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81" r:id="rId2"/>
  </p:sldMasterIdLst>
  <p:notesMasterIdLst>
    <p:notesMasterId r:id="rId18"/>
  </p:notesMasterIdLst>
  <p:sldIdLst>
    <p:sldId id="257" r:id="rId3"/>
    <p:sldId id="256" r:id="rId4"/>
    <p:sldId id="275" r:id="rId5"/>
    <p:sldId id="289" r:id="rId6"/>
    <p:sldId id="290" r:id="rId7"/>
    <p:sldId id="288" r:id="rId8"/>
    <p:sldId id="280" r:id="rId9"/>
    <p:sldId id="282" r:id="rId10"/>
    <p:sldId id="283" r:id="rId11"/>
    <p:sldId id="261" r:id="rId12"/>
    <p:sldId id="276" r:id="rId13"/>
    <p:sldId id="278" r:id="rId14"/>
    <p:sldId id="281" r:id="rId15"/>
    <p:sldId id="279"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021" autoAdjust="0"/>
  </p:normalViewPr>
  <p:slideViewPr>
    <p:cSldViewPr snapToGrid="0">
      <p:cViewPr varScale="1">
        <p:scale>
          <a:sx n="72" d="100"/>
          <a:sy n="72" d="100"/>
        </p:scale>
        <p:origin x="12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253E8103-D14D-47F6-9D73-B4ED8318645B}" type="datetimeFigureOut">
              <a:rPr lang="en-AU" smtClean="0"/>
              <a:t>31/05/2017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1" y="8685214"/>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4" y="8685214"/>
            <a:ext cx="2971800" cy="458787"/>
          </a:xfrm>
          <a:prstGeom prst="rect">
            <a:avLst/>
          </a:prstGeom>
        </p:spPr>
        <p:txBody>
          <a:bodyPr vert="horz" lIns="91440" tIns="45720" rIns="91440" bIns="45720" rtlCol="0" anchor="b"/>
          <a:lstStyle>
            <a:lvl1pPr algn="r">
              <a:defRPr sz="1200"/>
            </a:lvl1pPr>
          </a:lstStyle>
          <a:p>
            <a:fld id="{8AE1FFB2-089C-4644-9E8F-2EB3D21445D1}" type="slidenum">
              <a:rPr lang="en-AU" smtClean="0"/>
              <a:t>‹#›</a:t>
            </a:fld>
            <a:endParaRPr lang="en-AU"/>
          </a:p>
        </p:txBody>
      </p:sp>
    </p:spTree>
    <p:extLst>
      <p:ext uri="{BB962C8B-B14F-4D97-AF65-F5344CB8AC3E}">
        <p14:creationId xmlns:p14="http://schemas.microsoft.com/office/powerpoint/2010/main" val="327062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a:t>
            </a:fld>
            <a:endParaRPr lang="en-AU"/>
          </a:p>
        </p:txBody>
      </p:sp>
    </p:spTree>
    <p:extLst>
      <p:ext uri="{BB962C8B-B14F-4D97-AF65-F5344CB8AC3E}">
        <p14:creationId xmlns:p14="http://schemas.microsoft.com/office/powerpoint/2010/main" val="110972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10</a:t>
            </a:fld>
            <a:endParaRPr lang="en-AU"/>
          </a:p>
        </p:txBody>
      </p:sp>
    </p:spTree>
    <p:extLst>
      <p:ext uri="{BB962C8B-B14F-4D97-AF65-F5344CB8AC3E}">
        <p14:creationId xmlns:p14="http://schemas.microsoft.com/office/powerpoint/2010/main" val="274581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11</a:t>
            </a:fld>
            <a:endParaRPr lang="en-AU"/>
          </a:p>
        </p:txBody>
      </p:sp>
    </p:spTree>
    <p:extLst>
      <p:ext uri="{BB962C8B-B14F-4D97-AF65-F5344CB8AC3E}">
        <p14:creationId xmlns:p14="http://schemas.microsoft.com/office/powerpoint/2010/main" val="1706396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This</a:t>
            </a:r>
            <a:r>
              <a:rPr lang="en-AU" sz="1200" b="0" i="0" kern="1200" baseline="0" dirty="0" smtClean="0">
                <a:solidFill>
                  <a:schemeClr val="tx1"/>
                </a:solidFill>
                <a:effectLst/>
                <a:latin typeface="+mn-lt"/>
                <a:ea typeface="+mn-ea"/>
                <a:cs typeface="+mn-cs"/>
              </a:rPr>
              <a:t> course is for everyone who wants to learn. But remember learning programming is like learning a new spoken language. It takes hard work and dedication to become fluent.</a:t>
            </a:r>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12</a:t>
            </a:fld>
            <a:endParaRPr lang="en-AU"/>
          </a:p>
        </p:txBody>
      </p:sp>
    </p:spTree>
    <p:extLst>
      <p:ext uri="{BB962C8B-B14F-4D97-AF65-F5344CB8AC3E}">
        <p14:creationId xmlns:p14="http://schemas.microsoft.com/office/powerpoint/2010/main" val="2091780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13</a:t>
            </a:fld>
            <a:endParaRPr lang="en-AU"/>
          </a:p>
        </p:txBody>
      </p:sp>
    </p:spTree>
    <p:extLst>
      <p:ext uri="{BB962C8B-B14F-4D97-AF65-F5344CB8AC3E}">
        <p14:creationId xmlns:p14="http://schemas.microsoft.com/office/powerpoint/2010/main" val="10409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14</a:t>
            </a:fld>
            <a:endParaRPr lang="en-AU"/>
          </a:p>
        </p:txBody>
      </p:sp>
    </p:spTree>
    <p:extLst>
      <p:ext uri="{BB962C8B-B14F-4D97-AF65-F5344CB8AC3E}">
        <p14:creationId xmlns:p14="http://schemas.microsoft.com/office/powerpoint/2010/main" val="350050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15</a:t>
            </a:fld>
            <a:endParaRPr lang="en-AU"/>
          </a:p>
        </p:txBody>
      </p:sp>
    </p:spTree>
    <p:extLst>
      <p:ext uri="{BB962C8B-B14F-4D97-AF65-F5344CB8AC3E}">
        <p14:creationId xmlns:p14="http://schemas.microsoft.com/office/powerpoint/2010/main" val="1329366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2</a:t>
            </a:fld>
            <a:endParaRPr lang="en-AU"/>
          </a:p>
        </p:txBody>
      </p:sp>
    </p:spTree>
    <p:extLst>
      <p:ext uri="{BB962C8B-B14F-4D97-AF65-F5344CB8AC3E}">
        <p14:creationId xmlns:p14="http://schemas.microsoft.com/office/powerpoint/2010/main" val="2572611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I get asked this a lot and I would like to</a:t>
            </a:r>
            <a:r>
              <a:rPr lang="en-AU" baseline="0" dirty="0" smtClean="0"/>
              <a:t> take a few minutes to explain so you know what you are signing up for.</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3</a:t>
            </a:fld>
            <a:endParaRPr lang="en-AU"/>
          </a:p>
        </p:txBody>
      </p:sp>
    </p:spTree>
    <p:extLst>
      <p:ext uri="{BB962C8B-B14F-4D97-AF65-F5344CB8AC3E}">
        <p14:creationId xmlns:p14="http://schemas.microsoft.com/office/powerpoint/2010/main" val="283315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When</a:t>
            </a:r>
            <a:r>
              <a:rPr lang="en-AU" sz="1200" b="0" i="0" kern="1200" baseline="0" dirty="0" smtClean="0">
                <a:solidFill>
                  <a:schemeClr val="tx1"/>
                </a:solidFill>
                <a:effectLst/>
                <a:latin typeface="+mn-lt"/>
                <a:ea typeface="+mn-ea"/>
                <a:cs typeface="+mn-cs"/>
              </a:rPr>
              <a:t> someone thinks of computer programming this sought of thing comes to mind:</a:t>
            </a:r>
          </a:p>
          <a:p>
            <a:pPr fontAlgn="base"/>
            <a:endParaRPr lang="en-A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E1FFB2-089C-4644-9E8F-2EB3D21445D1}" type="slidenum">
              <a:rPr lang="en-AU" smtClean="0"/>
              <a:t>4</a:t>
            </a:fld>
            <a:endParaRPr lang="en-AU"/>
          </a:p>
        </p:txBody>
      </p:sp>
    </p:spTree>
    <p:extLst>
      <p:ext uri="{BB962C8B-B14F-4D97-AF65-F5344CB8AC3E}">
        <p14:creationId xmlns:p14="http://schemas.microsoft.com/office/powerpoint/2010/main" val="3202536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Python is a programming</a:t>
            </a:r>
            <a:r>
              <a:rPr lang="en-AU" sz="1200" b="0" i="0" kern="1200" baseline="0" dirty="0" smtClean="0">
                <a:solidFill>
                  <a:schemeClr val="tx1"/>
                </a:solidFill>
                <a:effectLst/>
                <a:latin typeface="+mn-lt"/>
                <a:ea typeface="+mn-ea"/>
                <a:cs typeface="+mn-cs"/>
              </a:rPr>
              <a:t> language. Virtually all software you have used was built using a programming language like python. The key word is language. It is a way to communicate with a computer. To give it instructions to do something. I could speak to it. But it makes more sense to write it down.</a:t>
            </a:r>
          </a:p>
          <a:p>
            <a:pPr fontAlgn="base"/>
            <a:endParaRPr lang="en-AU" sz="1200" b="0" i="0" kern="1200" baseline="0" dirty="0" smtClean="0">
              <a:solidFill>
                <a:schemeClr val="tx1"/>
              </a:solidFill>
              <a:effectLst/>
              <a:latin typeface="+mn-lt"/>
              <a:ea typeface="+mn-ea"/>
              <a:cs typeface="+mn-cs"/>
            </a:endParaRPr>
          </a:p>
          <a:p>
            <a:pPr fontAlgn="base"/>
            <a:r>
              <a:rPr lang="en-AU" sz="1200" b="0" i="0" kern="1200" baseline="0" dirty="0" smtClean="0">
                <a:solidFill>
                  <a:schemeClr val="tx1"/>
                </a:solidFill>
                <a:effectLst/>
                <a:latin typeface="+mn-lt"/>
                <a:ea typeface="+mn-ea"/>
                <a:cs typeface="+mn-cs"/>
              </a:rPr>
              <a:t>There is a program on my computer called a python interpreter. It interprets what I am telling it to do and gives that to the computer in a language it understands.</a:t>
            </a:r>
            <a:endParaRPr lang="en-AU" sz="1200" b="0" i="0" kern="1200" dirty="0" smtClean="0">
              <a:solidFill>
                <a:schemeClr val="tx1"/>
              </a:solidFill>
              <a:effectLst/>
              <a:latin typeface="+mn-lt"/>
              <a:ea typeface="+mn-ea"/>
              <a:cs typeface="+mn-cs"/>
            </a:endParaRPr>
          </a:p>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5</a:t>
            </a:fld>
            <a:endParaRPr lang="en-AU"/>
          </a:p>
        </p:txBody>
      </p:sp>
    </p:spTree>
    <p:extLst>
      <p:ext uri="{BB962C8B-B14F-4D97-AF65-F5344CB8AC3E}">
        <p14:creationId xmlns:p14="http://schemas.microsoft.com/office/powerpoint/2010/main" val="291330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Lets get concrete with an example.</a:t>
            </a:r>
          </a:p>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6</a:t>
            </a:fld>
            <a:endParaRPr lang="en-AU"/>
          </a:p>
        </p:txBody>
      </p:sp>
    </p:spTree>
    <p:extLst>
      <p:ext uri="{BB962C8B-B14F-4D97-AF65-F5344CB8AC3E}">
        <p14:creationId xmlns:p14="http://schemas.microsoft.com/office/powerpoint/2010/main" val="1226126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make a website</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7</a:t>
            </a:fld>
            <a:endParaRPr lang="en-AU"/>
          </a:p>
        </p:txBody>
      </p:sp>
    </p:spTree>
    <p:extLst>
      <p:ext uri="{BB962C8B-B14F-4D97-AF65-F5344CB8AC3E}">
        <p14:creationId xmlns:p14="http://schemas.microsoft.com/office/powerpoint/2010/main" val="369761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make a video game</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8</a:t>
            </a:fld>
            <a:endParaRPr lang="en-AU"/>
          </a:p>
        </p:txBody>
      </p:sp>
    </p:spTree>
    <p:extLst>
      <p:ext uri="{BB962C8B-B14F-4D97-AF65-F5344CB8AC3E}">
        <p14:creationId xmlns:p14="http://schemas.microsoft.com/office/powerpoint/2010/main" val="392067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perform</a:t>
            </a:r>
            <a:r>
              <a:rPr lang="en-AU" baseline="0" dirty="0" smtClean="0"/>
              <a:t> engineering simulations</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9</a:t>
            </a:fld>
            <a:endParaRPr lang="en-AU"/>
          </a:p>
        </p:txBody>
      </p:sp>
    </p:spTree>
    <p:extLst>
      <p:ext uri="{BB962C8B-B14F-4D97-AF65-F5344CB8AC3E}">
        <p14:creationId xmlns:p14="http://schemas.microsoft.com/office/powerpoint/2010/main" val="200199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232846" y="190507"/>
            <a:ext cx="11722100" cy="683948"/>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1" name="Text Placeholder 2"/>
          <p:cNvSpPr>
            <a:spLocks noGrp="1"/>
          </p:cNvSpPr>
          <p:nvPr>
            <p:ph type="body" sz="quarter" idx="19"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5"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Content Placeholder 7"/>
          <p:cNvSpPr>
            <a:spLocks noGrp="1"/>
          </p:cNvSpPr>
          <p:nvPr>
            <p:ph sz="quarter" idx="20"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6143546"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2"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6"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0" name="Content Placeholder 7"/>
          <p:cNvSpPr>
            <a:spLocks noGrp="1"/>
          </p:cNvSpPr>
          <p:nvPr>
            <p:ph sz="quarter" idx="26"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2"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Text Placeholder 2"/>
          <p:cNvSpPr>
            <a:spLocks noGrp="1"/>
          </p:cNvSpPr>
          <p:nvPr>
            <p:ph type="body" sz="quarter" idx="30"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230400" y="190500"/>
            <a:ext cx="11731200" cy="5592000"/>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232667" y="5781265"/>
            <a:ext cx="8123542" cy="240024"/>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a:off x="8601600" y="5781261"/>
            <a:ext cx="3360000" cy="240027"/>
          </a:xfrm>
          <a:prstGeom prst="rect">
            <a:avLst/>
          </a:prstGeom>
        </p:spPr>
        <p:txBody>
          <a:bodyPr vert="horz" lIns="0" tIns="46800" rIns="0" bIns="4680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6145855" y="190508"/>
            <a:ext cx="5812800" cy="5590761"/>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35"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norm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no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5"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6145855" y="190508"/>
            <a:ext cx="5812800" cy="5590761"/>
          </a:xfrm>
          <a:prstGeom prst="rect">
            <a:avLst/>
          </a:prstGeom>
        </p:spPr>
        <p:txBody>
          <a:bodyPr vert="horz" lIns="0" tIns="0" rIns="0" bIns="0" anchor="t"/>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1"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8" name="Text Placeholder 2"/>
          <p:cNvSpPr>
            <a:spLocks noGrp="1"/>
          </p:cNvSpPr>
          <p:nvPr>
            <p:ph type="body" sz="quarter" idx="36"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9031047" y="2343315"/>
            <a:ext cx="2859976"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31047"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bIns="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485777"/>
            <a:ext cx="2642576" cy="2160591"/>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9031047" y="2343628"/>
            <a:ext cx="2859976"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31047"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354400"/>
            <a:ext cx="2642576" cy="2095200"/>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93002" y="6405363"/>
            <a:ext cx="859663" cy="288000"/>
          </a:xfrm>
          <a:prstGeom prst="rect">
            <a:avLst/>
          </a:prstGeom>
        </p:spPr>
      </p:pic>
      <p:sp>
        <p:nvSpPr>
          <p:cNvPr id="6"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667"/>
              </a:lnSpc>
              <a:spcBef>
                <a:spcPts val="0"/>
              </a:spcBef>
              <a:buNone/>
              <a:defRPr sz="20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904057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4057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232846" y="190507"/>
            <a:ext cx="11722100" cy="683948"/>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181419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93002" y="6405363"/>
            <a:ext cx="859663" cy="288000"/>
          </a:xfrm>
          <a:prstGeom prst="rect">
            <a:avLst/>
          </a:prstGeom>
        </p:spPr>
      </p:pic>
      <p:sp>
        <p:nvSpPr>
          <p:cNvPr id="6"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667"/>
              </a:lnSpc>
              <a:spcBef>
                <a:spcPts val="0"/>
              </a:spcBef>
              <a:buNone/>
              <a:defRPr sz="20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extLst>
      <p:ext uri="{BB962C8B-B14F-4D97-AF65-F5344CB8AC3E}">
        <p14:creationId xmlns:p14="http://schemas.microsoft.com/office/powerpoint/2010/main" val="42445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baseline="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extLst>
      <p:ext uri="{BB962C8B-B14F-4D97-AF65-F5344CB8AC3E}">
        <p14:creationId xmlns:p14="http://schemas.microsoft.com/office/powerpoint/2010/main" val="394078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4965" y="190510"/>
            <a:ext cx="11719983" cy="5386089"/>
          </a:xfrm>
          <a:prstGeom prst="rect">
            <a:avLst/>
          </a:prstGeom>
        </p:spPr>
        <p:txBody>
          <a:bodyPr lIns="0" tIns="0" rIns="0" bIns="0">
            <a:noAutofit/>
          </a:bodyPr>
          <a:lstStyle>
            <a:lvl1pPr>
              <a:lnSpc>
                <a:spcPts val="6000"/>
              </a:lnSpc>
              <a:spcBef>
                <a:spcPts val="0"/>
              </a:spcBef>
              <a:defRPr sz="52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extLst>
      <p:ext uri="{BB962C8B-B14F-4D97-AF65-F5344CB8AC3E}">
        <p14:creationId xmlns:p14="http://schemas.microsoft.com/office/powerpoint/2010/main" val="417870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75374"/>
            <a:ext cx="11359200" cy="1758495"/>
          </a:xfrm>
          <a:prstGeom prst="rect">
            <a:avLst/>
          </a:prstGeom>
        </p:spPr>
        <p:txBody>
          <a:bodyPr lIns="0" tIns="0" rIns="0" bIns="0">
            <a:noAutofit/>
          </a:bodyPr>
          <a:lstStyle>
            <a:lvl1pPr>
              <a:lnSpc>
                <a:spcPts val="2600"/>
              </a:lnSpc>
              <a:buClr>
                <a:schemeClr val="accent2"/>
              </a:buClr>
              <a:defRPr sz="2400" baseline="0">
                <a:latin typeface="Times New Roman"/>
                <a:cs typeface="Times New Roman"/>
              </a:defRPr>
            </a:lvl1pPr>
            <a:lvl2pPr marL="473937" indent="-236969">
              <a:lnSpc>
                <a:spcPts val="2600"/>
              </a:lnSpc>
              <a:buClr>
                <a:schemeClr val="accent2"/>
              </a:buClr>
              <a:buFont typeface="Lucida Grande"/>
              <a:buChar char="-"/>
              <a:defRPr sz="2400" baseline="0">
                <a:latin typeface="Times New Roman"/>
                <a:cs typeface="Times New Roman"/>
              </a:defRPr>
            </a:lvl2pPr>
            <a:lvl3pPr marL="710906" indent="-236969">
              <a:lnSpc>
                <a:spcPts val="2400"/>
              </a:lnSpc>
              <a:buClr>
                <a:srgbClr val="28AAE1"/>
              </a:buClr>
              <a:buFont typeface="Lucida Grande"/>
              <a:buChar char="-"/>
              <a:defRPr sz="2200" baseline="0">
                <a:latin typeface="Times New Roman"/>
                <a:cs typeface="Times New Roman"/>
              </a:defRPr>
            </a:lvl3pPr>
            <a:lvl4pPr marL="721766" indent="-234945">
              <a:lnSpc>
                <a:spcPts val="2400"/>
              </a:lnSpc>
              <a:buClr>
                <a:srgbClr val="28AAE1"/>
              </a:buClr>
              <a:buFont typeface="Lucida Grande"/>
              <a:buChar char="-"/>
              <a:defRPr sz="2200" baseline="0">
                <a:latin typeface="Times New Roman"/>
                <a:cs typeface="Times New Roman"/>
              </a:defRPr>
            </a:lvl4pPr>
            <a:lvl5pPr marL="721766" indent="-234945">
              <a:lnSpc>
                <a:spcPts val="2400"/>
              </a:lnSpc>
              <a:buClr>
                <a:srgbClr val="28AAE1"/>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525881" y="190800"/>
            <a:ext cx="11361252" cy="581356"/>
          </a:xfrm>
          <a:prstGeom prst="rect">
            <a:avLst/>
          </a:prstGeom>
        </p:spPr>
        <p:txBody>
          <a:bodyPr lIns="0" tIns="0" rIns="0" bIns="0">
            <a:noAutofit/>
          </a:bodyPr>
          <a:lstStyle>
            <a:lvl1pPr>
              <a:lnSpc>
                <a:spcPts val="3400"/>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30189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58441"/>
            <a:ext cx="11410000" cy="1939057"/>
          </a:xfrm>
          <a:prstGeom prst="rect">
            <a:avLst/>
          </a:prstGeom>
        </p:spPr>
        <p:txBody>
          <a:bodyPr wrap="square" lIns="0" tIns="0" rIns="0" bIns="0">
            <a:spAutoFit/>
          </a:bodyPr>
          <a:lstStyle>
            <a:lvl1pPr marL="0" indent="0">
              <a:lnSpc>
                <a:spcPts val="2600"/>
              </a:lnSpc>
              <a:spcBef>
                <a:spcPts val="1400"/>
              </a:spcBef>
              <a:spcAft>
                <a:spcPts val="1400"/>
              </a:spcAft>
              <a:buClr>
                <a:srgbClr val="F05023"/>
              </a:buClr>
              <a:buFontTx/>
              <a:buNone/>
              <a:defRPr sz="2400" baseline="0">
                <a:solidFill>
                  <a:srgbClr val="666666"/>
                </a:solidFill>
                <a:latin typeface="Times New Roman"/>
                <a:cs typeface="Times New Roman"/>
              </a:defRPr>
            </a:lvl1pPr>
            <a:lvl2pPr marL="237061" indent="-237061">
              <a:buClr>
                <a:srgbClr val="28AAE1"/>
              </a:buClr>
              <a:buFont typeface="Arial"/>
              <a:buChar char="•"/>
              <a:defRPr>
                <a:latin typeface="Times New Roman"/>
                <a:cs typeface="Times New Roman"/>
              </a:defRPr>
            </a:lvl2pPr>
            <a:lvl3pPr marL="482588" indent="-245527">
              <a:lnSpc>
                <a:spcPts val="2400"/>
              </a:lnSpc>
              <a:buClr>
                <a:schemeClr val="accent2"/>
              </a:buClr>
              <a:buFont typeface="Lucida Grande"/>
              <a:buChar char="-"/>
              <a:defRPr sz="2200" baseline="0">
                <a:latin typeface="Times New Roman"/>
                <a:cs typeface="Times New Roman"/>
              </a:defRPr>
            </a:lvl3pPr>
            <a:lvl4pPr marL="482588" indent="-245527">
              <a:lnSpc>
                <a:spcPts val="2400"/>
              </a:lnSpc>
              <a:buClr>
                <a:schemeClr val="accent2"/>
              </a:buClr>
              <a:buFont typeface="Lucida Grande"/>
              <a:buChar char="-"/>
              <a:defRPr sz="2200" baseline="0">
                <a:latin typeface="Times New Roman"/>
                <a:cs typeface="Times New Roman"/>
              </a:defRPr>
            </a:lvl4pPr>
            <a:lvl5pPr marL="482588" indent="-245527">
              <a:lnSpc>
                <a:spcPts val="2400"/>
              </a:lnSpc>
              <a:buClr>
                <a:schemeClr val="accent2"/>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525881" y="190800"/>
            <a:ext cx="11412061" cy="581356"/>
          </a:xfrm>
          <a:prstGeom prst="rect">
            <a:avLst/>
          </a:prstGeom>
        </p:spPr>
        <p:txBody>
          <a:bodyPr lIns="0" tIns="0" rIns="0" bIns="0">
            <a:noAutofit/>
          </a:bodyPr>
          <a:lstStyle>
            <a:lvl1pPr>
              <a:lnSpc>
                <a:spcPts val="4533"/>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93679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738716" y="3054600"/>
            <a:ext cx="383117"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16627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460800" y="190508"/>
            <a:ext cx="11443333" cy="5590761"/>
          </a:xfrm>
          <a:prstGeom prst="rect">
            <a:avLst/>
          </a:prstGeom>
        </p:spPr>
        <p:txBody>
          <a:bodyPr lIns="0" tIns="0" rIns="0" bIns="0">
            <a:noAutofit/>
          </a:bodyPr>
          <a:lstStyle>
            <a:lvl1pPr marL="0" indent="0">
              <a:lnSpc>
                <a:spcPts val="3467"/>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463067" y="5781264"/>
            <a:ext cx="7794668" cy="268771"/>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a:off x="8626583" y="5810008"/>
            <a:ext cx="3277550" cy="240027"/>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34705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13"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1" name="Content Placeholder 7"/>
          <p:cNvSpPr>
            <a:spLocks noGrp="1"/>
          </p:cNvSpPr>
          <p:nvPr>
            <p:ph sz="quarter" idx="16" hasCustomPrompt="1"/>
          </p:nvPr>
        </p:nvSpPr>
        <p:spPr>
          <a:xfrm>
            <a:off x="6144018"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4"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339190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baseline="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1" name="Text Placeholder 2"/>
          <p:cNvSpPr>
            <a:spLocks noGrp="1"/>
          </p:cNvSpPr>
          <p:nvPr>
            <p:ph type="body" sz="quarter" idx="19"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5"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Content Placeholder 7"/>
          <p:cNvSpPr>
            <a:spLocks noGrp="1"/>
          </p:cNvSpPr>
          <p:nvPr>
            <p:ph sz="quarter" idx="20"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1737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6143546"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2"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15700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6"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0" name="Content Placeholder 7"/>
          <p:cNvSpPr>
            <a:spLocks noGrp="1"/>
          </p:cNvSpPr>
          <p:nvPr>
            <p:ph sz="quarter" idx="26"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2"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Text Placeholder 2"/>
          <p:cNvSpPr>
            <a:spLocks noGrp="1"/>
          </p:cNvSpPr>
          <p:nvPr>
            <p:ph type="body" sz="quarter" idx="30"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4565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230400" y="190500"/>
            <a:ext cx="11731200" cy="5592000"/>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232667" y="5781265"/>
            <a:ext cx="8123542" cy="240024"/>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a:off x="8601600" y="5781261"/>
            <a:ext cx="3360000" cy="240027"/>
          </a:xfrm>
          <a:prstGeom prst="rect">
            <a:avLst/>
          </a:prstGeom>
        </p:spPr>
        <p:txBody>
          <a:bodyPr vert="horz" lIns="0" tIns="46800" rIns="0" bIns="4680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6693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6145855" y="190508"/>
            <a:ext cx="5812800" cy="5590761"/>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35"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19470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norm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no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5"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8865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6145855" y="190508"/>
            <a:ext cx="5812800" cy="5590761"/>
          </a:xfrm>
          <a:prstGeom prst="rect">
            <a:avLst/>
          </a:prstGeom>
        </p:spPr>
        <p:txBody>
          <a:bodyPr vert="horz" lIns="0" tIns="0" rIns="0" bIns="0" anchor="t"/>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1"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83186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8" name="Text Placeholder 2"/>
          <p:cNvSpPr>
            <a:spLocks noGrp="1"/>
          </p:cNvSpPr>
          <p:nvPr>
            <p:ph type="body" sz="quarter" idx="36"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62175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9031047" y="2343315"/>
            <a:ext cx="2859976"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31047"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bIns="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485777"/>
            <a:ext cx="2642576" cy="2160591"/>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Tree>
    <p:extLst>
      <p:ext uri="{BB962C8B-B14F-4D97-AF65-F5344CB8AC3E}">
        <p14:creationId xmlns:p14="http://schemas.microsoft.com/office/powerpoint/2010/main" val="91712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9031047" y="2343628"/>
            <a:ext cx="2859976"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31047"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354400"/>
            <a:ext cx="2642576" cy="2095200"/>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Tree>
    <p:extLst>
      <p:ext uri="{BB962C8B-B14F-4D97-AF65-F5344CB8AC3E}">
        <p14:creationId xmlns:p14="http://schemas.microsoft.com/office/powerpoint/2010/main" val="297851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4965" y="190510"/>
            <a:ext cx="11719983" cy="5386089"/>
          </a:xfrm>
          <a:prstGeom prst="rect">
            <a:avLst/>
          </a:prstGeom>
        </p:spPr>
        <p:txBody>
          <a:bodyPr lIns="0" tIns="0" rIns="0" bIns="0">
            <a:noAutofit/>
          </a:bodyPr>
          <a:lstStyle>
            <a:lvl1pPr>
              <a:lnSpc>
                <a:spcPts val="6000"/>
              </a:lnSpc>
              <a:spcBef>
                <a:spcPts val="0"/>
              </a:spcBef>
              <a:defRPr sz="52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904057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4057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Tree>
    <p:extLst>
      <p:ext uri="{BB962C8B-B14F-4D97-AF65-F5344CB8AC3E}">
        <p14:creationId xmlns:p14="http://schemas.microsoft.com/office/powerpoint/2010/main" val="298710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75374"/>
            <a:ext cx="11359200" cy="1758495"/>
          </a:xfrm>
          <a:prstGeom prst="rect">
            <a:avLst/>
          </a:prstGeom>
        </p:spPr>
        <p:txBody>
          <a:bodyPr lIns="0" tIns="0" rIns="0" bIns="0">
            <a:noAutofit/>
          </a:bodyPr>
          <a:lstStyle>
            <a:lvl1pPr>
              <a:lnSpc>
                <a:spcPts val="2600"/>
              </a:lnSpc>
              <a:buClr>
                <a:schemeClr val="accent2"/>
              </a:buClr>
              <a:defRPr sz="2400" baseline="0">
                <a:latin typeface="Times New Roman"/>
                <a:cs typeface="Times New Roman"/>
              </a:defRPr>
            </a:lvl1pPr>
            <a:lvl2pPr marL="473937" indent="-236969">
              <a:lnSpc>
                <a:spcPts val="2600"/>
              </a:lnSpc>
              <a:buClr>
                <a:schemeClr val="accent2"/>
              </a:buClr>
              <a:buFont typeface="Lucida Grande"/>
              <a:buChar char="-"/>
              <a:defRPr sz="2400" baseline="0">
                <a:latin typeface="Times New Roman"/>
                <a:cs typeface="Times New Roman"/>
              </a:defRPr>
            </a:lvl2pPr>
            <a:lvl3pPr marL="710906" indent="-236969">
              <a:lnSpc>
                <a:spcPts val="2400"/>
              </a:lnSpc>
              <a:buClr>
                <a:srgbClr val="28AAE1"/>
              </a:buClr>
              <a:buFont typeface="Lucida Grande"/>
              <a:buChar char="-"/>
              <a:defRPr sz="2200" baseline="0">
                <a:latin typeface="Times New Roman"/>
                <a:cs typeface="Times New Roman"/>
              </a:defRPr>
            </a:lvl3pPr>
            <a:lvl4pPr marL="721766" indent="-234945">
              <a:lnSpc>
                <a:spcPts val="2400"/>
              </a:lnSpc>
              <a:buClr>
                <a:srgbClr val="28AAE1"/>
              </a:buClr>
              <a:buFont typeface="Lucida Grande"/>
              <a:buChar char="-"/>
              <a:defRPr sz="2200" baseline="0">
                <a:latin typeface="Times New Roman"/>
                <a:cs typeface="Times New Roman"/>
              </a:defRPr>
            </a:lvl4pPr>
            <a:lvl5pPr marL="721766" indent="-234945">
              <a:lnSpc>
                <a:spcPts val="2400"/>
              </a:lnSpc>
              <a:buClr>
                <a:srgbClr val="28AAE1"/>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525881" y="190800"/>
            <a:ext cx="11361252" cy="581356"/>
          </a:xfrm>
          <a:prstGeom prst="rect">
            <a:avLst/>
          </a:prstGeom>
        </p:spPr>
        <p:txBody>
          <a:bodyPr lIns="0" tIns="0" rIns="0" bIns="0">
            <a:noAutofit/>
          </a:bodyPr>
          <a:lstStyle>
            <a:lvl1pPr>
              <a:lnSpc>
                <a:spcPts val="3400"/>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58441"/>
            <a:ext cx="11410000" cy="1939057"/>
          </a:xfrm>
          <a:prstGeom prst="rect">
            <a:avLst/>
          </a:prstGeom>
        </p:spPr>
        <p:txBody>
          <a:bodyPr wrap="square" lIns="0" tIns="0" rIns="0" bIns="0">
            <a:spAutoFit/>
          </a:bodyPr>
          <a:lstStyle>
            <a:lvl1pPr marL="0" indent="0">
              <a:lnSpc>
                <a:spcPts val="2600"/>
              </a:lnSpc>
              <a:spcBef>
                <a:spcPts val="1400"/>
              </a:spcBef>
              <a:spcAft>
                <a:spcPts val="1400"/>
              </a:spcAft>
              <a:buClr>
                <a:srgbClr val="F05023"/>
              </a:buClr>
              <a:buFontTx/>
              <a:buNone/>
              <a:defRPr sz="2400" baseline="0">
                <a:solidFill>
                  <a:srgbClr val="666666"/>
                </a:solidFill>
                <a:latin typeface="Times New Roman"/>
                <a:cs typeface="Times New Roman"/>
              </a:defRPr>
            </a:lvl1pPr>
            <a:lvl2pPr marL="237061" indent="-237061">
              <a:buClr>
                <a:srgbClr val="28AAE1"/>
              </a:buClr>
              <a:buFont typeface="Arial"/>
              <a:buChar char="•"/>
              <a:defRPr>
                <a:latin typeface="Times New Roman"/>
                <a:cs typeface="Times New Roman"/>
              </a:defRPr>
            </a:lvl2pPr>
            <a:lvl3pPr marL="482588" indent="-245527">
              <a:lnSpc>
                <a:spcPts val="2400"/>
              </a:lnSpc>
              <a:buClr>
                <a:schemeClr val="accent2"/>
              </a:buClr>
              <a:buFont typeface="Lucida Grande"/>
              <a:buChar char="-"/>
              <a:defRPr sz="2200" baseline="0">
                <a:latin typeface="Times New Roman"/>
                <a:cs typeface="Times New Roman"/>
              </a:defRPr>
            </a:lvl3pPr>
            <a:lvl4pPr marL="482588" indent="-245527">
              <a:lnSpc>
                <a:spcPts val="2400"/>
              </a:lnSpc>
              <a:buClr>
                <a:schemeClr val="accent2"/>
              </a:buClr>
              <a:buFont typeface="Lucida Grande"/>
              <a:buChar char="-"/>
              <a:defRPr sz="2200" baseline="0">
                <a:latin typeface="Times New Roman"/>
                <a:cs typeface="Times New Roman"/>
              </a:defRPr>
            </a:lvl4pPr>
            <a:lvl5pPr marL="482588" indent="-245527">
              <a:lnSpc>
                <a:spcPts val="2400"/>
              </a:lnSpc>
              <a:buClr>
                <a:schemeClr val="accent2"/>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525881" y="190800"/>
            <a:ext cx="11412061" cy="581356"/>
          </a:xfrm>
          <a:prstGeom prst="rect">
            <a:avLst/>
          </a:prstGeom>
        </p:spPr>
        <p:txBody>
          <a:bodyPr lIns="0" tIns="0" rIns="0" bIns="0">
            <a:noAutofit/>
          </a:bodyPr>
          <a:lstStyle>
            <a:lvl1pPr>
              <a:lnSpc>
                <a:spcPts val="4533"/>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738716" y="3054600"/>
            <a:ext cx="383117"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460800" y="190508"/>
            <a:ext cx="11443333" cy="5590761"/>
          </a:xfrm>
          <a:prstGeom prst="rect">
            <a:avLst/>
          </a:prstGeom>
        </p:spPr>
        <p:txBody>
          <a:bodyPr lIns="0" tIns="0" rIns="0" bIns="0">
            <a:noAutofit/>
          </a:bodyPr>
          <a:lstStyle>
            <a:lvl1pPr marL="0" indent="0">
              <a:lnSpc>
                <a:spcPts val="3467"/>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463067" y="5781264"/>
            <a:ext cx="7794668" cy="268771"/>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a:off x="8626583" y="5810008"/>
            <a:ext cx="3277550" cy="240027"/>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13"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1" name="Content Placeholder 7"/>
          <p:cNvSpPr>
            <a:spLocks noGrp="1"/>
          </p:cNvSpPr>
          <p:nvPr>
            <p:ph sz="quarter" idx="16" hasCustomPrompt="1"/>
          </p:nvPr>
        </p:nvSpPr>
        <p:spPr>
          <a:xfrm>
            <a:off x="6144018"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4"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77" y="6246997"/>
            <a:ext cx="12192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092999" y="6405363"/>
            <a:ext cx="859663" cy="28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77" y="6246997"/>
            <a:ext cx="12192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092999" y="6405363"/>
            <a:ext cx="859663" cy="288000"/>
          </a:xfrm>
          <a:prstGeom prst="rect">
            <a:avLst/>
          </a:prstGeom>
        </p:spPr>
      </p:pic>
    </p:spTree>
    <p:extLst>
      <p:ext uri="{BB962C8B-B14F-4D97-AF65-F5344CB8AC3E}">
        <p14:creationId xmlns:p14="http://schemas.microsoft.com/office/powerpoint/2010/main" val="3128151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303" y="1401527"/>
            <a:ext cx="11722100" cy="683948"/>
          </a:xfrm>
        </p:spPr>
        <p:txBody>
          <a:bodyPr/>
          <a:lstStyle/>
          <a:p>
            <a:r>
              <a:rPr lang="en-AU" sz="6000" dirty="0" smtClean="0"/>
              <a:t>Lunchtime Programming Sessions</a:t>
            </a:r>
            <a:endParaRPr lang="en-AU" sz="6000" dirty="0"/>
          </a:p>
        </p:txBody>
      </p:sp>
      <p:sp>
        <p:nvSpPr>
          <p:cNvPr id="3" name="Text Placeholder 2"/>
          <p:cNvSpPr>
            <a:spLocks noGrp="1"/>
          </p:cNvSpPr>
          <p:nvPr>
            <p:ph type="body" sz="quarter" idx="10"/>
          </p:nvPr>
        </p:nvSpPr>
        <p:spPr>
          <a:xfrm>
            <a:off x="933133" y="2242182"/>
            <a:ext cx="11719983" cy="750400"/>
          </a:xfrm>
        </p:spPr>
        <p:txBody>
          <a:bodyPr/>
          <a:lstStyle/>
          <a:p>
            <a:r>
              <a:rPr lang="en-AU" sz="3200" dirty="0" smtClean="0"/>
              <a:t>Automating the boring stuff with Python</a:t>
            </a:r>
            <a:endParaRPr lang="en-AU" sz="3200" dirty="0"/>
          </a:p>
        </p:txBody>
      </p:sp>
    </p:spTree>
    <p:extLst>
      <p:ext uri="{BB962C8B-B14F-4D97-AF65-F5344CB8AC3E}">
        <p14:creationId xmlns:p14="http://schemas.microsoft.com/office/powerpoint/2010/main" val="267860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56172" y="1246467"/>
            <a:ext cx="10839588" cy="5180905"/>
          </a:xfrm>
        </p:spPr>
        <p:txBody>
          <a:bodyPr/>
          <a:lstStyle/>
          <a:p>
            <a:pPr marL="342900" indent="-342900" fontAlgn="base">
              <a:buFont typeface="Arial" panose="020B0604020202020204" pitchFamily="34" charset="0"/>
              <a:buChar char="•"/>
            </a:pPr>
            <a:r>
              <a:rPr lang="en-AU" dirty="0" smtClean="0"/>
              <a:t>Rename, move, copy thousands </a:t>
            </a:r>
            <a:r>
              <a:rPr lang="en-AU" dirty="0"/>
              <a:t>of </a:t>
            </a:r>
            <a:r>
              <a:rPr lang="en-AU" dirty="0" smtClean="0"/>
              <a:t>files</a:t>
            </a:r>
            <a:endParaRPr lang="en-AU" dirty="0"/>
          </a:p>
          <a:p>
            <a:pPr marL="342900" indent="-342900" fontAlgn="base">
              <a:buFont typeface="Arial" panose="020B0604020202020204" pitchFamily="34" charset="0"/>
              <a:buChar char="•"/>
            </a:pPr>
            <a:r>
              <a:rPr lang="en-AU" dirty="0" smtClean="0"/>
              <a:t>Inspect &amp; manipulate numerous rows </a:t>
            </a:r>
            <a:r>
              <a:rPr lang="en-AU" dirty="0"/>
              <a:t>in </a:t>
            </a:r>
            <a:r>
              <a:rPr lang="en-AU" dirty="0" smtClean="0"/>
              <a:t>spreadsheets and the like</a:t>
            </a:r>
          </a:p>
          <a:p>
            <a:pPr marL="342900" indent="-342900" fontAlgn="base">
              <a:buFont typeface="Arial" panose="020B0604020202020204" pitchFamily="34" charset="0"/>
              <a:buChar char="•"/>
            </a:pPr>
            <a:r>
              <a:rPr lang="en-AU" dirty="0" smtClean="0"/>
              <a:t>Write scripts to do engineering calculations</a:t>
            </a:r>
          </a:p>
          <a:p>
            <a:pPr marL="342900" indent="-342900" fontAlgn="base">
              <a:buFont typeface="Arial" panose="020B0604020202020204" pitchFamily="34" charset="0"/>
              <a:buChar char="•"/>
            </a:pPr>
            <a:r>
              <a:rPr lang="en-AU" dirty="0" smtClean="0"/>
              <a:t>Downloading </a:t>
            </a:r>
            <a:r>
              <a:rPr lang="en-AU" dirty="0"/>
              <a:t>files or </a:t>
            </a:r>
            <a:r>
              <a:rPr lang="en-AU" dirty="0" smtClean="0"/>
              <a:t>scraping </a:t>
            </a:r>
            <a:r>
              <a:rPr lang="en-AU" dirty="0"/>
              <a:t>text from a </a:t>
            </a:r>
            <a:r>
              <a:rPr lang="en-AU" dirty="0" smtClean="0"/>
              <a:t>website</a:t>
            </a:r>
            <a:endParaRPr lang="en-AU" dirty="0"/>
          </a:p>
          <a:p>
            <a:pPr marL="342900" indent="-342900" fontAlgn="base">
              <a:buFont typeface="Arial" panose="020B0604020202020204" pitchFamily="34" charset="0"/>
              <a:buChar char="•"/>
            </a:pPr>
            <a:r>
              <a:rPr lang="en-AU" dirty="0" smtClean="0"/>
              <a:t>Copy </a:t>
            </a:r>
            <a:r>
              <a:rPr lang="en-AU" dirty="0"/>
              <a:t>the data from </a:t>
            </a:r>
            <a:r>
              <a:rPr lang="en-AU" dirty="0" smtClean="0"/>
              <a:t>PDFs and format for other programs</a:t>
            </a:r>
          </a:p>
          <a:p>
            <a:pPr marL="342900" indent="-342900" fontAlgn="base">
              <a:buFont typeface="Arial" panose="020B0604020202020204" pitchFamily="34" charset="0"/>
              <a:buChar char="•"/>
            </a:pPr>
            <a:r>
              <a:rPr lang="en-AU" dirty="0" smtClean="0"/>
              <a:t>Resize and compress images</a:t>
            </a:r>
            <a:endParaRPr lang="en-AU" dirty="0"/>
          </a:p>
          <a:p>
            <a:pPr marL="342900" indent="-342900" fontAlgn="base">
              <a:buFont typeface="Arial" panose="020B0604020202020204" pitchFamily="34" charset="0"/>
              <a:buChar char="•"/>
            </a:pPr>
            <a:r>
              <a:rPr lang="en-AU" dirty="0" smtClean="0"/>
              <a:t>Interact with existing programming environments (Dynamo, Grasshopper, ArcGIS)</a:t>
            </a:r>
            <a:endParaRPr lang="en-AU" dirty="0"/>
          </a:p>
          <a:p>
            <a:pPr fontAlgn="base"/>
            <a:endParaRPr lang="en-AU" sz="2000" dirty="0"/>
          </a:p>
        </p:txBody>
      </p:sp>
      <p:sp>
        <p:nvSpPr>
          <p:cNvPr id="2" name="Title 1"/>
          <p:cNvSpPr>
            <a:spLocks noGrp="1"/>
          </p:cNvSpPr>
          <p:nvPr>
            <p:ph type="title"/>
          </p:nvPr>
        </p:nvSpPr>
        <p:spPr/>
        <p:txBody>
          <a:bodyPr/>
          <a:lstStyle/>
          <a:p>
            <a:r>
              <a:rPr lang="en-AU" sz="4400" dirty="0"/>
              <a:t>What can you expect to gain from this course</a:t>
            </a:r>
          </a:p>
        </p:txBody>
      </p:sp>
      <p:sp>
        <p:nvSpPr>
          <p:cNvPr id="4" name="Text Placeholder 3"/>
          <p:cNvSpPr>
            <a:spLocks noGrp="1"/>
          </p:cNvSpPr>
          <p:nvPr>
            <p:ph type="body" sz="quarter" idx="33"/>
          </p:nvPr>
        </p:nvSpPr>
        <p:spPr/>
        <p:txBody>
          <a:bodyPr/>
          <a:lstStyle/>
          <a:p>
            <a:endParaRPr lang="en-AU" dirty="0"/>
          </a:p>
        </p:txBody>
      </p:sp>
    </p:spTree>
    <p:extLst>
      <p:ext uri="{BB962C8B-B14F-4D97-AF65-F5344CB8AC3E}">
        <p14:creationId xmlns:p14="http://schemas.microsoft.com/office/powerpoint/2010/main" val="324363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does this course cover</a:t>
            </a:r>
            <a:endParaRPr lang="en-AU" sz="4400" dirty="0"/>
          </a:p>
        </p:txBody>
      </p:sp>
      <p:graphicFrame>
        <p:nvGraphicFramePr>
          <p:cNvPr id="8" name="Table 7"/>
          <p:cNvGraphicFramePr>
            <a:graphicFrameLocks noGrp="1"/>
          </p:cNvGraphicFramePr>
          <p:nvPr>
            <p:extLst>
              <p:ext uri="{D42A27DB-BD31-4B8C-83A1-F6EECF244321}">
                <p14:modId xmlns:p14="http://schemas.microsoft.com/office/powerpoint/2010/main" val="1450620192"/>
              </p:ext>
            </p:extLst>
          </p:nvPr>
        </p:nvGraphicFramePr>
        <p:xfrm>
          <a:off x="2463875" y="1036485"/>
          <a:ext cx="7271027" cy="5349240"/>
        </p:xfrm>
        <a:graphic>
          <a:graphicData uri="http://schemas.openxmlformats.org/drawingml/2006/table">
            <a:tbl>
              <a:tblPr firstRow="1" bandRow="1">
                <a:tableStyleId>{69CF1AB2-1976-4502-BF36-3FF5EA218861}</a:tableStyleId>
              </a:tblPr>
              <a:tblGrid>
                <a:gridCol w="1943653"/>
                <a:gridCol w="5327374"/>
              </a:tblGrid>
              <a:tr h="370840">
                <a:tc>
                  <a:txBody>
                    <a:bodyPr/>
                    <a:lstStyle/>
                    <a:p>
                      <a:pPr algn="ctr">
                        <a:lnSpc>
                          <a:spcPct val="150000"/>
                        </a:lnSpc>
                      </a:pPr>
                      <a:r>
                        <a:rPr lang="en-AU" sz="2200" b="0" dirty="0" smtClean="0"/>
                        <a:t>Session 0</a:t>
                      </a:r>
                      <a:endParaRPr lang="en-AU" sz="2200" b="0" dirty="0"/>
                    </a:p>
                  </a:txBody>
                  <a:tcPr anchor="ctr"/>
                </a:tc>
                <a:tc>
                  <a:txBody>
                    <a:bodyPr/>
                    <a:lstStyle/>
                    <a:p>
                      <a:pPr algn="l">
                        <a:lnSpc>
                          <a:spcPct val="150000"/>
                        </a:lnSpc>
                      </a:pPr>
                      <a:r>
                        <a:rPr lang="en-AU" sz="2200" b="0" dirty="0" smtClean="0"/>
                        <a:t>Pre-Work. Do</a:t>
                      </a:r>
                      <a:r>
                        <a:rPr lang="en-AU" sz="2200" b="0" baseline="0" dirty="0" smtClean="0"/>
                        <a:t> this at home</a:t>
                      </a:r>
                      <a:endParaRPr lang="en-AU" sz="2200" b="0" dirty="0"/>
                    </a:p>
                  </a:txBody>
                  <a:tcPr anchor="ctr"/>
                </a:tc>
              </a:tr>
              <a:tr h="370840">
                <a:tc>
                  <a:txBody>
                    <a:bodyPr/>
                    <a:lstStyle/>
                    <a:p>
                      <a:pPr algn="ctr">
                        <a:lnSpc>
                          <a:spcPct val="150000"/>
                        </a:lnSpc>
                      </a:pPr>
                      <a:r>
                        <a:rPr lang="en-AU" sz="2200" dirty="0" smtClean="0"/>
                        <a:t>Session 1</a:t>
                      </a:r>
                      <a:endParaRPr lang="en-AU" sz="2200" dirty="0"/>
                    </a:p>
                  </a:txBody>
                  <a:tcPr anchor="ctr"/>
                </a:tc>
                <a:tc rowSpan="3">
                  <a:txBody>
                    <a:bodyPr/>
                    <a:lstStyle/>
                    <a:p>
                      <a:pPr algn="l">
                        <a:lnSpc>
                          <a:spcPct val="150000"/>
                        </a:lnSpc>
                      </a:pPr>
                      <a:r>
                        <a:rPr lang="en-AU" sz="2200" dirty="0" smtClean="0"/>
                        <a:t>Python Basic</a:t>
                      </a:r>
                      <a:endParaRPr lang="en-AU" sz="2200" dirty="0"/>
                    </a:p>
                  </a:txBody>
                  <a:tcPr anchor="ctr"/>
                </a:tc>
              </a:tr>
              <a:tr h="370840">
                <a:tc>
                  <a:txBody>
                    <a:bodyPr/>
                    <a:lstStyle/>
                    <a:p>
                      <a:pPr algn="ctr">
                        <a:lnSpc>
                          <a:spcPct val="150000"/>
                        </a:lnSpc>
                      </a:pPr>
                      <a:r>
                        <a:rPr lang="en-AU" sz="2200" dirty="0" smtClean="0"/>
                        <a:t>Session</a:t>
                      </a:r>
                      <a:r>
                        <a:rPr lang="en-AU" sz="2200" baseline="0" dirty="0" smtClean="0"/>
                        <a:t> 2</a:t>
                      </a:r>
                      <a:endParaRPr lang="en-AU" sz="2200" dirty="0"/>
                    </a:p>
                  </a:txBody>
                  <a:tcPr anchor="ctr"/>
                </a:tc>
                <a:tc vMerge="1">
                  <a:txBody>
                    <a:bodyPr/>
                    <a:lstStyle/>
                    <a:p>
                      <a:endParaRPr lang="en-AU" dirty="0"/>
                    </a:p>
                  </a:txBody>
                  <a:tcPr/>
                </a:tc>
              </a:tr>
              <a:tr h="420819">
                <a:tc>
                  <a:txBody>
                    <a:bodyPr/>
                    <a:lstStyle/>
                    <a:p>
                      <a:pPr algn="ctr">
                        <a:lnSpc>
                          <a:spcPct val="150000"/>
                        </a:lnSpc>
                      </a:pPr>
                      <a:r>
                        <a:rPr lang="en-AU" sz="2200" dirty="0" smtClean="0"/>
                        <a:t>Session 3</a:t>
                      </a:r>
                      <a:endParaRPr lang="en-AU" sz="2200" dirty="0"/>
                    </a:p>
                  </a:txBody>
                  <a:tcPr anchor="ctr"/>
                </a:tc>
                <a:tc vMerge="1">
                  <a:txBody>
                    <a:bodyPr/>
                    <a:lstStyle/>
                    <a:p>
                      <a:endParaRPr lang="en-AU" dirty="0"/>
                    </a:p>
                  </a:txBody>
                  <a:tcPr/>
                </a:tc>
              </a:tr>
              <a:tr h="370840">
                <a:tc>
                  <a:txBody>
                    <a:bodyPr/>
                    <a:lstStyle/>
                    <a:p>
                      <a:pPr algn="ctr">
                        <a:lnSpc>
                          <a:spcPct val="150000"/>
                        </a:lnSpc>
                      </a:pPr>
                      <a:r>
                        <a:rPr lang="en-AU" sz="2200" dirty="0" smtClean="0"/>
                        <a:t>Session 4</a:t>
                      </a:r>
                      <a:endParaRPr lang="en-AU" sz="2200" dirty="0"/>
                    </a:p>
                  </a:txBody>
                  <a:tcPr anchor="ctr"/>
                </a:tc>
                <a:tc>
                  <a:txBody>
                    <a:bodyPr/>
                    <a:lstStyle/>
                    <a:p>
                      <a:pPr algn="l">
                        <a:lnSpc>
                          <a:spcPct val="150000"/>
                        </a:lnSpc>
                      </a:pPr>
                      <a:r>
                        <a:rPr lang="en-AU" sz="2200" dirty="0" smtClean="0"/>
                        <a:t>Solve</a:t>
                      </a:r>
                      <a:r>
                        <a:rPr lang="en-AU" sz="2200" baseline="0" dirty="0" smtClean="0"/>
                        <a:t> some typical problems</a:t>
                      </a:r>
                      <a:endParaRPr lang="en-AU" sz="2200" dirty="0"/>
                    </a:p>
                  </a:txBody>
                  <a:tcPr anchor="ctr"/>
                </a:tc>
              </a:tr>
              <a:tr h="370840">
                <a:tc>
                  <a:txBody>
                    <a:bodyPr/>
                    <a:lstStyle/>
                    <a:p>
                      <a:pPr algn="ctr">
                        <a:lnSpc>
                          <a:spcPct val="150000"/>
                        </a:lnSpc>
                      </a:pPr>
                      <a:r>
                        <a:rPr lang="en-AU" sz="2200" dirty="0" smtClean="0"/>
                        <a:t>Session 5</a:t>
                      </a:r>
                      <a:endParaRPr lang="en-AU" sz="2200" dirty="0"/>
                    </a:p>
                  </a:txBody>
                  <a:tcPr anchor="ctr"/>
                </a:tc>
                <a:tc>
                  <a:txBody>
                    <a:bodyPr/>
                    <a:lstStyle/>
                    <a:p>
                      <a:pPr algn="l">
                        <a:lnSpc>
                          <a:spcPct val="150000"/>
                        </a:lnSpc>
                      </a:pPr>
                      <a:r>
                        <a:rPr lang="en-AU" sz="2200" dirty="0" smtClean="0"/>
                        <a:t>Group</a:t>
                      </a:r>
                      <a:r>
                        <a:rPr lang="en-AU" sz="2200" baseline="0" dirty="0" smtClean="0"/>
                        <a:t> project</a:t>
                      </a:r>
                      <a:endParaRPr lang="en-AU" sz="2200" dirty="0"/>
                    </a:p>
                  </a:txBody>
                  <a:tcPr anchor="ctr"/>
                </a:tc>
              </a:tr>
              <a:tr h="370840">
                <a:tc>
                  <a:txBody>
                    <a:bodyPr/>
                    <a:lstStyle/>
                    <a:p>
                      <a:pPr algn="ctr">
                        <a:lnSpc>
                          <a:spcPct val="150000"/>
                        </a:lnSpc>
                      </a:pPr>
                      <a:r>
                        <a:rPr lang="en-AU" sz="2200" dirty="0" smtClean="0"/>
                        <a:t>Session 6</a:t>
                      </a:r>
                      <a:endParaRPr lang="en-AU" sz="2200" dirty="0"/>
                    </a:p>
                  </a:txBody>
                  <a:tcPr anchor="ctr"/>
                </a:tc>
                <a:tc>
                  <a:txBody>
                    <a:bodyPr/>
                    <a:lstStyle/>
                    <a:p>
                      <a:pPr algn="l">
                        <a:lnSpc>
                          <a:spcPct val="150000"/>
                        </a:lnSpc>
                      </a:pPr>
                      <a:r>
                        <a:rPr lang="en-AU" sz="2200" dirty="0" smtClean="0"/>
                        <a:t>How to work as a group</a:t>
                      </a:r>
                      <a:r>
                        <a:rPr lang="en-AU" sz="2200" baseline="0" dirty="0" smtClean="0"/>
                        <a:t> and best practice</a:t>
                      </a:r>
                      <a:endParaRPr lang="en-AU" sz="2200" dirty="0"/>
                    </a:p>
                  </a:txBody>
                  <a:tcPr anchor="ctr"/>
                </a:tc>
              </a:tr>
              <a:tr h="370840">
                <a:tc>
                  <a:txBody>
                    <a:bodyPr/>
                    <a:lstStyle/>
                    <a:p>
                      <a:pPr algn="ctr">
                        <a:lnSpc>
                          <a:spcPct val="150000"/>
                        </a:lnSpc>
                      </a:pPr>
                      <a:r>
                        <a:rPr lang="en-AU" sz="2200" dirty="0" smtClean="0"/>
                        <a:t>Session 7</a:t>
                      </a:r>
                      <a:endParaRPr lang="en-AU" sz="2200" dirty="0"/>
                    </a:p>
                  </a:txBody>
                  <a:tcPr anchor="ctr"/>
                </a:tc>
                <a:tc>
                  <a:txBody>
                    <a:bodyPr/>
                    <a:lstStyle/>
                    <a:p>
                      <a:pPr marL="0" marR="0" indent="0" algn="l" defTabSz="1197317" rtl="0" eaLnBrk="1" fontAlgn="auto" latinLnBrk="0" hangingPunct="1">
                        <a:lnSpc>
                          <a:spcPct val="150000"/>
                        </a:lnSpc>
                        <a:spcBef>
                          <a:spcPts val="0"/>
                        </a:spcBef>
                        <a:spcAft>
                          <a:spcPts val="0"/>
                        </a:spcAft>
                        <a:buClrTx/>
                        <a:buSzTx/>
                        <a:buFontTx/>
                        <a:buNone/>
                        <a:tabLst/>
                        <a:defRPr/>
                      </a:pPr>
                      <a:r>
                        <a:rPr lang="en-AU" sz="2200" dirty="0" smtClean="0"/>
                        <a:t>Group</a:t>
                      </a:r>
                      <a:r>
                        <a:rPr lang="en-AU" sz="2200" baseline="0" dirty="0" smtClean="0"/>
                        <a:t> project</a:t>
                      </a:r>
                      <a:endParaRPr lang="en-AU" sz="2200" dirty="0" smtClean="0"/>
                    </a:p>
                  </a:txBody>
                  <a:tcPr anchor="ctr"/>
                </a:tc>
              </a:tr>
              <a:tr h="370840">
                <a:tc>
                  <a:txBody>
                    <a:bodyPr/>
                    <a:lstStyle/>
                    <a:p>
                      <a:pPr algn="ctr">
                        <a:lnSpc>
                          <a:spcPct val="150000"/>
                        </a:lnSpc>
                      </a:pPr>
                      <a:r>
                        <a:rPr lang="en-AU" sz="2200" dirty="0" smtClean="0"/>
                        <a:t>Session 8</a:t>
                      </a:r>
                      <a:endParaRPr lang="en-AU" sz="2200" dirty="0"/>
                    </a:p>
                  </a:txBody>
                  <a:tcPr anchor="ctr"/>
                </a:tc>
                <a:tc>
                  <a:txBody>
                    <a:bodyPr/>
                    <a:lstStyle/>
                    <a:p>
                      <a:pPr marL="0" marR="0" indent="0" algn="l" defTabSz="1197317" rtl="0" eaLnBrk="1" fontAlgn="auto" latinLnBrk="0" hangingPunct="1">
                        <a:lnSpc>
                          <a:spcPct val="150000"/>
                        </a:lnSpc>
                        <a:spcBef>
                          <a:spcPts val="0"/>
                        </a:spcBef>
                        <a:spcAft>
                          <a:spcPts val="0"/>
                        </a:spcAft>
                        <a:buClrTx/>
                        <a:buSzTx/>
                        <a:buFontTx/>
                        <a:buNone/>
                        <a:tabLst/>
                        <a:defRPr/>
                      </a:pPr>
                      <a:r>
                        <a:rPr lang="en-AU" sz="2200" dirty="0" smtClean="0"/>
                        <a:t>Group</a:t>
                      </a:r>
                      <a:r>
                        <a:rPr lang="en-AU" sz="2200" baseline="0" dirty="0" smtClean="0"/>
                        <a:t> project</a:t>
                      </a:r>
                      <a:endParaRPr lang="en-AU" sz="2200" dirty="0" smtClean="0"/>
                    </a:p>
                  </a:txBody>
                  <a:tcPr anchor="ctr"/>
                </a:tc>
              </a:tr>
            </a:tbl>
          </a:graphicData>
        </a:graphic>
      </p:graphicFrame>
    </p:spTree>
    <p:extLst>
      <p:ext uri="{BB962C8B-B14F-4D97-AF65-F5344CB8AC3E}">
        <p14:creationId xmlns:p14="http://schemas.microsoft.com/office/powerpoint/2010/main" val="397263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12629" y="1550476"/>
            <a:ext cx="7966328" cy="4488408"/>
          </a:xfrm>
        </p:spPr>
        <p:txBody>
          <a:bodyPr/>
          <a:lstStyle/>
          <a:p>
            <a:r>
              <a:rPr lang="en-AU" dirty="0" smtClean="0"/>
              <a:t>This course is for anyone who wants to learn!</a:t>
            </a:r>
          </a:p>
          <a:p>
            <a:pPr marL="342900" indent="-342900">
              <a:buFont typeface="Arial" panose="020B0604020202020204" pitchFamily="34" charset="0"/>
              <a:buChar char="•"/>
            </a:pPr>
            <a:endParaRPr lang="en-AU" dirty="0" smtClean="0"/>
          </a:p>
          <a:p>
            <a:endParaRPr lang="en-AU" dirty="0" smtClean="0"/>
          </a:p>
          <a:p>
            <a:endParaRPr lang="en-AU" dirty="0" smtClean="0"/>
          </a:p>
          <a:p>
            <a:endParaRPr lang="en-AU" dirty="0"/>
          </a:p>
          <a:p>
            <a:endParaRPr lang="en-AU" dirty="0" smtClean="0"/>
          </a:p>
          <a:p>
            <a:endParaRPr lang="en-AU" dirty="0"/>
          </a:p>
        </p:txBody>
      </p:sp>
      <p:sp>
        <p:nvSpPr>
          <p:cNvPr id="2" name="Title 1"/>
          <p:cNvSpPr>
            <a:spLocks noGrp="1"/>
          </p:cNvSpPr>
          <p:nvPr>
            <p:ph type="title"/>
          </p:nvPr>
        </p:nvSpPr>
        <p:spPr/>
        <p:txBody>
          <a:bodyPr/>
          <a:lstStyle/>
          <a:p>
            <a:r>
              <a:rPr lang="en-AU" sz="4400" dirty="0" smtClean="0"/>
              <a:t>Is this course right for you</a:t>
            </a:r>
            <a:endParaRPr lang="en-AU" sz="4400" dirty="0"/>
          </a:p>
        </p:txBody>
      </p:sp>
      <p:sp>
        <p:nvSpPr>
          <p:cNvPr id="4" name="Text Placeholder 3"/>
          <p:cNvSpPr>
            <a:spLocks noGrp="1"/>
          </p:cNvSpPr>
          <p:nvPr>
            <p:ph type="body" sz="quarter" idx="33"/>
          </p:nvPr>
        </p:nvSpPr>
        <p:spPr/>
        <p:txBody>
          <a:bodyPr/>
          <a:lstStyle/>
          <a:p>
            <a:endParaRPr lang="en-AU" dirty="0"/>
          </a:p>
        </p:txBody>
      </p:sp>
    </p:spTree>
    <p:extLst>
      <p:ext uri="{BB962C8B-B14F-4D97-AF65-F5344CB8AC3E}">
        <p14:creationId xmlns:p14="http://schemas.microsoft.com/office/powerpoint/2010/main" val="219126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12629" y="1550476"/>
            <a:ext cx="11410000" cy="5873403"/>
          </a:xfrm>
        </p:spPr>
        <p:txBody>
          <a:bodyPr/>
          <a:lstStyle/>
          <a:p>
            <a:pPr marL="342900" indent="-342900">
              <a:buFont typeface="Arial" panose="020B0604020202020204" pitchFamily="34" charset="0"/>
              <a:buChar char="•"/>
            </a:pPr>
            <a:r>
              <a:rPr lang="en-AU" dirty="0" smtClean="0"/>
              <a:t>Get yourself into a group by the end of next week</a:t>
            </a:r>
          </a:p>
          <a:p>
            <a:pPr marL="342900" indent="-342900">
              <a:buFont typeface="Arial" panose="020B0604020202020204" pitchFamily="34" charset="0"/>
              <a:buChar char="•"/>
            </a:pPr>
            <a:r>
              <a:rPr lang="en-AU" dirty="0" smtClean="0"/>
              <a:t>Then get in touch with me</a:t>
            </a:r>
          </a:p>
          <a:p>
            <a:pPr marL="342900" indent="-342900">
              <a:buFont typeface="Arial" panose="020B0604020202020204" pitchFamily="34" charset="0"/>
              <a:buChar char="•"/>
            </a:pPr>
            <a:r>
              <a:rPr lang="en-AU" dirty="0" smtClean="0"/>
              <a:t>Courses start on the first week of July</a:t>
            </a:r>
          </a:p>
          <a:p>
            <a:pPr marL="342900" indent="-342900">
              <a:buFont typeface="Arial" panose="020B0604020202020204" pitchFamily="34" charset="0"/>
              <a:buChar char="•"/>
            </a:pPr>
            <a:endParaRPr lang="en-AU" dirty="0" smtClean="0"/>
          </a:p>
          <a:p>
            <a:endParaRPr lang="en-AU" dirty="0" smtClean="0"/>
          </a:p>
          <a:p>
            <a:endParaRPr lang="en-AU" dirty="0" smtClean="0"/>
          </a:p>
          <a:p>
            <a:endParaRPr lang="en-AU" dirty="0"/>
          </a:p>
          <a:p>
            <a:endParaRPr lang="en-AU" dirty="0" smtClean="0"/>
          </a:p>
          <a:p>
            <a:endParaRPr lang="en-AU" dirty="0"/>
          </a:p>
        </p:txBody>
      </p:sp>
      <p:sp>
        <p:nvSpPr>
          <p:cNvPr id="2" name="Title 1"/>
          <p:cNvSpPr>
            <a:spLocks noGrp="1"/>
          </p:cNvSpPr>
          <p:nvPr>
            <p:ph type="title"/>
          </p:nvPr>
        </p:nvSpPr>
        <p:spPr/>
        <p:txBody>
          <a:bodyPr/>
          <a:lstStyle/>
          <a:p>
            <a:r>
              <a:rPr lang="en-AU" sz="4400" dirty="0" smtClean="0"/>
              <a:t>The next steps</a:t>
            </a:r>
            <a:endParaRPr lang="en-AU" sz="4400" dirty="0"/>
          </a:p>
        </p:txBody>
      </p:sp>
      <p:sp>
        <p:nvSpPr>
          <p:cNvPr id="4" name="Text Placeholder 3"/>
          <p:cNvSpPr>
            <a:spLocks noGrp="1"/>
          </p:cNvSpPr>
          <p:nvPr>
            <p:ph type="body" sz="quarter" idx="33"/>
          </p:nvPr>
        </p:nvSpPr>
        <p:spPr/>
        <p:txBody>
          <a:bodyPr/>
          <a:lstStyle/>
          <a:p>
            <a:endParaRPr lang="en-AU"/>
          </a:p>
        </p:txBody>
      </p:sp>
    </p:spTree>
    <p:extLst>
      <p:ext uri="{BB962C8B-B14F-4D97-AF65-F5344CB8AC3E}">
        <p14:creationId xmlns:p14="http://schemas.microsoft.com/office/powerpoint/2010/main" val="336913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57999"/>
          </a:xfrm>
        </p:spPr>
        <p:txBody>
          <a:bodyPr anchor="ctr"/>
          <a:lstStyle/>
          <a:p>
            <a:pPr algn="ctr"/>
            <a:r>
              <a:rPr lang="en-AU" sz="4400" dirty="0" smtClean="0"/>
              <a:t>Questions?</a:t>
            </a:r>
            <a:endParaRPr lang="en-AU" sz="4400" dirty="0"/>
          </a:p>
        </p:txBody>
      </p:sp>
      <p:sp>
        <p:nvSpPr>
          <p:cNvPr id="3" name="TextBox 2"/>
          <p:cNvSpPr txBox="1"/>
          <p:nvPr/>
        </p:nvSpPr>
        <p:spPr>
          <a:xfrm>
            <a:off x="7580243" y="5605670"/>
            <a:ext cx="5088835" cy="461665"/>
          </a:xfrm>
          <a:prstGeom prst="rect">
            <a:avLst/>
          </a:prstGeom>
          <a:noFill/>
        </p:spPr>
        <p:txBody>
          <a:bodyPr wrap="square" rtlCol="0">
            <a:spAutoFit/>
          </a:bodyPr>
          <a:lstStyle/>
          <a:p>
            <a:r>
              <a:rPr lang="en-AU" sz="2400" dirty="0">
                <a:solidFill>
                  <a:srgbClr val="666666"/>
                </a:solidFill>
                <a:latin typeface="Times New Roman"/>
                <a:cs typeface="Times New Roman"/>
              </a:rPr>
              <a:t>(Survey Results on the next slide)</a:t>
            </a:r>
          </a:p>
        </p:txBody>
      </p:sp>
    </p:spTree>
    <p:extLst>
      <p:ext uri="{BB962C8B-B14F-4D97-AF65-F5344CB8AC3E}">
        <p14:creationId xmlns:p14="http://schemas.microsoft.com/office/powerpoint/2010/main" val="81965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Survey</a:t>
            </a:r>
            <a:endParaRPr lang="en-AU" sz="4400" dirty="0"/>
          </a:p>
        </p:txBody>
      </p:sp>
      <p:sp>
        <p:nvSpPr>
          <p:cNvPr id="5" name="Content Placeholder 5"/>
          <p:cNvSpPr>
            <a:spLocks noGrp="1"/>
          </p:cNvSpPr>
          <p:nvPr>
            <p:ph sz="quarter" idx="10"/>
          </p:nvPr>
        </p:nvSpPr>
        <p:spPr>
          <a:xfrm>
            <a:off x="976712" y="1196632"/>
            <a:ext cx="9055184" cy="4796185"/>
          </a:xfrm>
        </p:spPr>
        <p:txBody>
          <a:bodyPr/>
          <a:lstStyle/>
          <a:p>
            <a:pPr marL="342900" indent="-342900">
              <a:buFont typeface="Arial" panose="020B0604020202020204" pitchFamily="34" charset="0"/>
              <a:buChar char="•"/>
            </a:pPr>
            <a:r>
              <a:rPr lang="en-AU" dirty="0" smtClean="0"/>
              <a:t>110 people responded and want to join the course</a:t>
            </a:r>
          </a:p>
          <a:p>
            <a:pPr marL="342900" indent="-342900">
              <a:buFont typeface="Arial" panose="020B0604020202020204" pitchFamily="34" charset="0"/>
              <a:buChar char="•"/>
            </a:pPr>
            <a:r>
              <a:rPr lang="en-AU" dirty="0" smtClean="0"/>
              <a:t>90% think Arup will greatly benefit from this</a:t>
            </a:r>
            <a:endParaRPr lang="en-AU" dirty="0"/>
          </a:p>
          <a:p>
            <a:pPr marL="342900" indent="-342900">
              <a:buFont typeface="Arial" panose="020B0604020202020204" pitchFamily="34" charset="0"/>
              <a:buChar char="•"/>
            </a:pPr>
            <a:r>
              <a:rPr lang="en-AU" dirty="0" smtClean="0"/>
              <a:t>Attendees found the previous course a little fast and reported the main barriers to using python as not having the confidence and not having enough time.</a:t>
            </a:r>
          </a:p>
          <a:p>
            <a:pPr marL="342900" indent="-342900">
              <a:buFont typeface="Arial" panose="020B0604020202020204" pitchFamily="34" charset="0"/>
              <a:buChar char="•"/>
            </a:pPr>
            <a:r>
              <a:rPr lang="en-AU" dirty="0" smtClean="0"/>
              <a:t>We have incorporated a lot of the comments for further support – slack channel, dedicated tutor, help desk at later sessions.</a:t>
            </a:r>
          </a:p>
          <a:p>
            <a:endParaRPr lang="en-AU" dirty="0" smtClean="0"/>
          </a:p>
          <a:p>
            <a:endParaRPr lang="en-AU" dirty="0"/>
          </a:p>
        </p:txBody>
      </p:sp>
    </p:spTree>
    <p:extLst>
      <p:ext uri="{BB962C8B-B14F-4D97-AF65-F5344CB8AC3E}">
        <p14:creationId xmlns:p14="http://schemas.microsoft.com/office/powerpoint/2010/main" val="388030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00" y="190800"/>
            <a:ext cx="11412061" cy="581356"/>
          </a:xfrm>
        </p:spPr>
        <p:txBody>
          <a:bodyPr/>
          <a:lstStyle/>
          <a:p>
            <a:r>
              <a:rPr lang="en-AU" sz="4400" dirty="0" smtClean="0"/>
              <a:t>Agenda</a:t>
            </a:r>
            <a:endParaRPr lang="en-AU" sz="4400" dirty="0"/>
          </a:p>
        </p:txBody>
      </p:sp>
      <p:sp>
        <p:nvSpPr>
          <p:cNvPr id="6" name="Content Placeholder 5"/>
          <p:cNvSpPr>
            <a:spLocks noGrp="1"/>
          </p:cNvSpPr>
          <p:nvPr>
            <p:ph sz="quarter" idx="10"/>
          </p:nvPr>
        </p:nvSpPr>
        <p:spPr>
          <a:xfrm>
            <a:off x="923704" y="1442805"/>
            <a:ext cx="6082886" cy="5180905"/>
          </a:xfrm>
        </p:spPr>
        <p:txBody>
          <a:bodyPr/>
          <a:lstStyle/>
          <a:p>
            <a:pPr marL="342900" indent="-342900">
              <a:buFont typeface="Arial" panose="020B0604020202020204" pitchFamily="34" charset="0"/>
              <a:buChar char="•"/>
            </a:pPr>
            <a:r>
              <a:rPr lang="en-AU" dirty="0" smtClean="0"/>
              <a:t>What is Python?</a:t>
            </a:r>
          </a:p>
          <a:p>
            <a:pPr marL="342900" indent="-342900">
              <a:buFont typeface="Arial" panose="020B0604020202020204" pitchFamily="34" charset="0"/>
              <a:buChar char="•"/>
            </a:pPr>
            <a:r>
              <a:rPr lang="en-AU" dirty="0"/>
              <a:t>What can I expect to gain from the </a:t>
            </a:r>
            <a:r>
              <a:rPr lang="en-AU" dirty="0" smtClean="0"/>
              <a:t>course.</a:t>
            </a:r>
          </a:p>
          <a:p>
            <a:pPr marL="342900" indent="-342900">
              <a:buFont typeface="Arial" panose="020B0604020202020204" pitchFamily="34" charset="0"/>
              <a:buChar char="•"/>
            </a:pPr>
            <a:r>
              <a:rPr lang="en-AU" dirty="0" smtClean="0"/>
              <a:t>What does the course cover.</a:t>
            </a:r>
          </a:p>
          <a:p>
            <a:pPr marL="342900" indent="-342900">
              <a:buFont typeface="Arial" panose="020B0604020202020204" pitchFamily="34" charset="0"/>
              <a:buChar char="•"/>
            </a:pPr>
            <a:r>
              <a:rPr lang="en-AU" dirty="0" smtClean="0"/>
              <a:t>Is this course right for you.</a:t>
            </a:r>
          </a:p>
          <a:p>
            <a:pPr marL="342900" indent="-342900">
              <a:buFont typeface="Arial" panose="020B0604020202020204" pitchFamily="34" charset="0"/>
              <a:buChar char="•"/>
            </a:pPr>
            <a:r>
              <a:rPr lang="en-AU" dirty="0" smtClean="0"/>
              <a:t>Q&amp;A</a:t>
            </a:r>
          </a:p>
          <a:p>
            <a:endParaRPr lang="en-AU" dirty="0" smtClean="0"/>
          </a:p>
          <a:p>
            <a:endParaRPr lang="en-AU" dirty="0" smtClean="0"/>
          </a:p>
          <a:p>
            <a:endParaRPr lang="en-AU" dirty="0"/>
          </a:p>
        </p:txBody>
      </p:sp>
    </p:spTree>
    <p:extLst>
      <p:ext uri="{BB962C8B-B14F-4D97-AF65-F5344CB8AC3E}">
        <p14:creationId xmlns:p14="http://schemas.microsoft.com/office/powerpoint/2010/main" val="24676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spTree>
    <p:extLst>
      <p:ext uri="{BB962C8B-B14F-4D97-AF65-F5344CB8AC3E}">
        <p14:creationId xmlns:p14="http://schemas.microsoft.com/office/powerpoint/2010/main" val="180751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pic>
        <p:nvPicPr>
          <p:cNvPr id="8" name="Picture 7"/>
          <p:cNvPicPr>
            <a:picLocks noChangeAspect="1"/>
          </p:cNvPicPr>
          <p:nvPr/>
        </p:nvPicPr>
        <p:blipFill rotWithShape="1">
          <a:blip r:embed="rId4"/>
          <a:srcRect r="12217"/>
          <a:stretch/>
        </p:blipFill>
        <p:spPr>
          <a:xfrm>
            <a:off x="1" y="0"/>
            <a:ext cx="12205252" cy="6858000"/>
          </a:xfrm>
          <a:prstGeom prst="rect">
            <a:avLst/>
          </a:prstGeom>
        </p:spPr>
      </p:pic>
    </p:spTree>
    <p:extLst>
      <p:ext uri="{BB962C8B-B14F-4D97-AF65-F5344CB8AC3E}">
        <p14:creationId xmlns:p14="http://schemas.microsoft.com/office/powerpoint/2010/main" val="423375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spTree>
    <p:extLst>
      <p:ext uri="{BB962C8B-B14F-4D97-AF65-F5344CB8AC3E}">
        <p14:creationId xmlns:p14="http://schemas.microsoft.com/office/powerpoint/2010/main" val="97627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sp>
        <p:nvSpPr>
          <p:cNvPr id="5" name="TextBox 4"/>
          <p:cNvSpPr txBox="1"/>
          <p:nvPr/>
        </p:nvSpPr>
        <p:spPr>
          <a:xfrm>
            <a:off x="525881" y="4958375"/>
            <a:ext cx="11560102" cy="523220"/>
          </a:xfrm>
          <a:prstGeom prst="rect">
            <a:avLst/>
          </a:prstGeom>
          <a:noFill/>
        </p:spPr>
        <p:txBody>
          <a:bodyPr wrap="square" rtlCol="0">
            <a:spAutoFit/>
          </a:bodyPr>
          <a:lstStyle/>
          <a:p>
            <a:r>
              <a:rPr lang="en-AU" sz="2800" dirty="0" smtClean="0">
                <a:solidFill>
                  <a:schemeClr val="accent2"/>
                </a:solidFill>
                <a:latin typeface="Times New Roman"/>
                <a:ea typeface="+mj-ea"/>
                <a:cs typeface="Times New Roman"/>
              </a:rPr>
              <a:t>Sum all the numbers from 1 up to 100 </a:t>
            </a:r>
            <a:endParaRPr lang="en-AU" sz="2800" dirty="0">
              <a:solidFill>
                <a:schemeClr val="accent2"/>
              </a:solidFill>
              <a:latin typeface="Times New Roman"/>
              <a:ea typeface="+mj-ea"/>
              <a:cs typeface="Times New Roman"/>
            </a:endParaRPr>
          </a:p>
        </p:txBody>
      </p:sp>
    </p:spTree>
    <p:extLst>
      <p:ext uri="{BB962C8B-B14F-4D97-AF65-F5344CB8AC3E}">
        <p14:creationId xmlns:p14="http://schemas.microsoft.com/office/powerpoint/2010/main" val="393467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4" name="Picture 3"/>
          <p:cNvPicPr>
            <a:picLocks noChangeAspect="1"/>
          </p:cNvPicPr>
          <p:nvPr/>
        </p:nvPicPr>
        <p:blipFill>
          <a:blip r:embed="rId3"/>
          <a:stretch>
            <a:fillRect/>
          </a:stretch>
        </p:blipFill>
        <p:spPr>
          <a:xfrm>
            <a:off x="1012935" y="941495"/>
            <a:ext cx="10437951" cy="4935016"/>
          </a:xfrm>
          <a:prstGeom prst="rect">
            <a:avLst/>
          </a:prstGeom>
        </p:spPr>
      </p:pic>
    </p:spTree>
    <p:extLst>
      <p:ext uri="{BB962C8B-B14F-4D97-AF65-F5344CB8AC3E}">
        <p14:creationId xmlns:p14="http://schemas.microsoft.com/office/powerpoint/2010/main" val="171916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1026" name="Picture 2" descr="https://i.ytimg.com/vi/Qa4HsN6YTIU/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784" y="931301"/>
            <a:ext cx="8855902" cy="498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2050" name="Picture 2" descr="http://www.phy.uct.ac.za/sites/default/files/image_tool/images/281/research/applied_physics/computational_modelling/millanimationSmaller.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55366" y="1223134"/>
            <a:ext cx="4695825" cy="471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73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rup widescreen test">
  <a:themeElements>
    <a:clrScheme name="Arup widescreen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1216D88A-415C-44B1-AAF0-9D715E5D1893}"/>
    </a:ext>
  </a:extLst>
</a:theme>
</file>

<file path=ppt/theme/theme2.xml><?xml version="1.0" encoding="utf-8"?>
<a:theme xmlns:a="http://schemas.openxmlformats.org/drawingml/2006/main" name="1_Arup widescreen test">
  <a:themeElements>
    <a:clrScheme name="Arup widescreen test">
      <a:dk1>
        <a:srgbClr val="000000"/>
      </a:dk1>
      <a:lt1>
        <a:srgbClr val="FFFFFF"/>
      </a:lt1>
      <a:dk2>
        <a:srgbClr val="D2D2D2"/>
      </a:dk2>
      <a:lt2>
        <a:srgbClr val="828282"/>
      </a:lt2>
      <a:accent1>
        <a:srgbClr val="F05023"/>
      </a:accent1>
      <a:accent2>
        <a:srgbClr val="F05023"/>
      </a:accent2>
      <a:accent3>
        <a:srgbClr val="F05023"/>
      </a:accent3>
      <a:accent4>
        <a:srgbClr val="F05023"/>
      </a:accent4>
      <a:accent5>
        <a:srgbClr val="F05023"/>
      </a:accent5>
      <a:accent6>
        <a:srgbClr val="F0502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C51CE0F4-2C81-46EF-B86A-5754AF9D298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Arup Theme Widescreen (16x9)</Template>
  <TotalTime>992</TotalTime>
  <Words>551</Words>
  <Application>Microsoft Office PowerPoint</Application>
  <PresentationFormat>Widescreen</PresentationFormat>
  <Paragraphs>96</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ＭＳ Ｐゴシック</vt:lpstr>
      <vt:lpstr>Arial</vt:lpstr>
      <vt:lpstr>Calibri</vt:lpstr>
      <vt:lpstr>Lucida Grande</vt:lpstr>
      <vt:lpstr>Times New Roman</vt:lpstr>
      <vt:lpstr>Arup widescreen test</vt:lpstr>
      <vt:lpstr>1_Arup widescreen test</vt:lpstr>
      <vt:lpstr>Lunchtime Programming Sessions</vt:lpstr>
      <vt:lpstr>Agenda</vt:lpstr>
      <vt:lpstr>What is Python?</vt:lpstr>
      <vt:lpstr>What is Python?</vt:lpstr>
      <vt:lpstr>What is Python?</vt:lpstr>
      <vt:lpstr>What is Python?</vt:lpstr>
      <vt:lpstr>What can you do with python</vt:lpstr>
      <vt:lpstr>What can you do with python</vt:lpstr>
      <vt:lpstr>What can you do with python</vt:lpstr>
      <vt:lpstr>What can you expect to gain from this course</vt:lpstr>
      <vt:lpstr>What does this course cover</vt:lpstr>
      <vt:lpstr>Is this course right for you</vt:lpstr>
      <vt:lpstr>The next steps</vt:lpstr>
      <vt:lpstr>Questions?</vt:lpstr>
      <vt:lpstr>Survey</vt:lpstr>
    </vt:vector>
  </TitlesOfParts>
  <Company>Arup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Lunchtime Programming Sessions</dc:title>
  <dc:creator>Patrick Hespe</dc:creator>
  <cp:lastModifiedBy>Alex L Smith</cp:lastModifiedBy>
  <cp:revision>52</cp:revision>
  <cp:lastPrinted>2016-06-14T02:20:51Z</cp:lastPrinted>
  <dcterms:created xsi:type="dcterms:W3CDTF">2016-06-10T00:08:11Z</dcterms:created>
  <dcterms:modified xsi:type="dcterms:W3CDTF">2017-05-31T10:22:56Z</dcterms:modified>
</cp:coreProperties>
</file>