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53B"/>
    <a:srgbClr val="3C7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2" d="100"/>
          <a:sy n="62" d="100"/>
        </p:scale>
        <p:origin x="90" y="522"/>
      </p:cViewPr>
      <p:guideLst/>
    </p:cSldViewPr>
  </p:slideViewPr>
  <p:notesTextViewPr>
    <p:cViewPr>
      <p:scale>
        <a:sx n="1" d="1"/>
        <a:sy n="1" d="1"/>
      </p:scale>
      <p:origin x="0" y="0"/>
    </p:cViewPr>
  </p:notesTextViewPr>
  <p:sorterViewPr>
    <p:cViewPr>
      <p:scale>
        <a:sx n="100" d="100"/>
        <a:sy n="100" d="100"/>
      </p:scale>
      <p:origin x="0" y="-4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90028D-F24D-4E92-A2E6-359B0E1ED8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2091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0028D-F24D-4E92-A2E6-359B0E1ED8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398807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0028D-F24D-4E92-A2E6-359B0E1ED8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199052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90028D-F24D-4E92-A2E6-359B0E1ED8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362345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90028D-F24D-4E92-A2E6-359B0E1ED889}"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349545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90028D-F24D-4E92-A2E6-359B0E1ED8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191445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90028D-F24D-4E92-A2E6-359B0E1ED889}"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390780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90028D-F24D-4E92-A2E6-359B0E1ED889}"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7819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0028D-F24D-4E92-A2E6-359B0E1ED889}"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361449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0028D-F24D-4E92-A2E6-359B0E1ED8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208337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90028D-F24D-4E92-A2E6-359B0E1ED889}"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48AD2-4C0D-45BA-9C5C-1EAFEEB32321}" type="slidenum">
              <a:rPr lang="en-US" smtClean="0"/>
              <a:t>‹#›</a:t>
            </a:fld>
            <a:endParaRPr lang="en-US"/>
          </a:p>
        </p:txBody>
      </p:sp>
    </p:spTree>
    <p:extLst>
      <p:ext uri="{BB962C8B-B14F-4D97-AF65-F5344CB8AC3E}">
        <p14:creationId xmlns:p14="http://schemas.microsoft.com/office/powerpoint/2010/main" val="22384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0028D-F24D-4E92-A2E6-359B0E1ED889}" type="datetimeFigureOut">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48AD2-4C0D-45BA-9C5C-1EAFEEB32321}" type="slidenum">
              <a:rPr lang="en-US" smtClean="0"/>
              <a:t>‹#›</a:t>
            </a:fld>
            <a:endParaRPr lang="en-US"/>
          </a:p>
        </p:txBody>
      </p:sp>
    </p:spTree>
    <p:extLst>
      <p:ext uri="{BB962C8B-B14F-4D97-AF65-F5344CB8AC3E}">
        <p14:creationId xmlns:p14="http://schemas.microsoft.com/office/powerpoint/2010/main" val="14846552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368" y="1010653"/>
            <a:ext cx="10491537" cy="769441"/>
          </a:xfrm>
          <a:prstGeom prst="rect">
            <a:avLst/>
          </a:prstGeom>
          <a:noFill/>
        </p:spPr>
        <p:txBody>
          <a:bodyPr wrap="square" rtlCol="0">
            <a:spAutoFit/>
          </a:bodyPr>
          <a:lstStyle/>
          <a:p>
            <a:r>
              <a:rPr lang="en-US" dirty="0" smtClean="0"/>
              <a:t>                                  </a:t>
            </a:r>
            <a:r>
              <a:rPr lang="en-US" sz="4400" dirty="0" smtClean="0">
                <a:solidFill>
                  <a:srgbClr val="00B0F0"/>
                </a:solidFill>
              </a:rPr>
              <a:t>Presentation on Project Idea </a:t>
            </a:r>
            <a:endParaRPr lang="en-US" sz="3200" dirty="0">
              <a:solidFill>
                <a:srgbClr val="00B0F0"/>
              </a:solidFill>
            </a:endParaRPr>
          </a:p>
        </p:txBody>
      </p:sp>
      <p:sp>
        <p:nvSpPr>
          <p:cNvPr id="5" name="TextBox 4"/>
          <p:cNvSpPr txBox="1"/>
          <p:nvPr/>
        </p:nvSpPr>
        <p:spPr>
          <a:xfrm>
            <a:off x="2779295" y="2033337"/>
            <a:ext cx="7014410" cy="369332"/>
          </a:xfrm>
          <a:prstGeom prst="rect">
            <a:avLst/>
          </a:prstGeom>
          <a:noFill/>
        </p:spPr>
        <p:txBody>
          <a:bodyPr wrap="square" rtlCol="0">
            <a:spAutoFit/>
          </a:bodyPr>
          <a:lstStyle/>
          <a:p>
            <a:r>
              <a:rPr lang="en-US" dirty="0" smtClean="0"/>
              <a:t>       </a:t>
            </a:r>
            <a:endParaRPr lang="en-US" dirty="0"/>
          </a:p>
        </p:txBody>
      </p:sp>
      <p:sp>
        <p:nvSpPr>
          <p:cNvPr id="6" name="TextBox 5"/>
          <p:cNvSpPr txBox="1"/>
          <p:nvPr/>
        </p:nvSpPr>
        <p:spPr>
          <a:xfrm>
            <a:off x="1961147" y="1933437"/>
            <a:ext cx="7832558" cy="1938992"/>
          </a:xfrm>
          <a:prstGeom prst="rect">
            <a:avLst/>
          </a:prstGeom>
          <a:noFill/>
        </p:spPr>
        <p:txBody>
          <a:bodyPr wrap="square" rtlCol="0">
            <a:spAutoFit/>
          </a:bodyPr>
          <a:lstStyle/>
          <a:p>
            <a:r>
              <a:rPr lang="en-US" sz="2400" dirty="0" smtClean="0"/>
              <a:t>                           Course Title: Web Engineering Lab</a:t>
            </a:r>
          </a:p>
          <a:p>
            <a:r>
              <a:rPr lang="en-US" sz="2400" dirty="0"/>
              <a:t>	</a:t>
            </a:r>
            <a:r>
              <a:rPr lang="en-US" sz="2400" dirty="0" smtClean="0"/>
              <a:t>                      Course code:  CSE 616</a:t>
            </a:r>
          </a:p>
          <a:p>
            <a:r>
              <a:rPr lang="en-US" sz="2400" dirty="0"/>
              <a:t>	</a:t>
            </a:r>
            <a:r>
              <a:rPr lang="en-US" sz="2400" dirty="0" smtClean="0"/>
              <a:t>	              Semester: 6</a:t>
            </a:r>
            <a:r>
              <a:rPr lang="en-US" sz="2400" baseline="30000" dirty="0" smtClean="0"/>
              <a:t>th</a:t>
            </a:r>
          </a:p>
          <a:p>
            <a:r>
              <a:rPr lang="en-US" sz="2400" baseline="30000" dirty="0"/>
              <a:t>	</a:t>
            </a:r>
            <a:r>
              <a:rPr lang="en-US" sz="2400" baseline="30000" dirty="0" smtClean="0"/>
              <a:t>	</a:t>
            </a:r>
            <a:r>
              <a:rPr lang="en-US" sz="2400" dirty="0" smtClean="0"/>
              <a:t>                 Group : A</a:t>
            </a:r>
          </a:p>
          <a:p>
            <a:r>
              <a:rPr lang="en-US" sz="2400" dirty="0" smtClean="0"/>
              <a:t>                         Course Instructor: Dr. Iqbal Ahmad</a:t>
            </a:r>
          </a:p>
        </p:txBody>
      </p:sp>
      <p:sp>
        <p:nvSpPr>
          <p:cNvPr id="9" name="TextBox 8"/>
          <p:cNvSpPr txBox="1"/>
          <p:nvPr/>
        </p:nvSpPr>
        <p:spPr>
          <a:xfrm>
            <a:off x="2454442" y="4025772"/>
            <a:ext cx="7339263" cy="369332"/>
          </a:xfrm>
          <a:prstGeom prst="rect">
            <a:avLst/>
          </a:prstGeom>
          <a:noFill/>
        </p:spPr>
        <p:txBody>
          <a:bodyPr wrap="square" rtlCol="0">
            <a:spAutoFit/>
          </a:bodyPr>
          <a:lstStyle/>
          <a:p>
            <a:r>
              <a:rPr lang="en-US" dirty="0" smtClean="0"/>
              <a:t>                                             </a:t>
            </a:r>
            <a:r>
              <a:rPr lang="en-US" b="1" u="sng" dirty="0" smtClean="0"/>
              <a:t>Group Members</a:t>
            </a:r>
            <a:endParaRPr lang="en-US" b="1" u="sng" dirty="0"/>
          </a:p>
        </p:txBody>
      </p:sp>
      <p:graphicFrame>
        <p:nvGraphicFramePr>
          <p:cNvPr id="10" name="Table 9"/>
          <p:cNvGraphicFramePr>
            <a:graphicFrameLocks noGrp="1"/>
          </p:cNvGraphicFramePr>
          <p:nvPr>
            <p:extLst>
              <p:ext uri="{D42A27DB-BD31-4B8C-83A1-F6EECF244321}">
                <p14:modId xmlns:p14="http://schemas.microsoft.com/office/powerpoint/2010/main" val="363899228"/>
              </p:ext>
            </p:extLst>
          </p:nvPr>
        </p:nvGraphicFramePr>
        <p:xfrm>
          <a:off x="2261936" y="4548448"/>
          <a:ext cx="7218948" cy="1960635"/>
        </p:xfrm>
        <a:graphic>
          <a:graphicData uri="http://schemas.openxmlformats.org/drawingml/2006/table">
            <a:tbl>
              <a:tblPr firstRow="1" bandRow="1">
                <a:tableStyleId>{5C22544A-7EE6-4342-B048-85BDC9FD1C3A}</a:tableStyleId>
              </a:tblPr>
              <a:tblGrid>
                <a:gridCol w="3609474"/>
                <a:gridCol w="3609474"/>
              </a:tblGrid>
              <a:tr h="392127">
                <a:tc>
                  <a:txBody>
                    <a:bodyPr/>
                    <a:lstStyle/>
                    <a:p>
                      <a:r>
                        <a:rPr lang="en-US" dirty="0" smtClean="0"/>
                        <a:t>       </a:t>
                      </a:r>
                      <a:r>
                        <a:rPr lang="en-US" baseline="0" dirty="0" smtClean="0"/>
                        <a:t>                 </a:t>
                      </a:r>
                      <a:r>
                        <a:rPr lang="en-US" dirty="0" smtClean="0"/>
                        <a:t>Name</a:t>
                      </a:r>
                      <a:endParaRPr lang="en-US" dirty="0"/>
                    </a:p>
                  </a:txBody>
                  <a:tcPr/>
                </a:tc>
                <a:tc>
                  <a:txBody>
                    <a:bodyPr/>
                    <a:lstStyle/>
                    <a:p>
                      <a:r>
                        <a:rPr lang="en-US" dirty="0" smtClean="0"/>
                        <a:t>                               ID</a:t>
                      </a:r>
                      <a:endParaRPr lang="en-US" dirty="0"/>
                    </a:p>
                  </a:txBody>
                  <a:tcPr/>
                </a:tc>
              </a:tr>
              <a:tr h="392127">
                <a:tc>
                  <a:txBody>
                    <a:bodyPr/>
                    <a:lstStyle/>
                    <a:p>
                      <a:r>
                        <a:rPr lang="en-US" dirty="0" smtClean="0">
                          <a:solidFill>
                            <a:srgbClr val="7030A0"/>
                          </a:solidFill>
                        </a:rPr>
                        <a:t>           MD </a:t>
                      </a:r>
                      <a:r>
                        <a:rPr lang="en-US" dirty="0" err="1" smtClean="0">
                          <a:solidFill>
                            <a:srgbClr val="7030A0"/>
                          </a:solidFill>
                        </a:rPr>
                        <a:t>Habibul</a:t>
                      </a:r>
                      <a:r>
                        <a:rPr lang="en-US" dirty="0" smtClean="0">
                          <a:solidFill>
                            <a:srgbClr val="7030A0"/>
                          </a:solidFill>
                        </a:rPr>
                        <a:t> </a:t>
                      </a:r>
                      <a:r>
                        <a:rPr lang="en-US" dirty="0" err="1" smtClean="0">
                          <a:solidFill>
                            <a:srgbClr val="7030A0"/>
                          </a:solidFill>
                        </a:rPr>
                        <a:t>Basar</a:t>
                      </a:r>
                      <a:r>
                        <a:rPr lang="en-US" dirty="0" smtClean="0">
                          <a:solidFill>
                            <a:srgbClr val="7030A0"/>
                          </a:solidFill>
                        </a:rPr>
                        <a:t> Faruq</a:t>
                      </a:r>
                      <a:endParaRPr lang="en-US" dirty="0">
                        <a:solidFill>
                          <a:srgbClr val="7030A0"/>
                        </a:solidFill>
                      </a:endParaRPr>
                    </a:p>
                  </a:txBody>
                  <a:tcPr/>
                </a:tc>
                <a:tc>
                  <a:txBody>
                    <a:bodyPr/>
                    <a:lstStyle/>
                    <a:p>
                      <a:r>
                        <a:rPr lang="en-US" dirty="0" smtClean="0">
                          <a:solidFill>
                            <a:srgbClr val="7030A0"/>
                          </a:solidFill>
                        </a:rPr>
                        <a:t>                     18701006</a:t>
                      </a:r>
                      <a:endParaRPr lang="en-US" dirty="0">
                        <a:solidFill>
                          <a:srgbClr val="7030A0"/>
                        </a:solidFill>
                      </a:endParaRPr>
                    </a:p>
                  </a:txBody>
                  <a:tcPr/>
                </a:tc>
              </a:tr>
              <a:tr h="392127">
                <a:tc>
                  <a:txBody>
                    <a:bodyPr/>
                    <a:lstStyle/>
                    <a:p>
                      <a:r>
                        <a:rPr lang="en-US" dirty="0" smtClean="0">
                          <a:solidFill>
                            <a:srgbClr val="7030A0"/>
                          </a:solidFill>
                        </a:rPr>
                        <a:t>                Arup Dutta </a:t>
                      </a:r>
                      <a:r>
                        <a:rPr lang="en-US" dirty="0" err="1" smtClean="0">
                          <a:solidFill>
                            <a:srgbClr val="7030A0"/>
                          </a:solidFill>
                        </a:rPr>
                        <a:t>Bappy</a:t>
                      </a:r>
                      <a:endParaRPr lang="en-US" dirty="0">
                        <a:solidFill>
                          <a:srgbClr val="7030A0"/>
                        </a:solidFill>
                      </a:endParaRPr>
                    </a:p>
                  </a:txBody>
                  <a:tcPr/>
                </a:tc>
                <a:tc>
                  <a:txBody>
                    <a:bodyPr/>
                    <a:lstStyle/>
                    <a:p>
                      <a:r>
                        <a:rPr lang="en-US" dirty="0" smtClean="0">
                          <a:solidFill>
                            <a:srgbClr val="7030A0"/>
                          </a:solidFill>
                        </a:rPr>
                        <a:t>                     18701010</a:t>
                      </a:r>
                      <a:endParaRPr lang="en-US" dirty="0">
                        <a:solidFill>
                          <a:srgbClr val="7030A0"/>
                        </a:solidFill>
                      </a:endParaRPr>
                    </a:p>
                  </a:txBody>
                  <a:tcPr/>
                </a:tc>
              </a:tr>
              <a:tr h="392127">
                <a:tc>
                  <a:txBody>
                    <a:bodyPr/>
                    <a:lstStyle/>
                    <a:p>
                      <a:r>
                        <a:rPr lang="en-US" dirty="0" smtClean="0">
                          <a:solidFill>
                            <a:srgbClr val="7030A0"/>
                          </a:solidFill>
                        </a:rPr>
                        <a:t>                </a:t>
                      </a:r>
                      <a:r>
                        <a:rPr lang="en-US" dirty="0" err="1" smtClean="0">
                          <a:solidFill>
                            <a:srgbClr val="7030A0"/>
                          </a:solidFill>
                        </a:rPr>
                        <a:t>Saiful</a:t>
                      </a:r>
                      <a:r>
                        <a:rPr lang="en-US" dirty="0" smtClean="0">
                          <a:solidFill>
                            <a:srgbClr val="7030A0"/>
                          </a:solidFill>
                        </a:rPr>
                        <a:t> Islam Tarek</a:t>
                      </a:r>
                      <a:endParaRPr lang="en-US" dirty="0">
                        <a:solidFill>
                          <a:srgbClr val="7030A0"/>
                        </a:solidFill>
                      </a:endParaRPr>
                    </a:p>
                  </a:txBody>
                  <a:tcPr/>
                </a:tc>
                <a:tc>
                  <a:txBody>
                    <a:bodyPr/>
                    <a:lstStyle/>
                    <a:p>
                      <a:r>
                        <a:rPr lang="en-US" dirty="0" smtClean="0">
                          <a:solidFill>
                            <a:srgbClr val="7030A0"/>
                          </a:solidFill>
                        </a:rPr>
                        <a:t>                     18701022</a:t>
                      </a:r>
                      <a:endParaRPr lang="en-US" dirty="0">
                        <a:solidFill>
                          <a:srgbClr val="7030A0"/>
                        </a:solidFill>
                      </a:endParaRPr>
                    </a:p>
                  </a:txBody>
                  <a:tcPr/>
                </a:tc>
              </a:tr>
              <a:tr h="392127">
                <a:tc>
                  <a:txBody>
                    <a:bodyPr/>
                    <a:lstStyle/>
                    <a:p>
                      <a:r>
                        <a:rPr lang="en-US" dirty="0" smtClean="0">
                          <a:solidFill>
                            <a:srgbClr val="7030A0"/>
                          </a:solidFill>
                        </a:rPr>
                        <a:t>                   </a:t>
                      </a:r>
                      <a:r>
                        <a:rPr lang="en-US" dirty="0" err="1" smtClean="0">
                          <a:solidFill>
                            <a:srgbClr val="7030A0"/>
                          </a:solidFill>
                        </a:rPr>
                        <a:t>Nishan</a:t>
                      </a:r>
                      <a:r>
                        <a:rPr lang="en-US" dirty="0" smtClean="0">
                          <a:solidFill>
                            <a:srgbClr val="7030A0"/>
                          </a:solidFill>
                        </a:rPr>
                        <a:t> </a:t>
                      </a:r>
                      <a:r>
                        <a:rPr lang="en-US" dirty="0" err="1" smtClean="0">
                          <a:solidFill>
                            <a:srgbClr val="7030A0"/>
                          </a:solidFill>
                        </a:rPr>
                        <a:t>Barua</a:t>
                      </a:r>
                      <a:endParaRPr lang="en-US" dirty="0">
                        <a:solidFill>
                          <a:srgbClr val="7030A0"/>
                        </a:solidFill>
                      </a:endParaRPr>
                    </a:p>
                  </a:txBody>
                  <a:tcPr/>
                </a:tc>
                <a:tc>
                  <a:txBody>
                    <a:bodyPr/>
                    <a:lstStyle/>
                    <a:p>
                      <a:r>
                        <a:rPr lang="en-US" dirty="0" smtClean="0">
                          <a:solidFill>
                            <a:srgbClr val="7030A0"/>
                          </a:solidFill>
                        </a:rPr>
                        <a:t>                     17701033</a:t>
                      </a:r>
                      <a:endParaRPr lang="en-US" dirty="0">
                        <a:solidFill>
                          <a:srgbClr val="7030A0"/>
                        </a:solidFill>
                      </a:endParaRPr>
                    </a:p>
                  </a:txBody>
                  <a:tcPr/>
                </a:tc>
              </a:tr>
            </a:tbl>
          </a:graphicData>
        </a:graphic>
      </p:graphicFrame>
    </p:spTree>
    <p:extLst>
      <p:ext uri="{BB962C8B-B14F-4D97-AF65-F5344CB8AC3E}">
        <p14:creationId xmlns:p14="http://schemas.microsoft.com/office/powerpoint/2010/main" val="8821294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805912" y="774915"/>
            <a:ext cx="3146156" cy="830997"/>
          </a:xfrm>
          <a:prstGeom prst="rect">
            <a:avLst/>
          </a:prstGeom>
          <a:noFill/>
          <a:ln>
            <a:noFill/>
          </a:ln>
        </p:spPr>
        <p:txBody>
          <a:bodyPr wrap="square" rtlCol="0">
            <a:spAutoFit/>
          </a:bodyPr>
          <a:lstStyle/>
          <a:p>
            <a:r>
              <a:rPr lang="en-US" sz="4800" dirty="0" smtClean="0">
                <a:solidFill>
                  <a:schemeClr val="bg1"/>
                </a:solidFill>
              </a:rPr>
              <a:t>Outline:</a:t>
            </a:r>
            <a:endParaRPr lang="en-US" sz="4800" dirty="0">
              <a:solidFill>
                <a:schemeClr val="bg1"/>
              </a:solidFill>
            </a:endParaRPr>
          </a:p>
        </p:txBody>
      </p:sp>
      <p:sp>
        <p:nvSpPr>
          <p:cNvPr id="8" name="Rectangle 7"/>
          <p:cNvSpPr/>
          <p:nvPr/>
        </p:nvSpPr>
        <p:spPr>
          <a:xfrm>
            <a:off x="805912" y="1546437"/>
            <a:ext cx="10786820" cy="1189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05912" y="2169763"/>
            <a:ext cx="10213383" cy="3416320"/>
          </a:xfrm>
          <a:prstGeom prst="rect">
            <a:avLst/>
          </a:prstGeom>
          <a:noFill/>
        </p:spPr>
        <p:txBody>
          <a:bodyPr wrap="square" rtlCol="0">
            <a:spAutoFit/>
          </a:bodyPr>
          <a:lstStyle/>
          <a:p>
            <a:pPr marL="285750" indent="-285750">
              <a:buFont typeface="Wingdings" panose="05000000000000000000" pitchFamily="2" charset="2"/>
              <a:buChar char="Ø"/>
            </a:pPr>
            <a:r>
              <a:rPr lang="en-US" sz="3600" dirty="0" smtClean="0">
                <a:solidFill>
                  <a:schemeClr val="bg1"/>
                </a:solidFill>
              </a:rPr>
              <a:t> Roles Of Our Group Members</a:t>
            </a:r>
          </a:p>
          <a:p>
            <a:pPr marL="285750" indent="-285750">
              <a:buFont typeface="Wingdings" panose="05000000000000000000" pitchFamily="2" charset="2"/>
              <a:buChar char="Ø"/>
            </a:pPr>
            <a:r>
              <a:rPr lang="en-US" sz="3600" dirty="0" smtClean="0">
                <a:solidFill>
                  <a:schemeClr val="bg1"/>
                </a:solidFill>
              </a:rPr>
              <a:t> Idea of our Project</a:t>
            </a:r>
          </a:p>
          <a:p>
            <a:pPr marL="285750" indent="-285750">
              <a:buFont typeface="Wingdings" panose="05000000000000000000" pitchFamily="2" charset="2"/>
              <a:buChar char="Ø"/>
            </a:pPr>
            <a:r>
              <a:rPr lang="en-US" sz="3600" dirty="0" smtClean="0">
                <a:solidFill>
                  <a:schemeClr val="bg1"/>
                </a:solidFill>
              </a:rPr>
              <a:t> Conceptual View Of our project</a:t>
            </a:r>
          </a:p>
          <a:p>
            <a:pPr marL="285750" indent="-285750">
              <a:buFont typeface="Wingdings" panose="05000000000000000000" pitchFamily="2" charset="2"/>
              <a:buChar char="Ø"/>
            </a:pPr>
            <a:r>
              <a:rPr lang="en-US" sz="3600" dirty="0" smtClean="0">
                <a:solidFill>
                  <a:schemeClr val="bg1"/>
                </a:solidFill>
              </a:rPr>
              <a:t> Initial Plan </a:t>
            </a:r>
            <a:endParaRPr lang="en-US" sz="3600" dirty="0" smtClean="0">
              <a:solidFill>
                <a:schemeClr val="bg1"/>
              </a:solidFill>
            </a:endParaRPr>
          </a:p>
          <a:p>
            <a:pPr marL="285750" indent="-285750">
              <a:buFont typeface="Wingdings" panose="05000000000000000000" pitchFamily="2" charset="2"/>
              <a:buChar char="Ø"/>
            </a:pPr>
            <a:r>
              <a:rPr lang="en-US" sz="3600" smtClean="0">
                <a:solidFill>
                  <a:schemeClr val="bg1"/>
                </a:solidFill>
              </a:rPr>
              <a:t>Suggestion</a:t>
            </a:r>
            <a:endParaRPr lang="en-US" sz="3600" dirty="0" smtClean="0">
              <a:solidFill>
                <a:schemeClr val="bg1"/>
              </a:solidFill>
            </a:endParaRPr>
          </a:p>
          <a:p>
            <a:endParaRPr lang="en-US" dirty="0" smtClean="0">
              <a:solidFill>
                <a:schemeClr val="bg1"/>
              </a:solidFill>
            </a:endParaRPr>
          </a:p>
          <a:p>
            <a:pPr marL="285750" indent="-285750">
              <a:buFont typeface="Wingdings" panose="05000000000000000000" pitchFamily="2" charset="2"/>
              <a:buChar char="Ø"/>
            </a:pPr>
            <a:endParaRPr lang="en-US" dirty="0">
              <a:solidFill>
                <a:schemeClr val="bg1"/>
              </a:solidFill>
            </a:endParaRPr>
          </a:p>
        </p:txBody>
      </p:sp>
    </p:spTree>
    <p:extLst>
      <p:ext uri="{BB962C8B-B14F-4D97-AF65-F5344CB8AC3E}">
        <p14:creationId xmlns:p14="http://schemas.microsoft.com/office/powerpoint/2010/main" val="1745491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flipH="1">
            <a:off x="774137" y="1410345"/>
            <a:ext cx="9857699" cy="769441"/>
          </a:xfrm>
          <a:prstGeom prst="rect">
            <a:avLst/>
          </a:prstGeom>
          <a:noFill/>
        </p:spPr>
        <p:txBody>
          <a:bodyPr wrap="square" rtlCol="0">
            <a:spAutoFit/>
          </a:bodyPr>
          <a:lstStyle/>
          <a:p>
            <a:r>
              <a:rPr lang="en-US" sz="4400" dirty="0" smtClean="0">
                <a:solidFill>
                  <a:schemeClr val="bg1"/>
                </a:solidFill>
              </a:rPr>
              <a:t>Roles of Our Group Members</a:t>
            </a:r>
            <a:endParaRPr lang="en-US" sz="4400" dirty="0">
              <a:solidFill>
                <a:schemeClr val="bg1"/>
              </a:solidFill>
            </a:endParaRPr>
          </a:p>
        </p:txBody>
      </p:sp>
      <p:sp>
        <p:nvSpPr>
          <p:cNvPr id="5" name="Rectangle 4"/>
          <p:cNvSpPr/>
          <p:nvPr/>
        </p:nvSpPr>
        <p:spPr>
          <a:xfrm>
            <a:off x="882625" y="2179786"/>
            <a:ext cx="10710107" cy="11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51775635"/>
              </p:ext>
            </p:extLst>
          </p:nvPr>
        </p:nvGraphicFramePr>
        <p:xfrm>
          <a:off x="1598048" y="2701255"/>
          <a:ext cx="8128000" cy="2816140"/>
        </p:xfrm>
        <a:graphic>
          <a:graphicData uri="http://schemas.openxmlformats.org/drawingml/2006/table">
            <a:tbl>
              <a:tblPr firstRow="1" bandRow="1">
                <a:tableStyleId>{5C22544A-7EE6-4342-B048-85BDC9FD1C3A}</a:tableStyleId>
              </a:tblPr>
              <a:tblGrid>
                <a:gridCol w="4064000"/>
                <a:gridCol w="4064000"/>
              </a:tblGrid>
              <a:tr h="563228">
                <a:tc>
                  <a:txBody>
                    <a:bodyPr/>
                    <a:lstStyle/>
                    <a:p>
                      <a:r>
                        <a:rPr lang="en-US" sz="2400" dirty="0" smtClean="0"/>
                        <a:t>                         Name</a:t>
                      </a:r>
                      <a:endParaRPr lang="en-US" sz="2400" dirty="0"/>
                    </a:p>
                  </a:txBody>
                  <a:tcPr>
                    <a:solidFill>
                      <a:schemeClr val="accent2">
                        <a:lumMod val="60000"/>
                        <a:lumOff val="40000"/>
                      </a:schemeClr>
                    </a:solidFill>
                  </a:tcPr>
                </a:tc>
                <a:tc>
                  <a:txBody>
                    <a:bodyPr/>
                    <a:lstStyle/>
                    <a:p>
                      <a:r>
                        <a:rPr lang="en-US" sz="2400" dirty="0" smtClean="0"/>
                        <a:t> Roles</a:t>
                      </a:r>
                      <a:endParaRPr lang="en-US" sz="2400" dirty="0"/>
                    </a:p>
                  </a:txBody>
                  <a:tcPr>
                    <a:solidFill>
                      <a:schemeClr val="accent2">
                        <a:lumMod val="60000"/>
                        <a:lumOff val="40000"/>
                      </a:schemeClr>
                    </a:solidFill>
                  </a:tcPr>
                </a:tc>
              </a:tr>
              <a:tr h="563228">
                <a:tc>
                  <a:txBody>
                    <a:bodyPr/>
                    <a:lstStyle/>
                    <a:p>
                      <a:r>
                        <a:rPr lang="en-US" sz="2000" dirty="0" smtClean="0"/>
                        <a:t>      MD </a:t>
                      </a:r>
                      <a:r>
                        <a:rPr lang="en-US" sz="2000" dirty="0" err="1" smtClean="0"/>
                        <a:t>Habibul</a:t>
                      </a:r>
                      <a:r>
                        <a:rPr lang="en-US" sz="2000" dirty="0" smtClean="0"/>
                        <a:t> </a:t>
                      </a:r>
                      <a:r>
                        <a:rPr lang="en-US" sz="2000" dirty="0" err="1" smtClean="0"/>
                        <a:t>Basar</a:t>
                      </a:r>
                      <a:r>
                        <a:rPr lang="en-US" sz="2000" dirty="0" smtClean="0"/>
                        <a:t> Faruq</a:t>
                      </a:r>
                      <a:endParaRPr lang="en-US" sz="2000" dirty="0"/>
                    </a:p>
                  </a:txBody>
                  <a:tcPr/>
                </a:tc>
                <a:tc>
                  <a:txBody>
                    <a:bodyPr/>
                    <a:lstStyle/>
                    <a:p>
                      <a:r>
                        <a:rPr lang="en-US" sz="2000" dirty="0" smtClean="0"/>
                        <a:t>       Project Manager</a:t>
                      </a:r>
                      <a:endParaRPr lang="en-US" sz="2000" dirty="0"/>
                    </a:p>
                  </a:txBody>
                  <a:tcPr/>
                </a:tc>
              </a:tr>
              <a:tr h="563228">
                <a:tc>
                  <a:txBody>
                    <a:bodyPr/>
                    <a:lstStyle/>
                    <a:p>
                      <a:r>
                        <a:rPr lang="en-US" sz="2000" dirty="0" smtClean="0"/>
                        <a:t>      Arup Dutta </a:t>
                      </a:r>
                      <a:r>
                        <a:rPr lang="en-US" sz="2000" dirty="0" err="1" smtClean="0"/>
                        <a:t>Bappy</a:t>
                      </a:r>
                      <a:endParaRPr lang="en-US" sz="2000" dirty="0"/>
                    </a:p>
                  </a:txBody>
                  <a:tcPr/>
                </a:tc>
                <a:tc>
                  <a:txBody>
                    <a:bodyPr/>
                    <a:lstStyle/>
                    <a:p>
                      <a:r>
                        <a:rPr lang="en-US" sz="2000" dirty="0" smtClean="0"/>
                        <a:t>       Developer</a:t>
                      </a:r>
                      <a:endParaRPr lang="en-US" sz="2000" dirty="0"/>
                    </a:p>
                  </a:txBody>
                  <a:tcPr/>
                </a:tc>
              </a:tr>
              <a:tr h="563228">
                <a:tc>
                  <a:txBody>
                    <a:bodyPr/>
                    <a:lstStyle/>
                    <a:p>
                      <a:r>
                        <a:rPr lang="en-US" sz="2000" dirty="0" smtClean="0"/>
                        <a:t>      </a:t>
                      </a:r>
                      <a:r>
                        <a:rPr lang="en-US" sz="2000" dirty="0" err="1" smtClean="0"/>
                        <a:t>Saiful</a:t>
                      </a:r>
                      <a:r>
                        <a:rPr lang="en-US" sz="2000" dirty="0" smtClean="0"/>
                        <a:t> Islam Tarek</a:t>
                      </a:r>
                      <a:endParaRPr lang="en-US" sz="2000" dirty="0"/>
                    </a:p>
                  </a:txBody>
                  <a:tcPr/>
                </a:tc>
                <a:tc>
                  <a:txBody>
                    <a:bodyPr/>
                    <a:lstStyle/>
                    <a:p>
                      <a:r>
                        <a:rPr lang="en-US" sz="2000" dirty="0" smtClean="0"/>
                        <a:t>       Analyst &amp; Developer</a:t>
                      </a:r>
                    </a:p>
                  </a:txBody>
                  <a:tcPr/>
                </a:tc>
              </a:tr>
              <a:tr h="563228">
                <a:tc>
                  <a:txBody>
                    <a:bodyPr/>
                    <a:lstStyle/>
                    <a:p>
                      <a:r>
                        <a:rPr lang="en-US" sz="2000" dirty="0" smtClean="0"/>
                        <a:t>      </a:t>
                      </a:r>
                      <a:r>
                        <a:rPr lang="en-US" sz="2000" dirty="0" err="1" smtClean="0"/>
                        <a:t>Nishan</a:t>
                      </a:r>
                      <a:r>
                        <a:rPr lang="en-US" sz="2000" dirty="0" smtClean="0"/>
                        <a:t> </a:t>
                      </a:r>
                      <a:r>
                        <a:rPr lang="en-US" sz="2000" dirty="0" err="1" smtClean="0"/>
                        <a:t>Barua</a:t>
                      </a:r>
                      <a:endParaRPr lang="en-US" sz="2000" dirty="0"/>
                    </a:p>
                  </a:txBody>
                  <a:tcPr/>
                </a:tc>
                <a:tc>
                  <a:txBody>
                    <a:bodyPr/>
                    <a:lstStyle/>
                    <a:p>
                      <a:r>
                        <a:rPr lang="en-US" sz="2000" dirty="0" smtClean="0"/>
                        <a:t>       Analyst &amp; Tester</a:t>
                      </a:r>
                      <a:endParaRPr lang="en-US" sz="2000" dirty="0"/>
                    </a:p>
                  </a:txBody>
                  <a:tcPr/>
                </a:tc>
              </a:tr>
            </a:tbl>
          </a:graphicData>
        </a:graphic>
      </p:graphicFrame>
    </p:spTree>
    <p:extLst>
      <p:ext uri="{BB962C8B-B14F-4D97-AF65-F5344CB8AC3E}">
        <p14:creationId xmlns:p14="http://schemas.microsoft.com/office/powerpoint/2010/main" val="3655950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670560" y="690880"/>
            <a:ext cx="5384800" cy="830997"/>
          </a:xfrm>
          <a:prstGeom prst="rect">
            <a:avLst/>
          </a:prstGeom>
          <a:noFill/>
        </p:spPr>
        <p:txBody>
          <a:bodyPr wrap="square" rtlCol="0">
            <a:spAutoFit/>
          </a:bodyPr>
          <a:lstStyle/>
          <a:p>
            <a:r>
              <a:rPr lang="en-US" sz="4800" dirty="0" smtClean="0">
                <a:solidFill>
                  <a:schemeClr val="bg1"/>
                </a:solidFill>
              </a:rPr>
              <a:t>Idea Of Our Project</a:t>
            </a:r>
            <a:endParaRPr lang="en-US" sz="4800" dirty="0">
              <a:solidFill>
                <a:schemeClr val="bg1"/>
              </a:solidFill>
            </a:endParaRPr>
          </a:p>
        </p:txBody>
      </p:sp>
      <p:sp>
        <p:nvSpPr>
          <p:cNvPr id="5" name="Rectangle 4"/>
          <p:cNvSpPr/>
          <p:nvPr/>
        </p:nvSpPr>
        <p:spPr>
          <a:xfrm>
            <a:off x="670560" y="1521877"/>
            <a:ext cx="10993120" cy="12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0560" y="1869440"/>
            <a:ext cx="11297920" cy="4832092"/>
          </a:xfrm>
          <a:prstGeom prst="rect">
            <a:avLst/>
          </a:prstGeom>
          <a:noFill/>
        </p:spPr>
        <p:txBody>
          <a:bodyPr wrap="square" rtlCol="0">
            <a:spAutoFit/>
          </a:bodyPr>
          <a:lstStyle/>
          <a:p>
            <a:r>
              <a:rPr lang="en-US" sz="2800" b="1" dirty="0" smtClean="0">
                <a:solidFill>
                  <a:schemeClr val="accent1">
                    <a:lumMod val="75000"/>
                  </a:schemeClr>
                </a:solidFill>
              </a:rPr>
              <a:t>Project Name: </a:t>
            </a:r>
            <a:r>
              <a:rPr lang="en-US" sz="2400" dirty="0" err="1" smtClean="0">
                <a:solidFill>
                  <a:schemeClr val="bg1"/>
                </a:solidFill>
              </a:rPr>
              <a:t>Covid</a:t>
            </a:r>
            <a:r>
              <a:rPr lang="en-US" sz="2400" dirty="0" smtClean="0">
                <a:solidFill>
                  <a:schemeClr val="bg1"/>
                </a:solidFill>
              </a:rPr>
              <a:t> Tracer</a:t>
            </a:r>
          </a:p>
          <a:p>
            <a:r>
              <a:rPr lang="en-US" sz="2800" b="1" dirty="0" smtClean="0">
                <a:solidFill>
                  <a:schemeClr val="accent5">
                    <a:lumMod val="75000"/>
                  </a:schemeClr>
                </a:solidFill>
              </a:rPr>
              <a:t>Project Goal:  </a:t>
            </a:r>
            <a:r>
              <a:rPr lang="en-US" sz="2400" dirty="0" smtClean="0">
                <a:solidFill>
                  <a:schemeClr val="bg1"/>
                </a:solidFill>
              </a:rPr>
              <a:t>To provide information about Covid-19 situation, statistics and health condition of different country to the travelers.</a:t>
            </a:r>
          </a:p>
          <a:p>
            <a:r>
              <a:rPr lang="en-US" sz="2800" b="1" dirty="0" smtClean="0">
                <a:solidFill>
                  <a:schemeClr val="accent5">
                    <a:lumMod val="75000"/>
                  </a:schemeClr>
                </a:solidFill>
              </a:rPr>
              <a:t>Description</a:t>
            </a:r>
            <a:r>
              <a:rPr lang="en-US" sz="3600" b="1" dirty="0" smtClean="0">
                <a:solidFill>
                  <a:schemeClr val="accent5">
                    <a:lumMod val="75000"/>
                  </a:schemeClr>
                </a:solidFill>
              </a:rPr>
              <a:t>: </a:t>
            </a:r>
            <a:r>
              <a:rPr lang="en-US" sz="2400" b="1" dirty="0">
                <a:solidFill>
                  <a:schemeClr val="bg1"/>
                </a:solidFill>
              </a:rPr>
              <a:t> </a:t>
            </a:r>
            <a:endParaRPr lang="en-US" sz="2400" dirty="0" smtClean="0">
              <a:solidFill>
                <a:schemeClr val="bg1"/>
              </a:solidFill>
            </a:endParaRPr>
          </a:p>
          <a:p>
            <a:r>
              <a:rPr lang="en-US" sz="2400" dirty="0" smtClean="0">
                <a:solidFill>
                  <a:schemeClr val="bg1"/>
                </a:solidFill>
              </a:rPr>
              <a:t>During this Covid-19 pandemic traveling is become more risky and difficult. </a:t>
            </a:r>
            <a:r>
              <a:rPr lang="en-US" sz="2400" dirty="0" smtClean="0">
                <a:solidFill>
                  <a:schemeClr val="bg1"/>
                </a:solidFill>
              </a:rPr>
              <a:t>If someone </a:t>
            </a:r>
            <a:r>
              <a:rPr lang="en-US" sz="2400" dirty="0" smtClean="0">
                <a:solidFill>
                  <a:schemeClr val="bg1"/>
                </a:solidFill>
              </a:rPr>
              <a:t>wants to travel other country </a:t>
            </a:r>
            <a:r>
              <a:rPr lang="en-US" sz="2400" dirty="0" smtClean="0">
                <a:solidFill>
                  <a:schemeClr val="bg1"/>
                </a:solidFill>
              </a:rPr>
              <a:t>they</a:t>
            </a:r>
            <a:r>
              <a:rPr lang="en-US" sz="2400" dirty="0" smtClean="0">
                <a:solidFill>
                  <a:schemeClr val="bg1"/>
                </a:solidFill>
              </a:rPr>
              <a:t> </a:t>
            </a:r>
            <a:r>
              <a:rPr lang="en-US" sz="2400" dirty="0" smtClean="0">
                <a:solidFill>
                  <a:schemeClr val="bg1"/>
                </a:solidFill>
              </a:rPr>
              <a:t>need to know about the Covid-19 situation of that country. Which vaccine they accept and their health condition. So, we are going to develop a system where user able to get the information about Covid-19 situation of a country that user wants to travel. Here we divide a country into three different zone: Red, Green and Yellow. More risky areas will be marked as Red Zone, Safe areas will be Green Zone and Between this two areas will be Yellow. Where user also able to ask question related to Covid-19 situation.   </a:t>
            </a:r>
            <a:endParaRPr lang="en-US" sz="3200" dirty="0">
              <a:solidFill>
                <a:schemeClr val="bg1"/>
              </a:solidFill>
            </a:endParaRPr>
          </a:p>
        </p:txBody>
      </p:sp>
    </p:spTree>
    <p:extLst>
      <p:ext uri="{BB962C8B-B14F-4D97-AF65-F5344CB8AC3E}">
        <p14:creationId xmlns:p14="http://schemas.microsoft.com/office/powerpoint/2010/main" val="2551209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p:cNvSpPr txBox="1"/>
          <p:nvPr/>
        </p:nvSpPr>
        <p:spPr>
          <a:xfrm>
            <a:off x="712922" y="588936"/>
            <a:ext cx="6772759" cy="707886"/>
          </a:xfrm>
          <a:prstGeom prst="rect">
            <a:avLst/>
          </a:prstGeom>
          <a:noFill/>
        </p:spPr>
        <p:txBody>
          <a:bodyPr wrap="square" rtlCol="0">
            <a:spAutoFit/>
          </a:bodyPr>
          <a:lstStyle/>
          <a:p>
            <a:r>
              <a:rPr lang="en-US" sz="4000" dirty="0" smtClean="0">
                <a:solidFill>
                  <a:schemeClr val="bg1"/>
                </a:solidFill>
              </a:rPr>
              <a:t>Conceptual View of the Project:</a:t>
            </a:r>
            <a:endParaRPr lang="en-US" sz="4000" dirty="0">
              <a:solidFill>
                <a:schemeClr val="bg1"/>
              </a:solidFill>
            </a:endParaRPr>
          </a:p>
        </p:txBody>
      </p:sp>
      <p:sp>
        <p:nvSpPr>
          <p:cNvPr id="6" name="Rectangle 5"/>
          <p:cNvSpPr/>
          <p:nvPr/>
        </p:nvSpPr>
        <p:spPr>
          <a:xfrm>
            <a:off x="825543" y="1296822"/>
            <a:ext cx="10993120" cy="120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5543" y="2882684"/>
            <a:ext cx="1053885"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User</a:t>
            </a:r>
            <a:endParaRPr lang="en-US" sz="2000" dirty="0"/>
          </a:p>
        </p:txBody>
      </p:sp>
      <p:cxnSp>
        <p:nvCxnSpPr>
          <p:cNvPr id="9" name="Straight Arrow Connector 8"/>
          <p:cNvCxnSpPr>
            <a:stCxn id="7" idx="3"/>
          </p:cNvCxnSpPr>
          <p:nvPr/>
        </p:nvCxnSpPr>
        <p:spPr>
          <a:xfrm>
            <a:off x="1879428" y="3184901"/>
            <a:ext cx="1049752" cy="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493790" y="1611824"/>
            <a:ext cx="13090" cy="4448013"/>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929180" y="2882684"/>
            <a:ext cx="1549830"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country</a:t>
            </a:r>
            <a:endParaRPr lang="en-US" dirty="0"/>
          </a:p>
        </p:txBody>
      </p:sp>
      <p:cxnSp>
        <p:nvCxnSpPr>
          <p:cNvPr id="29" name="Straight Arrow Connector 28"/>
          <p:cNvCxnSpPr/>
          <p:nvPr/>
        </p:nvCxnSpPr>
        <p:spPr>
          <a:xfrm>
            <a:off x="4479010" y="3177151"/>
            <a:ext cx="2027871" cy="7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506881" y="1611824"/>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Population</a:t>
            </a:r>
            <a:endParaRPr lang="en-US" dirty="0"/>
          </a:p>
        </p:txBody>
      </p:sp>
      <p:sp>
        <p:nvSpPr>
          <p:cNvPr id="36" name="TextBox 35"/>
          <p:cNvSpPr txBox="1"/>
          <p:nvPr/>
        </p:nvSpPr>
        <p:spPr>
          <a:xfrm>
            <a:off x="4436131" y="2823319"/>
            <a:ext cx="2185261" cy="369332"/>
          </a:xfrm>
          <a:prstGeom prst="rect">
            <a:avLst/>
          </a:prstGeom>
          <a:noFill/>
        </p:spPr>
        <p:txBody>
          <a:bodyPr wrap="square" rtlCol="0">
            <a:spAutoFit/>
          </a:bodyPr>
          <a:lstStyle/>
          <a:p>
            <a:r>
              <a:rPr lang="en-US" dirty="0" smtClean="0">
                <a:solidFill>
                  <a:schemeClr val="bg1"/>
                </a:solidFill>
              </a:rPr>
              <a:t>Showing Information</a:t>
            </a:r>
            <a:endParaRPr lang="en-US" dirty="0">
              <a:solidFill>
                <a:schemeClr val="bg1"/>
              </a:solidFill>
            </a:endParaRPr>
          </a:p>
        </p:txBody>
      </p:sp>
      <p:sp>
        <p:nvSpPr>
          <p:cNvPr id="37" name="Rectangle 36"/>
          <p:cNvSpPr/>
          <p:nvPr/>
        </p:nvSpPr>
        <p:spPr>
          <a:xfrm>
            <a:off x="6493790" y="2147000"/>
            <a:ext cx="2633510" cy="361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Vaccination</a:t>
            </a:r>
            <a:endParaRPr lang="en-US" dirty="0"/>
          </a:p>
        </p:txBody>
      </p:sp>
      <p:sp>
        <p:nvSpPr>
          <p:cNvPr id="38" name="Rectangle 37"/>
          <p:cNvSpPr/>
          <p:nvPr/>
        </p:nvSpPr>
        <p:spPr>
          <a:xfrm>
            <a:off x="6506881" y="2705574"/>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Detected Case</a:t>
            </a:r>
            <a:endParaRPr lang="en-US" dirty="0"/>
          </a:p>
        </p:txBody>
      </p:sp>
      <p:sp>
        <p:nvSpPr>
          <p:cNvPr id="39" name="Rectangle 38"/>
          <p:cNvSpPr/>
          <p:nvPr/>
        </p:nvSpPr>
        <p:spPr>
          <a:xfrm>
            <a:off x="6506881" y="3310396"/>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Total Death</a:t>
            </a:r>
            <a:endParaRPr lang="en-US" dirty="0"/>
          </a:p>
        </p:txBody>
      </p:sp>
      <p:sp>
        <p:nvSpPr>
          <p:cNvPr id="40" name="Rectangle 39"/>
          <p:cNvSpPr/>
          <p:nvPr/>
        </p:nvSpPr>
        <p:spPr>
          <a:xfrm>
            <a:off x="6506880" y="3912445"/>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Daily Detected Case</a:t>
            </a:r>
            <a:endParaRPr lang="en-US" dirty="0"/>
          </a:p>
        </p:txBody>
      </p:sp>
      <p:sp>
        <p:nvSpPr>
          <p:cNvPr id="41" name="Rectangle 40"/>
          <p:cNvSpPr/>
          <p:nvPr/>
        </p:nvSpPr>
        <p:spPr>
          <a:xfrm>
            <a:off x="6506880" y="4473816"/>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Daily Death Case</a:t>
            </a:r>
            <a:endParaRPr lang="en-US" dirty="0"/>
          </a:p>
        </p:txBody>
      </p:sp>
      <p:sp>
        <p:nvSpPr>
          <p:cNvPr id="43" name="Rectangle 42"/>
          <p:cNvSpPr/>
          <p:nvPr/>
        </p:nvSpPr>
        <p:spPr>
          <a:xfrm>
            <a:off x="6506880" y="5030563"/>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Death rate(%)</a:t>
            </a:r>
            <a:endParaRPr lang="en-US" dirty="0"/>
          </a:p>
        </p:txBody>
      </p:sp>
      <p:sp>
        <p:nvSpPr>
          <p:cNvPr id="44" name="Rectangle 43"/>
          <p:cNvSpPr/>
          <p:nvPr/>
        </p:nvSpPr>
        <p:spPr>
          <a:xfrm>
            <a:off x="6506879" y="5613126"/>
            <a:ext cx="2620419" cy="36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Detection rate(%)</a:t>
            </a:r>
            <a:endParaRPr lang="en-US" dirty="0"/>
          </a:p>
        </p:txBody>
      </p:sp>
      <p:sp>
        <p:nvSpPr>
          <p:cNvPr id="45" name="Right Brace 44"/>
          <p:cNvSpPr/>
          <p:nvPr/>
        </p:nvSpPr>
        <p:spPr>
          <a:xfrm>
            <a:off x="9127298" y="4107052"/>
            <a:ext cx="404160" cy="1673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p:nvPr/>
        </p:nvCxnSpPr>
        <p:spPr>
          <a:xfrm>
            <a:off x="9655444" y="3912445"/>
            <a:ext cx="0" cy="1868423"/>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9655444" y="3912444"/>
            <a:ext cx="1875295" cy="36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Green Zone</a:t>
            </a:r>
            <a:endParaRPr lang="en-US" dirty="0"/>
          </a:p>
        </p:txBody>
      </p:sp>
      <p:sp>
        <p:nvSpPr>
          <p:cNvPr id="52" name="Rectangle 51"/>
          <p:cNvSpPr/>
          <p:nvPr/>
        </p:nvSpPr>
        <p:spPr>
          <a:xfrm>
            <a:off x="9655444" y="4602996"/>
            <a:ext cx="1875295" cy="427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Yellow Zone</a:t>
            </a:r>
            <a:endParaRPr lang="en-US" dirty="0"/>
          </a:p>
        </p:txBody>
      </p:sp>
      <p:sp>
        <p:nvSpPr>
          <p:cNvPr id="53" name="Rectangle 52"/>
          <p:cNvSpPr/>
          <p:nvPr/>
        </p:nvSpPr>
        <p:spPr>
          <a:xfrm>
            <a:off x="9655444" y="5390455"/>
            <a:ext cx="1875295" cy="427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 Zone</a:t>
            </a:r>
            <a:endParaRPr lang="en-US" dirty="0"/>
          </a:p>
        </p:txBody>
      </p:sp>
      <p:sp>
        <p:nvSpPr>
          <p:cNvPr id="54" name="Rectangle 53"/>
          <p:cNvSpPr/>
          <p:nvPr/>
        </p:nvSpPr>
        <p:spPr>
          <a:xfrm>
            <a:off x="775432" y="5030563"/>
            <a:ext cx="1549830"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Registered User</a:t>
            </a:r>
            <a:endParaRPr lang="en-US" dirty="0"/>
          </a:p>
        </p:txBody>
      </p:sp>
      <p:cxnSp>
        <p:nvCxnSpPr>
          <p:cNvPr id="56" name="Straight Arrow Connector 55"/>
          <p:cNvCxnSpPr>
            <a:stCxn id="7" idx="2"/>
          </p:cNvCxnSpPr>
          <p:nvPr/>
        </p:nvCxnSpPr>
        <p:spPr>
          <a:xfrm flipH="1">
            <a:off x="1330446" y="3487118"/>
            <a:ext cx="22040" cy="154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72374" y="3935674"/>
            <a:ext cx="1905775" cy="646331"/>
          </a:xfrm>
          <a:prstGeom prst="rect">
            <a:avLst/>
          </a:prstGeom>
          <a:noFill/>
        </p:spPr>
        <p:txBody>
          <a:bodyPr wrap="square" rtlCol="0">
            <a:spAutoFit/>
          </a:bodyPr>
          <a:lstStyle/>
          <a:p>
            <a:r>
              <a:rPr lang="en-US" dirty="0" smtClean="0">
                <a:solidFill>
                  <a:schemeClr val="bg1"/>
                </a:solidFill>
              </a:rPr>
              <a:t>User Complete Registration</a:t>
            </a:r>
            <a:endParaRPr lang="en-US" dirty="0">
              <a:solidFill>
                <a:schemeClr val="bg1"/>
              </a:solidFill>
            </a:endParaRPr>
          </a:p>
        </p:txBody>
      </p:sp>
      <p:cxnSp>
        <p:nvCxnSpPr>
          <p:cNvPr id="59" name="Elbow Connector 58"/>
          <p:cNvCxnSpPr>
            <a:stCxn id="54" idx="3"/>
            <a:endCxn id="28" idx="2"/>
          </p:cNvCxnSpPr>
          <p:nvPr/>
        </p:nvCxnSpPr>
        <p:spPr>
          <a:xfrm flipV="1">
            <a:off x="2325262" y="3487118"/>
            <a:ext cx="1378833" cy="18456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704095" y="5975814"/>
            <a:ext cx="1549830" cy="604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Daily Update</a:t>
            </a:r>
            <a:endParaRPr lang="en-US" dirty="0"/>
          </a:p>
        </p:txBody>
      </p:sp>
      <p:cxnSp>
        <p:nvCxnSpPr>
          <p:cNvPr id="62" name="Elbow Connector 61"/>
          <p:cNvCxnSpPr>
            <a:stCxn id="54" idx="3"/>
            <a:endCxn id="60" idx="0"/>
          </p:cNvCxnSpPr>
          <p:nvPr/>
        </p:nvCxnSpPr>
        <p:spPr>
          <a:xfrm>
            <a:off x="2325262" y="5332780"/>
            <a:ext cx="2153748" cy="6430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812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26942" y="774915"/>
            <a:ext cx="10910807" cy="646331"/>
          </a:xfrm>
          <a:prstGeom prst="rect">
            <a:avLst/>
          </a:prstGeom>
          <a:noFill/>
        </p:spPr>
        <p:txBody>
          <a:bodyPr wrap="square" rtlCol="0">
            <a:spAutoFit/>
          </a:bodyPr>
          <a:lstStyle/>
          <a:p>
            <a:r>
              <a:rPr lang="en-US" sz="3600" dirty="0" smtClean="0">
                <a:solidFill>
                  <a:schemeClr val="bg1"/>
                </a:solidFill>
              </a:rPr>
              <a:t>Initial Plan for Development:</a:t>
            </a:r>
            <a:endParaRPr lang="en-US" sz="3600" dirty="0">
              <a:solidFill>
                <a:schemeClr val="bg1"/>
              </a:solidFill>
            </a:endParaRPr>
          </a:p>
        </p:txBody>
      </p:sp>
      <p:sp>
        <p:nvSpPr>
          <p:cNvPr id="5" name="Rectangle 4"/>
          <p:cNvSpPr/>
          <p:nvPr/>
        </p:nvSpPr>
        <p:spPr>
          <a:xfrm>
            <a:off x="627291" y="1544356"/>
            <a:ext cx="10710107" cy="113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27291" y="1906292"/>
            <a:ext cx="9074648"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solidFill>
                  <a:schemeClr val="bg1"/>
                </a:solidFill>
              </a:rPr>
              <a:t>Hyper Text Markup-Language(HTML)</a:t>
            </a:r>
          </a:p>
          <a:p>
            <a:pPr marL="285750" indent="-285750">
              <a:buFont typeface="Wingdings" panose="05000000000000000000" pitchFamily="2" charset="2"/>
              <a:buChar char="Ø"/>
            </a:pPr>
            <a:r>
              <a:rPr lang="en-US" sz="2800" dirty="0" smtClean="0">
                <a:solidFill>
                  <a:schemeClr val="bg1"/>
                </a:solidFill>
              </a:rPr>
              <a:t>Style(CSS)</a:t>
            </a:r>
          </a:p>
          <a:p>
            <a:pPr marL="285750" indent="-285750">
              <a:buFont typeface="Wingdings" panose="05000000000000000000" pitchFamily="2" charset="2"/>
              <a:buChar char="Ø"/>
            </a:pPr>
            <a:r>
              <a:rPr lang="en-US" sz="2800" dirty="0" smtClean="0">
                <a:solidFill>
                  <a:schemeClr val="bg1"/>
                </a:solidFill>
              </a:rPr>
              <a:t>Server Side Scripting Language(JavaScript)</a:t>
            </a:r>
          </a:p>
          <a:p>
            <a:pPr marL="285750" indent="-285750">
              <a:buFont typeface="Wingdings" panose="05000000000000000000" pitchFamily="2" charset="2"/>
              <a:buChar char="Ø"/>
            </a:pPr>
            <a:r>
              <a:rPr lang="en-US" sz="2800" dirty="0" smtClean="0">
                <a:solidFill>
                  <a:schemeClr val="bg1"/>
                </a:solidFill>
              </a:rPr>
              <a:t>Client Side Scripting Language(PHP)</a:t>
            </a:r>
          </a:p>
          <a:p>
            <a:pPr marL="285750" indent="-285750">
              <a:buFont typeface="Wingdings" panose="05000000000000000000" pitchFamily="2" charset="2"/>
              <a:buChar char="Ø"/>
            </a:pPr>
            <a:r>
              <a:rPr lang="en-US" sz="2800" dirty="0" smtClean="0">
                <a:solidFill>
                  <a:schemeClr val="bg1"/>
                </a:solidFill>
              </a:rPr>
              <a:t>Database(MySQL)</a:t>
            </a:r>
            <a:endParaRPr lang="en-US" sz="2800" dirty="0">
              <a:solidFill>
                <a:schemeClr val="bg1"/>
              </a:solidFill>
            </a:endParaRPr>
          </a:p>
        </p:txBody>
      </p:sp>
    </p:spTree>
    <p:extLst>
      <p:ext uri="{BB962C8B-B14F-4D97-AF65-F5344CB8AC3E}">
        <p14:creationId xmlns:p14="http://schemas.microsoft.com/office/powerpoint/2010/main" val="3220232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99282" y="2789694"/>
            <a:ext cx="6664271" cy="707886"/>
          </a:xfrm>
          <a:prstGeom prst="rect">
            <a:avLst/>
          </a:prstGeom>
          <a:noFill/>
        </p:spPr>
        <p:txBody>
          <a:bodyPr wrap="square" rtlCol="0">
            <a:spAutoFit/>
          </a:bodyPr>
          <a:lstStyle/>
          <a:p>
            <a:r>
              <a:rPr lang="en-US" sz="4000" dirty="0" smtClean="0">
                <a:solidFill>
                  <a:schemeClr val="accent6">
                    <a:lumMod val="75000"/>
                  </a:schemeClr>
                </a:solidFill>
              </a:rPr>
              <a:t>               Any Suggestion?</a:t>
            </a:r>
            <a:endParaRPr lang="en-US" sz="4000" dirty="0">
              <a:solidFill>
                <a:schemeClr val="accent6">
                  <a:lumMod val="75000"/>
                </a:schemeClr>
              </a:solidFill>
            </a:endParaRPr>
          </a:p>
        </p:txBody>
      </p:sp>
    </p:spTree>
    <p:extLst>
      <p:ext uri="{BB962C8B-B14F-4D97-AF65-F5344CB8AC3E}">
        <p14:creationId xmlns:p14="http://schemas.microsoft.com/office/powerpoint/2010/main" val="3219921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177153" y="2820692"/>
            <a:ext cx="4819973" cy="1231106"/>
          </a:xfrm>
          <a:prstGeom prst="rect">
            <a:avLst/>
          </a:prstGeom>
          <a:noFill/>
        </p:spPr>
        <p:txBody>
          <a:bodyPr wrap="square" rtlCol="0">
            <a:spAutoFit/>
          </a:bodyPr>
          <a:lstStyle/>
          <a:p>
            <a:r>
              <a:rPr lang="en-US" dirty="0" smtClean="0">
                <a:solidFill>
                  <a:schemeClr val="bg1"/>
                </a:solidFill>
              </a:rPr>
              <a:t>                               </a:t>
            </a:r>
            <a:r>
              <a:rPr lang="en-US" sz="2800" dirty="0">
                <a:solidFill>
                  <a:schemeClr val="accent6">
                    <a:lumMod val="75000"/>
                  </a:schemeClr>
                </a:solidFill>
              </a:rPr>
              <a:t>Thank </a:t>
            </a:r>
            <a:r>
              <a:rPr lang="en-US" sz="2800" dirty="0" smtClean="0">
                <a:solidFill>
                  <a:schemeClr val="accent6">
                    <a:lumMod val="75000"/>
                  </a:schemeClr>
                </a:solidFill>
              </a:rPr>
              <a:t>You</a:t>
            </a:r>
          </a:p>
          <a:p>
            <a:r>
              <a:rPr lang="en-US" sz="2800" dirty="0" smtClean="0">
                <a:solidFill>
                  <a:schemeClr val="accent6">
                    <a:lumMod val="75000"/>
                  </a:schemeClr>
                </a:solidFill>
              </a:rPr>
              <a:t>                        </a:t>
            </a:r>
            <a:endParaRPr lang="en-US" sz="2800" dirty="0">
              <a:solidFill>
                <a:schemeClr val="accent6">
                  <a:lumMod val="75000"/>
                </a:schemeClr>
              </a:solidFill>
            </a:endParaRPr>
          </a:p>
          <a:p>
            <a:r>
              <a:rPr lang="en-US" dirty="0" smtClean="0">
                <a:solidFill>
                  <a:schemeClr val="bg1"/>
                </a:solidFill>
              </a:rPr>
              <a:t>  </a:t>
            </a:r>
            <a:endParaRPr lang="en-US" sz="3200" dirty="0">
              <a:solidFill>
                <a:schemeClr val="bg1"/>
              </a:solidFill>
            </a:endParaRPr>
          </a:p>
        </p:txBody>
      </p:sp>
    </p:spTree>
    <p:extLst>
      <p:ext uri="{BB962C8B-B14F-4D97-AF65-F5344CB8AC3E}">
        <p14:creationId xmlns:p14="http://schemas.microsoft.com/office/powerpoint/2010/main" val="1960385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TotalTime>
  <Words>336</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25</cp:revision>
  <dcterms:created xsi:type="dcterms:W3CDTF">2021-08-03T07:03:17Z</dcterms:created>
  <dcterms:modified xsi:type="dcterms:W3CDTF">2021-08-04T10:22:03Z</dcterms:modified>
</cp:coreProperties>
</file>