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9" r:id="rId3"/>
    <p:sldId id="267" r:id="rId4"/>
    <p:sldId id="266" r:id="rId5"/>
    <p:sldId id="268" r:id="rId6"/>
    <p:sldId id="271" r:id="rId7"/>
    <p:sldId id="265" r:id="rId8"/>
    <p:sldId id="275" r:id="rId9"/>
    <p:sldId id="272" r:id="rId10"/>
    <p:sldId id="273" r:id="rId11"/>
    <p:sldId id="270" r:id="rId12"/>
    <p:sldId id="264" r:id="rId13"/>
    <p:sldId id="263" r:id="rId14"/>
    <p:sldId id="269" r:id="rId15"/>
    <p:sldId id="274" r:id="rId16"/>
    <p:sldId id="261" r:id="rId17"/>
    <p:sldId id="26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3635"/>
    <a:srgbClr val="005856"/>
    <a:srgbClr val="9EFF29"/>
    <a:srgbClr val="007033"/>
    <a:srgbClr val="5EEC3C"/>
    <a:srgbClr val="F1C88B"/>
    <a:srgbClr val="FE9202"/>
    <a:srgbClr val="FF2549"/>
    <a:srgbClr val="1D3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240" autoAdjust="0"/>
  </p:normalViewPr>
  <p:slideViewPr>
    <p:cSldViewPr snapToGrid="0">
      <p:cViewPr>
        <p:scale>
          <a:sx n="100" d="100"/>
          <a:sy n="100" d="100"/>
        </p:scale>
        <p:origin x="-432" y="25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17</a:t>
            </a:fld>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3728" y="2263876"/>
            <a:ext cx="8203575" cy="1399845"/>
          </a:xfrm>
          <a:noFill/>
          <a:effectLst>
            <a:outerShdw blurRad="50800" dist="38100" dir="2700000" algn="tl" rotWithShape="0">
              <a:prstClr val="black">
                <a:alpha val="40000"/>
              </a:prstClr>
            </a:outerShdw>
          </a:effectLst>
        </p:spPr>
        <p:txBody>
          <a:bodyPr>
            <a:normAutofit/>
          </a:bodyPr>
          <a:lstStyle>
            <a:lvl1pPr algn="l">
              <a:defRPr sz="3600">
                <a:solidFill>
                  <a:srgbClr val="0000FF"/>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61104" y="1362975"/>
            <a:ext cx="8188953"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rgbClr val="000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4888" y="391788"/>
            <a:ext cx="6284320"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14888" y="1155313"/>
            <a:ext cx="62843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56899"/>
            <a:ext cx="8093365" cy="763525"/>
          </a:xfrm>
        </p:spPr>
        <p:txBody>
          <a:bodyPr>
            <a:normAutofit/>
          </a:bodyPr>
          <a:lstStyle>
            <a:lvl1pPr algn="l">
              <a:defRPr sz="3600" baseline="0">
                <a:solidFill>
                  <a:srgbClr val="000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04346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51585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04346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51585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128" y="2263876"/>
            <a:ext cx="8203575" cy="1399845"/>
          </a:xfrm>
        </p:spPr>
        <p:txBody>
          <a:bodyPr>
            <a:normAutofit/>
          </a:bodyPr>
          <a:lstStyle/>
          <a:p>
            <a:r>
              <a:rPr lang="en-US" sz="4000" b="1" dirty="0" smtClean="0">
                <a:latin typeface="Times New Roman" pitchFamily="18" charset="0"/>
                <a:cs typeface="Times New Roman" pitchFamily="18" charset="0"/>
              </a:rPr>
              <a:t>SDN Assisted</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Routing in IoT</a:t>
            </a:r>
            <a:endParaRPr lang="en-US" sz="4000" b="1" dirty="0">
              <a:latin typeface="Times New Roman" pitchFamily="18" charset="0"/>
              <a:cs typeface="Times New Roman" pitchFamily="18" charset="0"/>
            </a:endParaRPr>
          </a:p>
        </p:txBody>
      </p:sp>
      <p:sp>
        <p:nvSpPr>
          <p:cNvPr id="5" name="Title 3"/>
          <p:cNvSpPr txBox="1">
            <a:spLocks/>
          </p:cNvSpPr>
          <p:nvPr/>
        </p:nvSpPr>
        <p:spPr>
          <a:xfrm>
            <a:off x="5812430" y="4211313"/>
            <a:ext cx="6284320" cy="725349"/>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By:-</a:t>
            </a:r>
          </a:p>
          <a:p>
            <a:pPr marL="0" marR="0" lvl="0" indent="0" defTabSz="914400" rtl="0" eaLnBrk="1" fontAlgn="auto" latinLnBrk="0" hangingPunct="1">
              <a:lnSpc>
                <a:spcPct val="100000"/>
              </a:lnSpc>
              <a:spcBef>
                <a:spcPct val="0"/>
              </a:spcBef>
              <a:spcAft>
                <a:spcPts val="0"/>
              </a:spcAft>
              <a:buClrTx/>
              <a:buSzTx/>
              <a:buFontTx/>
              <a:buNone/>
              <a:tabLst/>
              <a:defRPr/>
            </a:pP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Arup </a:t>
            </a:r>
            <a:r>
              <a:rPr lang="en-US" b="1" dirty="0" err="1"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Kar</a:t>
            </a: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(CSB17031)</a:t>
            </a:r>
          </a:p>
          <a:p>
            <a:pPr lvl="0">
              <a:spcBef>
                <a:spcPct val="0"/>
              </a:spcBef>
            </a:pP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rPr>
              <a:t>       </a:t>
            </a:r>
            <a:r>
              <a:rPr lang="en-US" b="1" dirty="0" err="1"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Rishabh</a:t>
            </a: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a:t>
            </a:r>
            <a:r>
              <a:rPr lang="en-US" b="1" dirty="0" err="1"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Trivedi</a:t>
            </a: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(CSB17063)</a:t>
            </a:r>
          </a:p>
          <a:p>
            <a:pPr marL="0" marR="0" lvl="0" indent="0" defTabSz="914400" rtl="0" eaLnBrk="1" fontAlgn="auto" latinLnBrk="0" hangingPunct="1">
              <a:lnSpc>
                <a:spcPct val="100000"/>
              </a:lnSpc>
              <a:spcBef>
                <a:spcPct val="0"/>
              </a:spcBef>
              <a:spcAft>
                <a:spcPts val="0"/>
              </a:spcAft>
              <a:buClrTx/>
              <a:buSzTx/>
              <a:buFontTx/>
              <a:buNone/>
              <a:tabLst/>
              <a:defRPr/>
            </a:pP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a:t>
            </a:r>
            <a:r>
              <a:rPr lang="en-US" b="1" dirty="0" err="1"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Masood</a:t>
            </a: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a:t>
            </a:r>
            <a:r>
              <a:rPr lang="en-US" b="1" dirty="0" err="1"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Rehman</a:t>
            </a:r>
            <a:r>
              <a:rPr lang="en-US" b="1" dirty="0" smtClean="0">
                <a:ln w="1270" cmpd="sng">
                  <a:solidFill>
                    <a:schemeClr val="tx1"/>
                  </a:solidFill>
                  <a:prstDash val="solid"/>
                </a:ln>
                <a:solidFill>
                  <a:srgbClr val="FFFFFF"/>
                </a:solidFill>
                <a:effectLst>
                  <a:outerShdw blurRad="63500" dir="3600000" algn="tl" rotWithShape="0">
                    <a:srgbClr val="000000">
                      <a:alpha val="70000"/>
                    </a:srgbClr>
                  </a:outerShdw>
                </a:effectLst>
                <a:latin typeface="+mj-lt"/>
                <a:ea typeface="+mj-ea"/>
                <a:cs typeface="+mj-cs"/>
              </a:rPr>
              <a:t> (CSB17070)</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b="1" i="0" u="none" strike="noStrike" kern="1200" normalizeH="0" baseline="0" noProof="0" dirty="0">
              <a:ln w="1270" cmpd="sng">
                <a:solidFill>
                  <a:schemeClr val="tx1"/>
                </a:solidFill>
                <a:prstDash val="solid"/>
              </a:ln>
              <a:solidFill>
                <a:srgbClr val="FFFFFF"/>
              </a:solidFill>
              <a:effectLst>
                <a:outerShdw blurRad="63500" dir="3600000" algn="tl" rotWithShape="0">
                  <a:srgbClr val="000000">
                    <a:alpha val="70000"/>
                  </a:srgbClr>
                </a:outerShdw>
              </a:effectLst>
              <a:uLnTx/>
              <a:uFillTx/>
              <a:latin typeface="+mj-lt"/>
              <a:ea typeface="+mj-ea"/>
              <a:cs typeface="+mj-cs"/>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smtClean="0"/>
              <a:t>METER VS. QUEUE</a:t>
            </a:r>
            <a:endParaRPr lang="en-US" dirty="0"/>
          </a:p>
        </p:txBody>
      </p:sp>
      <p:graphicFrame>
        <p:nvGraphicFramePr>
          <p:cNvPr id="5" name="Content Placeholder 4"/>
          <p:cNvGraphicFramePr>
            <a:graphicFrameLocks noGrp="1"/>
          </p:cNvGraphicFramePr>
          <p:nvPr>
            <p:ph idx="1"/>
          </p:nvPr>
        </p:nvGraphicFramePr>
        <p:xfrm>
          <a:off x="2114550" y="1155700"/>
          <a:ext cx="6284914" cy="3119120"/>
        </p:xfrm>
        <a:graphic>
          <a:graphicData uri="http://schemas.openxmlformats.org/drawingml/2006/table">
            <a:tbl>
              <a:tblPr firstRow="1" bandRow="1">
                <a:tableStyleId>{D7AC3CCA-C797-4891-BE02-D94E43425B78}</a:tableStyleId>
              </a:tblPr>
              <a:tblGrid>
                <a:gridCol w="3142457"/>
                <a:gridCol w="3142457"/>
              </a:tblGrid>
              <a:tr h="370840">
                <a:tc>
                  <a:txBody>
                    <a:bodyPr/>
                    <a:lstStyle/>
                    <a:p>
                      <a:pPr algn="ctr"/>
                      <a:r>
                        <a:rPr lang="en-IN" sz="1600" dirty="0" smtClean="0">
                          <a:latin typeface="Times New Roman" pitchFamily="18" charset="0"/>
                          <a:cs typeface="Times New Roman" pitchFamily="18" charset="0"/>
                        </a:rPr>
                        <a:t>QUEUE</a:t>
                      </a:r>
                      <a:endParaRPr lang="en-US" sz="1600" dirty="0">
                        <a:latin typeface="Times New Roman" pitchFamily="18" charset="0"/>
                        <a:cs typeface="Times New Roman" pitchFamily="18" charset="0"/>
                      </a:endParaRPr>
                    </a:p>
                  </a:txBody>
                  <a:tcPr>
                    <a:solidFill>
                      <a:schemeClr val="bg1"/>
                    </a:solidFill>
                  </a:tcPr>
                </a:tc>
                <a:tc>
                  <a:txBody>
                    <a:bodyPr/>
                    <a:lstStyle/>
                    <a:p>
                      <a:pPr algn="ctr"/>
                      <a:r>
                        <a:rPr lang="en-IN" sz="1600" dirty="0" smtClean="0">
                          <a:latin typeface="Times New Roman" pitchFamily="18" charset="0"/>
                          <a:cs typeface="Times New Roman" pitchFamily="18" charset="0"/>
                        </a:rPr>
                        <a:t>METER</a:t>
                      </a:r>
                      <a:endParaRPr lang="en-US" sz="1600" dirty="0">
                        <a:latin typeface="Times New Roman" pitchFamily="18" charset="0"/>
                        <a:cs typeface="Times New Roman" pitchFamily="18" charset="0"/>
                      </a:endParaRPr>
                    </a:p>
                  </a:txBody>
                  <a:tcPr>
                    <a:solidFill>
                      <a:schemeClr val="bg1"/>
                    </a:solidFill>
                  </a:tcPr>
                </a:tc>
              </a:tr>
              <a:tr h="370840">
                <a:tc>
                  <a:txBody>
                    <a:bodyPr/>
                    <a:lstStyle/>
                    <a:p>
                      <a:pPr>
                        <a:buFont typeface="Arial" pitchFamily="34" charset="0"/>
                        <a:buNone/>
                      </a:pPr>
                      <a:r>
                        <a:rPr lang="en-US" sz="1800" b="0" i="0" kern="1200" dirty="0" smtClean="0">
                          <a:solidFill>
                            <a:schemeClr val="dk1"/>
                          </a:solidFill>
                          <a:latin typeface="+mn-lt"/>
                          <a:ea typeface="+mn-ea"/>
                          <a:cs typeface="+mn-cs"/>
                        </a:rPr>
                        <a:t>Guarantee minimum and maximum bandwidth for egress traffic</a:t>
                      </a:r>
                      <a:endParaRPr lang="en-US" sz="1600" dirty="0">
                        <a:latin typeface="Times New Roman" pitchFamily="18" charset="0"/>
                        <a:cs typeface="Times New Roman" pitchFamily="18" charset="0"/>
                      </a:endParaRPr>
                    </a:p>
                  </a:txBody>
                  <a:tcPr>
                    <a:solidFill>
                      <a:schemeClr val="bg1"/>
                    </a:solidFill>
                  </a:tcPr>
                </a:tc>
                <a:tc>
                  <a:txBody>
                    <a:bodyPr/>
                    <a:lstStyle/>
                    <a:p>
                      <a:r>
                        <a:rPr lang="en-US" sz="1800" b="0" i="0" kern="1200" dirty="0" smtClean="0">
                          <a:solidFill>
                            <a:schemeClr val="dk1"/>
                          </a:solidFill>
                          <a:latin typeface="+mn-lt"/>
                          <a:ea typeface="+mn-ea"/>
                          <a:cs typeface="+mn-cs"/>
                        </a:rPr>
                        <a:t>Guarantee only maximum bandwidth for ingress traffic</a:t>
                      </a:r>
                      <a:endParaRPr lang="en-US" sz="1600" dirty="0">
                        <a:latin typeface="Times New Roman" pitchFamily="18" charset="0"/>
                        <a:cs typeface="Times New Roman" pitchFamily="18" charset="0"/>
                      </a:endParaRPr>
                    </a:p>
                  </a:txBody>
                  <a:tcPr>
                    <a:solidFill>
                      <a:schemeClr val="bg1"/>
                    </a:solidFill>
                  </a:tcPr>
                </a:tc>
              </a:tr>
              <a:tr h="370840">
                <a:tc>
                  <a:txBody>
                    <a:bodyPr/>
                    <a:lstStyle/>
                    <a:p>
                      <a:pPr>
                        <a:buFont typeface="Arial" pitchFamily="34" charset="0"/>
                        <a:buNone/>
                      </a:pPr>
                      <a:r>
                        <a:rPr lang="en-US" sz="1800" b="0" i="0" kern="1200" dirty="0" smtClean="0">
                          <a:solidFill>
                            <a:schemeClr val="dk1"/>
                          </a:solidFill>
                          <a:latin typeface="+mn-lt"/>
                          <a:ea typeface="+mn-ea"/>
                          <a:cs typeface="+mn-cs"/>
                        </a:rPr>
                        <a:t>Applied per port</a:t>
                      </a:r>
                      <a:endParaRPr lang="en-US" sz="1600" dirty="0">
                        <a:latin typeface="Times New Roman" pitchFamily="18" charset="0"/>
                        <a:cs typeface="Times New Roman" pitchFamily="18" charset="0"/>
                      </a:endParaRPr>
                    </a:p>
                  </a:txBody>
                  <a:tcPr>
                    <a:solidFill>
                      <a:schemeClr val="bg1"/>
                    </a:solidFill>
                  </a:tcPr>
                </a:tc>
                <a:tc>
                  <a:txBody>
                    <a:bodyPr/>
                    <a:lstStyle/>
                    <a:p>
                      <a:r>
                        <a:rPr lang="en-US" sz="1800" b="0" i="0" kern="1200" dirty="0" smtClean="0">
                          <a:solidFill>
                            <a:schemeClr val="dk1"/>
                          </a:solidFill>
                          <a:latin typeface="+mn-lt"/>
                          <a:ea typeface="+mn-ea"/>
                          <a:cs typeface="+mn-cs"/>
                        </a:rPr>
                        <a:t>Applied per flow</a:t>
                      </a:r>
                      <a:endParaRPr lang="en-US" sz="1600" dirty="0">
                        <a:latin typeface="Times New Roman" pitchFamily="18" charset="0"/>
                        <a:cs typeface="Times New Roman" pitchFamily="18" charset="0"/>
                      </a:endParaRPr>
                    </a:p>
                  </a:txBody>
                  <a:tcPr>
                    <a:solidFill>
                      <a:schemeClr val="bg1"/>
                    </a:solidFill>
                  </a:tcPr>
                </a:tc>
              </a:tr>
              <a:tr h="370840">
                <a:tc>
                  <a:txBody>
                    <a:bodyPr/>
                    <a:lstStyle/>
                    <a:p>
                      <a:pPr>
                        <a:buFont typeface="Arial" pitchFamily="34" charset="0"/>
                        <a:buNone/>
                      </a:pPr>
                      <a:r>
                        <a:rPr lang="en-US" sz="1800" b="0" i="0" kern="1200" dirty="0" smtClean="0">
                          <a:solidFill>
                            <a:schemeClr val="dk1"/>
                          </a:solidFill>
                          <a:latin typeface="+mn-lt"/>
                          <a:ea typeface="+mn-ea"/>
                          <a:cs typeface="+mn-cs"/>
                        </a:rPr>
                        <a:t>Are not managed by </a:t>
                      </a:r>
                      <a:r>
                        <a:rPr lang="en-US" sz="1800" b="0" i="0" kern="1200" dirty="0" err="1" smtClean="0">
                          <a:solidFill>
                            <a:schemeClr val="dk1"/>
                          </a:solidFill>
                          <a:latin typeface="+mn-lt"/>
                          <a:ea typeface="+mn-ea"/>
                          <a:cs typeface="+mn-cs"/>
                        </a:rPr>
                        <a:t>OpenFlow</a:t>
                      </a:r>
                      <a:endParaRPr lang="en-US" sz="1600" dirty="0">
                        <a:latin typeface="Times New Roman" pitchFamily="18" charset="0"/>
                        <a:cs typeface="Times New Roman" pitchFamily="18" charset="0"/>
                      </a:endParaRPr>
                    </a:p>
                  </a:txBody>
                  <a:tcPr>
                    <a:solidFill>
                      <a:schemeClr val="bg1"/>
                    </a:solidFill>
                  </a:tcPr>
                </a:tc>
                <a:tc>
                  <a:txBody>
                    <a:bodyPr/>
                    <a:lstStyle/>
                    <a:p>
                      <a:r>
                        <a:rPr lang="en-US" sz="1800" b="0" i="0" kern="1200" dirty="0" smtClean="0">
                          <a:solidFill>
                            <a:schemeClr val="dk1"/>
                          </a:solidFill>
                          <a:latin typeface="+mn-lt"/>
                          <a:ea typeface="+mn-ea"/>
                          <a:cs typeface="+mn-cs"/>
                        </a:rPr>
                        <a:t>Are completely managed by </a:t>
                      </a:r>
                      <a:r>
                        <a:rPr lang="en-US" sz="1800" b="0" i="0" kern="1200" dirty="0" err="1" smtClean="0">
                          <a:solidFill>
                            <a:schemeClr val="dk1"/>
                          </a:solidFill>
                          <a:latin typeface="+mn-lt"/>
                          <a:ea typeface="+mn-ea"/>
                          <a:cs typeface="+mn-cs"/>
                        </a:rPr>
                        <a:t>OpenFlow</a:t>
                      </a:r>
                      <a:endParaRPr lang="en-US" sz="1600" dirty="0">
                        <a:latin typeface="Times New Roman" pitchFamily="18" charset="0"/>
                        <a:cs typeface="Times New Roman" pitchFamily="18" charset="0"/>
                      </a:endParaRPr>
                    </a:p>
                  </a:txBody>
                  <a:tcPr>
                    <a:solidFill>
                      <a:schemeClr val="bg1"/>
                    </a:solidFill>
                  </a:tcPr>
                </a:tc>
              </a:tr>
              <a:tr h="370840">
                <a:tc>
                  <a:txBody>
                    <a:bodyPr/>
                    <a:lstStyle/>
                    <a:p>
                      <a:pPr>
                        <a:buFont typeface="Arial" pitchFamily="34" charset="0"/>
                        <a:buNone/>
                      </a:pPr>
                      <a:r>
                        <a:rPr lang="en-US" sz="1800" b="0" i="0" kern="1200" dirty="0" err="1" smtClean="0">
                          <a:solidFill>
                            <a:schemeClr val="dk1"/>
                          </a:solidFill>
                          <a:latin typeface="+mn-lt"/>
                          <a:ea typeface="+mn-ea"/>
                          <a:cs typeface="+mn-cs"/>
                        </a:rPr>
                        <a:t>OpenFlow</a:t>
                      </a:r>
                      <a:r>
                        <a:rPr lang="en-US" sz="1800" b="0" i="0" kern="1200" dirty="0" smtClean="0">
                          <a:solidFill>
                            <a:schemeClr val="dk1"/>
                          </a:solidFill>
                          <a:latin typeface="+mn-lt"/>
                          <a:ea typeface="+mn-ea"/>
                          <a:cs typeface="+mn-cs"/>
                        </a:rPr>
                        <a:t> is only able to query queue statistics from the switch</a:t>
                      </a:r>
                      <a:endParaRPr lang="en-US" sz="1600" dirty="0">
                        <a:latin typeface="Times New Roman" pitchFamily="18" charset="0"/>
                        <a:cs typeface="Times New Roman" pitchFamily="18" charset="0"/>
                      </a:endParaRPr>
                    </a:p>
                  </a:txBody>
                  <a:tcPr>
                    <a:solidFill>
                      <a:schemeClr val="bg1"/>
                    </a:solidFill>
                  </a:tcPr>
                </a:tc>
                <a:tc>
                  <a:txBody>
                    <a:bodyPr/>
                    <a:lstStyle/>
                    <a:p>
                      <a:r>
                        <a:rPr lang="en-IN" sz="1600" dirty="0" smtClean="0">
                          <a:latin typeface="Times New Roman" pitchFamily="18" charset="0"/>
                          <a:cs typeface="Times New Roman" pitchFamily="18" charset="0"/>
                        </a:rPr>
                        <a:t>Ensures minimum</a:t>
                      </a:r>
                      <a:r>
                        <a:rPr lang="en-IN" sz="1600" baseline="0" dirty="0" smtClean="0">
                          <a:latin typeface="Times New Roman" pitchFamily="18" charset="0"/>
                          <a:cs typeface="Times New Roman" pitchFamily="18" charset="0"/>
                        </a:rPr>
                        <a:t> traffic between pair of hosts (even when lot of noise is present)</a:t>
                      </a:r>
                      <a:endParaRPr lang="en-US" sz="1600" dirty="0">
                        <a:latin typeface="Times New Roman" pitchFamily="18" charset="0"/>
                        <a:cs typeface="Times New Roman" pitchFamily="18" charset="0"/>
                      </a:endParaRPr>
                    </a:p>
                  </a:txBody>
                  <a:tcPr>
                    <a:solidFill>
                      <a:schemeClr val="bg1"/>
                    </a:solidFill>
                  </a:tcPr>
                </a:tc>
              </a:tr>
            </a:tbl>
          </a:graphicData>
        </a:graphic>
      </p:graphicFrame>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OPENFLOW METERS</a:t>
            </a:r>
            <a:endParaRPr lang="en-US" dirty="0"/>
          </a:p>
        </p:txBody>
      </p:sp>
      <p:sp>
        <p:nvSpPr>
          <p:cNvPr id="5" name="Content Placeholder 4"/>
          <p:cNvSpPr>
            <a:spLocks noGrp="1"/>
          </p:cNvSpPr>
          <p:nvPr>
            <p:ph idx="1"/>
          </p:nvPr>
        </p:nvSpPr>
        <p:spPr>
          <a:xfrm>
            <a:off x="2114888" y="1155313"/>
            <a:ext cx="6284320" cy="3826262"/>
          </a:xfrm>
        </p:spPr>
        <p:txBody>
          <a:bodyPr>
            <a:normAutofit lnSpcReduction="10000"/>
          </a:bodyPr>
          <a:lstStyle/>
          <a:p>
            <a:pPr marL="0" indent="0">
              <a:buNone/>
            </a:pPr>
            <a:r>
              <a:rPr lang="en-US" sz="1600" dirty="0" err="1" smtClean="0"/>
              <a:t>OpenFlow</a:t>
            </a:r>
            <a:r>
              <a:rPr lang="en-US" sz="1600" dirty="0" smtClean="0"/>
              <a:t> 1.3 introduces meters to the </a:t>
            </a:r>
            <a:r>
              <a:rPr lang="en-US" sz="1600" dirty="0" err="1" smtClean="0"/>
              <a:t>OpenFlow</a:t>
            </a:r>
            <a:r>
              <a:rPr lang="en-US" sz="1600" dirty="0" smtClean="0"/>
              <a:t> protocol. </a:t>
            </a:r>
            <a:endParaRPr lang="en-US" sz="1600" dirty="0" smtClean="0">
              <a:latin typeface="Times New Roman" pitchFamily="18" charset="0"/>
              <a:cs typeface="Times New Roman" pitchFamily="18" charset="0"/>
            </a:endParaRPr>
          </a:p>
          <a:p>
            <a:pPr marL="0" indent="0">
              <a:buNone/>
            </a:pPr>
            <a:r>
              <a:rPr lang="en-US" sz="1600" dirty="0" smtClean="0"/>
              <a:t>A meter table consists of meter entries, defining per-flow meters.</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Meters are attached directly to flow entries. Each meter can have one or more meter bands.</a:t>
            </a: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Packets are processed by a single meter band based on the current measured meter rate. The meter applies the meter band with the highest configured rate that is lower than the current measured rate. If the current rate is lower than any specified meter band rate, no meter band is applied.</a:t>
            </a:r>
            <a:endParaRPr lang="en-US" sz="16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648077" y="1797050"/>
          <a:ext cx="3949637" cy="370840"/>
        </p:xfrm>
        <a:graphic>
          <a:graphicData uri="http://schemas.openxmlformats.org/drawingml/2006/table">
            <a:tbl>
              <a:tblPr firstRow="1" bandRow="1">
                <a:tableStyleId>{D7AC3CCA-C797-4891-BE02-D94E43425B78}</a:tableStyleId>
              </a:tblPr>
              <a:tblGrid>
                <a:gridCol w="1639697"/>
                <a:gridCol w="1353947"/>
                <a:gridCol w="955993"/>
              </a:tblGrid>
              <a:tr h="370840">
                <a:tc>
                  <a:txBody>
                    <a:bodyPr/>
                    <a:lstStyle/>
                    <a:p>
                      <a:r>
                        <a:rPr lang="en-US" sz="1600" dirty="0" smtClean="0">
                          <a:latin typeface="Times New Roman" pitchFamily="18" charset="0"/>
                          <a:cs typeface="Times New Roman" pitchFamily="18" charset="0"/>
                        </a:rPr>
                        <a:t>Meter Identifier</a:t>
                      </a:r>
                      <a:endParaRPr lang="en-US" sz="1600" dirty="0">
                        <a:latin typeface="Times New Roman" pitchFamily="18" charset="0"/>
                        <a:cs typeface="Times New Roman" pitchFamily="18" charset="0"/>
                      </a:endParaRPr>
                    </a:p>
                  </a:txBody>
                  <a:tcPr>
                    <a:solidFill>
                      <a:schemeClr val="bg1"/>
                    </a:solidFill>
                  </a:tcPr>
                </a:tc>
                <a:tc>
                  <a:txBody>
                    <a:bodyPr/>
                    <a:lstStyle/>
                    <a:p>
                      <a:r>
                        <a:rPr lang="en-US" sz="1600" dirty="0" smtClean="0">
                          <a:latin typeface="Times New Roman" pitchFamily="18" charset="0"/>
                          <a:cs typeface="Times New Roman" pitchFamily="18" charset="0"/>
                        </a:rPr>
                        <a:t>Meter Bands</a:t>
                      </a:r>
                      <a:endParaRPr lang="en-US" sz="1600" dirty="0">
                        <a:latin typeface="Times New Roman" pitchFamily="18" charset="0"/>
                        <a:cs typeface="Times New Roman" pitchFamily="18" charset="0"/>
                      </a:endParaRPr>
                    </a:p>
                  </a:txBody>
                  <a:tcPr>
                    <a:solidFill>
                      <a:schemeClr val="bg1"/>
                    </a:solidFill>
                  </a:tcPr>
                </a:tc>
                <a:tc>
                  <a:txBody>
                    <a:bodyPr/>
                    <a:lstStyle/>
                    <a:p>
                      <a:r>
                        <a:rPr lang="en-US" sz="1600" dirty="0" smtClean="0">
                          <a:latin typeface="Times New Roman" pitchFamily="18" charset="0"/>
                          <a:cs typeface="Times New Roman" pitchFamily="18" charset="0"/>
                        </a:rPr>
                        <a:t>Counter</a:t>
                      </a:r>
                      <a:endParaRPr lang="en-US" sz="1600" dirty="0">
                        <a:latin typeface="Times New Roman" pitchFamily="18" charset="0"/>
                        <a:cs typeface="Times New Roman" pitchFamily="18" charset="0"/>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2971800" y="3051810"/>
          <a:ext cx="5163122" cy="370840"/>
        </p:xfrm>
        <a:graphic>
          <a:graphicData uri="http://schemas.openxmlformats.org/drawingml/2006/table">
            <a:tbl>
              <a:tblPr firstRow="1" bandRow="1">
                <a:tableStyleId>{D7AC3CCA-C797-4891-BE02-D94E43425B78}</a:tableStyleId>
              </a:tblPr>
              <a:tblGrid>
                <a:gridCol w="1167384"/>
                <a:gridCol w="640080"/>
                <a:gridCol w="955993"/>
                <a:gridCol w="2399665"/>
              </a:tblGrid>
              <a:tr h="370840">
                <a:tc>
                  <a:txBody>
                    <a:bodyPr/>
                    <a:lstStyle/>
                    <a:p>
                      <a:r>
                        <a:rPr lang="en-US" sz="1600" dirty="0" smtClean="0">
                          <a:latin typeface="Times New Roman" pitchFamily="18" charset="0"/>
                          <a:cs typeface="Times New Roman" pitchFamily="18" charset="0"/>
                        </a:rPr>
                        <a:t>Band Type</a:t>
                      </a:r>
                      <a:endParaRPr lang="en-US" sz="1600" dirty="0">
                        <a:latin typeface="Times New Roman" pitchFamily="18" charset="0"/>
                        <a:cs typeface="Times New Roman" pitchFamily="18" charset="0"/>
                      </a:endParaRPr>
                    </a:p>
                  </a:txBody>
                  <a:tcPr>
                    <a:solidFill>
                      <a:schemeClr val="bg1"/>
                    </a:solidFill>
                  </a:tcPr>
                </a:tc>
                <a:tc>
                  <a:txBody>
                    <a:bodyPr/>
                    <a:lstStyle/>
                    <a:p>
                      <a:r>
                        <a:rPr lang="en-US" sz="1600" dirty="0" smtClean="0">
                          <a:latin typeface="Times New Roman" pitchFamily="18" charset="0"/>
                          <a:cs typeface="Times New Roman" pitchFamily="18" charset="0"/>
                        </a:rPr>
                        <a:t>Rate</a:t>
                      </a:r>
                      <a:endParaRPr lang="en-US" sz="1600" dirty="0">
                        <a:latin typeface="Times New Roman" pitchFamily="18" charset="0"/>
                        <a:cs typeface="Times New Roman" pitchFamily="18" charset="0"/>
                      </a:endParaRPr>
                    </a:p>
                  </a:txBody>
                  <a:tcPr>
                    <a:solidFill>
                      <a:schemeClr val="bg1"/>
                    </a:solidFill>
                  </a:tcPr>
                </a:tc>
                <a:tc>
                  <a:txBody>
                    <a:bodyPr/>
                    <a:lstStyle/>
                    <a:p>
                      <a:r>
                        <a:rPr lang="en-US" sz="1600" dirty="0" smtClean="0">
                          <a:latin typeface="Times New Roman" pitchFamily="18" charset="0"/>
                          <a:cs typeface="Times New Roman" pitchFamily="18" charset="0"/>
                        </a:rPr>
                        <a:t>Counter</a:t>
                      </a:r>
                      <a:endParaRPr lang="en-US" sz="1600" dirty="0">
                        <a:latin typeface="Times New Roman" pitchFamily="18" charset="0"/>
                        <a:cs typeface="Times New Roman" pitchFamily="18" charset="0"/>
                      </a:endParaRPr>
                    </a:p>
                  </a:txBody>
                  <a:tcPr>
                    <a:solidFill>
                      <a:schemeClr val="bg1"/>
                    </a:solidFill>
                  </a:tcPr>
                </a:tc>
                <a:tc>
                  <a:txBody>
                    <a:bodyPr/>
                    <a:lstStyle/>
                    <a:p>
                      <a:r>
                        <a:rPr lang="en-US" sz="1600" dirty="0" smtClean="0">
                          <a:latin typeface="Times New Roman" pitchFamily="18" charset="0"/>
                          <a:cs typeface="Times New Roman" pitchFamily="18" charset="0"/>
                        </a:rPr>
                        <a:t>Type Specific</a:t>
                      </a:r>
                      <a:r>
                        <a:rPr lang="en-US" sz="1600" baseline="0" dirty="0" smtClean="0">
                          <a:latin typeface="Times New Roman" pitchFamily="18" charset="0"/>
                          <a:cs typeface="Times New Roman" pitchFamily="18" charset="0"/>
                        </a:rPr>
                        <a:t> Arguments</a:t>
                      </a:r>
                      <a:endParaRPr lang="en-US" sz="1600" dirty="0">
                        <a:latin typeface="Times New Roman" pitchFamily="18" charset="0"/>
                        <a:cs typeface="Times New Roman" pitchFamily="18" charset="0"/>
                      </a:endParaRPr>
                    </a:p>
                  </a:txBody>
                  <a:tcPr>
                    <a:solidFill>
                      <a:schemeClr val="bg1"/>
                    </a:solidFill>
                  </a:tcPr>
                </a:tc>
              </a:tr>
            </a:tbl>
          </a:graphicData>
        </a:graphic>
      </p:graphicFrame>
      <p:sp>
        <p:nvSpPr>
          <p:cNvPr id="8" name="TextBox 7"/>
          <p:cNvSpPr txBox="1"/>
          <p:nvPr/>
        </p:nvSpPr>
        <p:spPr>
          <a:xfrm>
            <a:off x="1924050" y="2171700"/>
            <a:ext cx="7219950" cy="338554"/>
          </a:xfrm>
          <a:prstGeom prst="rect">
            <a:avLst/>
          </a:prstGeom>
          <a:noFill/>
        </p:spPr>
        <p:txBody>
          <a:bodyPr wrap="square" rtlCol="0">
            <a:spAutoFit/>
          </a:bodyPr>
          <a:lstStyle/>
          <a:p>
            <a:pPr algn="ctr"/>
            <a:r>
              <a:rPr lang="en-US" sz="1600" dirty="0" smtClean="0">
                <a:solidFill>
                  <a:schemeClr val="bg1"/>
                </a:solidFill>
              </a:rPr>
              <a:t>Fig: Meter Table Entry</a:t>
            </a:r>
          </a:p>
        </p:txBody>
      </p:sp>
      <p:sp>
        <p:nvSpPr>
          <p:cNvPr id="9" name="TextBox 8"/>
          <p:cNvSpPr txBox="1"/>
          <p:nvPr/>
        </p:nvSpPr>
        <p:spPr>
          <a:xfrm>
            <a:off x="1905000" y="3457575"/>
            <a:ext cx="7238999" cy="338554"/>
          </a:xfrm>
          <a:prstGeom prst="rect">
            <a:avLst/>
          </a:prstGeom>
          <a:noFill/>
        </p:spPr>
        <p:txBody>
          <a:bodyPr wrap="square" rtlCol="0">
            <a:spAutoFit/>
          </a:bodyPr>
          <a:lstStyle/>
          <a:p>
            <a:pPr algn="ctr"/>
            <a:r>
              <a:rPr lang="en-US" sz="1600" dirty="0" smtClean="0">
                <a:solidFill>
                  <a:schemeClr val="bg1"/>
                </a:solidFill>
              </a:rPr>
              <a:t>Fig: Meter Band</a:t>
            </a: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100" y="391788"/>
            <a:ext cx="7200900" cy="725349"/>
          </a:xfrm>
        </p:spPr>
        <p:txBody>
          <a:bodyPr>
            <a:normAutofit/>
          </a:bodyPr>
          <a:lstStyle/>
          <a:p>
            <a:pPr algn="ctr"/>
            <a:r>
              <a:rPr lang="en-US" dirty="0" smtClean="0"/>
              <a:t>TOPOLOGY</a:t>
            </a:r>
            <a:endParaRPr lang="en-US" dirty="0"/>
          </a:p>
        </p:txBody>
      </p:sp>
      <p:pic>
        <p:nvPicPr>
          <p:cNvPr id="5" name="Picture 4" descr="Presentation1.gif"/>
          <p:cNvPicPr>
            <a:picLocks noChangeAspect="1"/>
          </p:cNvPicPr>
          <p:nvPr/>
        </p:nvPicPr>
        <p:blipFill>
          <a:blip r:embed="rId2"/>
          <a:stretch>
            <a:fillRect/>
          </a:stretch>
        </p:blipFill>
        <p:spPr>
          <a:xfrm>
            <a:off x="2943225" y="1112042"/>
            <a:ext cx="5248275" cy="3936207"/>
          </a:xfrm>
          <a:prstGeom prst="rect">
            <a:avLst/>
          </a:prstGeom>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p:txBody>
          <a:bodyPr>
            <a:noAutofit/>
          </a:bodyPr>
          <a:lstStyle/>
          <a:p>
            <a:pPr marL="447675" indent="-447675">
              <a:buFont typeface="+mj-lt"/>
              <a:buAutoNum type="romanLcPeriod"/>
            </a:pPr>
            <a:r>
              <a:rPr lang="en-US" sz="1600" dirty="0" smtClean="0">
                <a:latin typeface="Times New Roman" pitchFamily="18" charset="0"/>
                <a:cs typeface="Times New Roman" pitchFamily="18" charset="0"/>
              </a:rPr>
              <a:t>Create topology in </a:t>
            </a:r>
            <a:r>
              <a:rPr lang="en-US" sz="1600" dirty="0" err="1" smtClean="0">
                <a:latin typeface="Times New Roman" pitchFamily="18" charset="0"/>
                <a:cs typeface="Times New Roman" pitchFamily="18" charset="0"/>
              </a:rPr>
              <a:t>mininet</a:t>
            </a:r>
            <a:endParaRPr lang="en-US" sz="1600" dirty="0" smtClean="0">
              <a:latin typeface="Times New Roman" pitchFamily="18" charset="0"/>
              <a:cs typeface="Times New Roman" pitchFamily="18" charset="0"/>
            </a:endParaRPr>
          </a:p>
          <a:p>
            <a:pPr marL="447675" indent="-447675">
              <a:buFont typeface="+mj-lt"/>
              <a:buAutoNum type="romanLcPeriod"/>
            </a:pPr>
            <a:r>
              <a:rPr lang="en-US" sz="1600" dirty="0" smtClean="0">
                <a:latin typeface="Times New Roman" pitchFamily="18" charset="0"/>
                <a:cs typeface="Times New Roman" pitchFamily="18" charset="0"/>
              </a:rPr>
              <a:t>Run  </a:t>
            </a:r>
            <a:r>
              <a:rPr lang="en-US" sz="1600" dirty="0" err="1" smtClean="0">
                <a:latin typeface="Times New Roman" pitchFamily="18" charset="0"/>
                <a:cs typeface="Times New Roman" pitchFamily="18" charset="0"/>
              </a:rPr>
              <a:t>Ryu</a:t>
            </a:r>
            <a:r>
              <a:rPr lang="en-US" sz="1600" dirty="0" smtClean="0">
                <a:latin typeface="Times New Roman" pitchFamily="18" charset="0"/>
                <a:cs typeface="Times New Roman" pitchFamily="18" charset="0"/>
              </a:rPr>
              <a:t> Controller  the application</a:t>
            </a:r>
          </a:p>
          <a:p>
            <a:pPr marL="447675" indent="-447675">
              <a:buFont typeface="+mj-lt"/>
              <a:buAutoNum type="romanLcPeriod"/>
            </a:pPr>
            <a:r>
              <a:rPr lang="en-US" sz="1600" dirty="0" smtClean="0">
                <a:latin typeface="Times New Roman" pitchFamily="18" charset="0"/>
                <a:cs typeface="Times New Roman" pitchFamily="18" charset="0"/>
              </a:rPr>
              <a:t>Add the meter table</a:t>
            </a:r>
          </a:p>
          <a:p>
            <a:pPr marL="447675" indent="-447675">
              <a:buFont typeface="+mj-lt"/>
              <a:buAutoNum type="romanLcPeriod"/>
            </a:pPr>
            <a:r>
              <a:rPr lang="en-US" sz="1600" dirty="0" smtClean="0">
                <a:latin typeface="Times New Roman" pitchFamily="18" charset="0"/>
                <a:cs typeface="Times New Roman" pitchFamily="18" charset="0"/>
              </a:rPr>
              <a:t>Add flow entries</a:t>
            </a:r>
          </a:p>
          <a:p>
            <a:pPr marL="447675" indent="-447675">
              <a:buFont typeface="+mj-lt"/>
              <a:buAutoNum type="romanLcPeriod"/>
            </a:pPr>
            <a:r>
              <a:rPr lang="en-US" sz="1600" dirty="0" smtClean="0">
                <a:latin typeface="Times New Roman" pitchFamily="18" charset="0"/>
                <a:cs typeface="Times New Roman" pitchFamily="18" charset="0"/>
              </a:rPr>
              <a:t>Check flow table</a:t>
            </a:r>
          </a:p>
          <a:p>
            <a:pPr marL="447675" indent="-447675">
              <a:buFont typeface="+mj-lt"/>
              <a:buAutoNum type="romanLcPeriod"/>
            </a:pPr>
            <a:r>
              <a:rPr lang="en-US" sz="1600" dirty="0" smtClean="0">
                <a:latin typeface="Times New Roman" pitchFamily="18" charset="0"/>
                <a:cs typeface="Times New Roman" pitchFamily="18" charset="0"/>
              </a:rPr>
              <a:t>Check meter table</a:t>
            </a:r>
          </a:p>
          <a:p>
            <a:pPr marL="447675" indent="-447675">
              <a:buFont typeface="+mj-lt"/>
              <a:buAutoNum type="romanLcPeriod"/>
            </a:pPr>
            <a:r>
              <a:rPr lang="en-US" sz="1600" dirty="0" smtClean="0">
                <a:latin typeface="Times New Roman" pitchFamily="18" charset="0"/>
                <a:cs typeface="Times New Roman" pitchFamily="18" charset="0"/>
              </a:rPr>
              <a:t>Start UDP server in H1 and H3</a:t>
            </a:r>
          </a:p>
          <a:p>
            <a:pPr marL="447675" indent="-447675">
              <a:buFont typeface="+mj-lt"/>
              <a:buAutoNum type="romanLcPeriod"/>
            </a:pPr>
            <a:r>
              <a:rPr lang="en-US" sz="1600" dirty="0" smtClean="0">
                <a:latin typeface="Times New Roman" pitchFamily="18" charset="0"/>
                <a:cs typeface="Times New Roman" pitchFamily="18" charset="0"/>
              </a:rPr>
              <a:t>Perform 100Mbps UDP traffic test for H1 and H3</a:t>
            </a:r>
          </a:p>
          <a:p>
            <a:pPr marL="447675" indent="-447675">
              <a:buFont typeface="+mj-lt"/>
              <a:buAutoNum type="romanLcPeriod"/>
            </a:pPr>
            <a:r>
              <a:rPr lang="en-US" sz="1600" dirty="0" smtClean="0">
                <a:latin typeface="Times New Roman" pitchFamily="18" charset="0"/>
                <a:cs typeface="Times New Roman" pitchFamily="18" charset="0"/>
              </a:rPr>
              <a:t>Perform 50Mbps UDP traffic test for H3 and H1</a:t>
            </a:r>
          </a:p>
          <a:p>
            <a:pPr marL="447675" indent="-447675">
              <a:buFont typeface="+mj-lt"/>
              <a:buAutoNum type="romanLcPeriod"/>
            </a:pPr>
            <a:r>
              <a:rPr lang="en-US" sz="1600" dirty="0" smtClean="0">
                <a:latin typeface="Times New Roman" pitchFamily="18" charset="0"/>
                <a:cs typeface="Times New Roman" pitchFamily="18" charset="0"/>
              </a:rPr>
              <a:t>Check meter table</a:t>
            </a:r>
          </a:p>
          <a:p>
            <a:pPr marL="447675" indent="-447675">
              <a:buFont typeface="+mj-lt"/>
              <a:buAutoNum type="romanLcPeriod"/>
            </a:pPr>
            <a:r>
              <a:rPr lang="en-US" sz="1600" dirty="0" smtClean="0">
                <a:latin typeface="Times New Roman" pitchFamily="18" charset="0"/>
                <a:cs typeface="Times New Roman" pitchFamily="18" charset="0"/>
              </a:rPr>
              <a:t>Check flows of all the </a:t>
            </a:r>
            <a:r>
              <a:rPr lang="en-US" sz="1600" dirty="0" err="1" smtClean="0">
                <a:latin typeface="Times New Roman" pitchFamily="18" charset="0"/>
                <a:cs typeface="Times New Roman" pitchFamily="18" charset="0"/>
              </a:rPr>
              <a:t>switchs</a:t>
            </a:r>
            <a:endParaRPr lang="en-US" sz="1600" dirty="0" smtClean="0">
              <a:latin typeface="Times New Roman" pitchFamily="18" charset="0"/>
              <a:cs typeface="Times New Roman" pitchFamily="18" charset="0"/>
            </a:endParaRPr>
          </a:p>
          <a:p>
            <a:pPr marL="447675" indent="-447675">
              <a:buFont typeface="+mj-lt"/>
              <a:buAutoNum type="romanLcPeriod"/>
            </a:pPr>
            <a:r>
              <a:rPr lang="en-US" sz="1600" dirty="0" smtClean="0">
                <a:latin typeface="Times New Roman" pitchFamily="18" charset="0"/>
                <a:cs typeface="Times New Roman" pitchFamily="18" charset="0"/>
              </a:rPr>
              <a:t>H1 </a:t>
            </a:r>
            <a:r>
              <a:rPr lang="en-US" sz="1600" dirty="0" smtClean="0">
                <a:latin typeface="Times New Roman" pitchFamily="18" charset="0"/>
                <a:cs typeface="Times New Roman" pitchFamily="18" charset="0"/>
              </a:rPr>
              <a:t>ping  </a:t>
            </a:r>
            <a:r>
              <a:rPr lang="en-US" sz="1600" dirty="0" smtClean="0">
                <a:latin typeface="Times New Roman" pitchFamily="18" charset="0"/>
                <a:cs typeface="Times New Roman" pitchFamily="18" charset="0"/>
              </a:rPr>
              <a:t>H3</a:t>
            </a:r>
            <a:endParaRPr lang="en-US" sz="1600" dirty="0" smtClean="0">
              <a:latin typeface="Times New Roman" pitchFamily="18" charset="0"/>
              <a:cs typeface="Times New Roman" pitchFamily="18" charset="0"/>
            </a:endParaRPr>
          </a:p>
          <a:p>
            <a:pPr marL="266700" indent="-266700">
              <a:buFont typeface="+mj-lt"/>
              <a:buAutoNum type="romanLcPeriod"/>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IMPLEMENTATION</a:t>
            </a:r>
            <a:endParaRPr lang="en-GB" dirty="0"/>
          </a:p>
        </p:txBody>
      </p:sp>
      <p:pic>
        <p:nvPicPr>
          <p:cNvPr id="4" name="Content Placeholder 3" descr="dump_flow.jpeg"/>
          <p:cNvPicPr>
            <a:picLocks noGrp="1" noChangeAspect="1"/>
          </p:cNvPicPr>
          <p:nvPr>
            <p:ph idx="1"/>
          </p:nvPr>
        </p:nvPicPr>
        <p:blipFill>
          <a:blip r:embed="rId2" cstate="print"/>
          <a:srcRect l="420" t="991"/>
          <a:stretch>
            <a:fillRect/>
          </a:stretch>
        </p:blipFill>
        <p:spPr>
          <a:xfrm>
            <a:off x="2233612" y="1311991"/>
            <a:ext cx="3240000" cy="1079649"/>
          </a:xfrm>
        </p:spPr>
      </p:pic>
      <p:pic>
        <p:nvPicPr>
          <p:cNvPr id="5" name="Picture 4" descr="h2 ref.jpeg"/>
          <p:cNvPicPr>
            <a:picLocks noChangeAspect="1"/>
          </p:cNvPicPr>
          <p:nvPr/>
        </p:nvPicPr>
        <p:blipFill>
          <a:blip r:embed="rId3"/>
          <a:srcRect l="868"/>
          <a:stretch>
            <a:fillRect/>
          </a:stretch>
        </p:blipFill>
        <p:spPr>
          <a:xfrm>
            <a:off x="5581650" y="1319612"/>
            <a:ext cx="3240000" cy="914572"/>
          </a:xfrm>
          <a:prstGeom prst="rect">
            <a:avLst/>
          </a:prstGeom>
        </p:spPr>
      </p:pic>
      <p:pic>
        <p:nvPicPr>
          <p:cNvPr id="6" name="Picture 5" descr="pingh1 to h2.jpeg"/>
          <p:cNvPicPr>
            <a:picLocks noChangeAspect="1"/>
          </p:cNvPicPr>
          <p:nvPr/>
        </p:nvPicPr>
        <p:blipFill>
          <a:blip r:embed="rId4"/>
          <a:srcRect l="1405" r="1030"/>
          <a:stretch>
            <a:fillRect/>
          </a:stretch>
        </p:blipFill>
        <p:spPr>
          <a:xfrm>
            <a:off x="2219324" y="2470573"/>
            <a:ext cx="3240000" cy="1028505"/>
          </a:xfrm>
          <a:prstGeom prst="rect">
            <a:avLst/>
          </a:prstGeom>
        </p:spPr>
      </p:pic>
      <p:pic>
        <p:nvPicPr>
          <p:cNvPr id="7" name="Picture 6" descr="meter static.jpeg"/>
          <p:cNvPicPr>
            <a:picLocks noChangeAspect="1"/>
          </p:cNvPicPr>
          <p:nvPr/>
        </p:nvPicPr>
        <p:blipFill>
          <a:blip r:embed="rId5"/>
          <a:stretch>
            <a:fillRect/>
          </a:stretch>
        </p:blipFill>
        <p:spPr>
          <a:xfrm>
            <a:off x="5577840" y="2480848"/>
            <a:ext cx="3240000" cy="876539"/>
          </a:xfrm>
          <a:prstGeom prst="rect">
            <a:avLst/>
          </a:prstGeom>
        </p:spPr>
      </p:pic>
      <p:pic>
        <p:nvPicPr>
          <p:cNvPr id="8" name="Picture 7" descr="Screenshot from 2021-01-03 13-48-41.png"/>
          <p:cNvPicPr>
            <a:picLocks noChangeAspect="1"/>
          </p:cNvPicPr>
          <p:nvPr/>
        </p:nvPicPr>
        <p:blipFill>
          <a:blip r:embed="rId6"/>
          <a:srcRect l="33542" t="6483" r="12500" b="52833"/>
          <a:stretch>
            <a:fillRect/>
          </a:stretch>
        </p:blipFill>
        <p:spPr>
          <a:xfrm>
            <a:off x="2209800" y="3593709"/>
            <a:ext cx="3240000" cy="1257220"/>
          </a:xfrm>
          <a:prstGeom prst="rect">
            <a:avLst/>
          </a:prstGeom>
        </p:spPr>
      </p:pic>
      <p:pic>
        <p:nvPicPr>
          <p:cNvPr id="9" name="Picture 8" descr="Screenshot from 2021-01-03 13-49-02.png"/>
          <p:cNvPicPr>
            <a:picLocks noChangeAspect="1"/>
          </p:cNvPicPr>
          <p:nvPr/>
        </p:nvPicPr>
        <p:blipFill>
          <a:blip r:embed="rId7"/>
          <a:srcRect l="33542" t="6887" r="12604" b="53324"/>
          <a:stretch>
            <a:fillRect/>
          </a:stretch>
        </p:blipFill>
        <p:spPr>
          <a:xfrm>
            <a:off x="5581650" y="3600029"/>
            <a:ext cx="3240000" cy="12319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WE LEARNED?</a:t>
            </a:r>
            <a:endParaRPr lang="en-US" dirty="0"/>
          </a:p>
        </p:txBody>
      </p:sp>
      <p:sp>
        <p:nvSpPr>
          <p:cNvPr id="5" name="Content Placeholder 4"/>
          <p:cNvSpPr>
            <a:spLocks noGrp="1"/>
          </p:cNvSpPr>
          <p:nvPr>
            <p:ph idx="1"/>
          </p:nvPr>
        </p:nvSpPr>
        <p:spPr/>
        <p:txBody>
          <a:bodyPr>
            <a:normAutofit/>
          </a:bodyPr>
          <a:lstStyle/>
          <a:p>
            <a:pPr marL="266700" indent="-266700">
              <a:lnSpc>
                <a:spcPct val="150000"/>
              </a:lnSpc>
            </a:pPr>
            <a:r>
              <a:rPr lang="en-US" sz="1600" dirty="0" smtClean="0">
                <a:latin typeface="Times New Roman" pitchFamily="18" charset="0"/>
                <a:cs typeface="Times New Roman" pitchFamily="18" charset="0"/>
              </a:rPr>
              <a:t>We learned about the working of </a:t>
            </a:r>
            <a:r>
              <a:rPr lang="en-US" sz="1600" dirty="0" err="1" smtClean="0">
                <a:latin typeface="Times New Roman" pitchFamily="18" charset="0"/>
                <a:cs typeface="Times New Roman" pitchFamily="18" charset="0"/>
              </a:rPr>
              <a:t>mininet</a:t>
            </a:r>
            <a:endParaRPr lang="en-US" sz="1600" dirty="0" smtClean="0">
              <a:latin typeface="Times New Roman" pitchFamily="18" charset="0"/>
              <a:cs typeface="Times New Roman" pitchFamily="18" charset="0"/>
            </a:endParaRPr>
          </a:p>
          <a:p>
            <a:pPr marL="266700" indent="-266700">
              <a:lnSpc>
                <a:spcPct val="150000"/>
              </a:lnSpc>
            </a:pPr>
            <a:r>
              <a:rPr lang="en-US" sz="1600" dirty="0" smtClean="0">
                <a:latin typeface="Times New Roman" pitchFamily="18" charset="0"/>
                <a:cs typeface="Times New Roman" pitchFamily="18" charset="0"/>
              </a:rPr>
              <a:t>We have learned what quality of service</a:t>
            </a:r>
          </a:p>
          <a:p>
            <a:pPr marL="266700" indent="-266700">
              <a:lnSpc>
                <a:spcPct val="150000"/>
              </a:lnSpc>
            </a:pPr>
            <a:r>
              <a:rPr lang="en-US" sz="1600" dirty="0" smtClean="0">
                <a:latin typeface="Times New Roman" pitchFamily="18" charset="0"/>
                <a:cs typeface="Times New Roman" pitchFamily="18" charset="0"/>
              </a:rPr>
              <a:t>We learned about </a:t>
            </a:r>
            <a:r>
              <a:rPr lang="en-US" sz="1600" dirty="0" err="1" smtClean="0">
                <a:latin typeface="Times New Roman" pitchFamily="18" charset="0"/>
                <a:cs typeface="Times New Roman" pitchFamily="18" charset="0"/>
              </a:rPr>
              <a:t>Ryu</a:t>
            </a:r>
            <a:r>
              <a:rPr lang="en-US" sz="1600" dirty="0" smtClean="0">
                <a:latin typeface="Times New Roman" pitchFamily="18" charset="0"/>
                <a:cs typeface="Times New Roman" pitchFamily="18" charset="0"/>
              </a:rPr>
              <a:t> controller and its working</a:t>
            </a:r>
          </a:p>
          <a:p>
            <a:pPr marL="266700" indent="-266700">
              <a:lnSpc>
                <a:spcPct val="150000"/>
              </a:lnSpc>
            </a:pPr>
            <a:r>
              <a:rPr lang="en-US" sz="1600" dirty="0" smtClean="0">
                <a:latin typeface="Times New Roman" pitchFamily="18" charset="0"/>
                <a:cs typeface="Times New Roman" pitchFamily="18" charset="0"/>
              </a:rPr>
              <a:t>How to handle flow table</a:t>
            </a:r>
          </a:p>
          <a:p>
            <a:pPr marL="266700" indent="-266700">
              <a:lnSpc>
                <a:spcPct val="150000"/>
              </a:lnSpc>
            </a:pPr>
            <a:r>
              <a:rPr lang="en-US" sz="1600" dirty="0" smtClean="0">
                <a:latin typeface="Times New Roman" pitchFamily="18" charset="0"/>
                <a:cs typeface="Times New Roman" pitchFamily="18" charset="0"/>
              </a:rPr>
              <a:t>How  to  handle  Open  </a:t>
            </a:r>
            <a:r>
              <a:rPr lang="en-US" sz="1600" dirty="0" err="1" smtClean="0">
                <a:latin typeface="Times New Roman" pitchFamily="18" charset="0"/>
                <a:cs typeface="Times New Roman" pitchFamily="18" charset="0"/>
              </a:rPr>
              <a:t>vSwitch</a:t>
            </a:r>
            <a:r>
              <a:rPr lang="en-US" sz="1600" dirty="0" smtClean="0">
                <a:latin typeface="Times New Roman" pitchFamily="18" charset="0"/>
                <a:cs typeface="Times New Roman" pitchFamily="18" charset="0"/>
              </a:rPr>
              <a:t>  </a:t>
            </a:r>
          </a:p>
          <a:p>
            <a:pPr marL="266700" indent="-266700">
              <a:lnSpc>
                <a:spcPct val="150000"/>
              </a:lnSpc>
            </a:pPr>
            <a:r>
              <a:rPr lang="en-US" sz="1600" dirty="0" smtClean="0">
                <a:latin typeface="Times New Roman" pitchFamily="18" charset="0"/>
                <a:cs typeface="Times New Roman" pitchFamily="18" charset="0"/>
              </a:rPr>
              <a:t>Setting the priority and bandwidth using meters</a:t>
            </a:r>
          </a:p>
          <a:p>
            <a:pPr marL="266700" indent="-266700">
              <a:lnSpc>
                <a:spcPct val="150000"/>
              </a:lnSpc>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SCOPE OF FUTURE WORK</a:t>
            </a:r>
            <a:endParaRPr lang="en-US" dirty="0"/>
          </a:p>
        </p:txBody>
      </p:sp>
      <p:sp>
        <p:nvSpPr>
          <p:cNvPr id="5" name="Content Placeholder 4"/>
          <p:cNvSpPr>
            <a:spLocks noGrp="1"/>
          </p:cNvSpPr>
          <p:nvPr>
            <p:ph idx="1"/>
          </p:nvPr>
        </p:nvSpPr>
        <p:spPr/>
        <p:txBody>
          <a:bodyPr>
            <a:normAutofit/>
          </a:bodyPr>
          <a:lstStyle/>
          <a:p>
            <a:pPr marL="0" indent="0" algn="just">
              <a:buNone/>
            </a:pPr>
            <a:r>
              <a:rPr lang="en-US" sz="1600" dirty="0" smtClean="0">
                <a:latin typeface="Times New Roman" pitchFamily="18" charset="0"/>
                <a:cs typeface="Times New Roman" pitchFamily="18" charset="0"/>
              </a:rPr>
              <a:t>Through this project we have gained a lot of insight in the workings of  SDN and how it can be used to improve routing and quality of service for </a:t>
            </a:r>
            <a:r>
              <a:rPr lang="en-US" sz="1600" dirty="0" smtClean="0">
                <a:latin typeface="Times New Roman" pitchFamily="18" charset="0"/>
                <a:cs typeface="Times New Roman" pitchFamily="18" charset="0"/>
              </a:rPr>
              <a:t>networks. </a:t>
            </a:r>
            <a:r>
              <a:rPr lang="en-US" sz="1600" dirty="0" smtClean="0">
                <a:latin typeface="Times New Roman" pitchFamily="18" charset="0"/>
                <a:cs typeface="Times New Roman" pitchFamily="18" charset="0"/>
              </a:rPr>
              <a:t>As we had limited time to complete this project, we were not able to add all the functionalities we had in mind for it. So, these functionalities have been shown as a scope of future work.</a:t>
            </a:r>
          </a:p>
          <a:p>
            <a:pPr marL="0" indent="0" algn="just">
              <a:buNone/>
            </a:pPr>
            <a:endParaRPr lang="en-US" sz="1600" dirty="0" smtClean="0">
              <a:latin typeface="Times New Roman" pitchFamily="18" charset="0"/>
              <a:cs typeface="Times New Roman" pitchFamily="18" charset="0"/>
            </a:endParaRPr>
          </a:p>
          <a:p>
            <a:pPr marL="180975" indent="-180975" algn="just"/>
            <a:r>
              <a:rPr lang="en-IN" sz="1600" dirty="0" smtClean="0">
                <a:latin typeface="Times New Roman" pitchFamily="18" charset="0"/>
                <a:cs typeface="Times New Roman" pitchFamily="18" charset="0"/>
              </a:rPr>
              <a:t>Implementing our project for IoT networks</a:t>
            </a:r>
          </a:p>
          <a:p>
            <a:pPr marL="180975" indent="-180975" algn="just"/>
            <a:r>
              <a:rPr lang="en-IN" sz="1600" dirty="0" smtClean="0">
                <a:latin typeface="Times New Roman" pitchFamily="18" charset="0"/>
                <a:cs typeface="Times New Roman" pitchFamily="18" charset="0"/>
              </a:rPr>
              <a:t>Controller Implementation</a:t>
            </a:r>
            <a:endParaRPr lang="en-US" sz="1600" dirty="0" smtClean="0">
              <a:latin typeface="Times New Roman" pitchFamily="18" charset="0"/>
              <a:cs typeface="Times New Roman" pitchFamily="18" charset="0"/>
            </a:endParaRPr>
          </a:p>
          <a:p>
            <a:pPr marL="180975" indent="-180975" algn="just"/>
            <a:r>
              <a:rPr lang="en-US" sz="1600" dirty="0" smtClean="0">
                <a:latin typeface="Times New Roman" pitchFamily="18" charset="0"/>
                <a:cs typeface="Times New Roman" pitchFamily="18" charset="0"/>
              </a:rPr>
              <a:t>Smart </a:t>
            </a:r>
            <a:r>
              <a:rPr lang="en-US" sz="1600" dirty="0" smtClean="0">
                <a:latin typeface="Times New Roman" pitchFamily="18" charset="0"/>
                <a:cs typeface="Times New Roman" pitchFamily="18" charset="0"/>
              </a:rPr>
              <a:t>traffic control</a:t>
            </a:r>
          </a:p>
          <a:p>
            <a:pPr marL="180975" indent="-180975" algn="just"/>
            <a:r>
              <a:rPr lang="en-US" sz="1600" dirty="0" smtClean="0">
                <a:latin typeface="Times New Roman" pitchFamily="18" charset="0"/>
                <a:cs typeface="Times New Roman" pitchFamily="18" charset="0"/>
              </a:rPr>
              <a:t>Application awareness</a:t>
            </a:r>
          </a:p>
          <a:p>
            <a:pPr marL="180975" indent="-180975" algn="just"/>
            <a:r>
              <a:rPr lang="en-US" sz="1600" dirty="0" smtClean="0">
                <a:latin typeface="Times New Roman" pitchFamily="18" charset="0"/>
                <a:cs typeface="Times New Roman" pitchFamily="18" charset="0"/>
              </a:rPr>
              <a:t>Heterogeneity awareness</a:t>
            </a: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8965" y="1106780"/>
            <a:ext cx="8246070" cy="763526"/>
          </a:xfrm>
          <a:prstGeom prst="rect">
            <a:avLst/>
          </a:prstGeo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1" i="0" u="none" strike="noStrike" kern="1200" cap="all"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THANK YOU</a:t>
            </a:r>
            <a:endParaRPr kumimoji="0" lang="en-US" sz="11500" b="1" i="0" u="none" strike="noStrike" kern="1200" cap="all"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extLst>
      <p:ext uri="{BB962C8B-B14F-4D97-AF65-F5344CB8AC3E}">
        <p14:creationId xmlns:p14="http://schemas.microsoft.com/office/powerpoint/2010/main" xmlns="" val="109100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INTROODUCTION</a:t>
            </a:r>
            <a:endParaRPr lang="en-US" dirty="0"/>
          </a:p>
        </p:txBody>
      </p:sp>
      <p:sp>
        <p:nvSpPr>
          <p:cNvPr id="5" name="Content Placeholder 4"/>
          <p:cNvSpPr>
            <a:spLocks noGrp="1"/>
          </p:cNvSpPr>
          <p:nvPr>
            <p:ph idx="1"/>
          </p:nvPr>
        </p:nvSpPr>
        <p:spPr/>
        <p:txBody>
          <a:bodyPr>
            <a:normAutofit lnSpcReduction="10000"/>
          </a:bodyPr>
          <a:lstStyle/>
          <a:p>
            <a:pPr marL="0" indent="0" algn="just">
              <a:buNone/>
            </a:pPr>
            <a:r>
              <a:rPr lang="en-US" sz="1600" dirty="0" smtClean="0">
                <a:latin typeface="Times New Roman" pitchFamily="18" charset="0"/>
                <a:cs typeface="Times New Roman" pitchFamily="18" charset="0"/>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 </a:t>
            </a:r>
            <a:r>
              <a:rPr lang="en-US" sz="1600" dirty="0" smtClean="0">
                <a:latin typeface="Times New Roman" pitchFamily="18" charset="0"/>
                <a:cs typeface="Times New Roman" pitchFamily="18" charset="0"/>
              </a:rPr>
              <a:t>Some characteristics of IOT </a:t>
            </a:r>
            <a:r>
              <a:rPr lang="en-US" sz="1600" dirty="0" smtClean="0">
                <a:latin typeface="Times New Roman" pitchFamily="18" charset="0"/>
                <a:cs typeface="Times New Roman" pitchFamily="18" charset="0"/>
              </a:rPr>
              <a:t>involve:-</a:t>
            </a:r>
          </a:p>
          <a:p>
            <a:pPr marL="0" indent="0" algn="just">
              <a:buNone/>
            </a:pPr>
            <a:endParaRPr lang="en-US" sz="1600" dirty="0" smtClean="0">
              <a:latin typeface="Times New Roman" pitchFamily="18" charset="0"/>
              <a:cs typeface="Times New Roman" pitchFamily="18" charset="0"/>
            </a:endParaRPr>
          </a:p>
          <a:p>
            <a:pPr marL="361950" lvl="0" indent="-180975"/>
            <a:r>
              <a:rPr lang="en-US" sz="1600" dirty="0" smtClean="0"/>
              <a:t>Efficient, scalable architecture</a:t>
            </a:r>
          </a:p>
          <a:p>
            <a:pPr marL="361950" lvl="0" indent="-180975"/>
            <a:r>
              <a:rPr lang="en-US" sz="1600" dirty="0" smtClean="0"/>
              <a:t>Unambiguous naming and addressing system</a:t>
            </a:r>
          </a:p>
          <a:p>
            <a:pPr marL="361950" lvl="0" indent="-180975"/>
            <a:r>
              <a:rPr lang="en-US" sz="1600" dirty="0" smtClean="0"/>
              <a:t>Abundance of sleeping nodes and mobiles</a:t>
            </a:r>
          </a:p>
          <a:p>
            <a:pPr marL="361950" lvl="0" indent="-180975"/>
            <a:r>
              <a:rPr lang="en-US" sz="1600" dirty="0" smtClean="0"/>
              <a:t>Intermittent connectivity</a:t>
            </a:r>
            <a:endParaRPr lang="en-US" sz="1600" dirty="0" smtClean="0">
              <a:latin typeface="Times New Roman" pitchFamily="18" charset="0"/>
              <a:cs typeface="Times New Roman" pitchFamily="18" charset="0"/>
            </a:endParaRPr>
          </a:p>
          <a:p>
            <a:pPr marL="0" indent="0" algn="just">
              <a:buNone/>
            </a:pPr>
            <a:endParaRPr lang="en-US" sz="1600" dirty="0" smtClean="0">
              <a:latin typeface="Times New Roman" pitchFamily="18" charset="0"/>
              <a:cs typeface="Times New Roman" pitchFamily="18" charset="0"/>
            </a:endParaRPr>
          </a:p>
          <a:p>
            <a:pPr marL="0" indent="0" algn="just">
              <a:buNone/>
            </a:pPr>
            <a:r>
              <a:rPr lang="en-US" sz="1600" dirty="0" smtClean="0">
                <a:latin typeface="Times New Roman" pitchFamily="18" charset="0"/>
                <a:cs typeface="Times New Roman" pitchFamily="18" charset="0"/>
              </a:rPr>
              <a:t>SDN is an approach to networking that enables network nodes to be managed through programming, rather than traditional system administration methods.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14888" y="1155313"/>
            <a:ext cx="3990637" cy="3511061"/>
          </a:xfrm>
        </p:spPr>
        <p:txBody>
          <a:bodyPr>
            <a:normAutofit lnSpcReduction="10000"/>
          </a:bodyPr>
          <a:lstStyle/>
          <a:p>
            <a:pPr marL="0" indent="0" algn="just">
              <a:lnSpc>
                <a:spcPct val="150000"/>
              </a:lnSpc>
              <a:buNone/>
            </a:pPr>
            <a:r>
              <a:rPr lang="en-US" sz="1600" dirty="0" err="1" smtClean="0">
                <a:latin typeface="Times New Roman" pitchFamily="18" charset="0"/>
                <a:cs typeface="Times New Roman" pitchFamily="18" charset="0"/>
              </a:rPr>
              <a:t>Ryu</a:t>
            </a:r>
            <a:r>
              <a:rPr lang="en-US" sz="1600" dirty="0" smtClean="0">
                <a:latin typeface="Times New Roman" pitchFamily="18" charset="0"/>
                <a:cs typeface="Times New Roman" pitchFamily="18" charset="0"/>
              </a:rPr>
              <a:t> Controller is an open, software-defined networking (SDN) Controller designed to increase the agility of the network by making it easy to manage and adapt how traffic is handled. In general, the SDN Controller is the brain of the SDN environment, communicating information down to the switches and routers with southbound APIs, and up to the applications and business logic with northbound APIs.</a:t>
            </a:r>
          </a:p>
        </p:txBody>
      </p:sp>
      <p:sp>
        <p:nvSpPr>
          <p:cNvPr id="4" name="Title 3"/>
          <p:cNvSpPr>
            <a:spLocks noGrp="1"/>
          </p:cNvSpPr>
          <p:nvPr>
            <p:ph type="title"/>
          </p:nvPr>
        </p:nvSpPr>
        <p:spPr/>
        <p:txBody>
          <a:bodyPr>
            <a:normAutofit/>
          </a:bodyPr>
          <a:lstStyle/>
          <a:p>
            <a:r>
              <a:rPr lang="en-US" dirty="0" smtClean="0"/>
              <a:t>RYU CONTROLLER</a:t>
            </a:r>
            <a:endParaRPr lang="en-US" dirty="0"/>
          </a:p>
        </p:txBody>
      </p:sp>
      <p:pic>
        <p:nvPicPr>
          <p:cNvPr id="6" name="Picture 4" descr="Ryu SDN Framework"/>
          <p:cNvPicPr>
            <a:picLocks noChangeAspect="1" noChangeArrowheads="1"/>
          </p:cNvPicPr>
          <p:nvPr/>
        </p:nvPicPr>
        <p:blipFill>
          <a:blip r:embed="rId3"/>
          <a:srcRect/>
          <a:stretch>
            <a:fillRect/>
          </a:stretch>
        </p:blipFill>
        <p:spPr bwMode="auto">
          <a:xfrm>
            <a:off x="6147194" y="1190626"/>
            <a:ext cx="2840086" cy="2209800"/>
          </a:xfrm>
          <a:prstGeom prst="rect">
            <a:avLst/>
          </a:prstGeom>
          <a:noFill/>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QUALITY OF SERVICE</a:t>
            </a:r>
            <a:endParaRPr lang="en-US" dirty="0"/>
          </a:p>
        </p:txBody>
      </p:sp>
      <p:sp>
        <p:nvSpPr>
          <p:cNvPr id="5" name="Content Placeholder 4"/>
          <p:cNvSpPr>
            <a:spLocks noGrp="1"/>
          </p:cNvSpPr>
          <p:nvPr>
            <p:ph idx="1"/>
          </p:nvPr>
        </p:nvSpPr>
        <p:spPr>
          <a:xfrm>
            <a:off x="2114887" y="1155313"/>
            <a:ext cx="3581063" cy="3511061"/>
          </a:xfrm>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Quality-of-Service (</a:t>
            </a: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refers to traffic control mechanisms that seek to either differentiate performance based on application or network-operator requirements or provide predictable or guaranteed performance to applications, sessions or traffic aggregates. Basic phenomenon for </a:t>
            </a: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means in terms of packet delay and losses of various kinds.</a:t>
            </a:r>
          </a:p>
        </p:txBody>
      </p:sp>
      <p:pic>
        <p:nvPicPr>
          <p:cNvPr id="9218" name="Picture 2" descr="Fundamental of Quality of Service(QoS)"/>
          <p:cNvPicPr>
            <a:picLocks noChangeAspect="1" noChangeArrowheads="1"/>
          </p:cNvPicPr>
          <p:nvPr/>
        </p:nvPicPr>
        <p:blipFill>
          <a:blip r:embed="rId3"/>
          <a:srcRect l="15935" t="23173" r="16353" b="14823"/>
          <a:stretch>
            <a:fillRect/>
          </a:stretch>
        </p:blipFill>
        <p:spPr bwMode="auto">
          <a:xfrm>
            <a:off x="5847485" y="1323976"/>
            <a:ext cx="3172689" cy="2181224"/>
          </a:xfrm>
          <a:prstGeom prst="rect">
            <a:avLst/>
          </a:prstGeom>
          <a:noFill/>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QUALITY OF SERVICE Contd.</a:t>
            </a:r>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There are three default </a:t>
            </a: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Classes:</a:t>
            </a:r>
          </a:p>
          <a:p>
            <a:pPr marL="361950" indent="-180975" algn="just">
              <a:lnSpc>
                <a:spcPct val="150000"/>
              </a:lnSpc>
            </a:pPr>
            <a:r>
              <a:rPr lang="en-US" sz="1600" dirty="0" smtClean="0">
                <a:latin typeface="Times New Roman" pitchFamily="18" charset="0"/>
                <a:cs typeface="Times New Roman" pitchFamily="18" charset="0"/>
              </a:rPr>
              <a:t>High Priority: It is assigned the highest possible priority value of 1</a:t>
            </a:r>
          </a:p>
          <a:p>
            <a:pPr marL="361950" indent="-180975" algn="just">
              <a:lnSpc>
                <a:spcPct val="150000"/>
              </a:lnSpc>
            </a:pPr>
            <a:r>
              <a:rPr lang="en-US" sz="1600" dirty="0" smtClean="0">
                <a:latin typeface="Times New Roman" pitchFamily="18" charset="0"/>
                <a:cs typeface="Times New Roman" pitchFamily="18" charset="0"/>
              </a:rPr>
              <a:t>Normal Priority: It is assigned a priority value of 8</a:t>
            </a:r>
          </a:p>
          <a:p>
            <a:pPr marL="361950" indent="-180975" algn="just">
              <a:lnSpc>
                <a:spcPct val="150000"/>
              </a:lnSpc>
            </a:pPr>
            <a:r>
              <a:rPr lang="en-US" sz="1600" dirty="0" smtClean="0">
                <a:latin typeface="Times New Roman" pitchFamily="18" charset="0"/>
                <a:cs typeface="Times New Roman" pitchFamily="18" charset="0"/>
              </a:rPr>
              <a:t>Low Priority: It is assigned the lowest possible priority value of 16</a:t>
            </a:r>
          </a:p>
          <a:p>
            <a:pPr marL="0" indent="0" algn="just">
              <a:lnSpc>
                <a:spcPct val="150000"/>
              </a:lnSpc>
              <a:buNone/>
            </a:pPr>
            <a:r>
              <a:rPr lang="en-US" sz="1600" dirty="0" smtClean="0">
                <a:latin typeface="Times New Roman" pitchFamily="18" charset="0"/>
                <a:cs typeface="Times New Roman" pitchFamily="18" charset="0"/>
              </a:rPr>
              <a:t>These are used in the default </a:t>
            </a: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Policy, Prioritize.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a:t>
            </a:r>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A network flow is a series of communications between two endpoints that are bounded by the opening and closing of the session</a:t>
            </a:r>
            <a:r>
              <a:rPr lang="en-US" sz="1600" dirty="0" smtClean="0">
                <a:latin typeface="Times New Roman" pitchFamily="18" charset="0"/>
                <a:cs typeface="Times New Roman" pitchFamily="18" charset="0"/>
              </a:rPr>
              <a:t>. It is simply </a:t>
            </a:r>
            <a:r>
              <a:rPr lang="en-US" sz="1600" dirty="0" smtClean="0">
                <a:latin typeface="Times New Roman" pitchFamily="18" charset="0"/>
                <a:cs typeface="Times New Roman" pitchFamily="18" charset="0"/>
              </a:rPr>
              <a:t>a sequence of packets from a </a:t>
            </a:r>
            <a:r>
              <a:rPr lang="en-US" sz="1600"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to a destination</a:t>
            </a:r>
            <a:r>
              <a:rPr lang="en-US" sz="1600" dirty="0" smtClean="0">
                <a:latin typeface="Times New Roman" pitchFamily="18" charset="0"/>
                <a:cs typeface="Times New Roman" pitchFamily="18" charset="0"/>
              </a:rPr>
              <a:t> .</a:t>
            </a:r>
          </a:p>
          <a:p>
            <a:pPr marL="0" indent="0" algn="just">
              <a:lnSpc>
                <a:spcPct val="150000"/>
              </a:lnSpc>
              <a:buNone/>
            </a:pPr>
            <a:r>
              <a:rPr lang="en-IN" sz="1600" dirty="0" smtClean="0">
                <a:latin typeface="Times New Roman" pitchFamily="18" charset="0"/>
                <a:cs typeface="Times New Roman" pitchFamily="18" charset="0"/>
              </a:rPr>
              <a:t>It has some characteristics. They are:-</a:t>
            </a:r>
          </a:p>
          <a:p>
            <a:pPr marL="361950" indent="-180975" algn="just">
              <a:lnSpc>
                <a:spcPct val="150000"/>
              </a:lnSpc>
            </a:pPr>
            <a:r>
              <a:rPr lang="en-IN" sz="1600" dirty="0" smtClean="0">
                <a:latin typeface="Times New Roman" pitchFamily="18" charset="0"/>
                <a:cs typeface="Times New Roman" pitchFamily="18" charset="0"/>
              </a:rPr>
              <a:t>Reliability</a:t>
            </a:r>
          </a:p>
          <a:p>
            <a:pPr marL="361950" indent="-180975" algn="just">
              <a:lnSpc>
                <a:spcPct val="150000"/>
              </a:lnSpc>
            </a:pPr>
            <a:r>
              <a:rPr lang="en-IN" sz="1600" dirty="0" smtClean="0">
                <a:latin typeface="Times New Roman" pitchFamily="18" charset="0"/>
                <a:cs typeface="Times New Roman" pitchFamily="18" charset="0"/>
              </a:rPr>
              <a:t>Delay</a:t>
            </a:r>
          </a:p>
          <a:p>
            <a:pPr marL="361950" indent="-180975" algn="just">
              <a:lnSpc>
                <a:spcPct val="150000"/>
              </a:lnSpc>
            </a:pPr>
            <a:r>
              <a:rPr lang="en-IN" sz="1600" dirty="0" smtClean="0">
                <a:latin typeface="Times New Roman" pitchFamily="18" charset="0"/>
                <a:cs typeface="Times New Roman" pitchFamily="18" charset="0"/>
              </a:rPr>
              <a:t>Jitter</a:t>
            </a:r>
          </a:p>
          <a:p>
            <a:pPr marL="361950" indent="-180975" algn="just">
              <a:lnSpc>
                <a:spcPct val="150000"/>
              </a:lnSpc>
            </a:pPr>
            <a:r>
              <a:rPr lang="en-IN" sz="1600" dirty="0" smtClean="0">
                <a:latin typeface="Times New Roman" pitchFamily="18" charset="0"/>
                <a:cs typeface="Times New Roman" pitchFamily="18" charset="0"/>
              </a:rPr>
              <a:t>Bandwidth</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QoS</a:t>
            </a:r>
            <a:r>
              <a:rPr lang="en-US" dirty="0" smtClean="0"/>
              <a:t> TECHNIQUES</a:t>
            </a:r>
            <a:endParaRPr lang="en-US" dirty="0"/>
          </a:p>
        </p:txBody>
      </p:sp>
      <p:sp>
        <p:nvSpPr>
          <p:cNvPr id="10" name="Content Placeholder 9"/>
          <p:cNvSpPr>
            <a:spLocks noGrp="1"/>
          </p:cNvSpPr>
          <p:nvPr>
            <p:ph idx="1"/>
          </p:nvPr>
        </p:nvSpPr>
        <p:spPr/>
        <p:txBody>
          <a:bodyPr>
            <a:normAutofit fontScale="92500" lnSpcReduction="10000"/>
          </a:bodyPr>
          <a:lstStyle/>
          <a:p>
            <a:pPr indent="-161925">
              <a:lnSpc>
                <a:spcPct val="150000"/>
              </a:lnSpc>
            </a:pPr>
            <a:r>
              <a:rPr lang="en-IN" sz="1600" dirty="0" smtClean="0">
                <a:latin typeface="Times New Roman" pitchFamily="18" charset="0"/>
                <a:cs typeface="Times New Roman" pitchFamily="18" charset="0"/>
              </a:rPr>
              <a:t>Scheduling</a:t>
            </a:r>
          </a:p>
          <a:p>
            <a:pPr lvl="1">
              <a:lnSpc>
                <a:spcPct val="150000"/>
              </a:lnSpc>
            </a:pPr>
            <a:r>
              <a:rPr lang="en-IN" sz="1600" dirty="0" smtClean="0">
                <a:latin typeface="Times New Roman" pitchFamily="18" charset="0"/>
                <a:cs typeface="Times New Roman" pitchFamily="18" charset="0"/>
              </a:rPr>
              <a:t>First in First Out (FIFO) Queuing</a:t>
            </a:r>
          </a:p>
          <a:p>
            <a:pPr lvl="1">
              <a:lnSpc>
                <a:spcPct val="150000"/>
              </a:lnSpc>
            </a:pPr>
            <a:r>
              <a:rPr lang="en-IN" sz="1600" dirty="0" smtClean="0">
                <a:latin typeface="Times New Roman" pitchFamily="18" charset="0"/>
                <a:cs typeface="Times New Roman" pitchFamily="18" charset="0"/>
              </a:rPr>
              <a:t>Priority Queuing</a:t>
            </a:r>
          </a:p>
          <a:p>
            <a:pPr lvl="1">
              <a:lnSpc>
                <a:spcPct val="150000"/>
              </a:lnSpc>
            </a:pPr>
            <a:r>
              <a:rPr lang="en-IN" sz="1600" dirty="0" smtClean="0">
                <a:latin typeface="Times New Roman" pitchFamily="18" charset="0"/>
                <a:cs typeface="Times New Roman" pitchFamily="18" charset="0"/>
              </a:rPr>
              <a:t>Weighted Fare Queuing</a:t>
            </a:r>
          </a:p>
          <a:p>
            <a:pPr indent="-161925">
              <a:lnSpc>
                <a:spcPct val="150000"/>
              </a:lnSpc>
            </a:pPr>
            <a:r>
              <a:rPr lang="en-IN" sz="1600" dirty="0" smtClean="0">
                <a:latin typeface="Times New Roman" pitchFamily="18" charset="0"/>
                <a:cs typeface="Times New Roman" pitchFamily="18" charset="0"/>
              </a:rPr>
              <a:t>Traffic Shaping</a:t>
            </a:r>
          </a:p>
          <a:p>
            <a:pPr lvl="1">
              <a:lnSpc>
                <a:spcPct val="150000"/>
              </a:lnSpc>
            </a:pPr>
            <a:r>
              <a:rPr lang="en-IN" sz="1600" dirty="0" smtClean="0">
                <a:latin typeface="Times New Roman" pitchFamily="18" charset="0"/>
                <a:cs typeface="Times New Roman" pitchFamily="18" charset="0"/>
              </a:rPr>
              <a:t>Leaky Bucket</a:t>
            </a:r>
          </a:p>
          <a:p>
            <a:pPr lvl="1">
              <a:lnSpc>
                <a:spcPct val="150000"/>
              </a:lnSpc>
            </a:pPr>
            <a:r>
              <a:rPr lang="en-IN" sz="1600" dirty="0" smtClean="0">
                <a:latin typeface="Times New Roman" pitchFamily="18" charset="0"/>
                <a:cs typeface="Times New Roman" pitchFamily="18" charset="0"/>
              </a:rPr>
              <a:t>Token Bucket</a:t>
            </a:r>
          </a:p>
          <a:p>
            <a:pPr indent="-161925">
              <a:lnSpc>
                <a:spcPct val="150000"/>
              </a:lnSpc>
            </a:pPr>
            <a:r>
              <a:rPr lang="en-IN" sz="1600" dirty="0" smtClean="0">
                <a:latin typeface="Times New Roman" pitchFamily="18" charset="0"/>
                <a:cs typeface="Times New Roman" pitchFamily="18" charset="0"/>
              </a:rPr>
              <a:t>Resource Reservation</a:t>
            </a:r>
          </a:p>
          <a:p>
            <a:pPr indent="-161925">
              <a:lnSpc>
                <a:spcPct val="150000"/>
              </a:lnSpc>
            </a:pPr>
            <a:r>
              <a:rPr lang="en-IN" sz="1600" dirty="0" smtClean="0">
                <a:latin typeface="Times New Roman" pitchFamily="18" charset="0"/>
                <a:cs typeface="Times New Roman" pitchFamily="18" charset="0"/>
              </a:rPr>
              <a:t>Admission Control</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QoS</a:t>
            </a:r>
            <a:r>
              <a:rPr lang="en-US" dirty="0" smtClean="0"/>
              <a:t> CRITERIA FOR IOT</a:t>
            </a:r>
            <a:endParaRPr lang="en-US" dirty="0"/>
          </a:p>
        </p:txBody>
      </p:sp>
      <p:sp>
        <p:nvSpPr>
          <p:cNvPr id="10" name="Content Placeholder 9"/>
          <p:cNvSpPr>
            <a:spLocks noGrp="1"/>
          </p:cNvSpPr>
          <p:nvPr>
            <p:ph idx="1"/>
          </p:nvPr>
        </p:nvSpPr>
        <p:spPr/>
        <p:txBody>
          <a:bodyPr>
            <a:normAutofit/>
          </a:bodyPr>
          <a:lstStyle/>
          <a:p>
            <a:pPr indent="-161925">
              <a:lnSpc>
                <a:spcPct val="150000"/>
              </a:lnSpc>
            </a:pPr>
            <a:r>
              <a:rPr lang="en-US" sz="1600" dirty="0" smtClean="0"/>
              <a:t>Explicit </a:t>
            </a:r>
            <a:r>
              <a:rPr lang="en-US" sz="1600" dirty="0" smtClean="0"/>
              <a:t>support for Quality of Service (</a:t>
            </a:r>
            <a:r>
              <a:rPr lang="en-US" sz="1600" dirty="0" err="1" smtClean="0"/>
              <a:t>QoS</a:t>
            </a:r>
            <a:r>
              <a:rPr lang="en-US" sz="1600" dirty="0" smtClean="0"/>
              <a:t>)</a:t>
            </a:r>
          </a:p>
          <a:p>
            <a:pPr indent="-161925">
              <a:lnSpc>
                <a:spcPct val="150000"/>
              </a:lnSpc>
            </a:pPr>
            <a:r>
              <a:rPr lang="en-US" sz="1600" dirty="0" smtClean="0"/>
              <a:t>No transmission </a:t>
            </a:r>
            <a:r>
              <a:rPr lang="en-US" sz="1600" dirty="0" smtClean="0"/>
              <a:t>failures </a:t>
            </a:r>
            <a:r>
              <a:rPr lang="en-US" sz="1600" dirty="0" smtClean="0"/>
              <a:t>or exceeding </a:t>
            </a:r>
            <a:r>
              <a:rPr lang="en-US" sz="1600" dirty="0" smtClean="0"/>
              <a:t>required delay </a:t>
            </a:r>
            <a:r>
              <a:rPr lang="en-US" sz="1600" dirty="0" smtClean="0"/>
              <a:t>bounds</a:t>
            </a:r>
          </a:p>
          <a:p>
            <a:pPr indent="-161925">
              <a:lnSpc>
                <a:spcPct val="150000"/>
              </a:lnSpc>
            </a:pP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support at the </a:t>
            </a:r>
            <a:r>
              <a:rPr lang="en-US" sz="1600" dirty="0" smtClean="0">
                <a:latin typeface="Times New Roman" pitchFamily="18" charset="0"/>
                <a:cs typeface="Times New Roman" pitchFamily="18" charset="0"/>
              </a:rPr>
              <a:t>network </a:t>
            </a:r>
            <a:r>
              <a:rPr lang="en-US" sz="1600" dirty="0" smtClean="0">
                <a:latin typeface="Times New Roman" pitchFamily="18" charset="0"/>
                <a:cs typeface="Times New Roman" pitchFamily="18" charset="0"/>
              </a:rPr>
              <a:t>level</a:t>
            </a:r>
          </a:p>
          <a:p>
            <a:pPr indent="-161925">
              <a:lnSpc>
                <a:spcPct val="150000"/>
              </a:lnSpc>
            </a:pPr>
            <a:r>
              <a:rPr lang="en-US" sz="1600" dirty="0" smtClean="0"/>
              <a:t>Support </a:t>
            </a:r>
            <a:r>
              <a:rPr lang="en-US" sz="1600" dirty="0" smtClean="0"/>
              <a:t>at the application </a:t>
            </a:r>
            <a:r>
              <a:rPr lang="en-US" sz="1600" dirty="0" smtClean="0"/>
              <a:t>level</a:t>
            </a:r>
          </a:p>
          <a:p>
            <a:pPr indent="-161925">
              <a:lnSpc>
                <a:spcPct val="150000"/>
              </a:lnSpc>
            </a:pPr>
            <a:r>
              <a:rPr lang="en-US" sz="1600" dirty="0" smtClean="0"/>
              <a:t>Resiliency</a:t>
            </a:r>
          </a:p>
          <a:p>
            <a:pPr indent="-161925">
              <a:lnSpc>
                <a:spcPct val="150000"/>
              </a:lnSpc>
            </a:pPr>
            <a:r>
              <a:rPr lang="en-US" sz="1600" dirty="0" smtClean="0"/>
              <a:t>R</a:t>
            </a:r>
            <a:r>
              <a:rPr lang="en-US" sz="1600" dirty="0" smtClean="0"/>
              <a:t>eliability </a:t>
            </a:r>
            <a:endParaRPr lang="en-US" sz="1600" dirty="0" smtClean="0"/>
          </a:p>
          <a:p>
            <a:pPr indent="-161925">
              <a:lnSpc>
                <a:spcPct val="150000"/>
              </a:lnSpc>
            </a:pPr>
            <a:r>
              <a:rPr lang="en-US" sz="1600" dirty="0" smtClean="0"/>
              <a:t>Latency</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QoS</a:t>
            </a:r>
            <a:r>
              <a:rPr lang="en-US" dirty="0" smtClean="0"/>
              <a:t> METHODS</a:t>
            </a:r>
            <a:r>
              <a:rPr lang="en-US" dirty="0" smtClean="0"/>
              <a:t> IN OPENFLOW</a:t>
            </a:r>
            <a:endParaRPr lang="en-US" dirty="0"/>
          </a:p>
        </p:txBody>
      </p:sp>
      <p:sp>
        <p:nvSpPr>
          <p:cNvPr id="10" name="Content Placeholder 9"/>
          <p:cNvSpPr>
            <a:spLocks noGrp="1"/>
          </p:cNvSpPr>
          <p:nvPr>
            <p:ph idx="1"/>
          </p:nvPr>
        </p:nvSpPr>
        <p:spPr/>
        <p:txBody>
          <a:bodyPr>
            <a:normAutofit/>
          </a:bodyPr>
          <a:lstStyle/>
          <a:p>
            <a:pPr indent="-161925">
              <a:lnSpc>
                <a:spcPct val="150000"/>
              </a:lnSpc>
              <a:buNone/>
            </a:pPr>
            <a:r>
              <a:rPr lang="en-IN" sz="1600" dirty="0" err="1" smtClean="0">
                <a:latin typeface="Times New Roman" pitchFamily="18" charset="0"/>
                <a:cs typeface="Times New Roman" pitchFamily="18" charset="0"/>
              </a:rPr>
              <a:t>OpenFlow</a:t>
            </a:r>
            <a:r>
              <a:rPr lang="en-IN" sz="1600" dirty="0" smtClean="0">
                <a:latin typeface="Times New Roman" pitchFamily="18" charset="0"/>
                <a:cs typeface="Times New Roman" pitchFamily="18" charset="0"/>
              </a:rPr>
              <a:t> provides us with two methods to assign priority to flows:-</a:t>
            </a:r>
          </a:p>
          <a:p>
            <a:pPr indent="-161925">
              <a:lnSpc>
                <a:spcPct val="150000"/>
              </a:lnSpc>
            </a:pPr>
            <a:r>
              <a:rPr lang="en-IN" sz="1600" b="1" dirty="0" smtClean="0">
                <a:latin typeface="Times New Roman" pitchFamily="18" charset="0"/>
                <a:cs typeface="Times New Roman" pitchFamily="18" charset="0"/>
              </a:rPr>
              <a:t>Queue:</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An </a:t>
            </a:r>
            <a:r>
              <a:rPr lang="en-US" sz="1600" dirty="0" err="1" smtClean="0">
                <a:latin typeface="Times New Roman" pitchFamily="18" charset="0"/>
                <a:cs typeface="Times New Roman" pitchFamily="18" charset="0"/>
              </a:rPr>
              <a:t>OpenFlow</a:t>
            </a:r>
            <a:r>
              <a:rPr lang="en-US" sz="1600" dirty="0" smtClean="0">
                <a:latin typeface="Times New Roman" pitchFamily="18" charset="0"/>
                <a:cs typeface="Times New Roman" pitchFamily="18" charset="0"/>
              </a:rPr>
              <a:t> switch provides limited Quality-of-Service support (</a:t>
            </a:r>
            <a:r>
              <a:rPr lang="en-US" sz="1600" dirty="0" err="1" smtClean="0">
                <a:latin typeface="Times New Roman" pitchFamily="18" charset="0"/>
                <a:cs typeface="Times New Roman" pitchFamily="18" charset="0"/>
              </a:rPr>
              <a:t>QoS</a:t>
            </a:r>
            <a:r>
              <a:rPr lang="en-US" sz="1600" dirty="0" smtClean="0">
                <a:latin typeface="Times New Roman" pitchFamily="18" charset="0"/>
                <a:cs typeface="Times New Roman" pitchFamily="18" charset="0"/>
              </a:rPr>
              <a:t>) through a simple queuing mechanism. One (or more) queues can attach to a port and be used to map flow entries on it. Flow entries mapped to a specific queue will be treated according to that queue’s </a:t>
            </a:r>
            <a:r>
              <a:rPr lang="en-US" sz="1600" dirty="0" smtClean="0">
                <a:latin typeface="Times New Roman" pitchFamily="18" charset="0"/>
                <a:cs typeface="Times New Roman" pitchFamily="18" charset="0"/>
              </a:rPr>
              <a:t>configuration.</a:t>
            </a:r>
          </a:p>
          <a:p>
            <a:pPr indent="-161925">
              <a:lnSpc>
                <a:spcPct val="150000"/>
              </a:lnSpc>
            </a:pPr>
            <a:r>
              <a:rPr lang="en-IN" sz="1600" b="1" dirty="0" smtClean="0">
                <a:latin typeface="Times New Roman" pitchFamily="18" charset="0"/>
                <a:cs typeface="Times New Roman" pitchFamily="18" charset="0"/>
              </a:rPr>
              <a:t>Meters: </a:t>
            </a:r>
            <a:r>
              <a:rPr lang="en-US" sz="1600" dirty="0" smtClean="0"/>
              <a:t>A </a:t>
            </a:r>
            <a:r>
              <a:rPr lang="en-US" sz="1600" dirty="0" smtClean="0"/>
              <a:t>switch element that can measure and control the rate of </a:t>
            </a:r>
            <a:r>
              <a:rPr lang="en-US" sz="1600" dirty="0" smtClean="0"/>
              <a:t>packets.</a:t>
            </a:r>
            <a:endParaRPr lang="en-US"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On-screen Show (16:9)</PresentationFormat>
  <Paragraphs>125</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SDN Assisted Routing in IoT</vt:lpstr>
      <vt:lpstr>INTROODUCTION</vt:lpstr>
      <vt:lpstr>RYU CONTROLLER</vt:lpstr>
      <vt:lpstr>QUALITY OF SERVICE</vt:lpstr>
      <vt:lpstr>QUALITY OF SERVICE Contd.</vt:lpstr>
      <vt:lpstr>FLOW</vt:lpstr>
      <vt:lpstr>QoS TECHNIQUES</vt:lpstr>
      <vt:lpstr>QoS CRITERIA FOR IOT</vt:lpstr>
      <vt:lpstr>QoS METHODS IN OPENFLOW</vt:lpstr>
      <vt:lpstr>METER VS. QUEUE</vt:lpstr>
      <vt:lpstr>OPENFLOW METERS</vt:lpstr>
      <vt:lpstr>TOPOLOGY</vt:lpstr>
      <vt:lpstr>METHODOLOGY</vt:lpstr>
      <vt:lpstr>IMPLEMENTATION</vt:lpstr>
      <vt:lpstr>WHAT WE LEARNED?</vt:lpstr>
      <vt:lpstr>SCOPE OF FUTURE WORK</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2021-01-03T14:33:16Z</dcterms:modified>
</cp:coreProperties>
</file>