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1A90-9628-3FD5-CDEF-206FCD71D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57C027-7134-4842-0379-AEF30B6D2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29987D-B1B0-FB22-9A26-BAD0B57974F0}"/>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5" name="Footer Placeholder 4">
            <a:extLst>
              <a:ext uri="{FF2B5EF4-FFF2-40B4-BE49-F238E27FC236}">
                <a16:creationId xmlns:a16="http://schemas.microsoft.com/office/drawing/2014/main" id="{BA9B4AD0-7521-EBAE-F96E-C1B569592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0FE20-FBA7-F227-4B1E-B1B819B35461}"/>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406454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3452-3BC8-11BD-5E3D-109EC0A5BA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3D02BE-780B-4806-1563-9368E84591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C968F-BA63-3A65-9156-E107667539D8}"/>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5" name="Footer Placeholder 4">
            <a:extLst>
              <a:ext uri="{FF2B5EF4-FFF2-40B4-BE49-F238E27FC236}">
                <a16:creationId xmlns:a16="http://schemas.microsoft.com/office/drawing/2014/main" id="{7EE53EA3-26F3-8AA0-37C1-DBAC867A0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4EEF4-8C71-2C04-9F90-155E4609591C}"/>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195258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15BDA2-0E3B-8656-E58A-EDA97C1DC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9D71C0-5C7C-7680-A7CF-E963535A91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AEED1-38C1-3EB2-8E1F-70A3EF2974BE}"/>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5" name="Footer Placeholder 4">
            <a:extLst>
              <a:ext uri="{FF2B5EF4-FFF2-40B4-BE49-F238E27FC236}">
                <a16:creationId xmlns:a16="http://schemas.microsoft.com/office/drawing/2014/main" id="{E4528AB6-F670-966D-D003-553C98A90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CD3BA-65BC-0333-216E-61757914618D}"/>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372187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8B89-75ED-71C7-E2F6-63265D239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4014A-D132-FC53-A7E9-E9BF41C960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07FBD-4765-1AE0-6F9A-020D7967408A}"/>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5" name="Footer Placeholder 4">
            <a:extLst>
              <a:ext uri="{FF2B5EF4-FFF2-40B4-BE49-F238E27FC236}">
                <a16:creationId xmlns:a16="http://schemas.microsoft.com/office/drawing/2014/main" id="{6E499324-5155-EFCB-87EE-A916D582B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5189D-B834-A093-9E98-D5C4A5FF266D}"/>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287596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01A4-6B56-50BF-0BCD-BE66BD373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08F04B-4ECF-07CC-5914-D9DE750485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9F245-F4E6-2EB4-6753-B3A8E57AC914}"/>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5" name="Footer Placeholder 4">
            <a:extLst>
              <a:ext uri="{FF2B5EF4-FFF2-40B4-BE49-F238E27FC236}">
                <a16:creationId xmlns:a16="http://schemas.microsoft.com/office/drawing/2014/main" id="{7B6DDEE2-9CD3-1D26-C0F7-6AC79BD59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75D31-863F-232C-CA97-A8C9020EFD2F}"/>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291192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95CC-0EA8-D707-176B-B42E25C6A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9B3FB-0481-810B-9B04-B2866BD8B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B9E66E-C07B-29B8-E916-DCFBCC8CC9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79CD2F-C12A-6C4D-0A4F-EF2E48864665}"/>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6" name="Footer Placeholder 5">
            <a:extLst>
              <a:ext uri="{FF2B5EF4-FFF2-40B4-BE49-F238E27FC236}">
                <a16:creationId xmlns:a16="http://schemas.microsoft.com/office/drawing/2014/main" id="{86186394-BAFE-3F25-CFD0-29D8FFD9A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0A573-D74D-0B81-41E3-F1F8E595C90E}"/>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6569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125B-4EEA-1319-577E-6A7F16E7E4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CA6E7-6E73-DF06-1BF8-EA5B50232B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F70C8-6512-9303-E14B-1B6EE07FE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6A81F-6215-F91A-3626-1D9B9BF1C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83C23-677F-B731-7939-CEBD6F1C0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3749C-D0D0-0043-ECC8-32C19F56356C}"/>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8" name="Footer Placeholder 7">
            <a:extLst>
              <a:ext uri="{FF2B5EF4-FFF2-40B4-BE49-F238E27FC236}">
                <a16:creationId xmlns:a16="http://schemas.microsoft.com/office/drawing/2014/main" id="{5F260B39-418A-4552-1D44-DAF38B82AB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9612C8-DAAC-CC44-099E-1E2816278927}"/>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76284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8FB9-8A9D-1ACD-6D15-943DAF7A60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C820DF-0D40-2EA7-87F3-6CB104D407F1}"/>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4" name="Footer Placeholder 3">
            <a:extLst>
              <a:ext uri="{FF2B5EF4-FFF2-40B4-BE49-F238E27FC236}">
                <a16:creationId xmlns:a16="http://schemas.microsoft.com/office/drawing/2014/main" id="{B4C3F66C-9175-BD69-5B57-248919000B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68381A-A500-4A38-A15D-EAF06C2ECE14}"/>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353320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A5B2E8-7A7E-BC01-D318-E04E30646E4C}"/>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3" name="Footer Placeholder 2">
            <a:extLst>
              <a:ext uri="{FF2B5EF4-FFF2-40B4-BE49-F238E27FC236}">
                <a16:creationId xmlns:a16="http://schemas.microsoft.com/office/drawing/2014/main" id="{9E609F23-E76C-1DD6-924B-39D10FAEFA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6B9267-8D24-3458-E1CF-C627BAECC49C}"/>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28846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A944-1877-9DE3-26AB-F1992ABAF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B3041C-B2F4-1CB2-214A-568124768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41160-3833-FFCF-D69C-B7B893848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AF989-9FE3-4338-094B-9958692349A9}"/>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6" name="Footer Placeholder 5">
            <a:extLst>
              <a:ext uri="{FF2B5EF4-FFF2-40B4-BE49-F238E27FC236}">
                <a16:creationId xmlns:a16="http://schemas.microsoft.com/office/drawing/2014/main" id="{90491DA6-052E-8846-261A-4392AC754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A469F-DFAE-787F-8B26-DC051A60E4B0}"/>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53822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241D-934A-4F2A-7E45-25899100F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241541-81E4-A0F2-88C2-3C105CF13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03DD-8907-53DB-CD03-A8E2C8DC3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CD062-97A2-6C4E-EE90-9FB4CC969DC9}"/>
              </a:ext>
            </a:extLst>
          </p:cNvPr>
          <p:cNvSpPr>
            <a:spLocks noGrp="1"/>
          </p:cNvSpPr>
          <p:nvPr>
            <p:ph type="dt" sz="half" idx="10"/>
          </p:nvPr>
        </p:nvSpPr>
        <p:spPr/>
        <p:txBody>
          <a:bodyPr/>
          <a:lstStyle/>
          <a:p>
            <a:fld id="{DF5E0F72-6F1F-46CD-933D-799CDDD82837}" type="datetimeFigureOut">
              <a:rPr lang="en-US" smtClean="0"/>
              <a:t>10/8/2024</a:t>
            </a:fld>
            <a:endParaRPr lang="en-US"/>
          </a:p>
        </p:txBody>
      </p:sp>
      <p:sp>
        <p:nvSpPr>
          <p:cNvPr id="6" name="Footer Placeholder 5">
            <a:extLst>
              <a:ext uri="{FF2B5EF4-FFF2-40B4-BE49-F238E27FC236}">
                <a16:creationId xmlns:a16="http://schemas.microsoft.com/office/drawing/2014/main" id="{82B8ADB4-FC51-0584-5559-89E6F80401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D0B592-36B7-95A8-4CAB-80EDDE8C7554}"/>
              </a:ext>
            </a:extLst>
          </p:cNvPr>
          <p:cNvSpPr>
            <a:spLocks noGrp="1"/>
          </p:cNvSpPr>
          <p:nvPr>
            <p:ph type="sldNum" sz="quarter" idx="12"/>
          </p:nvPr>
        </p:nvSpPr>
        <p:spPr/>
        <p:txBody>
          <a:bodyPr/>
          <a:lstStyle/>
          <a:p>
            <a:fld id="{D3A211D7-A3BC-4590-AA75-414E31E3559C}" type="slidenum">
              <a:rPr lang="en-US" smtClean="0"/>
              <a:t>‹#›</a:t>
            </a:fld>
            <a:endParaRPr lang="en-US"/>
          </a:p>
        </p:txBody>
      </p:sp>
    </p:spTree>
    <p:extLst>
      <p:ext uri="{BB962C8B-B14F-4D97-AF65-F5344CB8AC3E}">
        <p14:creationId xmlns:p14="http://schemas.microsoft.com/office/powerpoint/2010/main" val="403675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FBFE4-54CA-9918-BB44-C41D2B919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8FED2-2678-924A-4330-D2E9FC8B3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669CB-BE0F-9030-C146-C9FE5AFC2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5E0F72-6F1F-46CD-933D-799CDDD82837}" type="datetimeFigureOut">
              <a:rPr lang="en-US" smtClean="0"/>
              <a:t>10/8/2024</a:t>
            </a:fld>
            <a:endParaRPr lang="en-US"/>
          </a:p>
        </p:txBody>
      </p:sp>
      <p:sp>
        <p:nvSpPr>
          <p:cNvPr id="5" name="Footer Placeholder 4">
            <a:extLst>
              <a:ext uri="{FF2B5EF4-FFF2-40B4-BE49-F238E27FC236}">
                <a16:creationId xmlns:a16="http://schemas.microsoft.com/office/drawing/2014/main" id="{A1DC0310-7473-0CEE-F439-1C4C54ACB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4F8F55-A3E5-3809-412B-6DC595953E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A211D7-A3BC-4590-AA75-414E31E3559C}" type="slidenum">
              <a:rPr lang="en-US" smtClean="0"/>
              <a:t>‹#›</a:t>
            </a:fld>
            <a:endParaRPr lang="en-US"/>
          </a:p>
        </p:txBody>
      </p:sp>
    </p:spTree>
    <p:extLst>
      <p:ext uri="{BB962C8B-B14F-4D97-AF65-F5344CB8AC3E}">
        <p14:creationId xmlns:p14="http://schemas.microsoft.com/office/powerpoint/2010/main" val="261876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eat exchanger insulation | Paroc Applications">
            <a:extLst>
              <a:ext uri="{FF2B5EF4-FFF2-40B4-BE49-F238E27FC236}">
                <a16:creationId xmlns:a16="http://schemas.microsoft.com/office/drawing/2014/main" id="{7BB6D62D-3FA7-AE15-F20E-852F5FA3ECC1}"/>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8184" b="7547"/>
          <a:stretch/>
        </p:blipFill>
        <p:spPr bwMode="auto">
          <a:xfrm>
            <a:off x="29516" y="19665"/>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991AA1-5BAC-A486-0781-22346DA78ECA}"/>
              </a:ext>
            </a:extLst>
          </p:cNvPr>
          <p:cNvSpPr>
            <a:spLocks noGrp="1"/>
          </p:cNvSpPr>
          <p:nvPr>
            <p:ph type="ctrTitle"/>
          </p:nvPr>
        </p:nvSpPr>
        <p:spPr>
          <a:xfrm>
            <a:off x="1524000" y="1122362"/>
            <a:ext cx="9144000" cy="1207883"/>
          </a:xfrm>
        </p:spPr>
        <p:txBody>
          <a:bodyPr>
            <a:normAutofit/>
          </a:bodyPr>
          <a:lstStyle/>
          <a:p>
            <a:r>
              <a:rPr lang="en-US" dirty="0">
                <a:solidFill>
                  <a:srgbClr val="FFFFFF"/>
                </a:solidFill>
              </a:rPr>
              <a:t>Heat Exchanger Design</a:t>
            </a:r>
          </a:p>
        </p:txBody>
      </p:sp>
      <p:sp>
        <p:nvSpPr>
          <p:cNvPr id="3" name="Subtitle 2">
            <a:extLst>
              <a:ext uri="{FF2B5EF4-FFF2-40B4-BE49-F238E27FC236}">
                <a16:creationId xmlns:a16="http://schemas.microsoft.com/office/drawing/2014/main" id="{B598B63A-D2E3-3ED3-753E-4ED4FB863A43}"/>
              </a:ext>
            </a:extLst>
          </p:cNvPr>
          <p:cNvSpPr>
            <a:spLocks noGrp="1"/>
          </p:cNvSpPr>
          <p:nvPr>
            <p:ph type="subTitle" idx="1"/>
          </p:nvPr>
        </p:nvSpPr>
        <p:spPr>
          <a:xfrm>
            <a:off x="825909" y="3037043"/>
            <a:ext cx="10540181" cy="3471912"/>
          </a:xfrm>
        </p:spPr>
        <p:txBody>
          <a:bodyPr>
            <a:normAutofit fontScale="92500" lnSpcReduction="20000"/>
          </a:bodyPr>
          <a:lstStyle/>
          <a:p>
            <a:pPr algn="l"/>
            <a:r>
              <a:rPr lang="en-US" sz="2800" b="1" u="sng" dirty="0">
                <a:solidFill>
                  <a:srgbClr val="FFFFFF"/>
                </a:solidFill>
              </a:rPr>
              <a:t>Group 1</a:t>
            </a:r>
          </a:p>
          <a:p>
            <a:pPr algn="l"/>
            <a:r>
              <a:rPr lang="en-US" sz="1900" dirty="0">
                <a:effectLst/>
                <a:latin typeface="Times New Roman" panose="02020603050405020304" pitchFamily="18" charset="0"/>
                <a:ea typeface="Aptos" panose="020B0004020202020204" pitchFamily="34" charset="0"/>
                <a:cs typeface="Times New Roman" panose="02020603050405020304" pitchFamily="18" charset="0"/>
              </a:rPr>
              <a:t>ABEYWICKRAMA W.M.U. </a:t>
            </a:r>
            <a:r>
              <a:rPr lang="en-US" sz="2200" dirty="0">
                <a:solidFill>
                  <a:srgbClr val="FFFFFF"/>
                </a:solidFill>
                <a:latin typeface="Times New Roman" panose="02020603050405020304" pitchFamily="18" charset="0"/>
                <a:cs typeface="Times New Roman" panose="02020603050405020304" pitchFamily="18" charset="0"/>
              </a:rPr>
              <a:t> – 220010D</a:t>
            </a:r>
          </a:p>
          <a:p>
            <a:pPr algn="l"/>
            <a:r>
              <a:rPr lang="en-US" sz="1900" dirty="0">
                <a:effectLst/>
                <a:latin typeface="Times New Roman" panose="02020603050405020304" pitchFamily="18" charset="0"/>
                <a:ea typeface="Aptos" panose="020B0004020202020204" pitchFamily="34" charset="0"/>
                <a:cs typeface="Times New Roman" panose="02020603050405020304" pitchFamily="18" charset="0"/>
              </a:rPr>
              <a:t>ABINASH A. </a:t>
            </a:r>
            <a:r>
              <a:rPr lang="en-US" sz="2200" dirty="0">
                <a:solidFill>
                  <a:srgbClr val="FFFFFF"/>
                </a:solidFill>
                <a:latin typeface="Times New Roman" panose="02020603050405020304" pitchFamily="18" charset="0"/>
                <a:cs typeface="Times New Roman" panose="02020603050405020304" pitchFamily="18" charset="0"/>
              </a:rPr>
              <a:t>– 220012K</a:t>
            </a:r>
          </a:p>
          <a:p>
            <a:pPr algn="l"/>
            <a:r>
              <a:rPr lang="en-US" sz="1900" dirty="0">
                <a:effectLst/>
                <a:latin typeface="Times New Roman" panose="02020603050405020304" pitchFamily="18" charset="0"/>
                <a:ea typeface="Aptos" panose="020B0004020202020204" pitchFamily="34" charset="0"/>
                <a:cs typeface="Times New Roman" panose="02020603050405020304" pitchFamily="18" charset="0"/>
              </a:rPr>
              <a:t>AFRADH M.M.M. </a:t>
            </a:r>
            <a:r>
              <a:rPr lang="en-US" sz="2200" dirty="0">
                <a:solidFill>
                  <a:srgbClr val="FFFFFF"/>
                </a:solidFill>
                <a:latin typeface="Times New Roman" panose="02020603050405020304" pitchFamily="18" charset="0"/>
                <a:cs typeface="Times New Roman" panose="02020603050405020304" pitchFamily="18" charset="0"/>
              </a:rPr>
              <a:t>- 220015X</a:t>
            </a:r>
          </a:p>
          <a:p>
            <a:pPr algn="l"/>
            <a:r>
              <a:rPr lang="en-US" sz="1900" dirty="0">
                <a:effectLst/>
                <a:latin typeface="Times New Roman" panose="02020603050405020304" pitchFamily="18" charset="0"/>
                <a:ea typeface="Aptos" panose="020B0004020202020204" pitchFamily="34" charset="0"/>
                <a:cs typeface="Times New Roman" panose="02020603050405020304" pitchFamily="18" charset="0"/>
              </a:rPr>
              <a:t>AGALAKADAARACHCHI A.A.A.U </a:t>
            </a:r>
            <a:r>
              <a:rPr lang="en-US" sz="2200" dirty="0">
                <a:solidFill>
                  <a:srgbClr val="FFFFFF"/>
                </a:solidFill>
                <a:latin typeface="Times New Roman" panose="02020603050405020304" pitchFamily="18" charset="0"/>
                <a:cs typeface="Times New Roman" panose="02020603050405020304" pitchFamily="18" charset="0"/>
              </a:rPr>
              <a:t>- 220016C</a:t>
            </a:r>
          </a:p>
          <a:p>
            <a:pPr algn="l"/>
            <a:r>
              <a:rPr lang="en-US" sz="1900" dirty="0">
                <a:effectLst/>
                <a:latin typeface="Times New Roman" panose="02020603050405020304" pitchFamily="18" charset="0"/>
                <a:ea typeface="Aptos" panose="020B0004020202020204" pitchFamily="34" charset="0"/>
                <a:cs typeface="Times New Roman" panose="02020603050405020304" pitchFamily="18" charset="0"/>
              </a:rPr>
              <a:t>ALPITIYA A.K.E.I </a:t>
            </a:r>
            <a:r>
              <a:rPr lang="en-US" sz="2200" dirty="0">
                <a:solidFill>
                  <a:srgbClr val="FFFFFF"/>
                </a:solidFill>
                <a:latin typeface="Times New Roman" panose="02020603050405020304" pitchFamily="18" charset="0"/>
                <a:cs typeface="Times New Roman" panose="02020603050405020304" pitchFamily="18" charset="0"/>
              </a:rPr>
              <a:t>– 220019M</a:t>
            </a:r>
          </a:p>
          <a:p>
            <a:pPr algn="l"/>
            <a:r>
              <a:rPr lang="en-US" sz="1900" dirty="0">
                <a:latin typeface="Times New Roman" panose="02020603050405020304" pitchFamily="18" charset="0"/>
                <a:cs typeface="Times New Roman" panose="02020603050405020304" pitchFamily="18" charset="0"/>
              </a:rPr>
              <a:t>AMARAWANSHA R.G.A.S.</a:t>
            </a:r>
            <a:r>
              <a:rPr lang="en-US" sz="2600" dirty="0">
                <a:solidFill>
                  <a:srgbClr val="FFFFFF"/>
                </a:solidFill>
                <a:latin typeface="Times New Roman" panose="02020603050405020304" pitchFamily="18" charset="0"/>
                <a:cs typeface="Times New Roman" panose="02020603050405020304" pitchFamily="18" charset="0"/>
              </a:rPr>
              <a:t>– </a:t>
            </a:r>
            <a:r>
              <a:rPr lang="en-US" sz="2200" dirty="0">
                <a:solidFill>
                  <a:srgbClr val="FFFFFF"/>
                </a:solidFill>
                <a:latin typeface="Times New Roman" panose="02020603050405020304" pitchFamily="18" charset="0"/>
                <a:cs typeface="Times New Roman" panose="02020603050405020304" pitchFamily="18" charset="0"/>
              </a:rPr>
              <a:t>220025D</a:t>
            </a:r>
          </a:p>
          <a:p>
            <a:pPr algn="l"/>
            <a:r>
              <a:rPr lang="en-US" sz="1900" dirty="0">
                <a:latin typeface="Times New Roman" panose="02020603050405020304" pitchFamily="18" charset="0"/>
                <a:cs typeface="Times New Roman" panose="02020603050405020304" pitchFamily="18" charset="0"/>
              </a:rPr>
              <a:t>ARUSHAN R.</a:t>
            </a:r>
            <a:r>
              <a:rPr lang="en-US" sz="2600" dirty="0">
                <a:solidFill>
                  <a:srgbClr val="FFFFFF"/>
                </a:solidFill>
                <a:latin typeface="Times New Roman" panose="02020603050405020304" pitchFamily="18" charset="0"/>
                <a:cs typeface="Times New Roman" panose="02020603050405020304" pitchFamily="18" charset="0"/>
              </a:rPr>
              <a:t>– </a:t>
            </a:r>
            <a:r>
              <a:rPr lang="en-US" sz="2200" dirty="0">
                <a:solidFill>
                  <a:srgbClr val="FFFFFF"/>
                </a:solidFill>
                <a:latin typeface="Times New Roman" panose="02020603050405020304" pitchFamily="18" charset="0"/>
                <a:cs typeface="Times New Roman" panose="02020603050405020304" pitchFamily="18" charset="0"/>
              </a:rPr>
              <a:t>220045M</a:t>
            </a:r>
          </a:p>
          <a:p>
            <a:pPr algn="l"/>
            <a:r>
              <a:rPr lang="en-US" sz="1900" dirty="0">
                <a:latin typeface="Times New Roman" panose="02020603050405020304" pitchFamily="18" charset="0"/>
                <a:cs typeface="Times New Roman" panose="02020603050405020304" pitchFamily="18" charset="0"/>
              </a:rPr>
              <a:t>BALASOORIYA C.P.T.M.</a:t>
            </a:r>
            <a:r>
              <a:rPr lang="en-US" sz="2600" dirty="0">
                <a:solidFill>
                  <a:srgbClr val="FFFFFF"/>
                </a:solidFill>
                <a:latin typeface="Times New Roman" panose="02020603050405020304" pitchFamily="18" charset="0"/>
                <a:cs typeface="Times New Roman" panose="02020603050405020304" pitchFamily="18" charset="0"/>
              </a:rPr>
              <a:t>– </a:t>
            </a:r>
            <a:r>
              <a:rPr lang="en-US" sz="2200" dirty="0">
                <a:solidFill>
                  <a:srgbClr val="FFFFFF"/>
                </a:solidFill>
                <a:latin typeface="Times New Roman" panose="02020603050405020304" pitchFamily="18" charset="0"/>
                <a:cs typeface="Times New Roman" panose="02020603050405020304" pitchFamily="18" charset="0"/>
              </a:rPr>
              <a:t>220055T</a:t>
            </a:r>
          </a:p>
        </p:txBody>
      </p:sp>
    </p:spTree>
    <p:extLst>
      <p:ext uri="{BB962C8B-B14F-4D97-AF65-F5344CB8AC3E}">
        <p14:creationId xmlns:p14="http://schemas.microsoft.com/office/powerpoint/2010/main" val="35900094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F3FE0B2-1F85-A8D2-B0A9-D88BBF49E2F7}"/>
              </a:ext>
            </a:extLst>
          </p:cNvPr>
          <p:cNvSpPr txBox="1"/>
          <p:nvPr/>
        </p:nvSpPr>
        <p:spPr>
          <a:xfrm>
            <a:off x="1954981" y="950237"/>
            <a:ext cx="576170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Calculating tube pitch and the bundle diameter</a:t>
            </a:r>
          </a:p>
        </p:txBody>
      </p:sp>
      <p:pic>
        <p:nvPicPr>
          <p:cNvPr id="5" name="Picture 4">
            <a:extLst>
              <a:ext uri="{FF2B5EF4-FFF2-40B4-BE49-F238E27FC236}">
                <a16:creationId xmlns:a16="http://schemas.microsoft.com/office/drawing/2014/main" id="{B74A42FD-1BE8-F7B0-5801-88E75CA23A3B}"/>
              </a:ext>
            </a:extLst>
          </p:cNvPr>
          <p:cNvPicPr>
            <a:picLocks noChangeAspect="1"/>
          </p:cNvPicPr>
          <p:nvPr/>
        </p:nvPicPr>
        <p:blipFill>
          <a:blip r:embed="rId2"/>
          <a:stretch>
            <a:fillRect/>
          </a:stretch>
        </p:blipFill>
        <p:spPr>
          <a:xfrm>
            <a:off x="1954981" y="1884512"/>
            <a:ext cx="7249537" cy="1390844"/>
          </a:xfrm>
          <a:prstGeom prst="rect">
            <a:avLst/>
          </a:prstGeom>
        </p:spPr>
      </p:pic>
      <p:pic>
        <p:nvPicPr>
          <p:cNvPr id="6" name="table">
            <a:extLst>
              <a:ext uri="{FF2B5EF4-FFF2-40B4-BE49-F238E27FC236}">
                <a16:creationId xmlns:a16="http://schemas.microsoft.com/office/drawing/2014/main" id="{7997ED21-B6B5-37C7-ED29-DA99B0061E36}"/>
              </a:ext>
            </a:extLst>
          </p:cNvPr>
          <p:cNvPicPr>
            <a:picLocks noChangeAspect="1"/>
          </p:cNvPicPr>
          <p:nvPr/>
        </p:nvPicPr>
        <p:blipFill>
          <a:blip r:embed="rId3"/>
          <a:stretch>
            <a:fillRect/>
          </a:stretch>
        </p:blipFill>
        <p:spPr>
          <a:xfrm>
            <a:off x="2109019" y="3479039"/>
            <a:ext cx="8128000" cy="1483360"/>
          </a:xfrm>
          <a:prstGeom prst="rect">
            <a:avLst/>
          </a:prstGeom>
        </p:spPr>
      </p:pic>
      <p:pic>
        <p:nvPicPr>
          <p:cNvPr id="7" name="table">
            <a:extLst>
              <a:ext uri="{FF2B5EF4-FFF2-40B4-BE49-F238E27FC236}">
                <a16:creationId xmlns:a16="http://schemas.microsoft.com/office/drawing/2014/main" id="{597B85C5-A765-4ED6-4FA3-5C120E720E37}"/>
              </a:ext>
            </a:extLst>
          </p:cNvPr>
          <p:cNvPicPr>
            <a:picLocks noChangeAspect="1"/>
          </p:cNvPicPr>
          <p:nvPr/>
        </p:nvPicPr>
        <p:blipFill>
          <a:blip r:embed="rId4"/>
          <a:stretch>
            <a:fillRect/>
          </a:stretch>
        </p:blipFill>
        <p:spPr>
          <a:xfrm>
            <a:off x="2109019" y="5166082"/>
            <a:ext cx="8128000" cy="741680"/>
          </a:xfrm>
          <a:prstGeom prst="rect">
            <a:avLst/>
          </a:prstGeom>
        </p:spPr>
      </p:pic>
    </p:spTree>
    <p:extLst>
      <p:ext uri="{BB962C8B-B14F-4D97-AF65-F5344CB8AC3E}">
        <p14:creationId xmlns:p14="http://schemas.microsoft.com/office/powerpoint/2010/main" val="366740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1804092-BFB6-156A-DBE9-E52B78329BAE}"/>
              </a:ext>
            </a:extLst>
          </p:cNvPr>
          <p:cNvSpPr txBox="1"/>
          <p:nvPr/>
        </p:nvSpPr>
        <p:spPr>
          <a:xfrm>
            <a:off x="1977922" y="768353"/>
            <a:ext cx="732503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Assumed BDC value:  0.01712</a:t>
            </a:r>
          </a:p>
        </p:txBody>
      </p:sp>
      <p:sp>
        <p:nvSpPr>
          <p:cNvPr id="5" name="TextBox 2">
            <a:extLst>
              <a:ext uri="{FF2B5EF4-FFF2-40B4-BE49-F238E27FC236}">
                <a16:creationId xmlns:a16="http://schemas.microsoft.com/office/drawing/2014/main" id="{91F18E30-2135-01B4-A13B-0E059CDAB644}"/>
              </a:ext>
            </a:extLst>
          </p:cNvPr>
          <p:cNvSpPr txBox="1"/>
          <p:nvPr/>
        </p:nvSpPr>
        <p:spPr>
          <a:xfrm>
            <a:off x="2017727" y="1581559"/>
            <a:ext cx="7855974"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Calculating shell diameter</a:t>
            </a:r>
          </a:p>
        </p:txBody>
      </p:sp>
      <p:pic>
        <p:nvPicPr>
          <p:cNvPr id="6" name="Picture 5">
            <a:extLst>
              <a:ext uri="{FF2B5EF4-FFF2-40B4-BE49-F238E27FC236}">
                <a16:creationId xmlns:a16="http://schemas.microsoft.com/office/drawing/2014/main" id="{BDDB4D01-2B9F-8647-6ED7-2F484FDC4F20}"/>
              </a:ext>
            </a:extLst>
          </p:cNvPr>
          <p:cNvPicPr>
            <a:picLocks noChangeAspect="1"/>
          </p:cNvPicPr>
          <p:nvPr/>
        </p:nvPicPr>
        <p:blipFill>
          <a:blip r:embed="rId2"/>
          <a:stretch>
            <a:fillRect/>
          </a:stretch>
        </p:blipFill>
        <p:spPr>
          <a:xfrm>
            <a:off x="5418736" y="1413942"/>
            <a:ext cx="2419688" cy="581106"/>
          </a:xfrm>
          <a:prstGeom prst="rect">
            <a:avLst/>
          </a:prstGeom>
        </p:spPr>
      </p:pic>
      <p:pic>
        <p:nvPicPr>
          <p:cNvPr id="7" name="table">
            <a:extLst>
              <a:ext uri="{FF2B5EF4-FFF2-40B4-BE49-F238E27FC236}">
                <a16:creationId xmlns:a16="http://schemas.microsoft.com/office/drawing/2014/main" id="{FAB23AE5-9833-538D-8D5C-9418B2C9DF0A}"/>
              </a:ext>
            </a:extLst>
          </p:cNvPr>
          <p:cNvPicPr>
            <a:picLocks noChangeAspect="1"/>
          </p:cNvPicPr>
          <p:nvPr/>
        </p:nvPicPr>
        <p:blipFill>
          <a:blip r:embed="rId3"/>
          <a:stretch>
            <a:fillRect/>
          </a:stretch>
        </p:blipFill>
        <p:spPr>
          <a:xfrm>
            <a:off x="1977922" y="2471289"/>
            <a:ext cx="8128000" cy="555643"/>
          </a:xfrm>
          <a:prstGeom prst="rect">
            <a:avLst/>
          </a:prstGeom>
        </p:spPr>
      </p:pic>
      <p:sp>
        <p:nvSpPr>
          <p:cNvPr id="8" name="TextBox 6">
            <a:extLst>
              <a:ext uri="{FF2B5EF4-FFF2-40B4-BE49-F238E27FC236}">
                <a16:creationId xmlns:a16="http://schemas.microsoft.com/office/drawing/2014/main" id="{9050D76A-5D27-AC86-67CD-1DCDD6422494}"/>
              </a:ext>
            </a:extLst>
          </p:cNvPr>
          <p:cNvSpPr txBox="1"/>
          <p:nvPr/>
        </p:nvSpPr>
        <p:spPr>
          <a:xfrm>
            <a:off x="1912849" y="3241273"/>
            <a:ext cx="796085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Calculating baffle spacing</a:t>
            </a:r>
          </a:p>
        </p:txBody>
      </p:sp>
      <p:pic>
        <p:nvPicPr>
          <p:cNvPr id="9" name="Picture 8">
            <a:extLst>
              <a:ext uri="{FF2B5EF4-FFF2-40B4-BE49-F238E27FC236}">
                <a16:creationId xmlns:a16="http://schemas.microsoft.com/office/drawing/2014/main" id="{7357F20B-A2A5-D8BF-EEE6-D98B1370BFF7}"/>
              </a:ext>
            </a:extLst>
          </p:cNvPr>
          <p:cNvPicPr>
            <a:picLocks noChangeAspect="1"/>
          </p:cNvPicPr>
          <p:nvPr/>
        </p:nvPicPr>
        <p:blipFill>
          <a:blip r:embed="rId4"/>
          <a:stretch>
            <a:fillRect/>
          </a:stretch>
        </p:blipFill>
        <p:spPr>
          <a:xfrm>
            <a:off x="5418736" y="3330161"/>
            <a:ext cx="1676634" cy="371527"/>
          </a:xfrm>
          <a:prstGeom prst="rect">
            <a:avLst/>
          </a:prstGeom>
        </p:spPr>
      </p:pic>
      <p:pic>
        <p:nvPicPr>
          <p:cNvPr id="10" name="table">
            <a:extLst>
              <a:ext uri="{FF2B5EF4-FFF2-40B4-BE49-F238E27FC236}">
                <a16:creationId xmlns:a16="http://schemas.microsoft.com/office/drawing/2014/main" id="{350D7250-CF8C-76DF-FF52-28DE234E10D5}"/>
              </a:ext>
            </a:extLst>
          </p:cNvPr>
          <p:cNvPicPr>
            <a:picLocks noChangeAspect="1"/>
          </p:cNvPicPr>
          <p:nvPr/>
        </p:nvPicPr>
        <p:blipFill>
          <a:blip r:embed="rId5"/>
          <a:stretch>
            <a:fillRect/>
          </a:stretch>
        </p:blipFill>
        <p:spPr>
          <a:xfrm>
            <a:off x="1977922" y="4046285"/>
            <a:ext cx="8128000" cy="524678"/>
          </a:xfrm>
          <a:prstGeom prst="rect">
            <a:avLst/>
          </a:prstGeom>
        </p:spPr>
      </p:pic>
      <p:sp>
        <p:nvSpPr>
          <p:cNvPr id="11" name="TextBox 10">
            <a:extLst>
              <a:ext uri="{FF2B5EF4-FFF2-40B4-BE49-F238E27FC236}">
                <a16:creationId xmlns:a16="http://schemas.microsoft.com/office/drawing/2014/main" id="{4C4194E9-2D4B-2FD1-5201-3F459DE4D1F9}"/>
              </a:ext>
            </a:extLst>
          </p:cNvPr>
          <p:cNvSpPr txBox="1"/>
          <p:nvPr/>
        </p:nvSpPr>
        <p:spPr>
          <a:xfrm>
            <a:off x="2086077" y="4829075"/>
            <a:ext cx="81280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Calculating the area for cross flow</a:t>
            </a:r>
          </a:p>
        </p:txBody>
      </p:sp>
      <p:pic>
        <p:nvPicPr>
          <p:cNvPr id="12" name="Picture 11">
            <a:extLst>
              <a:ext uri="{FF2B5EF4-FFF2-40B4-BE49-F238E27FC236}">
                <a16:creationId xmlns:a16="http://schemas.microsoft.com/office/drawing/2014/main" id="{94A27F07-1166-03CF-5F00-AEFF1B0CE529}"/>
              </a:ext>
            </a:extLst>
          </p:cNvPr>
          <p:cNvPicPr>
            <a:picLocks noChangeAspect="1"/>
          </p:cNvPicPr>
          <p:nvPr/>
        </p:nvPicPr>
        <p:blipFill>
          <a:blip r:embed="rId6"/>
          <a:stretch>
            <a:fillRect/>
          </a:stretch>
        </p:blipFill>
        <p:spPr>
          <a:xfrm>
            <a:off x="6081727" y="4614734"/>
            <a:ext cx="3000794" cy="828791"/>
          </a:xfrm>
          <a:prstGeom prst="rect">
            <a:avLst/>
          </a:prstGeom>
        </p:spPr>
      </p:pic>
      <p:pic>
        <p:nvPicPr>
          <p:cNvPr id="13" name="table">
            <a:extLst>
              <a:ext uri="{FF2B5EF4-FFF2-40B4-BE49-F238E27FC236}">
                <a16:creationId xmlns:a16="http://schemas.microsoft.com/office/drawing/2014/main" id="{4D502EB0-77CF-6FC7-43D2-40970C6304D4}"/>
              </a:ext>
            </a:extLst>
          </p:cNvPr>
          <p:cNvPicPr>
            <a:picLocks noChangeAspect="1"/>
          </p:cNvPicPr>
          <p:nvPr/>
        </p:nvPicPr>
        <p:blipFill>
          <a:blip r:embed="rId7"/>
          <a:stretch>
            <a:fillRect/>
          </a:stretch>
        </p:blipFill>
        <p:spPr>
          <a:xfrm>
            <a:off x="2017727" y="5718806"/>
            <a:ext cx="8128000" cy="524678"/>
          </a:xfrm>
          <a:prstGeom prst="rect">
            <a:avLst/>
          </a:prstGeom>
        </p:spPr>
      </p:pic>
    </p:spTree>
    <p:extLst>
      <p:ext uri="{BB962C8B-B14F-4D97-AF65-F5344CB8AC3E}">
        <p14:creationId xmlns:p14="http://schemas.microsoft.com/office/powerpoint/2010/main" val="238040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79727F-4695-A685-868F-636139E2F3D9}"/>
              </a:ext>
            </a:extLst>
          </p:cNvPr>
          <p:cNvSpPr>
            <a:spLocks noGrp="1"/>
          </p:cNvSpPr>
          <p:nvPr/>
        </p:nvSpPr>
        <p:spPr>
          <a:xfrm>
            <a:off x="1148737" y="32938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Calculating the shell side heat transfer coefficient</a:t>
            </a:r>
          </a:p>
        </p:txBody>
      </p:sp>
      <p:sp>
        <p:nvSpPr>
          <p:cNvPr id="5" name="Content Placeholder 4">
            <a:extLst>
              <a:ext uri="{FF2B5EF4-FFF2-40B4-BE49-F238E27FC236}">
                <a16:creationId xmlns:a16="http://schemas.microsoft.com/office/drawing/2014/main" id="{0DDA160D-F4D6-FD84-8372-DFEE5F546978}"/>
              </a:ext>
            </a:extLst>
          </p:cNvPr>
          <p:cNvSpPr>
            <a:spLocks noGrp="1"/>
          </p:cNvSpPr>
          <p:nvPr/>
        </p:nvSpPr>
        <p:spPr>
          <a:xfrm>
            <a:off x="1219199" y="1809135"/>
            <a:ext cx="9783097" cy="47194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i="1" dirty="0">
                <a:latin typeface="Times New Roman" panose="02020603050405020304" pitchFamily="18" charset="0"/>
                <a:cs typeface="Times New Roman" panose="02020603050405020304" pitchFamily="18" charset="0"/>
              </a:rPr>
              <a:t>    Gasoline is in the shell side</a:t>
            </a:r>
            <a:endParaRPr lang="en-US" sz="2400" dirty="0">
              <a:latin typeface="Times New Roman" panose="02020603050405020304" pitchFamily="18" charset="0"/>
              <a:cs typeface="Times New Roman" panose="02020603050405020304" pitchFamily="18" charset="0"/>
            </a:endParaRPr>
          </a:p>
          <a:p>
            <a:endParaRPr lang="en-US" sz="2400" u="sng"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F950659-8126-FF09-52D0-3BD56F807F6F}"/>
              </a:ext>
            </a:extLst>
          </p:cNvPr>
          <p:cNvPicPr>
            <a:picLocks noChangeAspect="1"/>
          </p:cNvPicPr>
          <p:nvPr/>
        </p:nvPicPr>
        <p:blipFill rotWithShape="1">
          <a:blip r:embed="rId2"/>
          <a:srcRect l="50239" t="52154" r="28844" b="38412"/>
          <a:stretch/>
        </p:blipFill>
        <p:spPr>
          <a:xfrm>
            <a:off x="1621520" y="2338997"/>
            <a:ext cx="3825551" cy="970384"/>
          </a:xfrm>
          <a:prstGeom prst="rect">
            <a:avLst/>
          </a:prstGeom>
          <a:ln>
            <a:solidFill>
              <a:schemeClr val="tx1">
                <a:lumMod val="65000"/>
                <a:lumOff val="35000"/>
              </a:schemeClr>
            </a:solidFill>
          </a:ln>
        </p:spPr>
      </p:pic>
      <p:pic>
        <p:nvPicPr>
          <p:cNvPr id="7" name="Picture 6">
            <a:extLst>
              <a:ext uri="{FF2B5EF4-FFF2-40B4-BE49-F238E27FC236}">
                <a16:creationId xmlns:a16="http://schemas.microsoft.com/office/drawing/2014/main" id="{9DDC129B-5EEB-0435-E250-514FF99868E1}"/>
              </a:ext>
            </a:extLst>
          </p:cNvPr>
          <p:cNvPicPr>
            <a:picLocks noChangeAspect="1"/>
          </p:cNvPicPr>
          <p:nvPr/>
        </p:nvPicPr>
        <p:blipFill rotWithShape="1">
          <a:blip r:embed="rId3"/>
          <a:srcRect l="29161" t="62838" r="29872" b="15849"/>
          <a:stretch/>
        </p:blipFill>
        <p:spPr>
          <a:xfrm>
            <a:off x="1621520" y="4095520"/>
            <a:ext cx="4758612" cy="1392503"/>
          </a:xfrm>
          <a:prstGeom prst="rect">
            <a:avLst/>
          </a:prstGeom>
          <a:ln>
            <a:solidFill>
              <a:schemeClr val="tx1"/>
            </a:solidFill>
          </a:ln>
        </p:spPr>
      </p:pic>
      <p:graphicFrame>
        <p:nvGraphicFramePr>
          <p:cNvPr id="8" name="Table 7">
            <a:extLst>
              <a:ext uri="{FF2B5EF4-FFF2-40B4-BE49-F238E27FC236}">
                <a16:creationId xmlns:a16="http://schemas.microsoft.com/office/drawing/2014/main" id="{C782E9E4-B875-8106-5EBE-BF92EE4C52FF}"/>
              </a:ext>
            </a:extLst>
          </p:cNvPr>
          <p:cNvGraphicFramePr>
            <a:graphicFrameLocks noGrp="1"/>
          </p:cNvGraphicFramePr>
          <p:nvPr>
            <p:extLst>
              <p:ext uri="{D42A27DB-BD31-4B8C-83A1-F6EECF244321}">
                <p14:modId xmlns:p14="http://schemas.microsoft.com/office/powerpoint/2010/main" val="3445170260"/>
              </p:ext>
            </p:extLst>
          </p:nvPr>
        </p:nvGraphicFramePr>
        <p:xfrm>
          <a:off x="1568159" y="3463159"/>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82459280"/>
                    </a:ext>
                  </a:extLst>
                </a:gridCol>
                <a:gridCol w="4064000">
                  <a:extLst>
                    <a:ext uri="{9D8B030D-6E8A-4147-A177-3AD203B41FA5}">
                      <a16:colId xmlns:a16="http://schemas.microsoft.com/office/drawing/2014/main" val="2994328667"/>
                    </a:ext>
                  </a:extLst>
                </a:gridCol>
              </a:tblGrid>
              <a:tr h="370840">
                <a:tc>
                  <a:txBody>
                    <a:bodyPr/>
                    <a:lstStyle/>
                    <a:p>
                      <a:r>
                        <a:rPr lang="en-US" dirty="0"/>
                        <a:t>Shell side mass velocity </a:t>
                      </a:r>
                    </a:p>
                  </a:txBody>
                  <a:tcPr/>
                </a:tc>
                <a:tc>
                  <a:txBody>
                    <a:bodyPr/>
                    <a:lstStyle/>
                    <a:p>
                      <a:r>
                        <a:rPr lang="en-US" dirty="0"/>
                        <a:t>212.3749677 kg/ms</a:t>
                      </a:r>
                      <a:r>
                        <a:rPr lang="en-US" baseline="30000" dirty="0"/>
                        <a:t>2</a:t>
                      </a:r>
                    </a:p>
                  </a:txBody>
                  <a:tcPr/>
                </a:tc>
                <a:extLst>
                  <a:ext uri="{0D108BD9-81ED-4DB2-BD59-A6C34878D82A}">
                    <a16:rowId xmlns:a16="http://schemas.microsoft.com/office/drawing/2014/main" val="3127266689"/>
                  </a:ext>
                </a:extLst>
              </a:tr>
            </a:tbl>
          </a:graphicData>
        </a:graphic>
      </p:graphicFrame>
      <p:graphicFrame>
        <p:nvGraphicFramePr>
          <p:cNvPr id="9" name="Table 8">
            <a:extLst>
              <a:ext uri="{FF2B5EF4-FFF2-40B4-BE49-F238E27FC236}">
                <a16:creationId xmlns:a16="http://schemas.microsoft.com/office/drawing/2014/main" id="{D95FAB23-EDFF-DE76-3E3C-E40C575254EF}"/>
              </a:ext>
            </a:extLst>
          </p:cNvPr>
          <p:cNvGraphicFramePr>
            <a:graphicFrameLocks noGrp="1"/>
          </p:cNvGraphicFramePr>
          <p:nvPr>
            <p:extLst>
              <p:ext uri="{D42A27DB-BD31-4B8C-83A1-F6EECF244321}">
                <p14:modId xmlns:p14="http://schemas.microsoft.com/office/powerpoint/2010/main" val="2004267785"/>
              </p:ext>
            </p:extLst>
          </p:nvPr>
        </p:nvGraphicFramePr>
        <p:xfrm>
          <a:off x="1587021" y="5749544"/>
          <a:ext cx="8168216" cy="370840"/>
        </p:xfrm>
        <a:graphic>
          <a:graphicData uri="http://schemas.openxmlformats.org/drawingml/2006/table">
            <a:tbl>
              <a:tblPr firstRow="1" bandRow="1">
                <a:tableStyleId>{5C22544A-7EE6-4342-B048-85BDC9FD1C3A}</a:tableStyleId>
              </a:tblPr>
              <a:tblGrid>
                <a:gridCol w="4084108">
                  <a:extLst>
                    <a:ext uri="{9D8B030D-6E8A-4147-A177-3AD203B41FA5}">
                      <a16:colId xmlns:a16="http://schemas.microsoft.com/office/drawing/2014/main" val="3239767585"/>
                    </a:ext>
                  </a:extLst>
                </a:gridCol>
                <a:gridCol w="4084108">
                  <a:extLst>
                    <a:ext uri="{9D8B030D-6E8A-4147-A177-3AD203B41FA5}">
                      <a16:colId xmlns:a16="http://schemas.microsoft.com/office/drawing/2014/main" val="1700835930"/>
                    </a:ext>
                  </a:extLst>
                </a:gridCol>
              </a:tblGrid>
              <a:tr h="370840">
                <a:tc>
                  <a:txBody>
                    <a:bodyPr/>
                    <a:lstStyle/>
                    <a:p>
                      <a:r>
                        <a:rPr lang="en-US" dirty="0"/>
                        <a:t>Shell equivalent diameter </a:t>
                      </a:r>
                    </a:p>
                  </a:txBody>
                  <a:tcPr/>
                </a:tc>
                <a:tc>
                  <a:txBody>
                    <a:bodyPr/>
                    <a:lstStyle/>
                    <a:p>
                      <a:r>
                        <a:rPr lang="en-US" dirty="0"/>
                        <a:t>0.01803527m</a:t>
                      </a:r>
                    </a:p>
                  </a:txBody>
                  <a:tcPr/>
                </a:tc>
                <a:extLst>
                  <a:ext uri="{0D108BD9-81ED-4DB2-BD59-A6C34878D82A}">
                    <a16:rowId xmlns:a16="http://schemas.microsoft.com/office/drawing/2014/main" val="3688023900"/>
                  </a:ext>
                </a:extLst>
              </a:tr>
            </a:tbl>
          </a:graphicData>
        </a:graphic>
      </p:graphicFrame>
    </p:spTree>
    <p:extLst>
      <p:ext uri="{BB962C8B-B14F-4D97-AF65-F5344CB8AC3E}">
        <p14:creationId xmlns:p14="http://schemas.microsoft.com/office/powerpoint/2010/main" val="387323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6D86F5-2C58-0456-7A34-A256ABF9F0F0}"/>
              </a:ext>
            </a:extLst>
          </p:cNvPr>
          <p:cNvSpPr>
            <a:spLocks noGrp="1"/>
          </p:cNvSpPr>
          <p:nvPr/>
        </p:nvSpPr>
        <p:spPr>
          <a:xfrm>
            <a:off x="785765" y="594015"/>
            <a:ext cx="10620469" cy="56699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i="1" dirty="0">
                <a:latin typeface="Times New Roman" panose="02020603050405020304" pitchFamily="18" charset="0"/>
                <a:cs typeface="Times New Roman" panose="02020603050405020304" pitchFamily="18" charset="0"/>
              </a:rPr>
              <a:t>µ of gasoline at 137.5</a:t>
            </a:r>
            <a:r>
              <a:rPr lang="en-US" sz="2000" i="1" baseline="30000" dirty="0">
                <a:latin typeface="Times New Roman" panose="02020603050405020304" pitchFamily="18" charset="0"/>
                <a:cs typeface="Times New Roman" panose="02020603050405020304" pitchFamily="18" charset="0"/>
              </a:rPr>
              <a:t>o</a:t>
            </a:r>
            <a:r>
              <a:rPr lang="en-US" sz="2000" i="1" dirty="0">
                <a:latin typeface="Times New Roman" panose="02020603050405020304" pitchFamily="18" charset="0"/>
                <a:cs typeface="Times New Roman" panose="02020603050405020304" pitchFamily="18" charset="0"/>
              </a:rPr>
              <a:t>C is 0.0003Ns/m</a:t>
            </a:r>
            <a:r>
              <a:rPr lang="en-US" sz="2000" i="1" baseline="30000" dirty="0">
                <a:latin typeface="Times New Roman" panose="02020603050405020304" pitchFamily="18" charset="0"/>
                <a:cs typeface="Times New Roman" panose="02020603050405020304" pitchFamily="18" charset="0"/>
              </a:rPr>
              <a:t>2</a:t>
            </a:r>
            <a:endParaRPr lang="en-US" sz="2000" i="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k of gasoline is 120W/</a:t>
            </a:r>
            <a:r>
              <a:rPr lang="en-US" sz="2000" i="1" dirty="0" err="1">
                <a:latin typeface="Times New Roman" panose="02020603050405020304" pitchFamily="18" charset="0"/>
                <a:cs typeface="Times New Roman" panose="02020603050405020304" pitchFamily="18" charset="0"/>
              </a:rPr>
              <a:t>mK</a:t>
            </a:r>
            <a:endParaRPr lang="en-US" sz="2000" i="1" dirty="0">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j</a:t>
            </a:r>
            <a:r>
              <a:rPr lang="en-US" sz="2000" i="1" baseline="-25000" dirty="0" err="1">
                <a:latin typeface="Times New Roman" panose="02020603050405020304" pitchFamily="18" charset="0"/>
                <a:cs typeface="Times New Roman" panose="02020603050405020304" pitchFamily="18" charset="0"/>
              </a:rPr>
              <a:t>h</a:t>
            </a:r>
            <a:r>
              <a:rPr lang="en-US" sz="2000" i="1" dirty="0">
                <a:latin typeface="Times New Roman" panose="02020603050405020304" pitchFamily="18" charset="0"/>
                <a:cs typeface="Times New Roman" panose="02020603050405020304" pitchFamily="18" charset="0"/>
              </a:rPr>
              <a:t>(heat transfer factor)is obtained from the chart as 0.006829452</a:t>
            </a:r>
          </a:p>
          <a:p>
            <a:pPr marL="0" indent="0">
              <a:buNone/>
            </a:pPr>
            <a:r>
              <a:rPr lang="en-US" sz="2000" i="1" dirty="0">
                <a:latin typeface="Times New Roman" panose="02020603050405020304" pitchFamily="18" charset="0"/>
                <a:cs typeface="Times New Roman" panose="02020603050405020304" pitchFamily="18" charset="0"/>
              </a:rPr>
              <a:t>µ</a:t>
            </a:r>
            <a:r>
              <a:rPr lang="en-US" sz="2000" i="1" baseline="-25000" dirty="0">
                <a:latin typeface="Times New Roman" panose="02020603050405020304" pitchFamily="18" charset="0"/>
                <a:cs typeface="Times New Roman" panose="02020603050405020304" pitchFamily="18" charset="0"/>
              </a:rPr>
              <a:t>w</a:t>
            </a:r>
            <a:r>
              <a:rPr lang="en-US" sz="2000" i="1" dirty="0">
                <a:latin typeface="Times New Roman" panose="02020603050405020304" pitchFamily="18" charset="0"/>
                <a:cs typeface="Times New Roman" panose="02020603050405020304" pitchFamily="18" charset="0"/>
              </a:rPr>
              <a:t> at 150c is 0.00043Ns/m</a:t>
            </a:r>
            <a:r>
              <a:rPr lang="en-US" sz="2000" i="1" baseline="30000" dirty="0">
                <a:latin typeface="Times New Roman" panose="02020603050405020304" pitchFamily="18" charset="0"/>
                <a:cs typeface="Times New Roman" panose="02020603050405020304" pitchFamily="18" charset="0"/>
              </a:rPr>
              <a:t>2</a:t>
            </a: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B7ECF9-E2A8-6379-6E52-DB4B645FFAEB}"/>
              </a:ext>
            </a:extLst>
          </p:cNvPr>
          <p:cNvPicPr>
            <a:picLocks noChangeAspect="1"/>
          </p:cNvPicPr>
          <p:nvPr/>
        </p:nvPicPr>
        <p:blipFill rotWithShape="1">
          <a:blip r:embed="rId2"/>
          <a:srcRect l="42892" t="45330" r="39556" b="44602"/>
          <a:stretch/>
        </p:blipFill>
        <p:spPr>
          <a:xfrm>
            <a:off x="7411703" y="726302"/>
            <a:ext cx="3209730" cy="1035698"/>
          </a:xfrm>
          <a:prstGeom prst="rect">
            <a:avLst/>
          </a:prstGeom>
          <a:ln>
            <a:solidFill>
              <a:schemeClr val="tx1"/>
            </a:solidFill>
          </a:ln>
        </p:spPr>
      </p:pic>
      <p:pic>
        <p:nvPicPr>
          <p:cNvPr id="6" name="Content Placeholder 3">
            <a:extLst>
              <a:ext uri="{FF2B5EF4-FFF2-40B4-BE49-F238E27FC236}">
                <a16:creationId xmlns:a16="http://schemas.microsoft.com/office/drawing/2014/main" id="{A5107E4A-1D63-7459-D14A-4DC288EE60E4}"/>
              </a:ext>
            </a:extLst>
          </p:cNvPr>
          <p:cNvPicPr>
            <a:picLocks noChangeAspect="1"/>
          </p:cNvPicPr>
          <p:nvPr/>
        </p:nvPicPr>
        <p:blipFill rotWithShape="1">
          <a:blip r:embed="rId3"/>
          <a:srcRect l="42830" t="55022" r="47012" b="37107"/>
          <a:stretch/>
        </p:blipFill>
        <p:spPr>
          <a:xfrm>
            <a:off x="7722571" y="1969500"/>
            <a:ext cx="2610059" cy="1137718"/>
          </a:xfrm>
          <a:prstGeom prst="rect">
            <a:avLst/>
          </a:prstGeom>
          <a:ln>
            <a:solidFill>
              <a:schemeClr val="tx1"/>
            </a:solidFill>
          </a:ln>
        </p:spPr>
      </p:pic>
      <p:pic>
        <p:nvPicPr>
          <p:cNvPr id="7" name="Content Placeholder 5">
            <a:extLst>
              <a:ext uri="{FF2B5EF4-FFF2-40B4-BE49-F238E27FC236}">
                <a16:creationId xmlns:a16="http://schemas.microsoft.com/office/drawing/2014/main" id="{E9703CA4-B1A2-C445-4898-6BD0BD491A7F}"/>
              </a:ext>
            </a:extLst>
          </p:cNvPr>
          <p:cNvPicPr>
            <a:picLocks noChangeAspect="1"/>
          </p:cNvPicPr>
          <p:nvPr/>
        </p:nvPicPr>
        <p:blipFill rotWithShape="1">
          <a:blip r:embed="rId4"/>
          <a:srcRect l="38258" t="43350" r="35994" b="46455"/>
          <a:stretch/>
        </p:blipFill>
        <p:spPr>
          <a:xfrm>
            <a:off x="900617" y="4189603"/>
            <a:ext cx="5195382" cy="1157154"/>
          </a:xfrm>
          <a:prstGeom prst="rect">
            <a:avLst/>
          </a:prstGeom>
          <a:ln>
            <a:solidFill>
              <a:schemeClr val="tx1"/>
            </a:solidFill>
          </a:ln>
        </p:spPr>
      </p:pic>
      <p:graphicFrame>
        <p:nvGraphicFramePr>
          <p:cNvPr id="8" name="Table 7">
            <a:extLst>
              <a:ext uri="{FF2B5EF4-FFF2-40B4-BE49-F238E27FC236}">
                <a16:creationId xmlns:a16="http://schemas.microsoft.com/office/drawing/2014/main" id="{7E5BD3EA-A972-E4F5-3439-94EBABF7A21C}"/>
              </a:ext>
            </a:extLst>
          </p:cNvPr>
          <p:cNvGraphicFramePr>
            <a:graphicFrameLocks noGrp="1"/>
          </p:cNvGraphicFramePr>
          <p:nvPr>
            <p:extLst>
              <p:ext uri="{D42A27DB-BD31-4B8C-83A1-F6EECF244321}">
                <p14:modId xmlns:p14="http://schemas.microsoft.com/office/powerpoint/2010/main" val="3829123667"/>
              </p:ext>
            </p:extLst>
          </p:nvPr>
        </p:nvGraphicFramePr>
        <p:xfrm>
          <a:off x="888568" y="1104660"/>
          <a:ext cx="6170994" cy="384210"/>
        </p:xfrm>
        <a:graphic>
          <a:graphicData uri="http://schemas.openxmlformats.org/drawingml/2006/table">
            <a:tbl>
              <a:tblPr firstRow="1" bandRow="1">
                <a:tableStyleId>{5C22544A-7EE6-4342-B048-85BDC9FD1C3A}</a:tableStyleId>
              </a:tblPr>
              <a:tblGrid>
                <a:gridCol w="3085497">
                  <a:extLst>
                    <a:ext uri="{9D8B030D-6E8A-4147-A177-3AD203B41FA5}">
                      <a16:colId xmlns:a16="http://schemas.microsoft.com/office/drawing/2014/main" val="3863283862"/>
                    </a:ext>
                  </a:extLst>
                </a:gridCol>
                <a:gridCol w="3085497">
                  <a:extLst>
                    <a:ext uri="{9D8B030D-6E8A-4147-A177-3AD203B41FA5}">
                      <a16:colId xmlns:a16="http://schemas.microsoft.com/office/drawing/2014/main" val="2659869040"/>
                    </a:ext>
                  </a:extLst>
                </a:gridCol>
              </a:tblGrid>
              <a:tr h="384210">
                <a:tc>
                  <a:txBody>
                    <a:bodyPr/>
                    <a:lstStyle/>
                    <a:p>
                      <a:r>
                        <a:rPr lang="en-US" sz="1800" dirty="0">
                          <a:latin typeface="Times New Roman" panose="02020603050405020304" pitchFamily="18" charset="0"/>
                          <a:cs typeface="Times New Roman" panose="02020603050405020304" pitchFamily="18" charset="0"/>
                        </a:rPr>
                        <a:t>Shell-side Reynolds number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12767.46628</a:t>
                      </a:r>
                    </a:p>
                  </a:txBody>
                  <a:tcPr/>
                </a:tc>
                <a:extLst>
                  <a:ext uri="{0D108BD9-81ED-4DB2-BD59-A6C34878D82A}">
                    <a16:rowId xmlns:a16="http://schemas.microsoft.com/office/drawing/2014/main" val="3360398039"/>
                  </a:ext>
                </a:extLst>
              </a:tr>
            </a:tbl>
          </a:graphicData>
        </a:graphic>
      </p:graphicFrame>
      <p:graphicFrame>
        <p:nvGraphicFramePr>
          <p:cNvPr id="9" name="Table 8">
            <a:extLst>
              <a:ext uri="{FF2B5EF4-FFF2-40B4-BE49-F238E27FC236}">
                <a16:creationId xmlns:a16="http://schemas.microsoft.com/office/drawing/2014/main" id="{03B05045-1E99-C00B-E12E-36644EB455B0}"/>
              </a:ext>
            </a:extLst>
          </p:cNvPr>
          <p:cNvGraphicFramePr>
            <a:graphicFrameLocks noGrp="1"/>
          </p:cNvGraphicFramePr>
          <p:nvPr>
            <p:extLst>
              <p:ext uri="{D42A27DB-BD31-4B8C-83A1-F6EECF244321}">
                <p14:modId xmlns:p14="http://schemas.microsoft.com/office/powerpoint/2010/main" val="2448622425"/>
              </p:ext>
            </p:extLst>
          </p:nvPr>
        </p:nvGraphicFramePr>
        <p:xfrm>
          <a:off x="899598" y="3565363"/>
          <a:ext cx="7182518" cy="370840"/>
        </p:xfrm>
        <a:graphic>
          <a:graphicData uri="http://schemas.openxmlformats.org/drawingml/2006/table">
            <a:tbl>
              <a:tblPr firstRow="1" bandRow="1">
                <a:tableStyleId>{5C22544A-7EE6-4342-B048-85BDC9FD1C3A}</a:tableStyleId>
              </a:tblPr>
              <a:tblGrid>
                <a:gridCol w="3591259">
                  <a:extLst>
                    <a:ext uri="{9D8B030D-6E8A-4147-A177-3AD203B41FA5}">
                      <a16:colId xmlns:a16="http://schemas.microsoft.com/office/drawing/2014/main" val="420572879"/>
                    </a:ext>
                  </a:extLst>
                </a:gridCol>
                <a:gridCol w="3591259">
                  <a:extLst>
                    <a:ext uri="{9D8B030D-6E8A-4147-A177-3AD203B41FA5}">
                      <a16:colId xmlns:a16="http://schemas.microsoft.com/office/drawing/2014/main" val="178498192"/>
                    </a:ext>
                  </a:extLst>
                </a:gridCol>
              </a:tblGrid>
              <a:tr h="370840">
                <a:tc>
                  <a:txBody>
                    <a:bodyPr/>
                    <a:lstStyle/>
                    <a:p>
                      <a:r>
                        <a:rPr lang="en-US" sz="1800" dirty="0">
                          <a:latin typeface="Times New Roman" panose="02020603050405020304" pitchFamily="18" charset="0"/>
                          <a:cs typeface="Times New Roman" panose="02020603050405020304" pitchFamily="18" charset="0"/>
                        </a:rPr>
                        <a:t>shell-side heat transfer coefficient </a:t>
                      </a:r>
                      <a:endParaRPr lang="en-US" dirty="0"/>
                    </a:p>
                  </a:txBody>
                  <a:tcPr/>
                </a:tc>
                <a:tc>
                  <a:txBody>
                    <a:bodyPr/>
                    <a:lstStyle/>
                    <a:p>
                      <a:r>
                        <a:rPr lang="en-US" sz="1800" dirty="0">
                          <a:latin typeface="Times New Roman" panose="02020603050405020304" pitchFamily="18" charset="0"/>
                          <a:cs typeface="Times New Roman" panose="02020603050405020304" pitchFamily="18" charset="0"/>
                        </a:rPr>
                        <a:t>108467.0181W/m</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K</a:t>
                      </a:r>
                      <a:endParaRPr lang="en-US" baseline="0" dirty="0"/>
                    </a:p>
                  </a:txBody>
                  <a:tcPr/>
                </a:tc>
                <a:extLst>
                  <a:ext uri="{0D108BD9-81ED-4DB2-BD59-A6C34878D82A}">
                    <a16:rowId xmlns:a16="http://schemas.microsoft.com/office/drawing/2014/main" val="3086817581"/>
                  </a:ext>
                </a:extLst>
              </a:tr>
            </a:tbl>
          </a:graphicData>
        </a:graphic>
      </p:graphicFrame>
      <p:graphicFrame>
        <p:nvGraphicFramePr>
          <p:cNvPr id="10" name="Table 9">
            <a:extLst>
              <a:ext uri="{FF2B5EF4-FFF2-40B4-BE49-F238E27FC236}">
                <a16:creationId xmlns:a16="http://schemas.microsoft.com/office/drawing/2014/main" id="{ACB47D7E-85DC-92C7-2231-07C6F9258873}"/>
              </a:ext>
            </a:extLst>
          </p:cNvPr>
          <p:cNvGraphicFramePr>
            <a:graphicFrameLocks noGrp="1"/>
          </p:cNvGraphicFramePr>
          <p:nvPr>
            <p:extLst>
              <p:ext uri="{D42A27DB-BD31-4B8C-83A1-F6EECF244321}">
                <p14:modId xmlns:p14="http://schemas.microsoft.com/office/powerpoint/2010/main" val="629421322"/>
              </p:ext>
            </p:extLst>
          </p:nvPr>
        </p:nvGraphicFramePr>
        <p:xfrm>
          <a:off x="888567" y="1898279"/>
          <a:ext cx="6170994" cy="370840"/>
        </p:xfrm>
        <a:graphic>
          <a:graphicData uri="http://schemas.openxmlformats.org/drawingml/2006/table">
            <a:tbl>
              <a:tblPr firstRow="1" bandRow="1">
                <a:tableStyleId>{5C22544A-7EE6-4342-B048-85BDC9FD1C3A}</a:tableStyleId>
              </a:tblPr>
              <a:tblGrid>
                <a:gridCol w="3085497">
                  <a:extLst>
                    <a:ext uri="{9D8B030D-6E8A-4147-A177-3AD203B41FA5}">
                      <a16:colId xmlns:a16="http://schemas.microsoft.com/office/drawing/2014/main" val="1860357667"/>
                    </a:ext>
                  </a:extLst>
                </a:gridCol>
                <a:gridCol w="3085497">
                  <a:extLst>
                    <a:ext uri="{9D8B030D-6E8A-4147-A177-3AD203B41FA5}">
                      <a16:colId xmlns:a16="http://schemas.microsoft.com/office/drawing/2014/main" val="3935981033"/>
                    </a:ext>
                  </a:extLst>
                </a:gridCol>
              </a:tblGrid>
              <a:tr h="370840">
                <a:tc>
                  <a:txBody>
                    <a:bodyPr/>
                    <a:lstStyle/>
                    <a:p>
                      <a:r>
                        <a:rPr lang="en-US" sz="1800" dirty="0">
                          <a:latin typeface="Times New Roman" panose="02020603050405020304" pitchFamily="18" charset="0"/>
                          <a:cs typeface="Times New Roman" panose="02020603050405020304" pitchFamily="18" charset="0"/>
                        </a:rPr>
                        <a:t>Prandtle number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0.007</a:t>
                      </a:r>
                    </a:p>
                  </a:txBody>
                  <a:tcPr/>
                </a:tc>
                <a:extLst>
                  <a:ext uri="{0D108BD9-81ED-4DB2-BD59-A6C34878D82A}">
                    <a16:rowId xmlns:a16="http://schemas.microsoft.com/office/drawing/2014/main" val="1615578468"/>
                  </a:ext>
                </a:extLst>
              </a:tr>
            </a:tbl>
          </a:graphicData>
        </a:graphic>
      </p:graphicFrame>
    </p:spTree>
    <p:extLst>
      <p:ext uri="{BB962C8B-B14F-4D97-AF65-F5344CB8AC3E}">
        <p14:creationId xmlns:p14="http://schemas.microsoft.com/office/powerpoint/2010/main" val="125139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687381E6-786C-EB8C-027C-3D1AA1116ECD}"/>
              </a:ext>
            </a:extLst>
          </p:cNvPr>
          <p:cNvSpPr>
            <a:spLocks noGrp="1"/>
          </p:cNvSpPr>
          <p:nvPr/>
        </p:nvSpPr>
        <p:spPr>
          <a:xfrm>
            <a:off x="853667" y="449160"/>
            <a:ext cx="10484667" cy="59596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sz="2000" i="1" dirty="0" err="1">
                <a:latin typeface="Times New Roman" panose="02020603050405020304" pitchFamily="18" charset="0"/>
                <a:cs typeface="Times New Roman" panose="02020603050405020304" pitchFamily="18" charset="0"/>
              </a:rPr>
              <a:t>J</a:t>
            </a:r>
            <a:r>
              <a:rPr lang="en-US" sz="2000" i="1" baseline="-25000" dirty="0" err="1">
                <a:latin typeface="Times New Roman" panose="02020603050405020304" pitchFamily="18" charset="0"/>
                <a:cs typeface="Times New Roman" panose="02020603050405020304" pitchFamily="18" charset="0"/>
              </a:rPr>
              <a:t>f</a:t>
            </a:r>
            <a:r>
              <a:rPr lang="en-US" sz="2000" i="1" dirty="0">
                <a:latin typeface="Times New Roman" panose="02020603050405020304" pitchFamily="18" charset="0"/>
                <a:cs typeface="Times New Roman" panose="02020603050405020304" pitchFamily="18" charset="0"/>
              </a:rPr>
              <a:t>(friction factor) is obtained from the chart as 0.047343192</a:t>
            </a:r>
          </a:p>
          <a:p>
            <a:pPr marL="0" indent="0">
              <a:buNone/>
            </a:pPr>
            <a:r>
              <a:rPr lang="en-US" sz="2000" i="1" dirty="0">
                <a:latin typeface="Times New Roman" panose="02020603050405020304" pitchFamily="18" charset="0"/>
                <a:cs typeface="Times New Roman" panose="02020603050405020304" pitchFamily="18" charset="0"/>
              </a:rPr>
              <a:t>density of gasoline is 654.5 kg/m</a:t>
            </a:r>
            <a:r>
              <a:rPr lang="en-US" sz="2000" i="1" baseline="30000" dirty="0">
                <a:latin typeface="Times New Roman" panose="02020603050405020304" pitchFamily="18" charset="0"/>
                <a:cs typeface="Times New Roman" panose="02020603050405020304" pitchFamily="18" charset="0"/>
              </a:rPr>
              <a:t>2</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733243-F101-7D07-A6BE-91A79C188A3F}"/>
              </a:ext>
            </a:extLst>
          </p:cNvPr>
          <p:cNvPicPr>
            <a:picLocks noChangeAspect="1"/>
          </p:cNvPicPr>
          <p:nvPr/>
        </p:nvPicPr>
        <p:blipFill>
          <a:blip r:embed="rId2"/>
          <a:stretch>
            <a:fillRect/>
          </a:stretch>
        </p:blipFill>
        <p:spPr>
          <a:xfrm>
            <a:off x="1161136" y="3429000"/>
            <a:ext cx="7321931" cy="1975275"/>
          </a:xfrm>
          <a:prstGeom prst="rect">
            <a:avLst/>
          </a:prstGeom>
          <a:ln>
            <a:solidFill>
              <a:schemeClr val="tx1"/>
            </a:solidFill>
          </a:ln>
        </p:spPr>
      </p:pic>
      <p:graphicFrame>
        <p:nvGraphicFramePr>
          <p:cNvPr id="6" name="Table 5">
            <a:extLst>
              <a:ext uri="{FF2B5EF4-FFF2-40B4-BE49-F238E27FC236}">
                <a16:creationId xmlns:a16="http://schemas.microsoft.com/office/drawing/2014/main" id="{11A0C300-D62B-1191-CB0E-0577B23BF73A}"/>
              </a:ext>
            </a:extLst>
          </p:cNvPr>
          <p:cNvGraphicFramePr>
            <a:graphicFrameLocks noGrp="1"/>
          </p:cNvGraphicFramePr>
          <p:nvPr>
            <p:extLst>
              <p:ext uri="{D42A27DB-BD31-4B8C-83A1-F6EECF244321}">
                <p14:modId xmlns:p14="http://schemas.microsoft.com/office/powerpoint/2010/main" val="2271353844"/>
              </p:ext>
            </p:extLst>
          </p:nvPr>
        </p:nvGraphicFramePr>
        <p:xfrm>
          <a:off x="1161136" y="2424435"/>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6694924"/>
                    </a:ext>
                  </a:extLst>
                </a:gridCol>
                <a:gridCol w="4064000">
                  <a:extLst>
                    <a:ext uri="{9D8B030D-6E8A-4147-A177-3AD203B41FA5}">
                      <a16:colId xmlns:a16="http://schemas.microsoft.com/office/drawing/2014/main" val="832799022"/>
                    </a:ext>
                  </a:extLst>
                </a:gridCol>
              </a:tblGrid>
              <a:tr h="370840">
                <a:tc>
                  <a:txBody>
                    <a:bodyPr/>
                    <a:lstStyle/>
                    <a:p>
                      <a:r>
                        <a:rPr lang="en-US" sz="1800" dirty="0">
                          <a:latin typeface="Times New Roman" panose="02020603050405020304" pitchFamily="18" charset="0"/>
                          <a:cs typeface="Times New Roman" panose="02020603050405020304" pitchFamily="18" charset="0"/>
                        </a:rPr>
                        <a:t>Shell side pressure drop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9278.02pa</a:t>
                      </a:r>
                    </a:p>
                  </a:txBody>
                  <a:tcPr/>
                </a:tc>
                <a:extLst>
                  <a:ext uri="{0D108BD9-81ED-4DB2-BD59-A6C34878D82A}">
                    <a16:rowId xmlns:a16="http://schemas.microsoft.com/office/drawing/2014/main" val="1243564890"/>
                  </a:ext>
                </a:extLst>
              </a:tr>
            </a:tbl>
          </a:graphicData>
        </a:graphic>
      </p:graphicFrame>
    </p:spTree>
    <p:extLst>
      <p:ext uri="{BB962C8B-B14F-4D97-AF65-F5344CB8AC3E}">
        <p14:creationId xmlns:p14="http://schemas.microsoft.com/office/powerpoint/2010/main" val="111321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E22914-094B-227A-6B9E-E811D3D11B8E}"/>
              </a:ext>
            </a:extLst>
          </p:cNvPr>
          <p:cNvSpPr>
            <a:spLocks noGrp="1"/>
          </p:cNvSpPr>
          <p:nvPr/>
        </p:nvSpPr>
        <p:spPr>
          <a:xfrm>
            <a:off x="1797666" y="71311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Calculating the tube side heat transfer coefficient</a:t>
            </a:r>
          </a:p>
        </p:txBody>
      </p:sp>
      <p:sp>
        <p:nvSpPr>
          <p:cNvPr id="5" name="Content Placeholder 6">
            <a:extLst>
              <a:ext uri="{FF2B5EF4-FFF2-40B4-BE49-F238E27FC236}">
                <a16:creationId xmlns:a16="http://schemas.microsoft.com/office/drawing/2014/main" id="{B0BFA7C8-2BC1-5B79-CDB5-33728DA58974}"/>
              </a:ext>
            </a:extLst>
          </p:cNvPr>
          <p:cNvSpPr>
            <a:spLocks noGrp="1"/>
          </p:cNvSpPr>
          <p:nvPr/>
        </p:nvSpPr>
        <p:spPr>
          <a:xfrm>
            <a:off x="1797666" y="226410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i="1" dirty="0">
                <a:latin typeface="Times New Roman" panose="02020603050405020304" pitchFamily="18" charset="0"/>
                <a:cs typeface="Times New Roman" panose="02020603050405020304" pitchFamily="18" charset="0"/>
              </a:rPr>
              <a:t>Crude oil is in the tube side</a:t>
            </a:r>
          </a:p>
          <a:p>
            <a:pPr marL="0" indent="0">
              <a:buNone/>
            </a:pPr>
            <a:r>
              <a:rPr lang="en-US" sz="2400" i="1" dirty="0">
                <a:latin typeface="Times New Roman" panose="02020603050405020304" pitchFamily="18" charset="0"/>
                <a:cs typeface="Times New Roman" panose="02020603050405020304" pitchFamily="18" charset="0"/>
              </a:rPr>
              <a:t>Number of tubes per pass = 1396.017768</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Content Placeholder 3">
            <a:extLst>
              <a:ext uri="{FF2B5EF4-FFF2-40B4-BE49-F238E27FC236}">
                <a16:creationId xmlns:a16="http://schemas.microsoft.com/office/drawing/2014/main" id="{532FA00C-84E2-40DE-CAC2-E16B25F04183}"/>
              </a:ext>
            </a:extLst>
          </p:cNvPr>
          <p:cNvPicPr>
            <a:picLocks noChangeAspect="1"/>
          </p:cNvPicPr>
          <p:nvPr/>
        </p:nvPicPr>
        <p:blipFill rotWithShape="1">
          <a:blip r:embed="rId2"/>
          <a:srcRect l="47814" t="30902" r="28271" b="59771"/>
          <a:stretch/>
        </p:blipFill>
        <p:spPr>
          <a:xfrm>
            <a:off x="1809138" y="4069384"/>
            <a:ext cx="5106044" cy="1120228"/>
          </a:xfrm>
          <a:prstGeom prst="rect">
            <a:avLst/>
          </a:prstGeom>
          <a:ln>
            <a:solidFill>
              <a:schemeClr val="tx1"/>
            </a:solidFill>
          </a:ln>
        </p:spPr>
      </p:pic>
      <p:graphicFrame>
        <p:nvGraphicFramePr>
          <p:cNvPr id="7" name="Table 6">
            <a:extLst>
              <a:ext uri="{FF2B5EF4-FFF2-40B4-BE49-F238E27FC236}">
                <a16:creationId xmlns:a16="http://schemas.microsoft.com/office/drawing/2014/main" id="{C963F937-2A32-72AC-721A-0C0DD2A9FD15}"/>
              </a:ext>
            </a:extLst>
          </p:cNvPr>
          <p:cNvGraphicFramePr>
            <a:graphicFrameLocks noGrp="1"/>
          </p:cNvGraphicFramePr>
          <p:nvPr>
            <p:extLst>
              <p:ext uri="{D42A27DB-BD31-4B8C-83A1-F6EECF244321}">
                <p14:modId xmlns:p14="http://schemas.microsoft.com/office/powerpoint/2010/main" val="663327037"/>
              </p:ext>
            </p:extLst>
          </p:nvPr>
        </p:nvGraphicFramePr>
        <p:xfrm>
          <a:off x="1809138" y="5481826"/>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92670036"/>
                    </a:ext>
                  </a:extLst>
                </a:gridCol>
                <a:gridCol w="4064000">
                  <a:extLst>
                    <a:ext uri="{9D8B030D-6E8A-4147-A177-3AD203B41FA5}">
                      <a16:colId xmlns:a16="http://schemas.microsoft.com/office/drawing/2014/main" val="283490428"/>
                    </a:ext>
                  </a:extLst>
                </a:gridCol>
              </a:tblGrid>
              <a:tr h="370840">
                <a:tc>
                  <a:txBody>
                    <a:bodyPr/>
                    <a:lstStyle/>
                    <a:p>
                      <a:r>
                        <a:rPr lang="en-US" dirty="0"/>
                        <a:t>Tube side mass velocity </a:t>
                      </a:r>
                    </a:p>
                  </a:txBody>
                  <a:tcPr/>
                </a:tc>
                <a:tc>
                  <a:txBody>
                    <a:bodyPr/>
                    <a:lstStyle/>
                    <a:p>
                      <a:r>
                        <a:rPr lang="en-US" dirty="0"/>
                        <a:t>74.7469455kg/ms</a:t>
                      </a:r>
                      <a:r>
                        <a:rPr lang="en-US" baseline="30000" dirty="0"/>
                        <a:t>2</a:t>
                      </a:r>
                    </a:p>
                  </a:txBody>
                  <a:tcPr/>
                </a:tc>
                <a:extLst>
                  <a:ext uri="{0D108BD9-81ED-4DB2-BD59-A6C34878D82A}">
                    <a16:rowId xmlns:a16="http://schemas.microsoft.com/office/drawing/2014/main" val="1379470630"/>
                  </a:ext>
                </a:extLst>
              </a:tr>
            </a:tbl>
          </a:graphicData>
        </a:graphic>
      </p:graphicFrame>
      <p:graphicFrame>
        <p:nvGraphicFramePr>
          <p:cNvPr id="8" name="Table 7">
            <a:extLst>
              <a:ext uri="{FF2B5EF4-FFF2-40B4-BE49-F238E27FC236}">
                <a16:creationId xmlns:a16="http://schemas.microsoft.com/office/drawing/2014/main" id="{3C5A43E1-75C5-091D-8136-D4AC29E69126}"/>
              </a:ext>
            </a:extLst>
          </p:cNvPr>
          <p:cNvGraphicFramePr>
            <a:graphicFrameLocks noGrp="1"/>
          </p:cNvGraphicFramePr>
          <p:nvPr>
            <p:extLst>
              <p:ext uri="{D42A27DB-BD31-4B8C-83A1-F6EECF244321}">
                <p14:modId xmlns:p14="http://schemas.microsoft.com/office/powerpoint/2010/main" val="1716822601"/>
              </p:ext>
            </p:extLst>
          </p:nvPr>
        </p:nvGraphicFramePr>
        <p:xfrm>
          <a:off x="1797666" y="3508204"/>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57526478"/>
                    </a:ext>
                  </a:extLst>
                </a:gridCol>
                <a:gridCol w="4064000">
                  <a:extLst>
                    <a:ext uri="{9D8B030D-6E8A-4147-A177-3AD203B41FA5}">
                      <a16:colId xmlns:a16="http://schemas.microsoft.com/office/drawing/2014/main" val="1132739673"/>
                    </a:ext>
                  </a:extLst>
                </a:gridCol>
              </a:tblGrid>
              <a:tr h="370840">
                <a:tc>
                  <a:txBody>
                    <a:bodyPr/>
                    <a:lstStyle/>
                    <a:p>
                      <a:r>
                        <a:rPr lang="en-US" dirty="0"/>
                        <a:t>Tube-side velocity </a:t>
                      </a:r>
                    </a:p>
                  </a:txBody>
                  <a:tcPr/>
                </a:tc>
                <a:tc>
                  <a:txBody>
                    <a:bodyPr/>
                    <a:lstStyle/>
                    <a:p>
                      <a:r>
                        <a:rPr lang="en-US" dirty="0"/>
                        <a:t>0.086713394m/s</a:t>
                      </a:r>
                      <a:r>
                        <a:rPr lang="en-US" baseline="30000" dirty="0"/>
                        <a:t>2</a:t>
                      </a:r>
                    </a:p>
                  </a:txBody>
                  <a:tcPr/>
                </a:tc>
                <a:extLst>
                  <a:ext uri="{0D108BD9-81ED-4DB2-BD59-A6C34878D82A}">
                    <a16:rowId xmlns:a16="http://schemas.microsoft.com/office/drawing/2014/main" val="3858304086"/>
                  </a:ext>
                </a:extLst>
              </a:tr>
            </a:tbl>
          </a:graphicData>
        </a:graphic>
      </p:graphicFrame>
    </p:spTree>
    <p:extLst>
      <p:ext uri="{BB962C8B-B14F-4D97-AF65-F5344CB8AC3E}">
        <p14:creationId xmlns:p14="http://schemas.microsoft.com/office/powerpoint/2010/main" val="322107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F6902B36-6BDA-B86E-D089-C74558A660C2}"/>
              </a:ext>
            </a:extLst>
          </p:cNvPr>
          <p:cNvSpPr>
            <a:spLocks noGrp="1"/>
          </p:cNvSpPr>
          <p:nvPr/>
        </p:nvSpPr>
        <p:spPr>
          <a:xfrm>
            <a:off x="776712" y="449160"/>
            <a:ext cx="10638576" cy="59596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i="1" dirty="0">
                <a:latin typeface="Times New Roman" panose="02020603050405020304" pitchFamily="18" charset="0"/>
                <a:cs typeface="Times New Roman" panose="02020603050405020304" pitchFamily="18" charset="0"/>
              </a:rPr>
              <a:t>  µ of crude oil</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is 0.00358 N/sm</a:t>
            </a:r>
            <a:r>
              <a:rPr lang="en-US" sz="2400" i="1" baseline="30000" dirty="0">
                <a:latin typeface="Times New Roman" panose="02020603050405020304" pitchFamily="18" charset="0"/>
                <a:cs typeface="Times New Roman" panose="02020603050405020304" pitchFamily="18" charset="0"/>
              </a:rPr>
              <a:t>2</a:t>
            </a:r>
          </a:p>
          <a:p>
            <a:pPr marL="0" indent="0">
              <a:buNone/>
            </a:pPr>
            <a:r>
              <a:rPr lang="en-US" sz="2400" i="1" dirty="0">
                <a:latin typeface="Times New Roman" panose="02020603050405020304" pitchFamily="18" charset="0"/>
                <a:cs typeface="Times New Roman" panose="02020603050405020304" pitchFamily="18" charset="0"/>
              </a:rPr>
              <a:t> Cp of crude oil is 2135 J/</a:t>
            </a:r>
            <a:r>
              <a:rPr lang="en-US" sz="2400" i="1" dirty="0" err="1">
                <a:latin typeface="Times New Roman" panose="02020603050405020304" pitchFamily="18" charset="0"/>
                <a:cs typeface="Times New Roman" panose="02020603050405020304" pitchFamily="18" charset="0"/>
              </a:rPr>
              <a:t>kgk</a:t>
            </a:r>
            <a:endParaRPr lang="en-US" sz="2400" i="1"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 k of crude oil is 0.1385 W/</a:t>
            </a:r>
            <a:r>
              <a:rPr lang="en-US" sz="2400" i="1" dirty="0" err="1">
                <a:latin typeface="Times New Roman" panose="02020603050405020304" pitchFamily="18" charset="0"/>
                <a:cs typeface="Times New Roman" panose="02020603050405020304" pitchFamily="18" charset="0"/>
              </a:rPr>
              <a:t>mk</a:t>
            </a:r>
            <a:endParaRPr lang="en-US" sz="2400" i="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87E8FB-493C-2782-A693-E2394EC5A332}"/>
              </a:ext>
            </a:extLst>
          </p:cNvPr>
          <p:cNvPicPr>
            <a:picLocks noChangeAspect="1"/>
          </p:cNvPicPr>
          <p:nvPr/>
        </p:nvPicPr>
        <p:blipFill>
          <a:blip r:embed="rId2"/>
          <a:stretch>
            <a:fillRect/>
          </a:stretch>
        </p:blipFill>
        <p:spPr>
          <a:xfrm>
            <a:off x="1083883" y="4159308"/>
            <a:ext cx="8143376" cy="1097241"/>
          </a:xfrm>
          <a:prstGeom prst="rect">
            <a:avLst/>
          </a:prstGeom>
          <a:ln>
            <a:solidFill>
              <a:schemeClr val="tx1"/>
            </a:solidFill>
          </a:ln>
        </p:spPr>
      </p:pic>
      <p:graphicFrame>
        <p:nvGraphicFramePr>
          <p:cNvPr id="6" name="Table 5">
            <a:extLst>
              <a:ext uri="{FF2B5EF4-FFF2-40B4-BE49-F238E27FC236}">
                <a16:creationId xmlns:a16="http://schemas.microsoft.com/office/drawing/2014/main" id="{396F08DF-D19F-CE75-C555-AFBA9954E596}"/>
              </a:ext>
            </a:extLst>
          </p:cNvPr>
          <p:cNvGraphicFramePr>
            <a:graphicFrameLocks noGrp="1"/>
          </p:cNvGraphicFramePr>
          <p:nvPr>
            <p:extLst>
              <p:ext uri="{D42A27DB-BD31-4B8C-83A1-F6EECF244321}">
                <p14:modId xmlns:p14="http://schemas.microsoft.com/office/powerpoint/2010/main" val="3544288739"/>
              </p:ext>
            </p:extLst>
          </p:nvPr>
        </p:nvGraphicFramePr>
        <p:xfrm>
          <a:off x="1083883" y="2321560"/>
          <a:ext cx="8128000" cy="1107440"/>
        </p:xfrm>
        <a:graphic>
          <a:graphicData uri="http://schemas.openxmlformats.org/drawingml/2006/table">
            <a:tbl>
              <a:tblPr firstRow="1" bandRow="1">
                <a:tableStyleId>{D113A9D2-9D6B-4929-AA2D-F23B5EE8CBE7}</a:tableStyleId>
              </a:tblPr>
              <a:tblGrid>
                <a:gridCol w="4064000">
                  <a:extLst>
                    <a:ext uri="{9D8B030D-6E8A-4147-A177-3AD203B41FA5}">
                      <a16:colId xmlns:a16="http://schemas.microsoft.com/office/drawing/2014/main" val="717008435"/>
                    </a:ext>
                  </a:extLst>
                </a:gridCol>
                <a:gridCol w="4064000">
                  <a:extLst>
                    <a:ext uri="{9D8B030D-6E8A-4147-A177-3AD203B41FA5}">
                      <a16:colId xmlns:a16="http://schemas.microsoft.com/office/drawing/2014/main" val="461656321"/>
                    </a:ext>
                  </a:extLst>
                </a:gridCol>
              </a:tblGrid>
              <a:tr h="0">
                <a:tc>
                  <a:txBody>
                    <a:bodyPr/>
                    <a:lstStyle/>
                    <a:p>
                      <a:r>
                        <a:rPr lang="en-US" dirty="0"/>
                        <a:t>Tube-side Reynolds number </a:t>
                      </a:r>
                    </a:p>
                  </a:txBody>
                  <a:tcPr>
                    <a:solidFill>
                      <a:schemeClr val="accent4">
                        <a:lumMod val="75000"/>
                      </a:schemeClr>
                    </a:solidFill>
                  </a:tcPr>
                </a:tc>
                <a:tc>
                  <a:txBody>
                    <a:bodyPr/>
                    <a:lstStyle/>
                    <a:p>
                      <a:r>
                        <a:rPr lang="en-US" dirty="0"/>
                        <a:t>461.3849167</a:t>
                      </a:r>
                    </a:p>
                  </a:txBody>
                  <a:tcPr>
                    <a:solidFill>
                      <a:schemeClr val="accent4">
                        <a:lumMod val="75000"/>
                      </a:schemeClr>
                    </a:solidFill>
                  </a:tcPr>
                </a:tc>
                <a:extLst>
                  <a:ext uri="{0D108BD9-81ED-4DB2-BD59-A6C34878D82A}">
                    <a16:rowId xmlns:a16="http://schemas.microsoft.com/office/drawing/2014/main" val="1179213002"/>
                  </a:ext>
                </a:extLst>
              </a:tr>
              <a:tr h="370840">
                <a:tc>
                  <a:txBody>
                    <a:bodyPr/>
                    <a:lstStyle/>
                    <a:p>
                      <a:r>
                        <a:rPr lang="en-US" dirty="0"/>
                        <a:t>Prandtle number </a:t>
                      </a:r>
                    </a:p>
                  </a:txBody>
                  <a:tcPr>
                    <a:solidFill>
                      <a:schemeClr val="accent4">
                        <a:lumMod val="75000"/>
                      </a:schemeClr>
                    </a:solidFill>
                  </a:tcPr>
                </a:tc>
                <a:tc>
                  <a:txBody>
                    <a:bodyPr/>
                    <a:lstStyle/>
                    <a:p>
                      <a:r>
                        <a:rPr lang="en-US" dirty="0"/>
                        <a:t>55.18628159</a:t>
                      </a:r>
                    </a:p>
                  </a:txBody>
                  <a:tcPr>
                    <a:solidFill>
                      <a:schemeClr val="accent4">
                        <a:lumMod val="75000"/>
                      </a:schemeClr>
                    </a:solidFill>
                  </a:tcPr>
                </a:tc>
                <a:extLst>
                  <a:ext uri="{0D108BD9-81ED-4DB2-BD59-A6C34878D82A}">
                    <a16:rowId xmlns:a16="http://schemas.microsoft.com/office/drawing/2014/main" val="3645308853"/>
                  </a:ext>
                </a:extLst>
              </a:tr>
              <a:tr h="370840">
                <a:tc>
                  <a:txBody>
                    <a:bodyPr/>
                    <a:lstStyle/>
                    <a:p>
                      <a:r>
                        <a:rPr lang="en-US" dirty="0"/>
                        <a:t>Tube-side heat transfer coefficient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54.05880617W/m</a:t>
                      </a:r>
                      <a:r>
                        <a:rPr lang="en-US" baseline="30000" dirty="0"/>
                        <a:t>2</a:t>
                      </a:r>
                      <a:r>
                        <a:rPr lang="en-US" baseline="0" dirty="0"/>
                        <a:t>k</a:t>
                      </a:r>
                      <a:endParaRPr lang="en-US" baseline="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2154703"/>
                  </a:ext>
                </a:extLst>
              </a:tr>
            </a:tbl>
          </a:graphicData>
        </a:graphic>
      </p:graphicFrame>
    </p:spTree>
    <p:extLst>
      <p:ext uri="{BB962C8B-B14F-4D97-AF65-F5344CB8AC3E}">
        <p14:creationId xmlns:p14="http://schemas.microsoft.com/office/powerpoint/2010/main" val="119938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05C19-E9A3-3ADA-4C7E-E013B7D8E7FC}"/>
              </a:ext>
            </a:extLst>
          </p:cNvPr>
          <p:cNvSpPr>
            <a:spLocks noGrp="1"/>
          </p:cNvSpPr>
          <p:nvPr/>
        </p:nvSpPr>
        <p:spPr>
          <a:xfrm>
            <a:off x="1797666" y="71311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Calculating the overall heat transfer coefficient</a:t>
            </a:r>
          </a:p>
        </p:txBody>
      </p:sp>
      <p:sp>
        <p:nvSpPr>
          <p:cNvPr id="5" name="Content Placeholder 5">
            <a:extLst>
              <a:ext uri="{FF2B5EF4-FFF2-40B4-BE49-F238E27FC236}">
                <a16:creationId xmlns:a16="http://schemas.microsoft.com/office/drawing/2014/main" id="{A2953C92-E4D2-7EB1-3B33-E265B022E001}"/>
              </a:ext>
            </a:extLst>
          </p:cNvPr>
          <p:cNvSpPr>
            <a:spLocks noGrp="1"/>
          </p:cNvSpPr>
          <p:nvPr/>
        </p:nvSpPr>
        <p:spPr>
          <a:xfrm>
            <a:off x="1797666" y="2264108"/>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DE5387-E310-CC64-34FC-B566426B62CC}"/>
              </a:ext>
            </a:extLst>
          </p:cNvPr>
          <p:cNvPicPr>
            <a:picLocks noChangeAspect="1"/>
          </p:cNvPicPr>
          <p:nvPr/>
        </p:nvPicPr>
        <p:blipFill>
          <a:blip r:embed="rId2"/>
          <a:stretch>
            <a:fillRect/>
          </a:stretch>
        </p:blipFill>
        <p:spPr>
          <a:xfrm>
            <a:off x="1953342" y="3161125"/>
            <a:ext cx="6028154" cy="1628502"/>
          </a:xfrm>
          <a:prstGeom prst="rect">
            <a:avLst/>
          </a:prstGeom>
          <a:ln>
            <a:solidFill>
              <a:schemeClr val="tx1"/>
            </a:solidFill>
          </a:ln>
        </p:spPr>
      </p:pic>
      <p:graphicFrame>
        <p:nvGraphicFramePr>
          <p:cNvPr id="7" name="Table 6">
            <a:extLst>
              <a:ext uri="{FF2B5EF4-FFF2-40B4-BE49-F238E27FC236}">
                <a16:creationId xmlns:a16="http://schemas.microsoft.com/office/drawing/2014/main" id="{24AB44D8-4D74-6580-EA12-FAD3E7D57295}"/>
              </a:ext>
            </a:extLst>
          </p:cNvPr>
          <p:cNvGraphicFramePr>
            <a:graphicFrameLocks noGrp="1"/>
          </p:cNvGraphicFramePr>
          <p:nvPr>
            <p:extLst>
              <p:ext uri="{D42A27DB-BD31-4B8C-83A1-F6EECF244321}">
                <p14:modId xmlns:p14="http://schemas.microsoft.com/office/powerpoint/2010/main" val="1674190345"/>
              </p:ext>
            </p:extLst>
          </p:nvPr>
        </p:nvGraphicFramePr>
        <p:xfrm>
          <a:off x="1953342" y="2085911"/>
          <a:ext cx="8694994" cy="640080"/>
        </p:xfrm>
        <a:graphic>
          <a:graphicData uri="http://schemas.openxmlformats.org/drawingml/2006/table">
            <a:tbl>
              <a:tblPr firstRow="1" bandRow="1">
                <a:tableStyleId>{5C22544A-7EE6-4342-B048-85BDC9FD1C3A}</a:tableStyleId>
              </a:tblPr>
              <a:tblGrid>
                <a:gridCol w="4347497">
                  <a:extLst>
                    <a:ext uri="{9D8B030D-6E8A-4147-A177-3AD203B41FA5}">
                      <a16:colId xmlns:a16="http://schemas.microsoft.com/office/drawing/2014/main" val="2423237346"/>
                    </a:ext>
                  </a:extLst>
                </a:gridCol>
                <a:gridCol w="4347497">
                  <a:extLst>
                    <a:ext uri="{9D8B030D-6E8A-4147-A177-3AD203B41FA5}">
                      <a16:colId xmlns:a16="http://schemas.microsoft.com/office/drawing/2014/main" val="3523523078"/>
                    </a:ext>
                  </a:extLst>
                </a:gridCol>
              </a:tblGrid>
              <a:tr h="370840">
                <a:tc>
                  <a:txBody>
                    <a:bodyPr/>
                    <a:lstStyle/>
                    <a:p>
                      <a:r>
                        <a:rPr lang="en-US" dirty="0">
                          <a:latin typeface="Times New Roman" panose="02020603050405020304" pitchFamily="18" charset="0"/>
                          <a:cs typeface="Times New Roman" panose="02020603050405020304" pitchFamily="18" charset="0"/>
                        </a:rPr>
                        <a:t>Overall heat transfer coefficient based on outside tube flow </a:t>
                      </a:r>
                      <a:endParaRPr lang="en-US" dirty="0"/>
                    </a:p>
                  </a:txBody>
                  <a:tcPr/>
                </a:tc>
                <a:tc>
                  <a:txBody>
                    <a:bodyPr/>
                    <a:lstStyle/>
                    <a:p>
                      <a:r>
                        <a:rPr lang="en-US" dirty="0">
                          <a:latin typeface="Times New Roman" panose="02020603050405020304" pitchFamily="18" charset="0"/>
                          <a:cs typeface="Times New Roman" panose="02020603050405020304" pitchFamily="18" charset="0"/>
                        </a:rPr>
                        <a:t>45.207 W/m</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k</a:t>
                      </a:r>
                      <a:endParaRPr lang="en-US" dirty="0"/>
                    </a:p>
                  </a:txBody>
                  <a:tcPr/>
                </a:tc>
                <a:extLst>
                  <a:ext uri="{0D108BD9-81ED-4DB2-BD59-A6C34878D82A}">
                    <a16:rowId xmlns:a16="http://schemas.microsoft.com/office/drawing/2014/main" val="4270204690"/>
                  </a:ext>
                </a:extLst>
              </a:tr>
            </a:tbl>
          </a:graphicData>
        </a:graphic>
      </p:graphicFrame>
      <p:graphicFrame>
        <p:nvGraphicFramePr>
          <p:cNvPr id="8" name="Table 7">
            <a:extLst>
              <a:ext uri="{FF2B5EF4-FFF2-40B4-BE49-F238E27FC236}">
                <a16:creationId xmlns:a16="http://schemas.microsoft.com/office/drawing/2014/main" id="{23CF1D93-5BA3-9C67-D4C5-7C65E914BABD}"/>
              </a:ext>
            </a:extLst>
          </p:cNvPr>
          <p:cNvGraphicFramePr>
            <a:graphicFrameLocks noGrp="1"/>
          </p:cNvGraphicFramePr>
          <p:nvPr>
            <p:extLst>
              <p:ext uri="{D42A27DB-BD31-4B8C-83A1-F6EECF244321}">
                <p14:modId xmlns:p14="http://schemas.microsoft.com/office/powerpoint/2010/main" val="762883503"/>
              </p:ext>
            </p:extLst>
          </p:nvPr>
        </p:nvGraphicFramePr>
        <p:xfrm>
          <a:off x="1953342" y="5284374"/>
          <a:ext cx="8128000" cy="365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48496640"/>
                    </a:ext>
                  </a:extLst>
                </a:gridCol>
                <a:gridCol w="4064000">
                  <a:extLst>
                    <a:ext uri="{9D8B030D-6E8A-4147-A177-3AD203B41FA5}">
                      <a16:colId xmlns:a16="http://schemas.microsoft.com/office/drawing/2014/main" val="487665794"/>
                    </a:ext>
                  </a:extLst>
                </a:gridCol>
              </a:tblGrid>
              <a:tr h="274429">
                <a:tc>
                  <a:txBody>
                    <a:bodyPr/>
                    <a:lstStyle/>
                    <a:p>
                      <a:r>
                        <a:rPr lang="en-US" dirty="0">
                          <a:latin typeface="Times New Roman" panose="02020603050405020304" pitchFamily="18" charset="0"/>
                          <a:cs typeface="Times New Roman" panose="02020603050405020304" pitchFamily="18" charset="0"/>
                        </a:rPr>
                        <a:t>Tube-side pressure drop </a:t>
                      </a:r>
                      <a:endParaRPr lang="en-US" dirty="0"/>
                    </a:p>
                  </a:txBody>
                  <a:tcPr/>
                </a:tc>
                <a:tc>
                  <a:txBody>
                    <a:bodyPr/>
                    <a:lstStyle/>
                    <a:p>
                      <a:r>
                        <a:rPr lang="en-US" dirty="0">
                          <a:latin typeface="Times New Roman" panose="02020603050405020304" pitchFamily="18" charset="0"/>
                          <a:cs typeface="Times New Roman" panose="02020603050405020304" pitchFamily="18" charset="0"/>
                        </a:rPr>
                        <a:t>787981.2244pa</a:t>
                      </a:r>
                      <a:endParaRPr lang="en-US" dirty="0"/>
                    </a:p>
                  </a:txBody>
                  <a:tcPr/>
                </a:tc>
                <a:extLst>
                  <a:ext uri="{0D108BD9-81ED-4DB2-BD59-A6C34878D82A}">
                    <a16:rowId xmlns:a16="http://schemas.microsoft.com/office/drawing/2014/main" val="71696750"/>
                  </a:ext>
                </a:extLst>
              </a:tr>
            </a:tbl>
          </a:graphicData>
        </a:graphic>
      </p:graphicFrame>
    </p:spTree>
    <p:extLst>
      <p:ext uri="{BB962C8B-B14F-4D97-AF65-F5344CB8AC3E}">
        <p14:creationId xmlns:p14="http://schemas.microsoft.com/office/powerpoint/2010/main" val="278043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33933-1FC6-1A07-8805-8A50AD1672E7}"/>
              </a:ext>
            </a:extLst>
          </p:cNvPr>
          <p:cNvSpPr txBox="1"/>
          <p:nvPr/>
        </p:nvSpPr>
        <p:spPr>
          <a:xfrm>
            <a:off x="1602658" y="2615381"/>
            <a:ext cx="8642555" cy="1107996"/>
          </a:xfrm>
          <a:prstGeom prst="rect">
            <a:avLst/>
          </a:prstGeom>
          <a:noFill/>
        </p:spPr>
        <p:txBody>
          <a:bodyPr wrap="square" rtlCol="0">
            <a:spAutoFit/>
          </a:bodyPr>
          <a:lstStyle/>
          <a:p>
            <a:pPr algn="ctr"/>
            <a:r>
              <a:rPr lang="en-US" sz="6600" dirty="0"/>
              <a:t>Further modifications</a:t>
            </a:r>
          </a:p>
        </p:txBody>
      </p:sp>
    </p:spTree>
    <p:extLst>
      <p:ext uri="{BB962C8B-B14F-4D97-AF65-F5344CB8AC3E}">
        <p14:creationId xmlns:p14="http://schemas.microsoft.com/office/powerpoint/2010/main" val="368636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ubtitle 2">
            <a:extLst>
              <a:ext uri="{FF2B5EF4-FFF2-40B4-BE49-F238E27FC236}">
                <a16:creationId xmlns:a16="http://schemas.microsoft.com/office/drawing/2014/main" id="{4F600CF4-9541-9768-EBCD-33B7B735DCA5}"/>
              </a:ext>
            </a:extLst>
          </p:cNvPr>
          <p:cNvSpPr>
            <a:spLocks noGrp="1"/>
          </p:cNvSpPr>
          <p:nvPr/>
        </p:nvSpPr>
        <p:spPr>
          <a:xfrm>
            <a:off x="943897" y="1632155"/>
            <a:ext cx="10409903" cy="45448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l"/>
            <a:endParaRPr lang="en-US" sz="2800" dirty="0"/>
          </a:p>
        </p:txBody>
      </p:sp>
      <p:sp>
        <p:nvSpPr>
          <p:cNvPr id="3" name="TextBox 2">
            <a:extLst>
              <a:ext uri="{FF2B5EF4-FFF2-40B4-BE49-F238E27FC236}">
                <a16:creationId xmlns:a16="http://schemas.microsoft.com/office/drawing/2014/main" id="{9771706B-8B1D-B6E3-5186-6DFF11B8AD3A}"/>
              </a:ext>
            </a:extLst>
          </p:cNvPr>
          <p:cNvSpPr txBox="1"/>
          <p:nvPr/>
        </p:nvSpPr>
        <p:spPr>
          <a:xfrm>
            <a:off x="852193" y="1289953"/>
            <a:ext cx="6464059" cy="4278094"/>
          </a:xfrm>
          <a:prstGeom prst="rect">
            <a:avLst/>
          </a:prstGeom>
          <a:noFill/>
        </p:spPr>
        <p:txBody>
          <a:bodyPr wrap="square" rtlCol="0">
            <a:spAutoFit/>
          </a:bodyPr>
          <a:lstStyle/>
          <a:p>
            <a:pPr marL="457200" indent="-457200">
              <a:buAutoNum type="arabicPeriod"/>
            </a:pPr>
            <a:r>
              <a:rPr lang="en-US" sz="2800" b="1" dirty="0">
                <a:cs typeface="Times New Roman" panose="02020603050405020304" pitchFamily="18" charset="0"/>
              </a:rPr>
              <a:t>Designing Different Types of Floating Heads</a:t>
            </a:r>
          </a:p>
          <a:p>
            <a:pPr algn="l"/>
            <a:r>
              <a:rPr lang="en-US" sz="2400" b="1" dirty="0">
                <a:cs typeface="Times New Roman" panose="02020603050405020304" pitchFamily="18" charset="0"/>
              </a:rPr>
              <a:t>	</a:t>
            </a:r>
            <a:endParaRPr lang="en-US" sz="1800" b="0" i="0" u="none" strike="noStrike" baseline="0" dirty="0">
              <a:solidFill>
                <a:srgbClr val="000000"/>
              </a:solidFill>
              <a:cs typeface="Times New Roman" panose="02020603050405020304" pitchFamily="18" charset="0"/>
            </a:endParaRPr>
          </a:p>
          <a:p>
            <a:pPr marL="742950" lvl="1" indent="-285750">
              <a:buFont typeface="Arial" panose="020B0604020202020204" pitchFamily="34" charset="0"/>
              <a:buChar char="•"/>
            </a:pPr>
            <a:r>
              <a:rPr lang="en-US" sz="2400" b="0" i="0" u="none" strike="noStrike" baseline="0" dirty="0">
                <a:solidFill>
                  <a:srgbClr val="000000"/>
                </a:solidFill>
                <a:cs typeface="Times New Roman" panose="02020603050405020304" pitchFamily="18" charset="0"/>
              </a:rPr>
              <a:t>We could explore variations in the floating head design to improve maintenance access and ease of cleaning. </a:t>
            </a:r>
          </a:p>
          <a:p>
            <a:pPr lvl="1"/>
            <a:endParaRPr lang="en-US" sz="2400" b="0" i="0" u="none" strike="noStrike" baseline="0" dirty="0">
              <a:solidFill>
                <a:srgbClr val="000000"/>
              </a:solidFill>
              <a:cs typeface="Times New Roman" panose="02020603050405020304" pitchFamily="18" charset="0"/>
            </a:endParaRPr>
          </a:p>
          <a:p>
            <a:pPr marL="742950" lvl="1" indent="-285750">
              <a:buFont typeface="Arial" panose="020B0604020202020204" pitchFamily="34" charset="0"/>
              <a:buChar char="•"/>
            </a:pPr>
            <a:r>
              <a:rPr lang="en-US" sz="2400" b="0" i="0" u="none" strike="noStrike" baseline="0" dirty="0">
                <a:solidFill>
                  <a:srgbClr val="000000"/>
                </a:solidFill>
                <a:cs typeface="Times New Roman" panose="02020603050405020304" pitchFamily="18" charset="0"/>
              </a:rPr>
              <a:t>For a shell and double tube heat exchanger, the floating head design is integral to its construction.</a:t>
            </a:r>
          </a:p>
          <a:p>
            <a:endParaRPr lang="en-US" sz="2400" b="1" dirty="0">
              <a:latin typeface="Times New Roman" panose="02020603050405020304" pitchFamily="18" charset="0"/>
              <a:cs typeface="Times New Roman" panose="02020603050405020304" pitchFamily="18" charset="0"/>
            </a:endParaRPr>
          </a:p>
        </p:txBody>
      </p:sp>
      <p:pic>
        <p:nvPicPr>
          <p:cNvPr id="1026" name="Picture 2" descr="Titanium Shell and Tube Heat Exchangers with Multiple Shells in">
            <a:extLst>
              <a:ext uri="{FF2B5EF4-FFF2-40B4-BE49-F238E27FC236}">
                <a16:creationId xmlns:a16="http://schemas.microsoft.com/office/drawing/2014/main" id="{2EE8D968-9D99-72D0-2A37-3D1AA83A6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255" y="2921927"/>
            <a:ext cx="3725676" cy="226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60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EF0D96-E0D2-6F29-2F92-D53BD3F06E9F}"/>
              </a:ext>
            </a:extLst>
          </p:cNvPr>
          <p:cNvSpPr>
            <a:spLocks noGrp="1"/>
          </p:cNvSpPr>
          <p:nvPr>
            <p:ph type="title"/>
          </p:nvPr>
        </p:nvSpPr>
        <p:spPr>
          <a:xfrm>
            <a:off x="838200" y="365125"/>
            <a:ext cx="10515600" cy="1325563"/>
          </a:xfrm>
        </p:spPr>
        <p:txBody>
          <a:bodyPr>
            <a:normAutofit/>
          </a:bodyPr>
          <a:lstStyle/>
          <a:p>
            <a:r>
              <a:rPr lang="en-US" sz="4800" dirty="0"/>
              <a:t>Contents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AEDC0F-5256-36C4-8324-31BBBD26E0C1}"/>
              </a:ext>
            </a:extLst>
          </p:cNvPr>
          <p:cNvSpPr>
            <a:spLocks noGrp="1"/>
          </p:cNvSpPr>
          <p:nvPr>
            <p:ph idx="1"/>
          </p:nvPr>
        </p:nvSpPr>
        <p:spPr>
          <a:xfrm>
            <a:off x="838200" y="1825625"/>
            <a:ext cx="10515600" cy="4351338"/>
          </a:xfrm>
        </p:spPr>
        <p:txBody>
          <a:bodyPr>
            <a:normAutofit/>
          </a:bodyPr>
          <a:lstStyle/>
          <a:p>
            <a:r>
              <a:rPr lang="en-US" sz="3200" dirty="0"/>
              <a:t>Introduction</a:t>
            </a:r>
          </a:p>
          <a:p>
            <a:r>
              <a:rPr lang="en-US" sz="3200" dirty="0"/>
              <a:t>Key parameters</a:t>
            </a:r>
          </a:p>
          <a:p>
            <a:r>
              <a:rPr lang="en-US" sz="3200" dirty="0"/>
              <a:t>Calculation</a:t>
            </a:r>
          </a:p>
          <a:p>
            <a:r>
              <a:rPr lang="en-US" sz="3200" dirty="0"/>
              <a:t>Further modifications</a:t>
            </a:r>
          </a:p>
          <a:p>
            <a:r>
              <a:rPr lang="en-US" sz="3200" dirty="0"/>
              <a:t>Summary</a:t>
            </a:r>
          </a:p>
        </p:txBody>
      </p:sp>
    </p:spTree>
    <p:extLst>
      <p:ext uri="{BB962C8B-B14F-4D97-AF65-F5344CB8AC3E}">
        <p14:creationId xmlns:p14="http://schemas.microsoft.com/office/powerpoint/2010/main" val="298493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F7F44ED3-86F6-D233-1738-39A5F24756D4}"/>
              </a:ext>
            </a:extLst>
          </p:cNvPr>
          <p:cNvSpPr>
            <a:spLocks noGrp="1"/>
          </p:cNvSpPr>
          <p:nvPr/>
        </p:nvSpPr>
        <p:spPr>
          <a:xfrm>
            <a:off x="514367" y="1014884"/>
            <a:ext cx="7141922" cy="5416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br>
              <a:rPr lang="en-US" dirty="0">
                <a:sym typeface="+mn-ea"/>
              </a:rPr>
            </a:br>
            <a:endParaRPr lang="en-US"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A4664-EE1A-9234-B2BC-37CFB0C1D6FD}"/>
              </a:ext>
            </a:extLst>
          </p:cNvPr>
          <p:cNvPicPr/>
          <p:nvPr/>
        </p:nvPicPr>
        <p:blipFill>
          <a:blip r:embed="rId2"/>
        </p:blipFill>
        <p:spPr>
          <a:xfrm>
            <a:off x="8484344" y="2238242"/>
            <a:ext cx="2775995" cy="1592826"/>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
        <p:nvSpPr>
          <p:cNvPr id="2" name="TextBox 1">
            <a:extLst>
              <a:ext uri="{FF2B5EF4-FFF2-40B4-BE49-F238E27FC236}">
                <a16:creationId xmlns:a16="http://schemas.microsoft.com/office/drawing/2014/main" id="{41C97C51-AF6A-F7C0-7007-B24B353F754A}"/>
              </a:ext>
            </a:extLst>
          </p:cNvPr>
          <p:cNvSpPr txBox="1"/>
          <p:nvPr/>
        </p:nvSpPr>
        <p:spPr>
          <a:xfrm>
            <a:off x="898013" y="1306071"/>
            <a:ext cx="7024327" cy="5232202"/>
          </a:xfrm>
          <a:prstGeom prst="rect">
            <a:avLst/>
          </a:prstGeom>
          <a:noFill/>
        </p:spPr>
        <p:txBody>
          <a:bodyPr wrap="square" rtlCol="0">
            <a:spAutoFit/>
          </a:bodyPr>
          <a:lstStyle/>
          <a:p>
            <a:pPr algn="l"/>
            <a:endParaRPr lang="en-US" sz="1800" b="0" i="0" u="none" strike="noStrike" baseline="0" dirty="0">
              <a:solidFill>
                <a:srgbClr val="000000"/>
              </a:solidFill>
            </a:endParaRPr>
          </a:p>
          <a:p>
            <a:r>
              <a:rPr lang="en-US" sz="2800" b="1" i="0" u="none" strike="noStrike" baseline="0" dirty="0">
                <a:solidFill>
                  <a:srgbClr val="000000"/>
                </a:solidFill>
              </a:rPr>
              <a:t>2. Using Alternative Materials for Heat  transfer Enhancement </a:t>
            </a:r>
          </a:p>
          <a:p>
            <a:pPr algn="l"/>
            <a:endParaRPr lang="en-US" sz="1800" b="0" i="0" u="none" strike="noStrike" baseline="0" dirty="0">
              <a:solidFill>
                <a:srgbClr val="000000"/>
              </a:solidFill>
              <a:latin typeface="Times New Roman" panose="02020603050405020304" pitchFamily="18" charset="0"/>
            </a:endParaRPr>
          </a:p>
          <a:p>
            <a:pPr marL="742950" lvl="1" indent="-28575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Material selection Should align with our specific application requirements. </a:t>
            </a:r>
          </a:p>
          <a:p>
            <a:pPr lvl="1"/>
            <a:endParaRPr lang="en-US" sz="2400" b="0" i="0" u="none" strike="noStrike" baseline="0" dirty="0">
              <a:solidFill>
                <a:srgbClr val="000000"/>
              </a:solidFill>
              <a:latin typeface="Times New Roman" panose="02020603050405020304" pitchFamily="18" charset="0"/>
            </a:endParaRPr>
          </a:p>
          <a:p>
            <a:pPr marL="742950" lvl="1" indent="-28575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Consider using material like copper, stainless steel or titanium instead of aluminum for the tubes to potentially improve heat transfer rates. </a:t>
            </a:r>
          </a:p>
          <a:p>
            <a:pPr marL="742950" lvl="1" indent="-285750">
              <a:buFont typeface="Arial" panose="020B0604020202020204" pitchFamily="34" charset="0"/>
              <a:buChar char="•"/>
            </a:pPr>
            <a:endParaRPr lang="en-US" sz="2400" b="0" i="0" u="none" strike="noStrike" baseline="0" dirty="0">
              <a:solidFill>
                <a:srgbClr val="000000"/>
              </a:solidFill>
              <a:latin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endParaRPr>
          </a:p>
          <a:p>
            <a:pPr lvl="1"/>
            <a:endParaRPr lang="en-US" b="0" i="0" u="none" strike="noStrike" baseline="0" dirty="0">
              <a:solidFill>
                <a:srgbClr val="000000"/>
              </a:solidFill>
              <a:latin typeface="Times New Roman" panose="02020603050405020304" pitchFamily="18" charset="0"/>
            </a:endParaRPr>
          </a:p>
          <a:p>
            <a:endParaRPr lang="en-US" sz="2000" b="1" i="0" u="none" strike="noStrike" baseline="0" dirty="0">
              <a:solidFill>
                <a:srgbClr val="000000"/>
              </a:solidFill>
            </a:endParaRPr>
          </a:p>
          <a:p>
            <a:endParaRPr lang="en-US" dirty="0"/>
          </a:p>
        </p:txBody>
      </p:sp>
    </p:spTree>
    <p:extLst>
      <p:ext uri="{BB962C8B-B14F-4D97-AF65-F5344CB8AC3E}">
        <p14:creationId xmlns:p14="http://schemas.microsoft.com/office/powerpoint/2010/main" val="810186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78CA1A6D-409B-3468-FB37-286746BA3CB0}"/>
              </a:ext>
            </a:extLst>
          </p:cNvPr>
          <p:cNvSpPr>
            <a:spLocks noGrp="1"/>
          </p:cNvSpPr>
          <p:nvPr/>
        </p:nvSpPr>
        <p:spPr>
          <a:xfrm>
            <a:off x="838200" y="748557"/>
            <a:ext cx="10515600" cy="5360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3. Considering Corrosion Effects</a:t>
            </a:r>
          </a:p>
          <a:p>
            <a:pPr lvl="2"/>
            <a:r>
              <a:rPr lang="en-US" sz="2400" dirty="0"/>
              <a:t>Corrosion is a key concern for heat exchangers, so materials and coatings should  be chosen for their corrosion resistance.</a:t>
            </a:r>
          </a:p>
          <a:p>
            <a:pPr marL="914400" lvl="2" indent="0">
              <a:buNone/>
            </a:pPr>
            <a:endParaRPr lang="en-US" sz="2400" dirty="0"/>
          </a:p>
          <a:p>
            <a:pPr lvl="2"/>
            <a:r>
              <a:rPr lang="en-US" sz="2400" b="0" i="0" u="none" strike="noStrike" baseline="0" dirty="0"/>
              <a:t>Conduct corrosion studies to assess the impact on the heat exchanger’s longevity. </a:t>
            </a:r>
            <a:endParaRPr lang="en-US" sz="2400" dirty="0"/>
          </a:p>
          <a:p>
            <a:pPr marL="0"/>
            <a:endParaRPr lang="en-US" sz="2400" dirty="0"/>
          </a:p>
          <a:p>
            <a:pPr marL="0" indent="0">
              <a:buNone/>
            </a:pPr>
            <a:r>
              <a:rPr lang="en-US" b="1" dirty="0"/>
              <a:t>4. Calculating Optimum Pressure Drop</a:t>
            </a:r>
          </a:p>
          <a:p>
            <a:pPr lvl="2"/>
            <a:r>
              <a:rPr lang="en-US" sz="2400" b="0" i="0" u="none" strike="noStrike" baseline="0" dirty="0"/>
              <a:t>We can use fluid dynamics and heat transfer software to estimate pressure drops and   optimize the design. </a:t>
            </a:r>
          </a:p>
          <a:p>
            <a:pPr marL="914400" lvl="2" indent="0">
              <a:buNone/>
            </a:pPr>
            <a:endParaRPr lang="en-US" sz="2400" b="0" i="0" u="none" strike="noStrike" baseline="0" dirty="0"/>
          </a:p>
          <a:p>
            <a:pPr lvl="2"/>
            <a:r>
              <a:rPr lang="en-US" sz="2400" b="0" i="0" u="none" strike="noStrike" baseline="0" dirty="0"/>
              <a:t>Calculating the pressure drop inside a shell and double tube heat exchanger is important for assessing its performance </a:t>
            </a:r>
          </a:p>
          <a:p>
            <a:pPr marL="0"/>
            <a:endParaRPr lang="en-US" dirty="0"/>
          </a:p>
        </p:txBody>
      </p:sp>
    </p:spTree>
    <p:extLst>
      <p:ext uri="{BB962C8B-B14F-4D97-AF65-F5344CB8AC3E}">
        <p14:creationId xmlns:p14="http://schemas.microsoft.com/office/powerpoint/2010/main" val="423008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E6C91875-05E6-4315-28E6-F622831565F8}"/>
              </a:ext>
            </a:extLst>
          </p:cNvPr>
          <p:cNvSpPr>
            <a:spLocks noGrp="1"/>
          </p:cNvSpPr>
          <p:nvPr/>
        </p:nvSpPr>
        <p:spPr>
          <a:xfrm>
            <a:off x="838200" y="149233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5</a:t>
            </a:r>
            <a:r>
              <a:rPr lang="en-US" b="1" i="0" u="none" strike="noStrike" baseline="0"/>
              <a:t>. </a:t>
            </a:r>
            <a:r>
              <a:rPr lang="en-US" b="1" i="0" u="none" strike="noStrike" baseline="0" dirty="0"/>
              <a:t>Designing Other Types of Heat Exchangers </a:t>
            </a:r>
          </a:p>
          <a:p>
            <a:endParaRPr lang="en-US" b="0" i="0" u="none" strike="noStrike" baseline="0" dirty="0"/>
          </a:p>
          <a:p>
            <a:pPr lvl="2">
              <a:lnSpc>
                <a:spcPct val="150000"/>
              </a:lnSpc>
            </a:pPr>
            <a:r>
              <a:rPr lang="en-US" sz="2400" b="0" i="0" u="none" strike="noStrike" baseline="0" dirty="0"/>
              <a:t> While we currently using a shell and double tube heat exchanger, we could explore the possibility of designing other types of shell and tube heat exchangers with different tube configurations, such as multi pass or crossflow designs. </a:t>
            </a:r>
          </a:p>
          <a:p>
            <a:pPr marL="0"/>
            <a:endParaRPr lang="en-US" dirty="0"/>
          </a:p>
        </p:txBody>
      </p:sp>
    </p:spTree>
    <p:extLst>
      <p:ext uri="{BB962C8B-B14F-4D97-AF65-F5344CB8AC3E}">
        <p14:creationId xmlns:p14="http://schemas.microsoft.com/office/powerpoint/2010/main" val="14615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2C24353F-B49C-C8D6-0B2E-469DD93A71AB}"/>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b="1" kern="1200">
                <a:solidFill>
                  <a:schemeClr val="tx1"/>
                </a:solidFill>
                <a:latin typeface="+mj-lt"/>
                <a:ea typeface="+mj-ea"/>
                <a:cs typeface="+mj-cs"/>
              </a:rPr>
              <a:t>Conclusion</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Subtitle 4">
            <a:extLst>
              <a:ext uri="{FF2B5EF4-FFF2-40B4-BE49-F238E27FC236}">
                <a16:creationId xmlns:a16="http://schemas.microsoft.com/office/drawing/2014/main" id="{040AB7FC-D2FD-9E12-AFEA-5D2649FA370E}"/>
              </a:ext>
            </a:extLst>
          </p:cNvPr>
          <p:cNvSpPr>
            <a:spLocks noGrp="1"/>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228600" algn="l">
              <a:buFont typeface="Arial" panose="020B0604020202020204" pitchFamily="34" charset="0"/>
              <a:buChar char="•"/>
            </a:pPr>
            <a:r>
              <a:rPr lang="en-US" dirty="0"/>
              <a:t>Multiple factors influence the performance of heat exchangers</a:t>
            </a:r>
          </a:p>
          <a:p>
            <a:pPr marL="457200" indent="-228600" algn="l">
              <a:buFont typeface="Arial" panose="020B0604020202020204" pitchFamily="34" charset="0"/>
              <a:buChar char="•"/>
            </a:pPr>
            <a:r>
              <a:rPr lang="en-US" dirty="0"/>
              <a:t>We can observe varying results by adjusting individual variables, facilitating the optimization of shell and tube heat exchanger designs. </a:t>
            </a:r>
          </a:p>
          <a:p>
            <a:pPr marL="457200" indent="-228600" algn="l">
              <a:buFont typeface="Arial" panose="020B0604020202020204" pitchFamily="34" charset="0"/>
              <a:buChar char="•"/>
            </a:pPr>
            <a:r>
              <a:rPr lang="en-US" dirty="0"/>
              <a:t>Increasing the thermal conductivity of tube materials leads to improved heat  transfer rates. </a:t>
            </a:r>
          </a:p>
          <a:p>
            <a:pPr marL="457200" indent="-228600" algn="l">
              <a:buFont typeface="Arial" panose="020B0604020202020204" pitchFamily="34" charset="0"/>
              <a:buChar char="•"/>
            </a:pPr>
            <a:r>
              <a:rPr lang="en-US" dirty="0"/>
              <a:t>In the double pipe heat exchangers, utilizing a counterflow configuration results in enhanced heat transfer efficiency. </a:t>
            </a:r>
          </a:p>
          <a:p>
            <a:pPr marL="457200" indent="-228600" algn="l">
              <a:buFont typeface="Arial" panose="020B0604020202020204" pitchFamily="34" charset="0"/>
              <a:buChar char="•"/>
            </a:pPr>
            <a:r>
              <a:rPr lang="en-US" dirty="0"/>
              <a:t>This conclusion underscores the importance of careful design and material selection in achieving effective heat exchange.</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161022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456C8A-D85E-8488-21F5-6DB2130C6ADF}"/>
              </a:ext>
            </a:extLst>
          </p:cNvPr>
          <p:cNvSpPr>
            <a:spLocks noGrp="1"/>
          </p:cNvSpPr>
          <p:nvPr>
            <p:ph type="title"/>
          </p:nvPr>
        </p:nvSpPr>
        <p:spPr>
          <a:xfrm>
            <a:off x="5894962" y="479493"/>
            <a:ext cx="5458838" cy="1325563"/>
          </a:xfrm>
        </p:spPr>
        <p:txBody>
          <a:bodyPr>
            <a:normAutofit/>
          </a:bodyPr>
          <a:lstStyle/>
          <a:p>
            <a:r>
              <a:rPr lang="en-US" dirty="0"/>
              <a:t>Introduction</a:t>
            </a:r>
          </a:p>
        </p:txBody>
      </p:sp>
      <p:sp>
        <p:nvSpPr>
          <p:cNvPr id="1035" name="Freeform: Shape 103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hell and Tube Exchangers - an overview | ScienceDirect Topics">
            <a:extLst>
              <a:ext uri="{FF2B5EF4-FFF2-40B4-BE49-F238E27FC236}">
                <a16:creationId xmlns:a16="http://schemas.microsoft.com/office/drawing/2014/main" id="{66822C20-A418-642A-7C97-761FEFDE40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242081"/>
            <a:ext cx="4777381" cy="42040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9CE73A-0053-0BF7-7E07-ADAC4180988E}"/>
              </a:ext>
            </a:extLst>
          </p:cNvPr>
          <p:cNvSpPr>
            <a:spLocks noGrp="1"/>
          </p:cNvSpPr>
          <p:nvPr>
            <p:ph idx="1"/>
          </p:nvPr>
        </p:nvSpPr>
        <p:spPr>
          <a:xfrm>
            <a:off x="5894962" y="1984443"/>
            <a:ext cx="5458838" cy="4192520"/>
          </a:xfrm>
        </p:spPr>
        <p:txBody>
          <a:bodyPr>
            <a:normAutofit/>
          </a:bodyPr>
          <a:lstStyle/>
          <a:p>
            <a:r>
              <a:rPr lang="en-US" dirty="0"/>
              <a:t>1 Shell-2 Pass Heat exchanger</a:t>
            </a:r>
          </a:p>
          <a:p>
            <a:r>
              <a:rPr lang="en-US" dirty="0"/>
              <a:t>Compact design</a:t>
            </a:r>
          </a:p>
          <a:p>
            <a:r>
              <a:rPr lang="en-US" dirty="0"/>
              <a:t>Effective heat transfer </a:t>
            </a:r>
          </a:p>
          <a:p>
            <a:r>
              <a:rPr lang="en-US" dirty="0"/>
              <a:t>Improved temperature control</a:t>
            </a:r>
          </a:p>
          <a:p>
            <a:r>
              <a:rPr lang="en-US" dirty="0"/>
              <a:t>Cold stream – Crude oil</a:t>
            </a:r>
          </a:p>
          <a:p>
            <a:r>
              <a:rPr lang="en-US" dirty="0"/>
              <a:t>Hot stream – Gasoline </a:t>
            </a:r>
          </a:p>
          <a:p>
            <a:endParaRPr lang="en-US" dirty="0"/>
          </a:p>
        </p:txBody>
      </p:sp>
    </p:spTree>
    <p:extLst>
      <p:ext uri="{BB962C8B-B14F-4D97-AF65-F5344CB8AC3E}">
        <p14:creationId xmlns:p14="http://schemas.microsoft.com/office/powerpoint/2010/main" val="236806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004A5-C871-312F-CB39-B3379E66CAD3}"/>
              </a:ext>
            </a:extLst>
          </p:cNvPr>
          <p:cNvSpPr>
            <a:spLocks noGrp="1"/>
          </p:cNvSpPr>
          <p:nvPr>
            <p:ph type="title"/>
          </p:nvPr>
        </p:nvSpPr>
        <p:spPr>
          <a:xfrm>
            <a:off x="686834" y="1153572"/>
            <a:ext cx="3200400" cy="4461163"/>
          </a:xfrm>
        </p:spPr>
        <p:txBody>
          <a:bodyPr>
            <a:normAutofit/>
          </a:bodyPr>
          <a:lstStyle/>
          <a:p>
            <a:r>
              <a:rPr lang="en-GB">
                <a:solidFill>
                  <a:srgbClr val="FFFFFF"/>
                </a:solidFill>
              </a:rPr>
              <a:t>Key factors to consider</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90035CF5-EBA6-0646-BA1C-40B2E8739969}"/>
              </a:ext>
            </a:extLst>
          </p:cNvPr>
          <p:cNvSpPr>
            <a:spLocks noGrp="1"/>
          </p:cNvSpPr>
          <p:nvPr>
            <p:ph idx="1"/>
          </p:nvPr>
        </p:nvSpPr>
        <p:spPr>
          <a:xfrm>
            <a:off x="4447308" y="59134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Heat transfer requirements</a:t>
            </a:r>
            <a:endParaRPr lang="en-US"/>
          </a:p>
          <a:p>
            <a:r>
              <a:rPr lang="en-US"/>
              <a:t>Fluid properties</a:t>
            </a:r>
          </a:p>
          <a:p>
            <a:r>
              <a:rPr lang="en-US"/>
              <a:t>Pressure considerations</a:t>
            </a:r>
          </a:p>
          <a:p>
            <a:r>
              <a:rPr lang="en-US"/>
              <a:t>Space and weight constraints</a:t>
            </a:r>
          </a:p>
          <a:p>
            <a:r>
              <a:rPr lang="en-US"/>
              <a:t>Material selection</a:t>
            </a:r>
          </a:p>
          <a:p>
            <a:r>
              <a:rPr lang="en-US"/>
              <a:t>Fouling factors</a:t>
            </a:r>
          </a:p>
          <a:p>
            <a:r>
              <a:rPr lang="en-US"/>
              <a:t>Flow arrangement</a:t>
            </a:r>
          </a:p>
          <a:p>
            <a:r>
              <a:rPr lang="en-US"/>
              <a:t>Type of heat exchanger</a:t>
            </a:r>
          </a:p>
          <a:p>
            <a:r>
              <a:rPr lang="en-US"/>
              <a:t>Environmental considerations</a:t>
            </a:r>
          </a:p>
          <a:p>
            <a:r>
              <a:rPr lang="en-US"/>
              <a:t>Economic factors (Initial cost)</a:t>
            </a:r>
          </a:p>
        </p:txBody>
      </p:sp>
    </p:spTree>
    <p:extLst>
      <p:ext uri="{BB962C8B-B14F-4D97-AF65-F5344CB8AC3E}">
        <p14:creationId xmlns:p14="http://schemas.microsoft.com/office/powerpoint/2010/main" val="237331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473E51-35E5-1589-5CA3-7885FD81EFB9}"/>
              </a:ext>
            </a:extLst>
          </p:cNvPr>
          <p:cNvSpPr txBox="1"/>
          <p:nvPr/>
        </p:nvSpPr>
        <p:spPr>
          <a:xfrm>
            <a:off x="2212258" y="2546245"/>
            <a:ext cx="7767484"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600" dirty="0"/>
              <a:t>Calculations </a:t>
            </a:r>
          </a:p>
        </p:txBody>
      </p:sp>
    </p:spTree>
    <p:extLst>
      <p:ext uri="{BB962C8B-B14F-4D97-AF65-F5344CB8AC3E}">
        <p14:creationId xmlns:p14="http://schemas.microsoft.com/office/powerpoint/2010/main" val="51910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4B8D605E-45B0-21E6-A8C1-3B5BF3A26E24}"/>
              </a:ext>
            </a:extLst>
          </p:cNvPr>
          <p:cNvSpPr txBox="1"/>
          <p:nvPr/>
        </p:nvSpPr>
        <p:spPr>
          <a:xfrm>
            <a:off x="2038555" y="1084799"/>
            <a:ext cx="67449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Summary of values assumed in first three steps</a:t>
            </a:r>
          </a:p>
        </p:txBody>
      </p:sp>
      <p:pic>
        <p:nvPicPr>
          <p:cNvPr id="5" name="table">
            <a:extLst>
              <a:ext uri="{FF2B5EF4-FFF2-40B4-BE49-F238E27FC236}">
                <a16:creationId xmlns:a16="http://schemas.microsoft.com/office/drawing/2014/main" id="{D9017739-B234-8801-7980-44A367F5A2DA}"/>
              </a:ext>
            </a:extLst>
          </p:cNvPr>
          <p:cNvPicPr>
            <a:picLocks noChangeAspect="1"/>
          </p:cNvPicPr>
          <p:nvPr/>
        </p:nvPicPr>
        <p:blipFill>
          <a:blip r:embed="rId2"/>
          <a:stretch>
            <a:fillRect/>
          </a:stretch>
        </p:blipFill>
        <p:spPr>
          <a:xfrm>
            <a:off x="2038556" y="3608226"/>
            <a:ext cx="8127999" cy="741680"/>
          </a:xfrm>
          <a:prstGeom prst="rect">
            <a:avLst/>
          </a:prstGeom>
        </p:spPr>
      </p:pic>
      <p:pic>
        <p:nvPicPr>
          <p:cNvPr id="6" name="table">
            <a:extLst>
              <a:ext uri="{FF2B5EF4-FFF2-40B4-BE49-F238E27FC236}">
                <a16:creationId xmlns:a16="http://schemas.microsoft.com/office/drawing/2014/main" id="{54C29205-6AB9-3A96-B514-057092CFC7B6}"/>
              </a:ext>
            </a:extLst>
          </p:cNvPr>
          <p:cNvPicPr>
            <a:picLocks noChangeAspect="1"/>
          </p:cNvPicPr>
          <p:nvPr/>
        </p:nvPicPr>
        <p:blipFill>
          <a:blip r:embed="rId3"/>
          <a:stretch>
            <a:fillRect/>
          </a:stretch>
        </p:blipFill>
        <p:spPr>
          <a:xfrm>
            <a:off x="2038555" y="4697476"/>
            <a:ext cx="8128000" cy="741680"/>
          </a:xfrm>
          <a:prstGeom prst="rect">
            <a:avLst/>
          </a:prstGeom>
        </p:spPr>
      </p:pic>
      <p:pic>
        <p:nvPicPr>
          <p:cNvPr id="7" name="table">
            <a:extLst>
              <a:ext uri="{FF2B5EF4-FFF2-40B4-BE49-F238E27FC236}">
                <a16:creationId xmlns:a16="http://schemas.microsoft.com/office/drawing/2014/main" id="{7A1B2D41-2999-2DE2-C4E6-300B8CA33890}"/>
              </a:ext>
            </a:extLst>
          </p:cNvPr>
          <p:cNvPicPr>
            <a:picLocks noChangeAspect="1"/>
          </p:cNvPicPr>
          <p:nvPr/>
        </p:nvPicPr>
        <p:blipFill>
          <a:blip r:embed="rId4"/>
          <a:stretch>
            <a:fillRect/>
          </a:stretch>
        </p:blipFill>
        <p:spPr>
          <a:xfrm>
            <a:off x="2025444" y="1951081"/>
            <a:ext cx="8128000" cy="1483360"/>
          </a:xfrm>
          <a:prstGeom prst="rect">
            <a:avLst/>
          </a:prstGeom>
        </p:spPr>
      </p:pic>
    </p:spTree>
    <p:extLst>
      <p:ext uri="{BB962C8B-B14F-4D97-AF65-F5344CB8AC3E}">
        <p14:creationId xmlns:p14="http://schemas.microsoft.com/office/powerpoint/2010/main" val="356259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A5C9A10D-CB8F-96CC-77D0-0B248BE6B700}"/>
              </a:ext>
            </a:extLst>
          </p:cNvPr>
          <p:cNvSpPr txBox="1"/>
          <p:nvPr/>
        </p:nvSpPr>
        <p:spPr>
          <a:xfrm>
            <a:off x="1014218" y="1259506"/>
            <a:ext cx="51717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Calculating the heat duty</a:t>
            </a:r>
          </a:p>
        </p:txBody>
      </p:sp>
      <p:pic>
        <p:nvPicPr>
          <p:cNvPr id="5" name="Picture 4">
            <a:extLst>
              <a:ext uri="{FF2B5EF4-FFF2-40B4-BE49-F238E27FC236}">
                <a16:creationId xmlns:a16="http://schemas.microsoft.com/office/drawing/2014/main" id="{1B5EE6D7-B8F6-AA10-CBDF-7740E637E47B}"/>
              </a:ext>
            </a:extLst>
          </p:cNvPr>
          <p:cNvPicPr>
            <a:picLocks noChangeAspect="1"/>
          </p:cNvPicPr>
          <p:nvPr/>
        </p:nvPicPr>
        <p:blipFill>
          <a:blip r:embed="rId2"/>
          <a:stretch>
            <a:fillRect/>
          </a:stretch>
        </p:blipFill>
        <p:spPr>
          <a:xfrm>
            <a:off x="1938900" y="2071553"/>
            <a:ext cx="6763694" cy="514422"/>
          </a:xfrm>
          <a:prstGeom prst="rect">
            <a:avLst/>
          </a:prstGeom>
        </p:spPr>
      </p:pic>
      <p:sp>
        <p:nvSpPr>
          <p:cNvPr id="6" name="TextBox 5">
            <a:extLst>
              <a:ext uri="{FF2B5EF4-FFF2-40B4-BE49-F238E27FC236}">
                <a16:creationId xmlns:a16="http://schemas.microsoft.com/office/drawing/2014/main" id="{9B6E1A58-F9A1-CFB5-E58E-6E9645096217}"/>
              </a:ext>
            </a:extLst>
          </p:cNvPr>
          <p:cNvSpPr txBox="1"/>
          <p:nvPr/>
        </p:nvSpPr>
        <p:spPr>
          <a:xfrm>
            <a:off x="1014218" y="3353777"/>
            <a:ext cx="477847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Temperature of gasoline at the outlet = 105 </a:t>
            </a:r>
            <a:r>
              <a:rPr lang="en-US" baseline="30000" dirty="0"/>
              <a:t>o</a:t>
            </a:r>
            <a:r>
              <a:rPr lang="en-US" dirty="0"/>
              <a:t> C</a:t>
            </a:r>
          </a:p>
        </p:txBody>
      </p:sp>
      <p:pic>
        <p:nvPicPr>
          <p:cNvPr id="7" name="Picture 6">
            <a:extLst>
              <a:ext uri="{FF2B5EF4-FFF2-40B4-BE49-F238E27FC236}">
                <a16:creationId xmlns:a16="http://schemas.microsoft.com/office/drawing/2014/main" id="{263FBC0D-9F35-9042-5C0B-7EF38341E254}"/>
              </a:ext>
            </a:extLst>
          </p:cNvPr>
          <p:cNvPicPr>
            <a:picLocks noChangeAspect="1"/>
          </p:cNvPicPr>
          <p:nvPr/>
        </p:nvPicPr>
        <p:blipFill>
          <a:blip r:embed="rId3"/>
          <a:stretch>
            <a:fillRect/>
          </a:stretch>
        </p:blipFill>
        <p:spPr>
          <a:xfrm>
            <a:off x="6185986" y="2978831"/>
            <a:ext cx="4991797" cy="1295581"/>
          </a:xfrm>
          <a:prstGeom prst="rect">
            <a:avLst/>
          </a:prstGeom>
        </p:spPr>
      </p:pic>
      <p:pic>
        <p:nvPicPr>
          <p:cNvPr id="8" name="table">
            <a:extLst>
              <a:ext uri="{FF2B5EF4-FFF2-40B4-BE49-F238E27FC236}">
                <a16:creationId xmlns:a16="http://schemas.microsoft.com/office/drawing/2014/main" id="{A83811C0-4143-FF01-43E8-EB39E9F04A52}"/>
              </a:ext>
            </a:extLst>
          </p:cNvPr>
          <p:cNvPicPr>
            <a:picLocks noChangeAspect="1"/>
          </p:cNvPicPr>
          <p:nvPr/>
        </p:nvPicPr>
        <p:blipFill>
          <a:blip r:embed="rId4"/>
          <a:stretch>
            <a:fillRect/>
          </a:stretch>
        </p:blipFill>
        <p:spPr>
          <a:xfrm>
            <a:off x="1194187" y="4856813"/>
            <a:ext cx="8285606" cy="741680"/>
          </a:xfrm>
          <a:prstGeom prst="rect">
            <a:avLst/>
          </a:prstGeom>
        </p:spPr>
      </p:pic>
    </p:spTree>
    <p:extLst>
      <p:ext uri="{BB962C8B-B14F-4D97-AF65-F5344CB8AC3E}">
        <p14:creationId xmlns:p14="http://schemas.microsoft.com/office/powerpoint/2010/main" val="199015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5DB088A3-9DFC-18EF-0578-01DFFE34C56A}"/>
              </a:ext>
            </a:extLst>
          </p:cNvPr>
          <p:cNvSpPr txBox="1"/>
          <p:nvPr/>
        </p:nvSpPr>
        <p:spPr>
          <a:xfrm>
            <a:off x="973508" y="650439"/>
            <a:ext cx="714805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Calculating LMTD value temperature correction correct factor</a:t>
            </a:r>
          </a:p>
        </p:txBody>
      </p:sp>
      <p:pic>
        <p:nvPicPr>
          <p:cNvPr id="5" name="Picture 4">
            <a:extLst>
              <a:ext uri="{FF2B5EF4-FFF2-40B4-BE49-F238E27FC236}">
                <a16:creationId xmlns:a16="http://schemas.microsoft.com/office/drawing/2014/main" id="{B635482C-AF0B-3DB6-DA9B-DBB66EEF1C2F}"/>
              </a:ext>
            </a:extLst>
          </p:cNvPr>
          <p:cNvPicPr>
            <a:picLocks noChangeAspect="1"/>
          </p:cNvPicPr>
          <p:nvPr/>
        </p:nvPicPr>
        <p:blipFill>
          <a:blip r:embed="rId2"/>
          <a:stretch>
            <a:fillRect/>
          </a:stretch>
        </p:blipFill>
        <p:spPr>
          <a:xfrm>
            <a:off x="2583036" y="1319894"/>
            <a:ext cx="5020376" cy="1314633"/>
          </a:xfrm>
          <a:prstGeom prst="rect">
            <a:avLst/>
          </a:prstGeom>
        </p:spPr>
      </p:pic>
      <p:sp>
        <p:nvSpPr>
          <p:cNvPr id="6" name="TextBox 5">
            <a:extLst>
              <a:ext uri="{FF2B5EF4-FFF2-40B4-BE49-F238E27FC236}">
                <a16:creationId xmlns:a16="http://schemas.microsoft.com/office/drawing/2014/main" id="{89D7CB27-A959-04A0-30EE-C523860FBBEB}"/>
              </a:ext>
            </a:extLst>
          </p:cNvPr>
          <p:cNvSpPr txBox="1"/>
          <p:nvPr/>
        </p:nvSpPr>
        <p:spPr>
          <a:xfrm>
            <a:off x="1120991" y="3142295"/>
            <a:ext cx="531925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LMTD = 72.24 </a:t>
            </a:r>
            <a:r>
              <a:rPr lang="en-US" baseline="30000" dirty="0"/>
              <a:t>o</a:t>
            </a:r>
            <a:r>
              <a:rPr lang="en-US" dirty="0"/>
              <a:t>C</a:t>
            </a:r>
          </a:p>
        </p:txBody>
      </p:sp>
      <p:pic>
        <p:nvPicPr>
          <p:cNvPr id="7" name="Picture 6">
            <a:extLst>
              <a:ext uri="{FF2B5EF4-FFF2-40B4-BE49-F238E27FC236}">
                <a16:creationId xmlns:a16="http://schemas.microsoft.com/office/drawing/2014/main" id="{ADD0D6D1-17FD-55C6-C692-4C47AB24AD91}"/>
              </a:ext>
            </a:extLst>
          </p:cNvPr>
          <p:cNvPicPr>
            <a:picLocks noChangeAspect="1"/>
          </p:cNvPicPr>
          <p:nvPr/>
        </p:nvPicPr>
        <p:blipFill>
          <a:blip r:embed="rId3"/>
          <a:stretch>
            <a:fillRect/>
          </a:stretch>
        </p:blipFill>
        <p:spPr>
          <a:xfrm>
            <a:off x="770525" y="3550471"/>
            <a:ext cx="5363323" cy="1695687"/>
          </a:xfrm>
          <a:prstGeom prst="rect">
            <a:avLst/>
          </a:prstGeom>
        </p:spPr>
      </p:pic>
      <p:pic>
        <p:nvPicPr>
          <p:cNvPr id="8" name="Picture 7">
            <a:extLst>
              <a:ext uri="{FF2B5EF4-FFF2-40B4-BE49-F238E27FC236}">
                <a16:creationId xmlns:a16="http://schemas.microsoft.com/office/drawing/2014/main" id="{1BC7CD53-2C11-E500-BFA5-08629D7F9713}"/>
              </a:ext>
            </a:extLst>
          </p:cNvPr>
          <p:cNvPicPr>
            <a:picLocks noChangeAspect="1"/>
          </p:cNvPicPr>
          <p:nvPr/>
        </p:nvPicPr>
        <p:blipFill>
          <a:blip r:embed="rId4"/>
          <a:stretch>
            <a:fillRect/>
          </a:stretch>
        </p:blipFill>
        <p:spPr>
          <a:xfrm>
            <a:off x="6058152" y="3287203"/>
            <a:ext cx="5363323" cy="1662930"/>
          </a:xfrm>
          <a:prstGeom prst="rect">
            <a:avLst/>
          </a:prstGeom>
        </p:spPr>
      </p:pic>
      <p:pic>
        <p:nvPicPr>
          <p:cNvPr id="9" name="table">
            <a:extLst>
              <a:ext uri="{FF2B5EF4-FFF2-40B4-BE49-F238E27FC236}">
                <a16:creationId xmlns:a16="http://schemas.microsoft.com/office/drawing/2014/main" id="{7CC47661-1C5B-F410-2F62-65DE7F2ACABD}"/>
              </a:ext>
            </a:extLst>
          </p:cNvPr>
          <p:cNvPicPr>
            <a:picLocks noChangeAspect="1"/>
          </p:cNvPicPr>
          <p:nvPr/>
        </p:nvPicPr>
        <p:blipFill>
          <a:blip r:embed="rId5"/>
          <a:stretch>
            <a:fillRect/>
          </a:stretch>
        </p:blipFill>
        <p:spPr>
          <a:xfrm>
            <a:off x="1029224" y="5095041"/>
            <a:ext cx="8128000" cy="1112520"/>
          </a:xfrm>
          <a:prstGeom prst="rect">
            <a:avLst/>
          </a:prstGeom>
        </p:spPr>
      </p:pic>
    </p:spTree>
    <p:extLst>
      <p:ext uri="{BB962C8B-B14F-4D97-AF65-F5344CB8AC3E}">
        <p14:creationId xmlns:p14="http://schemas.microsoft.com/office/powerpoint/2010/main" val="88744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C287B3C5-F420-C576-9EC2-BB26B4220997}"/>
              </a:ext>
            </a:extLst>
          </p:cNvPr>
          <p:cNvSpPr txBox="1"/>
          <p:nvPr/>
        </p:nvSpPr>
        <p:spPr>
          <a:xfrm>
            <a:off x="1986749" y="747196"/>
            <a:ext cx="5545393"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Calculating the mean temperature difference</a:t>
            </a:r>
          </a:p>
          <a:p>
            <a:endParaRPr lang="en-US" dirty="0"/>
          </a:p>
          <a:p>
            <a:endParaRPr lang="en-US" dirty="0"/>
          </a:p>
        </p:txBody>
      </p:sp>
      <p:pic>
        <p:nvPicPr>
          <p:cNvPr id="5" name="Picture 4">
            <a:extLst>
              <a:ext uri="{FF2B5EF4-FFF2-40B4-BE49-F238E27FC236}">
                <a16:creationId xmlns:a16="http://schemas.microsoft.com/office/drawing/2014/main" id="{4ECE1FA8-7152-25E6-9B5E-E61B175481CA}"/>
              </a:ext>
            </a:extLst>
          </p:cNvPr>
          <p:cNvPicPr>
            <a:picLocks noChangeAspect="1"/>
          </p:cNvPicPr>
          <p:nvPr/>
        </p:nvPicPr>
        <p:blipFill>
          <a:blip r:embed="rId2"/>
          <a:stretch>
            <a:fillRect/>
          </a:stretch>
        </p:blipFill>
        <p:spPr>
          <a:xfrm>
            <a:off x="3603047" y="1254850"/>
            <a:ext cx="2686425" cy="466790"/>
          </a:xfrm>
          <a:prstGeom prst="rect">
            <a:avLst/>
          </a:prstGeom>
        </p:spPr>
      </p:pic>
      <p:pic>
        <p:nvPicPr>
          <p:cNvPr id="6" name="table">
            <a:extLst>
              <a:ext uri="{FF2B5EF4-FFF2-40B4-BE49-F238E27FC236}">
                <a16:creationId xmlns:a16="http://schemas.microsoft.com/office/drawing/2014/main" id="{B95C40E0-3BF2-851F-9480-80EBA5D65134}"/>
              </a:ext>
            </a:extLst>
          </p:cNvPr>
          <p:cNvPicPr>
            <a:picLocks noChangeAspect="1"/>
          </p:cNvPicPr>
          <p:nvPr/>
        </p:nvPicPr>
        <p:blipFill>
          <a:blip r:embed="rId3"/>
          <a:stretch>
            <a:fillRect/>
          </a:stretch>
        </p:blipFill>
        <p:spPr>
          <a:xfrm>
            <a:off x="2077250" y="1832066"/>
            <a:ext cx="8128000" cy="479842"/>
          </a:xfrm>
          <a:prstGeom prst="rect">
            <a:avLst/>
          </a:prstGeom>
        </p:spPr>
      </p:pic>
      <p:sp>
        <p:nvSpPr>
          <p:cNvPr id="7" name="TextBox 5">
            <a:extLst>
              <a:ext uri="{FF2B5EF4-FFF2-40B4-BE49-F238E27FC236}">
                <a16:creationId xmlns:a16="http://schemas.microsoft.com/office/drawing/2014/main" id="{EECB6AD7-AEF9-3177-EC09-A9ED3AFF1F01}"/>
              </a:ext>
            </a:extLst>
          </p:cNvPr>
          <p:cNvSpPr txBox="1"/>
          <p:nvPr/>
        </p:nvSpPr>
        <p:spPr>
          <a:xfrm>
            <a:off x="2225472" y="2369738"/>
            <a:ext cx="684325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Calculating the provisional area</a:t>
            </a:r>
          </a:p>
        </p:txBody>
      </p:sp>
      <p:pic>
        <p:nvPicPr>
          <p:cNvPr id="8" name="Picture 7">
            <a:extLst>
              <a:ext uri="{FF2B5EF4-FFF2-40B4-BE49-F238E27FC236}">
                <a16:creationId xmlns:a16="http://schemas.microsoft.com/office/drawing/2014/main" id="{DF610D61-4622-2629-5B30-774687A76753}"/>
              </a:ext>
            </a:extLst>
          </p:cNvPr>
          <p:cNvPicPr>
            <a:picLocks noChangeAspect="1"/>
          </p:cNvPicPr>
          <p:nvPr/>
        </p:nvPicPr>
        <p:blipFill>
          <a:blip r:embed="rId4"/>
          <a:stretch>
            <a:fillRect/>
          </a:stretch>
        </p:blipFill>
        <p:spPr>
          <a:xfrm>
            <a:off x="3840155" y="2716767"/>
            <a:ext cx="2019582" cy="895475"/>
          </a:xfrm>
          <a:prstGeom prst="rect">
            <a:avLst/>
          </a:prstGeom>
        </p:spPr>
      </p:pic>
      <p:sp>
        <p:nvSpPr>
          <p:cNvPr id="10" name="TextBox 9">
            <a:extLst>
              <a:ext uri="{FF2B5EF4-FFF2-40B4-BE49-F238E27FC236}">
                <a16:creationId xmlns:a16="http://schemas.microsoft.com/office/drawing/2014/main" id="{AF08DBBC-8836-8512-49FF-466598F65907}"/>
              </a:ext>
            </a:extLst>
          </p:cNvPr>
          <p:cNvSpPr txBox="1"/>
          <p:nvPr/>
        </p:nvSpPr>
        <p:spPr>
          <a:xfrm>
            <a:off x="6096000" y="2347435"/>
            <a:ext cx="68530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Calculating number of tubes </a:t>
            </a:r>
          </a:p>
        </p:txBody>
      </p:sp>
      <p:pic>
        <p:nvPicPr>
          <p:cNvPr id="11" name="Picture 10">
            <a:extLst>
              <a:ext uri="{FF2B5EF4-FFF2-40B4-BE49-F238E27FC236}">
                <a16:creationId xmlns:a16="http://schemas.microsoft.com/office/drawing/2014/main" id="{7204C91A-94AF-3706-9286-C3C9CF7239C6}"/>
              </a:ext>
            </a:extLst>
          </p:cNvPr>
          <p:cNvPicPr>
            <a:picLocks noChangeAspect="1"/>
          </p:cNvPicPr>
          <p:nvPr/>
        </p:nvPicPr>
        <p:blipFill>
          <a:blip r:embed="rId5"/>
          <a:stretch>
            <a:fillRect/>
          </a:stretch>
        </p:blipFill>
        <p:spPr>
          <a:xfrm>
            <a:off x="6612851" y="2865343"/>
            <a:ext cx="1838582" cy="885949"/>
          </a:xfrm>
          <a:prstGeom prst="rect">
            <a:avLst/>
          </a:prstGeom>
        </p:spPr>
      </p:pic>
      <p:graphicFrame>
        <p:nvGraphicFramePr>
          <p:cNvPr id="13" name="Table 12">
            <a:extLst>
              <a:ext uri="{FF2B5EF4-FFF2-40B4-BE49-F238E27FC236}">
                <a16:creationId xmlns:a16="http://schemas.microsoft.com/office/drawing/2014/main" id="{E990E491-BDED-634D-57FC-143146FEB319}"/>
              </a:ext>
            </a:extLst>
          </p:cNvPr>
          <p:cNvGraphicFramePr>
            <a:graphicFrameLocks noGrp="1"/>
          </p:cNvGraphicFramePr>
          <p:nvPr>
            <p:extLst>
              <p:ext uri="{D42A27DB-BD31-4B8C-83A1-F6EECF244321}">
                <p14:modId xmlns:p14="http://schemas.microsoft.com/office/powerpoint/2010/main" val="1360135762"/>
              </p:ext>
            </p:extLst>
          </p:nvPr>
        </p:nvGraphicFramePr>
        <p:xfrm>
          <a:off x="1986749" y="3954707"/>
          <a:ext cx="4064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9774284"/>
                    </a:ext>
                  </a:extLst>
                </a:gridCol>
                <a:gridCol w="2032000">
                  <a:extLst>
                    <a:ext uri="{9D8B030D-6E8A-4147-A177-3AD203B41FA5}">
                      <a16:colId xmlns:a16="http://schemas.microsoft.com/office/drawing/2014/main" val="3841102000"/>
                    </a:ext>
                  </a:extLst>
                </a:gridCol>
              </a:tblGrid>
              <a:tr h="370840">
                <a:tc>
                  <a:txBody>
                    <a:bodyPr/>
                    <a:lstStyle/>
                    <a:p>
                      <a:r>
                        <a:rPr lang="en-US" dirty="0"/>
                        <a:t>A</a:t>
                      </a:r>
                    </a:p>
                  </a:txBody>
                  <a:tcPr/>
                </a:tc>
                <a:tc>
                  <a:txBody>
                    <a:bodyPr/>
                    <a:lstStyle/>
                    <a:p>
                      <a:r>
                        <a:rPr lang="en-US" dirty="0"/>
                        <a:t>1086.5235 m</a:t>
                      </a:r>
                      <a:r>
                        <a:rPr lang="en-US" baseline="30000" dirty="0"/>
                        <a:t>2</a:t>
                      </a:r>
                    </a:p>
                  </a:txBody>
                  <a:tcPr/>
                </a:tc>
                <a:extLst>
                  <a:ext uri="{0D108BD9-81ED-4DB2-BD59-A6C34878D82A}">
                    <a16:rowId xmlns:a16="http://schemas.microsoft.com/office/drawing/2014/main" val="1334478963"/>
                  </a:ext>
                </a:extLst>
              </a:tr>
            </a:tbl>
          </a:graphicData>
        </a:graphic>
      </p:graphicFrame>
      <p:graphicFrame>
        <p:nvGraphicFramePr>
          <p:cNvPr id="14" name="Table 13">
            <a:extLst>
              <a:ext uri="{FF2B5EF4-FFF2-40B4-BE49-F238E27FC236}">
                <a16:creationId xmlns:a16="http://schemas.microsoft.com/office/drawing/2014/main" id="{4A4380C8-D69B-49AE-9C1F-10780A891283}"/>
              </a:ext>
            </a:extLst>
          </p:cNvPr>
          <p:cNvGraphicFramePr>
            <a:graphicFrameLocks noGrp="1"/>
          </p:cNvGraphicFramePr>
          <p:nvPr>
            <p:extLst>
              <p:ext uri="{D42A27DB-BD31-4B8C-83A1-F6EECF244321}">
                <p14:modId xmlns:p14="http://schemas.microsoft.com/office/powerpoint/2010/main" val="3666453413"/>
              </p:ext>
            </p:extLst>
          </p:nvPr>
        </p:nvGraphicFramePr>
        <p:xfrm>
          <a:off x="6141250" y="3984148"/>
          <a:ext cx="4064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61184406"/>
                    </a:ext>
                  </a:extLst>
                </a:gridCol>
                <a:gridCol w="2032000">
                  <a:extLst>
                    <a:ext uri="{9D8B030D-6E8A-4147-A177-3AD203B41FA5}">
                      <a16:colId xmlns:a16="http://schemas.microsoft.com/office/drawing/2014/main" val="2338974897"/>
                    </a:ext>
                  </a:extLst>
                </a:gridCol>
              </a:tblGrid>
              <a:tr h="370840">
                <a:tc>
                  <a:txBody>
                    <a:bodyPr/>
                    <a:lstStyle/>
                    <a:p>
                      <a:r>
                        <a:rPr lang="en-US" dirty="0" err="1"/>
                        <a:t>Nt</a:t>
                      </a:r>
                      <a:endParaRPr lang="en-US" dirty="0"/>
                    </a:p>
                  </a:txBody>
                  <a:tcPr/>
                </a:tc>
                <a:tc>
                  <a:txBody>
                    <a:bodyPr/>
                    <a:lstStyle/>
                    <a:p>
                      <a:r>
                        <a:rPr lang="en-US" dirty="0"/>
                        <a:t>2792</a:t>
                      </a:r>
                    </a:p>
                  </a:txBody>
                  <a:tcPr/>
                </a:tc>
                <a:extLst>
                  <a:ext uri="{0D108BD9-81ED-4DB2-BD59-A6C34878D82A}">
                    <a16:rowId xmlns:a16="http://schemas.microsoft.com/office/drawing/2014/main" val="3963405437"/>
                  </a:ext>
                </a:extLst>
              </a:tr>
            </a:tbl>
          </a:graphicData>
        </a:graphic>
      </p:graphicFrame>
      <p:graphicFrame>
        <p:nvGraphicFramePr>
          <p:cNvPr id="15" name="Table 14">
            <a:extLst>
              <a:ext uri="{FF2B5EF4-FFF2-40B4-BE49-F238E27FC236}">
                <a16:creationId xmlns:a16="http://schemas.microsoft.com/office/drawing/2014/main" id="{C0497E25-CADA-245D-5BD9-7BFA81FB7BB8}"/>
              </a:ext>
            </a:extLst>
          </p:cNvPr>
          <p:cNvGraphicFramePr>
            <a:graphicFrameLocks noGrp="1"/>
          </p:cNvGraphicFramePr>
          <p:nvPr>
            <p:extLst>
              <p:ext uri="{D42A27DB-BD31-4B8C-83A1-F6EECF244321}">
                <p14:modId xmlns:p14="http://schemas.microsoft.com/office/powerpoint/2010/main" val="1020899660"/>
              </p:ext>
            </p:extLst>
          </p:nvPr>
        </p:nvGraphicFramePr>
        <p:xfrm>
          <a:off x="1986749" y="4966929"/>
          <a:ext cx="8128000" cy="541244"/>
        </p:xfrm>
        <a:graphic>
          <a:graphicData uri="http://schemas.openxmlformats.org/drawingml/2006/table">
            <a:tbl>
              <a:tblPr firstRow="1" bandRow="1">
                <a:tableStyleId>{00A15C55-8517-42AA-B614-E9B94910E393}</a:tableStyleId>
              </a:tblPr>
              <a:tblGrid>
                <a:gridCol w="5141638">
                  <a:extLst>
                    <a:ext uri="{9D8B030D-6E8A-4147-A177-3AD203B41FA5}">
                      <a16:colId xmlns:a16="http://schemas.microsoft.com/office/drawing/2014/main" val="83017536"/>
                    </a:ext>
                  </a:extLst>
                </a:gridCol>
                <a:gridCol w="2986362">
                  <a:extLst>
                    <a:ext uri="{9D8B030D-6E8A-4147-A177-3AD203B41FA5}">
                      <a16:colId xmlns:a16="http://schemas.microsoft.com/office/drawing/2014/main" val="2141207152"/>
                    </a:ext>
                  </a:extLst>
                </a:gridCol>
              </a:tblGrid>
              <a:tr h="541244">
                <a:tc>
                  <a:txBody>
                    <a:bodyPr/>
                    <a:lstStyle/>
                    <a:p>
                      <a:r>
                        <a:rPr lang="en-US" sz="2000" dirty="0"/>
                        <a:t>Assumed overall heat transfer co-efficient</a:t>
                      </a:r>
                    </a:p>
                  </a:txBody>
                  <a:tcPr/>
                </a:tc>
                <a:tc>
                  <a:txBody>
                    <a:bodyPr/>
                    <a:lstStyle/>
                    <a:p>
                      <a:r>
                        <a:rPr lang="en-US" dirty="0"/>
                        <a:t>45 w/m</a:t>
                      </a:r>
                      <a:r>
                        <a:rPr lang="en-US" baseline="30000" dirty="0"/>
                        <a:t>2</a:t>
                      </a:r>
                      <a:r>
                        <a:rPr lang="en-US" baseline="0" dirty="0"/>
                        <a:t>K</a:t>
                      </a:r>
                    </a:p>
                  </a:txBody>
                  <a:tcPr/>
                </a:tc>
                <a:extLst>
                  <a:ext uri="{0D108BD9-81ED-4DB2-BD59-A6C34878D82A}">
                    <a16:rowId xmlns:a16="http://schemas.microsoft.com/office/drawing/2014/main" val="292274752"/>
                  </a:ext>
                </a:extLst>
              </a:tr>
            </a:tbl>
          </a:graphicData>
        </a:graphic>
      </p:graphicFrame>
    </p:spTree>
    <p:extLst>
      <p:ext uri="{BB962C8B-B14F-4D97-AF65-F5344CB8AC3E}">
        <p14:creationId xmlns:p14="http://schemas.microsoft.com/office/powerpoint/2010/main" val="195564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TotalTime>
  <Words>725</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Times New Roman</vt:lpstr>
      <vt:lpstr>Office Theme</vt:lpstr>
      <vt:lpstr>Heat Exchanger Design</vt:lpstr>
      <vt:lpstr>Contents</vt:lpstr>
      <vt:lpstr>Introduction</vt:lpstr>
      <vt:lpstr>Key factors to consider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Afradh Minwar</dc:creator>
  <cp:lastModifiedBy>Ravikaran Arushan</cp:lastModifiedBy>
  <cp:revision>33</cp:revision>
  <dcterms:created xsi:type="dcterms:W3CDTF">2024-10-07T18:18:54Z</dcterms:created>
  <dcterms:modified xsi:type="dcterms:W3CDTF">2024-10-08T16:40:01Z</dcterms:modified>
</cp:coreProperties>
</file>