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Merriweather"/>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Merriweather-bold.fntdata"/><Relationship Id="rId12" Type="http://schemas.openxmlformats.org/officeDocument/2006/relationships/slide" Target="slides/slide7.xml"/><Relationship Id="rId34" Type="http://schemas.openxmlformats.org/officeDocument/2006/relationships/font" Target="fonts/Merriweather-regular.fntdata"/><Relationship Id="rId15" Type="http://schemas.openxmlformats.org/officeDocument/2006/relationships/slide" Target="slides/slide10.xml"/><Relationship Id="rId37" Type="http://schemas.openxmlformats.org/officeDocument/2006/relationships/font" Target="fonts/Merriweather-boldItalic.fntdata"/><Relationship Id="rId14" Type="http://schemas.openxmlformats.org/officeDocument/2006/relationships/slide" Target="slides/slide9.xml"/><Relationship Id="rId36" Type="http://schemas.openxmlformats.org/officeDocument/2006/relationships/font" Target="fonts/Merriweather-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Hari</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a8ab918af1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a8ab918af1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abffaba8c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abffaba8c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a6e925caa3_0_8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a6e925caa3_0_8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Hari</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a8ab918af1_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a8ab918af1_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a8ab918af1_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a8ab918af1_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a454ab927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a454ab927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Arushi</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a8ab918af1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a8ab918af1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7feed516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7feed516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Arushi</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a4f614ead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a4f614ead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Arushi</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a454ab92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a454ab92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only has 4 bands which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a6e925caa3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a6e925caa3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Hari</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a454ab927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a454ab927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at a single tree with the same hyper parameters, there are 1,114 leaves so even though it is still using the mean of a group, the groups each tree is subsetting is much smaller than the categories we made.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a6e925caa3_0_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a6e925caa3_0_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 Looking at a map of current properties with the same property type and features have drastically different prices even though all of these properties are within a 6 mile radius of one another. </a:t>
            </a:r>
            <a:endParaRPr/>
          </a:p>
          <a:p>
            <a:pPr indent="0" lvl="0" marL="0" rtl="0" algn="l">
              <a:spcBef>
                <a:spcPts val="0"/>
              </a:spcBef>
              <a:spcAft>
                <a:spcPts val="0"/>
              </a:spcAft>
              <a:buNone/>
            </a:pPr>
            <a:r>
              <a:rPr lang="en"/>
              <a:t>Our data set is distributed through 34 states and DC with only 10 states having over 1000 properties. If you break this down further by Zipcode to get even more specific, there are 2509 zipcodes within the dataset with the highest count of properties being 110.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a6e925caa3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a6e925caa3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Jessica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a6e925caa3_0_8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a6e925caa3_0_8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Zillow claims to have a data set over 110 million homes in the US, working with only 0.027% of the data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a454ab927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a454ab927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Used decision trees for their ability to run relatively quickly and use on specific subsets of the data, r2 0.78</a:t>
            </a:r>
            <a:endParaRPr/>
          </a:p>
          <a:p>
            <a:pPr indent="-298450" lvl="0" marL="457200" rtl="0" algn="l">
              <a:spcBef>
                <a:spcPts val="0"/>
              </a:spcBef>
              <a:spcAft>
                <a:spcPts val="0"/>
              </a:spcAft>
              <a:buSzPts val="1100"/>
              <a:buAutoNum type="arabicPeriod"/>
            </a:pPr>
            <a:r>
              <a:rPr lang="en" sz="1350">
                <a:solidFill>
                  <a:srgbClr val="2E2E2E"/>
                </a:solidFill>
                <a:latin typeface="Georgia"/>
                <a:ea typeface="Georgia"/>
                <a:cs typeface="Georgia"/>
                <a:sym typeface="Georgia"/>
              </a:rPr>
              <a:t>temporal behavior multiplex network to understand taxi data, fed all data into a random forest regressor, 44 </a:t>
            </a:r>
            <a:r>
              <a:rPr lang="en" sz="1350">
                <a:solidFill>
                  <a:srgbClr val="2E2E2E"/>
                </a:solidFill>
                <a:latin typeface="Georgia"/>
                <a:ea typeface="Georgia"/>
                <a:cs typeface="Georgia"/>
                <a:sym typeface="Georgia"/>
              </a:rPr>
              <a:t>million</a:t>
            </a:r>
            <a:r>
              <a:rPr lang="en" sz="1350">
                <a:solidFill>
                  <a:srgbClr val="2E2E2E"/>
                </a:solidFill>
                <a:latin typeface="Georgia"/>
                <a:ea typeface="Georgia"/>
                <a:cs typeface="Georgia"/>
                <a:sym typeface="Georgia"/>
              </a:rPr>
              <a:t> rides reduced to 12 features</a:t>
            </a:r>
            <a:endParaRPr sz="1350">
              <a:solidFill>
                <a:srgbClr val="2E2E2E"/>
              </a:solidFill>
              <a:latin typeface="Georgia"/>
              <a:ea typeface="Georgia"/>
              <a:cs typeface="Georgia"/>
              <a:sym typeface="Georgia"/>
            </a:endParaRPr>
          </a:p>
          <a:p>
            <a:pPr indent="-314325" lvl="0" marL="457200" rtl="0" algn="l">
              <a:spcBef>
                <a:spcPts val="0"/>
              </a:spcBef>
              <a:spcAft>
                <a:spcPts val="0"/>
              </a:spcAft>
              <a:buClr>
                <a:srgbClr val="2E2E2E"/>
              </a:buClr>
              <a:buSzPts val="1350"/>
              <a:buFont typeface="Georgia"/>
              <a:buAutoNum type="arabicPeriod"/>
            </a:pPr>
            <a:r>
              <a:rPr lang="en" sz="1350">
                <a:solidFill>
                  <a:srgbClr val="2E2E2E"/>
                </a:solidFill>
                <a:latin typeface="Georgia"/>
                <a:ea typeface="Georgia"/>
                <a:cs typeface="Georgia"/>
                <a:sym typeface="Georgia"/>
              </a:rPr>
              <a:t>Did several models and found that the added features from NLP lead to a marked reduction in Mean Absolute Percent Error</a:t>
            </a:r>
            <a:endParaRPr sz="1350">
              <a:solidFill>
                <a:srgbClr val="2E2E2E"/>
              </a:solidFill>
              <a:latin typeface="Georgia"/>
              <a:ea typeface="Georgia"/>
              <a:cs typeface="Georgia"/>
              <a:sym typeface="Georgia"/>
            </a:endParaRPr>
          </a:p>
          <a:p>
            <a:pPr indent="-314325" lvl="0" marL="457200" rtl="0" algn="l">
              <a:spcBef>
                <a:spcPts val="0"/>
              </a:spcBef>
              <a:spcAft>
                <a:spcPts val="0"/>
              </a:spcAft>
              <a:buClr>
                <a:srgbClr val="2E2E2E"/>
              </a:buClr>
              <a:buSzPts val="1350"/>
              <a:buFont typeface="Georgia"/>
              <a:buAutoNum type="arabicPeriod"/>
            </a:pPr>
            <a:r>
              <a:rPr lang="en" sz="1350">
                <a:solidFill>
                  <a:srgbClr val="2E2E2E"/>
                </a:solidFill>
                <a:latin typeface="Georgia"/>
                <a:ea typeface="Georgia"/>
                <a:cs typeface="Georgia"/>
                <a:sym typeface="Georgia"/>
              </a:rPr>
              <a:t>Found Ensemble Tree based models performed the best with the addition of spatial data</a:t>
            </a:r>
            <a:endParaRPr sz="1350">
              <a:solidFill>
                <a:srgbClr val="2E2E2E"/>
              </a:solidFill>
              <a:latin typeface="Georgia"/>
              <a:ea typeface="Georgia"/>
              <a:cs typeface="Georgia"/>
              <a:sym typeface="Georgia"/>
            </a:endParaRPr>
          </a:p>
          <a:p>
            <a:pPr indent="-314325" lvl="0" marL="457200" rtl="0" algn="l">
              <a:spcBef>
                <a:spcPts val="0"/>
              </a:spcBef>
              <a:spcAft>
                <a:spcPts val="0"/>
              </a:spcAft>
              <a:buClr>
                <a:srgbClr val="2E2E2E"/>
              </a:buClr>
              <a:buSzPts val="1350"/>
              <a:buFont typeface="Georgia"/>
              <a:buAutoNum type="arabicPeriod"/>
            </a:pPr>
            <a:r>
              <a:rPr lang="en" sz="1350">
                <a:solidFill>
                  <a:srgbClr val="2E2E2E"/>
                </a:solidFill>
                <a:latin typeface="Georgia"/>
                <a:ea typeface="Georgia"/>
                <a:cs typeface="Georgia"/>
                <a:sym typeface="Georgia"/>
              </a:rPr>
              <a:t>XGboost and random forest along with POI data from google, 73%, only looked at condos</a:t>
            </a:r>
            <a:endParaRPr sz="1350">
              <a:solidFill>
                <a:srgbClr val="2E2E2E"/>
              </a:solidFill>
              <a:latin typeface="Georgia"/>
              <a:ea typeface="Georgia"/>
              <a:cs typeface="Georgia"/>
              <a:sym typeface="Georgi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a4f614ea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a4f614ea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Soumya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a6038afe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a6038afe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Soumya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a6038afe0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a6038afe0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Soumya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a6038afe0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a6038afe0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Soumya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a6e925caa3_0_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a6e925caa3_0_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Soumya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a6e925caa3_0_8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a6e925caa3_0_8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Soumya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a454ab927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a454ab927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Soumya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 Id="rId4" Type="http://schemas.openxmlformats.org/officeDocument/2006/relationships/image" Target="../media/image20.png"/><Relationship Id="rId5" Type="http://schemas.openxmlformats.org/officeDocument/2006/relationships/image" Target="../media/image23.png"/><Relationship Id="rId6"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doi.org/10.1016/j.engappai.2021.104513" TargetMode="External"/><Relationship Id="rId4" Type="http://schemas.openxmlformats.org/officeDocument/2006/relationships/hyperlink" Target="https://doi.org/10.1016/j.physa.2022.128306" TargetMode="External"/><Relationship Id="rId5" Type="http://schemas.openxmlformats.org/officeDocument/2006/relationships/hyperlink" Target="https://doi.org/10.1016/j.eswa.2022.119147" TargetMode="External"/><Relationship Id="rId6" Type="http://schemas.openxmlformats.org/officeDocument/2006/relationships/hyperlink" Target="https://doi.org/10.1016/j.cities.2022.103941" TargetMode="External"/><Relationship Id="rId7" Type="http://schemas.openxmlformats.org/officeDocument/2006/relationships/hyperlink" Target="https://doi.org/10.1016/j.habitatint.2021.10246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ets/promptcloud/real-estate-data-from-truli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1.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Using Machine Learning to Predict Real Estate Costs</a:t>
            </a:r>
            <a:endParaRPr/>
          </a:p>
        </p:txBody>
      </p:sp>
      <p:sp>
        <p:nvSpPr>
          <p:cNvPr id="65" name="Google Shape;65;p13"/>
          <p:cNvSpPr txBox="1"/>
          <p:nvPr>
            <p:ph idx="1" type="subTitle"/>
          </p:nvPr>
        </p:nvSpPr>
        <p:spPr>
          <a:xfrm>
            <a:off x="311700" y="1878538"/>
            <a:ext cx="4242600" cy="163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a:t>
            </a:r>
            <a:endParaRPr/>
          </a:p>
          <a:p>
            <a:pPr indent="0" lvl="0" marL="0" rtl="0" algn="l">
              <a:spcBef>
                <a:spcPts val="0"/>
              </a:spcBef>
              <a:spcAft>
                <a:spcPts val="0"/>
              </a:spcAft>
              <a:buNone/>
            </a:pPr>
            <a:r>
              <a:rPr lang="en"/>
              <a:t>Arushi Agarwal</a:t>
            </a:r>
            <a:endParaRPr/>
          </a:p>
          <a:p>
            <a:pPr indent="0" lvl="0" marL="0" rtl="0" algn="l">
              <a:spcBef>
                <a:spcPts val="0"/>
              </a:spcBef>
              <a:spcAft>
                <a:spcPts val="0"/>
              </a:spcAft>
              <a:buNone/>
            </a:pPr>
            <a:r>
              <a:rPr lang="en"/>
              <a:t>Hari Krishna Edvalapati</a:t>
            </a:r>
            <a:endParaRPr/>
          </a:p>
          <a:p>
            <a:pPr indent="0" lvl="0" marL="0" rtl="0" algn="l">
              <a:spcBef>
                <a:spcPts val="0"/>
              </a:spcBef>
              <a:spcAft>
                <a:spcPts val="0"/>
              </a:spcAft>
              <a:buNone/>
            </a:pPr>
            <a:r>
              <a:rPr lang="en"/>
              <a:t>Soumya Kasireddy</a:t>
            </a:r>
            <a:endParaRPr/>
          </a:p>
          <a:p>
            <a:pPr indent="0" lvl="0" marL="0" rtl="0" algn="l">
              <a:spcBef>
                <a:spcPts val="0"/>
              </a:spcBef>
              <a:spcAft>
                <a:spcPts val="0"/>
              </a:spcAft>
              <a:buNone/>
            </a:pPr>
            <a:r>
              <a:rPr lang="en"/>
              <a:t>Jessica Reynolds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Finding Imp Features Using Pearson &amp; Spearman Correlation</a:t>
            </a:r>
            <a:endParaRPr/>
          </a:p>
        </p:txBody>
      </p:sp>
      <p:sp>
        <p:nvSpPr>
          <p:cNvPr id="122" name="Google Shape;122;p22"/>
          <p:cNvSpPr txBox="1"/>
          <p:nvPr>
            <p:ph idx="1" type="body"/>
          </p:nvPr>
        </p:nvSpPr>
        <p:spPr>
          <a:xfrm>
            <a:off x="4644675" y="500925"/>
            <a:ext cx="4166400" cy="4373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Using Spearman Correlation we find the important features that are related to our target variable.It is observed that Bath,Bed,Sq Ft and state has highest relation with respect to the Price Variable.</a:t>
            </a:r>
            <a:endParaRPr/>
          </a:p>
        </p:txBody>
      </p:sp>
      <p:pic>
        <p:nvPicPr>
          <p:cNvPr id="123" name="Google Shape;123;p22"/>
          <p:cNvPicPr preferRelativeResize="0"/>
          <p:nvPr/>
        </p:nvPicPr>
        <p:blipFill>
          <a:blip r:embed="rId3">
            <a:alphaModFix/>
          </a:blip>
          <a:stretch>
            <a:fillRect/>
          </a:stretch>
        </p:blipFill>
        <p:spPr>
          <a:xfrm>
            <a:off x="4745525" y="2137000"/>
            <a:ext cx="3706501" cy="2342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Pearson Correlation</a:t>
            </a:r>
            <a:endParaRPr/>
          </a:p>
        </p:txBody>
      </p:sp>
      <p:sp>
        <p:nvSpPr>
          <p:cNvPr id="129" name="Google Shape;129;p2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0" name="Google Shape;130;p23"/>
          <p:cNvPicPr preferRelativeResize="0"/>
          <p:nvPr/>
        </p:nvPicPr>
        <p:blipFill>
          <a:blip r:embed="rId3">
            <a:alphaModFix/>
          </a:blip>
          <a:stretch>
            <a:fillRect/>
          </a:stretch>
        </p:blipFill>
        <p:spPr>
          <a:xfrm>
            <a:off x="4644675" y="404925"/>
            <a:ext cx="4499325" cy="43336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Regression</a:t>
            </a:r>
            <a:r>
              <a:rPr lang="en"/>
              <a:t> models:</a:t>
            </a:r>
            <a:endParaRPr/>
          </a:p>
          <a:p>
            <a:pPr indent="0" lvl="0" marL="0" rtl="0" algn="l">
              <a:spcBef>
                <a:spcPts val="0"/>
              </a:spcBef>
              <a:spcAft>
                <a:spcPts val="0"/>
              </a:spcAft>
              <a:buNone/>
            </a:pPr>
            <a:r>
              <a:t/>
            </a:r>
            <a:endParaRPr/>
          </a:p>
        </p:txBody>
      </p:sp>
      <p:sp>
        <p:nvSpPr>
          <p:cNvPr id="136" name="Google Shape;136;p2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Linear Regression Model:-</a:t>
            </a:r>
            <a:endParaRPr b="1"/>
          </a:p>
          <a:p>
            <a:pPr indent="0" lvl="0" marL="0" rtl="0" algn="l">
              <a:spcBef>
                <a:spcPts val="1200"/>
              </a:spcBef>
              <a:spcAft>
                <a:spcPts val="0"/>
              </a:spcAft>
              <a:buNone/>
            </a:pPr>
            <a:r>
              <a:rPr b="1" lang="en" sz="1700"/>
              <a:t>  </a:t>
            </a:r>
            <a:r>
              <a:rPr b="1" lang="en" sz="1700"/>
              <a:t>Test :-                      </a:t>
            </a:r>
            <a:r>
              <a:rPr b="1" lang="en" sz="1700"/>
              <a:t>               </a:t>
            </a:r>
            <a:r>
              <a:rPr b="1" lang="en" sz="1700"/>
              <a:t>Train:-</a:t>
            </a:r>
            <a:endParaRPr b="1" sz="1700"/>
          </a:p>
          <a:p>
            <a:pPr indent="0" lvl="0" marL="0" rtl="0" algn="l">
              <a:spcBef>
                <a:spcPts val="1200"/>
              </a:spcBef>
              <a:spcAft>
                <a:spcPts val="0"/>
              </a:spcAft>
              <a:buNone/>
            </a:pPr>
            <a:r>
              <a:rPr lang="en"/>
              <a:t>   16%                                                        19%</a:t>
            </a:r>
            <a:endParaRPr/>
          </a:p>
          <a:p>
            <a:pPr indent="0" lvl="0" marL="0" rtl="0" algn="l">
              <a:spcBef>
                <a:spcPts val="1200"/>
              </a:spcBef>
              <a:spcAft>
                <a:spcPts val="0"/>
              </a:spcAft>
              <a:buNone/>
            </a:pPr>
            <a:r>
              <a:rPr b="1" lang="en"/>
              <a:t>Lasso</a:t>
            </a:r>
            <a:r>
              <a:rPr b="1" lang="en"/>
              <a:t> Regression:-</a:t>
            </a:r>
            <a:endParaRPr b="1"/>
          </a:p>
          <a:p>
            <a:pPr indent="0" lvl="0" marL="0" rtl="0" algn="l">
              <a:spcBef>
                <a:spcPts val="1200"/>
              </a:spcBef>
              <a:spcAft>
                <a:spcPts val="0"/>
              </a:spcAft>
              <a:buNone/>
            </a:pPr>
            <a:r>
              <a:rPr b="1" lang="en" sz="1700"/>
              <a:t>  Test:-                                      Train:-</a:t>
            </a:r>
            <a:endParaRPr b="1" sz="1700"/>
          </a:p>
          <a:p>
            <a:pPr indent="0" lvl="0" marL="0" rtl="0" algn="l">
              <a:spcBef>
                <a:spcPts val="1200"/>
              </a:spcBef>
              <a:spcAft>
                <a:spcPts val="0"/>
              </a:spcAft>
              <a:buNone/>
            </a:pPr>
            <a:r>
              <a:rPr lang="en"/>
              <a:t>   14%                                                          17%</a:t>
            </a:r>
            <a:endParaRPr/>
          </a:p>
          <a:p>
            <a:pPr indent="0" lvl="0" marL="0" rtl="0" algn="l">
              <a:spcBef>
                <a:spcPts val="1200"/>
              </a:spcBef>
              <a:spcAft>
                <a:spcPts val="0"/>
              </a:spcAft>
              <a:buNone/>
            </a:pPr>
            <a:r>
              <a:rPr b="1" lang="en"/>
              <a:t>After Using Specific State Columns:-(State_tx,State_ca,State_fl)</a:t>
            </a:r>
            <a:endParaRPr b="1"/>
          </a:p>
          <a:p>
            <a:pPr indent="0" lvl="0" marL="0" rtl="0" algn="l">
              <a:spcBef>
                <a:spcPts val="1200"/>
              </a:spcBef>
              <a:spcAft>
                <a:spcPts val="0"/>
              </a:spcAft>
              <a:buNone/>
            </a:pPr>
            <a:r>
              <a:rPr b="1" lang="en" sz="1400"/>
              <a:t> Test:-                                                         Train:-</a:t>
            </a:r>
            <a:endParaRPr b="1" sz="1400"/>
          </a:p>
          <a:p>
            <a:pPr indent="0" lvl="0" marL="0" rtl="0" algn="l">
              <a:spcBef>
                <a:spcPts val="1200"/>
              </a:spcBef>
              <a:spcAft>
                <a:spcPts val="1200"/>
              </a:spcAft>
              <a:buNone/>
            </a:pPr>
            <a:r>
              <a:rPr b="1" lang="en" sz="1400"/>
              <a:t>  19%                                                            19%</a:t>
            </a:r>
            <a:endParaRPr b="1"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Methods Used to increase Accuracy</a:t>
            </a:r>
            <a:endParaRPr/>
          </a:p>
        </p:txBody>
      </p:sp>
      <p:sp>
        <p:nvSpPr>
          <p:cNvPr id="142" name="Google Shape;142;p2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Since our Target Variable mostly depend on one of the non-numeric column i;e “State” Column .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Since location of the house are dependent variable which </a:t>
            </a:r>
            <a:r>
              <a:rPr lang="en"/>
              <a:t>affects</a:t>
            </a:r>
            <a:r>
              <a:rPr lang="en"/>
              <a:t> the price of the house </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n"/>
              <a:t>Increased Performance After Specific location </a:t>
            </a:r>
            <a:endParaRPr b="1"/>
          </a:p>
          <a:p>
            <a:pPr indent="0" lvl="0" marL="0" rtl="0" algn="l">
              <a:spcBef>
                <a:spcPts val="1200"/>
              </a:spcBef>
              <a:spcAft>
                <a:spcPts val="1200"/>
              </a:spcAft>
              <a:buNone/>
            </a:pPr>
            <a:r>
              <a:rPr b="1" lang="en"/>
              <a:t>Able to increase about 5% more than the prev results</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Boosting Model</a:t>
            </a:r>
            <a:endParaRPr/>
          </a:p>
        </p:txBody>
      </p:sp>
      <p:sp>
        <p:nvSpPr>
          <p:cNvPr id="148" name="Google Shape;148;p2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1735"/>
              <a:t>XGBoost:-(Total Dataset)</a:t>
            </a:r>
            <a:endParaRPr b="1" sz="1735"/>
          </a:p>
          <a:p>
            <a:pPr indent="0" lvl="0" marL="0" rtl="0" algn="l">
              <a:spcBef>
                <a:spcPts val="1200"/>
              </a:spcBef>
              <a:spcAft>
                <a:spcPts val="0"/>
              </a:spcAft>
              <a:buNone/>
            </a:pPr>
            <a:r>
              <a:rPr b="1" lang="en" sz="1700"/>
              <a:t>  Train:-                                        Test:-</a:t>
            </a:r>
            <a:endParaRPr b="1" sz="1700"/>
          </a:p>
          <a:p>
            <a:pPr indent="0" lvl="0" marL="0" rtl="0" algn="l">
              <a:spcBef>
                <a:spcPts val="1200"/>
              </a:spcBef>
              <a:spcAft>
                <a:spcPts val="0"/>
              </a:spcAft>
              <a:buNone/>
            </a:pPr>
            <a:r>
              <a:rPr b="1" lang="en" sz="1700"/>
              <a:t>  81%                                             20%</a:t>
            </a:r>
            <a:endParaRPr b="1" sz="1700"/>
          </a:p>
          <a:p>
            <a:pPr indent="0" lvl="0" marL="0" rtl="0" algn="l">
              <a:spcBef>
                <a:spcPts val="1200"/>
              </a:spcBef>
              <a:spcAft>
                <a:spcPts val="0"/>
              </a:spcAft>
              <a:buNone/>
            </a:pPr>
            <a:r>
              <a:rPr b="1" lang="en" sz="1817"/>
              <a:t>XGBoost(Specific States)</a:t>
            </a:r>
            <a:r>
              <a:rPr b="1" lang="en" sz="1700"/>
              <a:t> :- </a:t>
            </a:r>
            <a:endParaRPr b="1" sz="1700"/>
          </a:p>
          <a:p>
            <a:pPr indent="0" lvl="0" marL="0" rtl="0" algn="l">
              <a:spcBef>
                <a:spcPts val="1200"/>
              </a:spcBef>
              <a:spcAft>
                <a:spcPts val="0"/>
              </a:spcAft>
              <a:buNone/>
            </a:pPr>
            <a:r>
              <a:rPr b="1" lang="en" sz="1700"/>
              <a:t>Features:- </a:t>
            </a:r>
            <a:r>
              <a:rPr lang="en" sz="1700"/>
              <a:t>Sq ft ,Bed, Bath , House Age, State_TX,State_CA,State_Fl</a:t>
            </a:r>
            <a:endParaRPr sz="1700"/>
          </a:p>
          <a:p>
            <a:pPr indent="0" lvl="0" marL="0" rtl="0" algn="l">
              <a:spcBef>
                <a:spcPts val="1200"/>
              </a:spcBef>
              <a:spcAft>
                <a:spcPts val="0"/>
              </a:spcAft>
              <a:buNone/>
            </a:pPr>
            <a:r>
              <a:rPr b="1" lang="en" sz="1700"/>
              <a:t>Train:-                                    Test:-</a:t>
            </a:r>
            <a:endParaRPr b="1" sz="1700"/>
          </a:p>
          <a:p>
            <a:pPr indent="0" lvl="0" marL="0" rtl="0" algn="l">
              <a:spcBef>
                <a:spcPts val="1200"/>
              </a:spcBef>
              <a:spcAft>
                <a:spcPts val="0"/>
              </a:spcAft>
              <a:buNone/>
            </a:pPr>
            <a:r>
              <a:rPr b="1" lang="en" sz="1700"/>
              <a:t>94%                                         33%</a:t>
            </a:r>
            <a:endParaRPr b="1" sz="1700"/>
          </a:p>
          <a:p>
            <a:pPr indent="0" lvl="0" marL="0" rtl="0" algn="l">
              <a:spcBef>
                <a:spcPts val="1200"/>
              </a:spcBef>
              <a:spcAft>
                <a:spcPts val="0"/>
              </a:spcAft>
              <a:buNone/>
            </a:pPr>
            <a:r>
              <a:rPr lang="en" sz="1700"/>
              <a:t>Since test data is less Accurate,data is trying to overfit the model.</a:t>
            </a:r>
            <a:endParaRPr sz="1700"/>
          </a:p>
          <a:p>
            <a:pPr indent="0" lvl="0" marL="0" rtl="0" algn="l">
              <a:spcBef>
                <a:spcPts val="1200"/>
              </a:spcBef>
              <a:spcAft>
                <a:spcPts val="0"/>
              </a:spcAft>
              <a:buNone/>
            </a:pPr>
            <a:r>
              <a:rPr lang="en" sz="1700"/>
              <a:t>After Hypertuning:-</a:t>
            </a:r>
            <a:endParaRPr sz="1700"/>
          </a:p>
          <a:p>
            <a:pPr indent="0" lvl="0" marL="0" rtl="0" algn="l">
              <a:spcBef>
                <a:spcPts val="1200"/>
              </a:spcBef>
              <a:spcAft>
                <a:spcPts val="1200"/>
              </a:spcAft>
              <a:buNone/>
            </a:pPr>
            <a:r>
              <a:rPr lang="en" sz="1700"/>
              <a:t>Same Results </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01475" y="265150"/>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Classifiers</a:t>
            </a:r>
            <a:endParaRPr/>
          </a:p>
        </p:txBody>
      </p:sp>
      <p:pic>
        <p:nvPicPr>
          <p:cNvPr id="154" name="Google Shape;154;p27"/>
          <p:cNvPicPr preferRelativeResize="0"/>
          <p:nvPr/>
        </p:nvPicPr>
        <p:blipFill>
          <a:blip r:embed="rId3">
            <a:alphaModFix/>
          </a:blip>
          <a:stretch>
            <a:fillRect/>
          </a:stretch>
        </p:blipFill>
        <p:spPr>
          <a:xfrm>
            <a:off x="185350" y="1054200"/>
            <a:ext cx="3915550" cy="3857601"/>
          </a:xfrm>
          <a:prstGeom prst="rect">
            <a:avLst/>
          </a:prstGeom>
          <a:noFill/>
          <a:ln>
            <a:noFill/>
          </a:ln>
        </p:spPr>
      </p:pic>
      <p:sp>
        <p:nvSpPr>
          <p:cNvPr id="155" name="Google Shape;155;p27"/>
          <p:cNvSpPr txBox="1"/>
          <p:nvPr>
            <p:ph idx="1" type="body"/>
          </p:nvPr>
        </p:nvSpPr>
        <p:spPr>
          <a:xfrm>
            <a:off x="4244875" y="312775"/>
            <a:ext cx="4786500" cy="4355700"/>
          </a:xfrm>
          <a:prstGeom prst="rect">
            <a:avLst/>
          </a:prstGeom>
        </p:spPr>
        <p:txBody>
          <a:bodyPr anchorCtr="0" anchor="t" bIns="91425" lIns="91425" spcFirstLastPara="1" rIns="91425" wrap="square" tIns="91425">
            <a:normAutofit/>
          </a:bodyPr>
          <a:lstStyle/>
          <a:p>
            <a:pPr indent="0" lvl="0" marL="285750" rtl="0" algn="l">
              <a:spcBef>
                <a:spcPts val="0"/>
              </a:spcBef>
              <a:spcAft>
                <a:spcPts val="0"/>
              </a:spcAft>
              <a:buNone/>
            </a:pPr>
            <a:r>
              <a:rPr b="1" lang="en" sz="1616"/>
              <a:t>Feature Importance Using Random Forest Classifier</a:t>
            </a:r>
            <a:endParaRPr b="1" sz="1616"/>
          </a:p>
          <a:p>
            <a:pPr indent="0" lvl="0" marL="285750" rtl="0" algn="l">
              <a:spcBef>
                <a:spcPts val="1200"/>
              </a:spcBef>
              <a:spcAft>
                <a:spcPts val="0"/>
              </a:spcAft>
              <a:buNone/>
            </a:pPr>
            <a:r>
              <a:t/>
            </a:r>
            <a:endParaRPr sz="1516"/>
          </a:p>
          <a:p>
            <a:pPr indent="0" lvl="0" marL="285750" rtl="0" algn="l">
              <a:spcBef>
                <a:spcPts val="1200"/>
              </a:spcBef>
              <a:spcAft>
                <a:spcPts val="0"/>
              </a:spcAft>
              <a:buNone/>
            </a:pPr>
            <a:r>
              <a:rPr lang="en" sz="1400"/>
              <a:t>Important Features Used-</a:t>
            </a:r>
            <a:endParaRPr sz="1400"/>
          </a:p>
          <a:p>
            <a:pPr indent="-317500" lvl="0" marL="857250" rtl="0" algn="l">
              <a:lnSpc>
                <a:spcPct val="200000"/>
              </a:lnSpc>
              <a:spcBef>
                <a:spcPts val="1200"/>
              </a:spcBef>
              <a:spcAft>
                <a:spcPts val="0"/>
              </a:spcAft>
              <a:buSzPts val="1400"/>
              <a:buAutoNum type="arabicPeriod"/>
            </a:pPr>
            <a:r>
              <a:rPr lang="en" sz="1400"/>
              <a:t>Sqr Ft</a:t>
            </a:r>
            <a:endParaRPr sz="1400"/>
          </a:p>
          <a:p>
            <a:pPr indent="-317500" lvl="0" marL="857250" rtl="0" algn="l">
              <a:lnSpc>
                <a:spcPct val="200000"/>
              </a:lnSpc>
              <a:spcBef>
                <a:spcPts val="0"/>
              </a:spcBef>
              <a:spcAft>
                <a:spcPts val="0"/>
              </a:spcAft>
              <a:buSzPts val="1400"/>
              <a:buAutoNum type="arabicPeriod"/>
            </a:pPr>
            <a:r>
              <a:rPr lang="en" sz="1400"/>
              <a:t>Bath</a:t>
            </a:r>
            <a:endParaRPr sz="1400"/>
          </a:p>
          <a:p>
            <a:pPr indent="-317500" lvl="0" marL="857250" rtl="0" algn="l">
              <a:lnSpc>
                <a:spcPct val="200000"/>
              </a:lnSpc>
              <a:spcBef>
                <a:spcPts val="0"/>
              </a:spcBef>
              <a:spcAft>
                <a:spcPts val="0"/>
              </a:spcAft>
              <a:buSzPts val="1400"/>
              <a:buAutoNum type="arabicPeriod"/>
            </a:pPr>
            <a:r>
              <a:rPr lang="en" sz="1400"/>
              <a:t>House Age</a:t>
            </a:r>
            <a:endParaRPr sz="1400"/>
          </a:p>
          <a:p>
            <a:pPr indent="-317500" lvl="0" marL="857250" rtl="0" algn="l">
              <a:lnSpc>
                <a:spcPct val="200000"/>
              </a:lnSpc>
              <a:spcBef>
                <a:spcPts val="0"/>
              </a:spcBef>
              <a:spcAft>
                <a:spcPts val="0"/>
              </a:spcAft>
              <a:buSzPts val="1400"/>
              <a:buAutoNum type="arabicPeriod"/>
            </a:pPr>
            <a:r>
              <a:rPr lang="en" sz="1400"/>
              <a:t>Lot Size</a:t>
            </a:r>
            <a:endParaRPr sz="1400"/>
          </a:p>
          <a:p>
            <a:pPr indent="-317500" lvl="0" marL="857250" rtl="0" algn="l">
              <a:lnSpc>
                <a:spcPct val="200000"/>
              </a:lnSpc>
              <a:spcBef>
                <a:spcPts val="0"/>
              </a:spcBef>
              <a:spcAft>
                <a:spcPts val="0"/>
              </a:spcAft>
              <a:buSzPts val="1400"/>
              <a:buAutoNum type="arabicPeriod"/>
            </a:pPr>
            <a:r>
              <a:rPr lang="en" sz="1400"/>
              <a:t>Beds</a:t>
            </a:r>
            <a:endParaRPr sz="1400"/>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Pairplots</a:t>
            </a:r>
            <a:endParaRPr/>
          </a:p>
        </p:txBody>
      </p:sp>
      <p:sp>
        <p:nvSpPr>
          <p:cNvPr id="161" name="Google Shape;161;p2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2" name="Google Shape;162;p28"/>
          <p:cNvPicPr preferRelativeResize="0"/>
          <p:nvPr/>
        </p:nvPicPr>
        <p:blipFill>
          <a:blip r:embed="rId3">
            <a:alphaModFix/>
          </a:blip>
          <a:stretch>
            <a:fillRect/>
          </a:stretch>
        </p:blipFill>
        <p:spPr>
          <a:xfrm>
            <a:off x="4314400" y="0"/>
            <a:ext cx="4829599" cy="5143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272275" y="314900"/>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Accuracy Percentage with Different Classifiers</a:t>
            </a:r>
            <a:endParaRPr/>
          </a:p>
        </p:txBody>
      </p:sp>
      <p:sp>
        <p:nvSpPr>
          <p:cNvPr id="168" name="Google Shape;168;p29"/>
          <p:cNvSpPr txBox="1"/>
          <p:nvPr>
            <p:ph idx="1" type="body"/>
          </p:nvPr>
        </p:nvSpPr>
        <p:spPr>
          <a:xfrm>
            <a:off x="4402100" y="314900"/>
            <a:ext cx="4680300" cy="46290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 sz="1400"/>
              <a:t>Logistic Regression</a:t>
            </a:r>
            <a:endParaRPr b="1" sz="1400"/>
          </a:p>
          <a:p>
            <a:pPr indent="0" lvl="0" marL="0" rtl="0" algn="l">
              <a:lnSpc>
                <a:spcPct val="90000"/>
              </a:lnSpc>
              <a:spcBef>
                <a:spcPts val="1200"/>
              </a:spcBef>
              <a:spcAft>
                <a:spcPts val="0"/>
              </a:spcAft>
              <a:buNone/>
            </a:pPr>
            <a:r>
              <a:rPr b="1" lang="en" sz="1400"/>
              <a:t>Train-    </a:t>
            </a:r>
            <a:r>
              <a:rPr lang="en" sz="1400"/>
              <a:t>23%</a:t>
            </a:r>
            <a:r>
              <a:rPr b="1" lang="en" sz="1400"/>
              <a:t>			Test- </a:t>
            </a:r>
            <a:r>
              <a:rPr lang="en" sz="1400"/>
              <a:t>23%</a:t>
            </a:r>
            <a:endParaRPr sz="1400"/>
          </a:p>
          <a:p>
            <a:pPr indent="0" lvl="0" marL="0" rtl="0" algn="l">
              <a:lnSpc>
                <a:spcPct val="90000"/>
              </a:lnSpc>
              <a:spcBef>
                <a:spcPts val="1200"/>
              </a:spcBef>
              <a:spcAft>
                <a:spcPts val="0"/>
              </a:spcAft>
              <a:buNone/>
            </a:pPr>
            <a:r>
              <a:t/>
            </a:r>
            <a:endParaRPr b="1" sz="800"/>
          </a:p>
          <a:p>
            <a:pPr indent="0" lvl="0" marL="0" rtl="0" algn="l">
              <a:lnSpc>
                <a:spcPct val="90000"/>
              </a:lnSpc>
              <a:spcBef>
                <a:spcPts val="1200"/>
              </a:spcBef>
              <a:spcAft>
                <a:spcPts val="0"/>
              </a:spcAft>
              <a:buNone/>
            </a:pPr>
            <a:r>
              <a:rPr b="1" lang="en" sz="1400"/>
              <a:t>Linear Discriminant Analysis (LDA)</a:t>
            </a:r>
            <a:endParaRPr b="1" sz="1400"/>
          </a:p>
          <a:p>
            <a:pPr indent="0" lvl="0" marL="0" rtl="0" algn="l">
              <a:lnSpc>
                <a:spcPct val="90000"/>
              </a:lnSpc>
              <a:spcBef>
                <a:spcPts val="1200"/>
              </a:spcBef>
              <a:spcAft>
                <a:spcPts val="0"/>
              </a:spcAft>
              <a:buNone/>
            </a:pPr>
            <a:r>
              <a:rPr b="1" lang="en" sz="1400"/>
              <a:t>Train-    </a:t>
            </a:r>
            <a:r>
              <a:rPr lang="en" sz="1400"/>
              <a:t>58%</a:t>
            </a:r>
            <a:r>
              <a:rPr b="1" lang="en" sz="1400"/>
              <a:t>			Test-  </a:t>
            </a:r>
            <a:r>
              <a:rPr lang="en" sz="1400"/>
              <a:t>58%</a:t>
            </a:r>
            <a:endParaRPr sz="1400"/>
          </a:p>
          <a:p>
            <a:pPr indent="0" lvl="0" marL="0" rtl="0" algn="l">
              <a:lnSpc>
                <a:spcPct val="90000"/>
              </a:lnSpc>
              <a:spcBef>
                <a:spcPts val="1200"/>
              </a:spcBef>
              <a:spcAft>
                <a:spcPts val="0"/>
              </a:spcAft>
              <a:buNone/>
            </a:pPr>
            <a:r>
              <a:t/>
            </a:r>
            <a:endParaRPr b="1" sz="800"/>
          </a:p>
          <a:p>
            <a:pPr indent="0" lvl="0" marL="0" rtl="0" algn="l">
              <a:lnSpc>
                <a:spcPct val="90000"/>
              </a:lnSpc>
              <a:spcBef>
                <a:spcPts val="1200"/>
              </a:spcBef>
              <a:spcAft>
                <a:spcPts val="0"/>
              </a:spcAft>
              <a:buNone/>
            </a:pPr>
            <a:r>
              <a:rPr b="1" lang="en" sz="1400"/>
              <a:t>Decision Trees </a:t>
            </a:r>
            <a:r>
              <a:rPr lang="en">
                <a:highlight>
                  <a:srgbClr val="FFFFFF"/>
                </a:highlight>
              </a:rPr>
              <a:t>(max_leaf_nodes=99, min_samples_split= 2)</a:t>
            </a:r>
            <a:endParaRPr b="1"/>
          </a:p>
          <a:p>
            <a:pPr indent="0" lvl="0" marL="0" rtl="0" algn="l">
              <a:lnSpc>
                <a:spcPct val="90000"/>
              </a:lnSpc>
              <a:spcBef>
                <a:spcPts val="1200"/>
              </a:spcBef>
              <a:spcAft>
                <a:spcPts val="0"/>
              </a:spcAft>
              <a:buNone/>
            </a:pPr>
            <a:r>
              <a:rPr b="1" lang="en" sz="1400"/>
              <a:t>Train-    </a:t>
            </a:r>
            <a:r>
              <a:rPr lang="en" sz="1400"/>
              <a:t>67%</a:t>
            </a:r>
            <a:r>
              <a:rPr b="1" lang="en" sz="1400"/>
              <a:t>			Test-  </a:t>
            </a:r>
            <a:r>
              <a:rPr lang="en" sz="1400"/>
              <a:t>61%</a:t>
            </a:r>
            <a:endParaRPr sz="1400"/>
          </a:p>
          <a:p>
            <a:pPr indent="0" lvl="0" marL="0" rtl="0" algn="l">
              <a:lnSpc>
                <a:spcPct val="90000"/>
              </a:lnSpc>
              <a:spcBef>
                <a:spcPts val="1200"/>
              </a:spcBef>
              <a:spcAft>
                <a:spcPts val="0"/>
              </a:spcAft>
              <a:buNone/>
            </a:pPr>
            <a:r>
              <a:t/>
            </a:r>
            <a:endParaRPr b="1" sz="800"/>
          </a:p>
          <a:p>
            <a:pPr indent="0" lvl="0" marL="0" rtl="0" algn="l">
              <a:lnSpc>
                <a:spcPct val="90000"/>
              </a:lnSpc>
              <a:spcBef>
                <a:spcPts val="1200"/>
              </a:spcBef>
              <a:spcAft>
                <a:spcPts val="0"/>
              </a:spcAft>
              <a:buNone/>
            </a:pPr>
            <a:r>
              <a:rPr b="1" lang="en" sz="1400"/>
              <a:t>Random Forest Classifier </a:t>
            </a:r>
            <a:r>
              <a:rPr lang="en"/>
              <a:t>(n_estimators=100, max_depth=13, max_leaf_nodes=49)</a:t>
            </a:r>
            <a:endParaRPr/>
          </a:p>
          <a:p>
            <a:pPr indent="0" lvl="0" marL="0" rtl="0" algn="l">
              <a:lnSpc>
                <a:spcPct val="90000"/>
              </a:lnSpc>
              <a:spcBef>
                <a:spcPts val="1200"/>
              </a:spcBef>
              <a:spcAft>
                <a:spcPts val="0"/>
              </a:spcAft>
              <a:buNone/>
            </a:pPr>
            <a:r>
              <a:rPr b="1" lang="en" sz="1400"/>
              <a:t>Train-    </a:t>
            </a:r>
            <a:r>
              <a:rPr lang="en" sz="1400"/>
              <a:t>62%</a:t>
            </a:r>
            <a:r>
              <a:rPr b="1" lang="en" sz="1400"/>
              <a:t>			Test-  </a:t>
            </a:r>
            <a:r>
              <a:rPr lang="en" sz="1400"/>
              <a:t>62%</a:t>
            </a:r>
            <a:endParaRPr sz="1400"/>
          </a:p>
          <a:p>
            <a:pPr indent="0" lvl="0" marL="0" rtl="0" algn="l">
              <a:lnSpc>
                <a:spcPct val="90000"/>
              </a:lnSpc>
              <a:spcBef>
                <a:spcPts val="1200"/>
              </a:spcBef>
              <a:spcAft>
                <a:spcPts val="0"/>
              </a:spcAft>
              <a:buNone/>
            </a:pPr>
            <a:r>
              <a:t/>
            </a:r>
            <a:endParaRPr b="1" sz="800"/>
          </a:p>
          <a:p>
            <a:pPr indent="0" lvl="0" marL="0" rtl="0" algn="l">
              <a:lnSpc>
                <a:spcPct val="90000"/>
              </a:lnSpc>
              <a:spcBef>
                <a:spcPts val="1200"/>
              </a:spcBef>
              <a:spcAft>
                <a:spcPts val="0"/>
              </a:spcAft>
              <a:buNone/>
            </a:pPr>
            <a:r>
              <a:rPr b="1" lang="en" sz="1400"/>
              <a:t>Gradient Boosting Classifier</a:t>
            </a:r>
            <a:endParaRPr b="1" sz="1400"/>
          </a:p>
          <a:p>
            <a:pPr indent="0" lvl="0" marL="0" rtl="0" algn="l">
              <a:lnSpc>
                <a:spcPct val="90000"/>
              </a:lnSpc>
              <a:spcBef>
                <a:spcPts val="1200"/>
              </a:spcBef>
              <a:spcAft>
                <a:spcPts val="1200"/>
              </a:spcAft>
              <a:buNone/>
            </a:pPr>
            <a:r>
              <a:rPr b="1" lang="en" sz="1400"/>
              <a:t>Train-    </a:t>
            </a:r>
            <a:r>
              <a:rPr lang="en" sz="1400"/>
              <a:t>66%</a:t>
            </a:r>
            <a:r>
              <a:rPr b="1" lang="en" sz="1400"/>
              <a:t>			Test- </a:t>
            </a:r>
            <a:r>
              <a:rPr lang="en" sz="1400"/>
              <a:t> 65%</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Stacking</a:t>
            </a:r>
            <a:endParaRPr/>
          </a:p>
        </p:txBody>
      </p:sp>
      <p:sp>
        <p:nvSpPr>
          <p:cNvPr id="174" name="Google Shape;174;p30"/>
          <p:cNvSpPr txBox="1"/>
          <p:nvPr>
            <p:ph idx="1" type="body"/>
          </p:nvPr>
        </p:nvSpPr>
        <p:spPr>
          <a:xfrm>
            <a:off x="4633100" y="1302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Classifiers Used</a:t>
            </a:r>
            <a:r>
              <a:rPr lang="en" sz="1400"/>
              <a:t>-</a:t>
            </a:r>
            <a:endParaRPr sz="1400"/>
          </a:p>
          <a:p>
            <a:pPr indent="-317500" lvl="0" marL="457200" rtl="0" algn="l">
              <a:lnSpc>
                <a:spcPct val="150000"/>
              </a:lnSpc>
              <a:spcBef>
                <a:spcPts val="1200"/>
              </a:spcBef>
              <a:spcAft>
                <a:spcPts val="0"/>
              </a:spcAft>
              <a:buSzPts val="1400"/>
              <a:buChar char="●"/>
            </a:pPr>
            <a:r>
              <a:rPr lang="en" sz="1400"/>
              <a:t>Decision Trees</a:t>
            </a:r>
            <a:endParaRPr sz="1400"/>
          </a:p>
          <a:p>
            <a:pPr indent="-317500" lvl="0" marL="457200" rtl="0" algn="l">
              <a:lnSpc>
                <a:spcPct val="150000"/>
              </a:lnSpc>
              <a:spcBef>
                <a:spcPts val="0"/>
              </a:spcBef>
              <a:spcAft>
                <a:spcPts val="0"/>
              </a:spcAft>
              <a:buSzPts val="1400"/>
              <a:buChar char="●"/>
            </a:pPr>
            <a:r>
              <a:rPr lang="en" sz="1400"/>
              <a:t>Random Forest Classifier</a:t>
            </a:r>
            <a:endParaRPr sz="1400"/>
          </a:p>
          <a:p>
            <a:pPr indent="-317500" lvl="0" marL="457200" rtl="0" algn="l">
              <a:lnSpc>
                <a:spcPct val="150000"/>
              </a:lnSpc>
              <a:spcBef>
                <a:spcPts val="0"/>
              </a:spcBef>
              <a:spcAft>
                <a:spcPts val="0"/>
              </a:spcAft>
              <a:buSzPts val="1400"/>
              <a:buChar char="●"/>
            </a:pPr>
            <a:r>
              <a:rPr lang="en" sz="1400"/>
              <a:t>Gradient Boosting Classifier</a:t>
            </a:r>
            <a:endParaRPr sz="1400"/>
          </a:p>
          <a:p>
            <a:pPr indent="0" lvl="0" marL="0" rtl="0" algn="l">
              <a:spcBef>
                <a:spcPts val="1200"/>
              </a:spcBef>
              <a:spcAft>
                <a:spcPts val="1200"/>
              </a:spcAft>
              <a:buNone/>
            </a:pPr>
            <a:r>
              <a:rPr b="1" lang="en" sz="1400"/>
              <a:t>Train -  </a:t>
            </a:r>
            <a:r>
              <a:rPr lang="en" sz="1400"/>
              <a:t>67%			</a:t>
            </a:r>
            <a:r>
              <a:rPr b="1" lang="en" sz="1400"/>
              <a:t>Test -   </a:t>
            </a:r>
            <a:r>
              <a:rPr lang="en" sz="1400"/>
              <a:t>65%</a:t>
            </a:r>
            <a:endParaRPr sz="1400"/>
          </a:p>
        </p:txBody>
      </p:sp>
      <p:pic>
        <p:nvPicPr>
          <p:cNvPr id="175" name="Google Shape;175;p30"/>
          <p:cNvPicPr preferRelativeResize="0"/>
          <p:nvPr/>
        </p:nvPicPr>
        <p:blipFill>
          <a:blip r:embed="rId3">
            <a:alphaModFix/>
          </a:blip>
          <a:stretch>
            <a:fillRect/>
          </a:stretch>
        </p:blipFill>
        <p:spPr>
          <a:xfrm>
            <a:off x="685300" y="2293850"/>
            <a:ext cx="2905875" cy="2605575"/>
          </a:xfrm>
          <a:prstGeom prst="rect">
            <a:avLst/>
          </a:prstGeom>
          <a:noFill/>
          <a:ln>
            <a:noFill/>
          </a:ln>
        </p:spPr>
      </p:pic>
      <p:pic>
        <p:nvPicPr>
          <p:cNvPr id="176" name="Google Shape;176;p30"/>
          <p:cNvPicPr preferRelativeResize="0"/>
          <p:nvPr/>
        </p:nvPicPr>
        <p:blipFill>
          <a:blip r:embed="rId4">
            <a:alphaModFix/>
          </a:blip>
          <a:stretch>
            <a:fillRect/>
          </a:stretch>
        </p:blipFill>
        <p:spPr>
          <a:xfrm>
            <a:off x="4834350" y="2189475"/>
            <a:ext cx="3044050" cy="2709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25" y="244800"/>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Random Forest </a:t>
            </a:r>
            <a:r>
              <a:rPr lang="en"/>
              <a:t>Regression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2" name="Google Shape;182;p31"/>
          <p:cNvSpPr txBox="1"/>
          <p:nvPr>
            <p:ph idx="1" type="body"/>
          </p:nvPr>
        </p:nvSpPr>
        <p:spPr>
          <a:xfrm>
            <a:off x="4481900" y="106125"/>
            <a:ext cx="4385700" cy="4845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u="sng"/>
              <a:t>Selected Important Features: </a:t>
            </a:r>
            <a:endParaRPr u="sng"/>
          </a:p>
          <a:p>
            <a:pPr indent="0" lvl="0" marL="0" rtl="0" algn="l">
              <a:lnSpc>
                <a:spcPct val="115000"/>
              </a:lnSpc>
              <a:spcBef>
                <a:spcPts val="0"/>
              </a:spcBef>
              <a:spcAft>
                <a:spcPts val="0"/>
              </a:spcAft>
              <a:buNone/>
            </a:pPr>
            <a:r>
              <a:rPr lang="en"/>
              <a:t>Stories, Bath, Beds, Sqr Ft, Lot Size, House Age</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u="sng"/>
              <a:t>Hyperparameters</a:t>
            </a:r>
            <a:endParaRPr u="sng"/>
          </a:p>
          <a:p>
            <a:pPr indent="0" lvl="0" marL="0" rtl="0" algn="l">
              <a:lnSpc>
                <a:spcPct val="115000"/>
              </a:lnSpc>
              <a:spcBef>
                <a:spcPts val="0"/>
              </a:spcBef>
              <a:spcAft>
                <a:spcPts val="0"/>
              </a:spcAft>
              <a:buNone/>
            </a:pPr>
            <a:r>
              <a:rPr lang="en"/>
              <a:t>n_estimators=1000, max_depth=15, max_features=’sqrt’, min_samples_split = 2</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u="sng"/>
              <a:t>Without Bagging:</a:t>
            </a:r>
            <a:r>
              <a:rPr lang="en"/>
              <a:t> </a:t>
            </a:r>
            <a:r>
              <a:rPr lang="en"/>
              <a:t>			</a:t>
            </a:r>
            <a:r>
              <a:rPr lang="en" u="sng"/>
              <a:t>With Bagging:</a:t>
            </a:r>
            <a:endParaRPr u="sng"/>
          </a:p>
          <a:p>
            <a:pPr indent="0" lvl="0" marL="0" rtl="0" algn="l">
              <a:lnSpc>
                <a:spcPct val="115000"/>
              </a:lnSpc>
              <a:spcBef>
                <a:spcPts val="0"/>
              </a:spcBef>
              <a:spcAft>
                <a:spcPts val="0"/>
              </a:spcAft>
              <a:buNone/>
            </a:pPr>
            <a:r>
              <a:rPr lang="en"/>
              <a:t>Train R^2:  0.83			Train R^2:  0.6619</a:t>
            </a:r>
            <a:endParaRPr/>
          </a:p>
          <a:p>
            <a:pPr indent="0" lvl="0" marL="0" rtl="0" algn="l">
              <a:lnSpc>
                <a:spcPct val="115000"/>
              </a:lnSpc>
              <a:spcBef>
                <a:spcPts val="0"/>
              </a:spcBef>
              <a:spcAft>
                <a:spcPts val="0"/>
              </a:spcAft>
              <a:buNone/>
            </a:pPr>
            <a:r>
              <a:rPr lang="en"/>
              <a:t>Test R^2: 0.327			</a:t>
            </a:r>
            <a:r>
              <a:rPr lang="en"/>
              <a:t>Test R^2: 0.2488</a:t>
            </a:r>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83" name="Google Shape;183;p31"/>
          <p:cNvPicPr preferRelativeResize="0"/>
          <p:nvPr/>
        </p:nvPicPr>
        <p:blipFill>
          <a:blip r:embed="rId3">
            <a:alphaModFix/>
          </a:blip>
          <a:stretch>
            <a:fillRect/>
          </a:stretch>
        </p:blipFill>
        <p:spPr>
          <a:xfrm>
            <a:off x="5084350" y="2571750"/>
            <a:ext cx="3487314" cy="2379675"/>
          </a:xfrm>
          <a:prstGeom prst="rect">
            <a:avLst/>
          </a:prstGeom>
          <a:noFill/>
          <a:ln>
            <a:noFill/>
          </a:ln>
        </p:spPr>
      </p:pic>
      <p:pic>
        <p:nvPicPr>
          <p:cNvPr id="184" name="Google Shape;184;p31"/>
          <p:cNvPicPr preferRelativeResize="0"/>
          <p:nvPr/>
        </p:nvPicPr>
        <p:blipFill>
          <a:blip r:embed="rId4">
            <a:alphaModFix/>
          </a:blip>
          <a:stretch>
            <a:fillRect/>
          </a:stretch>
        </p:blipFill>
        <p:spPr>
          <a:xfrm>
            <a:off x="716025" y="1334100"/>
            <a:ext cx="2609875" cy="3153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252500"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The Problem</a:t>
            </a:r>
            <a:endParaRPr>
              <a:latin typeface="Times New Roman"/>
              <a:ea typeface="Times New Roman"/>
              <a:cs typeface="Times New Roman"/>
              <a:sym typeface="Times New Roman"/>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Understanding the value of a house in the current market is important for realtors, potential homebuyers/sellers, and lenders. In our project, we aim to investigate which features of a house have the highest correlation with housing prices in order to generate a model to accurately predict the cost of residential homes in the United States.</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Scaling and Removing Outliers</a:t>
            </a:r>
            <a:endParaRPr/>
          </a:p>
        </p:txBody>
      </p:sp>
      <p:sp>
        <p:nvSpPr>
          <p:cNvPr id="190" name="Google Shape;190;p32"/>
          <p:cNvSpPr txBox="1"/>
          <p:nvPr>
            <p:ph idx="1" type="body"/>
          </p:nvPr>
        </p:nvSpPr>
        <p:spPr>
          <a:xfrm>
            <a:off x="4708700" y="95600"/>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Selected Important Features: </a:t>
            </a:r>
            <a:endParaRPr u="sng"/>
          </a:p>
          <a:p>
            <a:pPr indent="0" lvl="0" marL="0" rtl="0" algn="l">
              <a:spcBef>
                <a:spcPts val="0"/>
              </a:spcBef>
              <a:spcAft>
                <a:spcPts val="0"/>
              </a:spcAft>
              <a:buNone/>
            </a:pPr>
            <a:r>
              <a:rPr lang="en"/>
              <a:t>Stories, Bath, Beds, Sqr Ft, Lot Size, House Age</a:t>
            </a:r>
            <a:endParaRPr/>
          </a:p>
          <a:p>
            <a:pPr indent="0" lvl="0" marL="0" rtl="0" algn="l">
              <a:spcBef>
                <a:spcPts val="0"/>
              </a:spcBef>
              <a:spcAft>
                <a:spcPts val="0"/>
              </a:spcAft>
              <a:buNone/>
            </a:pPr>
            <a:r>
              <a:rPr lang="en"/>
              <a:t>State_CA, State_MI, State_TX</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t>Hyperparameters:</a:t>
            </a:r>
            <a:endParaRPr u="sng"/>
          </a:p>
          <a:p>
            <a:pPr indent="0" lvl="0" marL="0" rtl="0" algn="l">
              <a:spcBef>
                <a:spcPts val="0"/>
              </a:spcBef>
              <a:spcAft>
                <a:spcPts val="0"/>
              </a:spcAft>
              <a:buNone/>
            </a:pPr>
            <a:r>
              <a:rPr lang="en"/>
              <a:t>n_estimators=1000, max_depth=15, max_features=’log2’, min_samples_split = 50</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t>Without Bagging:</a:t>
            </a:r>
            <a:r>
              <a:rPr lang="en"/>
              <a:t> 			</a:t>
            </a:r>
            <a:r>
              <a:rPr lang="en" u="sng"/>
              <a:t>With Bagging</a:t>
            </a:r>
            <a:endParaRPr u="sng"/>
          </a:p>
          <a:p>
            <a:pPr indent="0" lvl="0" marL="0" rtl="0" algn="l">
              <a:spcBef>
                <a:spcPts val="0"/>
              </a:spcBef>
              <a:spcAft>
                <a:spcPts val="0"/>
              </a:spcAft>
              <a:buNone/>
            </a:pPr>
            <a:r>
              <a:rPr lang="en"/>
              <a:t>Train R^2: 0.646			Train R^2: 0. 613</a:t>
            </a:r>
            <a:endParaRPr/>
          </a:p>
          <a:p>
            <a:pPr indent="0" lvl="0" marL="0" rtl="0" algn="l">
              <a:spcBef>
                <a:spcPts val="0"/>
              </a:spcBef>
              <a:spcAft>
                <a:spcPts val="0"/>
              </a:spcAft>
              <a:buNone/>
            </a:pPr>
            <a:r>
              <a:rPr lang="en"/>
              <a:t>Test R^2: 0.586			Test R^2: 0.485</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91" name="Google Shape;191;p32"/>
          <p:cNvPicPr preferRelativeResize="0"/>
          <p:nvPr/>
        </p:nvPicPr>
        <p:blipFill>
          <a:blip r:embed="rId3">
            <a:alphaModFix/>
          </a:blip>
          <a:stretch>
            <a:fillRect/>
          </a:stretch>
        </p:blipFill>
        <p:spPr>
          <a:xfrm>
            <a:off x="813250" y="1595175"/>
            <a:ext cx="2441700" cy="2950726"/>
          </a:xfrm>
          <a:prstGeom prst="rect">
            <a:avLst/>
          </a:prstGeom>
          <a:noFill/>
          <a:ln>
            <a:noFill/>
          </a:ln>
        </p:spPr>
      </p:pic>
      <p:pic>
        <p:nvPicPr>
          <p:cNvPr id="192" name="Google Shape;192;p32"/>
          <p:cNvPicPr preferRelativeResize="0"/>
          <p:nvPr/>
        </p:nvPicPr>
        <p:blipFill>
          <a:blip r:embed="rId4">
            <a:alphaModFix/>
          </a:blip>
          <a:stretch>
            <a:fillRect/>
          </a:stretch>
        </p:blipFill>
        <p:spPr>
          <a:xfrm>
            <a:off x="4352025" y="3009813"/>
            <a:ext cx="2278750" cy="1536075"/>
          </a:xfrm>
          <a:prstGeom prst="rect">
            <a:avLst/>
          </a:prstGeom>
          <a:noFill/>
          <a:ln>
            <a:noFill/>
          </a:ln>
        </p:spPr>
      </p:pic>
      <p:pic>
        <p:nvPicPr>
          <p:cNvPr id="193" name="Google Shape;193;p32"/>
          <p:cNvPicPr preferRelativeResize="0"/>
          <p:nvPr/>
        </p:nvPicPr>
        <p:blipFill>
          <a:blip r:embed="rId5">
            <a:alphaModFix/>
          </a:blip>
          <a:stretch>
            <a:fillRect/>
          </a:stretch>
        </p:blipFill>
        <p:spPr>
          <a:xfrm>
            <a:off x="6785975" y="3009800"/>
            <a:ext cx="2278750" cy="1536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Limitations and Next steps</a:t>
            </a:r>
            <a:r>
              <a:rPr lang="en"/>
              <a:t>:</a:t>
            </a:r>
            <a:endParaRPr/>
          </a:p>
          <a:p>
            <a:pPr indent="0" lvl="0" marL="0" rtl="0" algn="l">
              <a:spcBef>
                <a:spcPts val="0"/>
              </a:spcBef>
              <a:spcAft>
                <a:spcPts val="0"/>
              </a:spcAft>
              <a:buNone/>
            </a:pPr>
            <a:r>
              <a:t/>
            </a:r>
            <a:endParaRPr/>
          </a:p>
        </p:txBody>
      </p:sp>
      <p:sp>
        <p:nvSpPr>
          <p:cNvPr id="199" name="Google Shape;199;p33"/>
          <p:cNvSpPr txBox="1"/>
          <p:nvPr/>
        </p:nvSpPr>
        <p:spPr>
          <a:xfrm>
            <a:off x="4528575" y="4358525"/>
            <a:ext cx="4353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latin typeface="Roboto"/>
                <a:ea typeface="Roboto"/>
                <a:cs typeface="Roboto"/>
                <a:sym typeface="Roboto"/>
              </a:rPr>
              <a:t>These properties are condos with similar </a:t>
            </a:r>
            <a:r>
              <a:rPr lang="en">
                <a:solidFill>
                  <a:srgbClr val="666666"/>
                </a:solidFill>
                <a:latin typeface="Roboto"/>
                <a:ea typeface="Roboto"/>
                <a:cs typeface="Roboto"/>
                <a:sym typeface="Roboto"/>
              </a:rPr>
              <a:t>features</a:t>
            </a:r>
            <a:r>
              <a:rPr lang="en">
                <a:solidFill>
                  <a:srgbClr val="666666"/>
                </a:solidFill>
                <a:latin typeface="Roboto"/>
                <a:ea typeface="Roboto"/>
                <a:cs typeface="Roboto"/>
                <a:sym typeface="Roboto"/>
              </a:rPr>
              <a:t> but, as we can see, they have vastly different prices.</a:t>
            </a:r>
            <a:endParaRPr>
              <a:solidFill>
                <a:srgbClr val="666666"/>
              </a:solidFill>
              <a:latin typeface="Roboto"/>
              <a:ea typeface="Roboto"/>
              <a:cs typeface="Roboto"/>
              <a:sym typeface="Roboto"/>
            </a:endParaRPr>
          </a:p>
        </p:txBody>
      </p:sp>
      <p:pic>
        <p:nvPicPr>
          <p:cNvPr id="200" name="Google Shape;200;p33"/>
          <p:cNvPicPr preferRelativeResize="0"/>
          <p:nvPr/>
        </p:nvPicPr>
        <p:blipFill>
          <a:blip r:embed="rId3">
            <a:alphaModFix/>
          </a:blip>
          <a:stretch>
            <a:fillRect/>
          </a:stretch>
        </p:blipFill>
        <p:spPr>
          <a:xfrm>
            <a:off x="4549863" y="611088"/>
            <a:ext cx="4398185" cy="3686225"/>
          </a:xfrm>
          <a:prstGeom prst="rect">
            <a:avLst/>
          </a:prstGeom>
          <a:noFill/>
          <a:ln>
            <a:noFill/>
          </a:ln>
        </p:spPr>
      </p:pic>
      <p:pic>
        <p:nvPicPr>
          <p:cNvPr id="201" name="Google Shape;201;p33"/>
          <p:cNvPicPr preferRelativeResize="0"/>
          <p:nvPr/>
        </p:nvPicPr>
        <p:blipFill>
          <a:blip r:embed="rId4">
            <a:alphaModFix/>
          </a:blip>
          <a:stretch>
            <a:fillRect/>
          </a:stretch>
        </p:blipFill>
        <p:spPr>
          <a:xfrm>
            <a:off x="1038925" y="1677600"/>
            <a:ext cx="1852950" cy="2723625"/>
          </a:xfrm>
          <a:prstGeom prst="rect">
            <a:avLst/>
          </a:prstGeom>
          <a:noFill/>
          <a:ln>
            <a:noFill/>
          </a:ln>
        </p:spPr>
      </p:pic>
      <p:sp>
        <p:nvSpPr>
          <p:cNvPr id="202" name="Google Shape;202;p33"/>
          <p:cNvSpPr txBox="1"/>
          <p:nvPr/>
        </p:nvSpPr>
        <p:spPr>
          <a:xfrm>
            <a:off x="4549875" y="149400"/>
            <a:ext cx="431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Location, Location, Location!</a:t>
            </a:r>
            <a:endParaRPr sz="1800">
              <a:solidFill>
                <a:schemeClr val="lt2"/>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Looking at only Properties in Texas</a:t>
            </a:r>
            <a:endParaRPr/>
          </a:p>
          <a:p>
            <a:pPr indent="0" lvl="0" marL="0" rtl="0" algn="l">
              <a:spcBef>
                <a:spcPts val="0"/>
              </a:spcBef>
              <a:spcAft>
                <a:spcPts val="0"/>
              </a:spcAft>
              <a:buNone/>
            </a:pPr>
            <a:r>
              <a:t/>
            </a:r>
            <a:endParaRPr/>
          </a:p>
        </p:txBody>
      </p:sp>
      <p:sp>
        <p:nvSpPr>
          <p:cNvPr id="208" name="Google Shape;208;p34"/>
          <p:cNvSpPr txBox="1"/>
          <p:nvPr>
            <p:ph idx="1" type="body"/>
          </p:nvPr>
        </p:nvSpPr>
        <p:spPr>
          <a:xfrm>
            <a:off x="4644675" y="3009825"/>
            <a:ext cx="4166400" cy="158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R^2 score for train dataset =  0.6833 </a:t>
            </a:r>
            <a:endParaRPr/>
          </a:p>
          <a:p>
            <a:pPr indent="0" lvl="0" marL="0" rtl="0" algn="l">
              <a:spcBef>
                <a:spcPts val="1200"/>
              </a:spcBef>
              <a:spcAft>
                <a:spcPts val="1200"/>
              </a:spcAft>
              <a:buNone/>
            </a:pPr>
            <a:r>
              <a:rPr lang="en"/>
              <a:t>R^2 score for test dataset =  0.5991 </a:t>
            </a:r>
            <a:endParaRPr/>
          </a:p>
        </p:txBody>
      </p:sp>
      <p:pic>
        <p:nvPicPr>
          <p:cNvPr id="209" name="Google Shape;209;p34"/>
          <p:cNvPicPr preferRelativeResize="0"/>
          <p:nvPr/>
        </p:nvPicPr>
        <p:blipFill>
          <a:blip r:embed="rId3">
            <a:alphaModFix/>
          </a:blip>
          <a:stretch>
            <a:fillRect/>
          </a:stretch>
        </p:blipFill>
        <p:spPr>
          <a:xfrm>
            <a:off x="757648" y="1654300"/>
            <a:ext cx="2616050" cy="3161424"/>
          </a:xfrm>
          <a:prstGeom prst="rect">
            <a:avLst/>
          </a:prstGeom>
          <a:noFill/>
          <a:ln>
            <a:noFill/>
          </a:ln>
        </p:spPr>
      </p:pic>
      <p:pic>
        <p:nvPicPr>
          <p:cNvPr id="210" name="Google Shape;210;p34"/>
          <p:cNvPicPr preferRelativeResize="0"/>
          <p:nvPr/>
        </p:nvPicPr>
        <p:blipFill>
          <a:blip r:embed="rId4">
            <a:alphaModFix/>
          </a:blip>
          <a:stretch>
            <a:fillRect/>
          </a:stretch>
        </p:blipFill>
        <p:spPr>
          <a:xfrm>
            <a:off x="4721450" y="141725"/>
            <a:ext cx="4012860" cy="2705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Comparison to Existing model performance</a:t>
            </a:r>
            <a:r>
              <a:rPr lang="en"/>
              <a:t>:</a:t>
            </a:r>
            <a:endParaRPr/>
          </a:p>
          <a:p>
            <a:pPr indent="0" lvl="0" marL="0" rtl="0" algn="l">
              <a:spcBef>
                <a:spcPts val="0"/>
              </a:spcBef>
              <a:spcAft>
                <a:spcPts val="0"/>
              </a:spcAft>
              <a:buNone/>
            </a:pPr>
            <a:r>
              <a:t/>
            </a:r>
            <a:endParaRPr/>
          </a:p>
        </p:txBody>
      </p:sp>
      <p:sp>
        <p:nvSpPr>
          <p:cNvPr id="216" name="Google Shape;216;p35"/>
          <p:cNvSpPr txBox="1"/>
          <p:nvPr>
            <p:ph idx="1" type="body"/>
          </p:nvPr>
        </p:nvSpPr>
        <p:spPr>
          <a:xfrm>
            <a:off x="4644675" y="284950"/>
            <a:ext cx="4166400" cy="4593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Companies like Zillow, Redfin and Realtor.com are all working towards developing better and better algorithms that </a:t>
            </a:r>
            <a:r>
              <a:rPr lang="en"/>
              <a:t>accurately</a:t>
            </a:r>
            <a:r>
              <a:rPr lang="en"/>
              <a:t> price homes.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 Median Absolute Error for the best performing Random Forest Regressor</a:t>
            </a:r>
            <a:endParaRPr/>
          </a:p>
          <a:p>
            <a:pPr indent="0" lvl="0" marL="0" rtl="0" algn="l">
              <a:spcBef>
                <a:spcPts val="1200"/>
              </a:spcBef>
              <a:spcAft>
                <a:spcPts val="1200"/>
              </a:spcAft>
              <a:buNone/>
            </a:pPr>
            <a:r>
              <a:rPr lang="en"/>
              <a:t>ALL 50 States:  32.8% 	Texas: 23.4%</a:t>
            </a:r>
            <a:endParaRPr/>
          </a:p>
        </p:txBody>
      </p:sp>
      <p:pic>
        <p:nvPicPr>
          <p:cNvPr id="217" name="Google Shape;217;p35"/>
          <p:cNvPicPr preferRelativeResize="0"/>
          <p:nvPr/>
        </p:nvPicPr>
        <p:blipFill>
          <a:blip r:embed="rId3">
            <a:alphaModFix/>
          </a:blip>
          <a:stretch>
            <a:fillRect/>
          </a:stretch>
        </p:blipFill>
        <p:spPr>
          <a:xfrm>
            <a:off x="4469825" y="1019150"/>
            <a:ext cx="1714500" cy="542925"/>
          </a:xfrm>
          <a:prstGeom prst="rect">
            <a:avLst/>
          </a:prstGeom>
          <a:noFill/>
          <a:ln>
            <a:noFill/>
          </a:ln>
        </p:spPr>
      </p:pic>
      <p:pic>
        <p:nvPicPr>
          <p:cNvPr id="218" name="Google Shape;218;p35"/>
          <p:cNvPicPr preferRelativeResize="0"/>
          <p:nvPr/>
        </p:nvPicPr>
        <p:blipFill>
          <a:blip r:embed="rId4">
            <a:alphaModFix/>
          </a:blip>
          <a:stretch>
            <a:fillRect/>
          </a:stretch>
        </p:blipFill>
        <p:spPr>
          <a:xfrm>
            <a:off x="6184325" y="1019150"/>
            <a:ext cx="2762250" cy="676275"/>
          </a:xfrm>
          <a:prstGeom prst="rect">
            <a:avLst/>
          </a:prstGeom>
          <a:noFill/>
          <a:ln>
            <a:noFill/>
          </a:ln>
        </p:spPr>
      </p:pic>
      <p:pic>
        <p:nvPicPr>
          <p:cNvPr id="219" name="Google Shape;219;p35"/>
          <p:cNvPicPr preferRelativeResize="0"/>
          <p:nvPr/>
        </p:nvPicPr>
        <p:blipFill>
          <a:blip r:embed="rId5">
            <a:alphaModFix/>
          </a:blip>
          <a:stretch>
            <a:fillRect/>
          </a:stretch>
        </p:blipFill>
        <p:spPr>
          <a:xfrm>
            <a:off x="4469835" y="2114125"/>
            <a:ext cx="4604465" cy="1701325"/>
          </a:xfrm>
          <a:prstGeom prst="rect">
            <a:avLst/>
          </a:prstGeom>
          <a:noFill/>
          <a:ln>
            <a:noFill/>
          </a:ln>
        </p:spPr>
      </p:pic>
      <p:pic>
        <p:nvPicPr>
          <p:cNvPr id="220" name="Google Shape;220;p35"/>
          <p:cNvPicPr preferRelativeResize="0"/>
          <p:nvPr/>
        </p:nvPicPr>
        <p:blipFill rotWithShape="1">
          <a:blip r:embed="rId6">
            <a:alphaModFix/>
          </a:blip>
          <a:srcRect b="0" l="1391" r="9386" t="0"/>
          <a:stretch/>
        </p:blipFill>
        <p:spPr>
          <a:xfrm>
            <a:off x="6184325" y="1615225"/>
            <a:ext cx="2762250" cy="392850"/>
          </a:xfrm>
          <a:prstGeom prst="rect">
            <a:avLst/>
          </a:prstGeom>
          <a:noFill/>
          <a:ln>
            <a:noFill/>
          </a:ln>
        </p:spPr>
      </p:pic>
      <p:sp>
        <p:nvSpPr>
          <p:cNvPr id="221" name="Google Shape;221;p35"/>
          <p:cNvSpPr txBox="1"/>
          <p:nvPr/>
        </p:nvSpPr>
        <p:spPr>
          <a:xfrm>
            <a:off x="4456363" y="4820400"/>
            <a:ext cx="46314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latin typeface="Roboto"/>
                <a:ea typeface="Roboto"/>
                <a:cs typeface="Roboto"/>
                <a:sym typeface="Roboto"/>
              </a:rPr>
              <a:t>Source: https://www.zillow.com/z/zestimate/</a:t>
            </a:r>
            <a:endParaRPr sz="9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Other Research:</a:t>
            </a:r>
            <a:endParaRPr/>
          </a:p>
        </p:txBody>
      </p:sp>
      <p:sp>
        <p:nvSpPr>
          <p:cNvPr id="227" name="Google Shape;227;p3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77500" lnSpcReduction="20000"/>
          </a:bodyPr>
          <a:lstStyle/>
          <a:p>
            <a:pPr indent="0" lvl="0" marL="0" rtl="0" algn="l">
              <a:lnSpc>
                <a:spcPct val="150000"/>
              </a:lnSpc>
              <a:spcBef>
                <a:spcPts val="1000"/>
              </a:spcBef>
              <a:spcAft>
                <a:spcPts val="0"/>
              </a:spcAft>
              <a:buNone/>
            </a:pPr>
            <a:r>
              <a:rPr lang="en" sz="1787"/>
              <a:t>How to distinguish if a location is ‘desirable’ from publicly </a:t>
            </a:r>
            <a:r>
              <a:rPr lang="en" sz="1787"/>
              <a:t>available</a:t>
            </a:r>
            <a:r>
              <a:rPr lang="en" sz="1787"/>
              <a:t> information?</a:t>
            </a:r>
            <a:endParaRPr sz="1787"/>
          </a:p>
          <a:p>
            <a:pPr indent="-297497" lvl="0" marL="457200" rtl="0" algn="l">
              <a:lnSpc>
                <a:spcPct val="150000"/>
              </a:lnSpc>
              <a:spcBef>
                <a:spcPts val="1200"/>
              </a:spcBef>
              <a:spcAft>
                <a:spcPts val="0"/>
              </a:spcAft>
              <a:buSzPct val="100000"/>
              <a:buChar char="●"/>
            </a:pPr>
            <a:r>
              <a:rPr lang="en" sz="1400"/>
              <a:t>Using publicly available data on traffic</a:t>
            </a:r>
            <a:endParaRPr sz="1400"/>
          </a:p>
          <a:p>
            <a:pPr indent="-287655" lvl="1" marL="628650" rtl="0" algn="l">
              <a:lnSpc>
                <a:spcPct val="150000"/>
              </a:lnSpc>
              <a:spcBef>
                <a:spcPts val="1200"/>
              </a:spcBef>
              <a:spcAft>
                <a:spcPts val="0"/>
              </a:spcAft>
              <a:buSzPct val="100000"/>
              <a:buChar char="○"/>
            </a:pPr>
            <a:r>
              <a:rPr lang="en" sz="1200" u="sng">
                <a:solidFill>
                  <a:schemeClr val="hlink"/>
                </a:solidFill>
                <a:hlinkClick r:id="rId3"/>
              </a:rPr>
              <a:t>https://doi.org/10.1016/j.engappai.2021.104513</a:t>
            </a:r>
            <a:endParaRPr sz="1200"/>
          </a:p>
          <a:p>
            <a:pPr indent="-297497" lvl="0" marL="457200" rtl="0" algn="l">
              <a:lnSpc>
                <a:spcPct val="150000"/>
              </a:lnSpc>
              <a:spcBef>
                <a:spcPts val="1000"/>
              </a:spcBef>
              <a:spcAft>
                <a:spcPts val="0"/>
              </a:spcAft>
              <a:buSzPct val="100000"/>
              <a:buChar char="●"/>
            </a:pPr>
            <a:r>
              <a:rPr lang="en" sz="1400"/>
              <a:t>Taxi cab rides in NYC</a:t>
            </a:r>
            <a:endParaRPr sz="1400"/>
          </a:p>
          <a:p>
            <a:pPr indent="-287655" lvl="1" marL="628650" rtl="0" algn="l">
              <a:lnSpc>
                <a:spcPct val="150000"/>
              </a:lnSpc>
              <a:spcBef>
                <a:spcPts val="1000"/>
              </a:spcBef>
              <a:spcAft>
                <a:spcPts val="0"/>
              </a:spcAft>
              <a:buSzPct val="100000"/>
              <a:buChar char="○"/>
            </a:pPr>
            <a:r>
              <a:rPr lang="en" sz="1200" u="sng">
                <a:solidFill>
                  <a:schemeClr val="hlink"/>
                </a:solidFill>
                <a:hlinkClick r:id="rId4"/>
              </a:rPr>
              <a:t>https://doi.org/10.1016/j.physa.2022.128306</a:t>
            </a:r>
            <a:endParaRPr sz="1200"/>
          </a:p>
          <a:p>
            <a:pPr indent="-297497" lvl="0" marL="457200" rtl="0" algn="l">
              <a:lnSpc>
                <a:spcPct val="150000"/>
              </a:lnSpc>
              <a:spcBef>
                <a:spcPts val="1000"/>
              </a:spcBef>
              <a:spcAft>
                <a:spcPts val="0"/>
              </a:spcAft>
              <a:buSzPct val="100000"/>
              <a:buChar char="●"/>
            </a:pPr>
            <a:r>
              <a:rPr lang="en" sz="1400"/>
              <a:t>NLP of Property descriptions</a:t>
            </a:r>
            <a:endParaRPr sz="1400"/>
          </a:p>
          <a:p>
            <a:pPr indent="-287655" lvl="1" marL="628650" rtl="0" algn="l">
              <a:lnSpc>
                <a:spcPct val="150000"/>
              </a:lnSpc>
              <a:spcBef>
                <a:spcPts val="1000"/>
              </a:spcBef>
              <a:spcAft>
                <a:spcPts val="0"/>
              </a:spcAft>
              <a:buSzPct val="100000"/>
              <a:buChar char="○"/>
            </a:pPr>
            <a:r>
              <a:rPr lang="en" sz="1200" u="sng">
                <a:solidFill>
                  <a:schemeClr val="hlink"/>
                </a:solidFill>
                <a:hlinkClick r:id="rId5"/>
              </a:rPr>
              <a:t>https://doi.org/10.1016/j.eswa.2022.119147</a:t>
            </a:r>
            <a:endParaRPr sz="1200"/>
          </a:p>
          <a:p>
            <a:pPr indent="-297497" lvl="0" marL="457200" rtl="0" algn="l">
              <a:lnSpc>
                <a:spcPct val="150000"/>
              </a:lnSpc>
              <a:spcBef>
                <a:spcPts val="1000"/>
              </a:spcBef>
              <a:spcAft>
                <a:spcPts val="0"/>
              </a:spcAft>
              <a:buSzPct val="100000"/>
              <a:buChar char="●"/>
            </a:pPr>
            <a:r>
              <a:rPr lang="en" sz="1400"/>
              <a:t>Distance to points of interest</a:t>
            </a:r>
            <a:endParaRPr sz="1400"/>
          </a:p>
          <a:p>
            <a:pPr indent="-287655" lvl="1" marL="628650" rtl="0" algn="l">
              <a:lnSpc>
                <a:spcPct val="150000"/>
              </a:lnSpc>
              <a:spcBef>
                <a:spcPts val="1000"/>
              </a:spcBef>
              <a:spcAft>
                <a:spcPts val="0"/>
              </a:spcAft>
              <a:buSzPct val="100000"/>
              <a:buChar char="○"/>
            </a:pPr>
            <a:r>
              <a:rPr lang="en" sz="1200" u="sng">
                <a:solidFill>
                  <a:schemeClr val="hlink"/>
                </a:solidFill>
                <a:hlinkClick r:id="rId6"/>
              </a:rPr>
              <a:t>https://doi.org/10.1016/j.cities.2022.103941</a:t>
            </a:r>
            <a:endParaRPr sz="1200"/>
          </a:p>
          <a:p>
            <a:pPr indent="-295036" lvl="0" marL="457200" rtl="0" algn="l">
              <a:lnSpc>
                <a:spcPct val="150000"/>
              </a:lnSpc>
              <a:spcBef>
                <a:spcPts val="1200"/>
              </a:spcBef>
              <a:spcAft>
                <a:spcPts val="0"/>
              </a:spcAft>
              <a:buSzPct val="100000"/>
              <a:buChar char="●"/>
            </a:pPr>
            <a:r>
              <a:rPr lang="en" sz="1350"/>
              <a:t>Google Maps</a:t>
            </a:r>
            <a:endParaRPr sz="1350"/>
          </a:p>
          <a:p>
            <a:pPr indent="-287655" lvl="1" marL="628650" rtl="0" algn="l">
              <a:lnSpc>
                <a:spcPct val="150000"/>
              </a:lnSpc>
              <a:spcBef>
                <a:spcPts val="1200"/>
              </a:spcBef>
              <a:spcAft>
                <a:spcPts val="1200"/>
              </a:spcAft>
              <a:buSzPct val="100000"/>
              <a:buChar char="○"/>
            </a:pPr>
            <a:r>
              <a:rPr lang="en" sz="1200" u="sng">
                <a:solidFill>
                  <a:schemeClr val="hlink"/>
                </a:solidFill>
                <a:hlinkClick r:id="rId7"/>
              </a:rPr>
              <a:t>https://doi.org/10.1016/j.habitatint.2021.102463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Set Information </a:t>
            </a:r>
            <a:endParaRPr/>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The dataset has been collected from the source </a:t>
            </a:r>
            <a:r>
              <a:rPr lang="en" sz="2400" u="sng">
                <a:solidFill>
                  <a:srgbClr val="1155CC"/>
                </a:solidFill>
                <a:hlinkClick r:id="rId3">
                  <a:extLst>
                    <a:ext uri="{A12FA001-AC4F-418D-AE19-62706E023703}">
                      <ahyp:hlinkClr val="tx"/>
                    </a:ext>
                  </a:extLst>
                </a:hlinkClick>
              </a:rPr>
              <a:t>https://www.kaggle.com/datasets/promptcloud/real-estate-data-from-trulia</a:t>
            </a:r>
            <a:endParaRPr sz="2400">
              <a:solidFill>
                <a:srgbClr val="262626"/>
              </a:solidFill>
            </a:endParaRPr>
          </a:p>
          <a:p>
            <a:pPr indent="-381000" lvl="0" marL="457200" rtl="0" algn="l">
              <a:spcBef>
                <a:spcPts val="0"/>
              </a:spcBef>
              <a:spcAft>
                <a:spcPts val="0"/>
              </a:spcAft>
              <a:buSzPts val="2400"/>
              <a:buChar char="●"/>
            </a:pPr>
            <a:r>
              <a:rPr lang="en" sz="2400"/>
              <a:t>Size of the </a:t>
            </a:r>
            <a:r>
              <a:rPr lang="en" sz="2400"/>
              <a:t>dataset</a:t>
            </a:r>
            <a:r>
              <a:rPr lang="en" sz="2400"/>
              <a:t> -23MB</a:t>
            </a:r>
            <a:endParaRPr sz="2400"/>
          </a:p>
          <a:p>
            <a:pPr indent="-381000" lvl="0" marL="457200" rtl="0" algn="l">
              <a:spcBef>
                <a:spcPts val="0"/>
              </a:spcBef>
              <a:spcAft>
                <a:spcPts val="0"/>
              </a:spcAft>
              <a:buSzPts val="2400"/>
              <a:buChar char="●"/>
            </a:pPr>
            <a:r>
              <a:rPr lang="en" sz="2400"/>
              <a:t>Rows-</a:t>
            </a:r>
            <a:r>
              <a:rPr lang="en" sz="2400">
                <a:solidFill>
                  <a:srgbClr val="262626"/>
                </a:solidFill>
                <a:highlight>
                  <a:srgbClr val="FFFFFF"/>
                </a:highlight>
              </a:rPr>
              <a:t>30019</a:t>
            </a:r>
            <a:endParaRPr sz="2400">
              <a:solidFill>
                <a:srgbClr val="262626"/>
              </a:solidFill>
              <a:highlight>
                <a:srgbClr val="FFFFFF"/>
              </a:highlight>
            </a:endParaRPr>
          </a:p>
          <a:p>
            <a:pPr indent="-381000" lvl="0" marL="457200" rtl="0" algn="l">
              <a:spcBef>
                <a:spcPts val="0"/>
              </a:spcBef>
              <a:spcAft>
                <a:spcPts val="0"/>
              </a:spcAft>
              <a:buSzPts val="2400"/>
              <a:buChar char="●"/>
            </a:pPr>
            <a:r>
              <a:rPr lang="en" sz="2400">
                <a:solidFill>
                  <a:srgbClr val="262626"/>
                </a:solidFill>
                <a:highlight>
                  <a:srgbClr val="FFFFFF"/>
                </a:highlight>
              </a:rPr>
              <a:t>Columns-68</a:t>
            </a:r>
            <a:endParaRPr sz="2400">
              <a:solidFill>
                <a:srgbClr val="262626"/>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lang="en"/>
              <a:t>Exploratory Data Analysis</a:t>
            </a:r>
            <a:endParaRPr/>
          </a:p>
          <a:p>
            <a:pPr indent="0" lvl="0" marL="0" rtl="0" algn="l">
              <a:spcBef>
                <a:spcPts val="1200"/>
              </a:spcBef>
              <a:spcAft>
                <a:spcPts val="0"/>
              </a:spcAft>
              <a:buNone/>
            </a:pPr>
            <a:r>
              <a:t/>
            </a:r>
            <a:endParaRPr sz="3500">
              <a:latin typeface="Times New Roman"/>
              <a:ea typeface="Times New Roman"/>
              <a:cs typeface="Times New Roman"/>
              <a:sym typeface="Times New Roman"/>
            </a:endParaRPr>
          </a:p>
        </p:txBody>
      </p:sp>
      <p:sp>
        <p:nvSpPr>
          <p:cNvPr id="83" name="Google Shape;83;p1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There are total 68 columns in the dataset.There is a column named Features which has lot of </a:t>
            </a:r>
            <a:r>
              <a:rPr lang="en" sz="2100"/>
              <a:t>information. </a:t>
            </a:r>
            <a:endParaRPr sz="2100"/>
          </a:p>
          <a:p>
            <a:pPr indent="-361950" lvl="0" marL="457200" rtl="0" algn="l">
              <a:spcBef>
                <a:spcPts val="0"/>
              </a:spcBef>
              <a:spcAft>
                <a:spcPts val="0"/>
              </a:spcAft>
              <a:buSzPts val="2100"/>
              <a:buChar char="●"/>
            </a:pPr>
            <a:r>
              <a:rPr lang="en" sz="2100"/>
              <a:t>We also determined House Age as new column by using Year Built column.</a:t>
            </a:r>
            <a:endParaRPr sz="2100"/>
          </a:p>
          <a:p>
            <a:pPr indent="-361950" lvl="0" marL="457200" rtl="0" algn="l">
              <a:spcBef>
                <a:spcPts val="0"/>
              </a:spcBef>
              <a:spcAft>
                <a:spcPts val="0"/>
              </a:spcAft>
              <a:buSzPts val="2100"/>
              <a:buChar char="●"/>
            </a:pPr>
            <a:r>
              <a:rPr lang="en" sz="2100"/>
              <a:t>We also removed duplicate rows and checked null values using heat map.(visualization)</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672075" y="0"/>
            <a:ext cx="8353200" cy="9174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en" sz="2800">
                <a:solidFill>
                  <a:srgbClr val="212121"/>
                </a:solidFill>
              </a:rPr>
              <a:t>Exploratory Data Analysis</a:t>
            </a:r>
            <a:endParaRPr sz="3800"/>
          </a:p>
        </p:txBody>
      </p:sp>
      <p:pic>
        <p:nvPicPr>
          <p:cNvPr id="89" name="Google Shape;89;p17"/>
          <p:cNvPicPr preferRelativeResize="0"/>
          <p:nvPr/>
        </p:nvPicPr>
        <p:blipFill>
          <a:blip r:embed="rId3">
            <a:alphaModFix/>
          </a:blip>
          <a:stretch>
            <a:fillRect/>
          </a:stretch>
        </p:blipFill>
        <p:spPr>
          <a:xfrm>
            <a:off x="0" y="902375"/>
            <a:ext cx="9144001" cy="4120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lang="en" sz="2600"/>
              <a:t>Exploratory Data Analysis</a:t>
            </a:r>
            <a:endParaRPr sz="3600"/>
          </a:p>
          <a:p>
            <a:pPr indent="0" lvl="0" marL="0" rtl="0" algn="l">
              <a:spcBef>
                <a:spcPts val="1200"/>
              </a:spcBef>
              <a:spcAft>
                <a:spcPts val="0"/>
              </a:spcAft>
              <a:buNone/>
            </a:pPr>
            <a:r>
              <a:t/>
            </a:r>
            <a:endParaRPr/>
          </a:p>
        </p:txBody>
      </p:sp>
      <p:sp>
        <p:nvSpPr>
          <p:cNvPr id="95" name="Google Shape;95;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382510" lvl="0" marL="457200" rtl="0" algn="l">
              <a:spcBef>
                <a:spcPts val="1200"/>
              </a:spcBef>
              <a:spcAft>
                <a:spcPts val="0"/>
              </a:spcAft>
              <a:buSzPct val="100000"/>
              <a:buChar char="●"/>
            </a:pPr>
            <a:r>
              <a:rPr lang="en" sz="2851"/>
              <a:t>Filled missing values in specific columns such as Lot Size, Beds, Bath, Year Built, House Age.</a:t>
            </a:r>
            <a:endParaRPr sz="2851"/>
          </a:p>
          <a:p>
            <a:pPr indent="-382510" lvl="0" marL="457200" rtl="0" algn="l">
              <a:spcBef>
                <a:spcPts val="0"/>
              </a:spcBef>
              <a:spcAft>
                <a:spcPts val="0"/>
              </a:spcAft>
              <a:buSzPct val="100000"/>
              <a:buChar char="●"/>
            </a:pPr>
            <a:r>
              <a:rPr lang="en" sz="2851"/>
              <a:t>We have also created a price category column where the price conditions are given and bands are created according to conditions.</a:t>
            </a:r>
            <a:endParaRPr sz="285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Target Variable:</a:t>
            </a:r>
            <a:endParaRPr/>
          </a:p>
        </p:txBody>
      </p:sp>
      <p:sp>
        <p:nvSpPr>
          <p:cNvPr id="101" name="Google Shape;101;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a:t>
            </a:r>
            <a:r>
              <a:rPr lang="en" sz="1600"/>
              <a:t>Price’</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rPr lang="en" sz="1600"/>
              <a:t>‘Price Category’                   ‘Price Category2’</a:t>
            </a:r>
            <a:endParaRPr sz="1600"/>
          </a:p>
        </p:txBody>
      </p:sp>
      <p:pic>
        <p:nvPicPr>
          <p:cNvPr id="102" name="Google Shape;102;p19"/>
          <p:cNvPicPr preferRelativeResize="0"/>
          <p:nvPr/>
        </p:nvPicPr>
        <p:blipFill>
          <a:blip r:embed="rId3">
            <a:alphaModFix/>
          </a:blip>
          <a:stretch>
            <a:fillRect/>
          </a:stretch>
        </p:blipFill>
        <p:spPr>
          <a:xfrm>
            <a:off x="6981925" y="2671350"/>
            <a:ext cx="2017950" cy="2258725"/>
          </a:xfrm>
          <a:prstGeom prst="rect">
            <a:avLst/>
          </a:prstGeom>
          <a:noFill/>
          <a:ln>
            <a:noFill/>
          </a:ln>
        </p:spPr>
      </p:pic>
      <p:pic>
        <p:nvPicPr>
          <p:cNvPr id="103" name="Google Shape;103;p19"/>
          <p:cNvPicPr preferRelativeResize="0"/>
          <p:nvPr/>
        </p:nvPicPr>
        <p:blipFill>
          <a:blip r:embed="rId4">
            <a:alphaModFix/>
          </a:blip>
          <a:stretch>
            <a:fillRect/>
          </a:stretch>
        </p:blipFill>
        <p:spPr>
          <a:xfrm>
            <a:off x="4683128" y="2671350"/>
            <a:ext cx="2017950" cy="2258754"/>
          </a:xfrm>
          <a:prstGeom prst="rect">
            <a:avLst/>
          </a:prstGeom>
          <a:noFill/>
          <a:ln>
            <a:noFill/>
          </a:ln>
        </p:spPr>
      </p:pic>
      <p:pic>
        <p:nvPicPr>
          <p:cNvPr id="104" name="Google Shape;104;p19"/>
          <p:cNvPicPr preferRelativeResize="0"/>
          <p:nvPr/>
        </p:nvPicPr>
        <p:blipFill>
          <a:blip r:embed="rId5">
            <a:alphaModFix/>
          </a:blip>
          <a:stretch>
            <a:fillRect/>
          </a:stretch>
        </p:blipFill>
        <p:spPr>
          <a:xfrm>
            <a:off x="6353950" y="281000"/>
            <a:ext cx="2457115" cy="1828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Categorical </a:t>
            </a:r>
            <a:endParaRPr/>
          </a:p>
          <a:p>
            <a:pPr indent="0" lvl="0" marL="0" rtl="0" algn="l">
              <a:spcBef>
                <a:spcPts val="0"/>
              </a:spcBef>
              <a:spcAft>
                <a:spcPts val="0"/>
              </a:spcAft>
              <a:buNone/>
            </a:pPr>
            <a:r>
              <a:rPr lang="en"/>
              <a:t>Features:</a:t>
            </a:r>
            <a:endParaRPr/>
          </a:p>
          <a:p>
            <a:pPr indent="0" lvl="0" marL="0" rtl="0" algn="l">
              <a:spcBef>
                <a:spcPts val="0"/>
              </a:spcBef>
              <a:spcAft>
                <a:spcPts val="0"/>
              </a:spcAft>
              <a:buNone/>
            </a:pPr>
            <a:r>
              <a:t/>
            </a:r>
            <a:endParaRPr/>
          </a:p>
        </p:txBody>
      </p:sp>
      <p:sp>
        <p:nvSpPr>
          <p:cNvPr id="110" name="Google Shape;110;p20"/>
          <p:cNvSpPr txBox="1"/>
          <p:nvPr>
            <p:ph idx="1" type="body"/>
          </p:nvPr>
        </p:nvSpPr>
        <p:spPr>
          <a:xfrm>
            <a:off x="4713275" y="0"/>
            <a:ext cx="4166400" cy="5143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402"/>
              <a:t>State: 50 categories</a:t>
            </a:r>
            <a:endParaRPr sz="1402"/>
          </a:p>
          <a:p>
            <a:pPr indent="0" lvl="0" marL="0" rtl="0" algn="l">
              <a:lnSpc>
                <a:spcPct val="95000"/>
              </a:lnSpc>
              <a:spcBef>
                <a:spcPts val="1200"/>
              </a:spcBef>
              <a:spcAft>
                <a:spcPts val="0"/>
              </a:spcAft>
              <a:buSzPts val="1018"/>
              <a:buNone/>
            </a:pPr>
            <a:r>
              <a:rPr lang="en" sz="1402"/>
              <a:t>Property Type: 9 categories</a:t>
            </a:r>
            <a:endParaRPr sz="1402"/>
          </a:p>
          <a:p>
            <a:pPr indent="0" lvl="0" marL="0" rtl="0" algn="l">
              <a:lnSpc>
                <a:spcPct val="95000"/>
              </a:lnSpc>
              <a:spcBef>
                <a:spcPts val="1200"/>
              </a:spcBef>
              <a:spcAft>
                <a:spcPts val="0"/>
              </a:spcAft>
              <a:buSzPts val="1018"/>
              <a:buNone/>
            </a:pPr>
            <a:r>
              <a:rPr lang="en" sz="1402"/>
              <a:t>Garage: Binary</a:t>
            </a:r>
            <a:endParaRPr sz="1402"/>
          </a:p>
          <a:p>
            <a:pPr indent="0" lvl="0" marL="0" rtl="0" algn="l">
              <a:lnSpc>
                <a:spcPct val="95000"/>
              </a:lnSpc>
              <a:spcBef>
                <a:spcPts val="1200"/>
              </a:spcBef>
              <a:spcAft>
                <a:spcPts val="0"/>
              </a:spcAft>
              <a:buSzPts val="1018"/>
              <a:buNone/>
            </a:pPr>
            <a:r>
              <a:rPr lang="en" sz="1402"/>
              <a:t>Fireplace: </a:t>
            </a:r>
            <a:r>
              <a:rPr lang="en" sz="1402"/>
              <a:t>Binary</a:t>
            </a:r>
            <a:endParaRPr sz="1402"/>
          </a:p>
          <a:p>
            <a:pPr indent="0" lvl="0" marL="0" rtl="0" algn="l">
              <a:lnSpc>
                <a:spcPct val="95000"/>
              </a:lnSpc>
              <a:spcBef>
                <a:spcPts val="1200"/>
              </a:spcBef>
              <a:spcAft>
                <a:spcPts val="0"/>
              </a:spcAft>
              <a:buSzPts val="1018"/>
              <a:buNone/>
            </a:pPr>
            <a:r>
              <a:rPr lang="en" sz="1402"/>
              <a:t>HOA: </a:t>
            </a:r>
            <a:r>
              <a:rPr lang="en" sz="1402"/>
              <a:t>Binary</a:t>
            </a:r>
            <a:endParaRPr sz="1402"/>
          </a:p>
          <a:p>
            <a:pPr indent="0" lvl="0" marL="0" rtl="0" algn="l">
              <a:lnSpc>
                <a:spcPct val="95000"/>
              </a:lnSpc>
              <a:spcBef>
                <a:spcPts val="1200"/>
              </a:spcBef>
              <a:spcAft>
                <a:spcPts val="0"/>
              </a:spcAft>
              <a:buSzPts val="1018"/>
              <a:buNone/>
            </a:pPr>
            <a:r>
              <a:rPr lang="en" sz="1402"/>
              <a:t>Air Conditioning: </a:t>
            </a:r>
            <a:r>
              <a:rPr lang="en" sz="1402"/>
              <a:t>Binary</a:t>
            </a:r>
            <a:endParaRPr sz="1402"/>
          </a:p>
          <a:p>
            <a:pPr indent="0" lvl="0" marL="0" rtl="0" algn="l">
              <a:lnSpc>
                <a:spcPct val="95000"/>
              </a:lnSpc>
              <a:spcBef>
                <a:spcPts val="1200"/>
              </a:spcBef>
              <a:spcAft>
                <a:spcPts val="0"/>
              </a:spcAft>
              <a:buSzPts val="1018"/>
              <a:buNone/>
            </a:pPr>
            <a:r>
              <a:rPr lang="en" sz="1402"/>
              <a:t>Basement: </a:t>
            </a:r>
            <a:r>
              <a:rPr lang="en" sz="1402"/>
              <a:t>Binary</a:t>
            </a:r>
            <a:endParaRPr sz="1402"/>
          </a:p>
          <a:p>
            <a:pPr indent="0" lvl="0" marL="0" rtl="0" algn="l">
              <a:lnSpc>
                <a:spcPct val="95000"/>
              </a:lnSpc>
              <a:spcBef>
                <a:spcPts val="1200"/>
              </a:spcBef>
              <a:spcAft>
                <a:spcPts val="0"/>
              </a:spcAft>
              <a:buSzPts val="1018"/>
              <a:buNone/>
            </a:pPr>
            <a:r>
              <a:rPr lang="en" sz="1402"/>
              <a:t>Porch/Patio: </a:t>
            </a:r>
            <a:r>
              <a:rPr lang="en" sz="1402"/>
              <a:t>Binary</a:t>
            </a:r>
            <a:endParaRPr sz="1402"/>
          </a:p>
          <a:p>
            <a:pPr indent="0" lvl="0" marL="0" rtl="0" algn="l">
              <a:lnSpc>
                <a:spcPct val="95000"/>
              </a:lnSpc>
              <a:spcBef>
                <a:spcPts val="1200"/>
              </a:spcBef>
              <a:spcAft>
                <a:spcPts val="0"/>
              </a:spcAft>
              <a:buSzPts val="1018"/>
              <a:buNone/>
            </a:pPr>
            <a:r>
              <a:rPr lang="en" sz="1402"/>
              <a:t>Washer: </a:t>
            </a:r>
            <a:r>
              <a:rPr lang="en" sz="1402"/>
              <a:t>Binary</a:t>
            </a:r>
            <a:endParaRPr sz="1402"/>
          </a:p>
          <a:p>
            <a:pPr indent="0" lvl="0" marL="0" rtl="0" algn="l">
              <a:lnSpc>
                <a:spcPct val="95000"/>
              </a:lnSpc>
              <a:spcBef>
                <a:spcPts val="1200"/>
              </a:spcBef>
              <a:spcAft>
                <a:spcPts val="0"/>
              </a:spcAft>
              <a:buSzPts val="1018"/>
              <a:buNone/>
            </a:pPr>
            <a:r>
              <a:rPr lang="en" sz="1402"/>
              <a:t>Dryer: </a:t>
            </a:r>
            <a:r>
              <a:rPr lang="en" sz="1402"/>
              <a:t>Binary</a:t>
            </a:r>
            <a:endParaRPr sz="1402"/>
          </a:p>
          <a:p>
            <a:pPr indent="0" lvl="0" marL="0" rtl="0" algn="l">
              <a:lnSpc>
                <a:spcPct val="95000"/>
              </a:lnSpc>
              <a:spcBef>
                <a:spcPts val="1200"/>
              </a:spcBef>
              <a:spcAft>
                <a:spcPts val="0"/>
              </a:spcAft>
              <a:buSzPts val="1018"/>
              <a:buNone/>
            </a:pPr>
            <a:r>
              <a:rPr lang="en" sz="1402"/>
              <a:t>Laundry: </a:t>
            </a:r>
            <a:r>
              <a:rPr lang="en" sz="1402"/>
              <a:t>Binary</a:t>
            </a:r>
            <a:endParaRPr sz="1402"/>
          </a:p>
          <a:p>
            <a:pPr indent="0" lvl="0" marL="0" rtl="0" algn="l">
              <a:lnSpc>
                <a:spcPct val="95000"/>
              </a:lnSpc>
              <a:spcBef>
                <a:spcPts val="1200"/>
              </a:spcBef>
              <a:spcAft>
                <a:spcPts val="0"/>
              </a:spcAft>
              <a:buSzPts val="1018"/>
              <a:buNone/>
            </a:pPr>
            <a:r>
              <a:rPr lang="en" sz="1402"/>
              <a:t>Zip code: 2509 categories</a:t>
            </a:r>
            <a:endParaRPr sz="1402"/>
          </a:p>
          <a:p>
            <a:pPr indent="0" lvl="0" marL="0" rtl="0" algn="l">
              <a:lnSpc>
                <a:spcPct val="95000"/>
              </a:lnSpc>
              <a:spcBef>
                <a:spcPts val="1200"/>
              </a:spcBef>
              <a:spcAft>
                <a:spcPts val="0"/>
              </a:spcAft>
              <a:buSzPts val="1018"/>
              <a:buNone/>
            </a:pPr>
            <a:r>
              <a:t/>
            </a:r>
            <a:endParaRPr sz="1402"/>
          </a:p>
          <a:p>
            <a:pPr indent="0" lvl="0" marL="0" rtl="0" algn="l">
              <a:lnSpc>
                <a:spcPct val="95000"/>
              </a:lnSpc>
              <a:spcBef>
                <a:spcPts val="1200"/>
              </a:spcBef>
              <a:spcAft>
                <a:spcPts val="1200"/>
              </a:spcAft>
              <a:buSzPts val="1018"/>
              <a:buNone/>
            </a:pPr>
            <a:r>
              <a:t/>
            </a:r>
            <a:endParaRPr sz="1202"/>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Continuous</a:t>
            </a:r>
            <a:r>
              <a:rPr lang="en"/>
              <a:t> </a:t>
            </a:r>
            <a:endParaRPr/>
          </a:p>
          <a:p>
            <a:pPr indent="0" lvl="0" marL="0" rtl="0" algn="l">
              <a:spcBef>
                <a:spcPts val="0"/>
              </a:spcBef>
              <a:spcAft>
                <a:spcPts val="0"/>
              </a:spcAft>
              <a:buNone/>
            </a:pPr>
            <a:r>
              <a:rPr lang="en"/>
              <a:t>Features:</a:t>
            </a:r>
            <a:endParaRPr/>
          </a:p>
          <a:p>
            <a:pPr indent="0" lvl="0" marL="0" rtl="0" algn="l">
              <a:spcBef>
                <a:spcPts val="0"/>
              </a:spcBef>
              <a:spcAft>
                <a:spcPts val="0"/>
              </a:spcAft>
              <a:buNone/>
            </a:pPr>
            <a:r>
              <a:t/>
            </a:r>
            <a:endParaRPr/>
          </a:p>
        </p:txBody>
      </p:sp>
      <p:sp>
        <p:nvSpPr>
          <p:cNvPr id="116" name="Google Shape;116;p21"/>
          <p:cNvSpPr txBox="1"/>
          <p:nvPr>
            <p:ph idx="1" type="body"/>
          </p:nvPr>
        </p:nvSpPr>
        <p:spPr>
          <a:xfrm>
            <a:off x="4644675" y="233175"/>
            <a:ext cx="4166400" cy="4663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Sqr Ft: sum of the area of each room</a:t>
            </a:r>
            <a:endParaRPr sz="1700"/>
          </a:p>
          <a:p>
            <a:pPr indent="-323850" lvl="1" marL="914400" rtl="0" algn="l">
              <a:spcBef>
                <a:spcPts val="0"/>
              </a:spcBef>
              <a:spcAft>
                <a:spcPts val="0"/>
              </a:spcAft>
              <a:buSzPts val="1500"/>
              <a:buChar char="○"/>
            </a:pPr>
            <a:r>
              <a:rPr lang="en" sz="1500"/>
              <a:t>Mean: 4779 sq ft</a:t>
            </a:r>
            <a:endParaRPr sz="1500"/>
          </a:p>
          <a:p>
            <a:pPr indent="-323850" lvl="1" marL="914400" rtl="0" algn="l">
              <a:spcBef>
                <a:spcPts val="0"/>
              </a:spcBef>
              <a:spcAft>
                <a:spcPts val="0"/>
              </a:spcAft>
              <a:buSzPts val="1500"/>
              <a:buChar char="○"/>
            </a:pPr>
            <a:r>
              <a:rPr lang="en" sz="1500"/>
              <a:t>Median: 1718 sq ft</a:t>
            </a:r>
            <a:endParaRPr sz="1500"/>
          </a:p>
          <a:p>
            <a:pPr indent="-336550" lvl="0" marL="457200" rtl="0" algn="l">
              <a:spcBef>
                <a:spcPts val="0"/>
              </a:spcBef>
              <a:spcAft>
                <a:spcPts val="0"/>
              </a:spcAft>
              <a:buSzPts val="1700"/>
              <a:buChar char="●"/>
            </a:pPr>
            <a:r>
              <a:rPr lang="en" sz="1700"/>
              <a:t>Lot Size: area of the land </a:t>
            </a:r>
            <a:endParaRPr sz="1700"/>
          </a:p>
          <a:p>
            <a:pPr indent="-323850" lvl="1" marL="914400" rtl="0" algn="l">
              <a:spcBef>
                <a:spcPts val="0"/>
              </a:spcBef>
              <a:spcAft>
                <a:spcPts val="0"/>
              </a:spcAft>
              <a:buSzPts val="1500"/>
              <a:buChar char="○"/>
            </a:pPr>
            <a:r>
              <a:rPr lang="en" sz="1500"/>
              <a:t>Mean: 79946</a:t>
            </a:r>
            <a:r>
              <a:rPr lang="en" sz="1500"/>
              <a:t> sq ft</a:t>
            </a:r>
            <a:endParaRPr sz="1500"/>
          </a:p>
          <a:p>
            <a:pPr indent="-323850" lvl="1" marL="914400" rtl="0" algn="l">
              <a:spcBef>
                <a:spcPts val="0"/>
              </a:spcBef>
              <a:spcAft>
                <a:spcPts val="0"/>
              </a:spcAft>
              <a:buSzPts val="1500"/>
              <a:buChar char="○"/>
            </a:pPr>
            <a:r>
              <a:rPr lang="en" sz="1500"/>
              <a:t>Median: 6416</a:t>
            </a:r>
            <a:r>
              <a:rPr lang="en" sz="1500"/>
              <a:t> sq ft</a:t>
            </a:r>
            <a:endParaRPr sz="1500"/>
          </a:p>
          <a:p>
            <a:pPr indent="-336550" lvl="0" marL="457200" rtl="0" algn="l">
              <a:spcBef>
                <a:spcPts val="0"/>
              </a:spcBef>
              <a:spcAft>
                <a:spcPts val="0"/>
              </a:spcAft>
              <a:buSzPts val="1700"/>
              <a:buChar char="●"/>
            </a:pPr>
            <a:r>
              <a:rPr lang="en" sz="1700"/>
              <a:t>House Age: Number of years since house was built, -1 for empty lot</a:t>
            </a:r>
            <a:endParaRPr sz="1700"/>
          </a:p>
          <a:p>
            <a:pPr indent="-336550" lvl="0" marL="457200" rtl="0" algn="l">
              <a:spcBef>
                <a:spcPts val="0"/>
              </a:spcBef>
              <a:spcAft>
                <a:spcPts val="0"/>
              </a:spcAft>
              <a:buSzPts val="1700"/>
              <a:buChar char="●"/>
            </a:pPr>
            <a:r>
              <a:rPr lang="en" sz="1700"/>
              <a:t>**Beds: number of bedrooms</a:t>
            </a:r>
            <a:endParaRPr sz="1700"/>
          </a:p>
          <a:p>
            <a:pPr indent="-323850" lvl="1" marL="914400" rtl="0" algn="l">
              <a:spcBef>
                <a:spcPts val="0"/>
              </a:spcBef>
              <a:spcAft>
                <a:spcPts val="0"/>
              </a:spcAft>
              <a:buSzPts val="1500"/>
              <a:buChar char="○"/>
            </a:pPr>
            <a:r>
              <a:rPr lang="en" sz="1500"/>
              <a:t>Integer values</a:t>
            </a:r>
            <a:endParaRPr sz="1500"/>
          </a:p>
          <a:p>
            <a:pPr indent="-336550" lvl="0" marL="457200" rtl="0" algn="l">
              <a:spcBef>
                <a:spcPts val="0"/>
              </a:spcBef>
              <a:spcAft>
                <a:spcPts val="0"/>
              </a:spcAft>
              <a:buSzPts val="1700"/>
              <a:buChar char="●"/>
            </a:pPr>
            <a:r>
              <a:rPr lang="en" sz="1700"/>
              <a:t>**Bath: number of bathrooms</a:t>
            </a:r>
            <a:endParaRPr sz="1700"/>
          </a:p>
          <a:p>
            <a:pPr indent="-323850" lvl="1" marL="914400" rtl="0" algn="l">
              <a:spcBef>
                <a:spcPts val="0"/>
              </a:spcBef>
              <a:spcAft>
                <a:spcPts val="0"/>
              </a:spcAft>
              <a:buSzPts val="1500"/>
              <a:buChar char="○"/>
            </a:pPr>
            <a:r>
              <a:rPr lang="en" sz="1500"/>
              <a:t>Whole, half, and quarters</a:t>
            </a:r>
            <a:endParaRPr sz="1500"/>
          </a:p>
          <a:p>
            <a:pPr indent="-336550" lvl="0" marL="457200" rtl="0" algn="l">
              <a:spcBef>
                <a:spcPts val="0"/>
              </a:spcBef>
              <a:spcAft>
                <a:spcPts val="0"/>
              </a:spcAft>
              <a:buSzPts val="1700"/>
              <a:buChar char="●"/>
            </a:pPr>
            <a:r>
              <a:rPr lang="en" sz="1700"/>
              <a:t>**Stories: Number of floors</a:t>
            </a:r>
            <a:endParaRPr sz="1700"/>
          </a:p>
          <a:p>
            <a:pPr indent="-323850" lvl="1" marL="914400" rtl="0" algn="l">
              <a:spcBef>
                <a:spcPts val="0"/>
              </a:spcBef>
              <a:spcAft>
                <a:spcPts val="0"/>
              </a:spcAft>
              <a:buSzPts val="1500"/>
              <a:buChar char="○"/>
            </a:pPr>
            <a:r>
              <a:rPr lang="en" sz="1500"/>
              <a:t>Integer values</a:t>
            </a:r>
            <a:endParaRPr sz="1500"/>
          </a:p>
          <a:p>
            <a:pPr indent="0" lvl="0" marL="0" rtl="0" algn="l">
              <a:lnSpc>
                <a:spcPct val="95000"/>
              </a:lnSpc>
              <a:spcBef>
                <a:spcPts val="1200"/>
              </a:spcBef>
              <a:spcAft>
                <a:spcPts val="0"/>
              </a:spcAft>
              <a:buNone/>
            </a:pPr>
            <a:r>
              <a:rPr lang="en" sz="1500"/>
              <a:t>**While technically categorical, can be treated as either categorical or continuous since the feature is ordinal.</a:t>
            </a:r>
            <a:endParaRPr sz="1500"/>
          </a:p>
          <a:p>
            <a:pPr indent="0" lvl="0" marL="914400" rtl="0" algn="l">
              <a:spcBef>
                <a:spcPts val="1200"/>
              </a:spcBef>
              <a:spcAft>
                <a:spcPts val="1200"/>
              </a:spcAft>
              <a:buSzPts val="1500"/>
              <a:buNone/>
            </a:pPr>
            <a:r>
              <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