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20080f734_0_3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20080f734_0_3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0080f734_0_3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20080f734_0_3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0080f734_0_3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20080f734_0_3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20080f734_0_3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20080f734_0_3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20080f734_0_3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20080f734_0_3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20080f734_0_3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20080f734_0_3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20080f734_0_3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20080f734_0_3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20080f734_0_3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20080f734_0_3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20080f734_0_3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20080f734_0_3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20080f734_0_3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20080f734_0_3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0080f734_0_2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0080f734_0_2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20080f734_0_3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20080f734_0_3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0080f734_0_2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0080f734_0_2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20080f734_0_2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20080f734_0_2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0080f734_0_2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0080f734_0_2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0080f734_0_2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0080f734_0_2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0080f734_0_3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0080f734_0_3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0080f734_0_3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0080f734_0_3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0080f734_0_3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0080f734_0_3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kshaypawar7/millions-of-movies" TargetMode="External"/><Relationship Id="rId4" Type="http://schemas.openxmlformats.org/officeDocument/2006/relationships/hyperlink" Target="https://www.kaggle.com/datasets/bourdier/all-tv-series-details-dataset/data" TargetMode="External"/><Relationship Id="rId5" Type="http://schemas.openxmlformats.org/officeDocument/2006/relationships/hyperlink" Target="https://www.kaggle.com/datasets/ishikajohari/best-books-10k-multi-genre-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24000" y="1321500"/>
            <a:ext cx="6939000" cy="216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44"/>
              <a:t>Recommendation System</a:t>
            </a:r>
            <a:endParaRPr sz="4044"/>
          </a:p>
          <a:p>
            <a:pPr indent="0" lvl="0" marL="0" rtl="0" algn="ctr">
              <a:spcBef>
                <a:spcPts val="0"/>
              </a:spcBef>
              <a:spcAft>
                <a:spcPts val="0"/>
              </a:spcAft>
              <a:buNone/>
            </a:pPr>
            <a:r>
              <a:t/>
            </a:r>
            <a:endParaRPr sz="1822"/>
          </a:p>
          <a:p>
            <a:pPr indent="0" lvl="0" marL="0" rtl="0" algn="ctr">
              <a:spcBef>
                <a:spcPts val="0"/>
              </a:spcBef>
              <a:spcAft>
                <a:spcPts val="0"/>
              </a:spcAft>
              <a:buNone/>
            </a:pPr>
            <a:r>
              <a:rPr lang="en" sz="2044"/>
              <a:t>Recommendations for Movies, TV Shows &amp; Books</a:t>
            </a:r>
            <a:endParaRPr sz="2044"/>
          </a:p>
        </p:txBody>
      </p:sp>
      <p:sp>
        <p:nvSpPr>
          <p:cNvPr id="129" name="Google Shape;129;p13"/>
          <p:cNvSpPr txBox="1"/>
          <p:nvPr>
            <p:ph idx="1" type="subTitle"/>
          </p:nvPr>
        </p:nvSpPr>
        <p:spPr>
          <a:xfrm>
            <a:off x="5934075" y="3926650"/>
            <a:ext cx="2790900" cy="695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1800"/>
              <a:t>Arushi Agarwal</a:t>
            </a:r>
            <a:endParaRPr b="1" sz="1800"/>
          </a:p>
          <a:p>
            <a:pPr indent="0" lvl="0" marL="0" rtl="0" algn="ctr">
              <a:spcBef>
                <a:spcPts val="0"/>
              </a:spcBef>
              <a:spcAft>
                <a:spcPts val="0"/>
              </a:spcAft>
              <a:buNone/>
            </a:pPr>
            <a:r>
              <a:rPr b="1" lang="en" sz="1800"/>
              <a:t>TL96099</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303800" y="400050"/>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Techniques Used</a:t>
            </a:r>
            <a:endParaRPr sz="2800">
              <a:solidFill>
                <a:schemeClr val="accent1"/>
              </a:solidFill>
            </a:endParaRPr>
          </a:p>
        </p:txBody>
      </p:sp>
      <p:sp>
        <p:nvSpPr>
          <p:cNvPr id="191" name="Google Shape;191;p22"/>
          <p:cNvSpPr txBox="1"/>
          <p:nvPr>
            <p:ph idx="1" type="body"/>
          </p:nvPr>
        </p:nvSpPr>
        <p:spPr>
          <a:xfrm>
            <a:off x="1303800" y="1139475"/>
            <a:ext cx="7030500" cy="36417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E69138"/>
              </a:buClr>
              <a:buSzPts val="1500"/>
              <a:buAutoNum type="arabicPeriod"/>
            </a:pPr>
            <a:r>
              <a:rPr b="1" lang="en" sz="1500">
                <a:solidFill>
                  <a:srgbClr val="E69138"/>
                </a:solidFill>
              </a:rPr>
              <a:t>Count Vectorization</a:t>
            </a:r>
            <a:endParaRPr b="1" sz="1500">
              <a:solidFill>
                <a:srgbClr val="E69138"/>
              </a:solidFill>
            </a:endParaRPr>
          </a:p>
          <a:p>
            <a:pPr indent="0" lvl="0" marL="457200" rtl="0" algn="l">
              <a:spcBef>
                <a:spcPts val="0"/>
              </a:spcBef>
              <a:spcAft>
                <a:spcPts val="0"/>
              </a:spcAft>
              <a:buSzPts val="688"/>
              <a:buNone/>
            </a:pPr>
            <a:r>
              <a:rPr lang="en"/>
              <a:t>Technique to convert a collection of text documents into numerical feature vectors. It works by counting the frequency of words in each document and constructing a matrix representing the entire corpus.</a:t>
            </a:r>
            <a:endParaRPr/>
          </a:p>
          <a:p>
            <a:pPr indent="0" lvl="0" marL="457200" rtl="0" algn="l">
              <a:spcBef>
                <a:spcPts val="0"/>
              </a:spcBef>
              <a:spcAft>
                <a:spcPts val="0"/>
              </a:spcAft>
              <a:buSzPts val="688"/>
              <a:buNone/>
            </a:pPr>
            <a:r>
              <a:rPr lang="en"/>
              <a:t>How it works:</a:t>
            </a:r>
            <a:endParaRPr/>
          </a:p>
          <a:p>
            <a:pPr indent="-311150" lvl="0" marL="914400" rtl="0" algn="l">
              <a:spcBef>
                <a:spcPts val="0"/>
              </a:spcBef>
              <a:spcAft>
                <a:spcPts val="0"/>
              </a:spcAft>
              <a:buSzPts val="1300"/>
              <a:buChar char="➢"/>
            </a:pPr>
            <a:r>
              <a:rPr b="1" lang="en"/>
              <a:t>Tokenization: </a:t>
            </a:r>
            <a:r>
              <a:rPr lang="en"/>
              <a:t>First, the text data is tokenized into individual words or terms.</a:t>
            </a:r>
            <a:endParaRPr/>
          </a:p>
          <a:p>
            <a:pPr indent="-311150" lvl="0" marL="914400" rtl="0" algn="l">
              <a:spcBef>
                <a:spcPts val="0"/>
              </a:spcBef>
              <a:spcAft>
                <a:spcPts val="0"/>
              </a:spcAft>
              <a:buSzPts val="1300"/>
              <a:buChar char="➢"/>
            </a:pPr>
            <a:r>
              <a:rPr b="1" lang="en"/>
              <a:t>Counting:</a:t>
            </a:r>
            <a:r>
              <a:rPr lang="en"/>
              <a:t> For each document, a count of the occurrences of each word in the vocabulary is recorded.</a:t>
            </a:r>
            <a:endParaRPr/>
          </a:p>
          <a:p>
            <a:pPr indent="-311150" lvl="0" marL="914400" rtl="0" algn="l">
              <a:spcBef>
                <a:spcPts val="0"/>
              </a:spcBef>
              <a:spcAft>
                <a:spcPts val="0"/>
              </a:spcAft>
              <a:buSzPts val="1300"/>
              <a:buChar char="➢"/>
            </a:pPr>
            <a:r>
              <a:rPr b="1" lang="en"/>
              <a:t>Vectorization:</a:t>
            </a:r>
            <a:r>
              <a:rPr lang="en"/>
              <a:t> Each document is represented as a vector where each element corresponds to the count of a specific word in the vocabulary.</a:t>
            </a:r>
            <a:endParaRPr/>
          </a:p>
          <a:p>
            <a:pPr indent="-311150" lvl="0" marL="914400" rtl="0" algn="l">
              <a:spcBef>
                <a:spcPts val="0"/>
              </a:spcBef>
              <a:spcAft>
                <a:spcPts val="0"/>
              </a:spcAft>
              <a:buSzPts val="1300"/>
              <a:buChar char="➢"/>
            </a:pPr>
            <a:r>
              <a:rPr b="1" lang="en"/>
              <a:t>Cosine Similarity</a:t>
            </a:r>
            <a:r>
              <a:rPr lang="en"/>
              <a:t> is used </a:t>
            </a:r>
            <a:r>
              <a:rPr lang="en"/>
              <a:t>where items with similar count vectors are considered more related.</a:t>
            </a:r>
            <a:endParaRPr/>
          </a:p>
          <a:p>
            <a:pPr indent="0" lvl="0" marL="0" rtl="0" algn="l">
              <a:spcBef>
                <a:spcPts val="0"/>
              </a:spcBef>
              <a:spcAft>
                <a:spcPts val="0"/>
              </a:spcAft>
              <a:buNone/>
            </a:pPr>
            <a:r>
              <a:t/>
            </a:r>
            <a:endParaRPr/>
          </a:p>
          <a:p>
            <a:pPr indent="0" lvl="0" marL="457200" rtl="0" algn="l">
              <a:spcBef>
                <a:spcPts val="0"/>
              </a:spcBef>
              <a:spcAft>
                <a:spcPts val="0"/>
              </a:spcAft>
              <a:buSzPts val="688"/>
              <a:buNone/>
            </a:pPr>
            <a:r>
              <a:rPr lang="en"/>
              <a:t>Limitation of Count Vectorization is that it doesn't take into account the importance of words in the documents.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1284750" y="408900"/>
            <a:ext cx="7030500" cy="433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E69138"/>
                </a:solidFill>
              </a:rPr>
              <a:t>2. </a:t>
            </a:r>
            <a:r>
              <a:rPr b="1" lang="en" sz="1500">
                <a:solidFill>
                  <a:srgbClr val="E69138"/>
                </a:solidFill>
              </a:rPr>
              <a:t>TFIDF (Term Frequency-Inverse Document Frequency)</a:t>
            </a:r>
            <a:endParaRPr b="1" sz="1500">
              <a:solidFill>
                <a:srgbClr val="E69138"/>
              </a:solidFill>
            </a:endParaRPr>
          </a:p>
          <a:p>
            <a:pPr indent="0" lvl="0" marL="0" rtl="0" algn="l">
              <a:spcBef>
                <a:spcPts val="1200"/>
              </a:spcBef>
              <a:spcAft>
                <a:spcPts val="0"/>
              </a:spcAft>
              <a:buNone/>
            </a:pPr>
            <a:r>
              <a:rPr lang="en"/>
              <a:t>TFIDF is a numerical statistic that reflects the importance of a word in a document relative to a collection of documents. It is calculated based on two components:</a:t>
            </a:r>
            <a:endParaRPr/>
          </a:p>
          <a:p>
            <a:pPr indent="0" lvl="0" marL="0" rtl="0" algn="l">
              <a:spcBef>
                <a:spcPts val="1200"/>
              </a:spcBef>
              <a:spcAft>
                <a:spcPts val="0"/>
              </a:spcAft>
              <a:buNone/>
            </a:pPr>
            <a:r>
              <a:rPr b="1" lang="en"/>
              <a:t>Term Frequency (TF):</a:t>
            </a:r>
            <a:r>
              <a:rPr lang="en"/>
              <a:t> Measures how frequently a word appears in a document. It is calculated as the number of times a term appears in a document divided by the total number of terms in the document.</a:t>
            </a:r>
            <a:endParaRPr/>
          </a:p>
          <a:p>
            <a:pPr indent="0" lvl="0" marL="0" rtl="0" algn="l">
              <a:spcBef>
                <a:spcPts val="1200"/>
              </a:spcBef>
              <a:spcAft>
                <a:spcPts val="0"/>
              </a:spcAft>
              <a:buNone/>
            </a:pPr>
            <a:r>
              <a:rPr b="1" lang="en"/>
              <a:t>Inverse Document Frequency (IDF): </a:t>
            </a:r>
            <a:r>
              <a:rPr lang="en"/>
              <a:t>Measures how important a term is across all documents in the corpus.</a:t>
            </a:r>
            <a:endParaRPr/>
          </a:p>
          <a:p>
            <a:pPr indent="0" lvl="0" marL="0" rtl="0" algn="l">
              <a:spcBef>
                <a:spcPts val="1200"/>
              </a:spcBef>
              <a:spcAft>
                <a:spcPts val="0"/>
              </a:spcAft>
              <a:buNone/>
            </a:pPr>
            <a:r>
              <a:rPr b="1" lang="en"/>
              <a:t>TFIDF Score: </a:t>
            </a:r>
            <a:r>
              <a:rPr lang="en"/>
              <a:t>The TFIDF score for a word in a document is obtained by multiplying its TF and IDF values.</a:t>
            </a:r>
            <a:endParaRPr/>
          </a:p>
          <a:p>
            <a:pPr indent="0" lvl="0" marL="0" rtl="0" algn="l">
              <a:spcBef>
                <a:spcPts val="1200"/>
              </a:spcBef>
              <a:spcAft>
                <a:spcPts val="0"/>
              </a:spcAft>
              <a:buNone/>
            </a:pPr>
            <a:r>
              <a:rPr lang="en"/>
              <a:t>After this, </a:t>
            </a:r>
            <a:r>
              <a:rPr b="1" lang="en"/>
              <a:t>cosine similarity</a:t>
            </a:r>
            <a:r>
              <a:rPr lang="en"/>
              <a:t> is used, and the system recommends items with high similarity scores to the user based on their selected movie.</a:t>
            </a:r>
            <a:endParaRPr/>
          </a:p>
          <a:p>
            <a:pPr indent="0" lvl="0" marL="0" rtl="0" algn="l">
              <a:spcBef>
                <a:spcPts val="1200"/>
              </a:spcBef>
              <a:spcAft>
                <a:spcPts val="1200"/>
              </a:spcAft>
              <a:buNone/>
            </a:pPr>
            <a:r>
              <a:rPr lang="en"/>
              <a:t>TFIDF takes into account not only the frequency of terms in a document (TF) but also how unique these terms are across the entire corpus (IDF).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303800" y="5223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Example of results for Batman Movie</a:t>
            </a:r>
            <a:endParaRPr sz="2800">
              <a:solidFill>
                <a:schemeClr val="accent1"/>
              </a:solidFill>
            </a:endParaRPr>
          </a:p>
        </p:txBody>
      </p:sp>
      <p:sp>
        <p:nvSpPr>
          <p:cNvPr id="202" name="Google Shape;202;p24"/>
          <p:cNvSpPr txBox="1"/>
          <p:nvPr>
            <p:ph idx="1" type="body"/>
          </p:nvPr>
        </p:nvSpPr>
        <p:spPr>
          <a:xfrm>
            <a:off x="1303800" y="3771900"/>
            <a:ext cx="70305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74EA7"/>
                </a:solidFill>
              </a:rPr>
              <a:t>Here we can see results of TFIDF are better than Count Vectorizer. Hence for main model, TFIDF as been selected.</a:t>
            </a:r>
            <a:endParaRPr sz="1500">
              <a:solidFill>
                <a:srgbClr val="674EA7"/>
              </a:solidFill>
            </a:endParaRPr>
          </a:p>
        </p:txBody>
      </p:sp>
      <p:pic>
        <p:nvPicPr>
          <p:cNvPr id="203" name="Google Shape;203;p24"/>
          <p:cNvPicPr preferRelativeResize="0"/>
          <p:nvPr/>
        </p:nvPicPr>
        <p:blipFill rotWithShape="1">
          <a:blip r:embed="rId3">
            <a:alphaModFix/>
          </a:blip>
          <a:srcRect b="0" l="0" r="0" t="2581"/>
          <a:stretch/>
        </p:blipFill>
        <p:spPr>
          <a:xfrm>
            <a:off x="1209675" y="1537013"/>
            <a:ext cx="3446374" cy="2162176"/>
          </a:xfrm>
          <a:prstGeom prst="rect">
            <a:avLst/>
          </a:prstGeom>
          <a:noFill/>
          <a:ln>
            <a:noFill/>
          </a:ln>
        </p:spPr>
      </p:pic>
      <p:pic>
        <p:nvPicPr>
          <p:cNvPr id="204" name="Google Shape;204;p24"/>
          <p:cNvPicPr preferRelativeResize="0"/>
          <p:nvPr/>
        </p:nvPicPr>
        <p:blipFill rotWithShape="1">
          <a:blip r:embed="rId4">
            <a:alphaModFix/>
          </a:blip>
          <a:srcRect b="0" l="0" r="0" t="1951"/>
          <a:stretch/>
        </p:blipFill>
        <p:spPr>
          <a:xfrm>
            <a:off x="4886325" y="1609725"/>
            <a:ext cx="4114801" cy="2089476"/>
          </a:xfrm>
          <a:prstGeom prst="rect">
            <a:avLst/>
          </a:prstGeom>
          <a:noFill/>
          <a:ln>
            <a:noFill/>
          </a:ln>
        </p:spPr>
      </p:pic>
      <p:sp>
        <p:nvSpPr>
          <p:cNvPr id="205" name="Google Shape;205;p24"/>
          <p:cNvSpPr txBox="1"/>
          <p:nvPr/>
        </p:nvSpPr>
        <p:spPr>
          <a:xfrm>
            <a:off x="1499463" y="1214175"/>
            <a:ext cx="2866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Count Vectorization</a:t>
            </a:r>
            <a:endParaRPr b="1" sz="1500">
              <a:solidFill>
                <a:schemeClr val="dk2"/>
              </a:solidFill>
              <a:latin typeface="Nunito"/>
              <a:ea typeface="Nunito"/>
              <a:cs typeface="Nunito"/>
              <a:sym typeface="Nunito"/>
            </a:endParaRPr>
          </a:p>
        </p:txBody>
      </p:sp>
      <p:sp>
        <p:nvSpPr>
          <p:cNvPr id="206" name="Google Shape;206;p24"/>
          <p:cNvSpPr txBox="1"/>
          <p:nvPr/>
        </p:nvSpPr>
        <p:spPr>
          <a:xfrm>
            <a:off x="5467500" y="1214175"/>
            <a:ext cx="2866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TFIDF</a:t>
            </a:r>
            <a:endParaRPr b="1" sz="15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303800" y="655725"/>
            <a:ext cx="7030500" cy="615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800">
                <a:solidFill>
                  <a:schemeClr val="accent1"/>
                </a:solidFill>
              </a:rPr>
              <a:t>Potential Applications</a:t>
            </a:r>
            <a:endParaRPr sz="2800">
              <a:solidFill>
                <a:schemeClr val="accent1"/>
              </a:solidFill>
            </a:endParaRPr>
          </a:p>
        </p:txBody>
      </p:sp>
      <p:sp>
        <p:nvSpPr>
          <p:cNvPr id="212" name="Google Shape;212;p25"/>
          <p:cNvSpPr txBox="1"/>
          <p:nvPr>
            <p:ph idx="1" type="body"/>
          </p:nvPr>
        </p:nvSpPr>
        <p:spPr>
          <a:xfrm>
            <a:off x="1303800" y="1833000"/>
            <a:ext cx="7030500" cy="14547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500"/>
              <a:t>The developed recommendation system has the potential to enhance user experiences on platforms offering movies, shows, and books. It can be integrated into streaming services, online bookstores, and media platforms to provide personalized content suggestions tailored to individual tastes.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800">
                <a:solidFill>
                  <a:schemeClr val="accent1"/>
                </a:solidFill>
              </a:rPr>
              <a:t>Lesson Learned</a:t>
            </a:r>
            <a:endParaRPr sz="2800">
              <a:solidFill>
                <a:schemeClr val="accent1"/>
              </a:solidFill>
            </a:endParaRPr>
          </a:p>
        </p:txBody>
      </p:sp>
      <p:sp>
        <p:nvSpPr>
          <p:cNvPr id="218" name="Google Shape;218;p26"/>
          <p:cNvSpPr txBox="1"/>
          <p:nvPr>
            <p:ph idx="1" type="body"/>
          </p:nvPr>
        </p:nvSpPr>
        <p:spPr>
          <a:xfrm>
            <a:off x="1303800" y="1770975"/>
            <a:ext cx="7030500" cy="20574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The importance of quality data became evident.</a:t>
            </a:r>
            <a:endParaRPr sz="1500"/>
          </a:p>
          <a:p>
            <a:pPr indent="-323850" lvl="0" marL="457200" rtl="0" algn="l">
              <a:lnSpc>
                <a:spcPct val="150000"/>
              </a:lnSpc>
              <a:spcBef>
                <a:spcPts val="1000"/>
              </a:spcBef>
              <a:spcAft>
                <a:spcPts val="0"/>
              </a:spcAft>
              <a:buSzPts val="1500"/>
              <a:buChar char="➢"/>
            </a:pPr>
            <a:r>
              <a:rPr lang="en" sz="1500"/>
              <a:t>Ensuring completeness and lack of bias in the dataset is fundamental for accurate recommendations.</a:t>
            </a:r>
            <a:endParaRPr sz="1500"/>
          </a:p>
          <a:p>
            <a:pPr indent="-323850" lvl="0" marL="457200" rtl="0" algn="l">
              <a:lnSpc>
                <a:spcPct val="150000"/>
              </a:lnSpc>
              <a:spcBef>
                <a:spcPts val="1000"/>
              </a:spcBef>
              <a:spcAft>
                <a:spcPts val="1000"/>
              </a:spcAft>
              <a:buSzPts val="1500"/>
              <a:buChar char="➢"/>
            </a:pPr>
            <a:r>
              <a:rPr lang="en" sz="1500"/>
              <a:t>The iterative nature of system development taught the value of continuous refinement and adaptation to changing requirements.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800">
                <a:solidFill>
                  <a:schemeClr val="accent1"/>
                </a:solidFill>
              </a:rPr>
              <a:t>Limitations</a:t>
            </a:r>
            <a:endParaRPr sz="2800">
              <a:solidFill>
                <a:schemeClr val="accent1"/>
              </a:solidFill>
            </a:endParaRPr>
          </a:p>
        </p:txBody>
      </p:sp>
      <p:sp>
        <p:nvSpPr>
          <p:cNvPr id="224" name="Google Shape;224;p27"/>
          <p:cNvSpPr txBox="1"/>
          <p:nvPr>
            <p:ph idx="1" type="body"/>
          </p:nvPr>
        </p:nvSpPr>
        <p:spPr>
          <a:xfrm>
            <a:off x="1303800" y="1990050"/>
            <a:ext cx="7030500" cy="12366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The system does not consider user interactions or feedback, which could further enhance recommendation accuracy.</a:t>
            </a:r>
            <a:endParaRPr sz="1500"/>
          </a:p>
          <a:p>
            <a:pPr indent="-323850" lvl="0" marL="457200" rtl="0" algn="l">
              <a:lnSpc>
                <a:spcPct val="150000"/>
              </a:lnSpc>
              <a:spcBef>
                <a:spcPts val="1000"/>
              </a:spcBef>
              <a:spcAft>
                <a:spcPts val="1000"/>
              </a:spcAft>
              <a:buSzPts val="1500"/>
              <a:buChar char="➢"/>
            </a:pPr>
            <a:r>
              <a:rPr lang="en" sz="1500"/>
              <a:t>No evaluation matrix is used. Results are evaluated manually only.</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Future Research Scope</a:t>
            </a:r>
            <a:endParaRPr sz="2800">
              <a:solidFill>
                <a:schemeClr val="accent1"/>
              </a:solidFill>
            </a:endParaRPr>
          </a:p>
        </p:txBody>
      </p:sp>
      <p:sp>
        <p:nvSpPr>
          <p:cNvPr id="230" name="Google Shape;230;p28"/>
          <p:cNvSpPr txBox="1"/>
          <p:nvPr>
            <p:ph idx="1" type="body"/>
          </p:nvPr>
        </p:nvSpPr>
        <p:spPr>
          <a:xfrm>
            <a:off x="1303800" y="1828125"/>
            <a:ext cx="7030500" cy="24036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C</a:t>
            </a:r>
            <a:r>
              <a:rPr lang="en" sz="1500"/>
              <a:t>onducting in-depth research on advanced evaluation techniques could provide deeper insights into the system's performance. </a:t>
            </a:r>
            <a:endParaRPr sz="1500"/>
          </a:p>
          <a:p>
            <a:pPr indent="-323850" lvl="0" marL="457200" rtl="0" algn="l">
              <a:lnSpc>
                <a:spcPct val="150000"/>
              </a:lnSpc>
              <a:spcBef>
                <a:spcPts val="1000"/>
              </a:spcBef>
              <a:spcAft>
                <a:spcPts val="0"/>
              </a:spcAft>
              <a:buSzPts val="1500"/>
              <a:buChar char="➢"/>
            </a:pPr>
            <a:r>
              <a:rPr lang="en" sz="1500"/>
              <a:t>Deploying user surveys and feedback forms will enable us to gather direct opinions from users, shaping our understanding of their experiences and preferences. </a:t>
            </a:r>
            <a:endParaRPr sz="1500"/>
          </a:p>
          <a:p>
            <a:pPr indent="-323850" lvl="0" marL="457200" rtl="0" algn="l">
              <a:lnSpc>
                <a:spcPct val="150000"/>
              </a:lnSpc>
              <a:spcBef>
                <a:spcPts val="1000"/>
              </a:spcBef>
              <a:spcAft>
                <a:spcPts val="1000"/>
              </a:spcAft>
              <a:buSzPts val="1500"/>
              <a:buChar char="➢"/>
            </a:pPr>
            <a:r>
              <a:rPr lang="en" sz="1500"/>
              <a:t>Exploring quantitative metrics, such as Click-Through Rate (CTR), would offer a data-driven perspective on user engagement.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Web App Demo</a:t>
            </a:r>
            <a:endParaRPr sz="2800">
              <a:solidFill>
                <a:schemeClr val="accent1"/>
              </a:solidFill>
            </a:endParaRPr>
          </a:p>
        </p:txBody>
      </p:sp>
      <p:sp>
        <p:nvSpPr>
          <p:cNvPr id="236" name="Google Shape;236;p29"/>
          <p:cNvSpPr txBox="1"/>
          <p:nvPr>
            <p:ph idx="1" type="body"/>
          </p:nvPr>
        </p:nvSpPr>
        <p:spPr>
          <a:xfrm>
            <a:off x="1104450" y="1913850"/>
            <a:ext cx="1572600" cy="1429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n" sz="1500"/>
              <a:t>Tech Stack:</a:t>
            </a:r>
            <a:endParaRPr b="1" sz="1500"/>
          </a:p>
          <a:p>
            <a:pPr indent="-323850" lvl="0" marL="457200" rtl="0" algn="l">
              <a:lnSpc>
                <a:spcPct val="105000"/>
              </a:lnSpc>
              <a:spcBef>
                <a:spcPts val="1200"/>
              </a:spcBef>
              <a:spcAft>
                <a:spcPts val="0"/>
              </a:spcAft>
              <a:buSzPts val="1500"/>
              <a:buChar char="➢"/>
            </a:pPr>
            <a:r>
              <a:rPr lang="en" sz="1500"/>
              <a:t>Python</a:t>
            </a:r>
            <a:endParaRPr sz="1500"/>
          </a:p>
          <a:p>
            <a:pPr indent="-323850" lvl="0" marL="457200" rtl="0" algn="l">
              <a:lnSpc>
                <a:spcPct val="105000"/>
              </a:lnSpc>
              <a:spcBef>
                <a:spcPts val="0"/>
              </a:spcBef>
              <a:spcAft>
                <a:spcPts val="0"/>
              </a:spcAft>
              <a:buSzPts val="1500"/>
              <a:buChar char="➢"/>
            </a:pPr>
            <a:r>
              <a:rPr lang="en" sz="1500"/>
              <a:t>Streamlit</a:t>
            </a:r>
            <a:endParaRPr sz="1500"/>
          </a:p>
          <a:p>
            <a:pPr indent="-323850" lvl="0" marL="457200" rtl="0" algn="l">
              <a:lnSpc>
                <a:spcPct val="105000"/>
              </a:lnSpc>
              <a:spcBef>
                <a:spcPts val="0"/>
              </a:spcBef>
              <a:spcAft>
                <a:spcPts val="0"/>
              </a:spcAft>
              <a:buSzPts val="1500"/>
              <a:buChar char="➢"/>
            </a:pPr>
            <a:r>
              <a:rPr lang="en" sz="1500"/>
              <a:t>Pandas</a:t>
            </a:r>
            <a:endParaRPr sz="1500"/>
          </a:p>
          <a:p>
            <a:pPr indent="-323850" lvl="0" marL="457200" rtl="0" algn="l">
              <a:lnSpc>
                <a:spcPct val="105000"/>
              </a:lnSpc>
              <a:spcBef>
                <a:spcPts val="0"/>
              </a:spcBef>
              <a:spcAft>
                <a:spcPts val="0"/>
              </a:spcAft>
              <a:buSzPts val="1500"/>
              <a:buChar char="➢"/>
            </a:pPr>
            <a:r>
              <a:rPr lang="en" sz="1500"/>
              <a:t>Plotly</a:t>
            </a:r>
            <a:endParaRPr sz="1500"/>
          </a:p>
        </p:txBody>
      </p:sp>
      <p:pic>
        <p:nvPicPr>
          <p:cNvPr id="237" name="Google Shape;237;p29"/>
          <p:cNvPicPr preferRelativeResize="0"/>
          <p:nvPr/>
        </p:nvPicPr>
        <p:blipFill>
          <a:blip r:embed="rId3">
            <a:alphaModFix/>
          </a:blip>
          <a:stretch>
            <a:fillRect/>
          </a:stretch>
        </p:blipFill>
        <p:spPr>
          <a:xfrm>
            <a:off x="2608725" y="1245075"/>
            <a:ext cx="6143626" cy="3624524"/>
          </a:xfrm>
          <a:prstGeom prst="rect">
            <a:avLst/>
          </a:prstGeom>
          <a:noFill/>
          <a:ln>
            <a:noFill/>
          </a:ln>
        </p:spPr>
      </p:pic>
      <p:sp>
        <p:nvSpPr>
          <p:cNvPr id="238" name="Google Shape;238;p29"/>
          <p:cNvSpPr txBox="1"/>
          <p:nvPr/>
        </p:nvSpPr>
        <p:spPr>
          <a:xfrm>
            <a:off x="1152525" y="3952875"/>
            <a:ext cx="145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69138"/>
                </a:solidFill>
                <a:latin typeface="Maven Pro"/>
                <a:ea typeface="Maven Pro"/>
                <a:cs typeface="Maven Pro"/>
                <a:sym typeface="Maven Pro"/>
              </a:rPr>
              <a:t>Home Page</a:t>
            </a:r>
            <a:endParaRPr b="1" sz="1800">
              <a:solidFill>
                <a:srgbClr val="E69138"/>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303800" y="598575"/>
            <a:ext cx="7030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Movie</a:t>
            </a:r>
            <a:r>
              <a:rPr lang="en" sz="1800">
                <a:solidFill>
                  <a:srgbClr val="E69138"/>
                </a:solidFill>
              </a:rPr>
              <a:t> Recommendation Page</a:t>
            </a:r>
            <a:endParaRPr>
              <a:solidFill>
                <a:srgbClr val="E69138"/>
              </a:solidFill>
            </a:endParaRPr>
          </a:p>
        </p:txBody>
      </p:sp>
      <p:pic>
        <p:nvPicPr>
          <p:cNvPr id="244" name="Google Shape;244;p30"/>
          <p:cNvPicPr preferRelativeResize="0"/>
          <p:nvPr/>
        </p:nvPicPr>
        <p:blipFill>
          <a:blip r:embed="rId3">
            <a:alphaModFix/>
          </a:blip>
          <a:stretch>
            <a:fillRect/>
          </a:stretch>
        </p:blipFill>
        <p:spPr>
          <a:xfrm>
            <a:off x="1202525" y="1060275"/>
            <a:ext cx="7369498" cy="3755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303800" y="465225"/>
            <a:ext cx="7030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TV Show</a:t>
            </a:r>
            <a:r>
              <a:rPr lang="en" sz="1800">
                <a:solidFill>
                  <a:srgbClr val="E69138"/>
                </a:solidFill>
              </a:rPr>
              <a:t> Recommendation Page</a:t>
            </a:r>
            <a:endParaRPr>
              <a:solidFill>
                <a:srgbClr val="E69138"/>
              </a:solidFill>
            </a:endParaRPr>
          </a:p>
        </p:txBody>
      </p:sp>
      <p:pic>
        <p:nvPicPr>
          <p:cNvPr id="250" name="Google Shape;250;p31"/>
          <p:cNvPicPr preferRelativeResize="0"/>
          <p:nvPr/>
        </p:nvPicPr>
        <p:blipFill>
          <a:blip r:embed="rId3">
            <a:alphaModFix/>
          </a:blip>
          <a:stretch>
            <a:fillRect/>
          </a:stretch>
        </p:blipFill>
        <p:spPr>
          <a:xfrm>
            <a:off x="1230363" y="993600"/>
            <a:ext cx="7177375" cy="3838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1260000" y="666750"/>
            <a:ext cx="33120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chemeClr val="accent1"/>
                </a:solidFill>
              </a:rPr>
              <a:t>Introduction</a:t>
            </a:r>
            <a:endParaRPr sz="2820">
              <a:solidFill>
                <a:schemeClr val="accent1"/>
              </a:solidFill>
            </a:endParaRPr>
          </a:p>
        </p:txBody>
      </p:sp>
      <p:sp>
        <p:nvSpPr>
          <p:cNvPr id="135" name="Google Shape;135;p14"/>
          <p:cNvSpPr txBox="1"/>
          <p:nvPr>
            <p:ph idx="1" type="body"/>
          </p:nvPr>
        </p:nvSpPr>
        <p:spPr>
          <a:xfrm>
            <a:off x="1189500" y="1422900"/>
            <a:ext cx="3312000" cy="2667900"/>
          </a:xfrm>
          <a:prstGeom prst="rect">
            <a:avLst/>
          </a:prstGeom>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A recommendation system is an application of information filtering. </a:t>
            </a:r>
            <a:endParaRPr sz="1500">
              <a:solidFill>
                <a:srgbClr val="000000"/>
              </a:solidFill>
            </a:endParaRPr>
          </a:p>
          <a:p>
            <a:pPr indent="-323850" lvl="0" marL="457200" rtl="0" algn="l">
              <a:lnSpc>
                <a:spcPct val="115000"/>
              </a:lnSpc>
              <a:spcBef>
                <a:spcPts val="1000"/>
              </a:spcBef>
              <a:spcAft>
                <a:spcPts val="1000"/>
              </a:spcAft>
              <a:buClr>
                <a:srgbClr val="000000"/>
              </a:buClr>
              <a:buSzPts val="1500"/>
              <a:buChar char="➢"/>
            </a:pPr>
            <a:r>
              <a:rPr lang="en" sz="1500">
                <a:solidFill>
                  <a:srgbClr val="000000"/>
                </a:solidFill>
              </a:rPr>
              <a:t>It studies the user’s </a:t>
            </a:r>
            <a:r>
              <a:rPr lang="en" sz="1500">
                <a:solidFill>
                  <a:srgbClr val="000000"/>
                </a:solidFill>
              </a:rPr>
              <a:t>interests</a:t>
            </a:r>
            <a:r>
              <a:rPr lang="en" sz="1500">
                <a:solidFill>
                  <a:srgbClr val="000000"/>
                </a:solidFill>
              </a:rPr>
              <a:t> and preferences, and imply some algorithms to find the user’s personalized needs and actively and efficiently recommend information and content to users.</a:t>
            </a:r>
            <a:endParaRPr sz="1500">
              <a:solidFill>
                <a:srgbClr val="000000"/>
              </a:solidFill>
            </a:endParaRPr>
          </a:p>
        </p:txBody>
      </p:sp>
      <p:pic>
        <p:nvPicPr>
          <p:cNvPr id="136" name="Google Shape;136;p14"/>
          <p:cNvPicPr preferRelativeResize="0"/>
          <p:nvPr/>
        </p:nvPicPr>
        <p:blipFill>
          <a:blip r:embed="rId3">
            <a:alphaModFix/>
          </a:blip>
          <a:stretch>
            <a:fillRect/>
          </a:stretch>
        </p:blipFill>
        <p:spPr>
          <a:xfrm>
            <a:off x="4572000" y="1065763"/>
            <a:ext cx="3908850" cy="312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303800" y="598575"/>
            <a:ext cx="7030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Book</a:t>
            </a:r>
            <a:r>
              <a:rPr lang="en" sz="1800">
                <a:solidFill>
                  <a:srgbClr val="E69138"/>
                </a:solidFill>
              </a:rPr>
              <a:t> Recommendation Page</a:t>
            </a:r>
            <a:endParaRPr sz="1800">
              <a:solidFill>
                <a:srgbClr val="E69138"/>
              </a:solidFill>
            </a:endParaRPr>
          </a:p>
        </p:txBody>
      </p:sp>
      <p:pic>
        <p:nvPicPr>
          <p:cNvPr id="256" name="Google Shape;256;p32"/>
          <p:cNvPicPr preferRelativeResize="0"/>
          <p:nvPr/>
        </p:nvPicPr>
        <p:blipFill>
          <a:blip r:embed="rId3">
            <a:alphaModFix/>
          </a:blip>
          <a:stretch>
            <a:fillRect/>
          </a:stretch>
        </p:blipFill>
        <p:spPr>
          <a:xfrm>
            <a:off x="1200150" y="1093050"/>
            <a:ext cx="7030502" cy="3738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1361200" y="575625"/>
            <a:ext cx="69951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Importance of </a:t>
            </a:r>
            <a:r>
              <a:rPr lang="en" sz="2800">
                <a:solidFill>
                  <a:schemeClr val="accent1"/>
                </a:solidFill>
              </a:rPr>
              <a:t>Recommendation System</a:t>
            </a:r>
            <a:endParaRPr sz="2800">
              <a:solidFill>
                <a:schemeClr val="accent1"/>
              </a:solidFill>
            </a:endParaRPr>
          </a:p>
        </p:txBody>
      </p:sp>
      <p:sp>
        <p:nvSpPr>
          <p:cNvPr id="142" name="Google Shape;142;p15"/>
          <p:cNvSpPr txBox="1"/>
          <p:nvPr>
            <p:ph idx="1" type="body"/>
          </p:nvPr>
        </p:nvSpPr>
        <p:spPr>
          <a:xfrm>
            <a:off x="2915500" y="1434500"/>
            <a:ext cx="5496300" cy="28782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I</a:t>
            </a:r>
            <a:r>
              <a:rPr lang="en" sz="1500"/>
              <a:t>n today's information-rich environment, it is hard for a person to find useful information from vast amounts of data.</a:t>
            </a:r>
            <a:endParaRPr sz="1500"/>
          </a:p>
          <a:p>
            <a:pPr indent="-323850" lvl="0" marL="457200" rtl="0" algn="l">
              <a:lnSpc>
                <a:spcPct val="150000"/>
              </a:lnSpc>
              <a:spcBef>
                <a:spcPts val="1000"/>
              </a:spcBef>
              <a:spcAft>
                <a:spcPts val="0"/>
              </a:spcAft>
              <a:buSzPts val="1500"/>
              <a:buChar char="➢"/>
            </a:pPr>
            <a:r>
              <a:rPr lang="en" sz="1500"/>
              <a:t>In many cases, users don’t fully realize their own needs, or their demand is difficult to express in words.</a:t>
            </a:r>
            <a:endParaRPr sz="1500"/>
          </a:p>
          <a:p>
            <a:pPr indent="-323850" lvl="0" marL="457200" rtl="0" algn="l">
              <a:lnSpc>
                <a:spcPct val="150000"/>
              </a:lnSpc>
              <a:spcBef>
                <a:spcPts val="1000"/>
              </a:spcBef>
              <a:spcAft>
                <a:spcPts val="0"/>
              </a:spcAft>
              <a:buSzPts val="1500"/>
              <a:buChar char="➢"/>
            </a:pPr>
            <a:r>
              <a:rPr lang="en" sz="1500"/>
              <a:t>Recommendation systems enhance user experience and engagement by providing personalized suggestions.</a:t>
            </a:r>
            <a:endParaRPr sz="1500"/>
          </a:p>
          <a:p>
            <a:pPr indent="-323850" lvl="0" marL="457200" rtl="0" algn="l">
              <a:lnSpc>
                <a:spcPct val="150000"/>
              </a:lnSpc>
              <a:spcBef>
                <a:spcPts val="1000"/>
              </a:spcBef>
              <a:spcAft>
                <a:spcPts val="1000"/>
              </a:spcAft>
              <a:buSzPts val="1500"/>
              <a:buChar char="➢"/>
            </a:pPr>
            <a:r>
              <a:rPr lang="en" sz="1500"/>
              <a:t>Helps in saving user’s time as well.</a:t>
            </a:r>
            <a:endParaRPr sz="1500"/>
          </a:p>
        </p:txBody>
      </p:sp>
      <p:pic>
        <p:nvPicPr>
          <p:cNvPr id="143" name="Google Shape;143;p15"/>
          <p:cNvPicPr preferRelativeResize="0"/>
          <p:nvPr/>
        </p:nvPicPr>
        <p:blipFill>
          <a:blip r:embed="rId3">
            <a:alphaModFix/>
          </a:blip>
          <a:stretch>
            <a:fillRect/>
          </a:stretch>
        </p:blipFill>
        <p:spPr>
          <a:xfrm>
            <a:off x="371475" y="1566875"/>
            <a:ext cx="2544025" cy="226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Types of Recommendation Systems</a:t>
            </a:r>
            <a:endParaRPr sz="2800">
              <a:solidFill>
                <a:schemeClr val="accent1"/>
              </a:solidFill>
            </a:endParaRPr>
          </a:p>
        </p:txBody>
      </p:sp>
      <p:sp>
        <p:nvSpPr>
          <p:cNvPr id="149" name="Google Shape;149;p16"/>
          <p:cNvSpPr txBox="1"/>
          <p:nvPr>
            <p:ph idx="1" type="body"/>
          </p:nvPr>
        </p:nvSpPr>
        <p:spPr>
          <a:xfrm>
            <a:off x="1303800" y="1551000"/>
            <a:ext cx="4244400" cy="32025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E69138"/>
              </a:buClr>
              <a:buSzPts val="1500"/>
              <a:buChar char="➢"/>
            </a:pPr>
            <a:r>
              <a:rPr b="1" lang="en" sz="1500">
                <a:solidFill>
                  <a:srgbClr val="E69138"/>
                </a:solidFill>
              </a:rPr>
              <a:t>Content-Based Filtering</a:t>
            </a:r>
            <a:endParaRPr b="1" sz="1500">
              <a:solidFill>
                <a:srgbClr val="E69138"/>
              </a:solidFill>
            </a:endParaRPr>
          </a:p>
          <a:p>
            <a:pPr indent="-323850" lvl="1" marL="914400" rtl="0" algn="l">
              <a:spcBef>
                <a:spcPts val="0"/>
              </a:spcBef>
              <a:spcAft>
                <a:spcPts val="0"/>
              </a:spcAft>
              <a:buSzPts val="1500"/>
              <a:buChar char="○"/>
            </a:pPr>
            <a:r>
              <a:rPr lang="en" sz="1500"/>
              <a:t>Recommends items similar to those a user has liked/selected in the past.</a:t>
            </a:r>
            <a:endParaRPr sz="1500"/>
          </a:p>
          <a:p>
            <a:pPr indent="-323850" lvl="1" marL="914400" rtl="0" algn="l">
              <a:spcBef>
                <a:spcPts val="1000"/>
              </a:spcBef>
              <a:spcAft>
                <a:spcPts val="0"/>
              </a:spcAft>
              <a:buSzPts val="1500"/>
              <a:buChar char="○"/>
            </a:pPr>
            <a:r>
              <a:rPr lang="en" sz="1500"/>
              <a:t>Focuses on Item characteristics.</a:t>
            </a:r>
            <a:endParaRPr sz="1500"/>
          </a:p>
          <a:p>
            <a:pPr indent="0" lvl="0" marL="0" rtl="0" algn="l">
              <a:spcBef>
                <a:spcPts val="1000"/>
              </a:spcBef>
              <a:spcAft>
                <a:spcPts val="0"/>
              </a:spcAft>
              <a:buNone/>
            </a:pPr>
            <a:r>
              <a:t/>
            </a:r>
            <a:endParaRPr sz="700"/>
          </a:p>
          <a:p>
            <a:pPr indent="-323850" lvl="0" marL="457200" rtl="0" algn="l">
              <a:spcBef>
                <a:spcPts val="1200"/>
              </a:spcBef>
              <a:spcAft>
                <a:spcPts val="0"/>
              </a:spcAft>
              <a:buClr>
                <a:srgbClr val="E69138"/>
              </a:buClr>
              <a:buSzPts val="1500"/>
              <a:buChar char="➢"/>
            </a:pPr>
            <a:r>
              <a:rPr b="1" lang="en" sz="1500">
                <a:solidFill>
                  <a:srgbClr val="E69138"/>
                </a:solidFill>
              </a:rPr>
              <a:t>Collaborative Filtering</a:t>
            </a:r>
            <a:endParaRPr b="1" sz="1500">
              <a:solidFill>
                <a:srgbClr val="E69138"/>
              </a:solidFill>
            </a:endParaRPr>
          </a:p>
          <a:p>
            <a:pPr indent="-323850" lvl="1" marL="914400" rtl="0" algn="l">
              <a:spcBef>
                <a:spcPts val="0"/>
              </a:spcBef>
              <a:spcAft>
                <a:spcPts val="0"/>
              </a:spcAft>
              <a:buSzPts val="1500"/>
              <a:buChar char="○"/>
            </a:pPr>
            <a:r>
              <a:rPr lang="en" sz="1500"/>
              <a:t>Recommends items based on the preferences of users with similar tastes.</a:t>
            </a:r>
            <a:endParaRPr sz="1500"/>
          </a:p>
          <a:p>
            <a:pPr indent="-323850" lvl="1" marL="914400" rtl="0" algn="l">
              <a:spcBef>
                <a:spcPts val="1000"/>
              </a:spcBef>
              <a:spcAft>
                <a:spcPts val="1000"/>
              </a:spcAft>
              <a:buSzPts val="1500"/>
              <a:buChar char="○"/>
            </a:pPr>
            <a:r>
              <a:rPr lang="en" sz="1500"/>
              <a:t>Focuses on other users’ ratings and opinions.</a:t>
            </a:r>
            <a:endParaRPr sz="1500"/>
          </a:p>
        </p:txBody>
      </p:sp>
      <p:pic>
        <p:nvPicPr>
          <p:cNvPr id="150" name="Google Shape;150;p16"/>
          <p:cNvPicPr preferRelativeResize="0"/>
          <p:nvPr/>
        </p:nvPicPr>
        <p:blipFill>
          <a:blip r:embed="rId3">
            <a:alphaModFix/>
          </a:blip>
          <a:stretch>
            <a:fillRect/>
          </a:stretch>
        </p:blipFill>
        <p:spPr>
          <a:xfrm>
            <a:off x="5548200" y="1333575"/>
            <a:ext cx="3319500" cy="1600200"/>
          </a:xfrm>
          <a:prstGeom prst="rect">
            <a:avLst/>
          </a:prstGeom>
          <a:noFill/>
          <a:ln>
            <a:noFill/>
          </a:ln>
        </p:spPr>
      </p:pic>
      <p:pic>
        <p:nvPicPr>
          <p:cNvPr id="151" name="Google Shape;151;p16"/>
          <p:cNvPicPr preferRelativeResize="0"/>
          <p:nvPr/>
        </p:nvPicPr>
        <p:blipFill>
          <a:blip r:embed="rId4">
            <a:alphaModFix/>
          </a:blip>
          <a:stretch>
            <a:fillRect/>
          </a:stretch>
        </p:blipFill>
        <p:spPr>
          <a:xfrm>
            <a:off x="5548200" y="3086175"/>
            <a:ext cx="33195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Datasets Description</a:t>
            </a:r>
            <a:endParaRPr sz="2800">
              <a:solidFill>
                <a:schemeClr val="accent1"/>
              </a:solidFill>
            </a:endParaRPr>
          </a:p>
        </p:txBody>
      </p:sp>
      <p:sp>
        <p:nvSpPr>
          <p:cNvPr id="157" name="Google Shape;157;p17"/>
          <p:cNvSpPr txBox="1"/>
          <p:nvPr>
            <p:ph idx="1" type="body"/>
          </p:nvPr>
        </p:nvSpPr>
        <p:spPr>
          <a:xfrm>
            <a:off x="1303800" y="1299800"/>
            <a:ext cx="7611300" cy="34272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E69138"/>
              </a:buClr>
              <a:buSzPts val="1500"/>
              <a:buChar char="➢"/>
            </a:pPr>
            <a:r>
              <a:rPr b="1" lang="en" sz="1500">
                <a:solidFill>
                  <a:srgbClr val="E69138"/>
                </a:solidFill>
              </a:rPr>
              <a:t>Movies Dataset</a:t>
            </a:r>
            <a:endParaRPr b="1" sz="1500">
              <a:solidFill>
                <a:srgbClr val="E69138"/>
              </a:solidFill>
            </a:endParaRPr>
          </a:p>
          <a:p>
            <a:pPr indent="-317500" lvl="1" marL="914400" rtl="0" algn="l">
              <a:spcBef>
                <a:spcPts val="0"/>
              </a:spcBef>
              <a:spcAft>
                <a:spcPts val="0"/>
              </a:spcAft>
              <a:buSzPts val="1400"/>
              <a:buChar char="○"/>
            </a:pPr>
            <a:r>
              <a:rPr lang="en" sz="1400" u="sng">
                <a:solidFill>
                  <a:schemeClr val="hlink"/>
                </a:solidFill>
                <a:hlinkClick r:id="rId3"/>
              </a:rPr>
              <a:t>https://www.kaggle.com/datasets/akshaypawar7/millions-of-movies</a:t>
            </a:r>
            <a:endParaRPr sz="1400"/>
          </a:p>
          <a:p>
            <a:pPr indent="-317500" lvl="1" marL="914400" rtl="0" algn="l">
              <a:spcBef>
                <a:spcPts val="0"/>
              </a:spcBef>
              <a:spcAft>
                <a:spcPts val="0"/>
              </a:spcAft>
              <a:buSzPts val="1400"/>
              <a:buChar char="○"/>
            </a:pPr>
            <a:r>
              <a:rPr lang="en" sz="1400"/>
              <a:t>Contains 722710 rows and 20 columns</a:t>
            </a:r>
            <a:endParaRPr sz="1400"/>
          </a:p>
          <a:p>
            <a:pPr indent="-317500" lvl="1" marL="914400" rtl="0" algn="l">
              <a:spcBef>
                <a:spcPts val="0"/>
              </a:spcBef>
              <a:spcAft>
                <a:spcPts val="0"/>
              </a:spcAft>
              <a:buSzPts val="1400"/>
              <a:buChar char="○"/>
            </a:pPr>
            <a:r>
              <a:rPr lang="en" sz="1400"/>
              <a:t>Time period:- 1970 to 2023</a:t>
            </a:r>
            <a:endParaRPr sz="1400"/>
          </a:p>
          <a:p>
            <a:pPr indent="-317500" lvl="1" marL="914400" rtl="0" algn="l">
              <a:spcBef>
                <a:spcPts val="0"/>
              </a:spcBef>
              <a:spcAft>
                <a:spcPts val="0"/>
              </a:spcAft>
              <a:buSzPts val="1400"/>
              <a:buChar char="○"/>
            </a:pPr>
            <a:r>
              <a:rPr lang="en" sz="1400"/>
              <a:t>350 MB</a:t>
            </a:r>
            <a:endParaRPr sz="1400"/>
          </a:p>
          <a:p>
            <a:pPr indent="-323850" lvl="0" marL="457200" rtl="0" algn="l">
              <a:spcBef>
                <a:spcPts val="0"/>
              </a:spcBef>
              <a:spcAft>
                <a:spcPts val="0"/>
              </a:spcAft>
              <a:buClr>
                <a:srgbClr val="E69138"/>
              </a:buClr>
              <a:buSzPts val="1500"/>
              <a:buChar char="➢"/>
            </a:pPr>
            <a:r>
              <a:rPr b="1" lang="en" sz="1500">
                <a:solidFill>
                  <a:srgbClr val="E69138"/>
                </a:solidFill>
              </a:rPr>
              <a:t>TV Shows Dataset</a:t>
            </a:r>
            <a:endParaRPr b="1" sz="1500">
              <a:solidFill>
                <a:srgbClr val="E69138"/>
              </a:solidFill>
            </a:endParaRPr>
          </a:p>
          <a:p>
            <a:pPr indent="-317500" lvl="1" marL="914400" rtl="0" algn="l">
              <a:spcBef>
                <a:spcPts val="0"/>
              </a:spcBef>
              <a:spcAft>
                <a:spcPts val="0"/>
              </a:spcAft>
              <a:buSzPts val="1400"/>
              <a:buChar char="○"/>
            </a:pPr>
            <a:r>
              <a:rPr lang="en" sz="1400" u="sng">
                <a:solidFill>
                  <a:schemeClr val="hlink"/>
                </a:solidFill>
                <a:hlinkClick r:id="rId4"/>
              </a:rPr>
              <a:t>https://www.kaggle.com/datasets/bourdier/all-tv-series-details-dataset/data</a:t>
            </a:r>
            <a:endParaRPr sz="1400"/>
          </a:p>
          <a:p>
            <a:pPr indent="-317500" lvl="1" marL="914400" rtl="0" algn="l">
              <a:spcBef>
                <a:spcPts val="0"/>
              </a:spcBef>
              <a:spcAft>
                <a:spcPts val="0"/>
              </a:spcAft>
              <a:buSzPts val="1400"/>
              <a:buChar char="○"/>
            </a:pPr>
            <a:r>
              <a:rPr lang="en" sz="1400"/>
              <a:t>152970 rows and 188 columns</a:t>
            </a:r>
            <a:endParaRPr sz="1400"/>
          </a:p>
          <a:p>
            <a:pPr indent="-317500" lvl="1" marL="914400" rtl="0" algn="l">
              <a:spcBef>
                <a:spcPts val="0"/>
              </a:spcBef>
              <a:spcAft>
                <a:spcPts val="0"/>
              </a:spcAft>
              <a:buSzPts val="1400"/>
              <a:buChar char="○"/>
            </a:pPr>
            <a:r>
              <a:rPr lang="en" sz="1400"/>
              <a:t>250 MB</a:t>
            </a:r>
            <a:endParaRPr sz="1400"/>
          </a:p>
          <a:p>
            <a:pPr indent="-323850" lvl="0" marL="457200" rtl="0" algn="l">
              <a:spcBef>
                <a:spcPts val="0"/>
              </a:spcBef>
              <a:spcAft>
                <a:spcPts val="0"/>
              </a:spcAft>
              <a:buClr>
                <a:srgbClr val="E69138"/>
              </a:buClr>
              <a:buSzPts val="1500"/>
              <a:buChar char="➢"/>
            </a:pPr>
            <a:r>
              <a:rPr b="1" lang="en" sz="1500">
                <a:solidFill>
                  <a:srgbClr val="E69138"/>
                </a:solidFill>
              </a:rPr>
              <a:t>Books Dataset</a:t>
            </a:r>
            <a:endParaRPr b="1" sz="1500">
              <a:solidFill>
                <a:srgbClr val="E69138"/>
              </a:solidFill>
            </a:endParaRPr>
          </a:p>
          <a:p>
            <a:pPr indent="-317500" lvl="1" marL="914400" rtl="0" algn="l">
              <a:spcBef>
                <a:spcPts val="0"/>
              </a:spcBef>
              <a:spcAft>
                <a:spcPts val="0"/>
              </a:spcAft>
              <a:buSzPts val="1400"/>
              <a:buChar char="○"/>
            </a:pPr>
            <a:r>
              <a:rPr lang="en" sz="1400" u="sng">
                <a:solidFill>
                  <a:schemeClr val="hlink"/>
                </a:solidFill>
                <a:hlinkClick r:id="rId5"/>
              </a:rPr>
              <a:t>https://www.kaggle.com/datasets/ishikajohari/best-books-10k-multi-genre-data</a:t>
            </a:r>
            <a:endParaRPr sz="1400"/>
          </a:p>
          <a:p>
            <a:pPr indent="-317500" lvl="1" marL="914400" rtl="0" algn="l">
              <a:spcBef>
                <a:spcPts val="0"/>
              </a:spcBef>
              <a:spcAft>
                <a:spcPts val="0"/>
              </a:spcAft>
              <a:buSzPts val="1400"/>
              <a:buChar char="○"/>
            </a:pPr>
            <a:r>
              <a:rPr lang="en" sz="1400"/>
              <a:t>10000 rows and 8 columns</a:t>
            </a:r>
            <a:endParaRPr sz="1400"/>
          </a:p>
          <a:p>
            <a:pPr indent="-317500" lvl="1" marL="914400" rtl="0" algn="l">
              <a:spcBef>
                <a:spcPts val="0"/>
              </a:spcBef>
              <a:spcAft>
                <a:spcPts val="0"/>
              </a:spcAft>
              <a:buSzPts val="1400"/>
              <a:buChar char="○"/>
            </a:pPr>
            <a:r>
              <a:rPr lang="en" sz="1400"/>
              <a:t>11.75 MB</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303800" y="717800"/>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Movies Dataset EDA</a:t>
            </a:r>
            <a:endParaRPr sz="2800">
              <a:solidFill>
                <a:schemeClr val="accent1"/>
              </a:solidFill>
            </a:endParaRPr>
          </a:p>
        </p:txBody>
      </p:sp>
      <p:sp>
        <p:nvSpPr>
          <p:cNvPr id="163" name="Google Shape;163;p18"/>
          <p:cNvSpPr txBox="1"/>
          <p:nvPr>
            <p:ph idx="1" type="body"/>
          </p:nvPr>
        </p:nvSpPr>
        <p:spPr>
          <a:xfrm>
            <a:off x="1303800" y="1990050"/>
            <a:ext cx="1992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shows that this dataset contains movies from all genres. So there will be no bias and there is ample amount of movie genres for the user to select a movie from.</a:t>
            </a:r>
            <a:endParaRPr sz="1500"/>
          </a:p>
        </p:txBody>
      </p:sp>
      <p:pic>
        <p:nvPicPr>
          <p:cNvPr id="164" name="Google Shape;164;p18"/>
          <p:cNvPicPr preferRelativeResize="0"/>
          <p:nvPr/>
        </p:nvPicPr>
        <p:blipFill>
          <a:blip r:embed="rId3">
            <a:alphaModFix/>
          </a:blip>
          <a:stretch>
            <a:fillRect/>
          </a:stretch>
        </p:blipFill>
        <p:spPr>
          <a:xfrm>
            <a:off x="3296400" y="1549820"/>
            <a:ext cx="5711025" cy="30439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Movies Dataset EDA</a:t>
            </a:r>
            <a:endParaRPr sz="2800">
              <a:solidFill>
                <a:schemeClr val="accent1"/>
              </a:solidFill>
            </a:endParaRPr>
          </a:p>
        </p:txBody>
      </p:sp>
      <p:sp>
        <p:nvSpPr>
          <p:cNvPr id="170" name="Google Shape;170;p19"/>
          <p:cNvSpPr txBox="1"/>
          <p:nvPr>
            <p:ph idx="1" type="body"/>
          </p:nvPr>
        </p:nvSpPr>
        <p:spPr>
          <a:xfrm>
            <a:off x="1303800" y="1744475"/>
            <a:ext cx="2003100" cy="278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This dataset contains movies from 1890s to 2023. After looking at this plot, I decided to take movies from 1970 to 2023 since usually people are not interested in very old movies.</a:t>
            </a:r>
            <a:endParaRPr sz="1500"/>
          </a:p>
        </p:txBody>
      </p:sp>
      <p:pic>
        <p:nvPicPr>
          <p:cNvPr id="171" name="Google Shape;171;p19"/>
          <p:cNvPicPr preferRelativeResize="0"/>
          <p:nvPr/>
        </p:nvPicPr>
        <p:blipFill>
          <a:blip r:embed="rId3">
            <a:alphaModFix/>
          </a:blip>
          <a:stretch>
            <a:fillRect/>
          </a:stretch>
        </p:blipFill>
        <p:spPr>
          <a:xfrm>
            <a:off x="3393875" y="1680250"/>
            <a:ext cx="5568200" cy="310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TV Shows</a:t>
            </a:r>
            <a:r>
              <a:rPr lang="en" sz="2800">
                <a:solidFill>
                  <a:schemeClr val="accent1"/>
                </a:solidFill>
              </a:rPr>
              <a:t> Dataset EDA</a:t>
            </a:r>
            <a:endParaRPr sz="2800">
              <a:solidFill>
                <a:schemeClr val="accent1"/>
              </a:solidFill>
            </a:endParaRPr>
          </a:p>
        </p:txBody>
      </p:sp>
      <p:sp>
        <p:nvSpPr>
          <p:cNvPr id="177" name="Google Shape;177;p20"/>
          <p:cNvSpPr txBox="1"/>
          <p:nvPr>
            <p:ph idx="1" type="body"/>
          </p:nvPr>
        </p:nvSpPr>
        <p:spPr>
          <a:xfrm>
            <a:off x="1303800" y="1990050"/>
            <a:ext cx="1615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dataset contains TV shows from all the genres.</a:t>
            </a:r>
            <a:endParaRPr sz="1500"/>
          </a:p>
        </p:txBody>
      </p:sp>
      <p:pic>
        <p:nvPicPr>
          <p:cNvPr id="178" name="Google Shape;178;p20"/>
          <p:cNvPicPr preferRelativeResize="0"/>
          <p:nvPr/>
        </p:nvPicPr>
        <p:blipFill>
          <a:blip r:embed="rId3">
            <a:alphaModFix/>
          </a:blip>
          <a:stretch>
            <a:fillRect/>
          </a:stretch>
        </p:blipFill>
        <p:spPr>
          <a:xfrm>
            <a:off x="2919450" y="1541125"/>
            <a:ext cx="6064000" cy="323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Books</a:t>
            </a:r>
            <a:r>
              <a:rPr lang="en" sz="2800">
                <a:solidFill>
                  <a:schemeClr val="accent1"/>
                </a:solidFill>
              </a:rPr>
              <a:t> Dataset EDA</a:t>
            </a:r>
            <a:endParaRPr sz="2800">
              <a:solidFill>
                <a:schemeClr val="accent1"/>
              </a:solidFill>
            </a:endParaRPr>
          </a:p>
        </p:txBody>
      </p:sp>
      <p:sp>
        <p:nvSpPr>
          <p:cNvPr id="184" name="Google Shape;184;p21"/>
          <p:cNvSpPr txBox="1"/>
          <p:nvPr>
            <p:ph idx="1" type="body"/>
          </p:nvPr>
        </p:nvSpPr>
        <p:spPr>
          <a:xfrm>
            <a:off x="1303800" y="1990050"/>
            <a:ext cx="1575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dataset contains all genre books. Mostly are fiction books.</a:t>
            </a:r>
            <a:endParaRPr sz="1500"/>
          </a:p>
        </p:txBody>
      </p:sp>
      <p:pic>
        <p:nvPicPr>
          <p:cNvPr id="185" name="Google Shape;185;p21"/>
          <p:cNvPicPr preferRelativeResize="0"/>
          <p:nvPr/>
        </p:nvPicPr>
        <p:blipFill>
          <a:blip r:embed="rId3">
            <a:alphaModFix/>
          </a:blip>
          <a:stretch>
            <a:fillRect/>
          </a:stretch>
        </p:blipFill>
        <p:spPr>
          <a:xfrm>
            <a:off x="2879300" y="1669550"/>
            <a:ext cx="6264701" cy="333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