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9" r:id="rId6"/>
    <p:sldId id="270" r:id="rId7"/>
    <p:sldId id="271" r:id="rId8"/>
    <p:sldId id="272" r:id="rId9"/>
    <p:sldId id="267" r:id="rId10"/>
    <p:sldId id="259" r:id="rId11"/>
    <p:sldId id="261" r:id="rId12"/>
    <p:sldId id="273" r:id="rId13"/>
    <p:sldId id="274" r:id="rId14"/>
    <p:sldId id="275" r:id="rId15"/>
    <p:sldId id="276" r:id="rId16"/>
    <p:sldId id="277" r:id="rId17"/>
    <p:sldId id="263" r:id="rId18"/>
    <p:sldId id="278" r:id="rId19"/>
    <p:sldId id="279" r:id="rId20"/>
    <p:sldId id="280" r:id="rId21"/>
    <p:sldId id="281" r:id="rId22"/>
    <p:sldId id="262" r:id="rId23"/>
    <p:sldId id="26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8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7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3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2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3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8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12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06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76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8960-25E5-499B-8E5F-A072EE74FCAE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9990-10FC-4FC4-A1BE-91E0D47287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6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Predictive Modelling to determine </a:t>
            </a:r>
            <a:r>
              <a:rPr lang="en-SG" dirty="0" smtClean="0"/>
              <a:t>Vehicle </a:t>
            </a:r>
            <a:r>
              <a:rPr lang="en-SG" dirty="0" smtClean="0"/>
              <a:t>Prices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Regression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16375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Preparation of Train/Test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Test data : New Test data</a:t>
            </a:r>
          </a:p>
          <a:p>
            <a:r>
              <a:rPr lang="en-SG" dirty="0" smtClean="0"/>
              <a:t>Train/Valid Data : Combined the old test data and original training data, and randomly split the data into ratio 70-30 using library </a:t>
            </a:r>
            <a:r>
              <a:rPr lang="en-SG" dirty="0" err="1" smtClean="0"/>
              <a:t>caTools</a:t>
            </a:r>
            <a:endParaRPr lang="en-SG" dirty="0" smtClean="0"/>
          </a:p>
          <a:p>
            <a:r>
              <a:rPr lang="en-SG" dirty="0" smtClean="0"/>
              <a:t>Created entire data into numeric format, using </a:t>
            </a:r>
            <a:r>
              <a:rPr lang="en-SG" dirty="0" err="1" smtClean="0"/>
              <a:t>model.matrix</a:t>
            </a:r>
            <a:endParaRPr lang="en-SG" dirty="0" smtClean="0"/>
          </a:p>
          <a:p>
            <a:r>
              <a:rPr lang="en-SG" dirty="0" smtClean="0"/>
              <a:t>Final </a:t>
            </a:r>
            <a:r>
              <a:rPr lang="en-SG" dirty="0" err="1" smtClean="0"/>
              <a:t>Dimesions</a:t>
            </a:r>
            <a:r>
              <a:rPr lang="en-SG" dirty="0" smtClean="0"/>
              <a:t> : 44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685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 Intuition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I decided to adopt a workflow testing several different models and check the respective error metrics.</a:t>
            </a:r>
          </a:p>
          <a:p>
            <a:pPr lvl="1"/>
            <a:r>
              <a:rPr lang="en-SG" dirty="0" smtClean="0"/>
              <a:t>Models Built :</a:t>
            </a:r>
          </a:p>
          <a:p>
            <a:pPr lvl="2"/>
            <a:r>
              <a:rPr lang="en-SG" dirty="0" smtClean="0"/>
              <a:t>Linear Regression</a:t>
            </a:r>
          </a:p>
          <a:p>
            <a:pPr lvl="2"/>
            <a:r>
              <a:rPr lang="en-SG" dirty="0" smtClean="0"/>
              <a:t>CART</a:t>
            </a:r>
          </a:p>
          <a:p>
            <a:pPr lvl="2"/>
            <a:r>
              <a:rPr lang="en-SG" dirty="0" smtClean="0"/>
              <a:t>Random Forest</a:t>
            </a:r>
          </a:p>
          <a:p>
            <a:pPr lvl="2"/>
            <a:r>
              <a:rPr lang="en-SG" dirty="0" err="1" smtClean="0"/>
              <a:t>XGBoost</a:t>
            </a:r>
            <a:endParaRPr lang="en-SG" dirty="0" smtClean="0"/>
          </a:p>
          <a:p>
            <a:r>
              <a:rPr lang="en-SG" dirty="0" smtClean="0"/>
              <a:t>After that I used stacking to check if model MAPE improves.</a:t>
            </a:r>
          </a:p>
        </p:txBody>
      </p:sp>
    </p:spTree>
    <p:extLst>
      <p:ext uri="{BB962C8B-B14F-4D97-AF65-F5344CB8AC3E}">
        <p14:creationId xmlns:p14="http://schemas.microsoft.com/office/powerpoint/2010/main" val="79937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Linear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model was firstly built and then updated by removing observations based on cooks distance.</a:t>
            </a:r>
          </a:p>
          <a:p>
            <a:r>
              <a:rPr lang="en-SG" dirty="0" smtClean="0"/>
              <a:t>The linearity assumptions didn’t hold valid.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35584"/>
            <a:ext cx="361637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09120"/>
            <a:ext cx="3672408" cy="22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79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CART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Built and tuned the </a:t>
            </a:r>
            <a:r>
              <a:rPr lang="en-SG" dirty="0" err="1" smtClean="0"/>
              <a:t>cp</a:t>
            </a:r>
            <a:r>
              <a:rPr lang="en-SG" dirty="0" smtClean="0"/>
              <a:t> parameter to prune the tree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5184472" cy="320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39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Random Forest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Tuned the </a:t>
            </a:r>
            <a:r>
              <a:rPr lang="en-SG" dirty="0" err="1" smtClean="0"/>
              <a:t>ntree</a:t>
            </a:r>
            <a:r>
              <a:rPr lang="en-SG" dirty="0" smtClean="0"/>
              <a:t> and </a:t>
            </a:r>
            <a:r>
              <a:rPr lang="en-SG" dirty="0" err="1" smtClean="0"/>
              <a:t>mtry</a:t>
            </a:r>
            <a:r>
              <a:rPr lang="en-SG" dirty="0" smtClean="0"/>
              <a:t> parameters to obtain optimal metrics.</a:t>
            </a:r>
          </a:p>
          <a:p>
            <a:r>
              <a:rPr lang="en-SG" dirty="0"/>
              <a:t>% </a:t>
            </a:r>
            <a:r>
              <a:rPr lang="en-SG" dirty="0" err="1"/>
              <a:t>Var</a:t>
            </a:r>
            <a:r>
              <a:rPr lang="en-SG" dirty="0"/>
              <a:t> explained: 88.09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896440" cy="302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10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Extreme Gradient Boosting using 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Firstly did a random grid search, and then manually gave range of </a:t>
            </a:r>
            <a:r>
              <a:rPr lang="en-SG" dirty="0" err="1" smtClean="0"/>
              <a:t>hyperparameters</a:t>
            </a:r>
            <a:r>
              <a:rPr lang="en-SG" dirty="0" smtClean="0"/>
              <a:t> for model to find best combination.</a:t>
            </a:r>
          </a:p>
          <a:p>
            <a:r>
              <a:rPr lang="en-SG" dirty="0" smtClean="0"/>
              <a:t>The later gave better results.</a:t>
            </a:r>
          </a:p>
          <a:p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91603"/>
            <a:ext cx="496413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5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Extreme Gradient Boosting using 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Hyper parameter Tuning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Best Tune</a:t>
            </a:r>
          </a:p>
          <a:p>
            <a:endParaRPr lang="en-S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021288"/>
            <a:ext cx="7778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49" y="2276872"/>
            <a:ext cx="4574192" cy="281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4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After that I employed Stacking to combine the results.</a:t>
            </a:r>
          </a:p>
          <a:p>
            <a:r>
              <a:rPr lang="en-SG" dirty="0" smtClean="0"/>
              <a:t>The correlations in stacked predictors were quite high. So I did not expect a significant improvement after stacking.</a:t>
            </a:r>
          </a:p>
          <a:p>
            <a:r>
              <a:rPr lang="en-SG" dirty="0" smtClean="0"/>
              <a:t>However I gave it a try, and see if error metrics improve. Models tried as meta learners : RF, Linear Regression and CART</a:t>
            </a:r>
          </a:p>
        </p:txBody>
      </p:sp>
    </p:spTree>
    <p:extLst>
      <p:ext uri="{BB962C8B-B14F-4D97-AF65-F5344CB8AC3E}">
        <p14:creationId xmlns:p14="http://schemas.microsoft.com/office/powerpoint/2010/main" val="10237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Stacking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Correlations</a:t>
            </a:r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Head of data</a:t>
            </a:r>
            <a:endParaRPr lang="en-SG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8208912" cy="145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6921621" cy="177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40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Stacking using Linear Regression</a:t>
            </a:r>
            <a:endParaRPr lang="en-S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47941"/>
            <a:ext cx="5184472" cy="320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6053" y="5301208"/>
            <a:ext cx="8279904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Lucida Console" pitchFamily="49" charset="0"/>
                <a:cs typeface="Arial" pitchFamily="34" charset="0"/>
              </a:rPr>
              <a:t>Adjusted R-squared: 0.9747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5045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32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Stacking using CART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Cp</a:t>
            </a:r>
            <a:r>
              <a:rPr lang="en-SG" dirty="0" smtClean="0"/>
              <a:t> tuning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822703" cy="383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0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Stacking using Random Forest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% </a:t>
            </a:r>
            <a:r>
              <a:rPr lang="en-SG" dirty="0" err="1"/>
              <a:t>Var</a:t>
            </a:r>
            <a:r>
              <a:rPr lang="en-SG" dirty="0"/>
              <a:t> explained: 96.02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29948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14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Comparison of standalone models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121925"/>
              </p:ext>
            </p:extLst>
          </p:nvPr>
        </p:nvGraphicFramePr>
        <p:xfrm>
          <a:off x="971599" y="1556792"/>
          <a:ext cx="7108305" cy="499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435"/>
                <a:gridCol w="2369435"/>
                <a:gridCol w="2369435"/>
              </a:tblGrid>
              <a:tr h="581784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MAPE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Train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Validation</a:t>
                      </a:r>
                      <a:r>
                        <a:rPr lang="en-SG" baseline="0" dirty="0" smtClean="0"/>
                        <a:t> Error</a:t>
                      </a:r>
                      <a:endParaRPr lang="en-SG" dirty="0"/>
                    </a:p>
                  </a:txBody>
                  <a:tcPr/>
                </a:tc>
              </a:tr>
              <a:tr h="420082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Linear 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1.521916e+00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1.962097e+00</a:t>
                      </a:r>
                      <a:endParaRPr lang="en-SG" dirty="0"/>
                    </a:p>
                  </a:txBody>
                  <a:tcPr/>
                </a:tc>
              </a:tr>
              <a:tr h="420082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CART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4.424521e-01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4.469816e-01</a:t>
                      </a:r>
                      <a:endParaRPr lang="en-SG" dirty="0"/>
                    </a:p>
                  </a:txBody>
                  <a:tcPr/>
                </a:tc>
              </a:tr>
              <a:tr h="420082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A84C"/>
                          </a:solidFill>
                        </a:rPr>
                        <a:t>Random Forests</a:t>
                      </a:r>
                      <a:endParaRPr lang="en-SG" dirty="0">
                        <a:solidFill>
                          <a:srgbClr val="00A8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A84C"/>
                          </a:solidFill>
                        </a:rPr>
                        <a:t>1.264031e-01</a:t>
                      </a:r>
                      <a:endParaRPr lang="en-SG" dirty="0">
                        <a:solidFill>
                          <a:srgbClr val="00A8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A84C"/>
                          </a:solidFill>
                        </a:rPr>
                        <a:t>2.476127e-01</a:t>
                      </a:r>
                      <a:endParaRPr lang="en-SG" dirty="0">
                        <a:solidFill>
                          <a:srgbClr val="00A84C"/>
                        </a:solidFill>
                      </a:endParaRPr>
                    </a:p>
                  </a:txBody>
                  <a:tcPr/>
                </a:tc>
              </a:tr>
              <a:tr h="420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/>
                        <a:t>XGBoost</a:t>
                      </a:r>
                      <a:r>
                        <a:rPr lang="en-SG" dirty="0" smtClean="0"/>
                        <a:t> (Random</a:t>
                      </a:r>
                      <a:r>
                        <a:rPr lang="en-SG" baseline="0" dirty="0" smtClean="0"/>
                        <a:t> Grid Search</a:t>
                      </a:r>
                      <a:r>
                        <a:rPr lang="en-SG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2.054038e-01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2.397260e-01</a:t>
                      </a:r>
                      <a:endParaRPr lang="en-SG" dirty="0"/>
                    </a:p>
                  </a:txBody>
                  <a:tcPr/>
                </a:tc>
              </a:tr>
              <a:tr h="420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/>
                        <a:t>XGBoost</a:t>
                      </a:r>
                      <a:r>
                        <a:rPr lang="en-SG" dirty="0" smtClean="0"/>
                        <a:t> (Manual </a:t>
                      </a:r>
                      <a:r>
                        <a:rPr lang="en-SG" baseline="0" dirty="0" smtClean="0"/>
                        <a:t>Grid Search</a:t>
                      </a:r>
                      <a:r>
                        <a:rPr lang="en-SG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2.612451e-01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2.657679e-01</a:t>
                      </a:r>
                      <a:endParaRPr lang="en-SG" dirty="0"/>
                    </a:p>
                  </a:txBody>
                  <a:tcPr/>
                </a:tc>
              </a:tr>
              <a:tr h="420082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Stacking using CART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1.991522e-01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2.854830e-01</a:t>
                      </a:r>
                      <a:endParaRPr lang="en-SG" dirty="0"/>
                    </a:p>
                  </a:txBody>
                  <a:tcPr/>
                </a:tc>
              </a:tr>
              <a:tr h="725073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B050"/>
                          </a:solidFill>
                        </a:rPr>
                        <a:t>Stacking using Linear Regression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B050"/>
                          </a:solidFill>
                        </a:rPr>
                        <a:t>1.140418e-01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B050"/>
                          </a:solidFill>
                        </a:rPr>
                        <a:t>2.535492e-01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25073"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B050"/>
                          </a:solidFill>
                        </a:rPr>
                        <a:t>Stacking</a:t>
                      </a:r>
                      <a:r>
                        <a:rPr lang="en-SG" baseline="0" dirty="0" smtClean="0">
                          <a:solidFill>
                            <a:srgbClr val="00B050"/>
                          </a:solidFill>
                        </a:rPr>
                        <a:t> using RF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B050"/>
                          </a:solidFill>
                        </a:rPr>
                        <a:t>1.060275e-01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solidFill>
                            <a:srgbClr val="00B050"/>
                          </a:solidFill>
                        </a:rPr>
                        <a:t>2.532537e-01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 got best results using Random Forest standalone model.</a:t>
            </a:r>
          </a:p>
          <a:p>
            <a:r>
              <a:rPr lang="en-SG" dirty="0" smtClean="0"/>
              <a:t>Stacking improved the train error, but test error didn’t decrease</a:t>
            </a:r>
            <a:endParaRPr lang="en-SG" dirty="0"/>
          </a:p>
          <a:p>
            <a:r>
              <a:rPr lang="en-SG" dirty="0" smtClean="0"/>
              <a:t>Least Test Data MAPE came approximately 39%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764217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45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Further Improvements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 would like to later work on this data to improve the model. Some of the ideas I have are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Clean </a:t>
            </a:r>
            <a:r>
              <a:rPr lang="en-SG" dirty="0"/>
              <a:t>the “</a:t>
            </a:r>
            <a:r>
              <a:rPr lang="en-SG" dirty="0" err="1" smtClean="0"/>
              <a:t>NameOfTheVehicle</a:t>
            </a:r>
            <a:r>
              <a:rPr lang="en-SG" dirty="0" smtClean="0"/>
              <a:t>” attribute using string regex techniques and add into model</a:t>
            </a:r>
          </a:p>
          <a:p>
            <a:pPr lvl="1"/>
            <a:r>
              <a:rPr lang="en-SG" dirty="0" smtClean="0"/>
              <a:t>Use the date columns in the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96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historical data,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build a predictive model to determine the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 of used car vehicles in India. </a:t>
            </a:r>
          </a:p>
          <a:p>
            <a:pPr marL="0" indent="0" algn="ctr">
              <a:buNone/>
            </a:pPr>
            <a:endParaRPr lang="en-SG" dirty="0" smtClean="0"/>
          </a:p>
          <a:p>
            <a:r>
              <a:rPr lang="en-SG" dirty="0" smtClean="0"/>
              <a:t>From the problem statement it is evident that it is a regression problem.</a:t>
            </a:r>
          </a:p>
          <a:p>
            <a:r>
              <a:rPr lang="en-SG" dirty="0" smtClean="0"/>
              <a:t>Segments benefitted : Car manufacturers, car dealers, banks, individuals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9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</a:t>
            </a:r>
            <a:r>
              <a:rPr lang="en-SG" dirty="0" err="1" smtClean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Changed the data types to numeric, factors, and Strings as per given data description.</a:t>
            </a:r>
          </a:p>
          <a:p>
            <a:r>
              <a:rPr lang="en-SG" dirty="0" smtClean="0"/>
              <a:t>Removed the Data columns</a:t>
            </a:r>
          </a:p>
          <a:p>
            <a:r>
              <a:rPr lang="en-SG" dirty="0" smtClean="0"/>
              <a:t>Removed </a:t>
            </a:r>
            <a:r>
              <a:rPr lang="en-SG" dirty="0"/>
              <a:t>the </a:t>
            </a:r>
            <a:r>
              <a:rPr lang="en-SG" dirty="0" err="1" smtClean="0"/>
              <a:t>NameOfTheVehicle</a:t>
            </a:r>
            <a:r>
              <a:rPr lang="en-SG" dirty="0" smtClean="0"/>
              <a:t> </a:t>
            </a:r>
            <a:r>
              <a:rPr lang="en-SG" dirty="0" smtClean="0"/>
              <a:t>String column</a:t>
            </a:r>
            <a:endParaRPr lang="en-SG" dirty="0" smtClean="0"/>
          </a:p>
          <a:p>
            <a:r>
              <a:rPr lang="en-SG" dirty="0" smtClean="0"/>
              <a:t>Removed the columns exhibiting </a:t>
            </a:r>
            <a:r>
              <a:rPr lang="en-SG" dirty="0" err="1" smtClean="0"/>
              <a:t>NearZero</a:t>
            </a:r>
            <a:r>
              <a:rPr lang="en-SG" dirty="0" smtClean="0"/>
              <a:t> Variance</a:t>
            </a:r>
          </a:p>
          <a:p>
            <a:r>
              <a:rPr lang="en-SG" dirty="0" smtClean="0"/>
              <a:t>Removed the ID and </a:t>
            </a:r>
            <a:r>
              <a:rPr lang="en-SG" dirty="0" err="1" smtClean="0"/>
              <a:t>Zipcode</a:t>
            </a:r>
            <a:r>
              <a:rPr lang="en-SG" dirty="0" smtClean="0"/>
              <a:t> columns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15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Exploration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of the Engine Powers associated with higher power </a:t>
            </a:r>
            <a:r>
              <a:rPr lang="en-US" sz="2400" dirty="0" smtClean="0"/>
              <a:t>don’t </a:t>
            </a:r>
            <a:r>
              <a:rPr lang="en-US" sz="2400" dirty="0"/>
              <a:t>have </a:t>
            </a:r>
            <a:r>
              <a:rPr lang="en-US" sz="2400" dirty="0" smtClean="0"/>
              <a:t>higher price range. </a:t>
            </a:r>
            <a:r>
              <a:rPr lang="en-US" sz="2400" dirty="0" smtClean="0">
                <a:sym typeface="Wingdings" pitchFamily="2" charset="2"/>
              </a:rPr>
              <a:t> Outliers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09" y="2492896"/>
            <a:ext cx="6408712" cy="395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75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Exploration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Older the Vehicle Registration, lower the price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234386" cy="384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4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Exploration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ModelOfTheVehicle</a:t>
            </a:r>
            <a:r>
              <a:rPr lang="en-US" sz="2400" dirty="0" smtClean="0"/>
              <a:t> Frequency distribution. =&gt; Decided to make factors, and combine those with frequency &lt; 3% to reduce the levels.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72414"/>
            <a:ext cx="6269282" cy="386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89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Exploration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Very few observations with </a:t>
            </a:r>
            <a:r>
              <a:rPr lang="en-US" sz="2400" dirty="0" err="1" smtClean="0"/>
              <a:t>IsDamageRepaired</a:t>
            </a:r>
            <a:r>
              <a:rPr lang="en-US" sz="2400" dirty="0" smtClean="0"/>
              <a:t> as “Yes” =&gt; But decided to keep this attribute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433388" cy="364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16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Cleaning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 smtClean="0"/>
              <a:t>Dataset (train + test) split into numeric and categorical separately.</a:t>
            </a:r>
          </a:p>
          <a:p>
            <a:r>
              <a:rPr lang="en-SG" dirty="0" smtClean="0"/>
              <a:t>Checked </a:t>
            </a:r>
            <a:r>
              <a:rPr lang="en-SG" dirty="0" smtClean="0"/>
              <a:t>for </a:t>
            </a:r>
            <a:r>
              <a:rPr lang="en-SG" dirty="0" smtClean="0"/>
              <a:t>numeric predictors </a:t>
            </a:r>
            <a:r>
              <a:rPr lang="en-SG" dirty="0"/>
              <a:t>having high correlations (&gt;</a:t>
            </a:r>
            <a:r>
              <a:rPr lang="en-SG" dirty="0" smtClean="0"/>
              <a:t>0.80)</a:t>
            </a:r>
            <a:endParaRPr lang="en-SG" dirty="0"/>
          </a:p>
          <a:p>
            <a:r>
              <a:rPr lang="en-SG" dirty="0" smtClean="0"/>
              <a:t>No missing value was found in numerical attributes</a:t>
            </a:r>
            <a:endParaRPr lang="en-SG" dirty="0"/>
          </a:p>
          <a:p>
            <a:r>
              <a:rPr lang="en-SG" dirty="0" smtClean="0"/>
              <a:t>Created a new factor for missing </a:t>
            </a:r>
            <a:r>
              <a:rPr lang="en-SG" dirty="0" smtClean="0"/>
              <a:t>categorical </a:t>
            </a:r>
            <a:r>
              <a:rPr lang="en-SG" dirty="0" smtClean="0"/>
              <a:t>attributes</a:t>
            </a:r>
            <a:endParaRPr lang="en-SG" dirty="0"/>
          </a:p>
          <a:p>
            <a:r>
              <a:rPr lang="en-US" dirty="0"/>
              <a:t>Combine categorical variables which have several levels with low </a:t>
            </a:r>
            <a:r>
              <a:rPr lang="en-US" dirty="0" smtClean="0"/>
              <a:t>frequencies ( &lt;=3% ) and created new factor “Other”</a:t>
            </a:r>
          </a:p>
          <a:p>
            <a:r>
              <a:rPr lang="en-US" dirty="0" smtClean="0"/>
              <a:t>Standardized the </a:t>
            </a:r>
            <a:r>
              <a:rPr lang="en-US" dirty="0" smtClean="0"/>
              <a:t>numeric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397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632</Words>
  <Application>Microsoft Office PowerPoint</Application>
  <PresentationFormat>On-screen Show (4:3)</PresentationFormat>
  <Paragraphs>113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Predictive Modelling to determine Vehicle Prices</vt:lpstr>
      <vt:lpstr>PowerPoint Presentation</vt:lpstr>
      <vt:lpstr>Problem Statement</vt:lpstr>
      <vt:lpstr>Data Preprocessing</vt:lpstr>
      <vt:lpstr>Data Exploration</vt:lpstr>
      <vt:lpstr>Data Exploration</vt:lpstr>
      <vt:lpstr>Data Exploration</vt:lpstr>
      <vt:lpstr>Data Exploration</vt:lpstr>
      <vt:lpstr>Data Cleaning</vt:lpstr>
      <vt:lpstr>Preparation of Train/Test Data</vt:lpstr>
      <vt:lpstr>Model Intuition</vt:lpstr>
      <vt:lpstr>Linear Regression</vt:lpstr>
      <vt:lpstr>CART </vt:lpstr>
      <vt:lpstr>Random Forest</vt:lpstr>
      <vt:lpstr>Extreme Gradient Boosting using DT</vt:lpstr>
      <vt:lpstr>Extreme Gradient Boosting using DT</vt:lpstr>
      <vt:lpstr>Stacking</vt:lpstr>
      <vt:lpstr>Stacking</vt:lpstr>
      <vt:lpstr>Stacking using Linear Regression</vt:lpstr>
      <vt:lpstr>Stacking using CART</vt:lpstr>
      <vt:lpstr>Stacking using Random Forest</vt:lpstr>
      <vt:lpstr>Comparison of standalone models</vt:lpstr>
      <vt:lpstr>Results</vt:lpstr>
      <vt:lpstr>Further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Arushi Jindal</dc:creator>
  <cp:lastModifiedBy>Arushi Jindal</cp:lastModifiedBy>
  <cp:revision>40</cp:revision>
  <dcterms:created xsi:type="dcterms:W3CDTF">2017-10-25T12:35:58Z</dcterms:created>
  <dcterms:modified xsi:type="dcterms:W3CDTF">2017-10-29T00:59:17Z</dcterms:modified>
</cp:coreProperties>
</file>