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671" r:id="rId4"/>
  </p:sldMasterIdLst>
  <p:notesMasterIdLst>
    <p:notesMasterId r:id="rId33"/>
  </p:notesMasterIdLst>
  <p:handoutMasterIdLst>
    <p:handoutMasterId r:id="rId34"/>
  </p:handoutMasterIdLst>
  <p:sldIdLst>
    <p:sldId id="1385" r:id="rId5"/>
    <p:sldId id="1528" r:id="rId6"/>
    <p:sldId id="1529" r:id="rId7"/>
    <p:sldId id="1541" r:id="rId8"/>
    <p:sldId id="1542" r:id="rId9"/>
    <p:sldId id="1472" r:id="rId10"/>
    <p:sldId id="1527" r:id="rId11"/>
    <p:sldId id="1530" r:id="rId12"/>
    <p:sldId id="1531" r:id="rId13"/>
    <p:sldId id="1532" r:id="rId14"/>
    <p:sldId id="1533" r:id="rId15"/>
    <p:sldId id="1504" r:id="rId16"/>
    <p:sldId id="1534" r:id="rId17"/>
    <p:sldId id="1535" r:id="rId18"/>
    <p:sldId id="1544" r:id="rId19"/>
    <p:sldId id="1536" r:id="rId20"/>
    <p:sldId id="1548" r:id="rId21"/>
    <p:sldId id="1543" r:id="rId22"/>
    <p:sldId id="1537" r:id="rId23"/>
    <p:sldId id="1483" r:id="rId24"/>
    <p:sldId id="1473" r:id="rId25"/>
    <p:sldId id="1507" r:id="rId26"/>
    <p:sldId id="1538" r:id="rId27"/>
    <p:sldId id="1545" r:id="rId28"/>
    <p:sldId id="1539" r:id="rId29"/>
    <p:sldId id="1540" r:id="rId30"/>
    <p:sldId id="1547" r:id="rId31"/>
    <p:sldId id="1546" r:id="rId32"/>
  </p:sldIdLst>
  <p:sldSz cx="9144000" cy="6858000" type="screen4x3"/>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0">
          <p15:clr>
            <a:srgbClr val="A4A3A4"/>
          </p15:clr>
        </p15:guide>
        <p15:guide id="2" orient="horz" pos="127">
          <p15:clr>
            <a:srgbClr val="A4A3A4"/>
          </p15:clr>
        </p15:guide>
        <p15:guide id="3" orient="horz" pos="4224">
          <p15:clr>
            <a:srgbClr val="A4A3A4"/>
          </p15:clr>
        </p15:guide>
        <p15:guide id="4" orient="horz" pos="958">
          <p15:clr>
            <a:srgbClr val="A4A3A4"/>
          </p15:clr>
        </p15:guide>
        <p15:guide id="5" orient="horz" pos="3540">
          <p15:clr>
            <a:srgbClr val="A4A3A4"/>
          </p15:clr>
        </p15:guide>
        <p15:guide id="6" pos="2880">
          <p15:clr>
            <a:srgbClr val="A4A3A4"/>
          </p15:clr>
        </p15:guide>
        <p15:guide id="7" pos="181">
          <p15:clr>
            <a:srgbClr val="A4A3A4"/>
          </p15:clr>
        </p15:guide>
        <p15:guide id="8" pos="5585">
          <p15:clr>
            <a:srgbClr val="A4A3A4"/>
          </p15:clr>
        </p15:guide>
        <p15:guide id="9" pos="388">
          <p15:clr>
            <a:srgbClr val="A4A3A4"/>
          </p15:clr>
        </p15:guide>
        <p15:guide id="10" pos="3086">
          <p15:clr>
            <a:srgbClr val="A4A3A4"/>
          </p15:clr>
        </p15:guide>
      </p15:sldGuideLst>
    </p:ext>
    <p:ext uri="{2D200454-40CA-4A62-9FC3-DE9A4176ACB9}">
      <p15:notesGuideLst xmlns:p15="http://schemas.microsoft.com/office/powerpoint/2012/main">
        <p15:guide id="1" orient="horz" pos="3124" userDrawn="1">
          <p15:clr>
            <a:srgbClr val="A4A3A4"/>
          </p15:clr>
        </p15:guide>
        <p15:guide id="2" pos="2136" userDrawn="1">
          <p15:clr>
            <a:srgbClr val="A4A3A4"/>
          </p15:clr>
        </p15:guide>
        <p15:guide id="3" pos="409" userDrawn="1">
          <p15:clr>
            <a:srgbClr val="A4A3A4"/>
          </p15:clr>
        </p15:guide>
        <p15:guide id="4" pos="3863" userDrawn="1">
          <p15:clr>
            <a:srgbClr val="A4A3A4"/>
          </p15:clr>
        </p15:guide>
        <p15:guide id="5" pos="3572" userDrawn="1">
          <p15:clr>
            <a:srgbClr val="A4A3A4"/>
          </p15:clr>
        </p15:guide>
        <p15:guide id="6" pos="723" userDrawn="1">
          <p15:clr>
            <a:srgbClr val="A4A3A4"/>
          </p15:clr>
        </p15:guide>
        <p15:guide id="7" orient="horz" pos="3224" userDrawn="1">
          <p15:clr>
            <a:srgbClr val="A4A3A4"/>
          </p15:clr>
        </p15:guide>
        <p15:guide id="8" pos="2238" userDrawn="1">
          <p15:clr>
            <a:srgbClr val="A4A3A4"/>
          </p15:clr>
        </p15:guide>
        <p15:guide id="9" pos="428" userDrawn="1">
          <p15:clr>
            <a:srgbClr val="A4A3A4"/>
          </p15:clr>
        </p15:guide>
        <p15:guide id="10" pos="4047" userDrawn="1">
          <p15:clr>
            <a:srgbClr val="A4A3A4"/>
          </p15:clr>
        </p15:guide>
        <p15:guide id="11" pos="3742" userDrawn="1">
          <p15:clr>
            <a:srgbClr val="A4A3A4"/>
          </p15:clr>
        </p15:guide>
        <p15:guide id="12" pos="75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8D44D4-C399-BA6E-1D22-BD952DE29D10}" v="58" dt="2025-05-13T09:57:12.681"/>
    <p1510:client id="{8981E08B-0EBD-0A8C-3A71-ED2E1EAD509A}" v="3" dt="2025-05-13T10:04:41.7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Gitternetz">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300" y="32"/>
      </p:cViewPr>
      <p:guideLst>
        <p:guide orient="horz" pos="1960"/>
        <p:guide orient="horz" pos="127"/>
        <p:guide orient="horz" pos="4224"/>
        <p:guide orient="horz" pos="958"/>
        <p:guide orient="horz" pos="3540"/>
        <p:guide pos="2880"/>
        <p:guide pos="181"/>
        <p:guide pos="5585"/>
        <p:guide pos="388"/>
        <p:guide pos="3086"/>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124"/>
        <p:guide pos="2136"/>
        <p:guide pos="409"/>
        <p:guide pos="3863"/>
        <p:guide pos="3572"/>
        <p:guide pos="723"/>
        <p:guide orient="horz" pos="3224"/>
        <p:guide pos="2238"/>
        <p:guide pos="428"/>
        <p:guide pos="4047"/>
        <p:guide pos="3742"/>
        <p:guide pos="75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0016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64009" y="6"/>
            <a:ext cx="3078427" cy="511731"/>
          </a:xfrm>
          <a:prstGeom prst="rect">
            <a:avLst/>
          </a:prstGeom>
        </p:spPr>
        <p:txBody>
          <a:bodyPr vert="horz" lIns="94875" tIns="47441" rIns="94875" bIns="47441" rtlCol="0" anchor="t"/>
          <a:lstStyle>
            <a:lvl1pPr algn="l">
              <a:defRPr sz="1000">
                <a:solidFill>
                  <a:schemeClr val="tx2"/>
                </a:solidFill>
                <a:latin typeface="Arial" pitchFamily="34" charset="0"/>
                <a:cs typeface="Arial" pitchFamily="34" charset="0"/>
              </a:defRPr>
            </a:lvl1pPr>
          </a:lstStyle>
          <a:p>
            <a:endParaRPr lang="en-US" noProof="0" dirty="0"/>
          </a:p>
        </p:txBody>
      </p:sp>
      <p:sp>
        <p:nvSpPr>
          <p:cNvPr id="3" name="Date Placeholder 2"/>
          <p:cNvSpPr>
            <a:spLocks noGrp="1"/>
          </p:cNvSpPr>
          <p:nvPr>
            <p:ph type="dt" idx="1"/>
          </p:nvPr>
        </p:nvSpPr>
        <p:spPr>
          <a:xfrm>
            <a:off x="680807" y="9722889"/>
            <a:ext cx="2871226" cy="511731"/>
          </a:xfrm>
          <a:prstGeom prst="rect">
            <a:avLst/>
          </a:prstGeom>
        </p:spPr>
        <p:txBody>
          <a:bodyPr vert="horz" lIns="94875" tIns="47441" rIns="94875" bIns="47441" rtlCol="0" anchor="b"/>
          <a:lstStyle>
            <a:lvl1pPr algn="l">
              <a:defRPr sz="1000">
                <a:solidFill>
                  <a:schemeClr val="tx2"/>
                </a:solidFill>
                <a:latin typeface="Arial" pitchFamily="34" charset="0"/>
                <a:cs typeface="Arial" pitchFamily="34" charset="0"/>
              </a:defRPr>
            </a:lvl1pPr>
          </a:lstStyle>
          <a:p>
            <a:fld id="{1647DA14-1E89-4CD7-86C8-8666AA27E017}" type="datetimeFigureOut">
              <a:rPr lang="en-US" noProof="0" smtClean="0"/>
              <a:pPr/>
              <a:t>8/25/2025</a:t>
            </a:fld>
            <a:endParaRPr lang="en-US" noProof="0" dirty="0"/>
          </a:p>
        </p:txBody>
      </p:sp>
      <p:sp>
        <p:nvSpPr>
          <p:cNvPr id="4" name="Slide Image Placeholder 3"/>
          <p:cNvSpPr>
            <a:spLocks noGrp="1" noRot="1" noChangeAspect="1"/>
          </p:cNvSpPr>
          <p:nvPr>
            <p:ph type="sldImg" idx="2"/>
          </p:nvPr>
        </p:nvSpPr>
        <p:spPr>
          <a:xfrm>
            <a:off x="993775" y="769938"/>
            <a:ext cx="5116513" cy="3836987"/>
          </a:xfrm>
          <a:prstGeom prst="rect">
            <a:avLst/>
          </a:prstGeom>
          <a:noFill/>
          <a:ln w="12700">
            <a:solidFill>
              <a:prstClr val="black"/>
            </a:solidFill>
          </a:ln>
        </p:spPr>
        <p:txBody>
          <a:bodyPr vert="horz" lIns="94875" tIns="47441" rIns="94875" bIns="47441" rtlCol="0" anchor="ctr"/>
          <a:lstStyle/>
          <a:p>
            <a:endParaRPr lang="en-US" noProof="0" dirty="0"/>
          </a:p>
        </p:txBody>
      </p:sp>
      <p:sp>
        <p:nvSpPr>
          <p:cNvPr id="5" name="Notes Placeholder 4"/>
          <p:cNvSpPr>
            <a:spLocks noGrp="1"/>
          </p:cNvSpPr>
          <p:nvPr>
            <p:ph type="body" sz="quarter" idx="3"/>
          </p:nvPr>
        </p:nvSpPr>
        <p:spPr>
          <a:xfrm>
            <a:off x="1202107" y="4861448"/>
            <a:ext cx="4737686" cy="4605576"/>
          </a:xfrm>
          <a:prstGeom prst="rect">
            <a:avLst/>
          </a:prstGeom>
        </p:spPr>
        <p:txBody>
          <a:bodyPr vert="horz" lIns="94875" tIns="47441" rIns="94875" bIns="4744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4648901" y="6"/>
            <a:ext cx="1868088" cy="511731"/>
          </a:xfrm>
          <a:prstGeom prst="rect">
            <a:avLst/>
          </a:prstGeom>
        </p:spPr>
        <p:txBody>
          <a:bodyPr vert="horz" lIns="94875" tIns="47441" rIns="94875" bIns="47441" rtlCol="0" anchor="t"/>
          <a:lstStyle>
            <a:lvl1pPr algn="r">
              <a:defRPr sz="1000" b="1">
                <a:solidFill>
                  <a:schemeClr val="tx2"/>
                </a:solidFill>
                <a:latin typeface="Arial" pitchFamily="34" charset="0"/>
                <a:cs typeface="Arial" pitchFamily="34" charset="0"/>
              </a:defRPr>
            </a:lvl1pPr>
          </a:lstStyle>
          <a:p>
            <a:r>
              <a:rPr lang="en-US" noProof="0" dirty="0"/>
              <a:t>Munich Re</a:t>
            </a:r>
          </a:p>
        </p:txBody>
      </p:sp>
      <p:sp>
        <p:nvSpPr>
          <p:cNvPr id="7" name="Slide Number Placeholder 6"/>
          <p:cNvSpPr>
            <a:spLocks noGrp="1"/>
          </p:cNvSpPr>
          <p:nvPr>
            <p:ph type="sldNum" sz="quarter" idx="5"/>
          </p:nvPr>
        </p:nvSpPr>
        <p:spPr>
          <a:xfrm>
            <a:off x="3778972" y="9722889"/>
            <a:ext cx="2644286" cy="511731"/>
          </a:xfrm>
          <a:prstGeom prst="rect">
            <a:avLst/>
          </a:prstGeom>
        </p:spPr>
        <p:txBody>
          <a:bodyPr vert="horz" lIns="94875" tIns="47441" rIns="94875" bIns="47441" rtlCol="0" anchor="b"/>
          <a:lstStyle>
            <a:lvl1pPr algn="r">
              <a:defRPr sz="1000">
                <a:solidFill>
                  <a:schemeClr val="tx2"/>
                </a:solidFill>
                <a:latin typeface="Arial" pitchFamily="34" charset="0"/>
                <a:cs typeface="Arial" pitchFamily="34" charset="0"/>
              </a:defRPr>
            </a:lvl1pPr>
          </a:lstStyle>
          <a:p>
            <a:fld id="{E5721651-C618-4989-BD9A-C51CDEA22A0A}" type="slidenum">
              <a:rPr lang="en-US" noProof="0" smtClean="0"/>
              <a:pPr/>
              <a:t>‹#›</a:t>
            </a:fld>
            <a:endParaRPr lang="en-US" noProof="0" dirty="0"/>
          </a:p>
        </p:txBody>
      </p:sp>
    </p:spTree>
    <p:extLst>
      <p:ext uri="{BB962C8B-B14F-4D97-AF65-F5344CB8AC3E}">
        <p14:creationId xmlns:p14="http://schemas.microsoft.com/office/powerpoint/2010/main" val="41123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a:xfrm>
            <a:off x="503932" y="3221359"/>
            <a:ext cx="8314845" cy="3051810"/>
          </a:xfrm>
        </p:spPr>
        <p:txBody>
          <a:bodyPr>
            <a:normAutofit/>
          </a:bodyPr>
          <a:lstStyle/>
          <a:p>
            <a:endParaRPr lang="de-DE" baseline="0">
              <a:solidFill>
                <a:schemeClr val="bg1"/>
              </a:solidFill>
            </a:endParaRPr>
          </a:p>
        </p:txBody>
      </p:sp>
      <p:sp>
        <p:nvSpPr>
          <p:cNvPr id="4" name="Foliennummernplatzhalter 3"/>
          <p:cNvSpPr>
            <a:spLocks noGrp="1"/>
          </p:cNvSpPr>
          <p:nvPr>
            <p:ph type="sldNum" sz="quarter" idx="10"/>
          </p:nvPr>
        </p:nvSpPr>
        <p:spPr/>
        <p:txBody>
          <a:bodyPr/>
          <a:lstStyle/>
          <a:p>
            <a:fld id="{E5721651-C618-4989-BD9A-C51CDEA22A0A}" type="slidenum">
              <a:rPr lang="en-US" noProof="0" smtClean="0"/>
              <a:pPr/>
              <a:t>1</a:t>
            </a:fld>
            <a:endParaRPr lang="en-US" noProof="0" dirty="0"/>
          </a:p>
        </p:txBody>
      </p:sp>
    </p:spTree>
    <p:extLst>
      <p:ext uri="{BB962C8B-B14F-4D97-AF65-F5344CB8AC3E}">
        <p14:creationId xmlns:p14="http://schemas.microsoft.com/office/powerpoint/2010/main" val="2752978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721651-C618-4989-BD9A-C51CDEA22A0A}" type="slidenum">
              <a:rPr lang="en-US" noProof="0" smtClean="0"/>
              <a:pPr/>
              <a:t>2</a:t>
            </a:fld>
            <a:endParaRPr lang="en-US" noProof="0" dirty="0"/>
          </a:p>
        </p:txBody>
      </p:sp>
    </p:spTree>
    <p:extLst>
      <p:ext uri="{BB962C8B-B14F-4D97-AF65-F5344CB8AC3E}">
        <p14:creationId xmlns:p14="http://schemas.microsoft.com/office/powerpoint/2010/main" val="1217459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defTabSz="949239">
              <a:defRPr/>
            </a:pPr>
            <a:endParaRPr lang="de-DE"/>
          </a:p>
        </p:txBody>
      </p:sp>
      <p:sp>
        <p:nvSpPr>
          <p:cNvPr id="4" name="Foliennummernplatzhalter 3"/>
          <p:cNvSpPr>
            <a:spLocks noGrp="1"/>
          </p:cNvSpPr>
          <p:nvPr>
            <p:ph type="sldNum" sz="quarter" idx="10"/>
          </p:nvPr>
        </p:nvSpPr>
        <p:spPr/>
        <p:txBody>
          <a:bodyPr/>
          <a:lstStyle/>
          <a:p>
            <a:fld id="{E5721651-C618-4989-BD9A-C51CDEA22A0A}" type="slidenum">
              <a:rPr lang="en-US" noProof="0" smtClean="0"/>
              <a:pPr/>
              <a:t>6</a:t>
            </a:fld>
            <a:endParaRPr lang="en-US" noProof="0" dirty="0"/>
          </a:p>
        </p:txBody>
      </p:sp>
    </p:spTree>
    <p:extLst>
      <p:ext uri="{BB962C8B-B14F-4D97-AF65-F5344CB8AC3E}">
        <p14:creationId xmlns:p14="http://schemas.microsoft.com/office/powerpoint/2010/main" val="894780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defTabSz="949239">
              <a:defRPr/>
            </a:pPr>
            <a:endParaRPr lang="de-DE"/>
          </a:p>
        </p:txBody>
      </p:sp>
      <p:sp>
        <p:nvSpPr>
          <p:cNvPr id="4" name="Foliennummernplatzhalter 3"/>
          <p:cNvSpPr>
            <a:spLocks noGrp="1"/>
          </p:cNvSpPr>
          <p:nvPr>
            <p:ph type="sldNum" sz="quarter" idx="10"/>
          </p:nvPr>
        </p:nvSpPr>
        <p:spPr/>
        <p:txBody>
          <a:bodyPr/>
          <a:lstStyle/>
          <a:p>
            <a:fld id="{E5721651-C618-4989-BD9A-C51CDEA22A0A}" type="slidenum">
              <a:rPr lang="en-US" noProof="0" smtClean="0"/>
              <a:pPr/>
              <a:t>7</a:t>
            </a:fld>
            <a:endParaRPr lang="en-US" noProof="0" dirty="0"/>
          </a:p>
        </p:txBody>
      </p:sp>
    </p:spTree>
    <p:extLst>
      <p:ext uri="{BB962C8B-B14F-4D97-AF65-F5344CB8AC3E}">
        <p14:creationId xmlns:p14="http://schemas.microsoft.com/office/powerpoint/2010/main" val="1278003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721651-C618-4989-BD9A-C51CDEA22A0A}" type="slidenum">
              <a:rPr lang="en-US" noProof="0" smtClean="0"/>
              <a:pPr/>
              <a:t>8</a:t>
            </a:fld>
            <a:endParaRPr lang="en-US" noProof="0" dirty="0"/>
          </a:p>
        </p:txBody>
      </p:sp>
    </p:spTree>
    <p:extLst>
      <p:ext uri="{BB962C8B-B14F-4D97-AF65-F5344CB8AC3E}">
        <p14:creationId xmlns:p14="http://schemas.microsoft.com/office/powerpoint/2010/main" val="3239981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defTabSz="949239">
              <a:defRPr/>
            </a:pPr>
            <a:r>
              <a:rPr lang="de-DE"/>
              <a:t>Start </a:t>
            </a:r>
            <a:r>
              <a:rPr lang="de-DE" err="1"/>
              <a:t>with</a:t>
            </a:r>
            <a:r>
              <a:rPr lang="de-DE"/>
              <a:t> a </a:t>
            </a:r>
            <a:r>
              <a:rPr lang="de-DE" err="1"/>
              <a:t>test</a:t>
            </a:r>
            <a:r>
              <a:rPr lang="de-DE"/>
              <a:t> and </a:t>
            </a:r>
            <a:r>
              <a:rPr lang="de-DE" err="1"/>
              <a:t>training</a:t>
            </a:r>
            <a:r>
              <a:rPr lang="de-DE"/>
              <a:t> </a:t>
            </a:r>
            <a:r>
              <a:rPr lang="de-DE" err="1"/>
              <a:t>set</a:t>
            </a:r>
            <a:r>
              <a:rPr lang="de-DE"/>
              <a:t> (90%)</a:t>
            </a:r>
          </a:p>
          <a:p>
            <a:pPr defTabSz="949239">
              <a:defRPr/>
            </a:pPr>
            <a:r>
              <a:rPr lang="de-DE"/>
              <a:t>PA_GLM.py</a:t>
            </a:r>
          </a:p>
        </p:txBody>
      </p:sp>
      <p:sp>
        <p:nvSpPr>
          <p:cNvPr id="4" name="Foliennummernplatzhalter 3"/>
          <p:cNvSpPr>
            <a:spLocks noGrp="1"/>
          </p:cNvSpPr>
          <p:nvPr>
            <p:ph type="sldNum" sz="quarter" idx="10"/>
          </p:nvPr>
        </p:nvSpPr>
        <p:spPr/>
        <p:txBody>
          <a:bodyPr/>
          <a:lstStyle/>
          <a:p>
            <a:fld id="{E5721651-C618-4989-BD9A-C51CDEA22A0A}" type="slidenum">
              <a:rPr lang="en-US" noProof="0" smtClean="0"/>
              <a:pPr/>
              <a:t>12</a:t>
            </a:fld>
            <a:endParaRPr lang="en-US" noProof="0"/>
          </a:p>
        </p:txBody>
      </p:sp>
    </p:spTree>
    <p:extLst>
      <p:ext uri="{BB962C8B-B14F-4D97-AF65-F5344CB8AC3E}">
        <p14:creationId xmlns:p14="http://schemas.microsoft.com/office/powerpoint/2010/main" val="20418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defTabSz="949239">
              <a:defRPr/>
            </a:pPr>
            <a:endParaRPr lang="de-DE"/>
          </a:p>
        </p:txBody>
      </p:sp>
      <p:sp>
        <p:nvSpPr>
          <p:cNvPr id="4" name="Foliennummernplatzhalter 3"/>
          <p:cNvSpPr>
            <a:spLocks noGrp="1"/>
          </p:cNvSpPr>
          <p:nvPr>
            <p:ph type="sldNum" sz="quarter" idx="10"/>
          </p:nvPr>
        </p:nvSpPr>
        <p:spPr/>
        <p:txBody>
          <a:bodyPr/>
          <a:lstStyle/>
          <a:p>
            <a:fld id="{E5721651-C618-4989-BD9A-C51CDEA22A0A}" type="slidenum">
              <a:rPr lang="en-US" noProof="0" smtClean="0"/>
              <a:pPr/>
              <a:t>20</a:t>
            </a:fld>
            <a:endParaRPr lang="en-US" noProof="0"/>
          </a:p>
        </p:txBody>
      </p:sp>
    </p:spTree>
    <p:extLst>
      <p:ext uri="{BB962C8B-B14F-4D97-AF65-F5344CB8AC3E}">
        <p14:creationId xmlns:p14="http://schemas.microsoft.com/office/powerpoint/2010/main" val="225620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defTabSz="949239">
              <a:defRPr/>
            </a:pPr>
            <a:endParaRPr lang="de-DE"/>
          </a:p>
        </p:txBody>
      </p:sp>
      <p:sp>
        <p:nvSpPr>
          <p:cNvPr id="4" name="Foliennummernplatzhalter 3"/>
          <p:cNvSpPr>
            <a:spLocks noGrp="1"/>
          </p:cNvSpPr>
          <p:nvPr>
            <p:ph type="sldNum" sz="quarter" idx="10"/>
          </p:nvPr>
        </p:nvSpPr>
        <p:spPr/>
        <p:txBody>
          <a:bodyPr/>
          <a:lstStyle/>
          <a:p>
            <a:fld id="{E5721651-C618-4989-BD9A-C51CDEA22A0A}" type="slidenum">
              <a:rPr lang="en-US" noProof="0" smtClean="0"/>
              <a:pPr/>
              <a:t>21</a:t>
            </a:fld>
            <a:endParaRPr lang="en-US" noProof="0"/>
          </a:p>
        </p:txBody>
      </p:sp>
    </p:spTree>
    <p:extLst>
      <p:ext uri="{BB962C8B-B14F-4D97-AF65-F5344CB8AC3E}">
        <p14:creationId xmlns:p14="http://schemas.microsoft.com/office/powerpoint/2010/main" val="4194484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defTabSz="949239">
              <a:defRPr/>
            </a:pPr>
            <a:endParaRPr lang="de-DE"/>
          </a:p>
        </p:txBody>
      </p:sp>
      <p:sp>
        <p:nvSpPr>
          <p:cNvPr id="4" name="Foliennummernplatzhalter 3"/>
          <p:cNvSpPr>
            <a:spLocks noGrp="1"/>
          </p:cNvSpPr>
          <p:nvPr>
            <p:ph type="sldNum" sz="quarter" idx="10"/>
          </p:nvPr>
        </p:nvSpPr>
        <p:spPr/>
        <p:txBody>
          <a:bodyPr/>
          <a:lstStyle/>
          <a:p>
            <a:fld id="{E5721651-C618-4989-BD9A-C51CDEA22A0A}" type="slidenum">
              <a:rPr lang="en-US" noProof="0" smtClean="0"/>
              <a:pPr/>
              <a:t>22</a:t>
            </a:fld>
            <a:endParaRPr lang="en-US" noProof="0"/>
          </a:p>
        </p:txBody>
      </p:sp>
    </p:spTree>
    <p:extLst>
      <p:ext uri="{BB962C8B-B14F-4D97-AF65-F5344CB8AC3E}">
        <p14:creationId xmlns:p14="http://schemas.microsoft.com/office/powerpoint/2010/main" val="2939989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bg>
      <p:bgPr>
        <a:solidFill>
          <a:srgbClr val="EEEEEE">
            <a:alpha val="0"/>
          </a:srgbClr>
        </a:solidFill>
        <a:effectLst/>
      </p:bgPr>
    </p:bg>
    <p:spTree>
      <p:nvGrpSpPr>
        <p:cNvPr id="1" name=""/>
        <p:cNvGrpSpPr/>
        <p:nvPr/>
      </p:nvGrpSpPr>
      <p:grpSpPr>
        <a:xfrm>
          <a:off x="0" y="0"/>
          <a:ext cx="0" cy="0"/>
          <a:chOff x="0" y="0"/>
          <a:chExt cx="0" cy="0"/>
        </a:xfrm>
      </p:grpSpPr>
      <p:grpSp>
        <p:nvGrpSpPr>
          <p:cNvPr id="4" name="Group 19"/>
          <p:cNvGrpSpPr/>
          <p:nvPr/>
        </p:nvGrpSpPr>
        <p:grpSpPr>
          <a:xfrm>
            <a:off x="-4" y="3785428"/>
            <a:ext cx="9144004" cy="3072572"/>
            <a:chOff x="-4" y="3785428"/>
            <a:chExt cx="9144004" cy="3072572"/>
          </a:xfrm>
        </p:grpSpPr>
        <p:sp>
          <p:nvSpPr>
            <p:cNvPr id="21" name="Rechtwinkliges Dreieck 13"/>
            <p:cNvSpPr/>
            <p:nvPr userDrawn="1"/>
          </p:nvSpPr>
          <p:spPr>
            <a:xfrm flipH="1">
              <a:off x="8748000" y="3785428"/>
              <a:ext cx="396000" cy="396000"/>
            </a:xfrm>
            <a:prstGeom prst="rtTriangle">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rtlCol="0" anchor="ctr"/>
            <a:lstStyle/>
            <a:p>
              <a:pPr algn="ctr"/>
              <a:endParaRPr lang="en-GB" noProof="0" dirty="0"/>
            </a:p>
          </p:txBody>
        </p:sp>
        <p:sp>
          <p:nvSpPr>
            <p:cNvPr id="22" name="Rechtwinkliges Dreieck 13"/>
            <p:cNvSpPr/>
            <p:nvPr userDrawn="1"/>
          </p:nvSpPr>
          <p:spPr>
            <a:xfrm flipH="1">
              <a:off x="-4" y="4181484"/>
              <a:ext cx="9144003" cy="2676516"/>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6800" rIns="90000" rtlCol="0" anchor="ctr"/>
            <a:lstStyle/>
            <a:p>
              <a:pPr algn="ctr"/>
              <a:endParaRPr lang="en-GB" noProof="0" dirty="0"/>
            </a:p>
          </p:txBody>
        </p:sp>
      </p:grpSp>
      <p:sp>
        <p:nvSpPr>
          <p:cNvPr id="2" name="Title 1"/>
          <p:cNvSpPr>
            <a:spLocks noGrp="1"/>
          </p:cNvSpPr>
          <p:nvPr>
            <p:ph type="ctrTitle"/>
          </p:nvPr>
        </p:nvSpPr>
        <p:spPr>
          <a:xfrm>
            <a:off x="360000" y="4435200"/>
            <a:ext cx="6318000" cy="864000"/>
          </a:xfrm>
        </p:spPr>
        <p:txBody>
          <a:bodyPr/>
          <a:lstStyle>
            <a:lvl1pPr algn="l">
              <a:defRPr sz="2600" cap="all" baseline="0">
                <a:solidFill>
                  <a:schemeClr val="tx2"/>
                </a:solidFill>
              </a:defRPr>
            </a:lvl1pPr>
          </a:lstStyle>
          <a:p>
            <a:r>
              <a:rPr lang="de-DE" noProof="0"/>
              <a:t>Titelmasterformat durch Klicken bearbeiten</a:t>
            </a:r>
            <a:endParaRPr lang="en-GB" noProof="0"/>
          </a:p>
        </p:txBody>
      </p:sp>
      <p:sp>
        <p:nvSpPr>
          <p:cNvPr id="12" name="Subtitle 2"/>
          <p:cNvSpPr>
            <a:spLocks noGrp="1"/>
          </p:cNvSpPr>
          <p:nvPr>
            <p:ph type="subTitle" idx="1" hasCustomPrompt="1"/>
          </p:nvPr>
        </p:nvSpPr>
        <p:spPr>
          <a:xfrm>
            <a:off x="360000" y="5348177"/>
            <a:ext cx="6318000" cy="1149823"/>
          </a:xfrm>
        </p:spPr>
        <p:txBody>
          <a:bodyPr anchor="b">
            <a:normAutofit/>
          </a:bodyPr>
          <a:lstStyle>
            <a:lvl1pPr marL="0" marR="0" indent="0" algn="l" defTabSz="914400" rtl="0" eaLnBrk="1" fontAlgn="auto" latinLnBrk="0" hangingPunct="1">
              <a:lnSpc>
                <a:spcPct val="100000"/>
              </a:lnSpc>
              <a:spcBef>
                <a:spcPts val="0"/>
              </a:spcBef>
              <a:spcAft>
                <a:spcPts val="0"/>
              </a:spcAft>
              <a:buClrTx/>
              <a:buSzTx/>
              <a:buFont typeface="Wingdings" pitchFamily="2" charset="2"/>
              <a:buNone/>
              <a:tabLst/>
              <a:defRPr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Professor </a:t>
            </a:r>
            <a:r>
              <a:rPr lang="en-GB" noProof="0" err="1"/>
              <a:t>Dr.</a:t>
            </a:r>
            <a:r>
              <a:rPr lang="en-GB" noProof="0"/>
              <a:t> Anja Blatter</a:t>
            </a:r>
            <a:r>
              <a:rPr lang="en-GB"/>
              <a:t/>
            </a:r>
            <a:br>
              <a:rPr lang="en-GB"/>
            </a:br>
            <a:r>
              <a:rPr lang="en-GB"/>
              <a:t/>
            </a:r>
            <a:br>
              <a:rPr lang="en-GB"/>
            </a:br>
            <a:r>
              <a:rPr lang="en-GB"/>
              <a:t/>
            </a:r>
            <a:br>
              <a:rPr lang="en-GB"/>
            </a:br>
            <a:r>
              <a:rPr lang="en-GB"/>
              <a:t>WS 2017/2018</a:t>
            </a:r>
          </a:p>
        </p:txBody>
      </p:sp>
      <p:sp>
        <p:nvSpPr>
          <p:cNvPr id="3" name="Fußzeilenplatzhalter 2"/>
          <p:cNvSpPr>
            <a:spLocks noGrp="1"/>
          </p:cNvSpPr>
          <p:nvPr>
            <p:ph type="ftr" sz="quarter" idx="10"/>
          </p:nvPr>
        </p:nvSpPr>
        <p:spPr/>
        <p:txBody>
          <a:bodyPr/>
          <a:lstStyle/>
          <a:p>
            <a:r>
              <a:rPr lang="sv-SE" noProof="0"/>
              <a:t>Professor Dr. Anja Blatter / Risk Management</a:t>
            </a:r>
            <a:endParaRPr lang="en-GB" noProof="0" dirty="0"/>
          </a:p>
        </p:txBody>
      </p:sp>
      <p:sp>
        <p:nvSpPr>
          <p:cNvPr id="5" name="Foliennummernplatzhalter 4"/>
          <p:cNvSpPr>
            <a:spLocks noGrp="1"/>
          </p:cNvSpPr>
          <p:nvPr>
            <p:ph type="sldNum" sz="quarter" idx="11"/>
          </p:nvPr>
        </p:nvSpPr>
        <p:spPr/>
        <p:txBody>
          <a:bodyPr/>
          <a:lstStyle/>
          <a:p>
            <a:fld id="{D94909C6-CC71-4962-A18E-AF0515723D95}" type="slidenum">
              <a:rPr lang="en-GB" noProof="0" smtClean="0"/>
              <a:pPr/>
              <a:t>‹#›</a:t>
            </a:fld>
            <a:endParaRPr lang="en-GB"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648000" y="306000"/>
            <a:ext cx="6840000" cy="720000"/>
          </a:xfrm>
        </p:spPr>
        <p:txBody>
          <a:bodyPr/>
          <a:lstStyle/>
          <a:p>
            <a:r>
              <a:rPr lang="de-DE" noProof="0"/>
              <a:t>Titelmasterformat durch Klicken bearbeiten</a:t>
            </a:r>
            <a:endParaRPr lang="en-GB" noProof="0"/>
          </a:p>
        </p:txBody>
      </p:sp>
      <p:sp>
        <p:nvSpPr>
          <p:cNvPr id="3" name="Content Placeholder 2"/>
          <p:cNvSpPr>
            <a:spLocks noGrp="1"/>
          </p:cNvSpPr>
          <p:nvPr>
            <p:ph idx="1"/>
          </p:nvPr>
        </p:nvSpPr>
        <p:spPr/>
        <p:txBody>
          <a:bodyPr/>
          <a:lstStyle>
            <a:lvl1pPr marL="350838" indent="-350838">
              <a:buFont typeface="+mj-lt"/>
              <a:buAutoNum type="arabicPeriod"/>
              <a:defRPr/>
            </a:lvl1p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GB" noProof="0"/>
          </a:p>
        </p:txBody>
      </p:sp>
      <p:sp>
        <p:nvSpPr>
          <p:cNvPr id="6" name="Fußzeilenplatzhalter 5"/>
          <p:cNvSpPr>
            <a:spLocks noGrp="1"/>
          </p:cNvSpPr>
          <p:nvPr>
            <p:ph type="ftr" sz="quarter" idx="10"/>
          </p:nvPr>
        </p:nvSpPr>
        <p:spPr/>
        <p:txBody>
          <a:bodyPr/>
          <a:lstStyle/>
          <a:p>
            <a:r>
              <a:rPr lang="sv-SE" noProof="0"/>
              <a:t>Professor Dr. Anja Blatter / Risk Management</a:t>
            </a:r>
            <a:endParaRPr lang="en-GB" noProof="0" dirty="0"/>
          </a:p>
        </p:txBody>
      </p:sp>
      <p:sp>
        <p:nvSpPr>
          <p:cNvPr id="7" name="Foliennummernplatzhalter 6"/>
          <p:cNvSpPr>
            <a:spLocks noGrp="1"/>
          </p:cNvSpPr>
          <p:nvPr>
            <p:ph type="sldNum" sz="quarter" idx="11"/>
          </p:nvPr>
        </p:nvSpPr>
        <p:spPr/>
        <p:txBody>
          <a:bodyPr/>
          <a:lstStyle/>
          <a:p>
            <a:fld id="{D94909C6-CC71-4962-A18E-AF0515723D95}" type="slidenum">
              <a:rPr lang="en-GB" noProof="0" smtClean="0"/>
              <a:pPr/>
              <a:t>‹#›</a:t>
            </a:fld>
            <a:endParaRPr lang="en-GB"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Only title">
    <p:spTree>
      <p:nvGrpSpPr>
        <p:cNvPr id="1" name=""/>
        <p:cNvGrpSpPr/>
        <p:nvPr/>
      </p:nvGrpSpPr>
      <p:grpSpPr>
        <a:xfrm>
          <a:off x="0" y="0"/>
          <a:ext cx="0" cy="0"/>
          <a:chOff x="0" y="0"/>
          <a:chExt cx="0" cy="0"/>
        </a:xfrm>
      </p:grpSpPr>
      <p:sp>
        <p:nvSpPr>
          <p:cNvPr id="2" name="Title 1"/>
          <p:cNvSpPr>
            <a:spLocks noGrp="1"/>
          </p:cNvSpPr>
          <p:nvPr>
            <p:ph type="title"/>
          </p:nvPr>
        </p:nvSpPr>
        <p:spPr>
          <a:xfrm>
            <a:off x="630900" y="306000"/>
            <a:ext cx="6840000" cy="720000"/>
          </a:xfrm>
        </p:spPr>
        <p:txBody>
          <a:bodyPr/>
          <a:lstStyle/>
          <a:p>
            <a:r>
              <a:rPr lang="de-DE" noProof="0"/>
              <a:t>Titelmasterformat durch Klicken bearbeiten</a:t>
            </a:r>
            <a:endParaRPr lang="en-GB" noProof="0"/>
          </a:p>
        </p:txBody>
      </p:sp>
      <p:sp>
        <p:nvSpPr>
          <p:cNvPr id="6" name="Fußzeilenplatzhalter 5"/>
          <p:cNvSpPr>
            <a:spLocks noGrp="1"/>
          </p:cNvSpPr>
          <p:nvPr>
            <p:ph type="ftr" sz="quarter" idx="10"/>
          </p:nvPr>
        </p:nvSpPr>
        <p:spPr/>
        <p:txBody>
          <a:bodyPr/>
          <a:lstStyle/>
          <a:p>
            <a:r>
              <a:rPr lang="sv-SE" noProof="0"/>
              <a:t>Professor Dr. Anja Blatter / Risk Management</a:t>
            </a:r>
            <a:endParaRPr lang="en-GB" noProof="0" dirty="0"/>
          </a:p>
        </p:txBody>
      </p:sp>
      <p:sp>
        <p:nvSpPr>
          <p:cNvPr id="7" name="Foliennummernplatzhalter 6"/>
          <p:cNvSpPr>
            <a:spLocks noGrp="1"/>
          </p:cNvSpPr>
          <p:nvPr>
            <p:ph type="sldNum" sz="quarter" idx="11"/>
          </p:nvPr>
        </p:nvSpPr>
        <p:spPr/>
        <p:txBody>
          <a:bodyPr/>
          <a:lstStyle/>
          <a:p>
            <a:fld id="{D94909C6-CC71-4962-A18E-AF0515723D95}" type="slidenum">
              <a:rPr lang="en-GB" noProof="0" smtClean="0"/>
              <a:pPr/>
              <a:t>‹#›</a:t>
            </a:fld>
            <a:endParaRPr lang="en-GB"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w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8000" y="306000"/>
            <a:ext cx="6840000" cy="720000"/>
          </a:xfrm>
          <a:prstGeom prst="rect">
            <a:avLst/>
          </a:prstGeom>
        </p:spPr>
        <p:txBody>
          <a:bodyPr vert="horz" lIns="0" tIns="0" rIns="0" bIns="0" rtlCol="0" anchor="t">
            <a:noAutofit/>
          </a:bodyPr>
          <a:lstStyle/>
          <a:p>
            <a:r>
              <a:rPr lang="de-DE" noProof="0"/>
              <a:t>Titelmasterformat durch Klicken bearbeiten</a:t>
            </a:r>
            <a:endParaRPr lang="en-GB" noProof="0"/>
          </a:p>
        </p:txBody>
      </p:sp>
      <p:sp>
        <p:nvSpPr>
          <p:cNvPr id="3" name="Text Placeholder 2"/>
          <p:cNvSpPr>
            <a:spLocks noGrp="1"/>
          </p:cNvSpPr>
          <p:nvPr>
            <p:ph type="body" idx="1"/>
          </p:nvPr>
        </p:nvSpPr>
        <p:spPr>
          <a:xfrm>
            <a:off x="288000" y="1439999"/>
            <a:ext cx="8568000" cy="4842000"/>
          </a:xfrm>
          <a:prstGeom prst="rect">
            <a:avLst/>
          </a:prstGeom>
        </p:spPr>
        <p:txBody>
          <a:bodyPr vert="horz" lIns="0" tIns="0" rIns="0" bIns="0" rtlCol="0">
            <a:noAutofit/>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GB" noProof="0"/>
          </a:p>
        </p:txBody>
      </p:sp>
      <p:sp>
        <p:nvSpPr>
          <p:cNvPr id="5" name="Footer Placeholder 4"/>
          <p:cNvSpPr>
            <a:spLocks noGrp="1"/>
          </p:cNvSpPr>
          <p:nvPr>
            <p:ph type="ftr" sz="quarter" idx="3"/>
          </p:nvPr>
        </p:nvSpPr>
        <p:spPr>
          <a:xfrm>
            <a:off x="4291200" y="6534000"/>
            <a:ext cx="3304800" cy="270000"/>
          </a:xfrm>
          <a:prstGeom prst="rect">
            <a:avLst/>
          </a:prstGeom>
        </p:spPr>
        <p:txBody>
          <a:bodyPr vert="horz" lIns="0" tIns="0" rIns="0" bIns="0" rtlCol="0" anchor="ctr"/>
          <a:lstStyle>
            <a:lvl1pPr algn="r">
              <a:defRPr sz="800">
                <a:solidFill>
                  <a:schemeClr val="accent4">
                    <a:lumMod val="75000"/>
                  </a:schemeClr>
                </a:solidFill>
              </a:defRPr>
            </a:lvl1pPr>
          </a:lstStyle>
          <a:p>
            <a:r>
              <a:rPr lang="sv-SE" noProof="0"/>
              <a:t>Professor Dr. Anja Blatter / Risk Management</a:t>
            </a:r>
            <a:endParaRPr lang="en-GB" noProof="0" dirty="0"/>
          </a:p>
        </p:txBody>
      </p:sp>
      <p:sp>
        <p:nvSpPr>
          <p:cNvPr id="6" name="Slide Number Placeholder 5"/>
          <p:cNvSpPr>
            <a:spLocks noGrp="1"/>
          </p:cNvSpPr>
          <p:nvPr>
            <p:ph type="sldNum" sz="quarter" idx="4"/>
          </p:nvPr>
        </p:nvSpPr>
        <p:spPr>
          <a:xfrm>
            <a:off x="8437735" y="6534000"/>
            <a:ext cx="442800" cy="270000"/>
          </a:xfrm>
          <a:prstGeom prst="rect">
            <a:avLst/>
          </a:prstGeom>
        </p:spPr>
        <p:txBody>
          <a:bodyPr vert="horz" lIns="0" tIns="0" rIns="0" bIns="0" rtlCol="0" anchor="ctr"/>
          <a:lstStyle>
            <a:lvl1pPr algn="r">
              <a:defRPr sz="800" b="1">
                <a:solidFill>
                  <a:schemeClr val="accent4">
                    <a:lumMod val="75000"/>
                  </a:schemeClr>
                </a:solidFill>
              </a:defRPr>
            </a:lvl1pPr>
          </a:lstStyle>
          <a:p>
            <a:fld id="{D94909C6-CC71-4962-A18E-AF0515723D95}" type="slidenum">
              <a:rPr lang="en-GB" noProof="0" smtClean="0"/>
              <a:pPr/>
              <a:t>‹#›</a:t>
            </a:fld>
            <a:endParaRPr lang="en-GB" noProof="0" dirty="0"/>
          </a:p>
        </p:txBody>
      </p:sp>
      <p:pic>
        <p:nvPicPr>
          <p:cNvPr id="8" name="Picture 2" descr="V:\G-Com\G-Com1.4\Jobs\Powerpoint\04_PPT_Vorlagen_und_Master\37_Neue Marke\Bilder und Linien\Bild_blau_2.wmf"/>
          <p:cNvPicPr>
            <a:picLocks noChangeArrowheads="1"/>
          </p:cNvPicPr>
          <p:nvPr/>
        </p:nvPicPr>
        <p:blipFill>
          <a:blip r:embed="rId5" cstate="print"/>
          <a:srcRect/>
          <a:stretch>
            <a:fillRect/>
          </a:stretch>
        </p:blipFill>
        <p:spPr bwMode="auto">
          <a:xfrm>
            <a:off x="275431" y="1096170"/>
            <a:ext cx="8586000" cy="97200"/>
          </a:xfrm>
          <a:prstGeom prst="rect">
            <a:avLst/>
          </a:prstGeom>
          <a:noFill/>
        </p:spPr>
      </p:pic>
      <p:pic>
        <p:nvPicPr>
          <p:cNvPr id="9" name="Grafik 8"/>
          <p:cNvPicPr>
            <a:picLocks noChangeAspect="1"/>
          </p:cNvPicPr>
          <p:nvPr userDrawn="1"/>
        </p:nvPicPr>
        <p:blipFill rotWithShape="1">
          <a:blip r:embed="rId6" cstate="print">
            <a:extLst>
              <a:ext uri="{28A0092B-C50C-407E-A947-70E740481C1C}">
                <a14:useLocalDpi xmlns:a14="http://schemas.microsoft.com/office/drawing/2010/main" val="0"/>
              </a:ext>
            </a:extLst>
          </a:blip>
          <a:srcRect r="57509" b="-1434"/>
          <a:stretch/>
        </p:blipFill>
        <p:spPr>
          <a:xfrm>
            <a:off x="7204219" y="192469"/>
            <a:ext cx="1741162" cy="860400"/>
          </a:xfrm>
          <a:prstGeom prst="rect">
            <a:avLst/>
          </a:prstGeom>
        </p:spPr>
      </p:pic>
    </p:spTree>
  </p:cSld>
  <p:clrMap bg1="lt1" tx1="dk1" bg2="lt2" tx2="dk2" accent1="accent1" accent2="accent2" accent3="accent3" accent4="accent4" accent5="accent5" accent6="accent6" hlink="hlink" folHlink="folHlink"/>
  <p:sldLayoutIdLst>
    <p:sldLayoutId id="2147483672" r:id="rId1"/>
    <p:sldLayoutId id="2147483673" r:id="rId2"/>
    <p:sldLayoutId id="2147483685" r:id="rId3"/>
  </p:sldLayoutIdLst>
  <p:hf hdr="0" dt="0"/>
  <p:txStyles>
    <p:titleStyle>
      <a:lvl1pPr algn="l" defTabSz="914400" rtl="0" eaLnBrk="1" latinLnBrk="0" hangingPunct="1">
        <a:spcBef>
          <a:spcPct val="0"/>
        </a:spcBef>
        <a:buNone/>
        <a:defRPr sz="2200" kern="1200">
          <a:solidFill>
            <a:schemeClr val="tx2"/>
          </a:solidFill>
          <a:latin typeface="+mj-lt"/>
          <a:ea typeface="+mj-ea"/>
          <a:cs typeface="+mj-cs"/>
        </a:defRPr>
      </a:lvl1pPr>
    </p:titleStyle>
    <p:bodyStyle>
      <a:lvl1pPr marL="276225" indent="-276225" algn="l" defTabSz="914400" rtl="0" eaLnBrk="1" latinLnBrk="0" hangingPunct="1">
        <a:lnSpc>
          <a:spcPct val="120000"/>
        </a:lnSpc>
        <a:spcBef>
          <a:spcPts val="1200"/>
        </a:spcBef>
        <a:buFont typeface="Wingdings" pitchFamily="2" charset="2"/>
        <a:buChar char="§"/>
        <a:defRPr sz="1800" kern="1200">
          <a:solidFill>
            <a:schemeClr val="tx2"/>
          </a:solidFill>
          <a:latin typeface="+mn-lt"/>
          <a:ea typeface="+mn-ea"/>
          <a:cs typeface="+mn-cs"/>
        </a:defRPr>
      </a:lvl1pPr>
      <a:lvl2pPr marL="542925" indent="-266700" algn="l" defTabSz="914400" rtl="0" eaLnBrk="1" latinLnBrk="0" hangingPunct="1">
        <a:lnSpc>
          <a:spcPct val="120000"/>
        </a:lnSpc>
        <a:spcBef>
          <a:spcPts val="1200"/>
        </a:spcBef>
        <a:buFont typeface="Wingdings" pitchFamily="2" charset="2"/>
        <a:buChar char="§"/>
        <a:defRPr sz="1800" kern="1200">
          <a:solidFill>
            <a:schemeClr val="tx2"/>
          </a:solidFill>
          <a:latin typeface="+mn-lt"/>
          <a:ea typeface="+mn-ea"/>
          <a:cs typeface="+mn-cs"/>
        </a:defRPr>
      </a:lvl2pPr>
      <a:lvl3pPr marL="819150" indent="-276225" algn="l" defTabSz="914400" rtl="0" eaLnBrk="1" latinLnBrk="0" hangingPunct="1">
        <a:lnSpc>
          <a:spcPct val="120000"/>
        </a:lnSpc>
        <a:spcBef>
          <a:spcPts val="1200"/>
        </a:spcBef>
        <a:buFont typeface="Wingdings" pitchFamily="2" charset="2"/>
        <a:buChar char="§"/>
        <a:defRPr sz="1800" kern="1200">
          <a:solidFill>
            <a:schemeClr val="tx2"/>
          </a:solidFill>
          <a:latin typeface="+mn-lt"/>
          <a:ea typeface="+mn-ea"/>
          <a:cs typeface="+mn-cs"/>
        </a:defRPr>
      </a:lvl3pPr>
      <a:lvl4pPr marL="1084263" indent="-265113" algn="l" defTabSz="914400" rtl="0" eaLnBrk="1" latinLnBrk="0" hangingPunct="1">
        <a:lnSpc>
          <a:spcPct val="120000"/>
        </a:lnSpc>
        <a:spcBef>
          <a:spcPts val="1200"/>
        </a:spcBef>
        <a:buFont typeface="Wingdings" pitchFamily="2" charset="2"/>
        <a:buChar char="§"/>
        <a:defRPr sz="1800" kern="1200">
          <a:solidFill>
            <a:schemeClr val="tx2"/>
          </a:solidFill>
          <a:latin typeface="+mn-lt"/>
          <a:ea typeface="+mn-ea"/>
          <a:cs typeface="+mn-cs"/>
        </a:defRPr>
      </a:lvl4pPr>
      <a:lvl5pPr marL="1360488" indent="-265113" algn="l" defTabSz="914400" rtl="0" eaLnBrk="1" latinLnBrk="0" hangingPunct="1">
        <a:lnSpc>
          <a:spcPct val="120000"/>
        </a:lnSpc>
        <a:spcBef>
          <a:spcPts val="1200"/>
        </a:spcBef>
        <a:buFont typeface="Wingdings" pitchFamily="2" charset="2"/>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194900" y="2793612"/>
            <a:ext cx="9163109" cy="2607833"/>
          </a:xfrm>
        </p:spPr>
        <p:txBody>
          <a:bodyPr/>
          <a:lstStyle/>
          <a:p>
            <a:r>
              <a:rPr lang="en-GB" sz="2800" b="1" dirty="0">
                <a:latin typeface="Times New Roman" panose="02020603050405020304" pitchFamily="18" charset="0"/>
                <a:cs typeface="Times New Roman" panose="02020603050405020304" pitchFamily="18" charset="0"/>
              </a:rPr>
              <a:t>Predictive Analytics &amp; Empirical Finance</a:t>
            </a:r>
            <a:br>
              <a:rPr lang="en-GB" sz="2800" b="1" dirty="0">
                <a:latin typeface="Times New Roman" panose="02020603050405020304" pitchFamily="18" charset="0"/>
                <a:cs typeface="Times New Roman" panose="02020603050405020304" pitchFamily="18" charset="0"/>
              </a:rPr>
            </a:br>
            <a:r>
              <a:rPr lang="en-GB" sz="2800" b="1" dirty="0">
                <a:latin typeface="Times New Roman" panose="02020603050405020304" pitchFamily="18" charset="0"/>
                <a:cs typeface="Times New Roman" panose="02020603050405020304" pitchFamily="18" charset="0"/>
              </a:rPr>
              <a:t>LOGISTIC </a:t>
            </a:r>
            <a:r>
              <a:rPr lang="en-GB" sz="2800" b="1" dirty="0" smtClean="0">
                <a:latin typeface="Times New Roman" panose="02020603050405020304" pitchFamily="18" charset="0"/>
                <a:cs typeface="Times New Roman" panose="02020603050405020304" pitchFamily="18" charset="0"/>
              </a:rPr>
              <a:t>REGRESSION (PAYMENT STATUS PREDICTION)</a:t>
            </a:r>
            <a:endParaRPr lang="en-GB" sz="2800" b="1" dirty="0">
              <a:latin typeface="Times New Roman" panose="02020603050405020304" pitchFamily="18" charset="0"/>
              <a:cs typeface="Times New Roman" panose="02020603050405020304" pitchFamily="18" charset="0"/>
            </a:endParaRPr>
          </a:p>
        </p:txBody>
      </p:sp>
      <p:sp>
        <p:nvSpPr>
          <p:cNvPr id="6" name="Untertitel 5"/>
          <p:cNvSpPr>
            <a:spLocks noGrp="1"/>
          </p:cNvSpPr>
          <p:nvPr>
            <p:ph type="subTitle" idx="1"/>
          </p:nvPr>
        </p:nvSpPr>
        <p:spPr>
          <a:xfrm>
            <a:off x="194900" y="5401445"/>
            <a:ext cx="6318000" cy="1149823"/>
          </a:xfrm>
        </p:spPr>
        <p:txBody>
          <a:bodyPr>
            <a:normAutofit fontScale="70000" lnSpcReduction="20000"/>
          </a:bodyPr>
          <a:lstStyle/>
          <a:p>
            <a:endParaRPr lang="en-GB" dirty="0"/>
          </a:p>
          <a:p>
            <a:endParaRPr lang="en-GB" sz="2900" dirty="0">
              <a:latin typeface="Times New Roman" panose="02020603050405020304" pitchFamily="18" charset="0"/>
              <a:cs typeface="Times New Roman" panose="02020603050405020304" pitchFamily="18" charset="0"/>
            </a:endParaRPr>
          </a:p>
          <a:p>
            <a:r>
              <a:rPr lang="en-GB" sz="2900" dirty="0">
                <a:latin typeface="Times New Roman" panose="02020603050405020304" pitchFamily="18" charset="0"/>
                <a:cs typeface="Times New Roman" panose="02020603050405020304" pitchFamily="18" charset="0"/>
              </a:rPr>
              <a:t>Presented by </a:t>
            </a:r>
          </a:p>
          <a:p>
            <a:r>
              <a:rPr lang="en-GB" sz="2900" dirty="0" err="1">
                <a:latin typeface="Times New Roman" panose="02020603050405020304" pitchFamily="18" charset="0"/>
                <a:cs typeface="Times New Roman" panose="02020603050405020304" pitchFamily="18" charset="0"/>
              </a:rPr>
              <a:t>Nima</a:t>
            </a:r>
            <a:r>
              <a:rPr lang="en-GB" sz="2900" dirty="0">
                <a:latin typeface="Times New Roman" panose="02020603050405020304" pitchFamily="18" charset="0"/>
                <a:cs typeface="Times New Roman" panose="02020603050405020304" pitchFamily="18" charset="0"/>
              </a:rPr>
              <a:t> </a:t>
            </a:r>
          </a:p>
          <a:p>
            <a:r>
              <a:rPr lang="en-GB" sz="2900" dirty="0" err="1">
                <a:latin typeface="Times New Roman" panose="02020603050405020304" pitchFamily="18" charset="0"/>
                <a:cs typeface="Times New Roman" panose="02020603050405020304" pitchFamily="18" charset="0"/>
              </a:rPr>
              <a:t>Arushi</a:t>
            </a:r>
            <a:r>
              <a:rPr lang="en-GB" sz="2900" dirty="0">
                <a:latin typeface="Times New Roman" panose="02020603050405020304" pitchFamily="18" charset="0"/>
                <a:cs typeface="Times New Roman" panose="02020603050405020304" pitchFamily="18" charset="0"/>
              </a:rPr>
              <a:t> </a:t>
            </a:r>
          </a:p>
          <a:p>
            <a:endParaRPr lang="en-GB" sz="2900" dirty="0">
              <a:latin typeface="Times New Roman" panose="02020603050405020304" pitchFamily="18" charset="0"/>
              <a:cs typeface="Times New Roman" panose="02020603050405020304" pitchFamily="18" charset="0"/>
            </a:endParaRPr>
          </a:p>
        </p:txBody>
      </p:sp>
      <p:pic>
        <p:nvPicPr>
          <p:cNvPr id="4" name="Grafik 3"/>
          <p:cNvPicPr>
            <a:picLocks noChangeAspect="1"/>
          </p:cNvPicPr>
          <p:nvPr/>
        </p:nvPicPr>
        <p:blipFill rotWithShape="1">
          <a:blip r:embed="rId3" cstate="print">
            <a:extLst>
              <a:ext uri="{28A0092B-C50C-407E-A947-70E740481C1C}">
                <a14:useLocalDpi xmlns:a14="http://schemas.microsoft.com/office/drawing/2010/main" val="0"/>
              </a:ext>
            </a:extLst>
          </a:blip>
          <a:srcRect r="57509" b="-1434"/>
          <a:stretch/>
        </p:blipFill>
        <p:spPr>
          <a:xfrm>
            <a:off x="360000" y="306732"/>
            <a:ext cx="3359925" cy="1660317"/>
          </a:xfrm>
          <a:prstGeom prst="rect">
            <a:avLst/>
          </a:prstGeom>
        </p:spPr>
      </p:pic>
    </p:spTree>
    <p:extLst>
      <p:ext uri="{BB962C8B-B14F-4D97-AF65-F5344CB8AC3E}">
        <p14:creationId xmlns:p14="http://schemas.microsoft.com/office/powerpoint/2010/main" val="3917829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5062C8-007A-491E-CF27-22F831BF481D}"/>
              </a:ext>
            </a:extLst>
          </p:cNvPr>
          <p:cNvSpPr>
            <a:spLocks noGrp="1"/>
          </p:cNvSpPr>
          <p:nvPr>
            <p:ph type="title"/>
          </p:nvPr>
        </p:nvSpPr>
        <p:spPr>
          <a:xfrm>
            <a:off x="287999" y="321871"/>
            <a:ext cx="6840000" cy="720000"/>
          </a:xfrm>
        </p:spPr>
        <p:txBody>
          <a:bodyPr/>
          <a:lstStyle/>
          <a:p>
            <a:r>
              <a:rPr lang="en-US" sz="2800" b="1" dirty="0">
                <a:solidFill>
                  <a:schemeClr val="accent5">
                    <a:lumMod val="75000"/>
                  </a:schemeClr>
                </a:solidFill>
                <a:latin typeface="Times New Roman"/>
                <a:cs typeface="Times New Roman"/>
              </a:rPr>
              <a:t>Result</a:t>
            </a:r>
          </a:p>
        </p:txBody>
      </p:sp>
      <p:sp>
        <p:nvSpPr>
          <p:cNvPr id="3" name="Content Placeholder 2">
            <a:extLst>
              <a:ext uri="{FF2B5EF4-FFF2-40B4-BE49-F238E27FC236}">
                <a16:creationId xmlns="" xmlns:a16="http://schemas.microsoft.com/office/drawing/2014/main" id="{9C741778-3D88-B428-CE1D-45089CADE4C2}"/>
              </a:ext>
            </a:extLst>
          </p:cNvPr>
          <p:cNvSpPr>
            <a:spLocks noGrp="1"/>
          </p:cNvSpPr>
          <p:nvPr>
            <p:ph idx="1"/>
          </p:nvPr>
        </p:nvSpPr>
        <p:spPr/>
        <p:txBody>
          <a:bodyPr vert="horz" lIns="0" tIns="0" rIns="0" bIns="0" rtlCol="0" anchor="t">
            <a:noAutofit/>
          </a:bodyPr>
          <a:lstStyle/>
          <a:p>
            <a:pPr marL="350520" indent="-350520"/>
            <a:r>
              <a:rPr lang="en-US" dirty="0">
                <a:latin typeface="Times New Roman"/>
              </a:rPr>
              <a:t>In python:</a:t>
            </a:r>
          </a:p>
          <a:p>
            <a:pPr marL="350520" indent="-350520"/>
            <a:endParaRPr lang="en-US"/>
          </a:p>
          <a:p>
            <a:pPr marL="350520" indent="-350520"/>
            <a:endParaRPr lang="en-US"/>
          </a:p>
          <a:p>
            <a:pPr marL="350520" indent="-350520"/>
            <a:endParaRPr lang="en-US"/>
          </a:p>
          <a:p>
            <a:pPr marL="350520" indent="-350520"/>
            <a:endParaRPr lang="en-US"/>
          </a:p>
          <a:p>
            <a:pPr marL="350520" indent="-350520"/>
            <a:r>
              <a:rPr lang="en-US" dirty="0">
                <a:latin typeface="Times New Roman"/>
              </a:rPr>
              <a:t>In excel:</a:t>
            </a:r>
          </a:p>
          <a:p>
            <a:pPr marL="350520" indent="-350520"/>
            <a:endParaRPr lang="en-US"/>
          </a:p>
        </p:txBody>
      </p:sp>
      <p:sp>
        <p:nvSpPr>
          <p:cNvPr id="4" name="Footer Placeholder 3">
            <a:extLst>
              <a:ext uri="{FF2B5EF4-FFF2-40B4-BE49-F238E27FC236}">
                <a16:creationId xmlns="" xmlns:a16="http://schemas.microsoft.com/office/drawing/2014/main" id="{644C9A00-0BA6-C84E-C340-CB3813FD832D}"/>
              </a:ext>
            </a:extLst>
          </p:cNvPr>
          <p:cNvSpPr>
            <a:spLocks noGrp="1"/>
          </p:cNvSpPr>
          <p:nvPr>
            <p:ph type="ftr" sz="quarter" idx="10"/>
          </p:nvPr>
        </p:nvSpPr>
        <p:spPr/>
        <p:txBody>
          <a:bodyPr/>
          <a:lstStyle/>
          <a:p>
            <a:r>
              <a:rPr lang="en-US" dirty="0"/>
              <a:t>Academic Project – Logistic Regression</a:t>
            </a:r>
            <a:endParaRPr lang="en-GB" dirty="0"/>
          </a:p>
          <a:p>
            <a:endParaRPr lang="en-GB" noProof="0" dirty="0"/>
          </a:p>
        </p:txBody>
      </p:sp>
      <p:sp>
        <p:nvSpPr>
          <p:cNvPr id="5" name="Slide Number Placeholder 4">
            <a:extLst>
              <a:ext uri="{FF2B5EF4-FFF2-40B4-BE49-F238E27FC236}">
                <a16:creationId xmlns="" xmlns:a16="http://schemas.microsoft.com/office/drawing/2014/main" id="{319C78F6-B345-8085-9DA0-DA9DE97884C1}"/>
              </a:ext>
            </a:extLst>
          </p:cNvPr>
          <p:cNvSpPr>
            <a:spLocks noGrp="1"/>
          </p:cNvSpPr>
          <p:nvPr>
            <p:ph type="sldNum" sz="quarter" idx="11"/>
          </p:nvPr>
        </p:nvSpPr>
        <p:spPr/>
        <p:txBody>
          <a:bodyPr/>
          <a:lstStyle/>
          <a:p>
            <a:fld id="{D94909C6-CC71-4962-A18E-AF0515723D95}" type="slidenum">
              <a:rPr lang="en-GB" noProof="0" smtClean="0"/>
              <a:pPr/>
              <a:t>10</a:t>
            </a:fld>
            <a:endParaRPr lang="en-GB" noProof="0"/>
          </a:p>
        </p:txBody>
      </p:sp>
      <p:pic>
        <p:nvPicPr>
          <p:cNvPr id="7" name="Picture 6" descr="A screenshot of a computer&#10;&#10;AI-generated content may be incorrect.">
            <a:extLst>
              <a:ext uri="{FF2B5EF4-FFF2-40B4-BE49-F238E27FC236}">
                <a16:creationId xmlns="" xmlns:a16="http://schemas.microsoft.com/office/drawing/2014/main" id="{FBEA5612-61C6-06D3-D21C-5F033D7F8C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000" y="1825263"/>
            <a:ext cx="6466761" cy="1603737"/>
          </a:xfrm>
          <a:prstGeom prst="rect">
            <a:avLst/>
          </a:prstGeom>
        </p:spPr>
      </p:pic>
      <p:pic>
        <p:nvPicPr>
          <p:cNvPr id="9" name="Picture 8" descr="A screenshot of a computer&#10;&#10;AI-generated content may be incorrect.">
            <a:extLst>
              <a:ext uri="{FF2B5EF4-FFF2-40B4-BE49-F238E27FC236}">
                <a16:creationId xmlns="" xmlns:a16="http://schemas.microsoft.com/office/drawing/2014/main" id="{05ED9339-BDD3-EAF1-2932-493B908D16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999" y="4187128"/>
            <a:ext cx="6466761" cy="2213672"/>
          </a:xfrm>
          <a:prstGeom prst="rect">
            <a:avLst/>
          </a:prstGeom>
        </p:spPr>
      </p:pic>
    </p:spTree>
    <p:extLst>
      <p:ext uri="{BB962C8B-B14F-4D97-AF65-F5344CB8AC3E}">
        <p14:creationId xmlns:p14="http://schemas.microsoft.com/office/powerpoint/2010/main" val="1632037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C9FB26-297C-1318-FF22-C8DB7D363F97}"/>
              </a:ext>
            </a:extLst>
          </p:cNvPr>
          <p:cNvSpPr>
            <a:spLocks noGrp="1"/>
          </p:cNvSpPr>
          <p:nvPr>
            <p:ph type="title"/>
          </p:nvPr>
        </p:nvSpPr>
        <p:spPr>
          <a:xfrm>
            <a:off x="288000" y="233999"/>
            <a:ext cx="6840000" cy="720000"/>
          </a:xfrm>
        </p:spPr>
        <p:txBody>
          <a:bodyPr/>
          <a:lstStyle/>
          <a:p>
            <a:r>
              <a:rPr lang="en-US" sz="2800" b="1" dirty="0">
                <a:solidFill>
                  <a:schemeClr val="accent5">
                    <a:lumMod val="75000"/>
                  </a:schemeClr>
                </a:solidFill>
                <a:latin typeface="Times New Roman"/>
                <a:cs typeface="Times New Roman"/>
              </a:rPr>
              <a:t>Interpretation</a:t>
            </a:r>
          </a:p>
        </p:txBody>
      </p:sp>
      <p:sp>
        <p:nvSpPr>
          <p:cNvPr id="3" name="Content Placeholder 2">
            <a:extLst>
              <a:ext uri="{FF2B5EF4-FFF2-40B4-BE49-F238E27FC236}">
                <a16:creationId xmlns="" xmlns:a16="http://schemas.microsoft.com/office/drawing/2014/main" id="{1EB67378-AB62-0B54-CB24-1CC8D58D23FE}"/>
              </a:ext>
            </a:extLst>
          </p:cNvPr>
          <p:cNvSpPr>
            <a:spLocks noGrp="1"/>
          </p:cNvSpPr>
          <p:nvPr>
            <p:ph idx="1"/>
          </p:nvPr>
        </p:nvSpPr>
        <p:spPr/>
        <p:txBody>
          <a:bodyPr vert="horz" lIns="0" tIns="0" rIns="0" bIns="0" rtlCol="0" anchor="t">
            <a:noAutofit/>
          </a:bodyPr>
          <a:lstStyle/>
          <a:p>
            <a:pPr marL="350520" indent="-350520"/>
            <a:r>
              <a:rPr lang="en-US" sz="1600" dirty="0">
                <a:latin typeface="Times New Roman"/>
                <a:ea typeface="+mn-lt"/>
                <a:cs typeface="+mn-lt"/>
              </a:rPr>
              <a:t>Used Binary and Ordinal Coding</a:t>
            </a:r>
          </a:p>
          <a:p>
            <a:pPr marL="350520" indent="-350520"/>
            <a:r>
              <a:rPr lang="en-US" sz="1600" dirty="0">
                <a:latin typeface="Times New Roman"/>
                <a:ea typeface="+mn-lt"/>
                <a:cs typeface="+mn-lt"/>
              </a:rPr>
              <a:t>Categorical variables must be converted into numerical form to make the model understand and process them correctly.</a:t>
            </a:r>
          </a:p>
          <a:p>
            <a:pPr marL="350520" indent="-350520"/>
            <a:r>
              <a:rPr lang="en-US" sz="1600" dirty="0">
                <a:latin typeface="Times New Roman"/>
                <a:ea typeface="+mn-lt"/>
                <a:cs typeface="+mn-lt"/>
              </a:rPr>
              <a:t>Correct encoding ensures that the model captures true relationships without introducing bias or misinterpretation.</a:t>
            </a:r>
            <a:endParaRPr lang="en-US" sz="1600" dirty="0">
              <a:latin typeface="Times New Roman"/>
            </a:endParaRPr>
          </a:p>
          <a:p>
            <a:pPr marL="350520" indent="-350520"/>
            <a:endParaRPr lang="en-US" dirty="0">
              <a:ea typeface="+mn-lt"/>
              <a:cs typeface="+mn-lt"/>
            </a:endParaRPr>
          </a:p>
        </p:txBody>
      </p:sp>
      <p:sp>
        <p:nvSpPr>
          <p:cNvPr id="4" name="Footer Placeholder 3">
            <a:extLst>
              <a:ext uri="{FF2B5EF4-FFF2-40B4-BE49-F238E27FC236}">
                <a16:creationId xmlns="" xmlns:a16="http://schemas.microsoft.com/office/drawing/2014/main" id="{33829352-5CFE-DAA0-A274-08A3F55F7FDA}"/>
              </a:ext>
            </a:extLst>
          </p:cNvPr>
          <p:cNvSpPr>
            <a:spLocks noGrp="1"/>
          </p:cNvSpPr>
          <p:nvPr>
            <p:ph type="ftr" sz="quarter" idx="10"/>
          </p:nvPr>
        </p:nvSpPr>
        <p:spPr/>
        <p:txBody>
          <a:bodyPr/>
          <a:lstStyle/>
          <a:p>
            <a:r>
              <a:rPr lang="en-US" dirty="0"/>
              <a:t>Academic Project – Logistic Regression</a:t>
            </a:r>
            <a:endParaRPr lang="en-GB" dirty="0"/>
          </a:p>
          <a:p>
            <a:endParaRPr lang="en-GB" noProof="0" dirty="0"/>
          </a:p>
        </p:txBody>
      </p:sp>
      <p:sp>
        <p:nvSpPr>
          <p:cNvPr id="5" name="Slide Number Placeholder 4">
            <a:extLst>
              <a:ext uri="{FF2B5EF4-FFF2-40B4-BE49-F238E27FC236}">
                <a16:creationId xmlns="" xmlns:a16="http://schemas.microsoft.com/office/drawing/2014/main" id="{4112F001-8B04-CA7A-688C-4B740409317E}"/>
              </a:ext>
            </a:extLst>
          </p:cNvPr>
          <p:cNvSpPr>
            <a:spLocks noGrp="1"/>
          </p:cNvSpPr>
          <p:nvPr>
            <p:ph type="sldNum" sz="quarter" idx="11"/>
          </p:nvPr>
        </p:nvSpPr>
        <p:spPr/>
        <p:txBody>
          <a:bodyPr/>
          <a:lstStyle/>
          <a:p>
            <a:fld id="{D94909C6-CC71-4962-A18E-AF0515723D95}" type="slidenum">
              <a:rPr lang="en-GB" noProof="0" smtClean="0"/>
              <a:pPr/>
              <a:t>11</a:t>
            </a:fld>
            <a:endParaRPr lang="en-GB" noProof="0"/>
          </a:p>
        </p:txBody>
      </p:sp>
    </p:spTree>
    <p:extLst>
      <p:ext uri="{BB962C8B-B14F-4D97-AF65-F5344CB8AC3E}">
        <p14:creationId xmlns:p14="http://schemas.microsoft.com/office/powerpoint/2010/main" val="1526595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88000" y="212257"/>
            <a:ext cx="6840000" cy="720000"/>
          </a:xfrm>
        </p:spPr>
        <p:txBody>
          <a:bodyPr/>
          <a:lstStyle/>
          <a:p>
            <a:r>
              <a:rPr lang="de-DE" sz="2800" b="1" dirty="0" err="1">
                <a:solidFill>
                  <a:schemeClr val="accent5">
                    <a:lumMod val="75000"/>
                  </a:schemeClr>
                </a:solidFill>
                <a:latin typeface="Times New Roman"/>
                <a:cs typeface="Times New Roman"/>
              </a:rPr>
              <a:t>Logistic</a:t>
            </a:r>
            <a:r>
              <a:rPr lang="de-DE" sz="2800" b="1" dirty="0">
                <a:solidFill>
                  <a:schemeClr val="accent5">
                    <a:lumMod val="75000"/>
                  </a:schemeClr>
                </a:solidFill>
                <a:latin typeface="Times New Roman"/>
                <a:cs typeface="Times New Roman"/>
              </a:rPr>
              <a:t> </a:t>
            </a:r>
            <a:r>
              <a:rPr lang="de-DE" sz="2800" b="1" dirty="0" err="1">
                <a:solidFill>
                  <a:schemeClr val="accent5">
                    <a:lumMod val="75000"/>
                  </a:schemeClr>
                </a:solidFill>
                <a:latin typeface="Times New Roman"/>
                <a:cs typeface="Times New Roman"/>
              </a:rPr>
              <a:t>regression</a:t>
            </a:r>
            <a:r>
              <a:rPr lang="de-DE" sz="2800" b="1" dirty="0">
                <a:latin typeface="Times New Roman" panose="02020603050405020304" pitchFamily="18" charset="0"/>
                <a:cs typeface="Times New Roman" panose="02020603050405020304" pitchFamily="18" charset="0"/>
              </a:rPr>
              <a:t/>
            </a:r>
            <a:br>
              <a:rPr lang="de-DE" sz="2800" b="1" dirty="0">
                <a:latin typeface="Times New Roman" panose="02020603050405020304" pitchFamily="18" charset="0"/>
                <a:cs typeface="Times New Roman" panose="02020603050405020304" pitchFamily="18" charset="0"/>
              </a:rPr>
            </a:br>
            <a:r>
              <a:rPr lang="de-DE" sz="2800" b="1" dirty="0">
                <a:solidFill>
                  <a:schemeClr val="accent5">
                    <a:lumMod val="75000"/>
                  </a:schemeClr>
                </a:solidFill>
                <a:latin typeface="Times New Roman"/>
                <a:cs typeface="Times New Roman"/>
              </a:rPr>
              <a:t>Fit </a:t>
            </a:r>
            <a:r>
              <a:rPr lang="de-DE" sz="2800" b="1" dirty="0" err="1">
                <a:solidFill>
                  <a:schemeClr val="accent5">
                    <a:lumMod val="75000"/>
                  </a:schemeClr>
                </a:solidFill>
                <a:latin typeface="Times New Roman"/>
                <a:cs typeface="Times New Roman"/>
              </a:rPr>
              <a:t>the</a:t>
            </a:r>
            <a:r>
              <a:rPr lang="de-DE" sz="2800" b="1" dirty="0">
                <a:solidFill>
                  <a:schemeClr val="accent5">
                    <a:lumMod val="75000"/>
                  </a:schemeClr>
                </a:solidFill>
                <a:latin typeface="Times New Roman"/>
                <a:cs typeface="Times New Roman"/>
              </a:rPr>
              <a:t> </a:t>
            </a:r>
            <a:r>
              <a:rPr lang="de-DE" sz="2800" b="1" dirty="0" err="1">
                <a:solidFill>
                  <a:schemeClr val="accent5">
                    <a:lumMod val="75000"/>
                  </a:schemeClr>
                </a:solidFill>
                <a:latin typeface="Times New Roman"/>
                <a:cs typeface="Times New Roman"/>
              </a:rPr>
              <a:t>model</a:t>
            </a:r>
            <a:r>
              <a:rPr lang="de-DE" b="1" dirty="0"/>
              <a:t/>
            </a:r>
            <a:br>
              <a:rPr lang="de-DE" b="1" dirty="0"/>
            </a:br>
            <a:r>
              <a:rPr lang="de-DE" dirty="0"/>
              <a:t> </a:t>
            </a:r>
          </a:p>
        </p:txBody>
      </p:sp>
      <p:sp>
        <p:nvSpPr>
          <p:cNvPr id="3" name="Inhaltsplatzhalter 2"/>
          <p:cNvSpPr>
            <a:spLocks noGrp="1"/>
          </p:cNvSpPr>
          <p:nvPr>
            <p:ph idx="1"/>
          </p:nvPr>
        </p:nvSpPr>
        <p:spPr>
          <a:xfrm>
            <a:off x="288000" y="1439998"/>
            <a:ext cx="8568000" cy="5094001"/>
          </a:xfrm>
        </p:spPr>
        <p:txBody>
          <a:bodyPr/>
          <a:lstStyle/>
          <a:p>
            <a:pPr marL="0" indent="0">
              <a:buNone/>
            </a:pPr>
            <a:r>
              <a:rPr lang="de-DE" b="1"/>
              <a:t> </a:t>
            </a:r>
          </a:p>
          <a:p>
            <a:pPr marL="0" indent="0">
              <a:buNone/>
            </a:pPr>
            <a:endParaRPr lang="de-DE" b="1"/>
          </a:p>
          <a:p>
            <a:pPr marL="285750" indent="-285750">
              <a:buFont typeface="Wingdings" panose="05000000000000000000" pitchFamily="2" charset="2"/>
              <a:buChar char="§"/>
            </a:pPr>
            <a:endParaRPr lang="en-US"/>
          </a:p>
          <a:p>
            <a:pPr marL="285750" indent="-285750">
              <a:buFont typeface="Wingdings" panose="05000000000000000000" pitchFamily="2" charset="2"/>
              <a:buChar char="§"/>
            </a:pPr>
            <a:endParaRPr lang="en-US"/>
          </a:p>
          <a:p>
            <a:pPr marL="285750" indent="-285750">
              <a:buFont typeface="Wingdings" panose="05000000000000000000" pitchFamily="2" charset="2"/>
              <a:buChar char="§"/>
            </a:pPr>
            <a:endParaRPr lang="en-US"/>
          </a:p>
          <a:p>
            <a:pPr marL="285750" indent="-285750">
              <a:buFont typeface="Wingdings" panose="05000000000000000000" pitchFamily="2" charset="2"/>
              <a:buChar char="§"/>
            </a:pPr>
            <a:endParaRPr lang="en-US"/>
          </a:p>
          <a:p>
            <a:pPr marL="0" indent="0">
              <a:buNone/>
            </a:pPr>
            <a:endParaRPr lang="en-US"/>
          </a:p>
          <a:p>
            <a:pPr marL="0" indent="0">
              <a:buNone/>
            </a:pPr>
            <a:endParaRPr lang="en-US"/>
          </a:p>
          <a:p>
            <a:pPr marL="0" indent="0">
              <a:buNone/>
            </a:pPr>
            <a:endParaRPr lang="en-US"/>
          </a:p>
          <a:p>
            <a:pPr marL="0" indent="0">
              <a:buNone/>
            </a:pPr>
            <a:endParaRPr lang="en-US"/>
          </a:p>
          <a:p>
            <a:pPr marL="285750" indent="-285750">
              <a:buFont typeface="Wingdings" panose="05000000000000000000" pitchFamily="2" charset="2"/>
              <a:buChar char="§"/>
            </a:pPr>
            <a:endParaRPr lang="en-US"/>
          </a:p>
          <a:p>
            <a:pPr marL="0" indent="0">
              <a:buNone/>
            </a:pPr>
            <a:endParaRPr lang="en-US"/>
          </a:p>
          <a:p>
            <a:pPr marL="0" indent="0">
              <a:buNone/>
            </a:pPr>
            <a:endParaRPr lang="en-US"/>
          </a:p>
          <a:p>
            <a:pPr marL="0" indent="0">
              <a:buNone/>
            </a:pPr>
            <a:endParaRPr lang="en-US"/>
          </a:p>
          <a:p>
            <a:pPr marL="285750" indent="-285750">
              <a:buFont typeface="Wingdings" panose="05000000000000000000" pitchFamily="2" charset="2"/>
              <a:buChar char="§"/>
            </a:pPr>
            <a:endParaRPr lang="en-US"/>
          </a:p>
          <a:p>
            <a:pPr marL="0" indent="0">
              <a:buNone/>
            </a:pPr>
            <a:endParaRPr lang="de-DE"/>
          </a:p>
          <a:p>
            <a:pPr marL="285750" indent="-285750">
              <a:buFont typeface="Wingdings" panose="05000000000000000000" pitchFamily="2" charset="2"/>
              <a:buChar char="§"/>
            </a:pPr>
            <a:endParaRPr lang="de-DE"/>
          </a:p>
          <a:p>
            <a:pPr marL="285750" indent="-285750">
              <a:buFont typeface="Wingdings" panose="05000000000000000000" pitchFamily="2" charset="2"/>
              <a:buChar char="§"/>
            </a:pPr>
            <a:endParaRPr lang="de-DE"/>
          </a:p>
          <a:p>
            <a:pPr marL="0" indent="0">
              <a:buNone/>
            </a:pPr>
            <a:endParaRPr lang="de-DE"/>
          </a:p>
          <a:p>
            <a:pPr marL="285750" indent="-285750">
              <a:buFont typeface="Wingdings" panose="05000000000000000000" pitchFamily="2" charset="2"/>
              <a:buChar char="Ø"/>
            </a:pPr>
            <a:endParaRPr lang="en-US"/>
          </a:p>
          <a:p>
            <a:pPr marL="0" indent="0">
              <a:buNone/>
            </a:pPr>
            <a:endParaRPr lang="en-US"/>
          </a:p>
        </p:txBody>
      </p:sp>
      <p:sp>
        <p:nvSpPr>
          <p:cNvPr id="4" name="Fußzeilenplatzhalter 3"/>
          <p:cNvSpPr>
            <a:spLocks noGrp="1"/>
          </p:cNvSpPr>
          <p:nvPr>
            <p:ph type="ftr" sz="quarter" idx="10"/>
          </p:nvPr>
        </p:nvSpPr>
        <p:spPr/>
        <p:txBody>
          <a:bodyPr/>
          <a:lstStyle/>
          <a:p>
            <a:r>
              <a:rPr lang="en-US" dirty="0"/>
              <a:t>Academic Project – Logistic Regression</a:t>
            </a:r>
            <a:endParaRPr lang="en-GB" dirty="0"/>
          </a:p>
          <a:p>
            <a:endParaRPr lang="en-GB" noProof="0" dirty="0"/>
          </a:p>
        </p:txBody>
      </p:sp>
      <p:sp>
        <p:nvSpPr>
          <p:cNvPr id="5" name="Foliennummernplatzhalter 4"/>
          <p:cNvSpPr>
            <a:spLocks noGrp="1"/>
          </p:cNvSpPr>
          <p:nvPr>
            <p:ph type="sldNum" sz="quarter" idx="11"/>
          </p:nvPr>
        </p:nvSpPr>
        <p:spPr/>
        <p:txBody>
          <a:bodyPr/>
          <a:lstStyle/>
          <a:p>
            <a:fld id="{D94909C6-CC71-4962-A18E-AF0515723D95}" type="slidenum">
              <a:rPr lang="en-GB" noProof="0" smtClean="0"/>
              <a:pPr/>
              <a:t>12</a:t>
            </a:fld>
            <a:endParaRPr lang="en-GB" noProof="0"/>
          </a:p>
        </p:txBody>
      </p:sp>
      <p:sp>
        <p:nvSpPr>
          <p:cNvPr id="7" name="AutoShape 2" descr="n"/>
          <p:cNvSpPr>
            <a:spLocks noChangeAspect="1" noChangeArrowheads="1"/>
          </p:cNvSpPr>
          <p:nvPr/>
        </p:nvSpPr>
        <p:spPr bwMode="auto">
          <a:xfrm>
            <a:off x="26828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 name="AutoShape 4" descr="{\begin{matrix}K&amp;=&amp;\lim _{{m\to \infty }}\left[K_{0}\cdot \left(1+{\frac  {i}{m}}\right)^{{mn}}\right]\\\\&amp;=&amp;K_{0}\cdot e^{{n\cdot i}}\end{matrix}}"/>
          <p:cNvSpPr>
            <a:spLocks noChangeAspect="1" noChangeArrowheads="1"/>
          </p:cNvSpPr>
          <p:nvPr/>
        </p:nvSpPr>
        <p:spPr bwMode="auto">
          <a:xfrm>
            <a:off x="61277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cxnSp>
        <p:nvCxnSpPr>
          <p:cNvPr id="57" name="Gerader Verbinder 56">
            <a:extLst>
              <a:ext uri="{FF2B5EF4-FFF2-40B4-BE49-F238E27FC236}">
                <a16:creationId xmlns="" xmlns:a16="http://schemas.microsoft.com/office/drawing/2014/main" id="{9C6A7268-68AC-4737-BE2B-8CBDEC7584D6}"/>
              </a:ext>
            </a:extLst>
          </p:cNvPr>
          <p:cNvCxnSpPr/>
          <p:nvPr/>
        </p:nvCxnSpPr>
        <p:spPr>
          <a:xfrm>
            <a:off x="1714500" y="4194220"/>
            <a:ext cx="0"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 xmlns:a16="http://schemas.microsoft.com/office/drawing/2014/main" id="{DFAD5AC3-1A29-4461-BB04-0E5AFD49CA91}"/>
              </a:ext>
            </a:extLst>
          </p:cNvPr>
          <p:cNvSpPr txBox="1"/>
          <p:nvPr/>
        </p:nvSpPr>
        <p:spPr>
          <a:xfrm>
            <a:off x="612775" y="1623317"/>
            <a:ext cx="7308600" cy="1150700"/>
          </a:xfrm>
          <a:prstGeom prst="rect">
            <a:avLst/>
          </a:prstGeom>
          <a:solidFill>
            <a:schemeClr val="accent1">
              <a:lumMod val="20000"/>
              <a:lumOff val="80000"/>
            </a:schemeClr>
          </a:solidFill>
          <a:effectLst/>
        </p:spPr>
        <p:txBody>
          <a:bodyPr wrap="square" lIns="91440" tIns="45720" rIns="91440" bIns="45720" rtlCol="0" anchor="t">
            <a:spAutoFit/>
          </a:bodyPr>
          <a:lstStyle/>
          <a:p>
            <a:pPr fontAlgn="base">
              <a:lnSpc>
                <a:spcPct val="115000"/>
              </a:lnSpc>
              <a:spcAft>
                <a:spcPts val="1000"/>
              </a:spcAft>
            </a:pPr>
            <a:r>
              <a:rPr lang="en-US" sz="1800" dirty="0">
                <a:effectLst/>
                <a:latin typeface="Times New Roman"/>
                <a:ea typeface="Times New Roman" panose="02020603050405020304" pitchFamily="18" charset="0"/>
                <a:cs typeface="Calibri"/>
              </a:rPr>
              <a:t>Assignment </a:t>
            </a:r>
            <a:r>
              <a:rPr lang="en-US" dirty="0">
                <a:latin typeface="Times New Roman"/>
                <a:ea typeface="Times New Roman" panose="02020603050405020304" pitchFamily="18" charset="0"/>
                <a:cs typeface="Calibri"/>
              </a:rPr>
              <a:t>30</a:t>
            </a:r>
            <a:r>
              <a:rPr lang="en-US" sz="1800" dirty="0">
                <a:effectLst/>
                <a:latin typeface="Times New Roman"/>
                <a:ea typeface="Times New Roman" panose="02020603050405020304" pitchFamily="18" charset="0"/>
                <a:cs typeface="Calibri"/>
              </a:rPr>
              <a:t>: </a:t>
            </a:r>
            <a:r>
              <a:rPr lang="en-US" dirty="0">
                <a:latin typeface="Times New Roman"/>
                <a:cs typeface="Calibri"/>
              </a:rPr>
              <a:t>Fit a logistic  regression model to predict the payment status. </a:t>
            </a:r>
          </a:p>
          <a:p>
            <a:pPr fontAlgn="base">
              <a:lnSpc>
                <a:spcPct val="115000"/>
              </a:lnSpc>
              <a:spcAft>
                <a:spcPts val="1000"/>
              </a:spcAft>
            </a:pPr>
            <a:r>
              <a:rPr lang="en-US" dirty="0">
                <a:latin typeface="Times New Roman"/>
                <a:cs typeface="Calibri"/>
              </a:rPr>
              <a:t>Please use 90% of the data to train the model and 10% of the model to test the model.</a:t>
            </a:r>
          </a:p>
        </p:txBody>
      </p:sp>
    </p:spTree>
    <p:extLst>
      <p:ext uri="{BB962C8B-B14F-4D97-AF65-F5344CB8AC3E}">
        <p14:creationId xmlns:p14="http://schemas.microsoft.com/office/powerpoint/2010/main" val="4164726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3B6994AB-023C-5D18-0C49-C7CF34AD3F17}"/>
              </a:ext>
            </a:extLst>
          </p:cNvPr>
          <p:cNvSpPr/>
          <p:nvPr/>
        </p:nvSpPr>
        <p:spPr>
          <a:xfrm>
            <a:off x="228528" y="1371600"/>
            <a:ext cx="8568000" cy="4398264"/>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113DA88E-B792-F596-812A-97B1EBCA22E3}"/>
              </a:ext>
            </a:extLst>
          </p:cNvPr>
          <p:cNvSpPr>
            <a:spLocks noGrp="1"/>
          </p:cNvSpPr>
          <p:nvPr>
            <p:ph type="title"/>
          </p:nvPr>
        </p:nvSpPr>
        <p:spPr>
          <a:xfrm>
            <a:off x="228528" y="139464"/>
            <a:ext cx="6840000" cy="1048533"/>
          </a:xfrm>
        </p:spPr>
        <p:txBody>
          <a:bodyPr/>
          <a:lstStyle/>
          <a:p>
            <a:r>
              <a:rPr lang="en-US" sz="2400" b="1" dirty="0">
                <a:solidFill>
                  <a:schemeClr val="accent5">
                    <a:lumMod val="75000"/>
                  </a:schemeClr>
                </a:solidFill>
                <a:latin typeface="Times New Roman"/>
                <a:cs typeface="Times New Roman"/>
              </a:rPr>
              <a:t>Training and Testing a Logistic Regression Model</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solidFill>
                  <a:schemeClr val="accent5">
                    <a:lumMod val="75000"/>
                  </a:schemeClr>
                </a:solidFill>
                <a:latin typeface="Times New Roman"/>
                <a:cs typeface="Times New Roman"/>
              </a:rPr>
              <a:t>Assignment 30</a:t>
            </a:r>
          </a:p>
        </p:txBody>
      </p:sp>
      <p:sp>
        <p:nvSpPr>
          <p:cNvPr id="3" name="Content Placeholder 2">
            <a:extLst>
              <a:ext uri="{FF2B5EF4-FFF2-40B4-BE49-F238E27FC236}">
                <a16:creationId xmlns="" xmlns:a16="http://schemas.microsoft.com/office/drawing/2014/main" id="{1D79CFFA-B7F1-E205-99FF-D0359FFE2EF2}"/>
              </a:ext>
            </a:extLst>
          </p:cNvPr>
          <p:cNvSpPr>
            <a:spLocks noGrp="1"/>
          </p:cNvSpPr>
          <p:nvPr>
            <p:ph idx="1"/>
          </p:nvPr>
        </p:nvSpPr>
        <p:spPr/>
        <p:txBody>
          <a:bodyPr vert="horz" lIns="0" tIns="0" rIns="0" bIns="0" rtlCol="0" anchor="t">
            <a:noAutofit/>
          </a:bodyPr>
          <a:lstStyle/>
          <a:p>
            <a:pPr marL="285750" indent="-285750">
              <a:buFont typeface="Arial" panose="020B0604020202020204" pitchFamily="34" charset="0"/>
              <a:buChar char="•"/>
            </a:pPr>
            <a:r>
              <a:rPr lang="en-US" sz="1600">
                <a:solidFill>
                  <a:srgbClr val="000000"/>
                </a:solidFill>
                <a:latin typeface="Times New Roman"/>
                <a:cs typeface="Times New Roman"/>
              </a:rPr>
              <a:t>Training Data (90%):</a:t>
            </a:r>
          </a:p>
          <a:p>
            <a:pPr marL="350520" indent="-350520"/>
            <a:r>
              <a:rPr lang="en-US" sz="1600">
                <a:solidFill>
                  <a:srgbClr val="000000"/>
                </a:solidFill>
                <a:latin typeface="Times New Roman"/>
                <a:cs typeface="Times New Roman"/>
              </a:rPr>
              <a:t>We will use 90% of our dataset to train the logistic regression model.</a:t>
            </a:r>
          </a:p>
          <a:p>
            <a:pPr marL="350520" indent="-350520"/>
            <a:r>
              <a:rPr lang="en-US" sz="1600">
                <a:solidFill>
                  <a:srgbClr val="000000"/>
                </a:solidFill>
                <a:latin typeface="Times New Roman"/>
                <a:cs typeface="Times New Roman"/>
              </a:rPr>
              <a:t>We will be learning the relationships between the input features (independent variables) and the target variable (payment status, which might be 0 or 1) through this.</a:t>
            </a:r>
          </a:p>
          <a:p>
            <a:pPr marL="285750" indent="-285750">
              <a:buFont typeface="Arial" panose="020B0604020202020204" pitchFamily="34" charset="0"/>
              <a:buChar char="•"/>
            </a:pPr>
            <a:r>
              <a:rPr lang="en-US" sz="1600">
                <a:solidFill>
                  <a:srgbClr val="000000"/>
                </a:solidFill>
                <a:latin typeface="Times New Roman"/>
                <a:cs typeface="Times New Roman"/>
              </a:rPr>
              <a:t>Testing Data (10%):</a:t>
            </a:r>
          </a:p>
          <a:p>
            <a:pPr marL="350520" indent="-350520"/>
            <a:r>
              <a:rPr lang="en-US" sz="1600">
                <a:solidFill>
                  <a:srgbClr val="000000"/>
                </a:solidFill>
                <a:latin typeface="Times New Roman"/>
                <a:cs typeface="Times New Roman"/>
              </a:rPr>
              <a:t>The remaining 10% of the data will be set aside and not used during the model training phase.</a:t>
            </a:r>
          </a:p>
          <a:p>
            <a:r>
              <a:rPr lang="en-US" sz="1600">
                <a:solidFill>
                  <a:srgbClr val="000000"/>
                </a:solidFill>
                <a:latin typeface="Times New Roman"/>
                <a:cs typeface="Times New Roman"/>
              </a:rPr>
              <a:t>This testing set is used to evaluate how well the model generalizes to new, unseen data. We put this data into the model after it’s trained to check how accurate its predictions are.</a:t>
            </a:r>
          </a:p>
          <a:p>
            <a:pPr marL="350520" indent="-350520"/>
            <a:endParaRPr lang="en-US"/>
          </a:p>
        </p:txBody>
      </p:sp>
      <p:sp>
        <p:nvSpPr>
          <p:cNvPr id="4" name="Footer Placeholder 3">
            <a:extLst>
              <a:ext uri="{FF2B5EF4-FFF2-40B4-BE49-F238E27FC236}">
                <a16:creationId xmlns="" xmlns:a16="http://schemas.microsoft.com/office/drawing/2014/main" id="{F1CA94A7-1BD8-05CC-5E51-2AD62C8FBDE5}"/>
              </a:ext>
            </a:extLst>
          </p:cNvPr>
          <p:cNvSpPr>
            <a:spLocks noGrp="1"/>
          </p:cNvSpPr>
          <p:nvPr>
            <p:ph type="ftr" sz="quarter" idx="10"/>
          </p:nvPr>
        </p:nvSpPr>
        <p:spPr/>
        <p:txBody>
          <a:bodyPr/>
          <a:lstStyle/>
          <a:p>
            <a:r>
              <a:rPr lang="en-US" dirty="0"/>
              <a:t>Academic Project – Logistic Regression</a:t>
            </a:r>
            <a:endParaRPr lang="en-GB" dirty="0"/>
          </a:p>
          <a:p>
            <a:endParaRPr lang="en-GB" noProof="0" dirty="0"/>
          </a:p>
        </p:txBody>
      </p:sp>
      <p:sp>
        <p:nvSpPr>
          <p:cNvPr id="5" name="Slide Number Placeholder 4">
            <a:extLst>
              <a:ext uri="{FF2B5EF4-FFF2-40B4-BE49-F238E27FC236}">
                <a16:creationId xmlns="" xmlns:a16="http://schemas.microsoft.com/office/drawing/2014/main" id="{F88E0B48-2DCC-814A-4A16-6B57B102BF24}"/>
              </a:ext>
            </a:extLst>
          </p:cNvPr>
          <p:cNvSpPr>
            <a:spLocks noGrp="1"/>
          </p:cNvSpPr>
          <p:nvPr>
            <p:ph type="sldNum" sz="quarter" idx="11"/>
          </p:nvPr>
        </p:nvSpPr>
        <p:spPr/>
        <p:txBody>
          <a:bodyPr/>
          <a:lstStyle/>
          <a:p>
            <a:fld id="{D94909C6-CC71-4962-A18E-AF0515723D95}" type="slidenum">
              <a:rPr lang="en-GB" noProof="0" smtClean="0"/>
              <a:pPr/>
              <a:t>13</a:t>
            </a:fld>
            <a:endParaRPr lang="en-GB" noProof="0"/>
          </a:p>
        </p:txBody>
      </p:sp>
    </p:spTree>
    <p:extLst>
      <p:ext uri="{BB962C8B-B14F-4D97-AF65-F5344CB8AC3E}">
        <p14:creationId xmlns:p14="http://schemas.microsoft.com/office/powerpoint/2010/main" val="867149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1C63227-CD8D-FBE9-8A02-B558AE6B37AF}"/>
              </a:ext>
            </a:extLst>
          </p:cNvPr>
          <p:cNvSpPr/>
          <p:nvPr/>
        </p:nvSpPr>
        <p:spPr>
          <a:xfrm>
            <a:off x="290491" y="1443742"/>
            <a:ext cx="8561735" cy="508660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C7900B3E-3995-C75D-61A7-C11B8F2051C5}"/>
              </a:ext>
            </a:extLst>
          </p:cNvPr>
          <p:cNvSpPr>
            <a:spLocks noGrp="1"/>
          </p:cNvSpPr>
          <p:nvPr>
            <p:ph type="title"/>
          </p:nvPr>
        </p:nvSpPr>
        <p:spPr>
          <a:xfrm>
            <a:off x="288000" y="233999"/>
            <a:ext cx="6840000" cy="720000"/>
          </a:xfrm>
        </p:spPr>
        <p:txBody>
          <a:bodyPr/>
          <a:lstStyle/>
          <a:p>
            <a:r>
              <a:rPr lang="en-US" sz="2800" b="1" dirty="0">
                <a:solidFill>
                  <a:schemeClr val="accent5">
                    <a:lumMod val="75000"/>
                  </a:schemeClr>
                </a:solidFill>
                <a:latin typeface="Times New Roman"/>
                <a:cs typeface="Times New Roman"/>
              </a:rPr>
              <a:t>Python Code</a:t>
            </a:r>
          </a:p>
        </p:txBody>
      </p:sp>
      <p:sp>
        <p:nvSpPr>
          <p:cNvPr id="3" name="Content Placeholder 2">
            <a:extLst>
              <a:ext uri="{FF2B5EF4-FFF2-40B4-BE49-F238E27FC236}">
                <a16:creationId xmlns="" xmlns:a16="http://schemas.microsoft.com/office/drawing/2014/main" id="{A33E7BA7-C538-1F5B-6A28-57A2AC50DBF3}"/>
              </a:ext>
            </a:extLst>
          </p:cNvPr>
          <p:cNvSpPr>
            <a:spLocks noGrp="1"/>
          </p:cNvSpPr>
          <p:nvPr>
            <p:ph idx="1"/>
          </p:nvPr>
        </p:nvSpPr>
        <p:spPr/>
        <p:txBody>
          <a:bodyPr vert="horz" lIns="0" tIns="0" rIns="0" bIns="0" rtlCol="0" anchor="t">
            <a:noAutofit/>
          </a:bodyPr>
          <a:lstStyle/>
          <a:p>
            <a:pPr marL="0" indent="0">
              <a:buNone/>
            </a:pPr>
            <a:r>
              <a:rPr lang="en-US" sz="1000" dirty="0">
                <a:latin typeface="Times New Roman"/>
                <a:ea typeface="Calibri"/>
                <a:cs typeface="Calibri"/>
              </a:rPr>
              <a:t>import pandas as pd</a:t>
            </a:r>
            <a:br>
              <a:rPr lang="en-US" sz="1000" dirty="0">
                <a:latin typeface="Times New Roman"/>
                <a:ea typeface="Calibri"/>
                <a:cs typeface="Calibri"/>
              </a:rPr>
            </a:br>
            <a:r>
              <a:rPr lang="en-US" sz="1000" dirty="0">
                <a:latin typeface="Times New Roman"/>
                <a:ea typeface="Calibri"/>
                <a:cs typeface="Calibri"/>
              </a:rPr>
              <a:t> import </a:t>
            </a:r>
            <a:r>
              <a:rPr lang="en-US" sz="1000" err="1">
                <a:latin typeface="Times New Roman"/>
                <a:ea typeface="Calibri"/>
                <a:cs typeface="Calibri"/>
              </a:rPr>
              <a:t>statsmodels.api</a:t>
            </a:r>
            <a:r>
              <a:rPr lang="en-US" sz="1000" dirty="0">
                <a:latin typeface="Times New Roman"/>
                <a:ea typeface="Calibri"/>
                <a:cs typeface="Calibri"/>
              </a:rPr>
              <a:t> as </a:t>
            </a:r>
            <a:r>
              <a:rPr lang="en-US" sz="1000" err="1">
                <a:latin typeface="Times New Roman"/>
                <a:ea typeface="Calibri"/>
                <a:cs typeface="Calibri"/>
              </a:rPr>
              <a:t>sm</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from </a:t>
            </a:r>
            <a:r>
              <a:rPr lang="en-US" sz="1000" err="1">
                <a:latin typeface="Times New Roman"/>
                <a:ea typeface="Calibri"/>
                <a:cs typeface="Calibri"/>
              </a:rPr>
              <a:t>sklearn.preprocessing</a:t>
            </a:r>
            <a:r>
              <a:rPr lang="en-US" sz="1000" dirty="0">
                <a:latin typeface="Times New Roman"/>
                <a:ea typeface="Calibri"/>
                <a:cs typeface="Calibri"/>
              </a:rPr>
              <a:t> import </a:t>
            </a:r>
            <a:r>
              <a:rPr lang="en-US" sz="1000" err="1">
                <a:latin typeface="Times New Roman"/>
                <a:ea typeface="Calibri"/>
                <a:cs typeface="Calibri"/>
              </a:rPr>
              <a:t>StandardScaler</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from </a:t>
            </a:r>
            <a:r>
              <a:rPr lang="en-US" sz="1000" err="1">
                <a:latin typeface="Times New Roman"/>
                <a:ea typeface="Calibri"/>
                <a:cs typeface="Calibri"/>
              </a:rPr>
              <a:t>sklearn.linear_model</a:t>
            </a:r>
            <a:r>
              <a:rPr lang="en-US" sz="1000" dirty="0">
                <a:latin typeface="Times New Roman"/>
                <a:ea typeface="Calibri"/>
                <a:cs typeface="Calibri"/>
              </a:rPr>
              <a:t> import </a:t>
            </a:r>
            <a:r>
              <a:rPr lang="en-US" sz="1000" err="1">
                <a:latin typeface="Times New Roman"/>
                <a:ea typeface="Calibri"/>
                <a:cs typeface="Calibri"/>
              </a:rPr>
              <a:t>LogisticRegression</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from </a:t>
            </a:r>
            <a:r>
              <a:rPr lang="en-US" sz="1000" err="1">
                <a:latin typeface="Times New Roman"/>
                <a:ea typeface="Calibri"/>
                <a:cs typeface="Calibri"/>
              </a:rPr>
              <a:t>sklearn.model_selection</a:t>
            </a:r>
            <a:r>
              <a:rPr lang="en-US" sz="1000" dirty="0">
                <a:latin typeface="Times New Roman"/>
                <a:ea typeface="Calibri"/>
                <a:cs typeface="Calibri"/>
              </a:rPr>
              <a:t> import </a:t>
            </a:r>
            <a:r>
              <a:rPr lang="en-US" sz="1000" err="1">
                <a:latin typeface="Times New Roman"/>
                <a:ea typeface="Calibri"/>
                <a:cs typeface="Calibri"/>
              </a:rPr>
              <a:t>train_test_split</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from </a:t>
            </a:r>
            <a:r>
              <a:rPr lang="en-US" sz="1000" err="1">
                <a:latin typeface="Times New Roman"/>
                <a:ea typeface="Calibri"/>
                <a:cs typeface="Calibri"/>
              </a:rPr>
              <a:t>sklearn.metrics</a:t>
            </a:r>
            <a:r>
              <a:rPr lang="en-US" sz="1000" dirty="0">
                <a:latin typeface="Times New Roman"/>
                <a:ea typeface="Calibri"/>
                <a:cs typeface="Calibri"/>
              </a:rPr>
              <a:t> import </a:t>
            </a:r>
            <a:r>
              <a:rPr lang="en-US" sz="1000" err="1">
                <a:latin typeface="Times New Roman"/>
                <a:ea typeface="Calibri"/>
                <a:cs typeface="Calibri"/>
              </a:rPr>
              <a:t>classification_report</a:t>
            </a:r>
            <a:r>
              <a:rPr lang="en-US" sz="1000" dirty="0">
                <a:latin typeface="Times New Roman"/>
                <a:ea typeface="Calibri"/>
                <a:cs typeface="Calibri"/>
              </a:rPr>
              <a:t>, </a:t>
            </a:r>
            <a:r>
              <a:rPr lang="en-US" sz="1000" err="1">
                <a:latin typeface="Times New Roman"/>
                <a:ea typeface="Calibri"/>
                <a:cs typeface="Calibri"/>
              </a:rPr>
              <a:t>confusion_matrix</a:t>
            </a:r>
            <a:r>
              <a:rPr lang="en-US" sz="1000" dirty="0">
                <a:latin typeface="Times New Roman"/>
                <a:ea typeface="Calibri"/>
                <a:cs typeface="Calibri"/>
              </a:rPr>
              <a:t>, </a:t>
            </a:r>
            <a:r>
              <a:rPr lang="en-US" sz="1000" err="1">
                <a:latin typeface="Times New Roman"/>
                <a:ea typeface="Calibri"/>
                <a:cs typeface="Calibri"/>
              </a:rPr>
              <a:t>accuracy_score</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a:t>
            </a:r>
            <a:br>
              <a:rPr lang="en-US" sz="1000" dirty="0">
                <a:latin typeface="Times New Roman"/>
                <a:ea typeface="Calibri"/>
                <a:cs typeface="Calibri"/>
              </a:rPr>
            </a:br>
            <a:r>
              <a:rPr lang="en-US" sz="1000" b="1" dirty="0">
                <a:latin typeface="Times New Roman"/>
                <a:ea typeface="Calibri"/>
                <a:cs typeface="Calibri"/>
              </a:rPr>
              <a:t># Step 1: Load the 29</a:t>
            </a:r>
            <a:r>
              <a:rPr lang="en-US" sz="1000" b="1" baseline="30000" dirty="0">
                <a:latin typeface="Times New Roman"/>
                <a:ea typeface="Calibri"/>
                <a:cs typeface="Calibri"/>
              </a:rPr>
              <a:t>th</a:t>
            </a:r>
            <a:r>
              <a:rPr lang="en-US" sz="1000" b="1" dirty="0">
                <a:latin typeface="Times New Roman"/>
                <a:ea typeface="Calibri"/>
                <a:cs typeface="Calibri"/>
              </a:rPr>
              <a:t> assignment excel path </a:t>
            </a:r>
            <a:r>
              <a:rPr lang="en-US" sz="1000" dirty="0">
                <a:latin typeface="Times New Roman"/>
                <a:ea typeface="Calibri"/>
                <a:cs typeface="Calibri"/>
              </a:rPr>
              <a:t/>
            </a:r>
            <a:br>
              <a:rPr lang="en-US" sz="1000" dirty="0">
                <a:latin typeface="Times New Roman"/>
                <a:ea typeface="Calibri"/>
                <a:cs typeface="Calibri"/>
              </a:rPr>
            </a:br>
            <a:r>
              <a:rPr lang="en-US" sz="1000" err="1">
                <a:latin typeface="Times New Roman"/>
                <a:ea typeface="Calibri"/>
                <a:cs typeface="Calibri"/>
              </a:rPr>
              <a:t>df</a:t>
            </a:r>
            <a:r>
              <a:rPr lang="en-US" sz="1000" dirty="0">
                <a:latin typeface="Times New Roman"/>
                <a:ea typeface="Calibri"/>
                <a:cs typeface="Calibri"/>
              </a:rPr>
              <a:t> = </a:t>
            </a:r>
            <a:r>
              <a:rPr lang="en-US" sz="1000" err="1">
                <a:latin typeface="Times New Roman"/>
                <a:ea typeface="Calibri"/>
                <a:cs typeface="Calibri"/>
              </a:rPr>
              <a:t>pd.read_csv</a:t>
            </a:r>
            <a:r>
              <a:rPr lang="en-US" sz="1000" dirty="0">
                <a:latin typeface="Times New Roman"/>
                <a:ea typeface="Calibri"/>
                <a:cs typeface="Calibri"/>
              </a:rPr>
              <a:t>("")</a:t>
            </a:r>
            <a:br>
              <a:rPr lang="en-US" sz="1000" dirty="0">
                <a:latin typeface="Times New Roman"/>
                <a:ea typeface="Calibri"/>
                <a:cs typeface="Calibri"/>
              </a:rPr>
            </a:br>
            <a:r>
              <a:rPr lang="en-US" sz="1000" dirty="0">
                <a:latin typeface="Times New Roman"/>
                <a:ea typeface="Calibri"/>
                <a:cs typeface="Calibri"/>
              </a:rPr>
              <a:t> </a:t>
            </a:r>
            <a:br>
              <a:rPr lang="en-US" sz="1000" dirty="0">
                <a:latin typeface="Times New Roman"/>
                <a:ea typeface="Calibri"/>
                <a:cs typeface="Calibri"/>
              </a:rPr>
            </a:br>
            <a:r>
              <a:rPr lang="en-US" sz="1000" b="1" dirty="0">
                <a:latin typeface="Times New Roman"/>
                <a:ea typeface="Calibri"/>
                <a:cs typeface="Calibri"/>
              </a:rPr>
              <a:t># Step 2: Define feature variables (X) and target variable (y)</a:t>
            </a:r>
            <a:br>
              <a:rPr lang="en-US" sz="1000" b="1" dirty="0">
                <a:latin typeface="Times New Roman"/>
                <a:ea typeface="Calibri"/>
                <a:cs typeface="Calibri"/>
              </a:rPr>
            </a:br>
            <a:r>
              <a:rPr lang="en-US" sz="1000" b="1" dirty="0">
                <a:latin typeface="Times New Roman"/>
                <a:ea typeface="Calibri"/>
                <a:cs typeface="Calibri"/>
              </a:rPr>
              <a:t> # Assuming 'payment status' is the column to predict</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X = </a:t>
            </a:r>
            <a:r>
              <a:rPr lang="en-US" sz="1000" err="1">
                <a:latin typeface="Times New Roman"/>
                <a:ea typeface="Calibri"/>
                <a:cs typeface="Calibri"/>
              </a:rPr>
              <a:t>df.drop</a:t>
            </a:r>
            <a:r>
              <a:rPr lang="en-US" sz="1000" dirty="0">
                <a:latin typeface="Times New Roman"/>
                <a:ea typeface="Calibri"/>
                <a:cs typeface="Calibri"/>
              </a:rPr>
              <a:t>('</a:t>
            </a:r>
            <a:r>
              <a:rPr lang="en-US" sz="1000" err="1">
                <a:latin typeface="Times New Roman"/>
                <a:ea typeface="Calibri"/>
                <a:cs typeface="Calibri"/>
              </a:rPr>
              <a:t>PaymentStatus</a:t>
            </a:r>
            <a:r>
              <a:rPr lang="en-US" sz="1000" dirty="0">
                <a:latin typeface="Times New Roman"/>
                <a:ea typeface="Calibri"/>
                <a:cs typeface="Calibri"/>
              </a:rPr>
              <a:t>', axis=1)</a:t>
            </a:r>
            <a:br>
              <a:rPr lang="en-US" sz="1000" dirty="0">
                <a:latin typeface="Times New Roman"/>
                <a:ea typeface="Calibri"/>
                <a:cs typeface="Calibri"/>
              </a:rPr>
            </a:br>
            <a:r>
              <a:rPr lang="en-US" sz="1000" dirty="0">
                <a:latin typeface="Times New Roman"/>
                <a:ea typeface="Calibri"/>
                <a:cs typeface="Calibri"/>
              </a:rPr>
              <a:t> y = </a:t>
            </a:r>
            <a:r>
              <a:rPr lang="en-US" sz="1000" err="1">
                <a:latin typeface="Times New Roman"/>
                <a:ea typeface="Calibri"/>
                <a:cs typeface="Calibri"/>
              </a:rPr>
              <a:t>df</a:t>
            </a:r>
            <a:r>
              <a:rPr lang="en-US" sz="1000" dirty="0">
                <a:latin typeface="Times New Roman"/>
                <a:ea typeface="Calibri"/>
                <a:cs typeface="Calibri"/>
              </a:rPr>
              <a:t>['</a:t>
            </a:r>
            <a:r>
              <a:rPr lang="en-US" sz="1000" err="1">
                <a:latin typeface="Times New Roman"/>
                <a:ea typeface="Calibri"/>
                <a:cs typeface="Calibri"/>
              </a:rPr>
              <a:t>PaymentStatus</a:t>
            </a:r>
            <a:r>
              <a:rPr lang="en-US" sz="1000" dirty="0">
                <a:latin typeface="Times New Roman"/>
                <a:ea typeface="Calibri"/>
                <a:cs typeface="Calibri"/>
              </a:rPr>
              <a:t>']</a:t>
            </a:r>
            <a:br>
              <a:rPr lang="en-US" sz="1000" dirty="0">
                <a:latin typeface="Times New Roman"/>
                <a:ea typeface="Calibri"/>
                <a:cs typeface="Calibri"/>
              </a:rPr>
            </a:br>
            <a:r>
              <a:rPr lang="en-US" sz="1000" dirty="0">
                <a:latin typeface="Times New Roman"/>
                <a:ea typeface="Calibri"/>
                <a:cs typeface="Calibri"/>
              </a:rPr>
              <a:t> </a:t>
            </a:r>
            <a:br>
              <a:rPr lang="en-US" sz="1000" dirty="0">
                <a:latin typeface="Times New Roman"/>
                <a:ea typeface="Calibri"/>
                <a:cs typeface="Calibri"/>
              </a:rPr>
            </a:br>
            <a:r>
              <a:rPr lang="en-US" sz="1000" b="1" dirty="0">
                <a:latin typeface="Times New Roman"/>
                <a:ea typeface="Calibri"/>
                <a:cs typeface="Calibri"/>
              </a:rPr>
              <a:t># Step 3: Split the data into train and test sets (90% train, 10% test)</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a:t>
            </a:r>
            <a:r>
              <a:rPr lang="en-US" sz="1000" err="1">
                <a:latin typeface="Times New Roman"/>
                <a:ea typeface="Calibri"/>
                <a:cs typeface="Calibri"/>
              </a:rPr>
              <a:t>X_train</a:t>
            </a:r>
            <a:r>
              <a:rPr lang="en-US" sz="1000" dirty="0">
                <a:latin typeface="Times New Roman"/>
                <a:ea typeface="Calibri"/>
                <a:cs typeface="Calibri"/>
              </a:rPr>
              <a:t>, </a:t>
            </a:r>
            <a:r>
              <a:rPr lang="en-US" sz="1000" err="1">
                <a:latin typeface="Times New Roman"/>
                <a:ea typeface="Calibri"/>
                <a:cs typeface="Calibri"/>
              </a:rPr>
              <a:t>X_test</a:t>
            </a:r>
            <a:r>
              <a:rPr lang="en-US" sz="1000" dirty="0">
                <a:latin typeface="Times New Roman"/>
                <a:ea typeface="Calibri"/>
                <a:cs typeface="Calibri"/>
              </a:rPr>
              <a:t>, </a:t>
            </a:r>
            <a:r>
              <a:rPr lang="en-US" sz="1000" err="1">
                <a:latin typeface="Times New Roman"/>
                <a:ea typeface="Calibri"/>
                <a:cs typeface="Calibri"/>
              </a:rPr>
              <a:t>y_train</a:t>
            </a:r>
            <a:r>
              <a:rPr lang="en-US" sz="1000" dirty="0">
                <a:latin typeface="Times New Roman"/>
                <a:ea typeface="Calibri"/>
                <a:cs typeface="Calibri"/>
              </a:rPr>
              <a:t>, </a:t>
            </a:r>
            <a:r>
              <a:rPr lang="en-US" sz="1000" err="1">
                <a:latin typeface="Times New Roman"/>
                <a:ea typeface="Calibri"/>
                <a:cs typeface="Calibri"/>
              </a:rPr>
              <a:t>y_test</a:t>
            </a:r>
            <a:r>
              <a:rPr lang="en-US" sz="1000" dirty="0">
                <a:latin typeface="Times New Roman"/>
                <a:ea typeface="Calibri"/>
                <a:cs typeface="Calibri"/>
              </a:rPr>
              <a:t> = </a:t>
            </a:r>
            <a:r>
              <a:rPr lang="en-US" sz="1000" err="1">
                <a:latin typeface="Times New Roman"/>
                <a:ea typeface="Calibri"/>
                <a:cs typeface="Calibri"/>
              </a:rPr>
              <a:t>train_test_split</a:t>
            </a:r>
            <a:r>
              <a:rPr lang="en-US" sz="1000" dirty="0">
                <a:latin typeface="Times New Roman"/>
                <a:ea typeface="Calibri"/>
                <a:cs typeface="Calibri"/>
              </a:rPr>
              <a:t>(X, y, </a:t>
            </a:r>
            <a:r>
              <a:rPr lang="en-US" sz="1000" err="1">
                <a:latin typeface="Times New Roman"/>
                <a:ea typeface="Calibri"/>
                <a:cs typeface="Calibri"/>
              </a:rPr>
              <a:t>test_size</a:t>
            </a:r>
            <a:r>
              <a:rPr lang="en-US" sz="1000" dirty="0">
                <a:latin typeface="Times New Roman"/>
                <a:ea typeface="Calibri"/>
                <a:cs typeface="Calibri"/>
              </a:rPr>
              <a:t>=0.10, </a:t>
            </a:r>
            <a:r>
              <a:rPr lang="en-US" sz="1000" err="1">
                <a:latin typeface="Times New Roman"/>
                <a:ea typeface="Calibri"/>
                <a:cs typeface="Calibri"/>
              </a:rPr>
              <a:t>random_state</a:t>
            </a:r>
            <a:r>
              <a:rPr lang="en-US" sz="1000" dirty="0">
                <a:latin typeface="Times New Roman"/>
                <a:ea typeface="Calibri"/>
                <a:cs typeface="Calibri"/>
              </a:rPr>
              <a:t>=42)</a:t>
            </a:r>
            <a:br>
              <a:rPr lang="en-US" sz="1000" dirty="0">
                <a:latin typeface="Times New Roman"/>
                <a:ea typeface="Calibri"/>
                <a:cs typeface="Calibri"/>
              </a:rPr>
            </a:br>
            <a:r>
              <a:rPr lang="en-US" sz="1000" b="1" dirty="0">
                <a:latin typeface="Times New Roman"/>
                <a:ea typeface="Calibri"/>
                <a:cs typeface="Calibri"/>
              </a:rPr>
              <a:t> </a:t>
            </a:r>
            <a:endParaRPr lang="en-US" sz="1000" dirty="0">
              <a:latin typeface="Calibri"/>
              <a:ea typeface="Calibri"/>
              <a:cs typeface="Calibri"/>
            </a:endParaRPr>
          </a:p>
          <a:p>
            <a:pPr marL="0" indent="0">
              <a:buNone/>
            </a:pPr>
            <a:r>
              <a:rPr lang="en-US" sz="1000" b="1">
                <a:latin typeface="Times New Roman"/>
                <a:ea typeface="Calibri"/>
                <a:cs typeface="Calibri"/>
              </a:rPr>
              <a:t># Step 4: Scale the data</a:t>
            </a:r>
            <a:r>
              <a:rPr lang="en-US" sz="1000" dirty="0">
                <a:latin typeface="Times New Roman"/>
                <a:ea typeface="Calibri"/>
                <a:cs typeface="Calibri"/>
              </a:rPr>
              <a:t/>
            </a:r>
            <a:br>
              <a:rPr lang="en-US" sz="1000" dirty="0">
                <a:latin typeface="Times New Roman"/>
                <a:ea typeface="Calibri"/>
                <a:cs typeface="Calibri"/>
              </a:rPr>
            </a:br>
            <a:r>
              <a:rPr lang="en-US" sz="1000">
                <a:latin typeface="Times New Roman"/>
                <a:ea typeface="Calibri"/>
                <a:cs typeface="Calibri"/>
              </a:rPr>
              <a:t> scaler = </a:t>
            </a:r>
            <a:r>
              <a:rPr lang="en-US" sz="1000" err="1">
                <a:latin typeface="Times New Roman"/>
                <a:ea typeface="Calibri"/>
                <a:cs typeface="Calibri"/>
              </a:rPr>
              <a:t>StandardScaler</a:t>
            </a:r>
            <a:r>
              <a:rPr lang="en-US" sz="1000">
                <a:latin typeface="Times New Roman"/>
                <a:ea typeface="Calibri"/>
                <a:cs typeface="Calibri"/>
              </a:rPr>
              <a:t>()</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a:t>
            </a:r>
            <a:r>
              <a:rPr lang="en-US" sz="1000" err="1">
                <a:latin typeface="Times New Roman"/>
                <a:ea typeface="Calibri"/>
                <a:cs typeface="Calibri"/>
              </a:rPr>
              <a:t>X_train_scaled</a:t>
            </a:r>
            <a:r>
              <a:rPr lang="en-US" sz="1000">
                <a:latin typeface="Times New Roman"/>
                <a:ea typeface="Calibri"/>
                <a:cs typeface="Calibri"/>
              </a:rPr>
              <a:t> = </a:t>
            </a:r>
            <a:r>
              <a:rPr lang="en-US" sz="1000" err="1">
                <a:latin typeface="Times New Roman"/>
                <a:ea typeface="Calibri"/>
                <a:cs typeface="Calibri"/>
              </a:rPr>
              <a:t>scaler.fit_transform</a:t>
            </a:r>
            <a:r>
              <a:rPr lang="en-US" sz="1000">
                <a:latin typeface="Times New Roman"/>
                <a:ea typeface="Calibri"/>
                <a:cs typeface="Calibri"/>
              </a:rPr>
              <a:t>(</a:t>
            </a:r>
            <a:r>
              <a:rPr lang="en-US" sz="1000" err="1">
                <a:latin typeface="Times New Roman"/>
                <a:ea typeface="Calibri"/>
                <a:cs typeface="Calibri"/>
              </a:rPr>
              <a:t>X_train</a:t>
            </a:r>
            <a:r>
              <a:rPr lang="en-US" sz="1000">
                <a:latin typeface="Times New Roman"/>
                <a:ea typeface="Calibri"/>
                <a:cs typeface="Calibri"/>
              </a:rPr>
              <a:t>)</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a:t>
            </a:r>
            <a:r>
              <a:rPr lang="en-US" sz="1000" err="1">
                <a:latin typeface="Times New Roman"/>
                <a:ea typeface="Calibri"/>
                <a:cs typeface="Calibri"/>
              </a:rPr>
              <a:t>X_test_scaled</a:t>
            </a:r>
            <a:r>
              <a:rPr lang="en-US" sz="1000">
                <a:latin typeface="Times New Roman"/>
                <a:ea typeface="Calibri"/>
                <a:cs typeface="Calibri"/>
              </a:rPr>
              <a:t> = </a:t>
            </a:r>
            <a:r>
              <a:rPr lang="en-US" sz="1000" err="1">
                <a:latin typeface="Times New Roman"/>
                <a:ea typeface="Calibri"/>
                <a:cs typeface="Calibri"/>
              </a:rPr>
              <a:t>scaler.transform</a:t>
            </a:r>
            <a:r>
              <a:rPr lang="en-US" sz="1000">
                <a:latin typeface="Times New Roman"/>
                <a:ea typeface="Calibri"/>
                <a:cs typeface="Calibri"/>
              </a:rPr>
              <a:t>(</a:t>
            </a:r>
            <a:r>
              <a:rPr lang="en-US" sz="1000" err="1">
                <a:latin typeface="Times New Roman"/>
                <a:ea typeface="Calibri"/>
                <a:cs typeface="Calibri"/>
              </a:rPr>
              <a:t>X_test</a:t>
            </a:r>
            <a:r>
              <a:rPr lang="en-US" sz="1000">
                <a:latin typeface="Times New Roman"/>
                <a:ea typeface="Calibri"/>
                <a:cs typeface="Calibri"/>
              </a:rPr>
              <a:t>)</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a:t>
            </a:r>
            <a:br>
              <a:rPr lang="en-US" sz="1000" dirty="0">
                <a:latin typeface="Times New Roman"/>
                <a:ea typeface="Calibri"/>
                <a:cs typeface="Calibri"/>
              </a:rPr>
            </a:br>
            <a:r>
              <a:rPr lang="en-IN" sz="1000">
                <a:latin typeface="Times New Roman"/>
                <a:ea typeface="Calibri"/>
                <a:cs typeface="Calibri"/>
              </a:rPr>
              <a:t># Step 5: Convert scaled data back to </a:t>
            </a:r>
            <a:r>
              <a:rPr lang="en-IN" sz="1000" err="1">
                <a:latin typeface="Times New Roman"/>
                <a:ea typeface="Calibri"/>
                <a:cs typeface="Calibri"/>
              </a:rPr>
              <a:t>DataFrame</a:t>
            </a:r>
            <a:r>
              <a:rPr lang="en-IN" sz="1000">
                <a:latin typeface="Times New Roman"/>
                <a:ea typeface="Calibri"/>
                <a:cs typeface="Calibri"/>
              </a:rPr>
              <a:t> to retain column names</a:t>
            </a:r>
            <a:endParaRPr lang="en-US" sz="1000">
              <a:latin typeface="Times New Roman"/>
              <a:ea typeface="Calibri"/>
              <a:cs typeface="Calibri"/>
            </a:endParaRPr>
          </a:p>
          <a:p>
            <a:pPr marL="350520" indent="-350520">
              <a:buNone/>
            </a:pPr>
            <a:r>
              <a:rPr lang="en-IN" sz="1000" err="1">
                <a:latin typeface="Times New Roman"/>
                <a:ea typeface="Calibri"/>
                <a:cs typeface="Calibri"/>
              </a:rPr>
              <a:t>X_train_scaled_df</a:t>
            </a:r>
            <a:r>
              <a:rPr lang="en-IN" sz="1000">
                <a:latin typeface="Times New Roman"/>
                <a:ea typeface="Calibri"/>
                <a:cs typeface="Calibri"/>
              </a:rPr>
              <a:t> = </a:t>
            </a:r>
            <a:r>
              <a:rPr lang="en-IN" sz="1000" err="1">
                <a:latin typeface="Times New Roman"/>
                <a:ea typeface="Calibri"/>
                <a:cs typeface="Calibri"/>
              </a:rPr>
              <a:t>pd.DataFrame</a:t>
            </a:r>
            <a:r>
              <a:rPr lang="en-IN" sz="1000">
                <a:latin typeface="Times New Roman"/>
                <a:ea typeface="Calibri"/>
                <a:cs typeface="Calibri"/>
              </a:rPr>
              <a:t>(</a:t>
            </a:r>
            <a:r>
              <a:rPr lang="en-IN" sz="1000" err="1">
                <a:latin typeface="Times New Roman"/>
                <a:ea typeface="Calibri"/>
                <a:cs typeface="Calibri"/>
              </a:rPr>
              <a:t>X_train_scaled</a:t>
            </a:r>
            <a:r>
              <a:rPr lang="en-IN" sz="1000">
                <a:latin typeface="Times New Roman"/>
                <a:ea typeface="Calibri"/>
                <a:cs typeface="Calibri"/>
              </a:rPr>
              <a:t>, columns=</a:t>
            </a:r>
            <a:r>
              <a:rPr lang="en-IN" sz="1000" err="1">
                <a:latin typeface="Times New Roman"/>
                <a:ea typeface="Calibri"/>
                <a:cs typeface="Calibri"/>
              </a:rPr>
              <a:t>X.columns</a:t>
            </a:r>
            <a:r>
              <a:rPr lang="en-IN" sz="1000">
                <a:latin typeface="Times New Roman"/>
                <a:ea typeface="Calibri"/>
                <a:cs typeface="Calibri"/>
              </a:rPr>
              <a:t>)</a:t>
            </a:r>
            <a:endParaRPr lang="en-US">
              <a:latin typeface="Times New Roman"/>
            </a:endParaRPr>
          </a:p>
          <a:p>
            <a:pPr marL="350520" indent="-350520">
              <a:buNone/>
            </a:pPr>
            <a:r>
              <a:rPr lang="en-IN" sz="1000" err="1">
                <a:latin typeface="Times New Roman"/>
                <a:ea typeface="Calibri"/>
                <a:cs typeface="Calibri"/>
              </a:rPr>
              <a:t>X_train_scaled_df</a:t>
            </a:r>
            <a:r>
              <a:rPr lang="en-IN" sz="1000">
                <a:latin typeface="Times New Roman"/>
                <a:ea typeface="Calibri"/>
                <a:cs typeface="Calibri"/>
              </a:rPr>
              <a:t> = </a:t>
            </a:r>
            <a:r>
              <a:rPr lang="en-IN" sz="1000" err="1">
                <a:latin typeface="Times New Roman"/>
                <a:ea typeface="Calibri"/>
                <a:cs typeface="Calibri"/>
              </a:rPr>
              <a:t>sm.add_constant</a:t>
            </a:r>
            <a:r>
              <a:rPr lang="en-IN" sz="1000">
                <a:latin typeface="Times New Roman"/>
                <a:ea typeface="Calibri"/>
                <a:cs typeface="Calibri"/>
              </a:rPr>
              <a:t>(</a:t>
            </a:r>
            <a:r>
              <a:rPr lang="en-IN" sz="1000" err="1">
                <a:latin typeface="Times New Roman"/>
                <a:ea typeface="Calibri"/>
                <a:cs typeface="Calibri"/>
              </a:rPr>
              <a:t>X_train_scaled_df</a:t>
            </a:r>
            <a:r>
              <a:rPr lang="en-IN" sz="1000">
                <a:latin typeface="Times New Roman"/>
                <a:ea typeface="Calibri"/>
                <a:cs typeface="Calibri"/>
              </a:rPr>
              <a:t>)</a:t>
            </a:r>
            <a:endParaRPr lang="en-US">
              <a:latin typeface="Times New Roman"/>
            </a:endParaRPr>
          </a:p>
          <a:p>
            <a:pPr>
              <a:buNone/>
            </a:pPr>
            <a:endParaRPr lang="en-US"/>
          </a:p>
          <a:p>
            <a:pPr marL="0" indent="0">
              <a:buNone/>
            </a:pPr>
            <a:r>
              <a:rPr lang="en-US" sz="1000" dirty="0">
                <a:latin typeface="Times New Roman"/>
                <a:ea typeface="Calibri"/>
                <a:cs typeface="Calibri"/>
              </a:rPr>
              <a:t/>
            </a:r>
            <a:br>
              <a:rPr lang="en-US" sz="1000" dirty="0">
                <a:latin typeface="Times New Roman"/>
                <a:ea typeface="Calibri"/>
                <a:cs typeface="Calibri"/>
              </a:rPr>
            </a:br>
            <a:r>
              <a:rPr lang="en-US" sz="1000" dirty="0">
                <a:latin typeface="Calibri"/>
                <a:ea typeface="Calibri"/>
                <a:cs typeface="Calibri"/>
              </a:rPr>
              <a:t> </a:t>
            </a:r>
            <a:br>
              <a:rPr lang="en-US" sz="1000" dirty="0">
                <a:latin typeface="Calibri"/>
                <a:ea typeface="Calibri"/>
                <a:cs typeface="Calibri"/>
              </a:rPr>
            </a:br>
            <a:endParaRPr lang="en-US" sz="1000" dirty="0">
              <a:latin typeface="Calibri"/>
              <a:ea typeface="Calibri"/>
              <a:cs typeface="Calibri"/>
            </a:endParaRPr>
          </a:p>
          <a:p>
            <a:pPr marL="0" indent="0">
              <a:buNone/>
            </a:pPr>
            <a:r>
              <a:rPr lang="en-US" sz="1000" dirty="0">
                <a:latin typeface="Calibri"/>
                <a:ea typeface="Calibri"/>
                <a:cs typeface="Calibri"/>
              </a:rPr>
              <a:t/>
            </a:r>
            <a:br>
              <a:rPr lang="en-US" sz="1000" dirty="0">
                <a:latin typeface="Calibri"/>
                <a:ea typeface="Calibri"/>
                <a:cs typeface="Calibri"/>
              </a:rPr>
            </a:br>
            <a:endParaRPr lang="en-US" sz="1000">
              <a:latin typeface="Calibri"/>
              <a:ea typeface="Calibri"/>
              <a:cs typeface="Calibri"/>
            </a:endParaRPr>
          </a:p>
          <a:p>
            <a:pPr marL="350520" indent="-350520"/>
            <a:endParaRPr lang="en-US" dirty="0"/>
          </a:p>
        </p:txBody>
      </p:sp>
      <p:sp>
        <p:nvSpPr>
          <p:cNvPr id="4" name="Footer Placeholder 3">
            <a:extLst>
              <a:ext uri="{FF2B5EF4-FFF2-40B4-BE49-F238E27FC236}">
                <a16:creationId xmlns="" xmlns:a16="http://schemas.microsoft.com/office/drawing/2014/main" id="{ECA02957-BF19-41E8-E874-D0F319567C87}"/>
              </a:ext>
            </a:extLst>
          </p:cNvPr>
          <p:cNvSpPr>
            <a:spLocks noGrp="1"/>
          </p:cNvSpPr>
          <p:nvPr>
            <p:ph type="ftr" sz="quarter" idx="10"/>
          </p:nvPr>
        </p:nvSpPr>
        <p:spPr/>
        <p:txBody>
          <a:bodyPr/>
          <a:lstStyle/>
          <a:p>
            <a:r>
              <a:rPr lang="en-US" dirty="0"/>
              <a:t>Academic Project – Logistic Regression</a:t>
            </a:r>
            <a:endParaRPr lang="en-GB" dirty="0"/>
          </a:p>
          <a:p>
            <a:endParaRPr lang="en-GB" noProof="0" dirty="0"/>
          </a:p>
        </p:txBody>
      </p:sp>
      <p:sp>
        <p:nvSpPr>
          <p:cNvPr id="5" name="Slide Number Placeholder 4">
            <a:extLst>
              <a:ext uri="{FF2B5EF4-FFF2-40B4-BE49-F238E27FC236}">
                <a16:creationId xmlns="" xmlns:a16="http://schemas.microsoft.com/office/drawing/2014/main" id="{FC5D2B5F-018A-5565-0893-9EBFCB6DA0CD}"/>
              </a:ext>
            </a:extLst>
          </p:cNvPr>
          <p:cNvSpPr>
            <a:spLocks noGrp="1"/>
          </p:cNvSpPr>
          <p:nvPr>
            <p:ph type="sldNum" sz="quarter" idx="11"/>
          </p:nvPr>
        </p:nvSpPr>
        <p:spPr/>
        <p:txBody>
          <a:bodyPr/>
          <a:lstStyle/>
          <a:p>
            <a:fld id="{D94909C6-CC71-4962-A18E-AF0515723D95}" type="slidenum">
              <a:rPr lang="en-GB" noProof="0" smtClean="0"/>
              <a:pPr/>
              <a:t>14</a:t>
            </a:fld>
            <a:endParaRPr lang="en-GB" noProof="0"/>
          </a:p>
        </p:txBody>
      </p:sp>
    </p:spTree>
    <p:extLst>
      <p:ext uri="{BB962C8B-B14F-4D97-AF65-F5344CB8AC3E}">
        <p14:creationId xmlns:p14="http://schemas.microsoft.com/office/powerpoint/2010/main" val="2706901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B70D80C-2D6C-6619-EF4A-4005BD7ABE8E}"/>
              </a:ext>
            </a:extLst>
          </p:cNvPr>
          <p:cNvSpPr/>
          <p:nvPr/>
        </p:nvSpPr>
        <p:spPr>
          <a:xfrm>
            <a:off x="280881" y="1300868"/>
            <a:ext cx="8571986" cy="523012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7F8DDE9B-F462-1871-E8E4-F6BCC0AAFC74}"/>
              </a:ext>
            </a:extLst>
          </p:cNvPr>
          <p:cNvSpPr>
            <a:spLocks noGrp="1"/>
          </p:cNvSpPr>
          <p:nvPr>
            <p:ph idx="1"/>
          </p:nvPr>
        </p:nvSpPr>
        <p:spPr>
          <a:xfrm>
            <a:off x="288000" y="1296483"/>
            <a:ext cx="8586931" cy="5036335"/>
          </a:xfrm>
        </p:spPr>
        <p:txBody>
          <a:bodyPr vert="horz" lIns="0" tIns="0" rIns="0" bIns="0" rtlCol="0" anchor="t">
            <a:noAutofit/>
          </a:bodyPr>
          <a:lstStyle/>
          <a:p>
            <a:pPr marL="0" indent="0">
              <a:buNone/>
            </a:pPr>
            <a:r>
              <a:rPr lang="en-US" sz="1000" b="1" dirty="0">
                <a:latin typeface="Times New Roman"/>
                <a:ea typeface="Calibri"/>
                <a:cs typeface="Calibri"/>
              </a:rPr>
              <a:t># Step 6: Predict on the test set</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a:t>
            </a:r>
            <a:r>
              <a:rPr lang="en-US" sz="1000" dirty="0" err="1">
                <a:latin typeface="Times New Roman"/>
                <a:ea typeface="Calibri"/>
                <a:cs typeface="Calibri"/>
              </a:rPr>
              <a:t>y_pred</a:t>
            </a:r>
            <a:r>
              <a:rPr lang="en-US" sz="1000" dirty="0">
                <a:latin typeface="Times New Roman"/>
                <a:ea typeface="Calibri"/>
                <a:cs typeface="Calibri"/>
              </a:rPr>
              <a:t> = </a:t>
            </a:r>
            <a:r>
              <a:rPr lang="en-US" sz="1000" dirty="0" err="1">
                <a:latin typeface="Times New Roman"/>
                <a:ea typeface="Calibri"/>
                <a:cs typeface="Calibri"/>
              </a:rPr>
              <a:t>model.predict</a:t>
            </a:r>
            <a:r>
              <a:rPr lang="en-US" sz="1000" dirty="0">
                <a:latin typeface="Times New Roman"/>
                <a:ea typeface="Calibri"/>
                <a:cs typeface="Calibri"/>
              </a:rPr>
              <a:t>(</a:t>
            </a:r>
            <a:r>
              <a:rPr lang="en-US" sz="1000" dirty="0" err="1">
                <a:latin typeface="Times New Roman"/>
                <a:ea typeface="Calibri"/>
                <a:cs typeface="Calibri"/>
              </a:rPr>
              <a:t>X_test_scaled</a:t>
            </a:r>
            <a:r>
              <a:rPr lang="en-US" sz="1000" dirty="0">
                <a:latin typeface="Times New Roman"/>
                <a:ea typeface="Calibri"/>
                <a:cs typeface="Calibri"/>
              </a:rPr>
              <a:t>)</a:t>
            </a:r>
            <a:br>
              <a:rPr lang="en-US" sz="1000" dirty="0">
                <a:latin typeface="Times New Roman"/>
                <a:ea typeface="Calibri"/>
                <a:cs typeface="Calibri"/>
              </a:rPr>
            </a:br>
            <a:r>
              <a:rPr lang="en-US" sz="1000" dirty="0">
                <a:latin typeface="Times New Roman"/>
                <a:ea typeface="Calibri"/>
                <a:cs typeface="Calibri"/>
              </a:rPr>
              <a:t> </a:t>
            </a:r>
            <a:br>
              <a:rPr lang="en-US" sz="1000" dirty="0">
                <a:latin typeface="Times New Roman"/>
                <a:ea typeface="Calibri"/>
                <a:cs typeface="Calibri"/>
              </a:rPr>
            </a:br>
            <a:r>
              <a:rPr lang="en-US" sz="1000" b="1" dirty="0">
                <a:latin typeface="Times New Roman"/>
                <a:ea typeface="Calibri"/>
                <a:cs typeface="Calibri"/>
              </a:rPr>
              <a:t># Add constant (intercept)</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a:t>
            </a:r>
            <a:r>
              <a:rPr lang="en-US" sz="1000" dirty="0" err="1">
                <a:latin typeface="Times New Roman"/>
                <a:ea typeface="Calibri"/>
                <a:cs typeface="Calibri"/>
              </a:rPr>
              <a:t>X_train_sm</a:t>
            </a:r>
            <a:r>
              <a:rPr lang="en-US" sz="1000" dirty="0">
                <a:latin typeface="Times New Roman"/>
                <a:ea typeface="Calibri"/>
                <a:cs typeface="Calibri"/>
              </a:rPr>
              <a:t> = </a:t>
            </a:r>
            <a:r>
              <a:rPr lang="en-US" sz="1000" dirty="0" err="1">
                <a:latin typeface="Times New Roman"/>
                <a:ea typeface="Calibri"/>
                <a:cs typeface="Calibri"/>
              </a:rPr>
              <a:t>sm.add_constant</a:t>
            </a:r>
            <a:r>
              <a:rPr lang="en-US" sz="1000" dirty="0">
                <a:latin typeface="Times New Roman"/>
                <a:ea typeface="Calibri"/>
                <a:cs typeface="Calibri"/>
              </a:rPr>
              <a:t>(</a:t>
            </a:r>
            <a:r>
              <a:rPr lang="en-US" sz="1000" dirty="0" err="1">
                <a:latin typeface="Times New Roman"/>
                <a:ea typeface="Calibri"/>
                <a:cs typeface="Calibri"/>
              </a:rPr>
              <a:t>X_train_scaled</a:t>
            </a:r>
            <a:r>
              <a:rPr lang="en-US" sz="1000" dirty="0">
                <a:latin typeface="Times New Roman"/>
                <a:ea typeface="Calibri"/>
                <a:cs typeface="Calibri"/>
              </a:rPr>
              <a:t>)</a:t>
            </a:r>
            <a:br>
              <a:rPr lang="en-US" sz="1000" dirty="0">
                <a:latin typeface="Times New Roman"/>
                <a:ea typeface="Calibri"/>
                <a:cs typeface="Calibri"/>
              </a:rPr>
            </a:br>
            <a:r>
              <a:rPr lang="en-US" sz="1000" dirty="0">
                <a:latin typeface="Times New Roman"/>
                <a:ea typeface="Calibri"/>
                <a:cs typeface="Calibri"/>
              </a:rPr>
              <a:t> </a:t>
            </a:r>
            <a:br>
              <a:rPr lang="en-US" sz="1000" dirty="0">
                <a:latin typeface="Times New Roman"/>
                <a:ea typeface="Calibri"/>
                <a:cs typeface="Calibri"/>
              </a:rPr>
            </a:br>
            <a:r>
              <a:rPr lang="en-US" sz="1000" b="1" dirty="0">
                <a:latin typeface="Times New Roman"/>
                <a:ea typeface="Calibri"/>
                <a:cs typeface="Calibri"/>
              </a:rPr>
              <a:t># Fit model using </a:t>
            </a:r>
            <a:r>
              <a:rPr lang="en-US" sz="1000" b="1" dirty="0" err="1">
                <a:latin typeface="Times New Roman"/>
                <a:ea typeface="Calibri"/>
                <a:cs typeface="Calibri"/>
              </a:rPr>
              <a:t>statsmodels</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model = </a:t>
            </a:r>
            <a:r>
              <a:rPr lang="en-US" sz="1000" dirty="0" err="1">
                <a:latin typeface="Times New Roman"/>
                <a:ea typeface="Calibri"/>
                <a:cs typeface="Calibri"/>
              </a:rPr>
              <a:t>sm.Logit</a:t>
            </a:r>
            <a:r>
              <a:rPr lang="en-US" sz="1000" dirty="0">
                <a:latin typeface="Times New Roman"/>
                <a:ea typeface="Calibri"/>
                <a:cs typeface="Calibri"/>
              </a:rPr>
              <a:t>(</a:t>
            </a:r>
            <a:r>
              <a:rPr lang="en-US" sz="1000" dirty="0" err="1">
                <a:latin typeface="Times New Roman"/>
                <a:ea typeface="Calibri"/>
                <a:cs typeface="Calibri"/>
              </a:rPr>
              <a:t>y_train</a:t>
            </a:r>
            <a:r>
              <a:rPr lang="en-US" sz="1000" dirty="0">
                <a:latin typeface="Times New Roman"/>
                <a:ea typeface="Calibri"/>
                <a:cs typeface="Calibri"/>
              </a:rPr>
              <a:t>, </a:t>
            </a:r>
            <a:r>
              <a:rPr lang="en-US" sz="1000" dirty="0" err="1">
                <a:latin typeface="Times New Roman"/>
                <a:ea typeface="Calibri"/>
                <a:cs typeface="Calibri"/>
              </a:rPr>
              <a:t>X_train_sm</a:t>
            </a:r>
            <a:r>
              <a:rPr lang="en-US" sz="1000" dirty="0">
                <a:latin typeface="Times New Roman"/>
                <a:ea typeface="Calibri"/>
                <a:cs typeface="Calibri"/>
              </a:rPr>
              <a:t>).fit()</a:t>
            </a:r>
            <a:br>
              <a:rPr lang="en-US" sz="1000" dirty="0">
                <a:latin typeface="Times New Roman"/>
                <a:ea typeface="Calibri"/>
                <a:cs typeface="Calibri"/>
              </a:rPr>
            </a:br>
            <a:r>
              <a:rPr lang="en-US" sz="1000" dirty="0">
                <a:latin typeface="Times New Roman"/>
                <a:ea typeface="Calibri"/>
                <a:cs typeface="Calibri"/>
              </a:rPr>
              <a:t> </a:t>
            </a:r>
            <a:br>
              <a:rPr lang="en-US" sz="1000" dirty="0">
                <a:latin typeface="Times New Roman"/>
                <a:ea typeface="Calibri"/>
                <a:cs typeface="Calibri"/>
              </a:rPr>
            </a:br>
            <a:r>
              <a:rPr lang="en-US" sz="1000" b="1" dirty="0">
                <a:latin typeface="Times New Roman"/>
                <a:ea typeface="Calibri"/>
                <a:cs typeface="Calibri"/>
              </a:rPr>
              <a:t># Print summary</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print(</a:t>
            </a:r>
            <a:r>
              <a:rPr lang="en-US" sz="1000" dirty="0" err="1">
                <a:latin typeface="Times New Roman"/>
                <a:ea typeface="Calibri"/>
                <a:cs typeface="Calibri"/>
              </a:rPr>
              <a:t>model.summary</a:t>
            </a:r>
            <a:r>
              <a:rPr lang="en-US" sz="1000" dirty="0">
                <a:latin typeface="Times New Roman"/>
                <a:ea typeface="Calibri"/>
                <a:cs typeface="Calibri"/>
              </a:rPr>
              <a:t>())</a:t>
            </a:r>
            <a:br>
              <a:rPr lang="en-US" sz="1000" dirty="0">
                <a:latin typeface="Times New Roman"/>
                <a:ea typeface="Calibri"/>
                <a:cs typeface="Calibri"/>
              </a:rPr>
            </a:br>
            <a:r>
              <a:rPr lang="en-US" sz="1000" dirty="0">
                <a:latin typeface="Times New Roman"/>
                <a:ea typeface="Calibri"/>
                <a:cs typeface="Calibri"/>
              </a:rPr>
              <a:t> </a:t>
            </a:r>
            <a:br>
              <a:rPr lang="en-US" sz="1000" dirty="0">
                <a:latin typeface="Times New Roman"/>
                <a:ea typeface="Calibri"/>
                <a:cs typeface="Calibri"/>
              </a:rPr>
            </a:br>
            <a:r>
              <a:rPr lang="en-US" sz="1000" b="1" dirty="0">
                <a:latin typeface="Times New Roman"/>
                <a:ea typeface="Calibri"/>
                <a:cs typeface="Calibri"/>
              </a:rPr>
              <a:t># Step 7: Evaluate the model</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print(</a:t>
            </a:r>
            <a:r>
              <a:rPr lang="en-US" sz="1000" dirty="0" err="1">
                <a:latin typeface="Times New Roman"/>
                <a:ea typeface="Calibri"/>
                <a:cs typeface="Calibri"/>
              </a:rPr>
              <a:t>confusion_matrix</a:t>
            </a:r>
            <a:r>
              <a:rPr lang="en-US" sz="1000" dirty="0">
                <a:latin typeface="Times New Roman"/>
                <a:ea typeface="Calibri"/>
                <a:cs typeface="Calibri"/>
              </a:rPr>
              <a:t>(</a:t>
            </a:r>
            <a:r>
              <a:rPr lang="en-US" sz="1000" dirty="0" err="1">
                <a:latin typeface="Times New Roman"/>
                <a:ea typeface="Calibri"/>
                <a:cs typeface="Calibri"/>
              </a:rPr>
              <a:t>y_test</a:t>
            </a:r>
            <a:r>
              <a:rPr lang="en-US" sz="1000" dirty="0">
                <a:latin typeface="Times New Roman"/>
                <a:ea typeface="Calibri"/>
                <a:cs typeface="Calibri"/>
              </a:rPr>
              <a:t>, </a:t>
            </a:r>
            <a:r>
              <a:rPr lang="en-US" sz="1000" dirty="0" err="1">
                <a:latin typeface="Times New Roman"/>
                <a:ea typeface="Calibri"/>
                <a:cs typeface="Calibri"/>
              </a:rPr>
              <a:t>y_pred</a:t>
            </a:r>
            <a:r>
              <a:rPr lang="en-US" sz="1000" dirty="0">
                <a:latin typeface="Times New Roman"/>
                <a:ea typeface="Calibri"/>
                <a:cs typeface="Calibri"/>
              </a:rPr>
              <a:t>))</a:t>
            </a:r>
            <a:br>
              <a:rPr lang="en-US" sz="1000" dirty="0">
                <a:latin typeface="Times New Roman"/>
                <a:ea typeface="Calibri"/>
                <a:cs typeface="Calibri"/>
              </a:rPr>
            </a:br>
            <a:r>
              <a:rPr lang="en-US" sz="1000" dirty="0">
                <a:latin typeface="Times New Roman"/>
                <a:ea typeface="Calibri"/>
                <a:cs typeface="Calibri"/>
              </a:rPr>
              <a:t> print(</a:t>
            </a:r>
            <a:r>
              <a:rPr lang="en-US" sz="1000" dirty="0" err="1">
                <a:latin typeface="Times New Roman"/>
                <a:ea typeface="Calibri"/>
                <a:cs typeface="Calibri"/>
              </a:rPr>
              <a:t>classification_report</a:t>
            </a:r>
            <a:r>
              <a:rPr lang="en-US" sz="1000" dirty="0">
                <a:latin typeface="Times New Roman"/>
                <a:ea typeface="Calibri"/>
                <a:cs typeface="Calibri"/>
              </a:rPr>
              <a:t>(</a:t>
            </a:r>
            <a:r>
              <a:rPr lang="en-US" sz="1000" dirty="0" err="1">
                <a:latin typeface="Times New Roman"/>
                <a:ea typeface="Calibri"/>
                <a:cs typeface="Calibri"/>
              </a:rPr>
              <a:t>y_test</a:t>
            </a:r>
            <a:r>
              <a:rPr lang="en-US" sz="1000" dirty="0">
                <a:latin typeface="Times New Roman"/>
                <a:ea typeface="Calibri"/>
                <a:cs typeface="Calibri"/>
              </a:rPr>
              <a:t>, </a:t>
            </a:r>
            <a:r>
              <a:rPr lang="en-US" sz="1000" dirty="0" err="1">
                <a:latin typeface="Times New Roman"/>
                <a:ea typeface="Calibri"/>
                <a:cs typeface="Calibri"/>
              </a:rPr>
              <a:t>y_pred</a:t>
            </a:r>
            <a:r>
              <a:rPr lang="en-US" sz="1000" dirty="0">
                <a:latin typeface="Times New Roman"/>
                <a:ea typeface="Calibri"/>
                <a:cs typeface="Calibri"/>
              </a:rPr>
              <a:t>))</a:t>
            </a:r>
            <a:br>
              <a:rPr lang="en-US" sz="1000" dirty="0">
                <a:latin typeface="Times New Roman"/>
                <a:ea typeface="Calibri"/>
                <a:cs typeface="Calibri"/>
              </a:rPr>
            </a:br>
            <a:r>
              <a:rPr lang="en-US" sz="1000" dirty="0">
                <a:latin typeface="Times New Roman"/>
                <a:ea typeface="Calibri"/>
                <a:cs typeface="Calibri"/>
              </a:rPr>
              <a:t> print(</a:t>
            </a:r>
            <a:r>
              <a:rPr lang="en-US" sz="1000" dirty="0" err="1">
                <a:latin typeface="Times New Roman"/>
                <a:ea typeface="Calibri"/>
                <a:cs typeface="Calibri"/>
              </a:rPr>
              <a:t>accuracy_score</a:t>
            </a:r>
            <a:r>
              <a:rPr lang="en-US" sz="1000" dirty="0">
                <a:latin typeface="Times New Roman"/>
                <a:ea typeface="Calibri"/>
                <a:cs typeface="Calibri"/>
              </a:rPr>
              <a:t>(</a:t>
            </a:r>
            <a:r>
              <a:rPr lang="en-US" sz="1000" dirty="0" err="1">
                <a:latin typeface="Times New Roman"/>
                <a:ea typeface="Calibri"/>
                <a:cs typeface="Calibri"/>
              </a:rPr>
              <a:t>y_test</a:t>
            </a:r>
            <a:r>
              <a:rPr lang="en-US" sz="1000" dirty="0">
                <a:latin typeface="Times New Roman"/>
                <a:ea typeface="Calibri"/>
                <a:cs typeface="Calibri"/>
              </a:rPr>
              <a:t>, </a:t>
            </a:r>
            <a:r>
              <a:rPr lang="en-US" sz="1000" dirty="0" err="1">
                <a:latin typeface="Times New Roman"/>
                <a:ea typeface="Calibri"/>
                <a:cs typeface="Calibri"/>
              </a:rPr>
              <a:t>y_pred</a:t>
            </a:r>
            <a:r>
              <a:rPr lang="en-US" sz="1000" dirty="0">
                <a:latin typeface="Times New Roman"/>
                <a:ea typeface="Calibri"/>
                <a:cs typeface="Calibri"/>
              </a:rPr>
              <a:t>))</a:t>
            </a:r>
            <a:br>
              <a:rPr lang="en-US" sz="1000" dirty="0">
                <a:latin typeface="Times New Roman"/>
                <a:ea typeface="Calibri"/>
                <a:cs typeface="Calibri"/>
              </a:rPr>
            </a:br>
            <a:r>
              <a:rPr lang="en-US" sz="1000" dirty="0">
                <a:latin typeface="Times New Roman"/>
                <a:ea typeface="Calibri"/>
                <a:cs typeface="Calibri"/>
              </a:rPr>
              <a:t> </a:t>
            </a:r>
            <a:br>
              <a:rPr lang="en-US" sz="1000" dirty="0">
                <a:latin typeface="Times New Roman"/>
                <a:ea typeface="Calibri"/>
                <a:cs typeface="Calibri"/>
              </a:rPr>
            </a:br>
            <a:r>
              <a:rPr lang="en-US" sz="1000" b="1" dirty="0">
                <a:latin typeface="Times New Roman"/>
                <a:ea typeface="Calibri"/>
                <a:cs typeface="Calibri"/>
              </a:rPr>
              <a:t># Create results </a:t>
            </a:r>
            <a:r>
              <a:rPr lang="en-US" sz="1000" b="1" dirty="0" err="1">
                <a:latin typeface="Times New Roman"/>
                <a:ea typeface="Calibri"/>
                <a:cs typeface="Calibri"/>
              </a:rPr>
              <a:t>dataframe</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a:t>
            </a:r>
            <a:r>
              <a:rPr lang="en-US" sz="1000" dirty="0" err="1">
                <a:latin typeface="Times New Roman"/>
                <a:ea typeface="Calibri"/>
                <a:cs typeface="Calibri"/>
              </a:rPr>
              <a:t>results_df</a:t>
            </a:r>
            <a:r>
              <a:rPr lang="en-US" sz="1000" dirty="0">
                <a:latin typeface="Times New Roman"/>
                <a:ea typeface="Calibri"/>
                <a:cs typeface="Calibri"/>
              </a:rPr>
              <a:t> = </a:t>
            </a:r>
            <a:r>
              <a:rPr lang="en-US" sz="1000" dirty="0" err="1">
                <a:latin typeface="Times New Roman"/>
                <a:ea typeface="Calibri"/>
                <a:cs typeface="Calibri"/>
              </a:rPr>
              <a:t>pd.DataFrame</a:t>
            </a:r>
            <a:r>
              <a:rPr lang="en-US" sz="1000" dirty="0">
                <a:latin typeface="Times New Roman"/>
                <a:ea typeface="Calibri"/>
                <a:cs typeface="Calibri"/>
              </a:rPr>
              <a:t>({</a:t>
            </a:r>
            <a:br>
              <a:rPr lang="en-US" sz="1000" dirty="0">
                <a:latin typeface="Times New Roman"/>
                <a:ea typeface="Calibri"/>
                <a:cs typeface="Calibri"/>
              </a:rPr>
            </a:br>
            <a:r>
              <a:rPr lang="en-US" sz="1000" dirty="0">
                <a:latin typeface="Times New Roman"/>
                <a:ea typeface="Calibri"/>
                <a:cs typeface="Calibri"/>
              </a:rPr>
              <a:t>     'Actual': </a:t>
            </a:r>
            <a:r>
              <a:rPr lang="en-US" sz="1000" dirty="0" err="1">
                <a:latin typeface="Times New Roman"/>
                <a:ea typeface="Calibri"/>
                <a:cs typeface="Calibri"/>
              </a:rPr>
              <a:t>y_test</a:t>
            </a:r>
            <a:r>
              <a:rPr lang="en-US" sz="1000" dirty="0">
                <a:latin typeface="Times New Roman"/>
                <a:ea typeface="Calibri"/>
                <a:cs typeface="Calibri"/>
              </a:rPr>
              <a:t>,</a:t>
            </a:r>
            <a:br>
              <a:rPr lang="en-US" sz="1000" dirty="0">
                <a:latin typeface="Times New Roman"/>
                <a:ea typeface="Calibri"/>
                <a:cs typeface="Calibri"/>
              </a:rPr>
            </a:br>
            <a:r>
              <a:rPr lang="en-US" sz="1000" dirty="0">
                <a:latin typeface="Times New Roman"/>
                <a:ea typeface="Calibri"/>
                <a:cs typeface="Calibri"/>
              </a:rPr>
              <a:t>     'Predicted': </a:t>
            </a:r>
            <a:r>
              <a:rPr lang="en-US" sz="1000" dirty="0" err="1">
                <a:latin typeface="Times New Roman"/>
                <a:ea typeface="Calibri"/>
                <a:cs typeface="Calibri"/>
              </a:rPr>
              <a:t>y_pred</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a:t>
            </a:r>
            <a:br>
              <a:rPr lang="en-US" sz="1000" dirty="0">
                <a:latin typeface="Times New Roman"/>
                <a:ea typeface="Calibri"/>
                <a:cs typeface="Calibri"/>
              </a:rPr>
            </a:br>
            <a:r>
              <a:rPr lang="en-US" sz="1000" dirty="0">
                <a:latin typeface="Times New Roman"/>
                <a:ea typeface="Calibri"/>
                <a:cs typeface="Calibri"/>
              </a:rPr>
              <a:t> </a:t>
            </a:r>
            <a:r>
              <a:rPr lang="en-US" sz="1000" dirty="0" err="1">
                <a:latin typeface="Times New Roman"/>
                <a:ea typeface="Calibri"/>
                <a:cs typeface="Calibri"/>
              </a:rPr>
              <a:t>results_df.reset_index</a:t>
            </a:r>
            <a:r>
              <a:rPr lang="en-US" sz="1000" dirty="0">
                <a:latin typeface="Times New Roman"/>
                <a:ea typeface="Calibri"/>
                <a:cs typeface="Calibri"/>
              </a:rPr>
              <a:t>(drop=True, </a:t>
            </a:r>
            <a:r>
              <a:rPr lang="en-US" sz="1000" dirty="0" err="1">
                <a:latin typeface="Times New Roman"/>
                <a:ea typeface="Calibri"/>
                <a:cs typeface="Calibri"/>
              </a:rPr>
              <a:t>inplace</a:t>
            </a:r>
            <a:r>
              <a:rPr lang="en-US" sz="1000" dirty="0">
                <a:latin typeface="Times New Roman"/>
                <a:ea typeface="Calibri"/>
                <a:cs typeface="Calibri"/>
              </a:rPr>
              <a:t>=True)</a:t>
            </a:r>
            <a:br>
              <a:rPr lang="en-US" sz="1000" dirty="0">
                <a:latin typeface="Times New Roman"/>
                <a:ea typeface="Calibri"/>
                <a:cs typeface="Calibri"/>
              </a:rPr>
            </a:br>
            <a:r>
              <a:rPr lang="en-US" sz="1000" dirty="0">
                <a:latin typeface="Times New Roman"/>
                <a:ea typeface="Calibri"/>
                <a:cs typeface="Calibri"/>
              </a:rPr>
              <a:t> </a:t>
            </a:r>
            <a:br>
              <a:rPr lang="en-US" sz="1000" dirty="0">
                <a:latin typeface="Times New Roman"/>
                <a:ea typeface="Calibri"/>
                <a:cs typeface="Calibri"/>
              </a:rPr>
            </a:br>
            <a:r>
              <a:rPr lang="en-US" sz="1000" b="1" dirty="0">
                <a:latin typeface="Times New Roman"/>
                <a:ea typeface="Calibri"/>
                <a:cs typeface="Calibri"/>
              </a:rPr>
              <a:t># Save to new Excel file for easy observation</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a:t>
            </a:r>
            <a:r>
              <a:rPr lang="en-US" sz="1000" dirty="0" err="1">
                <a:latin typeface="Times New Roman"/>
                <a:ea typeface="Calibri"/>
                <a:cs typeface="Calibri"/>
              </a:rPr>
              <a:t>results_df.to_csv</a:t>
            </a:r>
            <a:r>
              <a:rPr lang="en-US" sz="1000" dirty="0">
                <a:latin typeface="Times New Roman"/>
                <a:ea typeface="Calibri"/>
                <a:cs typeface="Calibri"/>
              </a:rPr>
              <a:t>("", index=False)</a:t>
            </a:r>
            <a:br>
              <a:rPr lang="en-US" sz="1000" dirty="0">
                <a:latin typeface="Times New Roman"/>
                <a:ea typeface="Calibri"/>
                <a:cs typeface="Calibri"/>
              </a:rPr>
            </a:br>
            <a:r>
              <a:rPr lang="en-US" sz="1000" dirty="0">
                <a:latin typeface="Times New Roman"/>
                <a:ea typeface="Calibri"/>
                <a:cs typeface="Calibri"/>
              </a:rPr>
              <a:t> print("Results saved successfully.")</a:t>
            </a:r>
            <a:br>
              <a:rPr lang="en-US" sz="1000" dirty="0">
                <a:latin typeface="Times New Roman"/>
                <a:ea typeface="Calibri"/>
                <a:cs typeface="Calibri"/>
              </a:rPr>
            </a:br>
            <a:r>
              <a:rPr lang="en-US" sz="1000" dirty="0">
                <a:latin typeface="Times New Roman"/>
                <a:ea typeface="Calibri"/>
                <a:cs typeface="Calibri"/>
              </a:rPr>
              <a:t> print()</a:t>
            </a:r>
            <a:endParaRPr lang="en-US" dirty="0">
              <a:latin typeface="Times New Roman"/>
            </a:endParaRPr>
          </a:p>
          <a:p>
            <a:pPr marL="350520" indent="-350520"/>
            <a:endParaRPr lang="en-US" dirty="0"/>
          </a:p>
        </p:txBody>
      </p:sp>
      <p:sp>
        <p:nvSpPr>
          <p:cNvPr id="4" name="Footer Placeholder 3">
            <a:extLst>
              <a:ext uri="{FF2B5EF4-FFF2-40B4-BE49-F238E27FC236}">
                <a16:creationId xmlns="" xmlns:a16="http://schemas.microsoft.com/office/drawing/2014/main" id="{77DFDC22-F8FC-88AC-3DE6-A4C68DA4CABE}"/>
              </a:ext>
            </a:extLst>
          </p:cNvPr>
          <p:cNvSpPr>
            <a:spLocks noGrp="1"/>
          </p:cNvSpPr>
          <p:nvPr>
            <p:ph type="ftr" sz="quarter" idx="10"/>
          </p:nvPr>
        </p:nvSpPr>
        <p:spPr/>
        <p:txBody>
          <a:bodyPr/>
          <a:lstStyle/>
          <a:p>
            <a:r>
              <a:rPr lang="en-US" dirty="0"/>
              <a:t>Academic Project – Logistic Regression</a:t>
            </a:r>
            <a:endParaRPr lang="en-GB" dirty="0"/>
          </a:p>
          <a:p>
            <a:endParaRPr lang="en-GB" noProof="0" dirty="0"/>
          </a:p>
        </p:txBody>
      </p:sp>
      <p:sp>
        <p:nvSpPr>
          <p:cNvPr id="5" name="Slide Number Placeholder 4">
            <a:extLst>
              <a:ext uri="{FF2B5EF4-FFF2-40B4-BE49-F238E27FC236}">
                <a16:creationId xmlns="" xmlns:a16="http://schemas.microsoft.com/office/drawing/2014/main" id="{FD7400D9-341A-E1C5-EE87-82AAD025D586}"/>
              </a:ext>
            </a:extLst>
          </p:cNvPr>
          <p:cNvSpPr>
            <a:spLocks noGrp="1"/>
          </p:cNvSpPr>
          <p:nvPr>
            <p:ph type="sldNum" sz="quarter" idx="11"/>
          </p:nvPr>
        </p:nvSpPr>
        <p:spPr/>
        <p:txBody>
          <a:bodyPr/>
          <a:lstStyle/>
          <a:p>
            <a:fld id="{D94909C6-CC71-4962-A18E-AF0515723D95}" type="slidenum">
              <a:rPr lang="en-GB" noProof="0" smtClean="0"/>
              <a:pPr/>
              <a:t>15</a:t>
            </a:fld>
            <a:endParaRPr lang="en-GB" noProof="0"/>
          </a:p>
        </p:txBody>
      </p:sp>
      <p:sp>
        <p:nvSpPr>
          <p:cNvPr id="7" name="Title 1">
            <a:extLst>
              <a:ext uri="{FF2B5EF4-FFF2-40B4-BE49-F238E27FC236}">
                <a16:creationId xmlns="" xmlns:a16="http://schemas.microsoft.com/office/drawing/2014/main" id="{232ACBBA-0A31-5E74-CE7B-79C77743EA3F}"/>
              </a:ext>
            </a:extLst>
          </p:cNvPr>
          <p:cNvSpPr txBox="1">
            <a:spLocks/>
          </p:cNvSpPr>
          <p:nvPr/>
        </p:nvSpPr>
        <p:spPr>
          <a:xfrm>
            <a:off x="288000" y="379914"/>
            <a:ext cx="6840000" cy="720000"/>
          </a:xfrm>
          <a:prstGeom prst="rect">
            <a:avLst/>
          </a:prstGeom>
        </p:spPr>
        <p:txBody>
          <a:bodyPr vert="horz" lIns="0" tIns="0" rIns="0" bIns="0" rtlCol="0" anchor="t">
            <a:noAutofit/>
          </a:bodyPr>
          <a:lstStyle>
            <a:lvl1pPr algn="l" defTabSz="914400" rtl="0" eaLnBrk="1" latinLnBrk="0" hangingPunct="1">
              <a:spcBef>
                <a:spcPct val="0"/>
              </a:spcBef>
              <a:buNone/>
              <a:defRPr sz="2200" kern="1200">
                <a:solidFill>
                  <a:schemeClr val="tx2"/>
                </a:solidFill>
                <a:latin typeface="+mj-lt"/>
                <a:ea typeface="+mj-ea"/>
                <a:cs typeface="+mj-cs"/>
              </a:defRPr>
            </a:lvl1pPr>
          </a:lstStyle>
          <a:p>
            <a:r>
              <a:rPr lang="en-US" sz="2800" b="1" dirty="0">
                <a:solidFill>
                  <a:schemeClr val="accent5">
                    <a:lumMod val="75000"/>
                  </a:schemeClr>
                </a:solidFill>
                <a:latin typeface="Times New Roman"/>
                <a:cs typeface="Times New Roman"/>
              </a:rPr>
              <a:t>Python Code</a:t>
            </a:r>
          </a:p>
        </p:txBody>
      </p:sp>
    </p:spTree>
    <p:extLst>
      <p:ext uri="{BB962C8B-B14F-4D97-AF65-F5344CB8AC3E}">
        <p14:creationId xmlns:p14="http://schemas.microsoft.com/office/powerpoint/2010/main" val="2270038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F5D505-AC9B-BFF6-61A9-C4DD8A706F72}"/>
              </a:ext>
            </a:extLst>
          </p:cNvPr>
          <p:cNvSpPr>
            <a:spLocks noGrp="1"/>
          </p:cNvSpPr>
          <p:nvPr>
            <p:ph type="title"/>
          </p:nvPr>
        </p:nvSpPr>
        <p:spPr>
          <a:xfrm>
            <a:off x="288000" y="306000"/>
            <a:ext cx="6840000" cy="720000"/>
          </a:xfrm>
        </p:spPr>
        <p:txBody>
          <a:bodyPr/>
          <a:lstStyle/>
          <a:p>
            <a:r>
              <a:rPr lang="en-US" sz="2800" b="1" dirty="0">
                <a:solidFill>
                  <a:schemeClr val="accent5">
                    <a:lumMod val="75000"/>
                  </a:schemeClr>
                </a:solidFill>
                <a:latin typeface="Times New Roman"/>
                <a:cs typeface="Times New Roman"/>
              </a:rPr>
              <a:t>Result</a:t>
            </a:r>
          </a:p>
        </p:txBody>
      </p:sp>
      <p:sp>
        <p:nvSpPr>
          <p:cNvPr id="3" name="Content Placeholder 2">
            <a:extLst>
              <a:ext uri="{FF2B5EF4-FFF2-40B4-BE49-F238E27FC236}">
                <a16:creationId xmlns="" xmlns:a16="http://schemas.microsoft.com/office/drawing/2014/main" id="{2ADB89C2-115C-417A-6075-7C78BF8C4873}"/>
              </a:ext>
            </a:extLst>
          </p:cNvPr>
          <p:cNvSpPr>
            <a:spLocks noGrp="1"/>
          </p:cNvSpPr>
          <p:nvPr>
            <p:ph idx="1"/>
          </p:nvPr>
        </p:nvSpPr>
        <p:spPr/>
        <p:txBody>
          <a:bodyPr vert="horz" lIns="0" tIns="0" rIns="0" bIns="0" rtlCol="0" anchor="t">
            <a:noAutofit/>
          </a:bodyPr>
          <a:lstStyle/>
          <a:p>
            <a:pPr marL="350520" indent="-350520"/>
            <a:r>
              <a:rPr lang="en-US" dirty="0">
                <a:latin typeface="Times New Roman"/>
              </a:rPr>
              <a:t>In python:</a:t>
            </a:r>
          </a:p>
          <a:p>
            <a:pPr marL="350520" indent="-350520"/>
            <a:endParaRPr lang="en-US"/>
          </a:p>
        </p:txBody>
      </p:sp>
      <p:sp>
        <p:nvSpPr>
          <p:cNvPr id="4" name="Footer Placeholder 3">
            <a:extLst>
              <a:ext uri="{FF2B5EF4-FFF2-40B4-BE49-F238E27FC236}">
                <a16:creationId xmlns="" xmlns:a16="http://schemas.microsoft.com/office/drawing/2014/main" id="{A57433EE-4FFB-50AB-EF3A-082852737DD6}"/>
              </a:ext>
            </a:extLst>
          </p:cNvPr>
          <p:cNvSpPr>
            <a:spLocks noGrp="1"/>
          </p:cNvSpPr>
          <p:nvPr>
            <p:ph type="ftr" sz="quarter" idx="10"/>
          </p:nvPr>
        </p:nvSpPr>
        <p:spPr/>
        <p:txBody>
          <a:bodyPr/>
          <a:lstStyle/>
          <a:p>
            <a:r>
              <a:rPr lang="en-US" dirty="0"/>
              <a:t>Academic Project – Logistic Regression</a:t>
            </a:r>
            <a:endParaRPr lang="en-GB" dirty="0"/>
          </a:p>
          <a:p>
            <a:endParaRPr lang="en-GB" noProof="0" dirty="0"/>
          </a:p>
        </p:txBody>
      </p:sp>
      <p:sp>
        <p:nvSpPr>
          <p:cNvPr id="5" name="Slide Number Placeholder 4">
            <a:extLst>
              <a:ext uri="{FF2B5EF4-FFF2-40B4-BE49-F238E27FC236}">
                <a16:creationId xmlns="" xmlns:a16="http://schemas.microsoft.com/office/drawing/2014/main" id="{184BCDBD-ADAF-D6B6-397D-62A33028799B}"/>
              </a:ext>
            </a:extLst>
          </p:cNvPr>
          <p:cNvSpPr>
            <a:spLocks noGrp="1"/>
          </p:cNvSpPr>
          <p:nvPr>
            <p:ph type="sldNum" sz="quarter" idx="11"/>
          </p:nvPr>
        </p:nvSpPr>
        <p:spPr/>
        <p:txBody>
          <a:bodyPr/>
          <a:lstStyle/>
          <a:p>
            <a:fld id="{D94909C6-CC71-4962-A18E-AF0515723D95}" type="slidenum">
              <a:rPr lang="en-GB" noProof="0" smtClean="0"/>
              <a:pPr/>
              <a:t>16</a:t>
            </a:fld>
            <a:endParaRPr lang="en-GB" noProof="0"/>
          </a:p>
        </p:txBody>
      </p:sp>
      <p:pic>
        <p:nvPicPr>
          <p:cNvPr id="6" name="Picture 5" descr="A screenshot of a computer&#10;&#10;AI-generated content may be incorrect.">
            <a:extLst>
              <a:ext uri="{FF2B5EF4-FFF2-40B4-BE49-F238E27FC236}">
                <a16:creationId xmlns="" xmlns:a16="http://schemas.microsoft.com/office/drawing/2014/main" id="{D6B9D8FB-F5DB-9D71-97DB-6EE3048B5E38}"/>
              </a:ext>
            </a:extLst>
          </p:cNvPr>
          <p:cNvPicPr>
            <a:picLocks noChangeAspect="1"/>
          </p:cNvPicPr>
          <p:nvPr/>
        </p:nvPicPr>
        <p:blipFill>
          <a:blip r:embed="rId2"/>
          <a:stretch>
            <a:fillRect/>
          </a:stretch>
        </p:blipFill>
        <p:spPr>
          <a:xfrm>
            <a:off x="616472" y="1852247"/>
            <a:ext cx="7828993" cy="4431323"/>
          </a:xfrm>
          <a:prstGeom prst="rect">
            <a:avLst/>
          </a:prstGeom>
        </p:spPr>
      </p:pic>
    </p:spTree>
    <p:extLst>
      <p:ext uri="{BB962C8B-B14F-4D97-AF65-F5344CB8AC3E}">
        <p14:creationId xmlns:p14="http://schemas.microsoft.com/office/powerpoint/2010/main" val="1886704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9F64E2-A52B-00F2-3450-BA8B46922ABF}"/>
              </a:ext>
            </a:extLst>
          </p:cNvPr>
          <p:cNvSpPr>
            <a:spLocks noGrp="1"/>
          </p:cNvSpPr>
          <p:nvPr>
            <p:ph type="title"/>
          </p:nvPr>
        </p:nvSpPr>
        <p:spPr/>
        <p:txBody>
          <a:bodyPr/>
          <a:lstStyle/>
          <a:p>
            <a:r>
              <a:rPr lang="en-US" sz="2800" b="1" dirty="0">
                <a:solidFill>
                  <a:schemeClr val="accent5">
                    <a:lumMod val="75000"/>
                  </a:schemeClr>
                </a:solidFill>
                <a:latin typeface="Times New Roman"/>
                <a:cs typeface="Times New Roman"/>
              </a:rPr>
              <a:t>Result</a:t>
            </a:r>
            <a:endParaRPr lang="en-US" dirty="0"/>
          </a:p>
        </p:txBody>
      </p:sp>
      <p:sp>
        <p:nvSpPr>
          <p:cNvPr id="3" name="Content Placeholder 2">
            <a:extLst>
              <a:ext uri="{FF2B5EF4-FFF2-40B4-BE49-F238E27FC236}">
                <a16:creationId xmlns="" xmlns:a16="http://schemas.microsoft.com/office/drawing/2014/main" id="{18C45D15-04CF-347D-42A5-DEADC542F660}"/>
              </a:ext>
            </a:extLst>
          </p:cNvPr>
          <p:cNvSpPr>
            <a:spLocks noGrp="1"/>
          </p:cNvSpPr>
          <p:nvPr>
            <p:ph idx="1"/>
          </p:nvPr>
        </p:nvSpPr>
        <p:spPr/>
        <p:txBody>
          <a:bodyPr vert="horz" lIns="0" tIns="0" rIns="0" bIns="0" rtlCol="0" anchor="t">
            <a:noAutofit/>
          </a:bodyPr>
          <a:lstStyle/>
          <a:p>
            <a:pPr marL="0" indent="0">
              <a:buNone/>
            </a:pPr>
            <a:r>
              <a:rPr lang="en-US" dirty="0"/>
              <a:t>2. In python </a:t>
            </a:r>
          </a:p>
          <a:p>
            <a:pPr marL="0" indent="0">
              <a:buNone/>
            </a:pPr>
            <a:endParaRPr lang="en-US"/>
          </a:p>
        </p:txBody>
      </p:sp>
      <p:sp>
        <p:nvSpPr>
          <p:cNvPr id="4" name="Footer Placeholder 3">
            <a:extLst>
              <a:ext uri="{FF2B5EF4-FFF2-40B4-BE49-F238E27FC236}">
                <a16:creationId xmlns="" xmlns:a16="http://schemas.microsoft.com/office/drawing/2014/main" id="{5FBF0811-8D71-B11F-980C-E24F9635296B}"/>
              </a:ext>
            </a:extLst>
          </p:cNvPr>
          <p:cNvSpPr>
            <a:spLocks noGrp="1"/>
          </p:cNvSpPr>
          <p:nvPr>
            <p:ph type="ftr" sz="quarter" idx="10"/>
          </p:nvPr>
        </p:nvSpPr>
        <p:spPr/>
        <p:txBody>
          <a:bodyPr/>
          <a:lstStyle/>
          <a:p>
            <a:r>
              <a:rPr lang="en-US" dirty="0"/>
              <a:t>Academic Project – Logistic Regression</a:t>
            </a:r>
            <a:endParaRPr lang="en-GB" dirty="0"/>
          </a:p>
          <a:p>
            <a:endParaRPr lang="en-GB" noProof="0" dirty="0"/>
          </a:p>
        </p:txBody>
      </p:sp>
      <p:sp>
        <p:nvSpPr>
          <p:cNvPr id="5" name="Slide Number Placeholder 4">
            <a:extLst>
              <a:ext uri="{FF2B5EF4-FFF2-40B4-BE49-F238E27FC236}">
                <a16:creationId xmlns="" xmlns:a16="http://schemas.microsoft.com/office/drawing/2014/main" id="{8F63F5B8-9CD7-0493-A1AC-489C1E4A54AE}"/>
              </a:ext>
            </a:extLst>
          </p:cNvPr>
          <p:cNvSpPr>
            <a:spLocks noGrp="1"/>
          </p:cNvSpPr>
          <p:nvPr>
            <p:ph type="sldNum" sz="quarter" idx="11"/>
          </p:nvPr>
        </p:nvSpPr>
        <p:spPr/>
        <p:txBody>
          <a:bodyPr/>
          <a:lstStyle/>
          <a:p>
            <a:fld id="{D94909C6-CC71-4962-A18E-AF0515723D95}" type="slidenum">
              <a:rPr lang="en-GB" noProof="0" smtClean="0"/>
              <a:pPr/>
              <a:t>17</a:t>
            </a:fld>
            <a:endParaRPr lang="en-GB" noProof="0" dirty="0"/>
          </a:p>
        </p:txBody>
      </p:sp>
      <p:pic>
        <p:nvPicPr>
          <p:cNvPr id="6" name="Picture 5" descr="A screenshot of a computer screen&#10;&#10;AI-generated content may be incorrect.">
            <a:extLst>
              <a:ext uri="{FF2B5EF4-FFF2-40B4-BE49-F238E27FC236}">
                <a16:creationId xmlns="" xmlns:a16="http://schemas.microsoft.com/office/drawing/2014/main" id="{18E04E9A-28AF-298B-F0FB-60359A061C9F}"/>
              </a:ext>
            </a:extLst>
          </p:cNvPr>
          <p:cNvPicPr>
            <a:picLocks noChangeAspect="1"/>
          </p:cNvPicPr>
          <p:nvPr/>
        </p:nvPicPr>
        <p:blipFill>
          <a:blip r:embed="rId2"/>
          <a:stretch>
            <a:fillRect/>
          </a:stretch>
        </p:blipFill>
        <p:spPr>
          <a:xfrm>
            <a:off x="478448" y="1904267"/>
            <a:ext cx="5467350" cy="4362450"/>
          </a:xfrm>
          <a:prstGeom prst="rect">
            <a:avLst/>
          </a:prstGeom>
        </p:spPr>
      </p:pic>
    </p:spTree>
    <p:extLst>
      <p:ext uri="{BB962C8B-B14F-4D97-AF65-F5344CB8AC3E}">
        <p14:creationId xmlns:p14="http://schemas.microsoft.com/office/powerpoint/2010/main" val="1366279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628528D-B7E9-CBBA-2D6F-6FBB7B758651}"/>
              </a:ext>
            </a:extLst>
          </p:cNvPr>
          <p:cNvSpPr>
            <a:spLocks noGrp="1"/>
          </p:cNvSpPr>
          <p:nvPr>
            <p:ph idx="1"/>
          </p:nvPr>
        </p:nvSpPr>
        <p:spPr/>
        <p:txBody>
          <a:bodyPr vert="horz" lIns="0" tIns="0" rIns="0" bIns="0" rtlCol="0" anchor="t">
            <a:noAutofit/>
          </a:bodyPr>
          <a:lstStyle/>
          <a:p>
            <a:pPr marL="0" indent="0">
              <a:buNone/>
            </a:pPr>
            <a:r>
              <a:rPr lang="en-IN" dirty="0"/>
              <a:t>2</a:t>
            </a:r>
            <a:r>
              <a:rPr lang="en-IN" dirty="0">
                <a:latin typeface="Times New Roman"/>
              </a:rPr>
              <a:t>. In excel:</a:t>
            </a:r>
            <a:endParaRPr lang="en-US" dirty="0"/>
          </a:p>
          <a:p>
            <a:pPr marL="0" indent="0">
              <a:buNone/>
            </a:pPr>
            <a:endParaRPr lang="en-IN"/>
          </a:p>
        </p:txBody>
      </p:sp>
      <p:sp>
        <p:nvSpPr>
          <p:cNvPr id="4" name="Footer Placeholder 3">
            <a:extLst>
              <a:ext uri="{FF2B5EF4-FFF2-40B4-BE49-F238E27FC236}">
                <a16:creationId xmlns="" xmlns:a16="http://schemas.microsoft.com/office/drawing/2014/main" id="{9CB19444-34E9-9E47-41C3-8050356D71E8}"/>
              </a:ext>
            </a:extLst>
          </p:cNvPr>
          <p:cNvSpPr>
            <a:spLocks noGrp="1"/>
          </p:cNvSpPr>
          <p:nvPr>
            <p:ph type="ftr" sz="quarter" idx="10"/>
          </p:nvPr>
        </p:nvSpPr>
        <p:spPr/>
        <p:txBody>
          <a:bodyPr/>
          <a:lstStyle/>
          <a:p>
            <a:r>
              <a:rPr lang="en-US" dirty="0"/>
              <a:t>Academic Project – Logistic Regression</a:t>
            </a:r>
            <a:endParaRPr lang="en-GB" dirty="0"/>
          </a:p>
          <a:p>
            <a:endParaRPr lang="en-GB" noProof="0" dirty="0"/>
          </a:p>
        </p:txBody>
      </p:sp>
      <p:sp>
        <p:nvSpPr>
          <p:cNvPr id="5" name="Slide Number Placeholder 4">
            <a:extLst>
              <a:ext uri="{FF2B5EF4-FFF2-40B4-BE49-F238E27FC236}">
                <a16:creationId xmlns="" xmlns:a16="http://schemas.microsoft.com/office/drawing/2014/main" id="{88A8C3B4-F01F-5E0E-9FF0-E3A617DA2376}"/>
              </a:ext>
            </a:extLst>
          </p:cNvPr>
          <p:cNvSpPr>
            <a:spLocks noGrp="1"/>
          </p:cNvSpPr>
          <p:nvPr>
            <p:ph type="sldNum" sz="quarter" idx="11"/>
          </p:nvPr>
        </p:nvSpPr>
        <p:spPr/>
        <p:txBody>
          <a:bodyPr/>
          <a:lstStyle/>
          <a:p>
            <a:fld id="{D94909C6-CC71-4962-A18E-AF0515723D95}" type="slidenum">
              <a:rPr lang="en-GB" noProof="0" smtClean="0"/>
              <a:pPr/>
              <a:t>18</a:t>
            </a:fld>
            <a:endParaRPr lang="en-GB" noProof="0"/>
          </a:p>
        </p:txBody>
      </p:sp>
      <p:sp>
        <p:nvSpPr>
          <p:cNvPr id="6" name="Title 1">
            <a:extLst>
              <a:ext uri="{FF2B5EF4-FFF2-40B4-BE49-F238E27FC236}">
                <a16:creationId xmlns="" xmlns:a16="http://schemas.microsoft.com/office/drawing/2014/main" id="{4679EC87-B362-0084-C98B-25FB4F885713}"/>
              </a:ext>
            </a:extLst>
          </p:cNvPr>
          <p:cNvSpPr>
            <a:spLocks noGrp="1"/>
          </p:cNvSpPr>
          <p:nvPr>
            <p:ph type="title"/>
          </p:nvPr>
        </p:nvSpPr>
        <p:spPr>
          <a:xfrm>
            <a:off x="288000" y="365382"/>
            <a:ext cx="6840538" cy="719137"/>
          </a:xfrm>
        </p:spPr>
        <p:txBody>
          <a:bodyPr/>
          <a:lstStyle/>
          <a:p>
            <a:r>
              <a:rPr lang="en-US" sz="2800" b="1" dirty="0">
                <a:solidFill>
                  <a:schemeClr val="accent5">
                    <a:lumMod val="75000"/>
                  </a:schemeClr>
                </a:solidFill>
                <a:latin typeface="Times New Roman"/>
                <a:cs typeface="Times New Roman"/>
              </a:rPr>
              <a:t>Result</a:t>
            </a:r>
          </a:p>
        </p:txBody>
      </p:sp>
      <p:pic>
        <p:nvPicPr>
          <p:cNvPr id="8" name="Picture 7" descr="A screenshot of a table&#10;&#10;AI-generated content may be incorrect.">
            <a:extLst>
              <a:ext uri="{FF2B5EF4-FFF2-40B4-BE49-F238E27FC236}">
                <a16:creationId xmlns="" xmlns:a16="http://schemas.microsoft.com/office/drawing/2014/main" id="{EF4B375C-9F49-6751-CB8D-C57D9BE253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893" y="1936956"/>
            <a:ext cx="2934109" cy="4096446"/>
          </a:xfrm>
          <a:prstGeom prst="rect">
            <a:avLst/>
          </a:prstGeom>
        </p:spPr>
      </p:pic>
    </p:spTree>
    <p:extLst>
      <p:ext uri="{BB962C8B-B14F-4D97-AF65-F5344CB8AC3E}">
        <p14:creationId xmlns:p14="http://schemas.microsoft.com/office/powerpoint/2010/main" val="1375763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D5960F-60FC-E60D-AF0C-732241A02A84}"/>
              </a:ext>
            </a:extLst>
          </p:cNvPr>
          <p:cNvSpPr>
            <a:spLocks noGrp="1"/>
          </p:cNvSpPr>
          <p:nvPr>
            <p:ph type="title"/>
          </p:nvPr>
        </p:nvSpPr>
        <p:spPr>
          <a:xfrm>
            <a:off x="288000" y="342576"/>
            <a:ext cx="6840000" cy="720000"/>
          </a:xfrm>
        </p:spPr>
        <p:txBody>
          <a:bodyPr/>
          <a:lstStyle/>
          <a:p>
            <a:r>
              <a:rPr lang="en-US" sz="2800" dirty="0">
                <a:solidFill>
                  <a:schemeClr val="accent5">
                    <a:lumMod val="75000"/>
                  </a:schemeClr>
                </a:solidFill>
                <a:latin typeface="Times New Roman"/>
                <a:cs typeface="Times New Roman"/>
              </a:rPr>
              <a:t>I</a:t>
            </a:r>
            <a:r>
              <a:rPr lang="en-US" sz="2800" b="1" dirty="0">
                <a:solidFill>
                  <a:schemeClr val="accent5">
                    <a:lumMod val="75000"/>
                  </a:schemeClr>
                </a:solidFill>
                <a:latin typeface="Times New Roman"/>
                <a:cs typeface="Times New Roman"/>
              </a:rPr>
              <a:t>nterpretation</a:t>
            </a:r>
          </a:p>
        </p:txBody>
      </p:sp>
      <p:sp>
        <p:nvSpPr>
          <p:cNvPr id="3" name="Content Placeholder 2">
            <a:extLst>
              <a:ext uri="{FF2B5EF4-FFF2-40B4-BE49-F238E27FC236}">
                <a16:creationId xmlns="" xmlns:a16="http://schemas.microsoft.com/office/drawing/2014/main" id="{809B39FC-7E4F-5BA2-EF6C-AF6C003D17D0}"/>
              </a:ext>
            </a:extLst>
          </p:cNvPr>
          <p:cNvSpPr>
            <a:spLocks noGrp="1"/>
          </p:cNvSpPr>
          <p:nvPr>
            <p:ph idx="1"/>
          </p:nvPr>
        </p:nvSpPr>
        <p:spPr>
          <a:xfrm>
            <a:off x="182085" y="1316431"/>
            <a:ext cx="8779829" cy="5353923"/>
          </a:xfrm>
        </p:spPr>
        <p:txBody>
          <a:bodyPr vert="horz" lIns="0" tIns="0" rIns="0" bIns="0" rtlCol="0" anchor="t">
            <a:noAutofit/>
          </a:bodyPr>
          <a:lstStyle/>
          <a:p>
            <a:pPr marL="342900" indent="-342900"/>
            <a:r>
              <a:rPr lang="en-US" sz="1600" dirty="0">
                <a:latin typeface="Times New Roman"/>
                <a:ea typeface="+mn-lt"/>
                <a:cs typeface="+mn-lt"/>
              </a:rPr>
              <a:t>Test Set Size: 18 records (rows 2 to 19).</a:t>
            </a:r>
            <a:endParaRPr lang="en-US" sz="1600">
              <a:latin typeface="Times New Roman"/>
            </a:endParaRPr>
          </a:p>
          <a:p>
            <a:pPr marL="350520" indent="-350520"/>
            <a:r>
              <a:rPr lang="en-US" sz="1600" dirty="0">
                <a:latin typeface="Times New Roman"/>
                <a:ea typeface="+mn-lt"/>
                <a:cs typeface="+mn-lt"/>
              </a:rPr>
              <a:t>Correct Predictions:</a:t>
            </a:r>
            <a:endParaRPr lang="en-US" sz="1600">
              <a:latin typeface="Times New Roman"/>
            </a:endParaRPr>
          </a:p>
          <a:p>
            <a:pPr marL="0" indent="0">
              <a:buNone/>
            </a:pPr>
            <a:r>
              <a:rPr lang="en-US" sz="1600" dirty="0">
                <a:latin typeface="Times New Roman"/>
                <a:ea typeface="+mn-lt"/>
                <a:cs typeface="+mn-lt"/>
              </a:rPr>
              <a:t>True Negatives (0 predicted as 0): 8</a:t>
            </a:r>
            <a:endParaRPr lang="en-US" sz="1600">
              <a:latin typeface="Times New Roman"/>
            </a:endParaRPr>
          </a:p>
          <a:p>
            <a:pPr marL="0" indent="0">
              <a:buNone/>
            </a:pPr>
            <a:r>
              <a:rPr lang="en-US" sz="1600" dirty="0">
                <a:latin typeface="Times New Roman"/>
                <a:ea typeface="+mn-lt"/>
                <a:cs typeface="+mn-lt"/>
              </a:rPr>
              <a:t>True Positives (1 predicted as 1): 2</a:t>
            </a:r>
            <a:endParaRPr lang="en-US" sz="1600">
              <a:latin typeface="Times New Roman"/>
            </a:endParaRPr>
          </a:p>
          <a:p>
            <a:pPr marL="0" indent="0">
              <a:buNone/>
            </a:pPr>
            <a:r>
              <a:rPr lang="en-US" sz="1600" dirty="0">
                <a:latin typeface="Times New Roman"/>
                <a:ea typeface="+mn-lt"/>
                <a:cs typeface="+mn-lt"/>
              </a:rPr>
              <a:t>3. Incorrect Predictions:</a:t>
            </a:r>
            <a:endParaRPr lang="en-US" sz="1600">
              <a:latin typeface="Times New Roman"/>
            </a:endParaRPr>
          </a:p>
          <a:p>
            <a:pPr marL="0" indent="0">
              <a:buNone/>
            </a:pPr>
            <a:r>
              <a:rPr lang="en-US" sz="1600" dirty="0">
                <a:latin typeface="Times New Roman"/>
                <a:ea typeface="+mn-lt"/>
                <a:cs typeface="+mn-lt"/>
              </a:rPr>
              <a:t>False Positives (0 predicted as 1): 5</a:t>
            </a:r>
            <a:endParaRPr lang="en-US" sz="1600">
              <a:latin typeface="Times New Roman"/>
            </a:endParaRPr>
          </a:p>
          <a:p>
            <a:pPr marL="0" indent="0">
              <a:buNone/>
            </a:pPr>
            <a:r>
              <a:rPr lang="en-US" sz="1600" dirty="0">
                <a:latin typeface="Times New Roman"/>
                <a:ea typeface="+mn-lt"/>
                <a:cs typeface="+mn-lt"/>
              </a:rPr>
              <a:t>False Negatives (1 predicted as 0): 3</a:t>
            </a:r>
            <a:endParaRPr lang="en-US" sz="1600">
              <a:latin typeface="Times New Roman"/>
            </a:endParaRPr>
          </a:p>
          <a:p>
            <a:pPr marL="0" indent="0">
              <a:buNone/>
            </a:pPr>
            <a:r>
              <a:rPr lang="en-US" sz="1600" dirty="0">
                <a:latin typeface="Times New Roman"/>
                <a:ea typeface="+mn-lt"/>
                <a:cs typeface="+mn-lt"/>
              </a:rPr>
              <a:t> it often predicted "paid" when it wasn't.</a:t>
            </a:r>
            <a:endParaRPr lang="en-US" sz="1600">
              <a:latin typeface="Times New Roman"/>
            </a:endParaRPr>
          </a:p>
          <a:p>
            <a:pPr marL="0" indent="0">
              <a:buNone/>
            </a:pPr>
            <a:r>
              <a:rPr lang="en-US" sz="1600" dirty="0">
                <a:latin typeface="Times New Roman"/>
                <a:ea typeface="+mn-lt"/>
                <a:cs typeface="+mn-lt"/>
              </a:rPr>
              <a:t>Splitting data helps avoid overfitting and ensures the model can generalize to new data.</a:t>
            </a:r>
            <a:endParaRPr lang="en-US" sz="1600">
              <a:latin typeface="Times New Roman"/>
            </a:endParaRPr>
          </a:p>
          <a:p>
            <a:pPr marL="0" indent="0">
              <a:buNone/>
            </a:pPr>
            <a:r>
              <a:rPr lang="en-US" sz="1600" dirty="0">
                <a:latin typeface="Times New Roman"/>
                <a:ea typeface="+mn-lt"/>
                <a:cs typeface="+mn-lt"/>
              </a:rPr>
              <a:t>Fitting the model creates a mathematical relationship between predictors and the outcome.</a:t>
            </a:r>
            <a:endParaRPr lang="en-US" sz="1600">
              <a:latin typeface="Times New Roman"/>
            </a:endParaRPr>
          </a:p>
          <a:p>
            <a:pPr marL="0" indent="0">
              <a:buNone/>
            </a:pPr>
            <a:endParaRPr lang="en-US" dirty="0"/>
          </a:p>
          <a:p>
            <a:pPr marL="350520" indent="-350520"/>
            <a:endParaRPr lang="en-US" dirty="0"/>
          </a:p>
        </p:txBody>
      </p:sp>
      <p:sp>
        <p:nvSpPr>
          <p:cNvPr id="4" name="Footer Placeholder 3">
            <a:extLst>
              <a:ext uri="{FF2B5EF4-FFF2-40B4-BE49-F238E27FC236}">
                <a16:creationId xmlns="" xmlns:a16="http://schemas.microsoft.com/office/drawing/2014/main" id="{19C360DF-96D6-0C49-E9AA-A252A5A9FCC0}"/>
              </a:ext>
            </a:extLst>
          </p:cNvPr>
          <p:cNvSpPr>
            <a:spLocks noGrp="1"/>
          </p:cNvSpPr>
          <p:nvPr>
            <p:ph type="ftr" sz="quarter" idx="10"/>
          </p:nvPr>
        </p:nvSpPr>
        <p:spPr/>
        <p:txBody>
          <a:bodyPr/>
          <a:lstStyle/>
          <a:p>
            <a:r>
              <a:rPr lang="en-US" dirty="0"/>
              <a:t>Academic Project – Logistic Regression</a:t>
            </a:r>
            <a:endParaRPr lang="en-GB" dirty="0"/>
          </a:p>
          <a:p>
            <a:endParaRPr lang="en-GB" noProof="0" dirty="0"/>
          </a:p>
        </p:txBody>
      </p:sp>
      <p:sp>
        <p:nvSpPr>
          <p:cNvPr id="5" name="Slide Number Placeholder 4">
            <a:extLst>
              <a:ext uri="{FF2B5EF4-FFF2-40B4-BE49-F238E27FC236}">
                <a16:creationId xmlns="" xmlns:a16="http://schemas.microsoft.com/office/drawing/2014/main" id="{8355EB27-911A-1183-120C-2C7155A89FE9}"/>
              </a:ext>
            </a:extLst>
          </p:cNvPr>
          <p:cNvSpPr>
            <a:spLocks noGrp="1"/>
          </p:cNvSpPr>
          <p:nvPr>
            <p:ph type="sldNum" sz="quarter" idx="11"/>
          </p:nvPr>
        </p:nvSpPr>
        <p:spPr/>
        <p:txBody>
          <a:bodyPr/>
          <a:lstStyle/>
          <a:p>
            <a:fld id="{D94909C6-CC71-4962-A18E-AF0515723D95}" type="slidenum">
              <a:rPr lang="en-GB" noProof="0" smtClean="0"/>
              <a:pPr/>
              <a:t>19</a:t>
            </a:fld>
            <a:endParaRPr lang="en-GB" noProof="0"/>
          </a:p>
        </p:txBody>
      </p:sp>
    </p:spTree>
    <p:extLst>
      <p:ext uri="{BB962C8B-B14F-4D97-AF65-F5344CB8AC3E}">
        <p14:creationId xmlns:p14="http://schemas.microsoft.com/office/powerpoint/2010/main" val="1029003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728C05-6150-28D2-51BA-2241449A14F6}"/>
              </a:ext>
            </a:extLst>
          </p:cNvPr>
          <p:cNvSpPr>
            <a:spLocks noGrp="1"/>
          </p:cNvSpPr>
          <p:nvPr>
            <p:ph type="title"/>
          </p:nvPr>
        </p:nvSpPr>
        <p:spPr>
          <a:xfrm>
            <a:off x="288000" y="306000"/>
            <a:ext cx="7200000" cy="720000"/>
          </a:xfrm>
        </p:spPr>
        <p:txBody>
          <a:bodyPr/>
          <a:lstStyle/>
          <a:p>
            <a:r>
              <a:rPr lang="en-US" sz="2800" b="1" dirty="0">
                <a:latin typeface="Times New Roman" panose="02020603050405020304" pitchFamily="18" charset="0"/>
                <a:cs typeface="Times New Roman" panose="02020603050405020304" pitchFamily="18" charset="0"/>
              </a:rPr>
              <a:t>CONTENT</a:t>
            </a:r>
            <a:endParaRPr lang="en-IN" sz="3200" b="1"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 xmlns:a16="http://schemas.microsoft.com/office/drawing/2014/main" id="{C73A8427-8BB7-4E47-99F2-97F0A2CA466F}"/>
              </a:ext>
            </a:extLst>
          </p:cNvPr>
          <p:cNvGraphicFramePr>
            <a:graphicFrameLocks noGrp="1"/>
          </p:cNvGraphicFramePr>
          <p:nvPr>
            <p:ph idx="1"/>
            <p:extLst>
              <p:ext uri="{D42A27DB-BD31-4B8C-83A1-F6EECF244321}">
                <p14:modId xmlns:p14="http://schemas.microsoft.com/office/powerpoint/2010/main" val="281817104"/>
              </p:ext>
            </p:extLst>
          </p:nvPr>
        </p:nvGraphicFramePr>
        <p:xfrm>
          <a:off x="393192" y="1515364"/>
          <a:ext cx="8284464" cy="2675540"/>
        </p:xfrm>
        <a:graphic>
          <a:graphicData uri="http://schemas.openxmlformats.org/drawingml/2006/table">
            <a:tbl>
              <a:tblPr/>
              <a:tblGrid>
                <a:gridCol w="3272680">
                  <a:extLst>
                    <a:ext uri="{9D8B030D-6E8A-4147-A177-3AD203B41FA5}">
                      <a16:colId xmlns="" xmlns:a16="http://schemas.microsoft.com/office/drawing/2014/main" val="1302130986"/>
                    </a:ext>
                  </a:extLst>
                </a:gridCol>
                <a:gridCol w="5011784">
                  <a:extLst>
                    <a:ext uri="{9D8B030D-6E8A-4147-A177-3AD203B41FA5}">
                      <a16:colId xmlns="" xmlns:a16="http://schemas.microsoft.com/office/drawing/2014/main" val="53264373"/>
                    </a:ext>
                  </a:extLst>
                </a:gridCol>
              </a:tblGrid>
              <a:tr h="507430">
                <a:tc>
                  <a:txBody>
                    <a:bodyPr/>
                    <a:lstStyle/>
                    <a:p>
                      <a:pPr algn="l" rtl="0" fontAlgn="base">
                        <a:lnSpc>
                          <a:spcPts val="1875"/>
                        </a:lnSpc>
                        <a:buNone/>
                      </a:pPr>
                      <a:r>
                        <a:rPr lang="en-US" sz="1600" b="1" i="0">
                          <a:effectLst/>
                          <a:latin typeface="Times New Roman"/>
                        </a:rPr>
                        <a:t>Assignment No:</a:t>
                      </a:r>
                      <a:r>
                        <a:rPr lang="en-US" sz="1600" b="0" i="0">
                          <a:effectLst/>
                          <a:latin typeface="Times New Roman"/>
                        </a:rPr>
                        <a:t> </a:t>
                      </a:r>
                      <a:endParaRPr lang="en-US" b="0" i="0" dirty="0">
                        <a:effectLst/>
                        <a:latin typeface="Times New Roman"/>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ase">
                        <a:lnSpc>
                          <a:spcPts val="1875"/>
                        </a:lnSpc>
                        <a:buNone/>
                      </a:pPr>
                      <a:r>
                        <a:rPr lang="en-US" sz="1600" b="1" i="0">
                          <a:effectLst/>
                          <a:latin typeface="Times New Roman"/>
                        </a:rPr>
                        <a:t>Name</a:t>
                      </a:r>
                      <a:r>
                        <a:rPr lang="en-US" sz="1600" b="0" i="0">
                          <a:effectLst/>
                          <a:latin typeface="Times New Roman"/>
                        </a:rPr>
                        <a:t> </a:t>
                      </a:r>
                      <a:endParaRPr lang="en-US" b="0" i="0" dirty="0">
                        <a:effectLst/>
                        <a:latin typeface="Times New Roman"/>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2334813227"/>
                  </a:ext>
                </a:extLst>
              </a:tr>
              <a:tr h="707327">
                <a:tc>
                  <a:txBody>
                    <a:bodyPr/>
                    <a:lstStyle/>
                    <a:p>
                      <a:pPr algn="l" rtl="0" fontAlgn="base">
                        <a:lnSpc>
                          <a:spcPts val="1875"/>
                        </a:lnSpc>
                        <a:buNone/>
                      </a:pPr>
                      <a:r>
                        <a:rPr lang="en-US" sz="1600" b="0" i="0" dirty="0">
                          <a:effectLst/>
                          <a:latin typeface="Times New Roman" panose="02020603050405020304" pitchFamily="18" charset="0"/>
                        </a:rPr>
                        <a:t>29 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ase">
                        <a:lnSpc>
                          <a:spcPts val="1875"/>
                        </a:lnSpc>
                        <a:buNone/>
                      </a:pPr>
                      <a:r>
                        <a:rPr lang="en-US" sz="1600" b="0" i="0" dirty="0">
                          <a:effectLst/>
                          <a:latin typeface="Times New Roman" panose="02020603050405020304" pitchFamily="18" charset="0"/>
                        </a:rPr>
                        <a:t>Encoding dataset for Logistic Regression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2561726010"/>
                  </a:ext>
                </a:extLst>
              </a:tr>
              <a:tr h="676573">
                <a:tc>
                  <a:txBody>
                    <a:bodyPr/>
                    <a:lstStyle/>
                    <a:p>
                      <a:pPr algn="l" rtl="0" fontAlgn="base">
                        <a:lnSpc>
                          <a:spcPts val="1875"/>
                        </a:lnSpc>
                        <a:buNone/>
                      </a:pPr>
                      <a:r>
                        <a:rPr lang="en-US" sz="1600" b="0" i="0" dirty="0">
                          <a:effectLst/>
                          <a:latin typeface="Times New Roman" panose="02020603050405020304" pitchFamily="18" charset="0"/>
                        </a:rPr>
                        <a:t>30 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ase">
                        <a:lnSpc>
                          <a:spcPts val="1875"/>
                        </a:lnSpc>
                        <a:buNone/>
                      </a:pPr>
                      <a:r>
                        <a:rPr lang="en-US" sz="1600" b="0" i="0" dirty="0">
                          <a:effectLst/>
                          <a:latin typeface="Times New Roman" panose="02020603050405020304" pitchFamily="18" charset="0"/>
                        </a:rPr>
                        <a:t>Training and Testing a Logistic Regression Model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3886470832"/>
                  </a:ext>
                </a:extLst>
              </a:tr>
              <a:tr h="784210">
                <a:tc>
                  <a:txBody>
                    <a:bodyPr/>
                    <a:lstStyle/>
                    <a:p>
                      <a:pPr algn="l" rtl="0" fontAlgn="base">
                        <a:lnSpc>
                          <a:spcPts val="1875"/>
                        </a:lnSpc>
                        <a:buNone/>
                      </a:pPr>
                      <a:r>
                        <a:rPr lang="en-US" sz="1600" b="0" i="0" dirty="0">
                          <a:effectLst/>
                          <a:latin typeface="Times New Roman" panose="02020603050405020304" pitchFamily="18" charset="0"/>
                        </a:rPr>
                        <a:t>31 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ase">
                        <a:lnSpc>
                          <a:spcPts val="1875"/>
                        </a:lnSpc>
                        <a:buNone/>
                      </a:pPr>
                      <a:r>
                        <a:rPr lang="en-US" sz="1600" b="0" i="0" dirty="0">
                          <a:effectLst/>
                          <a:latin typeface="Times New Roman" panose="02020603050405020304" pitchFamily="18" charset="0"/>
                        </a:rPr>
                        <a:t>Odds Ratio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2313258730"/>
                  </a:ext>
                </a:extLst>
              </a:tr>
            </a:tbl>
          </a:graphicData>
        </a:graphic>
      </p:graphicFrame>
      <p:sp>
        <p:nvSpPr>
          <p:cNvPr id="4" name="Footer Placeholder 3">
            <a:extLst>
              <a:ext uri="{FF2B5EF4-FFF2-40B4-BE49-F238E27FC236}">
                <a16:creationId xmlns="" xmlns:a16="http://schemas.microsoft.com/office/drawing/2014/main" id="{580CE836-D7E2-6805-4C03-DF7DC094584A}"/>
              </a:ext>
            </a:extLst>
          </p:cNvPr>
          <p:cNvSpPr>
            <a:spLocks noGrp="1"/>
          </p:cNvSpPr>
          <p:nvPr>
            <p:ph type="ftr" sz="quarter" idx="10"/>
          </p:nvPr>
        </p:nvSpPr>
        <p:spPr/>
        <p:txBody>
          <a:bodyPr/>
          <a:lstStyle/>
          <a:p>
            <a:r>
              <a:rPr lang="en-US" dirty="0"/>
              <a:t>Academic Project – Logistic Regression</a:t>
            </a:r>
            <a:endParaRPr lang="en-GB" noProof="0" dirty="0"/>
          </a:p>
        </p:txBody>
      </p:sp>
      <p:sp>
        <p:nvSpPr>
          <p:cNvPr id="5" name="Slide Number Placeholder 4">
            <a:extLst>
              <a:ext uri="{FF2B5EF4-FFF2-40B4-BE49-F238E27FC236}">
                <a16:creationId xmlns="" xmlns:a16="http://schemas.microsoft.com/office/drawing/2014/main" id="{58BF2821-71D2-1BEE-9E9A-74C3E77A74D3}"/>
              </a:ext>
            </a:extLst>
          </p:cNvPr>
          <p:cNvSpPr>
            <a:spLocks noGrp="1"/>
          </p:cNvSpPr>
          <p:nvPr>
            <p:ph type="sldNum" sz="quarter" idx="11"/>
          </p:nvPr>
        </p:nvSpPr>
        <p:spPr/>
        <p:txBody>
          <a:bodyPr/>
          <a:lstStyle/>
          <a:p>
            <a:fld id="{D94909C6-CC71-4962-A18E-AF0515723D95}" type="slidenum">
              <a:rPr lang="en-GB" noProof="0" smtClean="0"/>
              <a:pPr/>
              <a:t>2</a:t>
            </a:fld>
            <a:endParaRPr lang="en-GB" noProof="0" dirty="0"/>
          </a:p>
        </p:txBody>
      </p:sp>
    </p:spTree>
    <p:extLst>
      <p:ext uri="{BB962C8B-B14F-4D97-AF65-F5344CB8AC3E}">
        <p14:creationId xmlns:p14="http://schemas.microsoft.com/office/powerpoint/2010/main" val="1196871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55392" y="165463"/>
            <a:ext cx="6840000" cy="720000"/>
          </a:xfrm>
        </p:spPr>
        <p:txBody>
          <a:bodyPr/>
          <a:lstStyle/>
          <a:p>
            <a:r>
              <a:rPr lang="de-DE" sz="2800" b="1" err="1">
                <a:solidFill>
                  <a:schemeClr val="accent5">
                    <a:lumMod val="75000"/>
                  </a:schemeClr>
                </a:solidFill>
                <a:latin typeface="Times New Roman"/>
                <a:cs typeface="Times New Roman"/>
              </a:rPr>
              <a:t>Logistic</a:t>
            </a:r>
            <a:r>
              <a:rPr lang="de-DE" sz="2800" b="1" dirty="0">
                <a:solidFill>
                  <a:schemeClr val="accent5">
                    <a:lumMod val="75000"/>
                  </a:schemeClr>
                </a:solidFill>
                <a:latin typeface="Times New Roman"/>
                <a:cs typeface="Times New Roman"/>
              </a:rPr>
              <a:t> </a:t>
            </a:r>
            <a:r>
              <a:rPr lang="de-DE" sz="2800" b="1" err="1">
                <a:solidFill>
                  <a:schemeClr val="accent5">
                    <a:lumMod val="75000"/>
                  </a:schemeClr>
                </a:solidFill>
                <a:latin typeface="Times New Roman"/>
                <a:cs typeface="Times New Roman"/>
              </a:rPr>
              <a:t>regression</a:t>
            </a:r>
            <a:r>
              <a:rPr lang="de-DE" sz="2800" b="1" dirty="0">
                <a:latin typeface="Times New Roman" panose="02020603050405020304" pitchFamily="18" charset="0"/>
                <a:cs typeface="Times New Roman" panose="02020603050405020304" pitchFamily="18" charset="0"/>
              </a:rPr>
              <a:t/>
            </a:r>
            <a:br>
              <a:rPr lang="de-DE" sz="2800" b="1" dirty="0">
                <a:latin typeface="Times New Roman" panose="02020603050405020304" pitchFamily="18" charset="0"/>
                <a:cs typeface="Times New Roman" panose="02020603050405020304" pitchFamily="18" charset="0"/>
              </a:rPr>
            </a:br>
            <a:r>
              <a:rPr lang="de-DE" sz="2800" b="1" dirty="0">
                <a:solidFill>
                  <a:schemeClr val="accent5">
                    <a:lumMod val="75000"/>
                  </a:schemeClr>
                </a:solidFill>
                <a:latin typeface="Times New Roman"/>
                <a:cs typeface="Times New Roman"/>
              </a:rPr>
              <a:t>Odds Ratio</a:t>
            </a:r>
            <a:r>
              <a:rPr lang="de-DE" sz="2800" b="1" dirty="0">
                <a:latin typeface="Times New Roman" panose="02020603050405020304" pitchFamily="18" charset="0"/>
                <a:cs typeface="Times New Roman" panose="02020603050405020304" pitchFamily="18" charset="0"/>
              </a:rPr>
              <a:t/>
            </a:r>
            <a:br>
              <a:rPr lang="de-DE" sz="2800" b="1" dirty="0">
                <a:latin typeface="Times New Roman" panose="02020603050405020304" pitchFamily="18" charset="0"/>
                <a:cs typeface="Times New Roman" panose="02020603050405020304" pitchFamily="18" charset="0"/>
              </a:rPr>
            </a:br>
            <a:r>
              <a:rPr lang="de-DE" dirty="0"/>
              <a:t/>
            </a:r>
            <a:br>
              <a:rPr lang="de-DE" dirty="0"/>
            </a:br>
            <a:r>
              <a:rPr lang="de-DE" dirty="0"/>
              <a:t> </a:t>
            </a:r>
          </a:p>
        </p:txBody>
      </p:sp>
      <p:sp>
        <p:nvSpPr>
          <p:cNvPr id="3" name="Inhaltsplatzhalter 2"/>
          <p:cNvSpPr>
            <a:spLocks noGrp="1"/>
          </p:cNvSpPr>
          <p:nvPr>
            <p:ph idx="1"/>
          </p:nvPr>
        </p:nvSpPr>
        <p:spPr>
          <a:xfrm>
            <a:off x="288000" y="1439998"/>
            <a:ext cx="8568000" cy="5094001"/>
          </a:xfrm>
        </p:spPr>
        <p:txBody>
          <a:bodyPr/>
          <a:lstStyle/>
          <a:p>
            <a:pPr marL="0" indent="0">
              <a:buNone/>
            </a:pPr>
            <a:r>
              <a:rPr lang="de-DE" b="1"/>
              <a:t> </a:t>
            </a:r>
          </a:p>
          <a:p>
            <a:pPr marL="0" indent="0">
              <a:buNone/>
            </a:pPr>
            <a:endParaRPr lang="de-DE" b="1"/>
          </a:p>
          <a:p>
            <a:pPr marL="285750" indent="-285750">
              <a:buFont typeface="Wingdings" panose="05000000000000000000" pitchFamily="2" charset="2"/>
              <a:buChar char="§"/>
            </a:pPr>
            <a:endParaRPr lang="en-US"/>
          </a:p>
          <a:p>
            <a:pPr marL="285750" indent="-285750">
              <a:buFont typeface="Wingdings" panose="05000000000000000000" pitchFamily="2" charset="2"/>
              <a:buChar char="§"/>
            </a:pPr>
            <a:endParaRPr lang="en-US"/>
          </a:p>
          <a:p>
            <a:pPr marL="285750" indent="-285750">
              <a:buFont typeface="Wingdings" panose="05000000000000000000" pitchFamily="2" charset="2"/>
              <a:buChar char="§"/>
            </a:pPr>
            <a:endParaRPr lang="en-US"/>
          </a:p>
          <a:p>
            <a:pPr marL="285750" indent="-285750">
              <a:buFont typeface="Wingdings" panose="05000000000000000000" pitchFamily="2" charset="2"/>
              <a:buChar char="§"/>
            </a:pPr>
            <a:endParaRPr lang="en-US"/>
          </a:p>
          <a:p>
            <a:pPr marL="0" indent="0">
              <a:buNone/>
            </a:pPr>
            <a:endParaRPr lang="en-US"/>
          </a:p>
          <a:p>
            <a:pPr marL="0" indent="0">
              <a:buNone/>
            </a:pPr>
            <a:endParaRPr lang="en-US"/>
          </a:p>
          <a:p>
            <a:pPr marL="0" indent="0">
              <a:buNone/>
            </a:pPr>
            <a:endParaRPr lang="en-US"/>
          </a:p>
          <a:p>
            <a:pPr marL="0" indent="0">
              <a:buNone/>
            </a:pPr>
            <a:endParaRPr lang="en-US"/>
          </a:p>
          <a:p>
            <a:pPr marL="285750" indent="-285750">
              <a:buFont typeface="Wingdings" panose="05000000000000000000" pitchFamily="2" charset="2"/>
              <a:buChar char="§"/>
            </a:pPr>
            <a:endParaRPr lang="en-US"/>
          </a:p>
          <a:p>
            <a:pPr marL="0" indent="0">
              <a:buNone/>
            </a:pPr>
            <a:endParaRPr lang="en-US"/>
          </a:p>
          <a:p>
            <a:pPr marL="0" indent="0">
              <a:buNone/>
            </a:pPr>
            <a:endParaRPr lang="en-US"/>
          </a:p>
          <a:p>
            <a:pPr marL="0" indent="0">
              <a:buNone/>
            </a:pPr>
            <a:endParaRPr lang="en-US"/>
          </a:p>
          <a:p>
            <a:pPr marL="285750" indent="-285750">
              <a:buFont typeface="Wingdings" panose="05000000000000000000" pitchFamily="2" charset="2"/>
              <a:buChar char="§"/>
            </a:pPr>
            <a:endParaRPr lang="en-US"/>
          </a:p>
          <a:p>
            <a:pPr marL="0" indent="0">
              <a:buNone/>
            </a:pPr>
            <a:endParaRPr lang="de-DE"/>
          </a:p>
          <a:p>
            <a:pPr marL="285750" indent="-285750">
              <a:buFont typeface="Wingdings" panose="05000000000000000000" pitchFamily="2" charset="2"/>
              <a:buChar char="§"/>
            </a:pPr>
            <a:endParaRPr lang="de-DE"/>
          </a:p>
          <a:p>
            <a:pPr marL="285750" indent="-285750">
              <a:buFont typeface="Wingdings" panose="05000000000000000000" pitchFamily="2" charset="2"/>
              <a:buChar char="§"/>
            </a:pPr>
            <a:endParaRPr lang="de-DE"/>
          </a:p>
          <a:p>
            <a:pPr marL="0" indent="0">
              <a:buNone/>
            </a:pPr>
            <a:endParaRPr lang="de-DE"/>
          </a:p>
          <a:p>
            <a:pPr marL="285750" indent="-285750">
              <a:buFont typeface="Wingdings" panose="05000000000000000000" pitchFamily="2" charset="2"/>
              <a:buChar char="Ø"/>
            </a:pPr>
            <a:endParaRPr lang="en-US"/>
          </a:p>
          <a:p>
            <a:pPr marL="0" indent="0">
              <a:buNone/>
            </a:pPr>
            <a:endParaRPr lang="en-US"/>
          </a:p>
        </p:txBody>
      </p:sp>
      <p:sp>
        <p:nvSpPr>
          <p:cNvPr id="4" name="Fußzeilenplatzhalter 3"/>
          <p:cNvSpPr>
            <a:spLocks noGrp="1"/>
          </p:cNvSpPr>
          <p:nvPr>
            <p:ph type="ftr" sz="quarter" idx="10"/>
          </p:nvPr>
        </p:nvSpPr>
        <p:spPr/>
        <p:txBody>
          <a:bodyPr/>
          <a:lstStyle/>
          <a:p>
            <a:r>
              <a:rPr lang="en-US" dirty="0"/>
              <a:t>Academic Project – Logistic Regression</a:t>
            </a:r>
            <a:endParaRPr lang="en-GB" dirty="0"/>
          </a:p>
          <a:p>
            <a:endParaRPr lang="en-GB" noProof="0" dirty="0"/>
          </a:p>
        </p:txBody>
      </p:sp>
      <p:sp>
        <p:nvSpPr>
          <p:cNvPr id="5" name="Foliennummernplatzhalter 4"/>
          <p:cNvSpPr>
            <a:spLocks noGrp="1"/>
          </p:cNvSpPr>
          <p:nvPr>
            <p:ph type="sldNum" sz="quarter" idx="11"/>
          </p:nvPr>
        </p:nvSpPr>
        <p:spPr/>
        <p:txBody>
          <a:bodyPr/>
          <a:lstStyle/>
          <a:p>
            <a:fld id="{D94909C6-CC71-4962-A18E-AF0515723D95}" type="slidenum">
              <a:rPr lang="en-GB" noProof="0" smtClean="0"/>
              <a:pPr/>
              <a:t>20</a:t>
            </a:fld>
            <a:endParaRPr lang="en-GB" noProof="0"/>
          </a:p>
        </p:txBody>
      </p:sp>
      <p:sp>
        <p:nvSpPr>
          <p:cNvPr id="7" name="AutoShape 2" descr="n"/>
          <p:cNvSpPr>
            <a:spLocks noChangeAspect="1" noChangeArrowheads="1"/>
          </p:cNvSpPr>
          <p:nvPr/>
        </p:nvSpPr>
        <p:spPr bwMode="auto">
          <a:xfrm>
            <a:off x="26828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 name="AutoShape 4" descr="{\begin{matrix}K&amp;=&amp;\lim _{{m\to \infty }}\left[K_{0}\cdot \left(1+{\frac  {i}{m}}\right)^{{mn}}\right]\\\\&amp;=&amp;K_{0}\cdot e^{{n\cdot i}}\end{matrix}}"/>
          <p:cNvSpPr>
            <a:spLocks noChangeAspect="1" noChangeArrowheads="1"/>
          </p:cNvSpPr>
          <p:nvPr/>
        </p:nvSpPr>
        <p:spPr bwMode="auto">
          <a:xfrm>
            <a:off x="61277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cxnSp>
        <p:nvCxnSpPr>
          <p:cNvPr id="57" name="Gerader Verbinder 56">
            <a:extLst>
              <a:ext uri="{FF2B5EF4-FFF2-40B4-BE49-F238E27FC236}">
                <a16:creationId xmlns="" xmlns:a16="http://schemas.microsoft.com/office/drawing/2014/main" id="{9C6A7268-68AC-4737-BE2B-8CBDEC7584D6}"/>
              </a:ext>
            </a:extLst>
          </p:cNvPr>
          <p:cNvCxnSpPr/>
          <p:nvPr/>
        </p:nvCxnSpPr>
        <p:spPr>
          <a:xfrm>
            <a:off x="1714500" y="4194220"/>
            <a:ext cx="0"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 xmlns:a16="http://schemas.microsoft.com/office/drawing/2014/main" id="{DFAD5AC3-1A29-4461-BB04-0E5AFD49CA91}"/>
              </a:ext>
            </a:extLst>
          </p:cNvPr>
          <p:cNvSpPr txBox="1"/>
          <p:nvPr/>
        </p:nvSpPr>
        <p:spPr>
          <a:xfrm>
            <a:off x="612775" y="1623317"/>
            <a:ext cx="7308600" cy="392159"/>
          </a:xfrm>
          <a:prstGeom prst="rect">
            <a:avLst/>
          </a:prstGeom>
          <a:solidFill>
            <a:schemeClr val="accent1">
              <a:lumMod val="20000"/>
              <a:lumOff val="80000"/>
            </a:schemeClr>
          </a:solidFill>
          <a:effectLst/>
        </p:spPr>
        <p:txBody>
          <a:bodyPr wrap="square" lIns="91440" tIns="45720" rIns="91440" bIns="45720" rtlCol="0" anchor="t">
            <a:spAutoFit/>
          </a:bodyPr>
          <a:lstStyle/>
          <a:p>
            <a:pPr fontAlgn="base">
              <a:lnSpc>
                <a:spcPct val="115000"/>
              </a:lnSpc>
              <a:spcAft>
                <a:spcPts val="1000"/>
              </a:spcAft>
            </a:pPr>
            <a:r>
              <a:rPr lang="en-US" sz="1800" dirty="0">
                <a:effectLst/>
                <a:latin typeface="Times New Roman"/>
                <a:ea typeface="Times New Roman" panose="02020603050405020304" pitchFamily="18" charset="0"/>
                <a:cs typeface="Calibri"/>
              </a:rPr>
              <a:t>Assignment </a:t>
            </a:r>
            <a:r>
              <a:rPr lang="en-US" dirty="0">
                <a:latin typeface="Times New Roman"/>
                <a:ea typeface="Times New Roman" panose="02020603050405020304" pitchFamily="18" charset="0"/>
                <a:cs typeface="Calibri"/>
              </a:rPr>
              <a:t>31</a:t>
            </a:r>
            <a:r>
              <a:rPr lang="en-US" sz="1800" dirty="0">
                <a:effectLst/>
                <a:latin typeface="Times New Roman"/>
                <a:ea typeface="Times New Roman" panose="02020603050405020304" pitchFamily="18" charset="0"/>
                <a:cs typeface="Calibri"/>
              </a:rPr>
              <a:t>: </a:t>
            </a:r>
            <a:r>
              <a:rPr lang="en-US" dirty="0">
                <a:latin typeface="Times New Roman"/>
                <a:cs typeface="Calibri"/>
              </a:rPr>
              <a:t>Interpret the coefficients using the odds ratio.</a:t>
            </a:r>
          </a:p>
        </p:txBody>
      </p:sp>
    </p:spTree>
    <p:extLst>
      <p:ext uri="{BB962C8B-B14F-4D97-AF65-F5344CB8AC3E}">
        <p14:creationId xmlns:p14="http://schemas.microsoft.com/office/powerpoint/2010/main" val="625845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89871" y="236538"/>
            <a:ext cx="6840000" cy="720000"/>
          </a:xfrm>
        </p:spPr>
        <p:txBody>
          <a:bodyPr/>
          <a:lstStyle/>
          <a:p>
            <a:r>
              <a:rPr lang="de-DE" sz="2800" b="1" dirty="0">
                <a:solidFill>
                  <a:schemeClr val="accent5">
                    <a:lumMod val="75000"/>
                  </a:schemeClr>
                </a:solidFill>
                <a:latin typeface="Times New Roman"/>
                <a:cs typeface="Times New Roman"/>
              </a:rPr>
              <a:t>Odds Ratio</a:t>
            </a:r>
            <a:r>
              <a:rPr lang="de-DE" sz="2800" b="1" dirty="0">
                <a:latin typeface="Times New Roman" panose="02020603050405020304" pitchFamily="18" charset="0"/>
                <a:cs typeface="Times New Roman" panose="02020603050405020304" pitchFamily="18" charset="0"/>
              </a:rPr>
              <a:t/>
            </a:r>
            <a:br>
              <a:rPr lang="de-DE" sz="2800" b="1" dirty="0">
                <a:latin typeface="Times New Roman" panose="02020603050405020304" pitchFamily="18" charset="0"/>
                <a:cs typeface="Times New Roman" panose="02020603050405020304" pitchFamily="18" charset="0"/>
              </a:rPr>
            </a:br>
            <a:r>
              <a:rPr lang="de-DE" sz="2800" b="1" err="1">
                <a:solidFill>
                  <a:schemeClr val="accent5">
                    <a:lumMod val="75000"/>
                  </a:schemeClr>
                </a:solidFill>
                <a:latin typeface="Times New Roman"/>
                <a:cs typeface="Times New Roman"/>
              </a:rPr>
              <a:t>Assignment</a:t>
            </a:r>
            <a:r>
              <a:rPr lang="de-DE" sz="2800" b="1" dirty="0">
                <a:solidFill>
                  <a:schemeClr val="accent5">
                    <a:lumMod val="75000"/>
                  </a:schemeClr>
                </a:solidFill>
                <a:latin typeface="Times New Roman"/>
                <a:cs typeface="Times New Roman"/>
              </a:rPr>
              <a:t> 31</a:t>
            </a:r>
          </a:p>
        </p:txBody>
      </p:sp>
      <p:sp>
        <p:nvSpPr>
          <p:cNvPr id="3" name="Inhaltsplatzhalter 2"/>
          <p:cNvSpPr>
            <a:spLocks noGrp="1"/>
          </p:cNvSpPr>
          <p:nvPr>
            <p:ph idx="1"/>
          </p:nvPr>
        </p:nvSpPr>
        <p:spPr>
          <a:xfrm>
            <a:off x="288000" y="1439998"/>
            <a:ext cx="8568000" cy="5094001"/>
          </a:xfrm>
        </p:spPr>
        <p:txBody>
          <a:bodyPr/>
          <a:lstStyle/>
          <a:p>
            <a:pPr marL="0" indent="0">
              <a:buNone/>
            </a:pPr>
            <a:r>
              <a:rPr lang="de-DE" b="1"/>
              <a:t> </a:t>
            </a:r>
          </a:p>
          <a:p>
            <a:pPr marL="0" indent="0">
              <a:buNone/>
            </a:pPr>
            <a:endParaRPr lang="de-DE" b="1"/>
          </a:p>
          <a:p>
            <a:pPr marL="285750" indent="-285750">
              <a:buFont typeface="Wingdings" panose="05000000000000000000" pitchFamily="2" charset="2"/>
              <a:buChar char="§"/>
            </a:pPr>
            <a:endParaRPr lang="de-DE"/>
          </a:p>
          <a:p>
            <a:pPr marL="285750" indent="-285750">
              <a:buFont typeface="Wingdings" panose="05000000000000000000" pitchFamily="2" charset="2"/>
              <a:buChar char="§"/>
            </a:pPr>
            <a:endParaRPr lang="de-DE"/>
          </a:p>
          <a:p>
            <a:pPr marL="285750" indent="-285750">
              <a:buFont typeface="Wingdings" panose="05000000000000000000" pitchFamily="2" charset="2"/>
              <a:buChar char="§"/>
            </a:pPr>
            <a:endParaRPr lang="de-DE"/>
          </a:p>
          <a:p>
            <a:pPr marL="0" indent="0">
              <a:buNone/>
            </a:pPr>
            <a:endParaRPr lang="de-DE"/>
          </a:p>
          <a:p>
            <a:pPr marL="285750" indent="-285750">
              <a:buFont typeface="Wingdings" panose="05000000000000000000" pitchFamily="2" charset="2"/>
              <a:buChar char="Ø"/>
            </a:pPr>
            <a:endParaRPr lang="en-US"/>
          </a:p>
          <a:p>
            <a:pPr marL="0" indent="0">
              <a:buNone/>
            </a:pPr>
            <a:endParaRPr lang="en-US"/>
          </a:p>
        </p:txBody>
      </p:sp>
      <p:sp>
        <p:nvSpPr>
          <p:cNvPr id="4" name="Fußzeilenplatzhalter 3"/>
          <p:cNvSpPr>
            <a:spLocks noGrp="1"/>
          </p:cNvSpPr>
          <p:nvPr>
            <p:ph type="ftr" sz="quarter" idx="10"/>
          </p:nvPr>
        </p:nvSpPr>
        <p:spPr/>
        <p:txBody>
          <a:bodyPr/>
          <a:lstStyle/>
          <a:p>
            <a:r>
              <a:rPr lang="en-US" dirty="0"/>
              <a:t>Academic Project – Logistic Regression</a:t>
            </a:r>
            <a:endParaRPr lang="en-GB" dirty="0"/>
          </a:p>
          <a:p>
            <a:endParaRPr lang="en-GB" noProof="0" dirty="0"/>
          </a:p>
        </p:txBody>
      </p:sp>
      <p:sp>
        <p:nvSpPr>
          <p:cNvPr id="5" name="Foliennummernplatzhalter 4"/>
          <p:cNvSpPr>
            <a:spLocks noGrp="1"/>
          </p:cNvSpPr>
          <p:nvPr>
            <p:ph type="sldNum" sz="quarter" idx="11"/>
          </p:nvPr>
        </p:nvSpPr>
        <p:spPr/>
        <p:txBody>
          <a:bodyPr/>
          <a:lstStyle/>
          <a:p>
            <a:fld id="{D94909C6-CC71-4962-A18E-AF0515723D95}" type="slidenum">
              <a:rPr lang="en-GB" noProof="0" smtClean="0"/>
              <a:pPr/>
              <a:t>21</a:t>
            </a:fld>
            <a:endParaRPr lang="en-GB" noProof="0"/>
          </a:p>
        </p:txBody>
      </p:sp>
      <p:sp>
        <p:nvSpPr>
          <p:cNvPr id="7" name="AutoShape 2" descr="n"/>
          <p:cNvSpPr>
            <a:spLocks noChangeAspect="1" noChangeArrowheads="1"/>
          </p:cNvSpPr>
          <p:nvPr/>
        </p:nvSpPr>
        <p:spPr bwMode="auto">
          <a:xfrm>
            <a:off x="26828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 name="AutoShape 4" descr="{\begin{matrix}K&amp;=&amp;\lim _{{m\to \infty }}\left[K_{0}\cdot \left(1+{\frac  {i}{m}}\right)^{{mn}}\right]\\\\&amp;=&amp;K_{0}\cdot e^{{n\cdot i}}\end{matrix}}"/>
          <p:cNvSpPr>
            <a:spLocks noChangeAspect="1" noChangeArrowheads="1"/>
          </p:cNvSpPr>
          <p:nvPr/>
        </p:nvSpPr>
        <p:spPr bwMode="auto">
          <a:xfrm>
            <a:off x="61277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cxnSp>
        <p:nvCxnSpPr>
          <p:cNvPr id="57" name="Gerader Verbinder 56">
            <a:extLst>
              <a:ext uri="{FF2B5EF4-FFF2-40B4-BE49-F238E27FC236}">
                <a16:creationId xmlns="" xmlns:a16="http://schemas.microsoft.com/office/drawing/2014/main" id="{9C6A7268-68AC-4737-BE2B-8CBDEC7584D6}"/>
              </a:ext>
            </a:extLst>
          </p:cNvPr>
          <p:cNvCxnSpPr/>
          <p:nvPr/>
        </p:nvCxnSpPr>
        <p:spPr>
          <a:xfrm>
            <a:off x="1714500" y="4194220"/>
            <a:ext cx="0"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feld 34">
                <a:extLst>
                  <a:ext uri="{FF2B5EF4-FFF2-40B4-BE49-F238E27FC236}">
                    <a16:creationId xmlns="" xmlns:a16="http://schemas.microsoft.com/office/drawing/2014/main" id="{39F0EE22-C736-443B-87E4-0E3E1C2391D4}"/>
                  </a:ext>
                </a:extLst>
              </p:cNvPr>
              <p:cNvSpPr txBox="1"/>
              <p:nvPr/>
            </p:nvSpPr>
            <p:spPr>
              <a:xfrm>
                <a:off x="489871" y="1467265"/>
                <a:ext cx="8169694" cy="4634667"/>
              </a:xfrm>
              <a:prstGeom prst="rect">
                <a:avLst/>
              </a:prstGeom>
              <a:solidFill>
                <a:schemeClr val="accent5">
                  <a:lumMod val="20000"/>
                  <a:lumOff val="80000"/>
                </a:schemeClr>
              </a:solidFill>
              <a:effectLst/>
            </p:spPr>
            <p:txBody>
              <a:bodyPr wrap="square" rtlCol="0">
                <a:spAutoFit/>
              </a:bodyPr>
              <a:lstStyle/>
              <a:p>
                <a:pPr algn="just">
                  <a:lnSpc>
                    <a:spcPct val="115000"/>
                  </a:lnSpc>
                  <a:spcAft>
                    <a:spcPts val="1000"/>
                  </a:spcAft>
                </a:pPr>
                <a:r>
                  <a:rPr lang="en-US" sz="1600">
                    <a:latin typeface="Times New Roman" panose="02020603050405020304" pitchFamily="18" charset="0"/>
                    <a:cs typeface="Times New Roman" panose="02020603050405020304" pitchFamily="18" charset="0"/>
                  </a:rPr>
                  <a:t>The </a:t>
                </a:r>
                <a:r>
                  <a:rPr lang="en-US" sz="1600" b="1">
                    <a:latin typeface="Times New Roman" panose="02020603050405020304" pitchFamily="18" charset="0"/>
                    <a:cs typeface="Times New Roman" panose="02020603050405020304" pitchFamily="18" charset="0"/>
                  </a:rPr>
                  <a:t>odds</a:t>
                </a:r>
                <a:r>
                  <a:rPr lang="en-US" sz="1600">
                    <a:latin typeface="Times New Roman" panose="02020603050405020304" pitchFamily="18" charset="0"/>
                    <a:cs typeface="Times New Roman" panose="02020603050405020304" pitchFamily="18" charset="0"/>
                  </a:rPr>
                  <a:t> is a way to express the likelihood of an event happening compared to it not happening.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Odds=</a:t>
                </a:r>
                <a14:m>
                  <m:oMath xmlns:m="http://schemas.openxmlformats.org/officeDocument/2006/math">
                    <m:f>
                      <m:fPr>
                        <m:ctrlPr>
                          <a:rPr lang="en-US" sz="1600" i="1" dirty="0" smtClean="0">
                            <a:solidFill>
                              <a:srgbClr val="836967"/>
                            </a:solidFill>
                            <a:effectLst/>
                            <a:latin typeface="Cambria Math" panose="02040503050406030204" pitchFamily="18" charset="0"/>
                          </a:rPr>
                        </m:ctrlPr>
                      </m:fPr>
                      <m:num>
                        <m:r>
                          <a:rPr lang="en-US" sz="1600" i="1" dirty="0" smtClean="0">
                            <a:effectLst/>
                            <a:latin typeface="Cambria Math" panose="02040503050406030204" pitchFamily="18" charset="0"/>
                          </a:rPr>
                          <m:t>𝑃</m:t>
                        </m:r>
                        <m:d>
                          <m:dPr>
                            <m:ctrlPr>
                              <a:rPr lang="en-US" sz="1600" i="1" dirty="0" smtClean="0">
                                <a:solidFill>
                                  <a:srgbClr val="836967"/>
                                </a:solidFill>
                                <a:effectLst/>
                                <a:latin typeface="Cambria Math" panose="02040503050406030204" pitchFamily="18" charset="0"/>
                              </a:rPr>
                            </m:ctrlPr>
                          </m:dPr>
                          <m:e>
                            <m:r>
                              <a:rPr lang="de-DE" sz="1600" b="0" i="1" dirty="0" smtClean="0">
                                <a:solidFill>
                                  <a:srgbClr val="836967"/>
                                </a:solidFill>
                                <a:effectLst/>
                                <a:latin typeface="Cambria Math" panose="02040503050406030204" pitchFamily="18" charset="0"/>
                              </a:rPr>
                              <m:t>𝑆𝑢𝑐𝑐𝑒𝑠𝑠</m:t>
                            </m:r>
                          </m:e>
                        </m:d>
                      </m:num>
                      <m:den>
                        <m:r>
                          <a:rPr lang="en-US" sz="1600" i="0" dirty="0" smtClean="0">
                            <a:effectLst/>
                            <a:latin typeface="Cambria Math" panose="02040503050406030204" pitchFamily="18" charset="0"/>
                          </a:rPr>
                          <m:t>1−</m:t>
                        </m:r>
                        <m:r>
                          <a:rPr lang="en-US" sz="1600" i="1" dirty="0" smtClean="0">
                            <a:effectLst/>
                            <a:latin typeface="Cambria Math" panose="02040503050406030204" pitchFamily="18" charset="0"/>
                          </a:rPr>
                          <m:t>𝑃</m:t>
                        </m:r>
                        <m:d>
                          <m:dPr>
                            <m:ctrlPr>
                              <a:rPr lang="en-US" sz="1600" i="1" dirty="0" smtClean="0">
                                <a:solidFill>
                                  <a:srgbClr val="836967"/>
                                </a:solidFill>
                                <a:effectLst/>
                                <a:latin typeface="Cambria Math" panose="02040503050406030204" pitchFamily="18" charset="0"/>
                              </a:rPr>
                            </m:ctrlPr>
                          </m:dPr>
                          <m:e>
                            <m:r>
                              <a:rPr lang="de-DE" sz="1600" b="0" i="1" dirty="0" smtClean="0">
                                <a:solidFill>
                                  <a:srgbClr val="836967"/>
                                </a:solidFill>
                                <a:effectLst/>
                                <a:latin typeface="Cambria Math" panose="02040503050406030204" pitchFamily="18" charset="0"/>
                              </a:rPr>
                              <m:t>𝑆𝑢𝑐𝑐𝑒𝑠𝑠</m:t>
                            </m:r>
                          </m:e>
                        </m:d>
                      </m:den>
                    </m:f>
                  </m:oMath>
                </a14:m>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Where: P(Success)</a:t>
                </a: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is the probability of the event occurring,  </a:t>
                </a:r>
              </a:p>
              <a:p>
                <a:pPr algn="just">
                  <a:lnSpc>
                    <a:spcPct val="115000"/>
                  </a:lnSpc>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1−P(Success) is the probability of the event not occurring.</a:t>
                </a:r>
              </a:p>
              <a:p>
                <a:pPr algn="just">
                  <a:lnSpc>
                    <a:spcPct val="115000"/>
                  </a:lnSpc>
                  <a:spcAft>
                    <a:spcPts val="1000"/>
                  </a:spcAft>
                </a:pP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If P(Success)=0.8,</a:t>
                </a:r>
              </a:p>
              <a:p>
                <a:pPr algn="just">
                  <a:lnSpc>
                    <a:spcPct val="115000"/>
                  </a:lnSpc>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 then: Odds=0.8/(1−0.8)</a:t>
                </a:r>
              </a:p>
              <a:p>
                <a:pPr algn="just">
                  <a:lnSpc>
                    <a:spcPct val="115000"/>
                  </a:lnSpc>
                  <a:spcAft>
                    <a:spcPts val="1000"/>
                  </a:spcAft>
                </a:pP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=0.8/0.2</a:t>
                </a:r>
              </a:p>
              <a:p>
                <a:pPr algn="just">
                  <a:lnSpc>
                    <a:spcPct val="115000"/>
                  </a:lnSpc>
                  <a:spcAft>
                    <a:spcPts val="1000"/>
                  </a:spcAft>
                </a:pPr>
                <a:r>
                  <a:rPr lang="en-US" sz="1600">
                    <a:latin typeface="Times New Roman" panose="02020603050405020304" pitchFamily="18" charset="0"/>
                    <a:ea typeface="Calibri" panose="020F0502020204030204" pitchFamily="34" charset="0"/>
                    <a:cs typeface="Times New Roman" panose="02020603050405020304" pitchFamily="18" charset="0"/>
                  </a:rPr>
                  <a:t>                   </a:t>
                </a:r>
                <a:r>
                  <a:rPr lang="en-US" sz="1600">
                    <a:effectLst/>
                    <a:latin typeface="Times New Roman" panose="02020603050405020304" pitchFamily="18" charset="0"/>
                    <a:ea typeface="Calibri" panose="020F0502020204030204" pitchFamily="34" charset="0"/>
                    <a:cs typeface="Times New Roman" panose="02020603050405020304" pitchFamily="18" charset="0"/>
                  </a:rPr>
                  <a:t>=4</a:t>
                </a:r>
              </a:p>
              <a:p>
                <a:pPr algn="just">
                  <a:lnSpc>
                    <a:spcPct val="115000"/>
                  </a:lnSpc>
                  <a:spcAft>
                    <a:spcPts val="100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The odds of success are 4 to 1 (meaning success is 4 times more likely than failure).</a:t>
                </a:r>
              </a:p>
            </p:txBody>
          </p:sp>
        </mc:Choice>
        <mc:Fallback xmlns="">
          <p:sp>
            <p:nvSpPr>
              <p:cNvPr id="35" name="Textfeld 34">
                <a:extLst>
                  <a:ext uri="{FF2B5EF4-FFF2-40B4-BE49-F238E27FC236}">
                    <a16:creationId xmlns:a16="http://schemas.microsoft.com/office/drawing/2014/main" id="{39F0EE22-C736-443B-87E4-0E3E1C2391D4}"/>
                  </a:ext>
                </a:extLst>
              </p:cNvPr>
              <p:cNvSpPr txBox="1">
                <a:spLocks noRot="1" noChangeAspect="1" noMove="1" noResize="1" noEditPoints="1" noAdjustHandles="1" noChangeArrowheads="1" noChangeShapeType="1" noTextEdit="1"/>
              </p:cNvSpPr>
              <p:nvPr/>
            </p:nvSpPr>
            <p:spPr>
              <a:xfrm>
                <a:off x="489871" y="1467265"/>
                <a:ext cx="8169694" cy="4634667"/>
              </a:xfrm>
              <a:prstGeom prst="rect">
                <a:avLst/>
              </a:prstGeom>
              <a:blipFill>
                <a:blip r:embed="rId3"/>
                <a:stretch>
                  <a:fillRect l="-373" b="-789"/>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1231320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7575" y="194468"/>
            <a:ext cx="6840000" cy="720000"/>
          </a:xfrm>
        </p:spPr>
        <p:txBody>
          <a:bodyPr/>
          <a:lstStyle/>
          <a:p>
            <a:r>
              <a:rPr lang="de-DE" sz="2800" b="1" dirty="0">
                <a:solidFill>
                  <a:schemeClr val="accent5">
                    <a:lumMod val="75000"/>
                  </a:schemeClr>
                </a:solidFill>
                <a:latin typeface="Times New Roman"/>
                <a:cs typeface="Times New Roman"/>
              </a:rPr>
              <a:t>Odds Ratio</a:t>
            </a:r>
            <a:r>
              <a:rPr lang="de-DE" sz="2800" b="1" dirty="0">
                <a:latin typeface="Times New Roman" panose="02020603050405020304" pitchFamily="18" charset="0"/>
                <a:cs typeface="Times New Roman" panose="02020603050405020304" pitchFamily="18" charset="0"/>
              </a:rPr>
              <a:t/>
            </a:r>
            <a:br>
              <a:rPr lang="de-DE" sz="2800" b="1" dirty="0">
                <a:latin typeface="Times New Roman" panose="02020603050405020304" pitchFamily="18" charset="0"/>
                <a:cs typeface="Times New Roman" panose="02020603050405020304" pitchFamily="18" charset="0"/>
              </a:rPr>
            </a:br>
            <a:r>
              <a:rPr lang="de-DE" sz="2800" b="1" err="1">
                <a:solidFill>
                  <a:schemeClr val="accent5">
                    <a:lumMod val="75000"/>
                  </a:schemeClr>
                </a:solidFill>
                <a:latin typeface="Times New Roman"/>
                <a:cs typeface="Times New Roman"/>
              </a:rPr>
              <a:t>Assignment</a:t>
            </a:r>
            <a:r>
              <a:rPr lang="de-DE" sz="2800" b="1" dirty="0">
                <a:solidFill>
                  <a:schemeClr val="accent5">
                    <a:lumMod val="75000"/>
                  </a:schemeClr>
                </a:solidFill>
                <a:latin typeface="Times New Roman"/>
                <a:cs typeface="Times New Roman"/>
              </a:rPr>
              <a:t> 31</a:t>
            </a:r>
          </a:p>
        </p:txBody>
      </p:sp>
      <p:sp>
        <p:nvSpPr>
          <p:cNvPr id="3" name="Inhaltsplatzhalter 2"/>
          <p:cNvSpPr>
            <a:spLocks noGrp="1"/>
          </p:cNvSpPr>
          <p:nvPr>
            <p:ph idx="1"/>
          </p:nvPr>
        </p:nvSpPr>
        <p:spPr>
          <a:xfrm>
            <a:off x="288000" y="1439998"/>
            <a:ext cx="8568000" cy="5094001"/>
          </a:xfrm>
        </p:spPr>
        <p:txBody>
          <a:bodyPr/>
          <a:lstStyle/>
          <a:p>
            <a:pPr marL="0" indent="0">
              <a:buNone/>
            </a:pPr>
            <a:r>
              <a:rPr lang="de-DE" b="1"/>
              <a:t> </a:t>
            </a:r>
          </a:p>
          <a:p>
            <a:pPr marL="0" indent="0">
              <a:buNone/>
            </a:pPr>
            <a:endParaRPr lang="de-DE" b="1"/>
          </a:p>
          <a:p>
            <a:pPr marL="285750" indent="-285750">
              <a:buFont typeface="Wingdings" panose="05000000000000000000" pitchFamily="2" charset="2"/>
              <a:buChar char="§"/>
            </a:pPr>
            <a:endParaRPr lang="de-DE"/>
          </a:p>
          <a:p>
            <a:pPr marL="285750" indent="-285750">
              <a:buFont typeface="Wingdings" panose="05000000000000000000" pitchFamily="2" charset="2"/>
              <a:buChar char="§"/>
            </a:pPr>
            <a:endParaRPr lang="de-DE"/>
          </a:p>
          <a:p>
            <a:pPr marL="285750" indent="-285750">
              <a:buFont typeface="Wingdings" panose="05000000000000000000" pitchFamily="2" charset="2"/>
              <a:buChar char="§"/>
            </a:pPr>
            <a:endParaRPr lang="de-DE"/>
          </a:p>
          <a:p>
            <a:pPr marL="0" indent="0">
              <a:buNone/>
            </a:pPr>
            <a:endParaRPr lang="de-DE"/>
          </a:p>
          <a:p>
            <a:pPr marL="285750" indent="-285750">
              <a:buFont typeface="Wingdings" panose="05000000000000000000" pitchFamily="2" charset="2"/>
              <a:buChar char="Ø"/>
            </a:pPr>
            <a:endParaRPr lang="en-US"/>
          </a:p>
          <a:p>
            <a:pPr marL="0" indent="0">
              <a:buNone/>
            </a:pPr>
            <a:endParaRPr lang="en-US"/>
          </a:p>
        </p:txBody>
      </p:sp>
      <p:sp>
        <p:nvSpPr>
          <p:cNvPr id="4" name="Fußzeilenplatzhalter 3"/>
          <p:cNvSpPr>
            <a:spLocks noGrp="1"/>
          </p:cNvSpPr>
          <p:nvPr>
            <p:ph type="ftr" sz="quarter" idx="10"/>
          </p:nvPr>
        </p:nvSpPr>
        <p:spPr/>
        <p:txBody>
          <a:bodyPr/>
          <a:lstStyle/>
          <a:p>
            <a:r>
              <a:rPr lang="en-US" dirty="0"/>
              <a:t>Academic Project – Logistic Regression</a:t>
            </a:r>
            <a:endParaRPr lang="en-GB" dirty="0"/>
          </a:p>
          <a:p>
            <a:endParaRPr lang="en-GB" noProof="0" dirty="0"/>
          </a:p>
        </p:txBody>
      </p:sp>
      <p:sp>
        <p:nvSpPr>
          <p:cNvPr id="5" name="Foliennummernplatzhalter 4"/>
          <p:cNvSpPr>
            <a:spLocks noGrp="1"/>
          </p:cNvSpPr>
          <p:nvPr>
            <p:ph type="sldNum" sz="quarter" idx="11"/>
          </p:nvPr>
        </p:nvSpPr>
        <p:spPr/>
        <p:txBody>
          <a:bodyPr/>
          <a:lstStyle/>
          <a:p>
            <a:fld id="{D94909C6-CC71-4962-A18E-AF0515723D95}" type="slidenum">
              <a:rPr lang="en-GB" noProof="0" smtClean="0"/>
              <a:pPr/>
              <a:t>22</a:t>
            </a:fld>
            <a:endParaRPr lang="en-GB" noProof="0"/>
          </a:p>
        </p:txBody>
      </p:sp>
      <p:sp>
        <p:nvSpPr>
          <p:cNvPr id="7" name="AutoShape 2" descr="n"/>
          <p:cNvSpPr>
            <a:spLocks noChangeAspect="1" noChangeArrowheads="1"/>
          </p:cNvSpPr>
          <p:nvPr/>
        </p:nvSpPr>
        <p:spPr bwMode="auto">
          <a:xfrm>
            <a:off x="26828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 name="AutoShape 4" descr="{\begin{matrix}K&amp;=&amp;\lim _{{m\to \infty }}\left[K_{0}\cdot \left(1+{\frac  {i}{m}}\right)^{{mn}}\right]\\\\&amp;=&amp;K_{0}\cdot e^{{n\cdot i}}\end{matrix}}"/>
          <p:cNvSpPr>
            <a:spLocks noChangeAspect="1" noChangeArrowheads="1"/>
          </p:cNvSpPr>
          <p:nvPr/>
        </p:nvSpPr>
        <p:spPr bwMode="auto">
          <a:xfrm>
            <a:off x="61277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cxnSp>
        <p:nvCxnSpPr>
          <p:cNvPr id="57" name="Gerader Verbinder 56">
            <a:extLst>
              <a:ext uri="{FF2B5EF4-FFF2-40B4-BE49-F238E27FC236}">
                <a16:creationId xmlns="" xmlns:a16="http://schemas.microsoft.com/office/drawing/2014/main" id="{9C6A7268-68AC-4737-BE2B-8CBDEC7584D6}"/>
              </a:ext>
            </a:extLst>
          </p:cNvPr>
          <p:cNvCxnSpPr/>
          <p:nvPr/>
        </p:nvCxnSpPr>
        <p:spPr>
          <a:xfrm>
            <a:off x="1714500" y="4194220"/>
            <a:ext cx="0"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feld 34">
                <a:extLst>
                  <a:ext uri="{FF2B5EF4-FFF2-40B4-BE49-F238E27FC236}">
                    <a16:creationId xmlns="" xmlns:a16="http://schemas.microsoft.com/office/drawing/2014/main" id="{39F0EE22-C736-443B-87E4-0E3E1C2391D4}"/>
                  </a:ext>
                </a:extLst>
              </p:cNvPr>
              <p:cNvSpPr txBox="1"/>
              <p:nvPr/>
            </p:nvSpPr>
            <p:spPr>
              <a:xfrm>
                <a:off x="418114" y="1446763"/>
                <a:ext cx="8241451" cy="3640740"/>
              </a:xfrm>
              <a:prstGeom prst="rect">
                <a:avLst/>
              </a:prstGeom>
              <a:solidFill>
                <a:schemeClr val="accent5">
                  <a:lumMod val="20000"/>
                  <a:lumOff val="80000"/>
                </a:schemeClr>
              </a:solidFill>
              <a:effectLst/>
            </p:spPr>
            <p:txBody>
              <a:bodyPr wrap="square" rtlCol="0">
                <a:spAutoFit/>
              </a:bodyPr>
              <a:lstStyle/>
              <a:p>
                <a:pPr algn="just">
                  <a:lnSpc>
                    <a:spcPct val="115000"/>
                  </a:lnSpc>
                  <a:spcAft>
                    <a:spcPts val="1000"/>
                  </a:spcAft>
                </a:pPr>
                <a:r>
                  <a:rPr lang="de-DE" sz="1600" b="1">
                    <a:effectLst/>
                    <a:latin typeface="Times New Roman" panose="02020603050405020304" pitchFamily="18" charset="0"/>
                    <a:ea typeface="Calibri" panose="020F0502020204030204" pitchFamily="34" charset="0"/>
                    <a:cs typeface="Times New Roman" panose="02020603050405020304" pitchFamily="18" charset="0"/>
                  </a:rPr>
                  <a:t>Odds ratio</a:t>
                </a:r>
                <a:r>
                  <a:rPr lang="de-DE" sz="1600" b="1">
                    <a:latin typeface="Times New Roman" panose="02020603050405020304" pitchFamily="18" charset="0"/>
                    <a:ea typeface="Calibri" panose="020F0502020204030204" pitchFamily="34" charset="0"/>
                    <a:cs typeface="Times New Roman" panose="02020603050405020304" pitchFamily="18" charset="0"/>
                  </a:rPr>
                  <a:t> </a:t>
                </a:r>
                <a:r>
                  <a:rPr lang="de-DE" sz="1600">
                    <a:latin typeface="Times New Roman" panose="02020603050405020304" pitchFamily="18" charset="0"/>
                    <a:ea typeface="Calibri" panose="020F0502020204030204" pitchFamily="34" charset="0"/>
                    <a:cs typeface="Times New Roman" panose="02020603050405020304" pitchFamily="18" charset="0"/>
                  </a:rPr>
                  <a:t>measures the impact on the odds of a one-unit increase in only one of the independent variables.</a:t>
                </a:r>
              </a:p>
              <a:p>
                <a:pPr algn="just">
                  <a:lnSpc>
                    <a:spcPct val="115000"/>
                  </a:lnSpc>
                  <a:spcAft>
                    <a:spcPts val="1000"/>
                  </a:spcAft>
                </a:pPr>
                <a:r>
                  <a:rPr lang="de-DE" sz="1600">
                    <a:effectLst/>
                    <a:latin typeface="Times New Roman" panose="02020603050405020304" pitchFamily="18" charset="0"/>
                    <a:ea typeface="Calibri" panose="020F0502020204030204" pitchFamily="34" charset="0"/>
                    <a:cs typeface="Times New Roman" panose="02020603050405020304" pitchFamily="18" charset="0"/>
                  </a:rPr>
                  <a:t>Odds Ratio=</a:t>
                </a:r>
                <a:r>
                  <a:rPr lang="en-US" sz="1600">
                    <a:solidFill>
                      <a:srgbClr val="836967"/>
                    </a:solidFill>
                    <a:effectLst/>
                    <a:latin typeface="Times New Roman" panose="02020603050405020304" pitchFamily="18" charset="0"/>
                    <a:cs typeface="Times New Roman" panose="02020603050405020304" pitchFamily="18" charset="0"/>
                  </a:rPr>
                  <a:t> </a:t>
                </a:r>
                <a14:m>
                  <m:oMath xmlns:m="http://schemas.openxmlformats.org/officeDocument/2006/math">
                    <m:f>
                      <m:fPr>
                        <m:ctrlPr>
                          <a:rPr lang="en-US" sz="1600" i="1" dirty="0" smtClean="0">
                            <a:solidFill>
                              <a:srgbClr val="836967"/>
                            </a:solidFill>
                            <a:effectLst/>
                            <a:latin typeface="Cambria Math" panose="02040503050406030204" pitchFamily="18" charset="0"/>
                          </a:rPr>
                        </m:ctrlPr>
                      </m:fPr>
                      <m:num>
                        <m:r>
                          <a:rPr lang="de-DE" sz="1600" i="1" dirty="0" smtClean="0">
                            <a:effectLst/>
                            <a:latin typeface="Cambria Math" panose="02040503050406030204" pitchFamily="18" charset="0"/>
                          </a:rPr>
                          <m:t>𝑂</m:t>
                        </m:r>
                        <m:r>
                          <a:rPr lang="de-DE" sz="1600" b="0" i="1" dirty="0" smtClean="0">
                            <a:effectLst/>
                            <a:latin typeface="Cambria Math" panose="02040503050406030204" pitchFamily="18" charset="0"/>
                          </a:rPr>
                          <m:t>𝑑𝑑𝑠</m:t>
                        </m:r>
                        <m:r>
                          <a:rPr lang="de-DE" sz="1600" b="0" i="1" dirty="0" smtClean="0">
                            <a:effectLst/>
                            <a:latin typeface="Cambria Math" panose="02040503050406030204" pitchFamily="18" charset="0"/>
                          </a:rPr>
                          <m:t>1</m:t>
                        </m:r>
                      </m:num>
                      <m:den>
                        <m:r>
                          <m:rPr>
                            <m:sty m:val="p"/>
                          </m:rPr>
                          <a:rPr lang="de-DE" sz="1600" b="0" i="0" dirty="0" smtClean="0">
                            <a:solidFill>
                              <a:srgbClr val="836967"/>
                            </a:solidFill>
                            <a:effectLst/>
                            <a:latin typeface="Cambria Math" panose="02040503050406030204" pitchFamily="18" charset="0"/>
                          </a:rPr>
                          <m:t>Odds</m:t>
                        </m:r>
                        <m:r>
                          <a:rPr lang="de-DE" sz="1600" b="0" i="0" dirty="0" smtClean="0">
                            <a:solidFill>
                              <a:srgbClr val="836967"/>
                            </a:solidFill>
                            <a:effectLst/>
                            <a:latin typeface="Cambria Math" panose="02040503050406030204" pitchFamily="18" charset="0"/>
                          </a:rPr>
                          <m:t>0</m:t>
                        </m:r>
                      </m:den>
                    </m:f>
                  </m:oMath>
                </a14:m>
                <a:r>
                  <a:rPr lang="de-DE" sz="160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15000"/>
                  </a:lnSpc>
                  <a:spcAft>
                    <a:spcPts val="1000"/>
                  </a:spcAft>
                </a:pP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1600">
                    <a:latin typeface="Times New Roman" panose="02020603050405020304" pitchFamily="18" charset="0"/>
                    <a:ea typeface="Calibri" panose="020F0502020204030204" pitchFamily="34" charset="0"/>
                    <a:cs typeface="Times New Roman" panose="02020603050405020304" pitchFamily="18" charset="0"/>
                  </a:rPr>
                  <a:t>Odds Ratio=e</a:t>
                </a:r>
                <a:r>
                  <a:rPr lang="en-US" sz="1600" baseline="30000">
                    <a:latin typeface="Times New Roman" panose="02020603050405020304" pitchFamily="18" charset="0"/>
                    <a:ea typeface="Calibri" panose="020F0502020204030204" pitchFamily="34" charset="0"/>
                    <a:cs typeface="Times New Roman" panose="02020603050405020304" pitchFamily="18" charset="0"/>
                  </a:rPr>
                  <a:t>β</a:t>
                </a:r>
                <a:endParaRPr lang="en-US" sz="160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1600">
                    <a:latin typeface="Times New Roman" panose="02020603050405020304" pitchFamily="18" charset="0"/>
                    <a:ea typeface="Calibri" panose="020F0502020204030204" pitchFamily="34" charset="0"/>
                    <a:cs typeface="Times New Roman" panose="02020603050405020304" pitchFamily="18" charset="0"/>
                  </a:rPr>
                  <a:t>    If β=0: No effect on the odds.</a:t>
                </a:r>
              </a:p>
              <a:p>
                <a:pPr algn="just">
                  <a:lnSpc>
                    <a:spcPct val="115000"/>
                  </a:lnSpc>
                  <a:spcAft>
                    <a:spcPts val="1000"/>
                  </a:spcAft>
                </a:pPr>
                <a:r>
                  <a:rPr lang="en-US" sz="1600">
                    <a:latin typeface="Times New Roman" panose="02020603050405020304" pitchFamily="18" charset="0"/>
                    <a:ea typeface="Calibri" panose="020F0502020204030204" pitchFamily="34" charset="0"/>
                    <a:cs typeface="Times New Roman" panose="02020603050405020304" pitchFamily="18" charset="0"/>
                  </a:rPr>
                  <a:t>    If e</a:t>
                </a:r>
                <a:r>
                  <a:rPr lang="en-US" sz="1600" baseline="30000">
                    <a:latin typeface="Times New Roman" panose="02020603050405020304" pitchFamily="18" charset="0"/>
                    <a:ea typeface="Calibri" panose="020F0502020204030204" pitchFamily="34" charset="0"/>
                    <a:cs typeface="Times New Roman" panose="02020603050405020304" pitchFamily="18" charset="0"/>
                  </a:rPr>
                  <a:t>β</a:t>
                </a:r>
                <a:r>
                  <a:rPr lang="en-US" sz="1600">
                    <a:latin typeface="Times New Roman" panose="02020603050405020304" pitchFamily="18" charset="0"/>
                    <a:ea typeface="Calibri" panose="020F0502020204030204" pitchFamily="34" charset="0"/>
                    <a:cs typeface="Times New Roman" panose="02020603050405020304" pitchFamily="18" charset="0"/>
                  </a:rPr>
                  <a:t>&gt;1: Increases the odds of the event.</a:t>
                </a:r>
              </a:p>
              <a:p>
                <a:pPr algn="just">
                  <a:lnSpc>
                    <a:spcPct val="115000"/>
                  </a:lnSpc>
                  <a:spcAft>
                    <a:spcPts val="1000"/>
                  </a:spcAft>
                </a:pPr>
                <a:r>
                  <a:rPr lang="en-US" sz="1600">
                    <a:latin typeface="Times New Roman" panose="02020603050405020304" pitchFamily="18" charset="0"/>
                    <a:ea typeface="Calibri" panose="020F0502020204030204" pitchFamily="34" charset="0"/>
                    <a:cs typeface="Times New Roman" panose="02020603050405020304" pitchFamily="18" charset="0"/>
                  </a:rPr>
                  <a:t>    If e</a:t>
                </a:r>
                <a:r>
                  <a:rPr lang="en-US" sz="1600" baseline="30000">
                    <a:latin typeface="Times New Roman" panose="02020603050405020304" pitchFamily="18" charset="0"/>
                    <a:ea typeface="Calibri" panose="020F0502020204030204" pitchFamily="34" charset="0"/>
                    <a:cs typeface="Times New Roman" panose="02020603050405020304" pitchFamily="18" charset="0"/>
                  </a:rPr>
                  <a:t>β</a:t>
                </a:r>
                <a:r>
                  <a:rPr lang="en-US" sz="1600">
                    <a:latin typeface="Times New Roman" panose="02020603050405020304" pitchFamily="18" charset="0"/>
                    <a:ea typeface="Calibri" panose="020F0502020204030204" pitchFamily="34" charset="0"/>
                    <a:cs typeface="Times New Roman" panose="02020603050405020304" pitchFamily="18" charset="0"/>
                  </a:rPr>
                  <a:t>&lt;1: Decreases the odds of the event.</a:t>
                </a:r>
                <a:endParaRPr lang="de-DE" sz="160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35" name="Textfeld 34">
                <a:extLst>
                  <a:ext uri="{FF2B5EF4-FFF2-40B4-BE49-F238E27FC236}">
                    <a16:creationId xmlns:a16="http://schemas.microsoft.com/office/drawing/2014/main" id="{39F0EE22-C736-443B-87E4-0E3E1C2391D4}"/>
                  </a:ext>
                </a:extLst>
              </p:cNvPr>
              <p:cNvSpPr txBox="1">
                <a:spLocks noRot="1" noChangeAspect="1" noMove="1" noResize="1" noEditPoints="1" noAdjustHandles="1" noChangeArrowheads="1" noChangeShapeType="1" noTextEdit="1"/>
              </p:cNvSpPr>
              <p:nvPr/>
            </p:nvSpPr>
            <p:spPr>
              <a:xfrm>
                <a:off x="418114" y="1446763"/>
                <a:ext cx="8241451" cy="3640740"/>
              </a:xfrm>
              <a:prstGeom prst="rect">
                <a:avLst/>
              </a:prstGeom>
              <a:blipFill>
                <a:blip r:embed="rId3"/>
                <a:stretch>
                  <a:fillRect l="-444" r="-370" b="-1171"/>
                </a:stretch>
              </a:blipFill>
              <a:effectLst/>
            </p:spPr>
            <p:txBody>
              <a:bodyPr/>
              <a:lstStyle/>
              <a:p>
                <a:r>
                  <a:rPr lang="en-US">
                    <a:noFill/>
                  </a:rPr>
                  <a:t> </a:t>
                </a:r>
              </a:p>
            </p:txBody>
          </p:sp>
        </mc:Fallback>
      </mc:AlternateContent>
    </p:spTree>
    <p:extLst>
      <p:ext uri="{BB962C8B-B14F-4D97-AF65-F5344CB8AC3E}">
        <p14:creationId xmlns:p14="http://schemas.microsoft.com/office/powerpoint/2010/main" val="2386685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F2E54B3B-79C8-0747-E6ED-10CEEDBDEA9D}"/>
              </a:ext>
            </a:extLst>
          </p:cNvPr>
          <p:cNvSpPr/>
          <p:nvPr/>
        </p:nvSpPr>
        <p:spPr>
          <a:xfrm>
            <a:off x="291132" y="1434132"/>
            <a:ext cx="8561736" cy="445103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22875BF-D512-5CCD-5AB2-F12ADE393D98}"/>
              </a:ext>
            </a:extLst>
          </p:cNvPr>
          <p:cNvSpPr>
            <a:spLocks noGrp="1"/>
          </p:cNvSpPr>
          <p:nvPr>
            <p:ph type="title"/>
          </p:nvPr>
        </p:nvSpPr>
        <p:spPr>
          <a:xfrm>
            <a:off x="310824" y="273598"/>
            <a:ext cx="6840000" cy="720000"/>
          </a:xfrm>
        </p:spPr>
        <p:txBody>
          <a:bodyPr/>
          <a:lstStyle/>
          <a:p>
            <a:r>
              <a:rPr lang="en-US" sz="2800" b="1" dirty="0">
                <a:solidFill>
                  <a:schemeClr val="accent5">
                    <a:lumMod val="75000"/>
                  </a:schemeClr>
                </a:solidFill>
                <a:latin typeface="Times New Roman"/>
                <a:cs typeface="Times New Roman"/>
              </a:rPr>
              <a:t>Python Code</a:t>
            </a:r>
          </a:p>
        </p:txBody>
      </p:sp>
      <p:sp>
        <p:nvSpPr>
          <p:cNvPr id="3" name="Content Placeholder 2">
            <a:extLst>
              <a:ext uri="{FF2B5EF4-FFF2-40B4-BE49-F238E27FC236}">
                <a16:creationId xmlns="" xmlns:a16="http://schemas.microsoft.com/office/drawing/2014/main" id="{54EE9320-EF2F-C1F2-56AE-5A159B253416}"/>
              </a:ext>
            </a:extLst>
          </p:cNvPr>
          <p:cNvSpPr>
            <a:spLocks noGrp="1"/>
          </p:cNvSpPr>
          <p:nvPr>
            <p:ph idx="1"/>
          </p:nvPr>
        </p:nvSpPr>
        <p:spPr>
          <a:xfrm>
            <a:off x="288000" y="1439999"/>
            <a:ext cx="8577769" cy="5418384"/>
          </a:xfrm>
        </p:spPr>
        <p:txBody>
          <a:bodyPr vert="horz" lIns="0" tIns="0" rIns="0" bIns="0" rtlCol="0" anchor="t">
            <a:noAutofit/>
          </a:bodyPr>
          <a:lstStyle/>
          <a:p>
            <a:pPr marL="0" indent="0">
              <a:buNone/>
            </a:pPr>
            <a:r>
              <a:rPr lang="en-US" sz="1000" dirty="0">
                <a:latin typeface="Times New Roman"/>
                <a:ea typeface="Calibri"/>
                <a:cs typeface="Calibri"/>
              </a:rPr>
              <a:t>import pandas as pd</a:t>
            </a:r>
            <a:br>
              <a:rPr lang="en-US" sz="1000" dirty="0">
                <a:latin typeface="Times New Roman"/>
                <a:ea typeface="Calibri"/>
                <a:cs typeface="Calibri"/>
              </a:rPr>
            </a:br>
            <a:r>
              <a:rPr lang="en-US" sz="1000" dirty="0">
                <a:latin typeface="Times New Roman"/>
                <a:ea typeface="Calibri"/>
                <a:cs typeface="Calibri"/>
              </a:rPr>
              <a:t>import </a:t>
            </a:r>
            <a:r>
              <a:rPr lang="en-US" sz="1000" dirty="0" err="1">
                <a:latin typeface="Times New Roman"/>
                <a:ea typeface="Calibri"/>
                <a:cs typeface="Calibri"/>
              </a:rPr>
              <a:t>numpy</a:t>
            </a:r>
            <a:r>
              <a:rPr lang="en-US" sz="1000" dirty="0">
                <a:latin typeface="Times New Roman"/>
                <a:ea typeface="Calibri"/>
                <a:cs typeface="Calibri"/>
              </a:rPr>
              <a:t> as np</a:t>
            </a:r>
            <a:br>
              <a:rPr lang="en-US" sz="1000" dirty="0">
                <a:latin typeface="Times New Roman"/>
                <a:ea typeface="Calibri"/>
                <a:cs typeface="Calibri"/>
              </a:rPr>
            </a:br>
            <a:r>
              <a:rPr lang="en-US" sz="1000" dirty="0">
                <a:latin typeface="Times New Roman"/>
                <a:ea typeface="Calibri"/>
                <a:cs typeface="Calibri"/>
              </a:rPr>
              <a:t>from </a:t>
            </a:r>
            <a:r>
              <a:rPr lang="en-US" sz="1000" dirty="0" err="1">
                <a:latin typeface="Times New Roman"/>
                <a:ea typeface="Calibri"/>
                <a:cs typeface="Calibri"/>
              </a:rPr>
              <a:t>sklearn.linear_model</a:t>
            </a:r>
            <a:r>
              <a:rPr lang="en-US" sz="1000" dirty="0">
                <a:latin typeface="Times New Roman"/>
                <a:ea typeface="Calibri"/>
                <a:cs typeface="Calibri"/>
              </a:rPr>
              <a:t> import </a:t>
            </a:r>
            <a:r>
              <a:rPr lang="en-US" sz="1000" dirty="0" err="1">
                <a:latin typeface="Times New Roman"/>
                <a:ea typeface="Calibri"/>
                <a:cs typeface="Calibri"/>
              </a:rPr>
              <a:t>LogisticRegression</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from </a:t>
            </a:r>
            <a:r>
              <a:rPr lang="en-US" sz="1000" dirty="0" err="1">
                <a:latin typeface="Times New Roman"/>
                <a:ea typeface="Calibri"/>
                <a:cs typeface="Calibri"/>
              </a:rPr>
              <a:t>sklearn.model_selection</a:t>
            </a:r>
            <a:r>
              <a:rPr lang="en-US" sz="1000" dirty="0">
                <a:latin typeface="Times New Roman"/>
                <a:ea typeface="Calibri"/>
                <a:cs typeface="Calibri"/>
              </a:rPr>
              <a:t> import </a:t>
            </a:r>
            <a:r>
              <a:rPr lang="en-US" sz="1000" dirty="0" err="1">
                <a:latin typeface="Times New Roman"/>
                <a:ea typeface="Calibri"/>
                <a:cs typeface="Calibri"/>
              </a:rPr>
              <a:t>train_test_split</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from </a:t>
            </a:r>
            <a:r>
              <a:rPr lang="en-US" sz="1000" dirty="0" err="1">
                <a:latin typeface="Times New Roman"/>
                <a:ea typeface="Calibri"/>
                <a:cs typeface="Calibri"/>
              </a:rPr>
              <a:t>sklearn.preprocessing</a:t>
            </a:r>
            <a:r>
              <a:rPr lang="en-US" sz="1000" dirty="0">
                <a:latin typeface="Times New Roman"/>
                <a:ea typeface="Calibri"/>
                <a:cs typeface="Calibri"/>
              </a:rPr>
              <a:t> import </a:t>
            </a:r>
            <a:r>
              <a:rPr lang="en-US" sz="1000" dirty="0" err="1">
                <a:latin typeface="Times New Roman"/>
                <a:ea typeface="Calibri"/>
                <a:cs typeface="Calibri"/>
              </a:rPr>
              <a:t>StandardScaler</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a:t>
            </a:r>
            <a:br>
              <a:rPr lang="en-US" sz="1000" dirty="0">
                <a:latin typeface="Times New Roman"/>
                <a:ea typeface="Calibri"/>
                <a:cs typeface="Calibri"/>
              </a:rPr>
            </a:br>
            <a:r>
              <a:rPr lang="en-US" sz="1000" b="1" dirty="0">
                <a:latin typeface="Times New Roman"/>
                <a:ea typeface="Calibri"/>
                <a:cs typeface="Calibri"/>
              </a:rPr>
              <a:t># Step 1: Load your 29</a:t>
            </a:r>
            <a:r>
              <a:rPr lang="en-US" sz="1000" b="1" baseline="30000" dirty="0">
                <a:latin typeface="Times New Roman"/>
                <a:ea typeface="Calibri"/>
                <a:cs typeface="Calibri"/>
              </a:rPr>
              <a:t>th</a:t>
            </a:r>
            <a:r>
              <a:rPr lang="en-US" sz="1000" b="1" dirty="0">
                <a:latin typeface="Times New Roman"/>
                <a:ea typeface="Calibri"/>
                <a:cs typeface="Calibri"/>
              </a:rPr>
              <a:t> assignment excel path here </a:t>
            </a:r>
            <a:r>
              <a:rPr lang="en-US" sz="1000" dirty="0">
                <a:latin typeface="Times New Roman"/>
                <a:ea typeface="Calibri"/>
                <a:cs typeface="Calibri"/>
              </a:rPr>
              <a:t/>
            </a:r>
            <a:br>
              <a:rPr lang="en-US" sz="1000" dirty="0">
                <a:latin typeface="Times New Roman"/>
                <a:ea typeface="Calibri"/>
                <a:cs typeface="Calibri"/>
              </a:rPr>
            </a:br>
            <a:r>
              <a:rPr lang="en-US" sz="1000" dirty="0" err="1">
                <a:latin typeface="Times New Roman"/>
                <a:ea typeface="Calibri"/>
                <a:cs typeface="Calibri"/>
              </a:rPr>
              <a:t>df</a:t>
            </a:r>
            <a:r>
              <a:rPr lang="en-US" sz="1000" dirty="0">
                <a:latin typeface="Times New Roman"/>
                <a:ea typeface="Calibri"/>
                <a:cs typeface="Calibri"/>
              </a:rPr>
              <a:t> = </a:t>
            </a:r>
            <a:r>
              <a:rPr lang="en-US" sz="1000" dirty="0" err="1">
                <a:latin typeface="Times New Roman"/>
                <a:ea typeface="Calibri"/>
                <a:cs typeface="Calibri"/>
              </a:rPr>
              <a:t>pd.read_csv</a:t>
            </a:r>
            <a:r>
              <a:rPr lang="en-US" sz="1000" dirty="0">
                <a:latin typeface="Times New Roman"/>
                <a:ea typeface="Calibri"/>
                <a:cs typeface="Calibri"/>
              </a:rPr>
              <a:t>("")</a:t>
            </a:r>
            <a:br>
              <a:rPr lang="en-US" sz="1000" dirty="0">
                <a:latin typeface="Times New Roman"/>
                <a:ea typeface="Calibri"/>
                <a:cs typeface="Calibri"/>
              </a:rPr>
            </a:br>
            <a:r>
              <a:rPr lang="en-US" sz="1000" dirty="0">
                <a:latin typeface="Times New Roman"/>
                <a:ea typeface="Calibri"/>
                <a:cs typeface="Calibri"/>
              </a:rPr>
              <a:t> </a:t>
            </a:r>
            <a:br>
              <a:rPr lang="en-US" sz="1000" dirty="0">
                <a:latin typeface="Times New Roman"/>
                <a:ea typeface="Calibri"/>
                <a:cs typeface="Calibri"/>
              </a:rPr>
            </a:br>
            <a:r>
              <a:rPr lang="en-US" sz="1000" b="1" dirty="0">
                <a:latin typeface="Times New Roman"/>
                <a:ea typeface="Calibri"/>
                <a:cs typeface="Calibri"/>
              </a:rPr>
              <a:t># Step 2: Define features (X) and target (y)</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X = </a:t>
            </a:r>
            <a:r>
              <a:rPr lang="en-US" sz="1000" dirty="0" err="1">
                <a:latin typeface="Times New Roman"/>
                <a:ea typeface="Calibri"/>
                <a:cs typeface="Calibri"/>
              </a:rPr>
              <a:t>df.drop</a:t>
            </a:r>
            <a:r>
              <a:rPr lang="en-US" sz="1000" dirty="0">
                <a:latin typeface="Times New Roman"/>
                <a:ea typeface="Calibri"/>
                <a:cs typeface="Calibri"/>
              </a:rPr>
              <a:t>("</a:t>
            </a:r>
            <a:r>
              <a:rPr lang="en-US" sz="1000" dirty="0" err="1">
                <a:latin typeface="Times New Roman"/>
                <a:ea typeface="Calibri"/>
                <a:cs typeface="Calibri"/>
              </a:rPr>
              <a:t>PaymentStatus</a:t>
            </a:r>
            <a:r>
              <a:rPr lang="en-US" sz="1000" dirty="0">
                <a:latin typeface="Times New Roman"/>
                <a:ea typeface="Calibri"/>
                <a:cs typeface="Calibri"/>
              </a:rPr>
              <a:t>", axis=1)</a:t>
            </a:r>
            <a:br>
              <a:rPr lang="en-US" sz="1000" dirty="0">
                <a:latin typeface="Times New Roman"/>
                <a:ea typeface="Calibri"/>
                <a:cs typeface="Calibri"/>
              </a:rPr>
            </a:br>
            <a:r>
              <a:rPr lang="en-US" sz="1000" dirty="0">
                <a:latin typeface="Times New Roman"/>
                <a:ea typeface="Calibri"/>
                <a:cs typeface="Calibri"/>
              </a:rPr>
              <a:t> y = </a:t>
            </a:r>
            <a:r>
              <a:rPr lang="en-US" sz="1000" dirty="0" err="1">
                <a:latin typeface="Times New Roman"/>
                <a:ea typeface="Calibri"/>
                <a:cs typeface="Calibri"/>
              </a:rPr>
              <a:t>df</a:t>
            </a:r>
            <a:r>
              <a:rPr lang="en-US" sz="1000" dirty="0">
                <a:latin typeface="Times New Roman"/>
                <a:ea typeface="Calibri"/>
                <a:cs typeface="Calibri"/>
              </a:rPr>
              <a:t>["</a:t>
            </a:r>
            <a:r>
              <a:rPr lang="en-US" sz="1000" dirty="0" err="1">
                <a:latin typeface="Times New Roman"/>
                <a:ea typeface="Calibri"/>
                <a:cs typeface="Calibri"/>
              </a:rPr>
              <a:t>PaymentStatus</a:t>
            </a:r>
            <a:r>
              <a:rPr lang="en-US" sz="1000" dirty="0">
                <a:latin typeface="Times New Roman"/>
                <a:ea typeface="Calibri"/>
                <a:cs typeface="Calibri"/>
              </a:rPr>
              <a:t>"]</a:t>
            </a:r>
            <a:br>
              <a:rPr lang="en-US" sz="1000" dirty="0">
                <a:latin typeface="Times New Roman"/>
                <a:ea typeface="Calibri"/>
                <a:cs typeface="Calibri"/>
              </a:rPr>
            </a:br>
            <a:r>
              <a:rPr lang="en-US" sz="1000" dirty="0">
                <a:latin typeface="Times New Roman"/>
                <a:ea typeface="Calibri"/>
                <a:cs typeface="Calibri"/>
              </a:rPr>
              <a:t> </a:t>
            </a:r>
            <a:br>
              <a:rPr lang="en-US" sz="1000" dirty="0">
                <a:latin typeface="Times New Roman"/>
                <a:ea typeface="Calibri"/>
                <a:cs typeface="Calibri"/>
              </a:rPr>
            </a:br>
            <a:r>
              <a:rPr lang="en-US" sz="1000" b="1" dirty="0">
                <a:latin typeface="Times New Roman"/>
                <a:ea typeface="Calibri"/>
                <a:cs typeface="Calibri"/>
              </a:rPr>
              <a:t># Step 3: Train-test split</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a:t>
            </a:r>
            <a:r>
              <a:rPr lang="en-US" sz="1000" dirty="0" err="1">
                <a:latin typeface="Times New Roman"/>
                <a:ea typeface="Calibri"/>
                <a:cs typeface="Calibri"/>
              </a:rPr>
              <a:t>X_train</a:t>
            </a:r>
            <a:r>
              <a:rPr lang="en-US" sz="1000" dirty="0">
                <a:latin typeface="Times New Roman"/>
                <a:ea typeface="Calibri"/>
                <a:cs typeface="Calibri"/>
              </a:rPr>
              <a:t>, </a:t>
            </a:r>
            <a:r>
              <a:rPr lang="en-US" sz="1000" dirty="0" err="1">
                <a:latin typeface="Times New Roman"/>
                <a:ea typeface="Calibri"/>
                <a:cs typeface="Calibri"/>
              </a:rPr>
              <a:t>X_test</a:t>
            </a:r>
            <a:r>
              <a:rPr lang="en-US" sz="1000" dirty="0">
                <a:latin typeface="Times New Roman"/>
                <a:ea typeface="Calibri"/>
                <a:cs typeface="Calibri"/>
              </a:rPr>
              <a:t>, </a:t>
            </a:r>
            <a:r>
              <a:rPr lang="en-US" sz="1000" dirty="0" err="1">
                <a:latin typeface="Times New Roman"/>
                <a:ea typeface="Calibri"/>
                <a:cs typeface="Calibri"/>
              </a:rPr>
              <a:t>y_train</a:t>
            </a:r>
            <a:r>
              <a:rPr lang="en-US" sz="1000" dirty="0">
                <a:latin typeface="Times New Roman"/>
                <a:ea typeface="Calibri"/>
                <a:cs typeface="Calibri"/>
              </a:rPr>
              <a:t>, </a:t>
            </a:r>
            <a:r>
              <a:rPr lang="en-US" sz="1000" dirty="0" err="1">
                <a:latin typeface="Times New Roman"/>
                <a:ea typeface="Calibri"/>
                <a:cs typeface="Calibri"/>
              </a:rPr>
              <a:t>y_test</a:t>
            </a:r>
            <a:r>
              <a:rPr lang="en-US" sz="1000" dirty="0">
                <a:latin typeface="Times New Roman"/>
                <a:ea typeface="Calibri"/>
                <a:cs typeface="Calibri"/>
              </a:rPr>
              <a:t> = </a:t>
            </a:r>
            <a:r>
              <a:rPr lang="en-US" sz="1000" dirty="0" err="1">
                <a:latin typeface="Times New Roman"/>
                <a:ea typeface="Calibri"/>
                <a:cs typeface="Calibri"/>
              </a:rPr>
              <a:t>train_test_split</a:t>
            </a:r>
            <a:r>
              <a:rPr lang="en-US" sz="1000" dirty="0">
                <a:latin typeface="Times New Roman"/>
                <a:ea typeface="Calibri"/>
                <a:cs typeface="Calibri"/>
              </a:rPr>
              <a:t>(X, y, </a:t>
            </a:r>
            <a:r>
              <a:rPr lang="en-US" sz="1000" dirty="0" err="1">
                <a:latin typeface="Times New Roman"/>
                <a:ea typeface="Calibri"/>
                <a:cs typeface="Calibri"/>
              </a:rPr>
              <a:t>test_size</a:t>
            </a:r>
            <a:r>
              <a:rPr lang="en-US" sz="1000" dirty="0">
                <a:latin typeface="Times New Roman"/>
                <a:ea typeface="Calibri"/>
                <a:cs typeface="Calibri"/>
              </a:rPr>
              <a:t>=0.10, </a:t>
            </a:r>
            <a:r>
              <a:rPr lang="en-US" sz="1000" dirty="0" err="1">
                <a:latin typeface="Times New Roman"/>
                <a:ea typeface="Calibri"/>
                <a:cs typeface="Calibri"/>
              </a:rPr>
              <a:t>random_state</a:t>
            </a:r>
            <a:r>
              <a:rPr lang="en-US" sz="1000" dirty="0">
                <a:latin typeface="Times New Roman"/>
                <a:ea typeface="Calibri"/>
                <a:cs typeface="Calibri"/>
              </a:rPr>
              <a:t>=42)</a:t>
            </a:r>
            <a:br>
              <a:rPr lang="en-US" sz="1000" dirty="0">
                <a:latin typeface="Times New Roman"/>
                <a:ea typeface="Calibri"/>
                <a:cs typeface="Calibri"/>
              </a:rPr>
            </a:br>
            <a:r>
              <a:rPr lang="en-US" sz="1000" dirty="0">
                <a:latin typeface="Times New Roman"/>
                <a:ea typeface="Calibri"/>
                <a:cs typeface="Calibri"/>
              </a:rPr>
              <a:t> </a:t>
            </a:r>
            <a:br>
              <a:rPr lang="en-US" sz="1000" dirty="0">
                <a:latin typeface="Times New Roman"/>
                <a:ea typeface="Calibri"/>
                <a:cs typeface="Calibri"/>
              </a:rPr>
            </a:br>
            <a:r>
              <a:rPr lang="en-US" sz="1000" b="1" dirty="0">
                <a:latin typeface="Times New Roman"/>
                <a:ea typeface="Calibri"/>
                <a:cs typeface="Calibri"/>
              </a:rPr>
              <a:t># Step 4: Feature scaling</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scaler = </a:t>
            </a:r>
            <a:r>
              <a:rPr lang="en-US" sz="1000" dirty="0" err="1">
                <a:latin typeface="Times New Roman"/>
                <a:ea typeface="Calibri"/>
                <a:cs typeface="Calibri"/>
              </a:rPr>
              <a:t>StandardScaler</a:t>
            </a:r>
            <a:r>
              <a:rPr lang="en-US" sz="1000" dirty="0">
                <a:latin typeface="Times New Roman"/>
                <a:ea typeface="Calibri"/>
                <a:cs typeface="Calibri"/>
              </a:rPr>
              <a:t>()</a:t>
            </a:r>
            <a:br>
              <a:rPr lang="en-US" sz="1000" dirty="0">
                <a:latin typeface="Times New Roman"/>
                <a:ea typeface="Calibri"/>
                <a:cs typeface="Calibri"/>
              </a:rPr>
            </a:br>
            <a:r>
              <a:rPr lang="en-US" sz="1000" dirty="0">
                <a:latin typeface="Times New Roman"/>
                <a:ea typeface="Calibri"/>
                <a:cs typeface="Calibri"/>
              </a:rPr>
              <a:t> </a:t>
            </a:r>
            <a:r>
              <a:rPr lang="en-US" sz="1000" dirty="0" err="1">
                <a:latin typeface="Times New Roman"/>
                <a:ea typeface="Calibri"/>
                <a:cs typeface="Calibri"/>
              </a:rPr>
              <a:t>X_train_scaled</a:t>
            </a:r>
            <a:r>
              <a:rPr lang="en-US" sz="1000" dirty="0">
                <a:latin typeface="Times New Roman"/>
                <a:ea typeface="Calibri"/>
                <a:cs typeface="Calibri"/>
              </a:rPr>
              <a:t> = </a:t>
            </a:r>
            <a:r>
              <a:rPr lang="en-US" sz="1000" dirty="0" err="1">
                <a:latin typeface="Times New Roman"/>
                <a:ea typeface="Calibri"/>
                <a:cs typeface="Calibri"/>
              </a:rPr>
              <a:t>scaler.fit_transform</a:t>
            </a:r>
            <a:r>
              <a:rPr lang="en-US" sz="1000" dirty="0">
                <a:latin typeface="Times New Roman"/>
                <a:ea typeface="Calibri"/>
                <a:cs typeface="Calibri"/>
              </a:rPr>
              <a:t>(</a:t>
            </a:r>
            <a:r>
              <a:rPr lang="en-US" sz="1000" dirty="0" err="1">
                <a:latin typeface="Times New Roman"/>
                <a:ea typeface="Calibri"/>
                <a:cs typeface="Calibri"/>
              </a:rPr>
              <a:t>X_train</a:t>
            </a:r>
            <a:r>
              <a:rPr lang="en-US" sz="1000" dirty="0">
                <a:latin typeface="Times New Roman"/>
                <a:ea typeface="Calibri"/>
                <a:cs typeface="Calibri"/>
              </a:rPr>
              <a:t>)</a:t>
            </a:r>
            <a:endParaRPr lang="en-US" dirty="0">
              <a:latin typeface="Times New Roman"/>
            </a:endParaRPr>
          </a:p>
          <a:p>
            <a:pPr marL="0" indent="0">
              <a:buNone/>
            </a:pPr>
            <a:r>
              <a:rPr lang="en-US" sz="1000" b="1" dirty="0">
                <a:latin typeface="Times New Roman"/>
                <a:ea typeface="Calibri"/>
                <a:cs typeface="Calibri"/>
              </a:rPr>
              <a:t> # Step 5: Fit logistic regression</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model = </a:t>
            </a:r>
            <a:r>
              <a:rPr lang="en-US" sz="1000" dirty="0" err="1">
                <a:latin typeface="Times New Roman"/>
                <a:ea typeface="Calibri"/>
                <a:cs typeface="Calibri"/>
              </a:rPr>
              <a:t>LogisticRegression</a:t>
            </a:r>
            <a:r>
              <a:rPr lang="en-US" sz="1000" dirty="0">
                <a:latin typeface="Times New Roman"/>
                <a:ea typeface="Calibri"/>
                <a:cs typeface="Calibri"/>
              </a:rPr>
              <a:t>(</a:t>
            </a:r>
            <a:r>
              <a:rPr lang="en-US" sz="1000" dirty="0" err="1">
                <a:latin typeface="Times New Roman"/>
                <a:ea typeface="Calibri"/>
                <a:cs typeface="Calibri"/>
              </a:rPr>
              <a:t>max_iter</a:t>
            </a:r>
            <a:r>
              <a:rPr lang="en-US" sz="1000" dirty="0">
                <a:latin typeface="Times New Roman"/>
                <a:ea typeface="Calibri"/>
                <a:cs typeface="Calibri"/>
              </a:rPr>
              <a:t>=2000, </a:t>
            </a:r>
            <a:r>
              <a:rPr lang="en-US" sz="1000" dirty="0" err="1">
                <a:latin typeface="Times New Roman"/>
                <a:ea typeface="Calibri"/>
                <a:cs typeface="Calibri"/>
              </a:rPr>
              <a:t>class_weight</a:t>
            </a:r>
            <a:r>
              <a:rPr lang="en-US" sz="1000" dirty="0">
                <a:latin typeface="Times New Roman"/>
                <a:ea typeface="Calibri"/>
                <a:cs typeface="Calibri"/>
              </a:rPr>
              <a:t>='balanced')</a:t>
            </a:r>
            <a:br>
              <a:rPr lang="en-US" sz="1000" dirty="0">
                <a:latin typeface="Times New Roman"/>
                <a:ea typeface="Calibri"/>
                <a:cs typeface="Calibri"/>
              </a:rPr>
            </a:br>
            <a:r>
              <a:rPr lang="en-US" sz="1000" dirty="0">
                <a:latin typeface="Times New Roman"/>
                <a:ea typeface="Calibri"/>
                <a:cs typeface="Calibri"/>
              </a:rPr>
              <a:t> </a:t>
            </a:r>
            <a:r>
              <a:rPr lang="en-US" sz="1000" dirty="0" err="1">
                <a:latin typeface="Times New Roman"/>
                <a:ea typeface="Calibri"/>
                <a:cs typeface="Calibri"/>
              </a:rPr>
              <a:t>model.fit</a:t>
            </a:r>
            <a:r>
              <a:rPr lang="en-US" sz="1000" dirty="0">
                <a:latin typeface="Times New Roman"/>
                <a:ea typeface="Calibri"/>
                <a:cs typeface="Calibri"/>
              </a:rPr>
              <a:t>(</a:t>
            </a:r>
            <a:r>
              <a:rPr lang="en-US" sz="1000" dirty="0" err="1">
                <a:latin typeface="Times New Roman"/>
                <a:ea typeface="Calibri"/>
                <a:cs typeface="Calibri"/>
              </a:rPr>
              <a:t>X_train_scaled</a:t>
            </a:r>
            <a:r>
              <a:rPr lang="en-US" sz="1000" dirty="0">
                <a:latin typeface="Times New Roman"/>
                <a:ea typeface="Calibri"/>
                <a:cs typeface="Calibri"/>
              </a:rPr>
              <a:t>, </a:t>
            </a:r>
            <a:r>
              <a:rPr lang="en-US" sz="1000" dirty="0" err="1">
                <a:latin typeface="Times New Roman"/>
                <a:ea typeface="Calibri"/>
                <a:cs typeface="Calibri"/>
              </a:rPr>
              <a:t>y_train</a:t>
            </a:r>
            <a:r>
              <a:rPr lang="en-US" sz="1000" dirty="0">
                <a:latin typeface="Times New Roman"/>
                <a:ea typeface="Calibri"/>
                <a:cs typeface="Calibri"/>
              </a:rPr>
              <a:t>)</a:t>
            </a:r>
            <a:br>
              <a:rPr lang="en-US" sz="1000" dirty="0">
                <a:latin typeface="Times New Roman"/>
                <a:ea typeface="Calibri"/>
                <a:cs typeface="Calibri"/>
              </a:rPr>
            </a:br>
            <a:r>
              <a:rPr lang="en-US" sz="1000" dirty="0">
                <a:latin typeface="Times New Roman"/>
                <a:ea typeface="Calibri"/>
                <a:cs typeface="Calibri"/>
              </a:rPr>
              <a:t> </a:t>
            </a:r>
            <a:br>
              <a:rPr lang="en-US" sz="1000" dirty="0">
                <a:latin typeface="Times New Roman"/>
                <a:ea typeface="Calibri"/>
                <a:cs typeface="Calibri"/>
              </a:rPr>
            </a:br>
            <a:r>
              <a:rPr lang="en-US" sz="1000" dirty="0">
                <a:latin typeface="Times New Roman"/>
                <a:ea typeface="Calibri"/>
                <a:cs typeface="Calibri"/>
              </a:rPr>
              <a:t/>
            </a:r>
            <a:br>
              <a:rPr lang="en-US" sz="1000" dirty="0">
                <a:latin typeface="Times New Roman"/>
                <a:ea typeface="Calibri"/>
                <a:cs typeface="Calibri"/>
              </a:rPr>
            </a:br>
            <a:r>
              <a:rPr lang="en-US" sz="1000" dirty="0">
                <a:latin typeface="Calibri"/>
                <a:ea typeface="Calibri"/>
                <a:cs typeface="Calibri"/>
              </a:rPr>
              <a:t/>
            </a:r>
            <a:br>
              <a:rPr lang="en-US" sz="1000" dirty="0">
                <a:latin typeface="Calibri"/>
                <a:ea typeface="Calibri"/>
                <a:cs typeface="Calibri"/>
              </a:rPr>
            </a:br>
            <a:endParaRPr lang="en-US" sz="1000" dirty="0">
              <a:latin typeface="Calibri"/>
              <a:ea typeface="Calibri"/>
              <a:cs typeface="Calibri"/>
            </a:endParaRPr>
          </a:p>
        </p:txBody>
      </p:sp>
      <p:sp>
        <p:nvSpPr>
          <p:cNvPr id="4" name="Footer Placeholder 3">
            <a:extLst>
              <a:ext uri="{FF2B5EF4-FFF2-40B4-BE49-F238E27FC236}">
                <a16:creationId xmlns="" xmlns:a16="http://schemas.microsoft.com/office/drawing/2014/main" id="{7AE4B566-FF25-EA27-0C15-4BB4155B8B52}"/>
              </a:ext>
            </a:extLst>
          </p:cNvPr>
          <p:cNvSpPr>
            <a:spLocks noGrp="1"/>
          </p:cNvSpPr>
          <p:nvPr>
            <p:ph type="ftr" sz="quarter" idx="10"/>
          </p:nvPr>
        </p:nvSpPr>
        <p:spPr/>
        <p:txBody>
          <a:bodyPr/>
          <a:lstStyle/>
          <a:p>
            <a:r>
              <a:rPr lang="en-US" dirty="0"/>
              <a:t>Academic Project – Logistic Regression</a:t>
            </a:r>
            <a:endParaRPr lang="en-GB" dirty="0"/>
          </a:p>
          <a:p>
            <a:endParaRPr lang="en-GB" noProof="0" dirty="0"/>
          </a:p>
        </p:txBody>
      </p:sp>
      <p:sp>
        <p:nvSpPr>
          <p:cNvPr id="5" name="Slide Number Placeholder 4">
            <a:extLst>
              <a:ext uri="{FF2B5EF4-FFF2-40B4-BE49-F238E27FC236}">
                <a16:creationId xmlns="" xmlns:a16="http://schemas.microsoft.com/office/drawing/2014/main" id="{315E20B6-E82A-4523-7F0B-9933ABB4C073}"/>
              </a:ext>
            </a:extLst>
          </p:cNvPr>
          <p:cNvSpPr>
            <a:spLocks noGrp="1"/>
          </p:cNvSpPr>
          <p:nvPr>
            <p:ph type="sldNum" sz="quarter" idx="11"/>
          </p:nvPr>
        </p:nvSpPr>
        <p:spPr/>
        <p:txBody>
          <a:bodyPr/>
          <a:lstStyle/>
          <a:p>
            <a:fld id="{D94909C6-CC71-4962-A18E-AF0515723D95}" type="slidenum">
              <a:rPr lang="en-GB" noProof="0" smtClean="0"/>
              <a:pPr/>
              <a:t>23</a:t>
            </a:fld>
            <a:endParaRPr lang="en-GB" noProof="0"/>
          </a:p>
        </p:txBody>
      </p:sp>
    </p:spTree>
    <p:extLst>
      <p:ext uri="{BB962C8B-B14F-4D97-AF65-F5344CB8AC3E}">
        <p14:creationId xmlns:p14="http://schemas.microsoft.com/office/powerpoint/2010/main" val="452249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A30F474-81CA-593B-6983-4DC6151F2513}"/>
              </a:ext>
            </a:extLst>
          </p:cNvPr>
          <p:cNvSpPr/>
          <p:nvPr/>
        </p:nvSpPr>
        <p:spPr>
          <a:xfrm>
            <a:off x="291132" y="1444383"/>
            <a:ext cx="8551485" cy="268784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0A56BD54-BF84-E173-0687-299F0F174587}"/>
              </a:ext>
            </a:extLst>
          </p:cNvPr>
          <p:cNvSpPr>
            <a:spLocks noGrp="1"/>
          </p:cNvSpPr>
          <p:nvPr>
            <p:ph idx="1"/>
          </p:nvPr>
        </p:nvSpPr>
        <p:spPr/>
        <p:txBody>
          <a:bodyPr vert="horz" lIns="0" tIns="0" rIns="0" bIns="0" rtlCol="0" anchor="t">
            <a:noAutofit/>
          </a:bodyPr>
          <a:lstStyle/>
          <a:p>
            <a:pPr marL="0" indent="0">
              <a:buNone/>
            </a:pPr>
            <a:r>
              <a:rPr lang="en-US" sz="1000" b="1" dirty="0">
                <a:latin typeface="Times New Roman"/>
                <a:ea typeface="Calibri"/>
                <a:cs typeface="Calibri"/>
              </a:rPr>
              <a:t># Step 6: Interpret coefficients using odds ratio</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a:t>
            </a:r>
            <a:r>
              <a:rPr lang="en-US" sz="1000" dirty="0" err="1">
                <a:latin typeface="Times New Roman"/>
                <a:ea typeface="Calibri"/>
                <a:cs typeface="Calibri"/>
              </a:rPr>
              <a:t>feature_names</a:t>
            </a:r>
            <a:r>
              <a:rPr lang="en-US" sz="1000" dirty="0">
                <a:latin typeface="Times New Roman"/>
                <a:ea typeface="Calibri"/>
                <a:cs typeface="Calibri"/>
              </a:rPr>
              <a:t> = </a:t>
            </a:r>
            <a:r>
              <a:rPr lang="en-US" sz="1000" dirty="0" err="1">
                <a:latin typeface="Times New Roman"/>
                <a:ea typeface="Calibri"/>
                <a:cs typeface="Calibri"/>
              </a:rPr>
              <a:t>X_train.columns</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coefficients = </a:t>
            </a:r>
            <a:r>
              <a:rPr lang="en-US" sz="1000" dirty="0" err="1">
                <a:latin typeface="Times New Roman"/>
                <a:ea typeface="Calibri"/>
                <a:cs typeface="Calibri"/>
              </a:rPr>
              <a:t>model.coef</a:t>
            </a:r>
            <a:r>
              <a:rPr lang="en-US" sz="1000" dirty="0">
                <a:latin typeface="Times New Roman"/>
                <a:ea typeface="Calibri"/>
                <a:cs typeface="Calibri"/>
              </a:rPr>
              <a:t>_[0]</a:t>
            </a:r>
            <a:br>
              <a:rPr lang="en-US" sz="1000" dirty="0">
                <a:latin typeface="Times New Roman"/>
                <a:ea typeface="Calibri"/>
                <a:cs typeface="Calibri"/>
              </a:rPr>
            </a:br>
            <a:r>
              <a:rPr lang="en-US" sz="1000" dirty="0">
                <a:latin typeface="Times New Roman"/>
                <a:ea typeface="Calibri"/>
                <a:cs typeface="Calibri"/>
              </a:rPr>
              <a:t> </a:t>
            </a:r>
            <a:r>
              <a:rPr lang="en-US" sz="1000" dirty="0" err="1">
                <a:latin typeface="Times New Roman"/>
                <a:ea typeface="Calibri"/>
                <a:cs typeface="Calibri"/>
              </a:rPr>
              <a:t>odds_ratios</a:t>
            </a:r>
            <a:r>
              <a:rPr lang="en-US" sz="1000" dirty="0">
                <a:latin typeface="Times New Roman"/>
                <a:ea typeface="Calibri"/>
                <a:cs typeface="Calibri"/>
              </a:rPr>
              <a:t> = </a:t>
            </a:r>
            <a:r>
              <a:rPr lang="en-US" sz="1000" dirty="0" err="1">
                <a:latin typeface="Times New Roman"/>
                <a:ea typeface="Calibri"/>
                <a:cs typeface="Calibri"/>
              </a:rPr>
              <a:t>np.exp</a:t>
            </a:r>
            <a:r>
              <a:rPr lang="en-US" sz="1000" dirty="0">
                <a:latin typeface="Times New Roman"/>
                <a:ea typeface="Calibri"/>
                <a:cs typeface="Calibri"/>
              </a:rPr>
              <a:t>(coefficients)</a:t>
            </a:r>
            <a:br>
              <a:rPr lang="en-US" sz="1000" dirty="0">
                <a:latin typeface="Times New Roman"/>
                <a:ea typeface="Calibri"/>
                <a:cs typeface="Calibri"/>
              </a:rPr>
            </a:br>
            <a:r>
              <a:rPr lang="en-US" sz="1000" dirty="0">
                <a:latin typeface="Times New Roman"/>
                <a:ea typeface="Calibri"/>
                <a:cs typeface="Calibri"/>
              </a:rPr>
              <a:t> </a:t>
            </a:r>
            <a:r>
              <a:rPr lang="en-US" sz="1000" dirty="0" err="1">
                <a:latin typeface="Times New Roman"/>
                <a:ea typeface="Calibri"/>
                <a:cs typeface="Calibri"/>
              </a:rPr>
              <a:t>odds_df</a:t>
            </a:r>
            <a:r>
              <a:rPr lang="en-US" sz="1000" dirty="0">
                <a:latin typeface="Times New Roman"/>
                <a:ea typeface="Calibri"/>
                <a:cs typeface="Calibri"/>
              </a:rPr>
              <a:t> = </a:t>
            </a:r>
            <a:r>
              <a:rPr lang="en-US" sz="1000" dirty="0" err="1">
                <a:latin typeface="Times New Roman"/>
                <a:ea typeface="Calibri"/>
                <a:cs typeface="Calibri"/>
              </a:rPr>
              <a:t>pd.DataFrame</a:t>
            </a:r>
            <a:r>
              <a:rPr lang="en-US" sz="1000" dirty="0">
                <a:latin typeface="Times New Roman"/>
                <a:ea typeface="Calibri"/>
                <a:cs typeface="Calibri"/>
              </a:rPr>
              <a:t>({</a:t>
            </a:r>
            <a:br>
              <a:rPr lang="en-US" sz="1000" dirty="0">
                <a:latin typeface="Times New Roman"/>
                <a:ea typeface="Calibri"/>
                <a:cs typeface="Calibri"/>
              </a:rPr>
            </a:br>
            <a:r>
              <a:rPr lang="en-US" sz="1000" dirty="0">
                <a:latin typeface="Times New Roman"/>
                <a:ea typeface="Calibri"/>
                <a:cs typeface="Calibri"/>
              </a:rPr>
              <a:t>     'Feature': </a:t>
            </a:r>
            <a:r>
              <a:rPr lang="en-US" sz="1000" dirty="0" err="1">
                <a:latin typeface="Times New Roman"/>
                <a:ea typeface="Calibri"/>
                <a:cs typeface="Calibri"/>
              </a:rPr>
              <a:t>feature_names</a:t>
            </a:r>
            <a:r>
              <a:rPr lang="en-US" sz="1000" dirty="0">
                <a:latin typeface="Times New Roman"/>
                <a:ea typeface="Calibri"/>
                <a:cs typeface="Calibri"/>
              </a:rPr>
              <a:t>,</a:t>
            </a:r>
            <a:br>
              <a:rPr lang="en-US" sz="1000" dirty="0">
                <a:latin typeface="Times New Roman"/>
                <a:ea typeface="Calibri"/>
                <a:cs typeface="Calibri"/>
              </a:rPr>
            </a:br>
            <a:r>
              <a:rPr lang="en-US" sz="1000" dirty="0">
                <a:latin typeface="Times New Roman"/>
                <a:ea typeface="Calibri"/>
                <a:cs typeface="Calibri"/>
              </a:rPr>
              <a:t>     'Coefficient': coefficients,</a:t>
            </a:r>
            <a:br>
              <a:rPr lang="en-US" sz="1000" dirty="0">
                <a:latin typeface="Times New Roman"/>
                <a:ea typeface="Calibri"/>
                <a:cs typeface="Calibri"/>
              </a:rPr>
            </a:br>
            <a:r>
              <a:rPr lang="en-US" sz="1000" dirty="0">
                <a:latin typeface="Times New Roman"/>
                <a:ea typeface="Calibri"/>
                <a:cs typeface="Calibri"/>
              </a:rPr>
              <a:t>     'Odds Ratio': </a:t>
            </a:r>
            <a:r>
              <a:rPr lang="en-US" sz="1000" dirty="0" err="1">
                <a:latin typeface="Times New Roman"/>
                <a:ea typeface="Calibri"/>
                <a:cs typeface="Calibri"/>
              </a:rPr>
              <a:t>odds_ratios</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a:t>
            </a:r>
            <a:r>
              <a:rPr lang="en-US" sz="1000" dirty="0" err="1">
                <a:latin typeface="Times New Roman"/>
                <a:ea typeface="Calibri"/>
                <a:cs typeface="Calibri"/>
              </a:rPr>
              <a:t>sort_values</a:t>
            </a:r>
            <a:r>
              <a:rPr lang="en-US" sz="1000" dirty="0">
                <a:latin typeface="Times New Roman"/>
                <a:ea typeface="Calibri"/>
                <a:cs typeface="Calibri"/>
              </a:rPr>
              <a:t>(by='Odds Ratio', ascending=False)</a:t>
            </a:r>
            <a:br>
              <a:rPr lang="en-US" sz="1000" dirty="0">
                <a:latin typeface="Times New Roman"/>
                <a:ea typeface="Calibri"/>
                <a:cs typeface="Calibri"/>
              </a:rPr>
            </a:br>
            <a:r>
              <a:rPr lang="en-US" sz="1000" dirty="0">
                <a:latin typeface="Times New Roman"/>
                <a:ea typeface="Calibri"/>
                <a:cs typeface="Calibri"/>
              </a:rPr>
              <a:t> </a:t>
            </a:r>
            <a:br>
              <a:rPr lang="en-US" sz="1000" dirty="0">
                <a:latin typeface="Times New Roman"/>
                <a:ea typeface="Calibri"/>
                <a:cs typeface="Calibri"/>
              </a:rPr>
            </a:br>
            <a:r>
              <a:rPr lang="en-US" sz="1000" dirty="0">
                <a:latin typeface="Times New Roman"/>
                <a:ea typeface="Calibri"/>
                <a:cs typeface="Calibri"/>
              </a:rPr>
              <a:t>print(</a:t>
            </a:r>
            <a:r>
              <a:rPr lang="en-US" sz="1000" dirty="0" err="1">
                <a:latin typeface="Times New Roman"/>
                <a:ea typeface="Calibri"/>
                <a:cs typeface="Calibri"/>
              </a:rPr>
              <a:t>odds_df</a:t>
            </a:r>
            <a:r>
              <a:rPr lang="en-US" sz="1000" dirty="0">
                <a:latin typeface="Times New Roman"/>
                <a:ea typeface="Calibri"/>
                <a:cs typeface="Calibri"/>
              </a:rPr>
              <a:t>)</a:t>
            </a:r>
            <a:br>
              <a:rPr lang="en-US" sz="1000" dirty="0">
                <a:latin typeface="Times New Roman"/>
                <a:ea typeface="Calibri"/>
                <a:cs typeface="Calibri"/>
              </a:rPr>
            </a:br>
            <a:r>
              <a:rPr lang="en-US" sz="1000" dirty="0">
                <a:latin typeface="Times New Roman"/>
                <a:ea typeface="Calibri"/>
                <a:cs typeface="Calibri"/>
              </a:rPr>
              <a:t> </a:t>
            </a:r>
            <a:br>
              <a:rPr lang="en-US" sz="1000" dirty="0">
                <a:latin typeface="Times New Roman"/>
                <a:ea typeface="Calibri"/>
                <a:cs typeface="Calibri"/>
              </a:rPr>
            </a:br>
            <a:r>
              <a:rPr lang="en-US" sz="1000" b="1" dirty="0">
                <a:latin typeface="Times New Roman"/>
                <a:ea typeface="Calibri"/>
                <a:cs typeface="Calibri"/>
              </a:rPr>
              <a:t># Step 7: Save to new Excel file for easy observation</a:t>
            </a:r>
            <a:r>
              <a:rPr lang="en-US" sz="1000" dirty="0">
                <a:latin typeface="Times New Roman"/>
                <a:ea typeface="Calibri"/>
                <a:cs typeface="Calibri"/>
              </a:rPr>
              <a:t/>
            </a:r>
            <a:br>
              <a:rPr lang="en-US" sz="1000" dirty="0">
                <a:latin typeface="Times New Roman"/>
                <a:ea typeface="Calibri"/>
                <a:cs typeface="Calibri"/>
              </a:rPr>
            </a:br>
            <a:r>
              <a:rPr lang="en-US" sz="1000" dirty="0">
                <a:latin typeface="Times New Roman"/>
                <a:ea typeface="Calibri"/>
                <a:cs typeface="Calibri"/>
              </a:rPr>
              <a:t> </a:t>
            </a:r>
            <a:r>
              <a:rPr lang="en-US" sz="1000" dirty="0" err="1">
                <a:latin typeface="Times New Roman"/>
                <a:ea typeface="Calibri"/>
                <a:cs typeface="Calibri"/>
              </a:rPr>
              <a:t>odds_df.to_csv</a:t>
            </a:r>
            <a:r>
              <a:rPr lang="en-US" sz="1000" dirty="0">
                <a:latin typeface="Times New Roman"/>
                <a:ea typeface="Calibri"/>
                <a:cs typeface="Calibri"/>
              </a:rPr>
              <a:t>("", index=False)</a:t>
            </a:r>
            <a:br>
              <a:rPr lang="en-US" sz="1000" dirty="0">
                <a:latin typeface="Times New Roman"/>
                <a:ea typeface="Calibri"/>
                <a:cs typeface="Calibri"/>
              </a:rPr>
            </a:br>
            <a:r>
              <a:rPr lang="en-US" sz="1000" dirty="0">
                <a:latin typeface="Calibri"/>
                <a:ea typeface="Calibri"/>
                <a:cs typeface="Calibri"/>
              </a:rPr>
              <a:t> </a:t>
            </a:r>
            <a:br>
              <a:rPr lang="en-US" sz="1000" dirty="0">
                <a:latin typeface="Calibri"/>
                <a:ea typeface="Calibri"/>
                <a:cs typeface="Calibri"/>
              </a:rPr>
            </a:br>
            <a:endParaRPr lang="en-US" sz="1000">
              <a:latin typeface="Calibri"/>
              <a:ea typeface="Calibri"/>
              <a:cs typeface="Calibri"/>
            </a:endParaRPr>
          </a:p>
        </p:txBody>
      </p:sp>
      <p:sp>
        <p:nvSpPr>
          <p:cNvPr id="4" name="Footer Placeholder 3">
            <a:extLst>
              <a:ext uri="{FF2B5EF4-FFF2-40B4-BE49-F238E27FC236}">
                <a16:creationId xmlns="" xmlns:a16="http://schemas.microsoft.com/office/drawing/2014/main" id="{6F9772F4-C019-5BA6-5B2F-42718C8E421B}"/>
              </a:ext>
            </a:extLst>
          </p:cNvPr>
          <p:cNvSpPr>
            <a:spLocks noGrp="1"/>
          </p:cNvSpPr>
          <p:nvPr>
            <p:ph type="ftr" sz="quarter" idx="10"/>
          </p:nvPr>
        </p:nvSpPr>
        <p:spPr/>
        <p:txBody>
          <a:bodyPr/>
          <a:lstStyle/>
          <a:p>
            <a:r>
              <a:rPr lang="en-US" dirty="0"/>
              <a:t>Academic Project – Logistic Regression</a:t>
            </a:r>
            <a:endParaRPr lang="en-GB" dirty="0"/>
          </a:p>
          <a:p>
            <a:endParaRPr lang="en-GB" noProof="0" dirty="0"/>
          </a:p>
        </p:txBody>
      </p:sp>
      <p:sp>
        <p:nvSpPr>
          <p:cNvPr id="5" name="Slide Number Placeholder 4">
            <a:extLst>
              <a:ext uri="{FF2B5EF4-FFF2-40B4-BE49-F238E27FC236}">
                <a16:creationId xmlns="" xmlns:a16="http://schemas.microsoft.com/office/drawing/2014/main" id="{BC9E9A69-519D-2036-F1B6-E970C07E00FB}"/>
              </a:ext>
            </a:extLst>
          </p:cNvPr>
          <p:cNvSpPr>
            <a:spLocks noGrp="1"/>
          </p:cNvSpPr>
          <p:nvPr>
            <p:ph type="sldNum" sz="quarter" idx="11"/>
          </p:nvPr>
        </p:nvSpPr>
        <p:spPr/>
        <p:txBody>
          <a:bodyPr/>
          <a:lstStyle/>
          <a:p>
            <a:fld id="{D94909C6-CC71-4962-A18E-AF0515723D95}" type="slidenum">
              <a:rPr lang="en-GB" noProof="0" smtClean="0"/>
              <a:pPr/>
              <a:t>24</a:t>
            </a:fld>
            <a:endParaRPr lang="en-GB" noProof="0"/>
          </a:p>
        </p:txBody>
      </p:sp>
      <p:sp>
        <p:nvSpPr>
          <p:cNvPr id="7" name="Title 1">
            <a:extLst>
              <a:ext uri="{FF2B5EF4-FFF2-40B4-BE49-F238E27FC236}">
                <a16:creationId xmlns="" xmlns:a16="http://schemas.microsoft.com/office/drawing/2014/main" id="{F360E013-CFB0-398F-15E4-ADF2457AE69F}"/>
              </a:ext>
            </a:extLst>
          </p:cNvPr>
          <p:cNvSpPr>
            <a:spLocks noGrp="1"/>
          </p:cNvSpPr>
          <p:nvPr>
            <p:ph type="title"/>
          </p:nvPr>
        </p:nvSpPr>
        <p:spPr>
          <a:xfrm>
            <a:off x="288000" y="282742"/>
            <a:ext cx="6840000" cy="720000"/>
          </a:xfrm>
        </p:spPr>
        <p:txBody>
          <a:bodyPr/>
          <a:lstStyle/>
          <a:p>
            <a:r>
              <a:rPr lang="en-US" sz="2800" b="1" dirty="0">
                <a:solidFill>
                  <a:schemeClr val="accent5">
                    <a:lumMod val="75000"/>
                  </a:schemeClr>
                </a:solidFill>
                <a:latin typeface="Times New Roman"/>
                <a:cs typeface="Times New Roman"/>
              </a:rPr>
              <a:t>Python Code</a:t>
            </a:r>
          </a:p>
        </p:txBody>
      </p:sp>
    </p:spTree>
    <p:extLst>
      <p:ext uri="{BB962C8B-B14F-4D97-AF65-F5344CB8AC3E}">
        <p14:creationId xmlns:p14="http://schemas.microsoft.com/office/powerpoint/2010/main" val="2058746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DA5E30-95D5-845E-1703-3404F14A2AE0}"/>
              </a:ext>
            </a:extLst>
          </p:cNvPr>
          <p:cNvSpPr>
            <a:spLocks noGrp="1"/>
          </p:cNvSpPr>
          <p:nvPr>
            <p:ph type="title"/>
          </p:nvPr>
        </p:nvSpPr>
        <p:spPr>
          <a:xfrm>
            <a:off x="288000" y="360864"/>
            <a:ext cx="6840000" cy="720000"/>
          </a:xfrm>
        </p:spPr>
        <p:txBody>
          <a:bodyPr/>
          <a:lstStyle/>
          <a:p>
            <a:r>
              <a:rPr lang="en-US" sz="2800" b="1" dirty="0">
                <a:solidFill>
                  <a:schemeClr val="accent5">
                    <a:lumMod val="75000"/>
                  </a:schemeClr>
                </a:solidFill>
                <a:latin typeface="Times New Roman"/>
                <a:cs typeface="Times New Roman"/>
              </a:rPr>
              <a:t>Result</a:t>
            </a:r>
            <a:endParaRPr lang="en-US" b="1" dirty="0">
              <a:solidFill>
                <a:schemeClr val="accent5">
                  <a:lumMod val="75000"/>
                </a:schemeClr>
              </a:solidFill>
              <a:latin typeface="Times New Roman"/>
              <a:cs typeface="Times New Roman"/>
            </a:endParaRPr>
          </a:p>
        </p:txBody>
      </p:sp>
      <p:sp>
        <p:nvSpPr>
          <p:cNvPr id="3" name="Content Placeholder 2">
            <a:extLst>
              <a:ext uri="{FF2B5EF4-FFF2-40B4-BE49-F238E27FC236}">
                <a16:creationId xmlns="" xmlns:a16="http://schemas.microsoft.com/office/drawing/2014/main" id="{2B395016-812E-B464-782F-1ED237F2C782}"/>
              </a:ext>
            </a:extLst>
          </p:cNvPr>
          <p:cNvSpPr>
            <a:spLocks noGrp="1"/>
          </p:cNvSpPr>
          <p:nvPr>
            <p:ph idx="1"/>
          </p:nvPr>
        </p:nvSpPr>
        <p:spPr/>
        <p:txBody>
          <a:bodyPr vert="horz" lIns="0" tIns="0" rIns="0" bIns="0" rtlCol="0" anchor="t">
            <a:noAutofit/>
          </a:bodyPr>
          <a:lstStyle/>
          <a:p>
            <a:pPr marL="350520" indent="-350520"/>
            <a:r>
              <a:rPr lang="en-US" dirty="0">
                <a:latin typeface="Times New Roman"/>
              </a:rPr>
              <a:t>In python:</a:t>
            </a:r>
          </a:p>
          <a:p>
            <a:pPr marL="350520" indent="-350520"/>
            <a:endParaRPr lang="en-US"/>
          </a:p>
          <a:p>
            <a:pPr marL="350520" indent="-350520"/>
            <a:endParaRPr lang="en-US"/>
          </a:p>
          <a:p>
            <a:pPr marL="350520" indent="-350520"/>
            <a:endParaRPr lang="en-US"/>
          </a:p>
          <a:p>
            <a:pPr marL="350520" indent="-350520"/>
            <a:endParaRPr lang="en-US"/>
          </a:p>
          <a:p>
            <a:pPr marL="350520" indent="-350520"/>
            <a:endParaRPr lang="en-US"/>
          </a:p>
          <a:p>
            <a:pPr marL="350520" indent="-350520"/>
            <a:r>
              <a:rPr lang="en-US" dirty="0">
                <a:latin typeface="Times New Roman"/>
              </a:rPr>
              <a:t>In excel:</a:t>
            </a:r>
          </a:p>
          <a:p>
            <a:pPr marL="350520" indent="-350520"/>
            <a:endParaRPr lang="en-US"/>
          </a:p>
        </p:txBody>
      </p:sp>
      <p:sp>
        <p:nvSpPr>
          <p:cNvPr id="4" name="Footer Placeholder 3">
            <a:extLst>
              <a:ext uri="{FF2B5EF4-FFF2-40B4-BE49-F238E27FC236}">
                <a16:creationId xmlns="" xmlns:a16="http://schemas.microsoft.com/office/drawing/2014/main" id="{D1866D89-A630-C04B-BBE2-4B3E81C1BA15}"/>
              </a:ext>
            </a:extLst>
          </p:cNvPr>
          <p:cNvSpPr>
            <a:spLocks noGrp="1"/>
          </p:cNvSpPr>
          <p:nvPr>
            <p:ph type="ftr" sz="quarter" idx="10"/>
          </p:nvPr>
        </p:nvSpPr>
        <p:spPr/>
        <p:txBody>
          <a:bodyPr/>
          <a:lstStyle/>
          <a:p>
            <a:r>
              <a:rPr lang="en-US" dirty="0"/>
              <a:t>Academic Project – Logistic Regression</a:t>
            </a:r>
            <a:endParaRPr lang="en-GB" dirty="0"/>
          </a:p>
          <a:p>
            <a:endParaRPr lang="en-GB" noProof="0" dirty="0"/>
          </a:p>
        </p:txBody>
      </p:sp>
      <p:sp>
        <p:nvSpPr>
          <p:cNvPr id="5" name="Slide Number Placeholder 4">
            <a:extLst>
              <a:ext uri="{FF2B5EF4-FFF2-40B4-BE49-F238E27FC236}">
                <a16:creationId xmlns="" xmlns:a16="http://schemas.microsoft.com/office/drawing/2014/main" id="{47FC617A-8225-74BC-5125-89FF49CA6B04}"/>
              </a:ext>
            </a:extLst>
          </p:cNvPr>
          <p:cNvSpPr>
            <a:spLocks noGrp="1"/>
          </p:cNvSpPr>
          <p:nvPr>
            <p:ph type="sldNum" sz="quarter" idx="11"/>
          </p:nvPr>
        </p:nvSpPr>
        <p:spPr/>
        <p:txBody>
          <a:bodyPr/>
          <a:lstStyle/>
          <a:p>
            <a:fld id="{D94909C6-CC71-4962-A18E-AF0515723D95}" type="slidenum">
              <a:rPr lang="en-GB" noProof="0" smtClean="0"/>
              <a:pPr/>
              <a:t>25</a:t>
            </a:fld>
            <a:endParaRPr lang="en-GB" noProof="0"/>
          </a:p>
        </p:txBody>
      </p:sp>
      <p:pic>
        <p:nvPicPr>
          <p:cNvPr id="7" name="Picture 6" descr="A screen shot of a computer&#10;&#10;AI-generated content may be incorrect.">
            <a:extLst>
              <a:ext uri="{FF2B5EF4-FFF2-40B4-BE49-F238E27FC236}">
                <a16:creationId xmlns="" xmlns:a16="http://schemas.microsoft.com/office/drawing/2014/main" id="{4ECA029B-336F-5AE8-D650-97443D375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000" y="1810643"/>
            <a:ext cx="5109910" cy="2368067"/>
          </a:xfrm>
          <a:prstGeom prst="rect">
            <a:avLst/>
          </a:prstGeom>
        </p:spPr>
      </p:pic>
      <p:pic>
        <p:nvPicPr>
          <p:cNvPr id="9" name="Picture 8" descr="A screenshot of a computer&#10;&#10;AI-generated content may be incorrect.">
            <a:extLst>
              <a:ext uri="{FF2B5EF4-FFF2-40B4-BE49-F238E27FC236}">
                <a16:creationId xmlns="" xmlns:a16="http://schemas.microsoft.com/office/drawing/2014/main" id="{65654D06-B688-066A-2EF0-F242CBE5D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73" y="4651007"/>
            <a:ext cx="2727543" cy="2074258"/>
          </a:xfrm>
          <a:prstGeom prst="rect">
            <a:avLst/>
          </a:prstGeom>
        </p:spPr>
      </p:pic>
    </p:spTree>
    <p:extLst>
      <p:ext uri="{BB962C8B-B14F-4D97-AF65-F5344CB8AC3E}">
        <p14:creationId xmlns:p14="http://schemas.microsoft.com/office/powerpoint/2010/main" val="965524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24308D-6D13-DC02-EF9A-A6CE46CC2B02}"/>
              </a:ext>
            </a:extLst>
          </p:cNvPr>
          <p:cNvSpPr>
            <a:spLocks noGrp="1"/>
          </p:cNvSpPr>
          <p:nvPr>
            <p:ph type="title"/>
          </p:nvPr>
        </p:nvSpPr>
        <p:spPr>
          <a:xfrm>
            <a:off x="288000" y="233999"/>
            <a:ext cx="6840000" cy="720000"/>
          </a:xfrm>
        </p:spPr>
        <p:txBody>
          <a:bodyPr/>
          <a:lstStyle/>
          <a:p>
            <a:r>
              <a:rPr lang="en-US" sz="2800" b="1" dirty="0">
                <a:solidFill>
                  <a:schemeClr val="accent5">
                    <a:lumMod val="75000"/>
                  </a:schemeClr>
                </a:solidFill>
                <a:latin typeface="Times New Roman"/>
                <a:cs typeface="Times New Roman"/>
              </a:rPr>
              <a:t>Interpretation</a:t>
            </a:r>
          </a:p>
        </p:txBody>
      </p:sp>
      <p:sp>
        <p:nvSpPr>
          <p:cNvPr id="3" name="Content Placeholder 2">
            <a:extLst>
              <a:ext uri="{FF2B5EF4-FFF2-40B4-BE49-F238E27FC236}">
                <a16:creationId xmlns="" xmlns:a16="http://schemas.microsoft.com/office/drawing/2014/main" id="{E92849E0-02CA-4682-ACA5-98E98D6BD8C2}"/>
              </a:ext>
            </a:extLst>
          </p:cNvPr>
          <p:cNvSpPr>
            <a:spLocks noGrp="1"/>
          </p:cNvSpPr>
          <p:nvPr>
            <p:ph idx="1"/>
          </p:nvPr>
        </p:nvSpPr>
        <p:spPr/>
        <p:txBody>
          <a:bodyPr vert="horz" lIns="0" tIns="0" rIns="0" bIns="0" rtlCol="0" anchor="t">
            <a:noAutofit/>
          </a:bodyPr>
          <a:lstStyle/>
          <a:p>
            <a:pPr marL="350520" indent="-350520"/>
            <a:r>
              <a:rPr lang="en-US" sz="1600" dirty="0">
                <a:latin typeface="Times New Roman"/>
                <a:cs typeface="Times New Roman"/>
              </a:rPr>
              <a:t>Features that increase the odds of non-payment: </a:t>
            </a:r>
          </a:p>
          <a:p>
            <a:pPr marL="285750" indent="-285750">
              <a:buFont typeface="Arial" panose="020B0604020202020204" pitchFamily="34" charset="0"/>
              <a:buChar char="•"/>
            </a:pPr>
            <a:r>
              <a:rPr lang="en-US" sz="1600" dirty="0" err="1">
                <a:latin typeface="Times New Roman"/>
                <a:cs typeface="Times New Roman"/>
              </a:rPr>
              <a:t>Appcount</a:t>
            </a:r>
            <a:r>
              <a:rPr lang="en-US" sz="1600" dirty="0">
                <a:latin typeface="Times New Roman"/>
                <a:cs typeface="Times New Roman"/>
              </a:rPr>
              <a:t> (1.31): Each additional application increases the odds of non-payment by 31%. </a:t>
            </a:r>
          </a:p>
          <a:p>
            <a:pPr marL="285750" indent="-285750">
              <a:buFont typeface="Arial" panose="020B0604020202020204" pitchFamily="34" charset="0"/>
              <a:buChar char="•"/>
            </a:pPr>
            <a:r>
              <a:rPr lang="en-US" sz="1600" dirty="0">
                <a:latin typeface="Times New Roman"/>
                <a:cs typeface="Times New Roman"/>
              </a:rPr>
              <a:t>Education (1.20): Higher education level is associated with a 20% increase in odds of non-payment. </a:t>
            </a:r>
          </a:p>
          <a:p>
            <a:pPr marL="285750" indent="-285750">
              <a:buFont typeface="Arial" panose="020B0604020202020204" pitchFamily="34" charset="0"/>
              <a:buChar char="•"/>
            </a:pPr>
            <a:r>
              <a:rPr lang="en-US" sz="1600" dirty="0">
                <a:latin typeface="Times New Roman"/>
                <a:cs typeface="Times New Roman"/>
              </a:rPr>
              <a:t>City_2 (1.21) and City_0 (1.14): Living in these cities slightly increases the risk of non-payment. </a:t>
            </a:r>
          </a:p>
          <a:p>
            <a:pPr marL="285750" indent="-285750">
              <a:buFont typeface="Arial" panose="020B0604020202020204" pitchFamily="34" charset="0"/>
              <a:buChar char="•"/>
            </a:pPr>
            <a:endParaRPr lang="en-US" sz="1600" dirty="0">
              <a:latin typeface="Times New Roman"/>
              <a:cs typeface="Times New Roman"/>
            </a:endParaRPr>
          </a:p>
          <a:p>
            <a:pPr marL="0" indent="0">
              <a:buNone/>
            </a:pPr>
            <a:r>
              <a:rPr lang="en-US" sz="1600" dirty="0">
                <a:latin typeface="Times New Roman"/>
                <a:cs typeface="Times New Roman"/>
              </a:rPr>
              <a:t>2.     Features that decrease the odds of non-payment: </a:t>
            </a:r>
          </a:p>
          <a:p>
            <a:pPr marL="285750" indent="-285750">
              <a:buFont typeface="Arial" panose="020B0604020202020204" pitchFamily="34" charset="0"/>
              <a:buChar char="•"/>
            </a:pPr>
            <a:r>
              <a:rPr lang="en-US" sz="1600" dirty="0">
                <a:latin typeface="Times New Roman"/>
                <a:cs typeface="Times New Roman"/>
              </a:rPr>
              <a:t>FICO Score (0.58): A higher FICO score reduces the odds of non-payment by 42%, making it one of the most influential predictors. </a:t>
            </a:r>
          </a:p>
          <a:p>
            <a:pPr marL="285750" indent="-285750">
              <a:buFont typeface="Arial" panose="020B0604020202020204" pitchFamily="34" charset="0"/>
              <a:buChar char="•"/>
            </a:pPr>
            <a:r>
              <a:rPr lang="en-US" sz="1600" dirty="0">
                <a:latin typeface="Times New Roman"/>
                <a:cs typeface="Times New Roman"/>
              </a:rPr>
              <a:t>Salary (0.67): Higher income reduces the odds by approximately 33%. </a:t>
            </a:r>
          </a:p>
          <a:p>
            <a:pPr marL="285750" indent="-285750">
              <a:buFont typeface="Arial" panose="020B0604020202020204" pitchFamily="34" charset="0"/>
              <a:buChar char="•"/>
            </a:pPr>
            <a:r>
              <a:rPr lang="en-US" sz="1600" dirty="0">
                <a:latin typeface="Times New Roman"/>
                <a:cs typeface="Times New Roman"/>
              </a:rPr>
              <a:t>Married Status (0.68): Being married appears to lower the risk of non-payment.</a:t>
            </a:r>
          </a:p>
        </p:txBody>
      </p:sp>
      <p:sp>
        <p:nvSpPr>
          <p:cNvPr id="4" name="Footer Placeholder 3">
            <a:extLst>
              <a:ext uri="{FF2B5EF4-FFF2-40B4-BE49-F238E27FC236}">
                <a16:creationId xmlns="" xmlns:a16="http://schemas.microsoft.com/office/drawing/2014/main" id="{27A98CA6-E55D-8991-4B27-9FB4B6FF1B21}"/>
              </a:ext>
            </a:extLst>
          </p:cNvPr>
          <p:cNvSpPr>
            <a:spLocks noGrp="1"/>
          </p:cNvSpPr>
          <p:nvPr>
            <p:ph type="ftr" sz="quarter" idx="10"/>
          </p:nvPr>
        </p:nvSpPr>
        <p:spPr/>
        <p:txBody>
          <a:bodyPr/>
          <a:lstStyle/>
          <a:p>
            <a:r>
              <a:rPr lang="en-US" dirty="0"/>
              <a:t>Academic Project – Logistic Regression</a:t>
            </a:r>
            <a:endParaRPr lang="en-GB" dirty="0"/>
          </a:p>
          <a:p>
            <a:endParaRPr lang="en-GB" noProof="0" dirty="0"/>
          </a:p>
        </p:txBody>
      </p:sp>
      <p:sp>
        <p:nvSpPr>
          <p:cNvPr id="5" name="Slide Number Placeholder 4">
            <a:extLst>
              <a:ext uri="{FF2B5EF4-FFF2-40B4-BE49-F238E27FC236}">
                <a16:creationId xmlns="" xmlns:a16="http://schemas.microsoft.com/office/drawing/2014/main" id="{8072052E-A72B-B30A-41FD-A6D954B96E6C}"/>
              </a:ext>
            </a:extLst>
          </p:cNvPr>
          <p:cNvSpPr>
            <a:spLocks noGrp="1"/>
          </p:cNvSpPr>
          <p:nvPr>
            <p:ph type="sldNum" sz="quarter" idx="11"/>
          </p:nvPr>
        </p:nvSpPr>
        <p:spPr/>
        <p:txBody>
          <a:bodyPr/>
          <a:lstStyle/>
          <a:p>
            <a:fld id="{D94909C6-CC71-4962-A18E-AF0515723D95}" type="slidenum">
              <a:rPr lang="en-GB" noProof="0" smtClean="0"/>
              <a:pPr/>
              <a:t>26</a:t>
            </a:fld>
            <a:endParaRPr lang="en-GB" noProof="0"/>
          </a:p>
        </p:txBody>
      </p:sp>
    </p:spTree>
    <p:extLst>
      <p:ext uri="{BB962C8B-B14F-4D97-AF65-F5344CB8AC3E}">
        <p14:creationId xmlns:p14="http://schemas.microsoft.com/office/powerpoint/2010/main" val="2137290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F3AA7FE-B6B1-2B70-0FF1-0AADFB7E23F2}"/>
              </a:ext>
            </a:extLst>
          </p:cNvPr>
          <p:cNvSpPr>
            <a:spLocks noGrp="1"/>
          </p:cNvSpPr>
          <p:nvPr>
            <p:ph idx="1"/>
          </p:nvPr>
        </p:nvSpPr>
        <p:spPr/>
        <p:txBody>
          <a:bodyPr vert="horz" lIns="0" tIns="0" rIns="0" bIns="0" rtlCol="0" anchor="t">
            <a:noAutofit/>
          </a:bodyPr>
          <a:lstStyle/>
          <a:p>
            <a:pPr marL="0" indent="0">
              <a:buNone/>
            </a:pPr>
            <a:r>
              <a:rPr lang="en-US" b="1" dirty="0">
                <a:latin typeface="Times New Roman"/>
                <a:ea typeface="+mn-lt"/>
                <a:cs typeface="+mn-lt"/>
              </a:rPr>
              <a:t>Assignment 29 – Data Encoding for Logistic Regression</a:t>
            </a:r>
            <a:endParaRPr lang="en-US" dirty="0">
              <a:latin typeface="Times New Roman"/>
              <a:ea typeface="Arial Unicode MS"/>
              <a:cs typeface="+mn-lt"/>
            </a:endParaRPr>
          </a:p>
          <a:p>
            <a:pPr marL="0" indent="0">
              <a:buNone/>
            </a:pPr>
            <a:r>
              <a:rPr lang="en-US" b="1" dirty="0">
                <a:latin typeface="Times New Roman"/>
                <a:ea typeface="+mn-lt"/>
                <a:cs typeface="+mn-lt"/>
              </a:rPr>
              <a:t>- </a:t>
            </a:r>
            <a:r>
              <a:rPr lang="en-US" dirty="0">
                <a:latin typeface="Times New Roman"/>
                <a:ea typeface="+mn-lt"/>
                <a:cs typeface="+mn-lt"/>
              </a:rPr>
              <a:t>encoding categorical variables using </a:t>
            </a:r>
            <a:r>
              <a:rPr lang="en-US" i="1" dirty="0">
                <a:latin typeface="Times New Roman"/>
                <a:ea typeface="+mn-lt"/>
                <a:cs typeface="+mn-lt"/>
              </a:rPr>
              <a:t>binary </a:t>
            </a:r>
            <a:r>
              <a:rPr lang="en-US" dirty="0">
                <a:latin typeface="Times New Roman"/>
                <a:ea typeface="+mn-lt"/>
                <a:cs typeface="+mn-lt"/>
              </a:rPr>
              <a:t>and </a:t>
            </a:r>
            <a:r>
              <a:rPr lang="en-US" i="1" dirty="0">
                <a:latin typeface="Times New Roman"/>
                <a:ea typeface="+mn-lt"/>
                <a:cs typeface="+mn-lt"/>
              </a:rPr>
              <a:t>ordinal encoding</a:t>
            </a:r>
            <a:r>
              <a:rPr lang="en-US" dirty="0">
                <a:latin typeface="Times New Roman"/>
                <a:ea typeface="+mn-lt"/>
                <a:cs typeface="+mn-lt"/>
              </a:rPr>
              <a:t> methods to prepare the dataset for logistic regression. </a:t>
            </a:r>
            <a:endParaRPr lang="en-US" dirty="0">
              <a:latin typeface="Times New Roman"/>
              <a:ea typeface="Arial Unicode MS"/>
              <a:cs typeface="+mn-lt"/>
            </a:endParaRPr>
          </a:p>
          <a:p>
            <a:pPr marL="0" indent="0">
              <a:buNone/>
            </a:pPr>
            <a:r>
              <a:rPr lang="en-US" dirty="0">
                <a:latin typeface="Times New Roman"/>
                <a:ea typeface="+mn-lt"/>
                <a:cs typeface="+mn-lt"/>
              </a:rPr>
              <a:t>-This helps convert qualitative data into a numerical format suitable for modeling.</a:t>
            </a:r>
            <a:endParaRPr lang="en-US" dirty="0">
              <a:latin typeface="Times New Roman"/>
            </a:endParaRPr>
          </a:p>
          <a:p>
            <a:pPr marL="0" indent="0">
              <a:buNone/>
            </a:pPr>
            <a:r>
              <a:rPr lang="en-US" b="1" dirty="0">
                <a:latin typeface="Times New Roman"/>
                <a:ea typeface="+mn-lt"/>
                <a:cs typeface="+mn-lt"/>
              </a:rPr>
              <a:t> Assignment 30 – Model Fitting</a:t>
            </a:r>
            <a:br>
              <a:rPr lang="en-US" b="1" dirty="0">
                <a:latin typeface="Times New Roman"/>
                <a:ea typeface="+mn-lt"/>
                <a:cs typeface="+mn-lt"/>
              </a:rPr>
            </a:br>
            <a:r>
              <a:rPr lang="en-US" b="1" dirty="0">
                <a:latin typeface="Times New Roman"/>
                <a:ea typeface="+mn-lt"/>
                <a:cs typeface="+mn-lt"/>
              </a:rPr>
              <a:t> -</a:t>
            </a:r>
            <a:r>
              <a:rPr lang="en-US" dirty="0">
                <a:latin typeface="Times New Roman"/>
                <a:ea typeface="+mn-lt"/>
                <a:cs typeface="+mn-lt"/>
              </a:rPr>
              <a:t>This involved fitting a logistic regression model to predict payment status. The task required using 90% of the dataset for training and 10% for testing to evaluate model performance.</a:t>
            </a:r>
            <a:endParaRPr lang="en-US" dirty="0">
              <a:latin typeface="Times New Roman"/>
            </a:endParaRPr>
          </a:p>
          <a:p>
            <a:pPr marL="0" indent="0">
              <a:buNone/>
            </a:pPr>
            <a:r>
              <a:rPr lang="en-US" b="1" dirty="0">
                <a:latin typeface="Times New Roman"/>
                <a:ea typeface="+mn-lt"/>
                <a:cs typeface="+mn-lt"/>
              </a:rPr>
              <a:t> Assignment 31 – Odds Ratio</a:t>
            </a:r>
            <a:br>
              <a:rPr lang="en-US" b="1" dirty="0">
                <a:latin typeface="Times New Roman"/>
                <a:ea typeface="+mn-lt"/>
                <a:cs typeface="+mn-lt"/>
              </a:rPr>
            </a:br>
            <a:r>
              <a:rPr lang="en-US" b="1" dirty="0">
                <a:latin typeface="Times New Roman"/>
                <a:ea typeface="+mn-lt"/>
                <a:cs typeface="+mn-lt"/>
              </a:rPr>
              <a:t> -</a:t>
            </a:r>
            <a:r>
              <a:rPr lang="en-US" dirty="0">
                <a:latin typeface="Times New Roman"/>
                <a:ea typeface="+mn-lt"/>
                <a:cs typeface="+mn-lt"/>
              </a:rPr>
              <a:t>interpreting the fitted model’s coefficients using the </a:t>
            </a:r>
            <a:r>
              <a:rPr lang="en-US" i="1" dirty="0">
                <a:latin typeface="Times New Roman"/>
                <a:ea typeface="+mn-lt"/>
                <a:cs typeface="+mn-lt"/>
              </a:rPr>
              <a:t>odds ratio</a:t>
            </a:r>
            <a:r>
              <a:rPr lang="en-US" dirty="0">
                <a:latin typeface="Times New Roman"/>
                <a:ea typeface="+mn-lt"/>
                <a:cs typeface="+mn-lt"/>
              </a:rPr>
              <a:t>, which helps explain the influence of each predictor variable on the likelihood of the target event occurring.</a:t>
            </a:r>
            <a:endParaRPr lang="en-US" dirty="0">
              <a:latin typeface="Times New Roman"/>
            </a:endParaRPr>
          </a:p>
          <a:p>
            <a:pPr marL="350520" indent="-350520"/>
            <a:endParaRPr lang="en-US" dirty="0">
              <a:latin typeface="Times New Roman"/>
            </a:endParaRPr>
          </a:p>
        </p:txBody>
      </p:sp>
      <p:sp>
        <p:nvSpPr>
          <p:cNvPr id="4" name="Footer Placeholder 3">
            <a:extLst>
              <a:ext uri="{FF2B5EF4-FFF2-40B4-BE49-F238E27FC236}">
                <a16:creationId xmlns="" xmlns:a16="http://schemas.microsoft.com/office/drawing/2014/main" id="{1452E1EE-0000-39F3-76DD-22E5E912048F}"/>
              </a:ext>
            </a:extLst>
          </p:cNvPr>
          <p:cNvSpPr>
            <a:spLocks noGrp="1"/>
          </p:cNvSpPr>
          <p:nvPr>
            <p:ph type="ftr" sz="quarter" idx="10"/>
          </p:nvPr>
        </p:nvSpPr>
        <p:spPr/>
        <p:txBody>
          <a:bodyPr/>
          <a:lstStyle/>
          <a:p>
            <a:r>
              <a:rPr lang="en-US" dirty="0"/>
              <a:t>Academic Project – Logistic Regression</a:t>
            </a:r>
            <a:endParaRPr lang="en-GB" dirty="0"/>
          </a:p>
          <a:p>
            <a:endParaRPr lang="en-GB" noProof="0" dirty="0"/>
          </a:p>
        </p:txBody>
      </p:sp>
      <p:sp>
        <p:nvSpPr>
          <p:cNvPr id="5" name="Slide Number Placeholder 4">
            <a:extLst>
              <a:ext uri="{FF2B5EF4-FFF2-40B4-BE49-F238E27FC236}">
                <a16:creationId xmlns="" xmlns:a16="http://schemas.microsoft.com/office/drawing/2014/main" id="{0DDE7A76-918C-E3C2-094F-C47FB879FFBA}"/>
              </a:ext>
            </a:extLst>
          </p:cNvPr>
          <p:cNvSpPr>
            <a:spLocks noGrp="1"/>
          </p:cNvSpPr>
          <p:nvPr>
            <p:ph type="sldNum" sz="quarter" idx="11"/>
          </p:nvPr>
        </p:nvSpPr>
        <p:spPr/>
        <p:txBody>
          <a:bodyPr/>
          <a:lstStyle/>
          <a:p>
            <a:fld id="{D94909C6-CC71-4962-A18E-AF0515723D95}" type="slidenum">
              <a:rPr lang="en-GB" noProof="0" smtClean="0"/>
              <a:pPr/>
              <a:t>27</a:t>
            </a:fld>
            <a:endParaRPr lang="en-GB" noProof="0"/>
          </a:p>
        </p:txBody>
      </p:sp>
      <p:sp>
        <p:nvSpPr>
          <p:cNvPr id="7" name="Title 1">
            <a:extLst>
              <a:ext uri="{FF2B5EF4-FFF2-40B4-BE49-F238E27FC236}">
                <a16:creationId xmlns="" xmlns:a16="http://schemas.microsoft.com/office/drawing/2014/main" id="{70D8D67A-CAF0-8D20-5A36-DBF2B466A3B0}"/>
              </a:ext>
            </a:extLst>
          </p:cNvPr>
          <p:cNvSpPr txBox="1">
            <a:spLocks/>
          </p:cNvSpPr>
          <p:nvPr/>
        </p:nvSpPr>
        <p:spPr>
          <a:xfrm>
            <a:off x="288000" y="341003"/>
            <a:ext cx="6840000" cy="720000"/>
          </a:xfrm>
          <a:prstGeom prst="rect">
            <a:avLst/>
          </a:prstGeom>
        </p:spPr>
        <p:txBody>
          <a:bodyPr vert="horz" lIns="0" tIns="0" rIns="0" bIns="0" rtlCol="0" anchor="t">
            <a:noAutofit/>
          </a:bodyPr>
          <a:lstStyle>
            <a:lvl1pPr algn="l" defTabSz="914400" rtl="0" eaLnBrk="1" latinLnBrk="0" hangingPunct="1">
              <a:spcBef>
                <a:spcPct val="0"/>
              </a:spcBef>
              <a:buNone/>
              <a:defRPr sz="2200" kern="1200">
                <a:solidFill>
                  <a:schemeClr val="tx2"/>
                </a:solidFill>
                <a:latin typeface="+mj-lt"/>
                <a:ea typeface="+mj-ea"/>
                <a:cs typeface="+mj-cs"/>
              </a:defRPr>
            </a:lvl1pPr>
          </a:lstStyle>
          <a:p>
            <a:r>
              <a:rPr lang="en-US" sz="2800" b="1" dirty="0">
                <a:solidFill>
                  <a:schemeClr val="accent5">
                    <a:lumMod val="75000"/>
                  </a:schemeClr>
                </a:solidFill>
                <a:latin typeface="Times New Roman"/>
                <a:cs typeface="Times New Roman"/>
              </a:rPr>
              <a:t>Summarizing</a:t>
            </a:r>
          </a:p>
        </p:txBody>
      </p:sp>
    </p:spTree>
    <p:extLst>
      <p:ext uri="{BB962C8B-B14F-4D97-AF65-F5344CB8AC3E}">
        <p14:creationId xmlns:p14="http://schemas.microsoft.com/office/powerpoint/2010/main" val="1120755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7F9B680D-2DBD-D4E4-70DA-C2F53D5F8493}"/>
              </a:ext>
            </a:extLst>
          </p:cNvPr>
          <p:cNvSpPr>
            <a:spLocks noGrp="1"/>
          </p:cNvSpPr>
          <p:nvPr>
            <p:ph type="ftr" sz="quarter" idx="10"/>
          </p:nvPr>
        </p:nvSpPr>
        <p:spPr/>
        <p:txBody>
          <a:bodyPr/>
          <a:lstStyle/>
          <a:p>
            <a:r>
              <a:rPr lang="sv-SE" noProof="0"/>
              <a:t>Professor Dr. Anja Blatter / Risk Management</a:t>
            </a:r>
            <a:endParaRPr lang="en-GB" noProof="0" dirty="0"/>
          </a:p>
        </p:txBody>
      </p:sp>
      <p:sp>
        <p:nvSpPr>
          <p:cNvPr id="5" name="Slide Number Placeholder 4">
            <a:extLst>
              <a:ext uri="{FF2B5EF4-FFF2-40B4-BE49-F238E27FC236}">
                <a16:creationId xmlns="" xmlns:a16="http://schemas.microsoft.com/office/drawing/2014/main" id="{45488EEC-A03E-559C-F070-308A687CB16A}"/>
              </a:ext>
            </a:extLst>
          </p:cNvPr>
          <p:cNvSpPr>
            <a:spLocks noGrp="1"/>
          </p:cNvSpPr>
          <p:nvPr>
            <p:ph type="sldNum" sz="quarter" idx="11"/>
          </p:nvPr>
        </p:nvSpPr>
        <p:spPr/>
        <p:txBody>
          <a:bodyPr/>
          <a:lstStyle/>
          <a:p>
            <a:fld id="{D94909C6-CC71-4962-A18E-AF0515723D95}" type="slidenum">
              <a:rPr lang="en-GB" noProof="0" smtClean="0"/>
              <a:pPr/>
              <a:t>28</a:t>
            </a:fld>
            <a:endParaRPr lang="en-GB" noProof="0" dirty="0"/>
          </a:p>
        </p:txBody>
      </p:sp>
      <p:pic>
        <p:nvPicPr>
          <p:cNvPr id="6" name="Picture 5" descr="2,600+ Thank You Computer Stock Photos, Pictures &amp; Royalty-Free Images -  iStock | Thank you computer screen">
            <a:extLst>
              <a:ext uri="{FF2B5EF4-FFF2-40B4-BE49-F238E27FC236}">
                <a16:creationId xmlns="" xmlns:a16="http://schemas.microsoft.com/office/drawing/2014/main" id="{6EF5E2BD-AF36-C1CC-D72A-97ACB5293A23}"/>
              </a:ext>
            </a:extLst>
          </p:cNvPr>
          <p:cNvPicPr>
            <a:picLocks noChangeAspect="1"/>
          </p:cNvPicPr>
          <p:nvPr/>
        </p:nvPicPr>
        <p:blipFill>
          <a:blip r:embed="rId2"/>
          <a:stretch>
            <a:fillRect/>
          </a:stretch>
        </p:blipFill>
        <p:spPr>
          <a:xfrm>
            <a:off x="3649" y="204"/>
            <a:ext cx="9136702" cy="6886776"/>
          </a:xfrm>
          <a:prstGeom prst="rect">
            <a:avLst/>
          </a:prstGeom>
        </p:spPr>
      </p:pic>
    </p:spTree>
    <p:extLst>
      <p:ext uri="{BB962C8B-B14F-4D97-AF65-F5344CB8AC3E}">
        <p14:creationId xmlns:p14="http://schemas.microsoft.com/office/powerpoint/2010/main" val="227906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823D3D-554E-7A7E-2262-BA7A27AA0F60}"/>
              </a:ext>
            </a:extLst>
          </p:cNvPr>
          <p:cNvSpPr>
            <a:spLocks noGrp="1"/>
          </p:cNvSpPr>
          <p:nvPr>
            <p:ph type="title"/>
          </p:nvPr>
        </p:nvSpPr>
        <p:spPr>
          <a:xfrm>
            <a:off x="288000" y="233999"/>
            <a:ext cx="6840000" cy="720000"/>
          </a:xfrm>
        </p:spPr>
        <p:txBody>
          <a:bodyPr/>
          <a:lstStyle/>
          <a:p>
            <a:r>
              <a:rPr lang="en-US" sz="2800" b="1" dirty="0">
                <a:solidFill>
                  <a:schemeClr val="accent5">
                    <a:lumMod val="75000"/>
                  </a:schemeClr>
                </a:solidFill>
                <a:latin typeface="Times New Roman" panose="02020603050405020304" pitchFamily="18" charset="0"/>
                <a:cs typeface="Times New Roman" panose="02020603050405020304" pitchFamily="18" charset="0"/>
              </a:rPr>
              <a:t>LOGISTIC REGRESSION</a:t>
            </a:r>
            <a:endParaRPr lang="en-IN" sz="28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70811EC-F87B-4C98-00B4-53DAEDBE97FA}"/>
              </a:ext>
            </a:extLst>
          </p:cNvPr>
          <p:cNvSpPr>
            <a:spLocks noGrp="1"/>
          </p:cNvSpPr>
          <p:nvPr>
            <p:ph idx="1"/>
          </p:nvPr>
        </p:nvSpPr>
        <p:spPr/>
        <p:txBody>
          <a:bodyPr vert="horz" lIns="0" tIns="0" rIns="0" bIns="0" rtlCol="0" anchor="t">
            <a:noAutofit/>
          </a:bodyPr>
          <a:lstStyle/>
          <a:p>
            <a:pPr marL="350520" indent="-350520">
              <a:buFont typeface="Arial"/>
              <a:buChar char="•"/>
            </a:pPr>
            <a:r>
              <a:rPr lang="en-IN" sz="1600" dirty="0">
                <a:solidFill>
                  <a:schemeClr val="tx1"/>
                </a:solidFill>
                <a:latin typeface="Times New Roman"/>
                <a:ea typeface="+mn-lt"/>
                <a:cs typeface="Times New Roman"/>
              </a:rPr>
              <a:t>Logistic regression is a statistical method used in binary classification problems. </a:t>
            </a:r>
          </a:p>
          <a:p>
            <a:pPr marL="350520" indent="-350520">
              <a:buFont typeface="Arial"/>
              <a:buChar char="•"/>
            </a:pPr>
            <a:r>
              <a:rPr lang="en-IN" sz="1600" dirty="0">
                <a:solidFill>
                  <a:schemeClr val="tx1"/>
                </a:solidFill>
                <a:latin typeface="Times New Roman"/>
                <a:ea typeface="+mn-lt"/>
                <a:cs typeface="Times New Roman"/>
              </a:rPr>
              <a:t>It is used when the output variable can take on only two possible values, such as:</a:t>
            </a:r>
            <a:endParaRPr lang="en-IN" sz="1600" dirty="0">
              <a:solidFill>
                <a:schemeClr val="tx1"/>
              </a:solidFill>
              <a:latin typeface="Times New Roman"/>
              <a:cs typeface="Times New Roman"/>
            </a:endParaRPr>
          </a:p>
          <a:p>
            <a:pPr marL="285750" indent="-285750">
              <a:buFont typeface="Wingdings" panose="05000000000000000000" pitchFamily="2" charset="2"/>
              <a:buChar char="Ø"/>
            </a:pPr>
            <a:r>
              <a:rPr lang="en-IN" sz="1600" dirty="0">
                <a:solidFill>
                  <a:schemeClr val="tx1"/>
                </a:solidFill>
                <a:latin typeface="Times New Roman"/>
                <a:ea typeface="+mn-lt"/>
                <a:cs typeface="Times New Roman"/>
              </a:rPr>
              <a:t> 0 or 1</a:t>
            </a:r>
            <a:endParaRPr lang="en-IN" sz="1600" dirty="0">
              <a:solidFill>
                <a:schemeClr val="tx1"/>
              </a:solidFill>
              <a:latin typeface="Times New Roman"/>
              <a:cs typeface="Times New Roman"/>
            </a:endParaRPr>
          </a:p>
          <a:p>
            <a:pPr marL="285750" indent="-285750">
              <a:buFont typeface="Wingdings" panose="05000000000000000000" pitchFamily="2" charset="2"/>
              <a:buChar char="Ø"/>
            </a:pPr>
            <a:r>
              <a:rPr lang="en-IN" sz="1600" dirty="0">
                <a:solidFill>
                  <a:schemeClr val="tx1"/>
                </a:solidFill>
                <a:latin typeface="Times New Roman"/>
                <a:ea typeface="+mn-lt"/>
                <a:cs typeface="Times New Roman"/>
              </a:rPr>
              <a:t> Yes or No</a:t>
            </a:r>
            <a:endParaRPr lang="en-IN" sz="1600" dirty="0">
              <a:solidFill>
                <a:schemeClr val="tx1"/>
              </a:solidFill>
              <a:latin typeface="Times New Roman"/>
              <a:cs typeface="Times New Roman"/>
            </a:endParaRPr>
          </a:p>
          <a:p>
            <a:pPr marL="285750" indent="-285750">
              <a:buFont typeface="Arial"/>
              <a:buChar char="•"/>
            </a:pPr>
            <a:r>
              <a:rPr lang="en-IN" sz="1600" dirty="0">
                <a:solidFill>
                  <a:schemeClr val="tx1"/>
                </a:solidFill>
                <a:latin typeface="Times New Roman"/>
                <a:ea typeface="+mn-lt"/>
                <a:cs typeface="Times New Roman"/>
              </a:rPr>
              <a:t>Unlike linear regression, which predicts a continuous value, logistic regression predicts the probability of a particular class. </a:t>
            </a:r>
            <a:endParaRPr lang="en-IN" sz="1600" dirty="0">
              <a:solidFill>
                <a:schemeClr val="tx1"/>
              </a:solidFill>
              <a:latin typeface="Times New Roman"/>
              <a:cs typeface="Times New Roman"/>
            </a:endParaRPr>
          </a:p>
          <a:p>
            <a:pPr marL="285750" indent="-285750">
              <a:buFont typeface="Arial"/>
              <a:buChar char="•"/>
            </a:pPr>
            <a:r>
              <a:rPr lang="en-IN" sz="1600" dirty="0">
                <a:solidFill>
                  <a:schemeClr val="tx1"/>
                </a:solidFill>
                <a:latin typeface="Times New Roman"/>
                <a:ea typeface="+mn-lt"/>
                <a:cs typeface="Times New Roman"/>
              </a:rPr>
              <a:t>It is commonly used in situations where the decision involves a yes/no outcome.</a:t>
            </a:r>
            <a:endParaRPr lang="en-IN" sz="1600" dirty="0">
              <a:solidFill>
                <a:schemeClr val="tx1"/>
              </a:solidFill>
              <a:latin typeface="Times New Roman"/>
              <a:cs typeface="Times New Roman"/>
            </a:endParaRPr>
          </a:p>
          <a:p>
            <a:pPr marL="350520" indent="-350520">
              <a:buFont typeface="Arial"/>
              <a:buChar char="•"/>
            </a:pPr>
            <a:endParaRPr lang="en-IN" sz="1400" dirty="0">
              <a:latin typeface="Arial"/>
            </a:endParaRPr>
          </a:p>
          <a:p>
            <a:pPr marL="457200" indent="-457200">
              <a:buFont typeface="Arial"/>
              <a:buChar char="•"/>
            </a:pPr>
            <a:endParaRPr lang="en-IN" sz="3200" dirty="0">
              <a:latin typeface="Times New Roman"/>
            </a:endParaRPr>
          </a:p>
        </p:txBody>
      </p:sp>
      <p:sp>
        <p:nvSpPr>
          <p:cNvPr id="4" name="Footer Placeholder 3">
            <a:extLst>
              <a:ext uri="{FF2B5EF4-FFF2-40B4-BE49-F238E27FC236}">
                <a16:creationId xmlns="" xmlns:a16="http://schemas.microsoft.com/office/drawing/2014/main" id="{D24F6173-085D-073E-ABBA-A29092D7DB4E}"/>
              </a:ext>
            </a:extLst>
          </p:cNvPr>
          <p:cNvSpPr>
            <a:spLocks noGrp="1"/>
          </p:cNvSpPr>
          <p:nvPr>
            <p:ph type="ftr" sz="quarter" idx="10"/>
          </p:nvPr>
        </p:nvSpPr>
        <p:spPr/>
        <p:txBody>
          <a:bodyPr/>
          <a:lstStyle/>
          <a:p>
            <a:r>
              <a:rPr lang="en-US" dirty="0"/>
              <a:t>Academic Project – Logistic Regression</a:t>
            </a:r>
            <a:endParaRPr lang="en-GB" dirty="0"/>
          </a:p>
          <a:p>
            <a:endParaRPr lang="en-GB" noProof="0" dirty="0"/>
          </a:p>
        </p:txBody>
      </p:sp>
      <p:sp>
        <p:nvSpPr>
          <p:cNvPr id="5" name="Slide Number Placeholder 4">
            <a:extLst>
              <a:ext uri="{FF2B5EF4-FFF2-40B4-BE49-F238E27FC236}">
                <a16:creationId xmlns="" xmlns:a16="http://schemas.microsoft.com/office/drawing/2014/main" id="{57E6E1D8-57B9-EEF4-3B86-342255B04741}"/>
              </a:ext>
            </a:extLst>
          </p:cNvPr>
          <p:cNvSpPr>
            <a:spLocks noGrp="1"/>
          </p:cNvSpPr>
          <p:nvPr>
            <p:ph type="sldNum" sz="quarter" idx="11"/>
          </p:nvPr>
        </p:nvSpPr>
        <p:spPr/>
        <p:txBody>
          <a:bodyPr/>
          <a:lstStyle/>
          <a:p>
            <a:fld id="{D94909C6-CC71-4962-A18E-AF0515723D95}" type="slidenum">
              <a:rPr lang="en-GB" noProof="0" smtClean="0"/>
              <a:pPr/>
              <a:t>3</a:t>
            </a:fld>
            <a:endParaRPr lang="en-GB" noProof="0" dirty="0"/>
          </a:p>
        </p:txBody>
      </p:sp>
    </p:spTree>
    <p:extLst>
      <p:ext uri="{BB962C8B-B14F-4D97-AF65-F5344CB8AC3E}">
        <p14:creationId xmlns:p14="http://schemas.microsoft.com/office/powerpoint/2010/main" val="2797259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AA249D-9F30-21AD-0DFE-07169C24B012}"/>
              </a:ext>
            </a:extLst>
          </p:cNvPr>
          <p:cNvSpPr>
            <a:spLocks noGrp="1"/>
          </p:cNvSpPr>
          <p:nvPr>
            <p:ph type="title"/>
          </p:nvPr>
        </p:nvSpPr>
        <p:spPr>
          <a:xfrm>
            <a:off x="274765" y="334875"/>
            <a:ext cx="6840000" cy="720000"/>
          </a:xfrm>
        </p:spPr>
        <p:txBody>
          <a:bodyPr/>
          <a:lstStyle/>
          <a:p>
            <a:r>
              <a:rPr lang="en-IN" sz="2800" b="1" dirty="0">
                <a:solidFill>
                  <a:schemeClr val="accent5">
                    <a:lumMod val="75000"/>
                  </a:schemeClr>
                </a:solidFill>
                <a:latin typeface="Times New Roman" panose="02020603050405020304" pitchFamily="18" charset="0"/>
                <a:cs typeface="Times New Roman" panose="02020603050405020304" pitchFamily="18" charset="0"/>
              </a:rPr>
              <a:t>Example of Logistic Regression:</a:t>
            </a:r>
          </a:p>
        </p:txBody>
      </p:sp>
      <p:sp>
        <p:nvSpPr>
          <p:cNvPr id="3" name="Footer Placeholder 2">
            <a:extLst>
              <a:ext uri="{FF2B5EF4-FFF2-40B4-BE49-F238E27FC236}">
                <a16:creationId xmlns="" xmlns:a16="http://schemas.microsoft.com/office/drawing/2014/main" id="{2A4A6478-5B5F-9BC0-78C0-556D80A2A8F8}"/>
              </a:ext>
            </a:extLst>
          </p:cNvPr>
          <p:cNvSpPr>
            <a:spLocks noGrp="1"/>
          </p:cNvSpPr>
          <p:nvPr>
            <p:ph type="ftr" sz="quarter" idx="10"/>
          </p:nvPr>
        </p:nvSpPr>
        <p:spPr/>
        <p:txBody>
          <a:bodyPr/>
          <a:lstStyle/>
          <a:p>
            <a:r>
              <a:rPr lang="en-US" dirty="0"/>
              <a:t>Academic Project – Logistic Regression</a:t>
            </a:r>
            <a:endParaRPr lang="en-GB" dirty="0"/>
          </a:p>
          <a:p>
            <a:endParaRPr lang="en-GB" noProof="0" dirty="0"/>
          </a:p>
        </p:txBody>
      </p:sp>
      <p:sp>
        <p:nvSpPr>
          <p:cNvPr id="4" name="Slide Number Placeholder 3">
            <a:extLst>
              <a:ext uri="{FF2B5EF4-FFF2-40B4-BE49-F238E27FC236}">
                <a16:creationId xmlns="" xmlns:a16="http://schemas.microsoft.com/office/drawing/2014/main" id="{A2D52CE3-6D18-53B5-C98C-F0C41780FB36}"/>
              </a:ext>
            </a:extLst>
          </p:cNvPr>
          <p:cNvSpPr>
            <a:spLocks noGrp="1"/>
          </p:cNvSpPr>
          <p:nvPr>
            <p:ph type="sldNum" sz="quarter" idx="11"/>
          </p:nvPr>
        </p:nvSpPr>
        <p:spPr/>
        <p:txBody>
          <a:bodyPr/>
          <a:lstStyle/>
          <a:p>
            <a:fld id="{D94909C6-CC71-4962-A18E-AF0515723D95}" type="slidenum">
              <a:rPr lang="en-GB" noProof="0" smtClean="0"/>
              <a:pPr/>
              <a:t>4</a:t>
            </a:fld>
            <a:endParaRPr lang="en-GB" noProof="0" dirty="0"/>
          </a:p>
        </p:txBody>
      </p:sp>
      <p:sp>
        <p:nvSpPr>
          <p:cNvPr id="6" name="TextBox 5">
            <a:extLst>
              <a:ext uri="{FF2B5EF4-FFF2-40B4-BE49-F238E27FC236}">
                <a16:creationId xmlns="" xmlns:a16="http://schemas.microsoft.com/office/drawing/2014/main" id="{0143D62E-F482-2491-75B9-5562AC3F5FDA}"/>
              </a:ext>
            </a:extLst>
          </p:cNvPr>
          <p:cNvSpPr txBox="1"/>
          <p:nvPr/>
        </p:nvSpPr>
        <p:spPr>
          <a:xfrm>
            <a:off x="274765" y="1307690"/>
            <a:ext cx="8702087" cy="2308324"/>
          </a:xfrm>
          <a:prstGeom prst="rect">
            <a:avLst/>
          </a:prstGeom>
          <a:noFill/>
          <a:effectLst/>
        </p:spPr>
        <p:txBody>
          <a:bodyPr wrap="square">
            <a:spAutoFit/>
          </a:bodyPr>
          <a:lstStyle/>
          <a:p>
            <a:pPr>
              <a:buNone/>
            </a:pPr>
            <a:r>
              <a:rPr lang="en-US" sz="1600" dirty="0">
                <a:latin typeface="Times New Roman" panose="02020603050405020304" pitchFamily="18" charset="0"/>
                <a:cs typeface="Times New Roman" panose="02020603050405020304" pitchFamily="18" charset="0"/>
              </a:rPr>
              <a:t>A company wants to predict if a user will purchase a product (Yes = 1, No = 0) based on:</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Age</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Income</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Time spent on website</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Number of products viewed</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Using logistic regression, the model estimates the probability that a customer will make a purchase. If the probability is greater than 0.5, the prediction is "Yes", otherwise "No".</a:t>
            </a:r>
          </a:p>
        </p:txBody>
      </p:sp>
    </p:spTree>
    <p:extLst>
      <p:ext uri="{BB962C8B-B14F-4D97-AF65-F5344CB8AC3E}">
        <p14:creationId xmlns:p14="http://schemas.microsoft.com/office/powerpoint/2010/main" val="2538441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FBCF58-D361-FB42-5DB7-8C6B25A8CD22}"/>
              </a:ext>
            </a:extLst>
          </p:cNvPr>
          <p:cNvSpPr>
            <a:spLocks noGrp="1"/>
          </p:cNvSpPr>
          <p:nvPr>
            <p:ph type="title"/>
          </p:nvPr>
        </p:nvSpPr>
        <p:spPr>
          <a:xfrm>
            <a:off x="370541" y="171974"/>
            <a:ext cx="6840000" cy="720000"/>
          </a:xfrm>
        </p:spPr>
        <p:txBody>
          <a:bodyPr/>
          <a:lstStyle/>
          <a:p>
            <a:r>
              <a:rPr lang="en-IN" sz="2800" b="1" dirty="0">
                <a:solidFill>
                  <a:schemeClr val="accent5">
                    <a:lumMod val="75000"/>
                  </a:schemeClr>
                </a:solidFill>
                <a:latin typeface="Times New Roman" panose="02020603050405020304" pitchFamily="18" charset="0"/>
                <a:cs typeface="Times New Roman" panose="02020603050405020304" pitchFamily="18" charset="0"/>
              </a:rPr>
              <a:t>Difference between Multiple Regression and Logistic Regression</a:t>
            </a:r>
          </a:p>
        </p:txBody>
      </p:sp>
      <p:sp>
        <p:nvSpPr>
          <p:cNvPr id="3" name="Footer Placeholder 2">
            <a:extLst>
              <a:ext uri="{FF2B5EF4-FFF2-40B4-BE49-F238E27FC236}">
                <a16:creationId xmlns="" xmlns:a16="http://schemas.microsoft.com/office/drawing/2014/main" id="{C78730D8-2924-15AA-4F18-747EB5857B52}"/>
              </a:ext>
            </a:extLst>
          </p:cNvPr>
          <p:cNvSpPr>
            <a:spLocks noGrp="1"/>
          </p:cNvSpPr>
          <p:nvPr>
            <p:ph type="ftr" sz="quarter" idx="10"/>
          </p:nvPr>
        </p:nvSpPr>
        <p:spPr/>
        <p:txBody>
          <a:bodyPr/>
          <a:lstStyle/>
          <a:p>
            <a:r>
              <a:rPr lang="en-US" dirty="0"/>
              <a:t>Academic Project – Logistic Regression</a:t>
            </a:r>
            <a:endParaRPr lang="en-GB" dirty="0"/>
          </a:p>
          <a:p>
            <a:endParaRPr lang="en-GB" noProof="0" dirty="0"/>
          </a:p>
        </p:txBody>
      </p:sp>
      <p:sp>
        <p:nvSpPr>
          <p:cNvPr id="4" name="Slide Number Placeholder 3">
            <a:extLst>
              <a:ext uri="{FF2B5EF4-FFF2-40B4-BE49-F238E27FC236}">
                <a16:creationId xmlns="" xmlns:a16="http://schemas.microsoft.com/office/drawing/2014/main" id="{92602411-1659-715F-446C-64CE8BE28DDE}"/>
              </a:ext>
            </a:extLst>
          </p:cNvPr>
          <p:cNvSpPr>
            <a:spLocks noGrp="1"/>
          </p:cNvSpPr>
          <p:nvPr>
            <p:ph type="sldNum" sz="quarter" idx="11"/>
          </p:nvPr>
        </p:nvSpPr>
        <p:spPr/>
        <p:txBody>
          <a:bodyPr/>
          <a:lstStyle/>
          <a:p>
            <a:fld id="{D94909C6-CC71-4962-A18E-AF0515723D95}" type="slidenum">
              <a:rPr lang="en-GB" noProof="0" smtClean="0"/>
              <a:pPr/>
              <a:t>5</a:t>
            </a:fld>
            <a:endParaRPr lang="en-GB" noProof="0" dirty="0"/>
          </a:p>
        </p:txBody>
      </p:sp>
      <p:graphicFrame>
        <p:nvGraphicFramePr>
          <p:cNvPr id="5" name="Table 4">
            <a:extLst>
              <a:ext uri="{FF2B5EF4-FFF2-40B4-BE49-F238E27FC236}">
                <a16:creationId xmlns="" xmlns:a16="http://schemas.microsoft.com/office/drawing/2014/main" id="{B0DB0CC3-DCEE-545A-5A65-41569C9423DF}"/>
              </a:ext>
            </a:extLst>
          </p:cNvPr>
          <p:cNvGraphicFramePr>
            <a:graphicFrameLocks noGrp="1"/>
          </p:cNvGraphicFramePr>
          <p:nvPr>
            <p:extLst>
              <p:ext uri="{D42A27DB-BD31-4B8C-83A1-F6EECF244321}">
                <p14:modId xmlns:p14="http://schemas.microsoft.com/office/powerpoint/2010/main" val="1719417609"/>
              </p:ext>
            </p:extLst>
          </p:nvPr>
        </p:nvGraphicFramePr>
        <p:xfrm>
          <a:off x="370541" y="1262753"/>
          <a:ext cx="8402919" cy="4483214"/>
        </p:xfrm>
        <a:graphic>
          <a:graphicData uri="http://schemas.openxmlformats.org/drawingml/2006/table">
            <a:tbl>
              <a:tblPr/>
              <a:tblGrid>
                <a:gridCol w="2800973">
                  <a:extLst>
                    <a:ext uri="{9D8B030D-6E8A-4147-A177-3AD203B41FA5}">
                      <a16:colId xmlns="" xmlns:a16="http://schemas.microsoft.com/office/drawing/2014/main" val="1022993362"/>
                    </a:ext>
                  </a:extLst>
                </a:gridCol>
                <a:gridCol w="2800973">
                  <a:extLst>
                    <a:ext uri="{9D8B030D-6E8A-4147-A177-3AD203B41FA5}">
                      <a16:colId xmlns="" xmlns:a16="http://schemas.microsoft.com/office/drawing/2014/main" val="2846184893"/>
                    </a:ext>
                  </a:extLst>
                </a:gridCol>
                <a:gridCol w="2800973">
                  <a:extLst>
                    <a:ext uri="{9D8B030D-6E8A-4147-A177-3AD203B41FA5}">
                      <a16:colId xmlns="" xmlns:a16="http://schemas.microsoft.com/office/drawing/2014/main" val="830668181"/>
                    </a:ext>
                  </a:extLst>
                </a:gridCol>
              </a:tblGrid>
              <a:tr h="358657">
                <a:tc>
                  <a:txBody>
                    <a:bodyPr/>
                    <a:lstStyle/>
                    <a:p>
                      <a:r>
                        <a:rPr lang="en-IN" sz="1600" b="1">
                          <a:solidFill>
                            <a:schemeClr val="tx1"/>
                          </a:solidFill>
                          <a:latin typeface="Times New Roman"/>
                        </a:rPr>
                        <a:t>Feature</a:t>
                      </a:r>
                      <a:endParaRPr lang="en-IN" sz="1600" b="1" dirty="0">
                        <a:solidFill>
                          <a:schemeClr val="tx1"/>
                        </a:solidFill>
                        <a:latin typeface="Times New Roman"/>
                      </a:endParaRPr>
                    </a:p>
                  </a:txBody>
                  <a:tcPr marL="89664" marR="89664" marT="44832" marB="44832"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IN" sz="1600" b="1">
                          <a:latin typeface="Times New Roman"/>
                        </a:rPr>
                        <a:t>Logistic Regression</a:t>
                      </a:r>
                      <a:endParaRPr lang="en-IN" sz="1600" b="1" dirty="0">
                        <a:latin typeface="Times New Roman"/>
                      </a:endParaRPr>
                    </a:p>
                  </a:txBody>
                  <a:tcPr marL="89664" marR="89664" marT="44832" marB="44832"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IN" sz="1600" b="1">
                          <a:latin typeface="Times New Roman"/>
                        </a:rPr>
                        <a:t>Multiple Regression</a:t>
                      </a:r>
                      <a:endParaRPr lang="en-IN" sz="1600" b="1" dirty="0">
                        <a:latin typeface="Times New Roman"/>
                      </a:endParaRPr>
                    </a:p>
                  </a:txBody>
                  <a:tcPr marL="89664" marR="89664" marT="44832" marB="44832"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 xmlns:a16="http://schemas.microsoft.com/office/drawing/2014/main" val="93280146"/>
                  </a:ext>
                </a:extLst>
              </a:tr>
              <a:tr h="358657">
                <a:tc>
                  <a:txBody>
                    <a:bodyPr/>
                    <a:lstStyle/>
                    <a:p>
                      <a:r>
                        <a:rPr lang="en-IN" sz="1600" b="0">
                          <a:solidFill>
                            <a:schemeClr val="tx1"/>
                          </a:solidFill>
                          <a:latin typeface="Times New Roman"/>
                        </a:rPr>
                        <a:t>Purpose</a:t>
                      </a:r>
                      <a:endParaRPr lang="en-IN" sz="1600" b="0" dirty="0">
                        <a:solidFill>
                          <a:schemeClr val="tx1"/>
                        </a:solidFill>
                        <a:latin typeface="Times New Roman"/>
                      </a:endParaRPr>
                    </a:p>
                  </a:txBody>
                  <a:tcPr marL="89664" marR="89664" marT="44832" marB="44832"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IN" sz="1600" b="0">
                          <a:latin typeface="Times New Roman"/>
                        </a:rPr>
                        <a:t>Classification</a:t>
                      </a:r>
                      <a:endParaRPr lang="en-IN" sz="1600" b="0" dirty="0">
                        <a:latin typeface="Times New Roman"/>
                      </a:endParaRPr>
                    </a:p>
                  </a:txBody>
                  <a:tcPr marL="89664" marR="89664" marT="44832" marB="44832"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IN" sz="1600" b="0">
                          <a:latin typeface="Times New Roman"/>
                        </a:rPr>
                        <a:t>Prediction </a:t>
                      </a:r>
                      <a:endParaRPr lang="en-IN" sz="1600" b="0" dirty="0">
                        <a:latin typeface="Times New Roman"/>
                      </a:endParaRPr>
                    </a:p>
                  </a:txBody>
                  <a:tcPr marL="89664" marR="89664" marT="44832" marB="44832"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 xmlns:a16="http://schemas.microsoft.com/office/drawing/2014/main" val="799691996"/>
                  </a:ext>
                </a:extLst>
              </a:tr>
              <a:tr h="627650">
                <a:tc>
                  <a:txBody>
                    <a:bodyPr/>
                    <a:lstStyle/>
                    <a:p>
                      <a:r>
                        <a:rPr lang="en-IN" sz="1600" b="0">
                          <a:solidFill>
                            <a:schemeClr val="tx1"/>
                          </a:solidFill>
                          <a:latin typeface="Times New Roman"/>
                        </a:rPr>
                        <a:t>Output Type</a:t>
                      </a:r>
                      <a:endParaRPr lang="en-IN" sz="1600" b="0" dirty="0">
                        <a:solidFill>
                          <a:schemeClr val="tx1"/>
                        </a:solidFill>
                        <a:latin typeface="Times New Roman"/>
                      </a:endParaRPr>
                    </a:p>
                  </a:txBody>
                  <a:tcPr marL="89664" marR="89664" marT="44832" marB="44832"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IN" sz="1600" b="0">
                          <a:latin typeface="Times New Roman"/>
                        </a:rPr>
                        <a:t>Categorical (e.g., Yes/No, 0/1)</a:t>
                      </a:r>
                      <a:endParaRPr lang="en-IN" sz="1600" b="0" dirty="0">
                        <a:latin typeface="Times New Roman"/>
                      </a:endParaRPr>
                    </a:p>
                  </a:txBody>
                  <a:tcPr marL="89664" marR="89664" marT="44832" marB="44832"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b="0">
                          <a:latin typeface="Times New Roman"/>
                        </a:rPr>
                        <a:t>Continuous (e.g., price, age, temperature)</a:t>
                      </a:r>
                      <a:endParaRPr lang="en-US" sz="1600" b="0" dirty="0">
                        <a:latin typeface="Times New Roman"/>
                      </a:endParaRPr>
                    </a:p>
                  </a:txBody>
                  <a:tcPr marL="89664" marR="89664" marT="44832" marB="44832"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 xmlns:a16="http://schemas.microsoft.com/office/drawing/2014/main" val="623438954"/>
                  </a:ext>
                </a:extLst>
              </a:tr>
              <a:tr h="627650">
                <a:tc>
                  <a:txBody>
                    <a:bodyPr/>
                    <a:lstStyle/>
                    <a:p>
                      <a:r>
                        <a:rPr lang="en-IN" sz="1600" b="0">
                          <a:solidFill>
                            <a:schemeClr val="tx1"/>
                          </a:solidFill>
                          <a:latin typeface="Times New Roman"/>
                        </a:rPr>
                        <a:t>Equation Form</a:t>
                      </a:r>
                      <a:endParaRPr lang="en-IN" sz="1600" b="0" dirty="0">
                        <a:solidFill>
                          <a:schemeClr val="tx1"/>
                        </a:solidFill>
                        <a:latin typeface="Times New Roman"/>
                      </a:endParaRPr>
                    </a:p>
                  </a:txBody>
                  <a:tcPr marL="89664" marR="89664" marT="44832" marB="44832"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IN" sz="1600" b="0">
                          <a:latin typeface="Times New Roman"/>
                        </a:rPr>
                        <a:t>Uses sigmoid/logit function</a:t>
                      </a:r>
                      <a:endParaRPr lang="en-IN" sz="1600" b="0" dirty="0">
                        <a:latin typeface="Times New Roman"/>
                      </a:endParaRPr>
                    </a:p>
                  </a:txBody>
                  <a:tcPr marL="89664" marR="89664" marT="44832" marB="44832"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IN" sz="1600" b="0">
                          <a:latin typeface="Times New Roman"/>
                        </a:rPr>
                        <a:t>Linear equation</a:t>
                      </a:r>
                      <a:endParaRPr lang="en-IN" sz="1600" b="0" dirty="0">
                        <a:latin typeface="Times New Roman"/>
                      </a:endParaRPr>
                    </a:p>
                  </a:txBody>
                  <a:tcPr marL="89664" marR="89664" marT="44832" marB="44832"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 xmlns:a16="http://schemas.microsoft.com/office/drawing/2014/main" val="1294684550"/>
                  </a:ext>
                </a:extLst>
              </a:tr>
              <a:tr h="627650">
                <a:tc>
                  <a:txBody>
                    <a:bodyPr/>
                    <a:lstStyle/>
                    <a:p>
                      <a:r>
                        <a:rPr lang="en-IN" sz="1600" b="0">
                          <a:solidFill>
                            <a:schemeClr val="tx1"/>
                          </a:solidFill>
                          <a:latin typeface="Times New Roman"/>
                        </a:rPr>
                        <a:t>Output Value</a:t>
                      </a:r>
                      <a:endParaRPr lang="en-IN" sz="1600" b="0" dirty="0">
                        <a:solidFill>
                          <a:schemeClr val="tx1"/>
                        </a:solidFill>
                        <a:latin typeface="Times New Roman"/>
                      </a:endParaRPr>
                    </a:p>
                  </a:txBody>
                  <a:tcPr marL="89664" marR="89664" marT="44832" marB="44832"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b="0">
                          <a:latin typeface="Times New Roman"/>
                        </a:rPr>
                        <a:t>Probability (0 to 1) </a:t>
                      </a:r>
                      <a:endParaRPr lang="en-US" sz="1600" b="0" dirty="0">
                        <a:latin typeface="Times New Roman"/>
                      </a:endParaRPr>
                    </a:p>
                  </a:txBody>
                  <a:tcPr marL="89664" marR="89664" marT="44832" marB="44832"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b="0">
                          <a:latin typeface="Times New Roman"/>
                        </a:rPr>
                        <a:t>Numeric value </a:t>
                      </a:r>
                    </a:p>
                    <a:p>
                      <a:r>
                        <a:rPr lang="en-US" sz="1600" b="0">
                          <a:latin typeface="Times New Roman"/>
                        </a:rPr>
                        <a:t>(e.g. 75.6)</a:t>
                      </a:r>
                      <a:endParaRPr lang="en-US" sz="1600" b="0" dirty="0">
                        <a:latin typeface="Times New Roman"/>
                      </a:endParaRPr>
                    </a:p>
                  </a:txBody>
                  <a:tcPr marL="89664" marR="89664" marT="44832" marB="44832"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 xmlns:a16="http://schemas.microsoft.com/office/drawing/2014/main" val="3716432730"/>
                  </a:ext>
                </a:extLst>
              </a:tr>
              <a:tr h="627650">
                <a:tc>
                  <a:txBody>
                    <a:bodyPr/>
                    <a:lstStyle/>
                    <a:p>
                      <a:r>
                        <a:rPr lang="en-IN" sz="1600" b="0">
                          <a:solidFill>
                            <a:schemeClr val="tx1"/>
                          </a:solidFill>
                          <a:latin typeface="Times New Roman"/>
                        </a:rPr>
                        <a:t>Independent Variables </a:t>
                      </a:r>
                      <a:endParaRPr lang="en-IN" sz="1600" b="0" dirty="0">
                        <a:solidFill>
                          <a:schemeClr val="tx1"/>
                        </a:solidFill>
                        <a:latin typeface="Times New Roman"/>
                      </a:endParaRPr>
                    </a:p>
                  </a:txBody>
                  <a:tcPr marL="89664" marR="89664" marT="44832" marB="44832"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r>
                        <a:rPr lang="en-US" sz="1600" b="0">
                          <a:latin typeface="Times New Roman"/>
                        </a:rPr>
                        <a:t>categorical</a:t>
                      </a:r>
                      <a:endParaRPr lang="en-US" sz="1600" b="0" dirty="0">
                        <a:latin typeface="Times New Roman"/>
                      </a:endParaRPr>
                    </a:p>
                  </a:txBody>
                  <a:tcPr marL="89664" marR="89664" marT="44832" marB="448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r>
                        <a:rPr lang="en-US" sz="1600" b="0">
                          <a:latin typeface="Times New Roman"/>
                        </a:rPr>
                        <a:t>usually continuous</a:t>
                      </a:r>
                      <a:endParaRPr lang="en-US" sz="1600" b="0" dirty="0">
                        <a:latin typeface="Times New Roman"/>
                      </a:endParaRPr>
                    </a:p>
                  </a:txBody>
                  <a:tcPr marL="89664" marR="89664" marT="44832" marB="44832"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extLst>
                  <a:ext uri="{0D108BD9-81ED-4DB2-BD59-A6C34878D82A}">
                    <a16:rowId xmlns="" xmlns:a16="http://schemas.microsoft.com/office/drawing/2014/main" val="2469458144"/>
                  </a:ext>
                </a:extLst>
              </a:tr>
              <a:tr h="627650">
                <a:tc>
                  <a:txBody>
                    <a:bodyPr/>
                    <a:lstStyle/>
                    <a:p>
                      <a:r>
                        <a:rPr lang="en-IN" sz="1600" b="0">
                          <a:solidFill>
                            <a:schemeClr val="tx1"/>
                          </a:solidFill>
                          <a:latin typeface="Times New Roman"/>
                        </a:rPr>
                        <a:t>Example Use Case</a:t>
                      </a:r>
                      <a:endParaRPr lang="en-IN" sz="1600" b="0" dirty="0">
                        <a:solidFill>
                          <a:schemeClr val="tx1"/>
                        </a:solidFill>
                        <a:latin typeface="Times New Roman"/>
                      </a:endParaRPr>
                    </a:p>
                  </a:txBody>
                  <a:tcPr marL="89664" marR="89664" marT="44832" marB="44832"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b="0">
                          <a:latin typeface="Times New Roman"/>
                        </a:rPr>
                        <a:t>Predict if customer will buy (Yes/No)</a:t>
                      </a:r>
                      <a:endParaRPr lang="en-US" sz="1600" b="0" dirty="0">
                        <a:latin typeface="Times New Roman"/>
                      </a:endParaRPr>
                    </a:p>
                  </a:txBody>
                  <a:tcPr marL="89664" marR="89664" marT="44832" marB="44832"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b="0">
                          <a:latin typeface="Times New Roman"/>
                        </a:rPr>
                        <a:t>Predict customer's income in dollars</a:t>
                      </a:r>
                      <a:endParaRPr lang="en-US" sz="1600" b="0" dirty="0">
                        <a:latin typeface="Times New Roman"/>
                      </a:endParaRPr>
                    </a:p>
                  </a:txBody>
                  <a:tcPr marL="89664" marR="89664" marT="44832" marB="44832"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 xmlns:a16="http://schemas.microsoft.com/office/drawing/2014/main" val="514695007"/>
                  </a:ext>
                </a:extLst>
              </a:tr>
              <a:tr h="627650">
                <a:tc>
                  <a:txBody>
                    <a:bodyPr/>
                    <a:lstStyle/>
                    <a:p>
                      <a:r>
                        <a:rPr lang="en-IN" sz="1600" b="0">
                          <a:solidFill>
                            <a:schemeClr val="tx1"/>
                          </a:solidFill>
                          <a:latin typeface="Times New Roman"/>
                        </a:rPr>
                        <a:t>Graph Shape</a:t>
                      </a:r>
                      <a:endParaRPr lang="en-IN" sz="1600" b="0" dirty="0">
                        <a:solidFill>
                          <a:schemeClr val="tx1"/>
                        </a:solidFill>
                        <a:latin typeface="Times New Roman"/>
                      </a:endParaRPr>
                    </a:p>
                  </a:txBody>
                  <a:tcPr marL="89664" marR="89664" marT="44832" marB="44832"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IN" sz="1600" b="0">
                          <a:latin typeface="Times New Roman"/>
                        </a:rPr>
                        <a:t>S-shaped curve </a:t>
                      </a:r>
                      <a:endParaRPr lang="en-IN" sz="1600" b="0" dirty="0">
                        <a:latin typeface="Times New Roman"/>
                      </a:endParaRPr>
                    </a:p>
                  </a:txBody>
                  <a:tcPr marL="89664" marR="89664" marT="44832" marB="44832"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1600" b="0">
                          <a:latin typeface="Times New Roman"/>
                        </a:rPr>
                        <a:t>Straight line</a:t>
                      </a:r>
                      <a:endParaRPr lang="en-US" sz="1600" b="0" dirty="0">
                        <a:latin typeface="Times New Roman"/>
                      </a:endParaRPr>
                    </a:p>
                  </a:txBody>
                  <a:tcPr marL="89664" marR="89664" marT="44832" marB="44832"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 xmlns:a16="http://schemas.microsoft.com/office/drawing/2014/main" val="1849866668"/>
                  </a:ext>
                </a:extLst>
              </a:tr>
            </a:tbl>
          </a:graphicData>
        </a:graphic>
      </p:graphicFrame>
    </p:spTree>
    <p:extLst>
      <p:ext uri="{BB962C8B-B14F-4D97-AF65-F5344CB8AC3E}">
        <p14:creationId xmlns:p14="http://schemas.microsoft.com/office/powerpoint/2010/main" val="3138605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88000" y="204217"/>
            <a:ext cx="6840000" cy="720000"/>
          </a:xfrm>
        </p:spPr>
        <p:txBody>
          <a:bodyPr/>
          <a:lstStyle/>
          <a:p>
            <a:r>
              <a:rPr lang="de-DE" sz="2800" b="1" err="1">
                <a:solidFill>
                  <a:schemeClr val="accent5">
                    <a:lumMod val="75000"/>
                  </a:schemeClr>
                </a:solidFill>
                <a:latin typeface="Times New Roman"/>
                <a:cs typeface="Times New Roman"/>
              </a:rPr>
              <a:t>Logistic</a:t>
            </a:r>
            <a:r>
              <a:rPr lang="de-DE" sz="2800" b="1" dirty="0">
                <a:solidFill>
                  <a:schemeClr val="accent5">
                    <a:lumMod val="75000"/>
                  </a:schemeClr>
                </a:solidFill>
                <a:latin typeface="Times New Roman"/>
                <a:cs typeface="Times New Roman"/>
              </a:rPr>
              <a:t> </a:t>
            </a:r>
            <a:r>
              <a:rPr lang="de-DE" sz="2800" b="1" err="1">
                <a:solidFill>
                  <a:schemeClr val="accent5">
                    <a:lumMod val="75000"/>
                  </a:schemeClr>
                </a:solidFill>
                <a:latin typeface="Times New Roman"/>
                <a:cs typeface="Times New Roman"/>
              </a:rPr>
              <a:t>regression</a:t>
            </a:r>
            <a:r>
              <a:rPr lang="de-DE" sz="2800" b="1" dirty="0">
                <a:latin typeface="Times New Roman" panose="02020603050405020304" pitchFamily="18" charset="0"/>
                <a:cs typeface="Times New Roman" panose="02020603050405020304" pitchFamily="18" charset="0"/>
              </a:rPr>
              <a:t/>
            </a:r>
            <a:br>
              <a:rPr lang="de-DE" sz="2800" b="1" dirty="0">
                <a:latin typeface="Times New Roman" panose="02020603050405020304" pitchFamily="18" charset="0"/>
                <a:cs typeface="Times New Roman" panose="02020603050405020304" pitchFamily="18" charset="0"/>
              </a:rPr>
            </a:br>
            <a:r>
              <a:rPr lang="de-DE" sz="2800" b="1" err="1">
                <a:solidFill>
                  <a:schemeClr val="accent5">
                    <a:lumMod val="75000"/>
                  </a:schemeClr>
                </a:solidFill>
                <a:latin typeface="Times New Roman"/>
                <a:cs typeface="Times New Roman"/>
              </a:rPr>
              <a:t>Prepare</a:t>
            </a:r>
            <a:r>
              <a:rPr lang="de-DE" sz="2800" b="1" dirty="0">
                <a:solidFill>
                  <a:schemeClr val="accent5">
                    <a:lumMod val="75000"/>
                  </a:schemeClr>
                </a:solidFill>
                <a:latin typeface="Times New Roman"/>
                <a:cs typeface="Times New Roman"/>
              </a:rPr>
              <a:t> </a:t>
            </a:r>
            <a:r>
              <a:rPr lang="de-DE" sz="2800" b="1" err="1">
                <a:solidFill>
                  <a:schemeClr val="accent5">
                    <a:lumMod val="75000"/>
                  </a:schemeClr>
                </a:solidFill>
                <a:latin typeface="Times New Roman"/>
                <a:cs typeface="Times New Roman"/>
              </a:rPr>
              <a:t>the</a:t>
            </a:r>
            <a:r>
              <a:rPr lang="de-DE" sz="2800" b="1" dirty="0">
                <a:solidFill>
                  <a:schemeClr val="accent5">
                    <a:lumMod val="75000"/>
                  </a:schemeClr>
                </a:solidFill>
                <a:latin typeface="Times New Roman"/>
                <a:cs typeface="Times New Roman"/>
              </a:rPr>
              <a:t> </a:t>
            </a:r>
            <a:r>
              <a:rPr lang="de-DE" sz="2800" b="1" err="1">
                <a:solidFill>
                  <a:schemeClr val="accent5">
                    <a:lumMod val="75000"/>
                  </a:schemeClr>
                </a:solidFill>
                <a:latin typeface="Times New Roman"/>
                <a:cs typeface="Times New Roman"/>
              </a:rPr>
              <a:t>data</a:t>
            </a:r>
            <a:r>
              <a:rPr lang="de-DE" dirty="0"/>
              <a:t/>
            </a:r>
            <a:br>
              <a:rPr lang="de-DE" dirty="0"/>
            </a:br>
            <a:r>
              <a:rPr lang="de-DE" dirty="0"/>
              <a:t> </a:t>
            </a:r>
          </a:p>
        </p:txBody>
      </p:sp>
      <p:sp>
        <p:nvSpPr>
          <p:cNvPr id="3" name="Inhaltsplatzhalter 2"/>
          <p:cNvSpPr>
            <a:spLocks noGrp="1"/>
          </p:cNvSpPr>
          <p:nvPr>
            <p:ph idx="1"/>
          </p:nvPr>
        </p:nvSpPr>
        <p:spPr>
          <a:xfrm>
            <a:off x="288000" y="1439998"/>
            <a:ext cx="8568000" cy="5094001"/>
          </a:xfrm>
        </p:spPr>
        <p:txBody>
          <a:bodyPr/>
          <a:lstStyle/>
          <a:p>
            <a:pPr marL="0" indent="0">
              <a:buNone/>
            </a:pPr>
            <a:r>
              <a:rPr lang="de-DE" b="1"/>
              <a:t> </a:t>
            </a:r>
          </a:p>
          <a:p>
            <a:pPr marL="0" indent="0">
              <a:buNone/>
            </a:pPr>
            <a:endParaRPr lang="de-DE" b="1"/>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285750" indent="-285750">
              <a:buFont typeface="Wingdings" panose="05000000000000000000" pitchFamily="2" charset="2"/>
              <a:buChar char="§"/>
            </a:pPr>
            <a:endParaRPr lang="en-US" dirty="0"/>
          </a:p>
          <a:p>
            <a:pPr marL="0" indent="0">
              <a:buNone/>
            </a:pPr>
            <a:endParaRPr lang="en-US" dirty="0"/>
          </a:p>
          <a:p>
            <a:pPr marL="0" indent="0">
              <a:buNone/>
            </a:pPr>
            <a:endParaRPr lang="en-US" dirty="0"/>
          </a:p>
          <a:p>
            <a:pPr marL="0" indent="0">
              <a:buNone/>
            </a:pPr>
            <a:endParaRPr lang="en-US" dirty="0"/>
          </a:p>
          <a:p>
            <a:pPr marL="285750" indent="-285750">
              <a:buFont typeface="Wingdings" panose="05000000000000000000" pitchFamily="2" charset="2"/>
              <a:buChar char="§"/>
            </a:pPr>
            <a:endParaRPr lang="en-US" dirty="0"/>
          </a:p>
          <a:p>
            <a:pPr marL="0" indent="0">
              <a:buNone/>
            </a:pPr>
            <a:endParaRPr lang="de-DE"/>
          </a:p>
          <a:p>
            <a:pPr marL="285750" indent="-285750">
              <a:buFont typeface="Wingdings" panose="05000000000000000000" pitchFamily="2" charset="2"/>
              <a:buChar char="§"/>
            </a:pPr>
            <a:endParaRPr lang="de-DE"/>
          </a:p>
          <a:p>
            <a:pPr marL="285750" indent="-285750">
              <a:buFont typeface="Wingdings" panose="05000000000000000000" pitchFamily="2" charset="2"/>
              <a:buChar char="§"/>
            </a:pPr>
            <a:endParaRPr lang="de-DE"/>
          </a:p>
          <a:p>
            <a:pPr marL="0" indent="0">
              <a:buNone/>
            </a:pPr>
            <a:endParaRPr lang="de-DE"/>
          </a:p>
          <a:p>
            <a:pPr marL="285750" indent="-285750">
              <a:buFont typeface="Wingdings" panose="05000000000000000000" pitchFamily="2" charset="2"/>
              <a:buChar char="Ø"/>
            </a:pPr>
            <a:endParaRPr lang="en-US" dirty="0"/>
          </a:p>
          <a:p>
            <a:pPr marL="0" indent="0">
              <a:buNone/>
            </a:pPr>
            <a:endParaRPr lang="en-US" dirty="0"/>
          </a:p>
        </p:txBody>
      </p:sp>
      <p:sp>
        <p:nvSpPr>
          <p:cNvPr id="4" name="Fußzeilenplatzhalter 3"/>
          <p:cNvSpPr>
            <a:spLocks noGrp="1"/>
          </p:cNvSpPr>
          <p:nvPr>
            <p:ph type="ftr" sz="quarter" idx="10"/>
          </p:nvPr>
        </p:nvSpPr>
        <p:spPr/>
        <p:txBody>
          <a:bodyPr/>
          <a:lstStyle/>
          <a:p>
            <a:r>
              <a:rPr lang="en-US" dirty="0"/>
              <a:t>Academic Project – Logistic Regression</a:t>
            </a:r>
            <a:endParaRPr lang="en-GB" dirty="0"/>
          </a:p>
          <a:p>
            <a:endParaRPr lang="en-GB" noProof="0" dirty="0"/>
          </a:p>
        </p:txBody>
      </p:sp>
      <p:sp>
        <p:nvSpPr>
          <p:cNvPr id="5" name="Foliennummernplatzhalter 4"/>
          <p:cNvSpPr>
            <a:spLocks noGrp="1"/>
          </p:cNvSpPr>
          <p:nvPr>
            <p:ph type="sldNum" sz="quarter" idx="11"/>
          </p:nvPr>
        </p:nvSpPr>
        <p:spPr/>
        <p:txBody>
          <a:bodyPr/>
          <a:lstStyle/>
          <a:p>
            <a:fld id="{D94909C6-CC71-4962-A18E-AF0515723D95}" type="slidenum">
              <a:rPr lang="en-GB" noProof="0" smtClean="0"/>
              <a:pPr/>
              <a:t>6</a:t>
            </a:fld>
            <a:endParaRPr lang="en-GB" noProof="0" dirty="0"/>
          </a:p>
        </p:txBody>
      </p:sp>
      <p:sp>
        <p:nvSpPr>
          <p:cNvPr id="7" name="AutoShape 2" descr="n"/>
          <p:cNvSpPr>
            <a:spLocks noChangeAspect="1" noChangeArrowheads="1"/>
          </p:cNvSpPr>
          <p:nvPr/>
        </p:nvSpPr>
        <p:spPr bwMode="auto">
          <a:xfrm>
            <a:off x="26828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 name="AutoShape 4" descr="{\begin{matrix}K&amp;=&amp;\lim _{{m\to \infty }}\left[K_{0}\cdot \left(1+{\frac  {i}{m}}\right)^{{mn}}\right]\\\\&amp;=&amp;K_{0}\cdot e^{{n\cdot i}}\end{matrix}}"/>
          <p:cNvSpPr>
            <a:spLocks noChangeAspect="1" noChangeArrowheads="1"/>
          </p:cNvSpPr>
          <p:nvPr/>
        </p:nvSpPr>
        <p:spPr bwMode="auto">
          <a:xfrm>
            <a:off x="61277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cxnSp>
        <p:nvCxnSpPr>
          <p:cNvPr id="57" name="Gerader Verbinder 56">
            <a:extLst>
              <a:ext uri="{FF2B5EF4-FFF2-40B4-BE49-F238E27FC236}">
                <a16:creationId xmlns="" xmlns:a16="http://schemas.microsoft.com/office/drawing/2014/main" id="{9C6A7268-68AC-4737-BE2B-8CBDEC7584D6}"/>
              </a:ext>
            </a:extLst>
          </p:cNvPr>
          <p:cNvCxnSpPr/>
          <p:nvPr/>
        </p:nvCxnSpPr>
        <p:spPr>
          <a:xfrm>
            <a:off x="1714500" y="4194220"/>
            <a:ext cx="0"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 xmlns:a16="http://schemas.microsoft.com/office/drawing/2014/main" id="{DFAD5AC3-1A29-4461-BB04-0E5AFD49CA91}"/>
              </a:ext>
            </a:extLst>
          </p:cNvPr>
          <p:cNvSpPr txBox="1"/>
          <p:nvPr/>
        </p:nvSpPr>
        <p:spPr>
          <a:xfrm>
            <a:off x="612775" y="1623317"/>
            <a:ext cx="7308600" cy="710707"/>
          </a:xfrm>
          <a:prstGeom prst="rect">
            <a:avLst/>
          </a:prstGeom>
          <a:solidFill>
            <a:schemeClr val="accent1">
              <a:lumMod val="20000"/>
              <a:lumOff val="80000"/>
            </a:schemeClr>
          </a:solidFill>
          <a:effectLst/>
        </p:spPr>
        <p:txBody>
          <a:bodyPr wrap="square" lIns="91440" tIns="45720" rIns="91440" bIns="45720" rtlCol="0" anchor="t">
            <a:spAutoFit/>
          </a:bodyPr>
          <a:lstStyle/>
          <a:p>
            <a:pPr fontAlgn="base">
              <a:lnSpc>
                <a:spcPct val="115000"/>
              </a:lnSpc>
              <a:spcAft>
                <a:spcPts val="1000"/>
              </a:spcAft>
            </a:pPr>
            <a:r>
              <a:rPr lang="en-US" sz="1800" dirty="0">
                <a:effectLst/>
                <a:latin typeface="Times New Roman"/>
                <a:ea typeface="Times New Roman" panose="02020603050405020304" pitchFamily="18" charset="0"/>
                <a:cs typeface="Calibri"/>
              </a:rPr>
              <a:t>Assignment 29: Use binary and ordinal encoding to make the variables readable by the logistic regression method</a:t>
            </a:r>
            <a:endParaRPr lang="en-US" dirty="0">
              <a:latin typeface="Times New Roman"/>
              <a:cs typeface="Calibri"/>
            </a:endParaRPr>
          </a:p>
        </p:txBody>
      </p:sp>
    </p:spTree>
    <p:extLst>
      <p:ext uri="{BB962C8B-B14F-4D97-AF65-F5344CB8AC3E}">
        <p14:creationId xmlns:p14="http://schemas.microsoft.com/office/powerpoint/2010/main" val="1324648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1112" y="181598"/>
            <a:ext cx="6840000" cy="845073"/>
          </a:xfrm>
        </p:spPr>
        <p:txBody>
          <a:bodyPr/>
          <a:lstStyle/>
          <a:p>
            <a:r>
              <a:rPr lang="de-DE" sz="2800" b="1" dirty="0">
                <a:solidFill>
                  <a:schemeClr val="accent5">
                    <a:lumMod val="75000"/>
                  </a:schemeClr>
                </a:solidFill>
                <a:latin typeface="Times New Roman"/>
                <a:cs typeface="Times New Roman"/>
              </a:rPr>
              <a:t>Encoding </a:t>
            </a:r>
            <a:r>
              <a:rPr lang="de-DE" sz="2800" b="1" dirty="0" err="1">
                <a:solidFill>
                  <a:schemeClr val="accent5">
                    <a:lumMod val="75000"/>
                  </a:schemeClr>
                </a:solidFill>
                <a:latin typeface="Times New Roman"/>
                <a:cs typeface="Times New Roman"/>
              </a:rPr>
              <a:t>dataset</a:t>
            </a:r>
            <a:r>
              <a:rPr lang="de-DE" sz="2800" b="1" dirty="0">
                <a:solidFill>
                  <a:schemeClr val="accent5">
                    <a:lumMod val="75000"/>
                  </a:schemeClr>
                </a:solidFill>
                <a:latin typeface="Times New Roman"/>
                <a:cs typeface="Times New Roman"/>
              </a:rPr>
              <a:t> </a:t>
            </a:r>
            <a:r>
              <a:rPr lang="de-DE" sz="2800" b="1" dirty="0" err="1">
                <a:solidFill>
                  <a:schemeClr val="accent5">
                    <a:lumMod val="75000"/>
                  </a:schemeClr>
                </a:solidFill>
                <a:latin typeface="Times New Roman"/>
                <a:cs typeface="Times New Roman"/>
              </a:rPr>
              <a:t>for</a:t>
            </a:r>
            <a:r>
              <a:rPr lang="de-DE" sz="2800" b="1" dirty="0">
                <a:solidFill>
                  <a:schemeClr val="accent5">
                    <a:lumMod val="75000"/>
                  </a:schemeClr>
                </a:solidFill>
                <a:latin typeface="Times New Roman"/>
                <a:cs typeface="Times New Roman"/>
              </a:rPr>
              <a:t> </a:t>
            </a:r>
            <a:r>
              <a:rPr lang="de-DE" sz="2800" b="1" dirty="0" err="1">
                <a:solidFill>
                  <a:schemeClr val="accent5">
                    <a:lumMod val="75000"/>
                  </a:schemeClr>
                </a:solidFill>
                <a:latin typeface="Times New Roman"/>
                <a:cs typeface="Times New Roman"/>
              </a:rPr>
              <a:t>Logistic</a:t>
            </a:r>
            <a:r>
              <a:rPr lang="de-DE" sz="2800" b="1" dirty="0">
                <a:solidFill>
                  <a:schemeClr val="accent5">
                    <a:lumMod val="75000"/>
                  </a:schemeClr>
                </a:solidFill>
                <a:latin typeface="Times New Roman"/>
                <a:cs typeface="Times New Roman"/>
              </a:rPr>
              <a:t> Regression </a:t>
            </a:r>
            <a:r>
              <a:rPr lang="de-DE" sz="2800" b="1" dirty="0">
                <a:latin typeface="Times New Roman" panose="02020603050405020304" pitchFamily="18" charset="0"/>
                <a:cs typeface="Times New Roman" panose="02020603050405020304" pitchFamily="18" charset="0"/>
              </a:rPr>
              <a:t/>
            </a:r>
            <a:br>
              <a:rPr lang="de-DE" sz="2800" b="1" dirty="0">
                <a:latin typeface="Times New Roman" panose="02020603050405020304" pitchFamily="18" charset="0"/>
                <a:cs typeface="Times New Roman" panose="02020603050405020304" pitchFamily="18" charset="0"/>
              </a:rPr>
            </a:br>
            <a:r>
              <a:rPr lang="de-DE" sz="2800" b="1" dirty="0" err="1">
                <a:solidFill>
                  <a:schemeClr val="accent5">
                    <a:lumMod val="75000"/>
                  </a:schemeClr>
                </a:solidFill>
                <a:latin typeface="Times New Roman"/>
                <a:cs typeface="Times New Roman"/>
              </a:rPr>
              <a:t>Assignment</a:t>
            </a:r>
            <a:r>
              <a:rPr lang="de-DE" sz="2800" b="1" dirty="0">
                <a:solidFill>
                  <a:schemeClr val="accent5">
                    <a:lumMod val="75000"/>
                  </a:schemeClr>
                </a:solidFill>
                <a:latin typeface="Times New Roman"/>
                <a:cs typeface="Times New Roman"/>
              </a:rPr>
              <a:t> 29</a:t>
            </a:r>
            <a:r>
              <a:rPr lang="de-DE" b="1" dirty="0"/>
              <a:t/>
            </a:r>
            <a:br>
              <a:rPr lang="de-DE" b="1" dirty="0"/>
            </a:br>
            <a:endParaRPr lang="de-DE" dirty="0"/>
          </a:p>
        </p:txBody>
      </p:sp>
      <p:sp>
        <p:nvSpPr>
          <p:cNvPr id="3" name="Inhaltsplatzhalter 2"/>
          <p:cNvSpPr>
            <a:spLocks noGrp="1"/>
          </p:cNvSpPr>
          <p:nvPr>
            <p:ph idx="1"/>
          </p:nvPr>
        </p:nvSpPr>
        <p:spPr>
          <a:xfrm>
            <a:off x="288000" y="1218136"/>
            <a:ext cx="8568000" cy="5315863"/>
          </a:xfrm>
        </p:spPr>
        <p:txBody>
          <a:bodyPr/>
          <a:lstStyle/>
          <a:p>
            <a:pPr marL="0" indent="0">
              <a:buNone/>
            </a:pPr>
            <a:r>
              <a:rPr lang="de-DE" b="1"/>
              <a:t> </a:t>
            </a:r>
            <a:r>
              <a:rPr lang="de-DE" sz="1600" b="1">
                <a:latin typeface="Times New Roman" panose="02020603050405020304" pitchFamily="18" charset="0"/>
                <a:cs typeface="Times New Roman" panose="02020603050405020304" pitchFamily="18" charset="0"/>
              </a:rPr>
              <a:t>Three methods of coding</a:t>
            </a:r>
            <a:r>
              <a:rPr lang="de-DE" b="1"/>
              <a:t>:</a:t>
            </a:r>
          </a:p>
          <a:p>
            <a:pPr marL="0" indent="0">
              <a:buNone/>
            </a:pPr>
            <a:endParaRPr lang="de-DE" b="1"/>
          </a:p>
          <a:p>
            <a:pPr marL="285750" indent="-285750">
              <a:buFont typeface="Wingdings" panose="05000000000000000000" pitchFamily="2" charset="2"/>
              <a:buChar char="§"/>
            </a:pPr>
            <a:endParaRPr lang="de-DE"/>
          </a:p>
          <a:p>
            <a:pPr marL="285750" indent="-285750">
              <a:buFont typeface="Wingdings" panose="05000000000000000000" pitchFamily="2" charset="2"/>
              <a:buChar char="§"/>
            </a:pPr>
            <a:endParaRPr lang="de-DE"/>
          </a:p>
          <a:p>
            <a:pPr marL="285750" indent="-285750">
              <a:buFont typeface="Wingdings" panose="05000000000000000000" pitchFamily="2" charset="2"/>
              <a:buChar char="§"/>
            </a:pPr>
            <a:endParaRPr lang="de-DE"/>
          </a:p>
          <a:p>
            <a:pPr marL="0" indent="0">
              <a:buNone/>
            </a:pPr>
            <a:endParaRPr lang="de-DE"/>
          </a:p>
          <a:p>
            <a:pPr marL="285750" indent="-285750">
              <a:buFont typeface="Wingdings" panose="05000000000000000000" pitchFamily="2" charset="2"/>
              <a:buChar char="Ø"/>
            </a:pPr>
            <a:endParaRPr lang="en-US" dirty="0"/>
          </a:p>
          <a:p>
            <a:pPr marL="0" indent="0">
              <a:buNone/>
            </a:pPr>
            <a:endParaRPr lang="en-US" dirty="0"/>
          </a:p>
        </p:txBody>
      </p:sp>
      <p:sp>
        <p:nvSpPr>
          <p:cNvPr id="4" name="Fußzeilenplatzhalter 3"/>
          <p:cNvSpPr>
            <a:spLocks noGrp="1"/>
          </p:cNvSpPr>
          <p:nvPr>
            <p:ph type="ftr" sz="quarter" idx="10"/>
          </p:nvPr>
        </p:nvSpPr>
        <p:spPr/>
        <p:txBody>
          <a:bodyPr/>
          <a:lstStyle/>
          <a:p>
            <a:r>
              <a:rPr lang="en-US" dirty="0"/>
              <a:t>Academic Project – Logistic Regression</a:t>
            </a:r>
            <a:endParaRPr lang="en-GB" dirty="0"/>
          </a:p>
          <a:p>
            <a:endParaRPr lang="en-GB" noProof="0" dirty="0"/>
          </a:p>
        </p:txBody>
      </p:sp>
      <p:sp>
        <p:nvSpPr>
          <p:cNvPr id="5" name="Foliennummernplatzhalter 4"/>
          <p:cNvSpPr>
            <a:spLocks noGrp="1"/>
          </p:cNvSpPr>
          <p:nvPr>
            <p:ph type="sldNum" sz="quarter" idx="11"/>
          </p:nvPr>
        </p:nvSpPr>
        <p:spPr/>
        <p:txBody>
          <a:bodyPr/>
          <a:lstStyle/>
          <a:p>
            <a:fld id="{D94909C6-CC71-4962-A18E-AF0515723D95}" type="slidenum">
              <a:rPr lang="en-GB" noProof="0" smtClean="0"/>
              <a:pPr/>
              <a:t>7</a:t>
            </a:fld>
            <a:endParaRPr lang="en-GB" noProof="0" dirty="0"/>
          </a:p>
        </p:txBody>
      </p:sp>
      <p:sp>
        <p:nvSpPr>
          <p:cNvPr id="7" name="AutoShape 2" descr="n"/>
          <p:cNvSpPr>
            <a:spLocks noChangeAspect="1" noChangeArrowheads="1"/>
          </p:cNvSpPr>
          <p:nvPr/>
        </p:nvSpPr>
        <p:spPr bwMode="auto">
          <a:xfrm>
            <a:off x="26828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9" name="AutoShape 4" descr="{\begin{matrix}K&amp;=&amp;\lim _{{m\to \infty }}\left[K_{0}\cdot \left(1+{\frac  {i}{m}}\right)^{{mn}}\right]\\\\&amp;=&amp;K_{0}\cdot e^{{n\cdot i}}\end{matrix}}"/>
          <p:cNvSpPr>
            <a:spLocks noChangeAspect="1" noChangeArrowheads="1"/>
          </p:cNvSpPr>
          <p:nvPr/>
        </p:nvSpPr>
        <p:spPr bwMode="auto">
          <a:xfrm>
            <a:off x="612775" y="3730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cxnSp>
        <p:nvCxnSpPr>
          <p:cNvPr id="57" name="Gerader Verbinder 56">
            <a:extLst>
              <a:ext uri="{FF2B5EF4-FFF2-40B4-BE49-F238E27FC236}">
                <a16:creationId xmlns="" xmlns:a16="http://schemas.microsoft.com/office/drawing/2014/main" id="{9C6A7268-68AC-4737-BE2B-8CBDEC7584D6}"/>
              </a:ext>
            </a:extLst>
          </p:cNvPr>
          <p:cNvCxnSpPr/>
          <p:nvPr/>
        </p:nvCxnSpPr>
        <p:spPr>
          <a:xfrm>
            <a:off x="1714500" y="4194220"/>
            <a:ext cx="0"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 xmlns:a16="http://schemas.microsoft.com/office/drawing/2014/main" id="{39F0EE22-C736-443B-87E4-0E3E1C2391D4}"/>
              </a:ext>
            </a:extLst>
          </p:cNvPr>
          <p:cNvSpPr txBox="1"/>
          <p:nvPr/>
        </p:nvSpPr>
        <p:spPr>
          <a:xfrm>
            <a:off x="612775" y="1700781"/>
            <a:ext cx="7810904" cy="4380703"/>
          </a:xfrm>
          <a:prstGeom prst="rect">
            <a:avLst/>
          </a:prstGeom>
          <a:solidFill>
            <a:schemeClr val="accent5">
              <a:lumMod val="20000"/>
              <a:lumOff val="80000"/>
            </a:schemeClr>
          </a:solidFill>
          <a:effectLst/>
        </p:spPr>
        <p:txBody>
          <a:bodyPr wrap="square" rtlCol="0">
            <a:spAutoFit/>
          </a:bodyPr>
          <a:lstStyle/>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Binary (Dummy) Encoding</a:t>
            </a:r>
            <a:r>
              <a:rPr lang="en-US" sz="1600" dirty="0">
                <a:latin typeface="Times New Roman" panose="02020603050405020304" pitchFamily="18" charset="0"/>
                <a:cs typeface="Times New Roman" panose="02020603050405020304" pitchFamily="18" charset="0"/>
              </a:rPr>
              <a:t> (for nominal categories)</a:t>
            </a:r>
          </a:p>
          <a:p>
            <a:pPr marL="1143000" lvl="2" indent="-228600">
              <a:buFont typeface="+mj-lt"/>
              <a:buAutoNum type="arabicPeriod"/>
            </a:pPr>
            <a:r>
              <a:rPr lang="en-US" sz="1600" dirty="0">
                <a:latin typeface="Times New Roman" panose="02020603050405020304" pitchFamily="18" charset="0"/>
                <a:cs typeface="Times New Roman" panose="02020603050405020304" pitchFamily="18" charset="0"/>
              </a:rPr>
              <a:t>Male → 0</a:t>
            </a:r>
          </a:p>
          <a:p>
            <a:pPr marL="1143000" lvl="2" indent="-228600">
              <a:buFont typeface="+mj-lt"/>
              <a:buAutoNum type="arabicPeriod"/>
            </a:pPr>
            <a:r>
              <a:rPr lang="en-US" sz="1600" dirty="0">
                <a:latin typeface="Times New Roman" panose="02020603050405020304" pitchFamily="18" charset="0"/>
                <a:cs typeface="Times New Roman" panose="02020603050405020304" pitchFamily="18" charset="0"/>
              </a:rPr>
              <a:t>Female → 1</a:t>
            </a:r>
          </a:p>
          <a:p>
            <a:pPr lvl="1"/>
            <a:r>
              <a:rPr lang="en-US" sz="1600" dirty="0">
                <a:latin typeface="Times New Roman" panose="02020603050405020304" pitchFamily="18" charset="0"/>
                <a:cs typeface="Times New Roman" panose="02020603050405020304" pitchFamily="18" charset="0"/>
              </a:rPr>
              <a:t>This works when a categorical variable has only </a:t>
            </a:r>
            <a:r>
              <a:rPr lang="en-US" sz="1600" b="1" dirty="0">
                <a:latin typeface="Times New Roman" panose="02020603050405020304" pitchFamily="18" charset="0"/>
                <a:cs typeface="Times New Roman" panose="02020603050405020304" pitchFamily="18" charset="0"/>
              </a:rPr>
              <a:t>two levels</a:t>
            </a:r>
            <a:r>
              <a:rPr lang="en-US" sz="1600"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One-Hot Encoding</a:t>
            </a:r>
            <a:r>
              <a:rPr lang="en-US" sz="1600" dirty="0">
                <a:latin typeface="Times New Roman" panose="02020603050405020304" pitchFamily="18" charset="0"/>
                <a:cs typeface="Times New Roman" panose="02020603050405020304" pitchFamily="18" charset="0"/>
              </a:rPr>
              <a:t> (for more than two categories)</a:t>
            </a:r>
          </a:p>
          <a:p>
            <a:pPr lvl="1"/>
            <a:r>
              <a:rPr lang="en-US" sz="1600" dirty="0">
                <a:latin typeface="Times New Roman" panose="02020603050405020304" pitchFamily="18" charset="0"/>
                <a:cs typeface="Times New Roman" panose="02020603050405020304" pitchFamily="18" charset="0"/>
              </a:rPr>
              <a:t>Example: "Education Level" (High School, Bachelor’s, Master’s, PhD)</a:t>
            </a: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We create separate binary variables:</a:t>
            </a:r>
          </a:p>
          <a:p>
            <a:pPr marL="1143000" lvl="2" indent="-228600">
              <a:buFont typeface="+mj-lt"/>
              <a:buAutoNum type="arabicPeriod"/>
            </a:pPr>
            <a:r>
              <a:rPr lang="en-US" sz="1600" dirty="0">
                <a:latin typeface="Times New Roman" panose="02020603050405020304" pitchFamily="18" charset="0"/>
                <a:cs typeface="Times New Roman" panose="02020603050405020304" pitchFamily="18" charset="0"/>
              </a:rPr>
              <a:t>High School → (1, 0, 0, 0)</a:t>
            </a:r>
          </a:p>
          <a:p>
            <a:pPr marL="1143000" lvl="2" indent="-228600">
              <a:buFont typeface="+mj-lt"/>
              <a:buAutoNum type="arabicPeriod"/>
            </a:pPr>
            <a:r>
              <a:rPr lang="en-US" sz="1600" dirty="0">
                <a:latin typeface="Times New Roman" panose="02020603050405020304" pitchFamily="18" charset="0"/>
                <a:cs typeface="Times New Roman" panose="02020603050405020304" pitchFamily="18" charset="0"/>
              </a:rPr>
              <a:t>Bachelor’s → (0, 1, 0, 0)</a:t>
            </a:r>
          </a:p>
          <a:p>
            <a:pPr marL="1143000" lvl="2" indent="-228600">
              <a:buFont typeface="+mj-lt"/>
              <a:buAutoNum type="arabicPeriod"/>
            </a:pPr>
            <a:r>
              <a:rPr lang="en-US" sz="1600" dirty="0">
                <a:latin typeface="Times New Roman" panose="02020603050405020304" pitchFamily="18" charset="0"/>
                <a:cs typeface="Times New Roman" panose="02020603050405020304" pitchFamily="18" charset="0"/>
              </a:rPr>
              <a:t>Master’s → (0, 0, 1, 0)</a:t>
            </a:r>
          </a:p>
          <a:p>
            <a:pPr marL="1143000" lvl="2" indent="-228600">
              <a:buFont typeface="+mj-lt"/>
              <a:buAutoNum type="arabicPeriod"/>
            </a:pPr>
            <a:r>
              <a:rPr lang="en-US" sz="1600" dirty="0">
                <a:latin typeface="Times New Roman" panose="02020603050405020304" pitchFamily="18" charset="0"/>
                <a:cs typeface="Times New Roman" panose="02020603050405020304" pitchFamily="18" charset="0"/>
              </a:rPr>
              <a:t>PhD → (0, 0, 0, 1)</a:t>
            </a: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In practice, we drop one category to avoid the </a:t>
            </a:r>
            <a:r>
              <a:rPr lang="en-US" sz="1600" b="1" dirty="0">
                <a:latin typeface="Times New Roman" panose="02020603050405020304" pitchFamily="18" charset="0"/>
                <a:cs typeface="Times New Roman" panose="02020603050405020304" pitchFamily="18" charset="0"/>
              </a:rPr>
              <a:t>dummy variable trap</a:t>
            </a:r>
            <a:r>
              <a:rPr lang="en-US" sz="1600" dirty="0">
                <a:latin typeface="Times New Roman" panose="02020603050405020304" pitchFamily="18" charset="0"/>
                <a:cs typeface="Times New Roman" panose="02020603050405020304" pitchFamily="18" charset="0"/>
              </a:rPr>
              <a:t> (multicollinearity).</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Ordinal Encoding</a:t>
            </a:r>
            <a:r>
              <a:rPr lang="en-US" sz="1600" dirty="0">
                <a:latin typeface="Times New Roman" panose="02020603050405020304" pitchFamily="18" charset="0"/>
                <a:cs typeface="Times New Roman" panose="02020603050405020304" pitchFamily="18" charset="0"/>
              </a:rPr>
              <a:t> (for ordered categories)</a:t>
            </a:r>
          </a:p>
          <a:p>
            <a:pPr lvl="1"/>
            <a:r>
              <a:rPr lang="en-US" sz="1600" dirty="0">
                <a:latin typeface="Times New Roman" panose="02020603050405020304" pitchFamily="18" charset="0"/>
                <a:cs typeface="Times New Roman" panose="02020603050405020304" pitchFamily="18" charset="0"/>
              </a:rPr>
              <a:t>Example: If "Satisfaction Level" is Low, Medium, High, we can assign:</a:t>
            </a:r>
          </a:p>
          <a:p>
            <a:pPr lvl="2"/>
            <a:r>
              <a:rPr lang="en-US" sz="1600" dirty="0">
                <a:latin typeface="Times New Roman" panose="02020603050405020304" pitchFamily="18" charset="0"/>
                <a:cs typeface="Times New Roman" panose="02020603050405020304" pitchFamily="18" charset="0"/>
              </a:rPr>
              <a:t>Low → 1; Medium → 2; High → 3</a:t>
            </a:r>
          </a:p>
          <a:p>
            <a:pPr lvl="1"/>
            <a:r>
              <a:rPr lang="en-US" sz="1600" dirty="0">
                <a:latin typeface="Times New Roman" panose="02020603050405020304" pitchFamily="18" charset="0"/>
                <a:cs typeface="Times New Roman" panose="02020603050405020304" pitchFamily="18" charset="0"/>
              </a:rPr>
              <a:t>This approach is valid </a:t>
            </a:r>
            <a:r>
              <a:rPr lang="en-US" sz="1600" b="1" dirty="0">
                <a:latin typeface="Times New Roman" panose="02020603050405020304" pitchFamily="18" charset="0"/>
                <a:cs typeface="Times New Roman" panose="02020603050405020304" pitchFamily="18" charset="0"/>
              </a:rPr>
              <a:t>only if the categories have a natural order</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Grafik 9">
            <a:extLst>
              <a:ext uri="{FF2B5EF4-FFF2-40B4-BE49-F238E27FC236}">
                <a16:creationId xmlns="" xmlns:a16="http://schemas.microsoft.com/office/drawing/2014/main" id="{1B00D874-9D73-487D-9597-999E1588804A}"/>
              </a:ext>
            </a:extLst>
          </p:cNvPr>
          <p:cNvPicPr>
            <a:picLocks noChangeAspect="1"/>
          </p:cNvPicPr>
          <p:nvPr/>
        </p:nvPicPr>
        <p:blipFill>
          <a:blip r:embed="rId3"/>
          <a:stretch>
            <a:fillRect/>
          </a:stretch>
        </p:blipFill>
        <p:spPr>
          <a:xfrm>
            <a:off x="9610000" y="4840200"/>
            <a:ext cx="2314575" cy="1828800"/>
          </a:xfrm>
          <a:prstGeom prst="rect">
            <a:avLst/>
          </a:prstGeom>
        </p:spPr>
      </p:pic>
    </p:spTree>
    <p:extLst>
      <p:ext uri="{BB962C8B-B14F-4D97-AF65-F5344CB8AC3E}">
        <p14:creationId xmlns:p14="http://schemas.microsoft.com/office/powerpoint/2010/main" val="1339190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31314B-0863-8C5E-0031-5213899903C8}"/>
              </a:ext>
            </a:extLst>
          </p:cNvPr>
          <p:cNvSpPr>
            <a:spLocks noGrp="1"/>
          </p:cNvSpPr>
          <p:nvPr>
            <p:ph type="title"/>
          </p:nvPr>
        </p:nvSpPr>
        <p:spPr/>
        <p:txBody>
          <a:bodyPr/>
          <a:lstStyle/>
          <a:p>
            <a:r>
              <a:rPr lang="en-US" b="1" dirty="0">
                <a:solidFill>
                  <a:schemeClr val="accent5">
                    <a:lumMod val="75000"/>
                  </a:schemeClr>
                </a:solidFill>
                <a:latin typeface="Times New Roman"/>
              </a:rPr>
              <a:t>Original dataset given</a:t>
            </a:r>
            <a:r>
              <a:rPr lang="en-US" b="1" dirty="0">
                <a:latin typeface="Times New Roman"/>
              </a:rPr>
              <a:t/>
            </a:r>
            <a:br>
              <a:rPr lang="en-US" b="1" dirty="0">
                <a:latin typeface="Times New Roman"/>
              </a:rPr>
            </a:br>
            <a:endParaRPr lang="en-IN" b="1" dirty="0">
              <a:solidFill>
                <a:schemeClr val="accent5">
                  <a:lumMod val="75000"/>
                </a:schemeClr>
              </a:solidFill>
              <a:highlight>
                <a:srgbClr val="FFFF00"/>
              </a:highlight>
              <a:latin typeface="Times New Roman"/>
            </a:endParaRPr>
          </a:p>
        </p:txBody>
      </p:sp>
      <p:sp>
        <p:nvSpPr>
          <p:cNvPr id="4" name="Footer Placeholder 3">
            <a:extLst>
              <a:ext uri="{FF2B5EF4-FFF2-40B4-BE49-F238E27FC236}">
                <a16:creationId xmlns="" xmlns:a16="http://schemas.microsoft.com/office/drawing/2014/main" id="{5EABB8CB-FA92-BF26-083D-CD9B6366B6EE}"/>
              </a:ext>
            </a:extLst>
          </p:cNvPr>
          <p:cNvSpPr>
            <a:spLocks noGrp="1"/>
          </p:cNvSpPr>
          <p:nvPr>
            <p:ph type="ftr" sz="quarter" idx="10"/>
          </p:nvPr>
        </p:nvSpPr>
        <p:spPr/>
        <p:txBody>
          <a:bodyPr/>
          <a:lstStyle/>
          <a:p>
            <a:r>
              <a:rPr lang="en-US" dirty="0"/>
              <a:t>Academic Project – Logistic Regression</a:t>
            </a:r>
            <a:endParaRPr lang="en-GB" dirty="0"/>
          </a:p>
          <a:p>
            <a:endParaRPr lang="en-GB" noProof="0" dirty="0"/>
          </a:p>
        </p:txBody>
      </p:sp>
      <p:sp>
        <p:nvSpPr>
          <p:cNvPr id="5" name="Slide Number Placeholder 4">
            <a:extLst>
              <a:ext uri="{FF2B5EF4-FFF2-40B4-BE49-F238E27FC236}">
                <a16:creationId xmlns="" xmlns:a16="http://schemas.microsoft.com/office/drawing/2014/main" id="{F5D6DFD1-257C-69C9-659C-31914F9FB6F3}"/>
              </a:ext>
            </a:extLst>
          </p:cNvPr>
          <p:cNvSpPr>
            <a:spLocks noGrp="1"/>
          </p:cNvSpPr>
          <p:nvPr>
            <p:ph type="sldNum" sz="quarter" idx="11"/>
          </p:nvPr>
        </p:nvSpPr>
        <p:spPr/>
        <p:txBody>
          <a:bodyPr/>
          <a:lstStyle/>
          <a:p>
            <a:fld id="{D94909C6-CC71-4962-A18E-AF0515723D95}" type="slidenum">
              <a:rPr lang="en-GB" noProof="0" smtClean="0"/>
              <a:pPr/>
              <a:t>8</a:t>
            </a:fld>
            <a:endParaRPr lang="en-GB" noProof="0" dirty="0"/>
          </a:p>
        </p:txBody>
      </p:sp>
      <p:pic>
        <p:nvPicPr>
          <p:cNvPr id="2050" name="Picture 2">
            <a:extLst>
              <a:ext uri="{FF2B5EF4-FFF2-40B4-BE49-F238E27FC236}">
                <a16:creationId xmlns="" xmlns:a16="http://schemas.microsoft.com/office/drawing/2014/main" id="{8F878053-B52D-ECD5-8032-68879D8B8CB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71858" y="1726300"/>
            <a:ext cx="8190034" cy="4207494"/>
          </a:xfrm>
          <a:prstGeom prst="rect">
            <a:avLst/>
          </a:prstGeom>
          <a:noFill/>
          <a:extLst>
            <a:ext uri="{909E8E84-426E-40DD-AFC4-6F175D3DCCD1}">
              <a14:hiddenFill xmlns:a14="http://schemas.microsoft.com/office/drawing/2010/main">
                <a:solidFill>
                  <a:srgbClr val="FFFFFF"/>
                </a:solidFill>
              </a14:hiddenFill>
            </a:ext>
          </a:extLst>
        </p:spPr>
      </p:pic>
      <p:sp>
        <p:nvSpPr>
          <p:cNvPr id="6" name="Arrow: Down 5">
            <a:extLst>
              <a:ext uri="{FF2B5EF4-FFF2-40B4-BE49-F238E27FC236}">
                <a16:creationId xmlns="" xmlns:a16="http://schemas.microsoft.com/office/drawing/2014/main" id="{D6880D9A-F433-91EB-9E54-4C0A20B11E81}"/>
              </a:ext>
            </a:extLst>
          </p:cNvPr>
          <p:cNvSpPr/>
          <p:nvPr/>
        </p:nvSpPr>
        <p:spPr>
          <a:xfrm>
            <a:off x="3352800" y="1270000"/>
            <a:ext cx="355600" cy="393700"/>
          </a:xfrm>
          <a:prstGeom prst="down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73375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39A161D-53F2-4D6A-FFDA-2BCC4B178ED2}"/>
              </a:ext>
            </a:extLst>
          </p:cNvPr>
          <p:cNvSpPr/>
          <p:nvPr/>
        </p:nvSpPr>
        <p:spPr>
          <a:xfrm>
            <a:off x="291133" y="1444383"/>
            <a:ext cx="8561735" cy="460480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19DBF67-DA2B-454A-9E00-990854C6A8E8}"/>
              </a:ext>
            </a:extLst>
          </p:cNvPr>
          <p:cNvSpPr>
            <a:spLocks noGrp="1"/>
          </p:cNvSpPr>
          <p:nvPr>
            <p:ph type="title"/>
          </p:nvPr>
        </p:nvSpPr>
        <p:spPr>
          <a:xfrm>
            <a:off x="288000" y="315144"/>
            <a:ext cx="6840000" cy="720000"/>
          </a:xfrm>
        </p:spPr>
        <p:txBody>
          <a:bodyPr/>
          <a:lstStyle/>
          <a:p>
            <a:r>
              <a:rPr lang="en-IN" sz="2800" b="1" dirty="0">
                <a:solidFill>
                  <a:schemeClr val="accent5">
                    <a:lumMod val="75000"/>
                  </a:schemeClr>
                </a:solidFill>
                <a:latin typeface="Times New Roman"/>
                <a:cs typeface="Times New Roman"/>
              </a:rPr>
              <a:t>Python Code</a:t>
            </a:r>
          </a:p>
        </p:txBody>
      </p:sp>
      <p:sp>
        <p:nvSpPr>
          <p:cNvPr id="3" name="Content Placeholder 2">
            <a:extLst>
              <a:ext uri="{FF2B5EF4-FFF2-40B4-BE49-F238E27FC236}">
                <a16:creationId xmlns="" xmlns:a16="http://schemas.microsoft.com/office/drawing/2014/main" id="{A8650441-DAD6-1847-9A94-BD4E600E7738}"/>
              </a:ext>
            </a:extLst>
          </p:cNvPr>
          <p:cNvSpPr>
            <a:spLocks noGrp="1"/>
          </p:cNvSpPr>
          <p:nvPr>
            <p:ph idx="1"/>
          </p:nvPr>
        </p:nvSpPr>
        <p:spPr/>
        <p:txBody>
          <a:bodyPr vert="horz" lIns="0" tIns="0" rIns="0" bIns="0" rtlCol="0" anchor="t">
            <a:noAutofit/>
          </a:bodyPr>
          <a:lstStyle/>
          <a:p>
            <a:pPr marL="0" indent="0">
              <a:buNone/>
            </a:pPr>
            <a:r>
              <a:rPr lang="en-IN" sz="1000" dirty="0">
                <a:latin typeface="Calibri"/>
                <a:ea typeface="Calibri"/>
                <a:cs typeface="Calibri"/>
              </a:rPr>
              <a:t>i</a:t>
            </a:r>
            <a:r>
              <a:rPr lang="en-IN" sz="1000" dirty="0">
                <a:latin typeface="Times New Roman"/>
                <a:ea typeface="Calibri"/>
                <a:cs typeface="Calibri"/>
              </a:rPr>
              <a:t>mport pandas as pd</a:t>
            </a:r>
            <a:br>
              <a:rPr lang="en-IN" sz="1000" dirty="0">
                <a:latin typeface="Times New Roman"/>
                <a:ea typeface="Calibri"/>
                <a:cs typeface="Calibri"/>
              </a:rPr>
            </a:br>
            <a:r>
              <a:rPr lang="en-IN" sz="1000" dirty="0">
                <a:latin typeface="Times New Roman"/>
                <a:ea typeface="Calibri"/>
                <a:cs typeface="Calibri"/>
              </a:rPr>
              <a:t>import </a:t>
            </a:r>
            <a:r>
              <a:rPr lang="en-IN" sz="1000" dirty="0" err="1">
                <a:latin typeface="Times New Roman"/>
                <a:ea typeface="Calibri"/>
                <a:cs typeface="Calibri"/>
              </a:rPr>
              <a:t>category_encoders</a:t>
            </a:r>
            <a:r>
              <a:rPr lang="en-IN" sz="1000" dirty="0">
                <a:latin typeface="Times New Roman"/>
                <a:ea typeface="Calibri"/>
                <a:cs typeface="Calibri"/>
              </a:rPr>
              <a:t> as </a:t>
            </a:r>
            <a:r>
              <a:rPr lang="en-IN" sz="1000" dirty="0" err="1">
                <a:latin typeface="Times New Roman"/>
                <a:ea typeface="Calibri"/>
                <a:cs typeface="Calibri"/>
              </a:rPr>
              <a:t>ce</a:t>
            </a:r>
            <a:r>
              <a:rPr lang="en-IN" sz="1000" dirty="0">
                <a:latin typeface="Times New Roman"/>
                <a:ea typeface="Calibri"/>
                <a:cs typeface="Calibri"/>
              </a:rPr>
              <a:t/>
            </a:r>
            <a:br>
              <a:rPr lang="en-IN" sz="1000" dirty="0">
                <a:latin typeface="Times New Roman"/>
                <a:ea typeface="Calibri"/>
                <a:cs typeface="Calibri"/>
              </a:rPr>
            </a:br>
            <a:r>
              <a:rPr lang="en-IN" sz="1000" dirty="0">
                <a:latin typeface="Times New Roman"/>
                <a:ea typeface="Calibri"/>
                <a:cs typeface="Calibri"/>
              </a:rPr>
              <a:t/>
            </a:r>
            <a:br>
              <a:rPr lang="en-IN" sz="1000" dirty="0">
                <a:latin typeface="Times New Roman"/>
                <a:ea typeface="Calibri"/>
                <a:cs typeface="Calibri"/>
              </a:rPr>
            </a:br>
            <a:r>
              <a:rPr lang="en-IN" sz="1000" b="1" dirty="0">
                <a:latin typeface="Times New Roman"/>
                <a:ea typeface="Calibri"/>
                <a:cs typeface="Calibri"/>
              </a:rPr>
              <a:t># Step 1: Load your dataset</a:t>
            </a:r>
            <a:r>
              <a:rPr lang="en-IN" sz="1000" dirty="0">
                <a:latin typeface="Times New Roman"/>
                <a:ea typeface="Calibri"/>
                <a:cs typeface="Calibri"/>
              </a:rPr>
              <a:t/>
            </a:r>
            <a:br>
              <a:rPr lang="en-IN" sz="1000" dirty="0">
                <a:latin typeface="Times New Roman"/>
                <a:ea typeface="Calibri"/>
                <a:cs typeface="Calibri"/>
              </a:rPr>
            </a:br>
            <a:r>
              <a:rPr lang="en-IN" sz="1000" dirty="0" err="1">
                <a:latin typeface="Times New Roman"/>
                <a:ea typeface="Calibri"/>
                <a:cs typeface="Calibri"/>
              </a:rPr>
              <a:t>df</a:t>
            </a:r>
            <a:r>
              <a:rPr lang="en-IN" sz="1000" dirty="0">
                <a:latin typeface="Times New Roman"/>
                <a:ea typeface="Calibri"/>
                <a:cs typeface="Calibri"/>
              </a:rPr>
              <a:t> = </a:t>
            </a:r>
            <a:r>
              <a:rPr lang="en-IN" sz="1000" dirty="0" err="1">
                <a:latin typeface="Times New Roman"/>
                <a:ea typeface="Calibri"/>
                <a:cs typeface="Calibri"/>
              </a:rPr>
              <a:t>pd.read_csv</a:t>
            </a:r>
            <a:r>
              <a:rPr lang="en-IN" sz="1000" dirty="0">
                <a:latin typeface="Times New Roman"/>
                <a:ea typeface="Calibri"/>
                <a:cs typeface="Calibri"/>
              </a:rPr>
              <a:t>("")  # Replace with your actual file path</a:t>
            </a:r>
            <a:br>
              <a:rPr lang="en-IN" sz="1000" dirty="0">
                <a:latin typeface="Times New Roman"/>
                <a:ea typeface="Calibri"/>
                <a:cs typeface="Calibri"/>
              </a:rPr>
            </a:br>
            <a:r>
              <a:rPr lang="en-IN" sz="1000" dirty="0">
                <a:latin typeface="Times New Roman"/>
                <a:ea typeface="Calibri"/>
                <a:cs typeface="Calibri"/>
              </a:rPr>
              <a:t/>
            </a:r>
            <a:br>
              <a:rPr lang="en-IN" sz="1000" dirty="0">
                <a:latin typeface="Times New Roman"/>
                <a:ea typeface="Calibri"/>
                <a:cs typeface="Calibri"/>
              </a:rPr>
            </a:br>
            <a:r>
              <a:rPr lang="en-IN" sz="1000" b="1" dirty="0">
                <a:latin typeface="Times New Roman"/>
                <a:ea typeface="Calibri"/>
                <a:cs typeface="Calibri"/>
              </a:rPr>
              <a:t># Step 2: Ordinal encoding for Education and </a:t>
            </a:r>
            <a:r>
              <a:rPr lang="en-IN" sz="1000" b="1" dirty="0" err="1">
                <a:latin typeface="Times New Roman"/>
                <a:ea typeface="Calibri"/>
                <a:cs typeface="Calibri"/>
              </a:rPr>
              <a:t>AgeRange</a:t>
            </a:r>
            <a:r>
              <a:rPr lang="en-IN" sz="1000" dirty="0">
                <a:latin typeface="Times New Roman"/>
                <a:ea typeface="Calibri"/>
                <a:cs typeface="Calibri"/>
              </a:rPr>
              <a:t/>
            </a:r>
            <a:br>
              <a:rPr lang="en-IN" sz="1000" dirty="0">
                <a:latin typeface="Times New Roman"/>
                <a:ea typeface="Calibri"/>
                <a:cs typeface="Calibri"/>
              </a:rPr>
            </a:br>
            <a:r>
              <a:rPr lang="en-IN" sz="1000" dirty="0" err="1">
                <a:latin typeface="Times New Roman"/>
                <a:ea typeface="Calibri"/>
                <a:cs typeface="Calibri"/>
              </a:rPr>
              <a:t>ordinal_encoder</a:t>
            </a:r>
            <a:r>
              <a:rPr lang="en-IN" sz="1000" dirty="0">
                <a:latin typeface="Times New Roman"/>
                <a:ea typeface="Calibri"/>
                <a:cs typeface="Calibri"/>
              </a:rPr>
              <a:t> = </a:t>
            </a:r>
            <a:r>
              <a:rPr lang="en-IN" sz="1000" dirty="0" err="1">
                <a:latin typeface="Times New Roman"/>
                <a:ea typeface="Calibri"/>
                <a:cs typeface="Calibri"/>
              </a:rPr>
              <a:t>ce.OrdinalEncoder</a:t>
            </a:r>
            <a:r>
              <a:rPr lang="en-IN" sz="1000" dirty="0">
                <a:latin typeface="Times New Roman"/>
                <a:ea typeface="Calibri"/>
                <a:cs typeface="Calibri"/>
              </a:rPr>
              <a:t>(cols=['Education', '</a:t>
            </a:r>
            <a:r>
              <a:rPr lang="en-IN" sz="1000" dirty="0" err="1">
                <a:latin typeface="Times New Roman"/>
                <a:ea typeface="Calibri"/>
                <a:cs typeface="Calibri"/>
              </a:rPr>
              <a:t>AgeRange</a:t>
            </a:r>
            <a:r>
              <a:rPr lang="en-IN" sz="1000" dirty="0">
                <a:latin typeface="Times New Roman"/>
                <a:ea typeface="Calibri"/>
                <a:cs typeface="Calibri"/>
              </a:rPr>
              <a:t>'])</a:t>
            </a:r>
            <a:br>
              <a:rPr lang="en-IN" sz="1000" dirty="0">
                <a:latin typeface="Times New Roman"/>
                <a:ea typeface="Calibri"/>
                <a:cs typeface="Calibri"/>
              </a:rPr>
            </a:br>
            <a:r>
              <a:rPr lang="en-IN" sz="1000" dirty="0" err="1">
                <a:latin typeface="Times New Roman"/>
                <a:ea typeface="Calibri"/>
                <a:cs typeface="Calibri"/>
              </a:rPr>
              <a:t>df</a:t>
            </a:r>
            <a:r>
              <a:rPr lang="en-IN" sz="1000" dirty="0">
                <a:latin typeface="Times New Roman"/>
                <a:ea typeface="Calibri"/>
                <a:cs typeface="Calibri"/>
              </a:rPr>
              <a:t> = </a:t>
            </a:r>
            <a:r>
              <a:rPr lang="en-IN" sz="1000" dirty="0" err="1">
                <a:latin typeface="Times New Roman"/>
                <a:ea typeface="Calibri"/>
                <a:cs typeface="Calibri"/>
              </a:rPr>
              <a:t>ordinal_encoder.fit_transform</a:t>
            </a:r>
            <a:r>
              <a:rPr lang="en-IN" sz="1000" dirty="0">
                <a:latin typeface="Times New Roman"/>
                <a:ea typeface="Calibri"/>
                <a:cs typeface="Calibri"/>
              </a:rPr>
              <a:t>(</a:t>
            </a:r>
            <a:r>
              <a:rPr lang="en-IN" sz="1000" dirty="0" err="1">
                <a:latin typeface="Times New Roman"/>
                <a:ea typeface="Calibri"/>
                <a:cs typeface="Calibri"/>
              </a:rPr>
              <a:t>df</a:t>
            </a:r>
            <a:r>
              <a:rPr lang="en-IN" sz="1000" dirty="0">
                <a:latin typeface="Times New Roman"/>
                <a:ea typeface="Calibri"/>
                <a:cs typeface="Calibri"/>
              </a:rPr>
              <a:t>)</a:t>
            </a:r>
            <a:br>
              <a:rPr lang="en-IN" sz="1000" dirty="0">
                <a:latin typeface="Times New Roman"/>
                <a:ea typeface="Calibri"/>
                <a:cs typeface="Calibri"/>
              </a:rPr>
            </a:br>
            <a:r>
              <a:rPr lang="en-IN" sz="1000" dirty="0">
                <a:latin typeface="Times New Roman"/>
                <a:ea typeface="Calibri"/>
                <a:cs typeface="Calibri"/>
              </a:rPr>
              <a:t/>
            </a:r>
            <a:br>
              <a:rPr lang="en-IN" sz="1000" dirty="0">
                <a:latin typeface="Times New Roman"/>
                <a:ea typeface="Calibri"/>
                <a:cs typeface="Calibri"/>
              </a:rPr>
            </a:br>
            <a:r>
              <a:rPr lang="en-IN" sz="1000" b="1" dirty="0">
                <a:latin typeface="Times New Roman"/>
                <a:ea typeface="Calibri"/>
                <a:cs typeface="Calibri"/>
              </a:rPr>
              <a:t># Step 3: Encode Gender and </a:t>
            </a:r>
            <a:r>
              <a:rPr lang="en-IN" sz="1000" b="1" dirty="0" err="1">
                <a:latin typeface="Times New Roman"/>
                <a:ea typeface="Calibri"/>
                <a:cs typeface="Calibri"/>
              </a:rPr>
              <a:t>Married_Status</a:t>
            </a:r>
            <a:r>
              <a:rPr lang="en-IN" sz="1000" b="1" dirty="0">
                <a:latin typeface="Times New Roman"/>
                <a:ea typeface="Calibri"/>
                <a:cs typeface="Calibri"/>
              </a:rPr>
              <a:t> using binary mapping</a:t>
            </a:r>
            <a:r>
              <a:rPr lang="en-IN" sz="1000" dirty="0">
                <a:latin typeface="Times New Roman"/>
                <a:ea typeface="Calibri"/>
                <a:cs typeface="Calibri"/>
              </a:rPr>
              <a:t/>
            </a:r>
            <a:br>
              <a:rPr lang="en-IN" sz="1000" dirty="0">
                <a:latin typeface="Times New Roman"/>
                <a:ea typeface="Calibri"/>
                <a:cs typeface="Calibri"/>
              </a:rPr>
            </a:br>
            <a:r>
              <a:rPr lang="en-IN" sz="1000" dirty="0" err="1">
                <a:latin typeface="Times New Roman"/>
                <a:ea typeface="Calibri"/>
                <a:cs typeface="Calibri"/>
              </a:rPr>
              <a:t>df</a:t>
            </a:r>
            <a:r>
              <a:rPr lang="en-IN" sz="1000" dirty="0">
                <a:latin typeface="Times New Roman"/>
                <a:ea typeface="Calibri"/>
                <a:cs typeface="Calibri"/>
              </a:rPr>
              <a:t>['Gender'] = </a:t>
            </a:r>
            <a:r>
              <a:rPr lang="en-IN" sz="1000" dirty="0" err="1">
                <a:latin typeface="Times New Roman"/>
                <a:ea typeface="Calibri"/>
                <a:cs typeface="Calibri"/>
              </a:rPr>
              <a:t>df</a:t>
            </a:r>
            <a:r>
              <a:rPr lang="en-IN" sz="1000" dirty="0">
                <a:latin typeface="Times New Roman"/>
                <a:ea typeface="Calibri"/>
                <a:cs typeface="Calibri"/>
              </a:rPr>
              <a:t>['Gender'].map({'Male': 0, 'Female': 1})</a:t>
            </a:r>
            <a:br>
              <a:rPr lang="en-IN" sz="1000" dirty="0">
                <a:latin typeface="Times New Roman"/>
                <a:ea typeface="Calibri"/>
                <a:cs typeface="Calibri"/>
              </a:rPr>
            </a:br>
            <a:r>
              <a:rPr lang="en-IN" sz="1000" dirty="0" err="1">
                <a:latin typeface="Times New Roman"/>
                <a:ea typeface="Calibri"/>
                <a:cs typeface="Calibri"/>
              </a:rPr>
              <a:t>df</a:t>
            </a:r>
            <a:r>
              <a:rPr lang="en-IN" sz="1000" dirty="0">
                <a:latin typeface="Times New Roman"/>
                <a:ea typeface="Calibri"/>
                <a:cs typeface="Calibri"/>
              </a:rPr>
              <a:t>['</a:t>
            </a:r>
            <a:r>
              <a:rPr lang="en-IN" sz="1000" dirty="0" err="1">
                <a:latin typeface="Times New Roman"/>
                <a:ea typeface="Calibri"/>
                <a:cs typeface="Calibri"/>
              </a:rPr>
              <a:t>Married_Status</a:t>
            </a:r>
            <a:r>
              <a:rPr lang="en-IN" sz="1000" dirty="0">
                <a:latin typeface="Times New Roman"/>
                <a:ea typeface="Calibri"/>
                <a:cs typeface="Calibri"/>
              </a:rPr>
              <a:t>'] = </a:t>
            </a:r>
            <a:r>
              <a:rPr lang="en-IN" sz="1000" dirty="0" err="1">
                <a:latin typeface="Times New Roman"/>
                <a:ea typeface="Calibri"/>
                <a:cs typeface="Calibri"/>
              </a:rPr>
              <a:t>df</a:t>
            </a:r>
            <a:r>
              <a:rPr lang="en-IN" sz="1000" dirty="0">
                <a:latin typeface="Times New Roman"/>
                <a:ea typeface="Calibri"/>
                <a:cs typeface="Calibri"/>
              </a:rPr>
              <a:t>['</a:t>
            </a:r>
            <a:r>
              <a:rPr lang="en-IN" sz="1000" dirty="0" err="1">
                <a:latin typeface="Times New Roman"/>
                <a:ea typeface="Calibri"/>
                <a:cs typeface="Calibri"/>
              </a:rPr>
              <a:t>Married_Status</a:t>
            </a:r>
            <a:r>
              <a:rPr lang="en-IN" sz="1000" dirty="0">
                <a:latin typeface="Times New Roman"/>
                <a:ea typeface="Calibri"/>
                <a:cs typeface="Calibri"/>
              </a:rPr>
              <a:t>'].map({'Single': 0, 'Married': 1})</a:t>
            </a:r>
            <a:br>
              <a:rPr lang="en-IN" sz="1000" dirty="0">
                <a:latin typeface="Times New Roman"/>
                <a:ea typeface="Calibri"/>
                <a:cs typeface="Calibri"/>
              </a:rPr>
            </a:br>
            <a:r>
              <a:rPr lang="en-IN" sz="1000" dirty="0">
                <a:latin typeface="Times New Roman"/>
                <a:ea typeface="Calibri"/>
                <a:cs typeface="Calibri"/>
              </a:rPr>
              <a:t/>
            </a:r>
            <a:br>
              <a:rPr lang="en-IN" sz="1000" dirty="0">
                <a:latin typeface="Times New Roman"/>
                <a:ea typeface="Calibri"/>
                <a:cs typeface="Calibri"/>
              </a:rPr>
            </a:br>
            <a:r>
              <a:rPr lang="en-IN" sz="1000" b="1" dirty="0">
                <a:latin typeface="Times New Roman"/>
                <a:ea typeface="Calibri"/>
                <a:cs typeface="Calibri"/>
              </a:rPr>
              <a:t># Step 4: Binary encoding for City and Province</a:t>
            </a:r>
            <a:r>
              <a:rPr lang="en-IN" sz="1000" dirty="0">
                <a:latin typeface="Times New Roman"/>
                <a:ea typeface="Calibri"/>
                <a:cs typeface="Calibri"/>
              </a:rPr>
              <a:t/>
            </a:r>
            <a:br>
              <a:rPr lang="en-IN" sz="1000" dirty="0">
                <a:latin typeface="Times New Roman"/>
                <a:ea typeface="Calibri"/>
                <a:cs typeface="Calibri"/>
              </a:rPr>
            </a:br>
            <a:r>
              <a:rPr lang="en-IN" sz="1000" dirty="0" err="1">
                <a:latin typeface="Times New Roman"/>
                <a:ea typeface="Calibri"/>
                <a:cs typeface="Calibri"/>
              </a:rPr>
              <a:t>binary_encoder</a:t>
            </a:r>
            <a:r>
              <a:rPr lang="en-IN" sz="1000" dirty="0">
                <a:latin typeface="Times New Roman"/>
                <a:ea typeface="Calibri"/>
                <a:cs typeface="Calibri"/>
              </a:rPr>
              <a:t> = </a:t>
            </a:r>
            <a:r>
              <a:rPr lang="en-IN" sz="1000" dirty="0" err="1">
                <a:latin typeface="Times New Roman"/>
                <a:ea typeface="Calibri"/>
                <a:cs typeface="Calibri"/>
              </a:rPr>
              <a:t>ce.BinaryEncoder</a:t>
            </a:r>
            <a:r>
              <a:rPr lang="en-IN" sz="1000" dirty="0">
                <a:latin typeface="Times New Roman"/>
                <a:ea typeface="Calibri"/>
                <a:cs typeface="Calibri"/>
              </a:rPr>
              <a:t>(cols=['City', 'Province'])</a:t>
            </a:r>
            <a:br>
              <a:rPr lang="en-IN" sz="1000" dirty="0">
                <a:latin typeface="Times New Roman"/>
                <a:ea typeface="Calibri"/>
                <a:cs typeface="Calibri"/>
              </a:rPr>
            </a:br>
            <a:r>
              <a:rPr lang="en-IN" sz="1000" dirty="0" err="1">
                <a:latin typeface="Times New Roman"/>
                <a:ea typeface="Calibri"/>
                <a:cs typeface="Calibri"/>
              </a:rPr>
              <a:t>df</a:t>
            </a:r>
            <a:r>
              <a:rPr lang="en-IN" sz="1000" dirty="0">
                <a:latin typeface="Times New Roman"/>
                <a:ea typeface="Calibri"/>
                <a:cs typeface="Calibri"/>
              </a:rPr>
              <a:t> = </a:t>
            </a:r>
            <a:r>
              <a:rPr lang="en-IN" sz="1000" dirty="0" err="1">
                <a:latin typeface="Times New Roman"/>
                <a:ea typeface="Calibri"/>
                <a:cs typeface="Calibri"/>
              </a:rPr>
              <a:t>binary_encoder.fit_transform</a:t>
            </a:r>
            <a:r>
              <a:rPr lang="en-IN" sz="1000" dirty="0">
                <a:latin typeface="Times New Roman"/>
                <a:ea typeface="Calibri"/>
                <a:cs typeface="Calibri"/>
              </a:rPr>
              <a:t>(</a:t>
            </a:r>
            <a:r>
              <a:rPr lang="en-IN" sz="1000" dirty="0" err="1">
                <a:latin typeface="Times New Roman"/>
                <a:ea typeface="Calibri"/>
                <a:cs typeface="Calibri"/>
              </a:rPr>
              <a:t>df</a:t>
            </a:r>
            <a:r>
              <a:rPr lang="en-IN" sz="1000" dirty="0">
                <a:latin typeface="Times New Roman"/>
                <a:ea typeface="Calibri"/>
                <a:cs typeface="Calibri"/>
              </a:rPr>
              <a:t>)</a:t>
            </a:r>
            <a:br>
              <a:rPr lang="en-IN" sz="1000" dirty="0">
                <a:latin typeface="Times New Roman"/>
                <a:ea typeface="Calibri"/>
                <a:cs typeface="Calibri"/>
              </a:rPr>
            </a:br>
            <a:r>
              <a:rPr lang="en-IN" sz="1000" dirty="0">
                <a:latin typeface="Times New Roman"/>
                <a:ea typeface="Calibri"/>
                <a:cs typeface="Calibri"/>
              </a:rPr>
              <a:t/>
            </a:r>
            <a:br>
              <a:rPr lang="en-IN" sz="1000" dirty="0">
                <a:latin typeface="Times New Roman"/>
                <a:ea typeface="Calibri"/>
                <a:cs typeface="Calibri"/>
              </a:rPr>
            </a:br>
            <a:r>
              <a:rPr lang="en-IN" sz="1000" b="1" dirty="0">
                <a:latin typeface="Times New Roman"/>
                <a:ea typeface="Calibri"/>
                <a:cs typeface="Calibri"/>
              </a:rPr>
              <a:t># Step 5: Preview the encoded </a:t>
            </a:r>
            <a:r>
              <a:rPr lang="en-IN" sz="1000" b="1" dirty="0" err="1">
                <a:latin typeface="Times New Roman"/>
                <a:ea typeface="Calibri"/>
                <a:cs typeface="Calibri"/>
              </a:rPr>
              <a:t>dataframe</a:t>
            </a:r>
            <a:r>
              <a:rPr lang="en-IN" sz="1000" dirty="0">
                <a:latin typeface="Times New Roman"/>
                <a:ea typeface="Calibri"/>
                <a:cs typeface="Calibri"/>
              </a:rPr>
              <a:t/>
            </a:r>
            <a:br>
              <a:rPr lang="en-IN" sz="1000" dirty="0">
                <a:latin typeface="Times New Roman"/>
                <a:ea typeface="Calibri"/>
                <a:cs typeface="Calibri"/>
              </a:rPr>
            </a:br>
            <a:r>
              <a:rPr lang="en-IN" sz="1000" dirty="0">
                <a:latin typeface="Times New Roman"/>
                <a:ea typeface="Calibri"/>
                <a:cs typeface="Calibri"/>
              </a:rPr>
              <a:t>print(</a:t>
            </a:r>
            <a:r>
              <a:rPr lang="en-IN" sz="1000" dirty="0" err="1">
                <a:latin typeface="Times New Roman"/>
                <a:ea typeface="Calibri"/>
                <a:cs typeface="Calibri"/>
              </a:rPr>
              <a:t>df.head</a:t>
            </a:r>
            <a:r>
              <a:rPr lang="en-IN" sz="1000" dirty="0">
                <a:latin typeface="Times New Roman"/>
                <a:ea typeface="Calibri"/>
                <a:cs typeface="Calibri"/>
              </a:rPr>
              <a:t>())</a:t>
            </a:r>
            <a:br>
              <a:rPr lang="en-IN" sz="1000" dirty="0">
                <a:latin typeface="Times New Roman"/>
                <a:ea typeface="Calibri"/>
                <a:cs typeface="Calibri"/>
              </a:rPr>
            </a:br>
            <a:endParaRPr lang="en-IN" sz="1000">
              <a:latin typeface="Times New Roman"/>
              <a:ea typeface="Calibri"/>
              <a:cs typeface="Calibri"/>
            </a:endParaRPr>
          </a:p>
          <a:p>
            <a:pPr marL="0" indent="0">
              <a:buNone/>
            </a:pPr>
            <a:r>
              <a:rPr lang="en-IN" sz="1000" b="1" dirty="0">
                <a:latin typeface="Times New Roman"/>
                <a:ea typeface="Calibri"/>
                <a:cs typeface="Calibri"/>
              </a:rPr>
              <a:t># Step 6: Save to new Excel file for easy observation</a:t>
            </a:r>
            <a:r>
              <a:rPr lang="en-IN" sz="1000" dirty="0">
                <a:latin typeface="Times New Roman"/>
                <a:ea typeface="Calibri"/>
                <a:cs typeface="Calibri"/>
              </a:rPr>
              <a:t/>
            </a:r>
            <a:br>
              <a:rPr lang="en-IN" sz="1000" dirty="0">
                <a:latin typeface="Times New Roman"/>
                <a:ea typeface="Calibri"/>
                <a:cs typeface="Calibri"/>
              </a:rPr>
            </a:br>
            <a:r>
              <a:rPr lang="en-IN" sz="1000" dirty="0" err="1">
                <a:latin typeface="Times New Roman"/>
                <a:ea typeface="Calibri"/>
                <a:cs typeface="Calibri"/>
              </a:rPr>
              <a:t>df.to_csv</a:t>
            </a:r>
            <a:r>
              <a:rPr lang="en-IN" sz="1000" dirty="0">
                <a:latin typeface="Times New Roman"/>
                <a:ea typeface="Calibri"/>
                <a:cs typeface="Calibri"/>
              </a:rPr>
              <a:t>(" ", index=False)</a:t>
            </a:r>
          </a:p>
          <a:p>
            <a:pPr marL="350520" indent="-350520"/>
            <a:endParaRPr lang="en-IN" dirty="0"/>
          </a:p>
        </p:txBody>
      </p:sp>
      <p:sp>
        <p:nvSpPr>
          <p:cNvPr id="4" name="Footer Placeholder 3">
            <a:extLst>
              <a:ext uri="{FF2B5EF4-FFF2-40B4-BE49-F238E27FC236}">
                <a16:creationId xmlns="" xmlns:a16="http://schemas.microsoft.com/office/drawing/2014/main" id="{9CEE76F2-31FB-498E-F167-D8E50D076009}"/>
              </a:ext>
            </a:extLst>
          </p:cNvPr>
          <p:cNvSpPr>
            <a:spLocks noGrp="1"/>
          </p:cNvSpPr>
          <p:nvPr>
            <p:ph type="ftr" sz="quarter" idx="10"/>
          </p:nvPr>
        </p:nvSpPr>
        <p:spPr/>
        <p:txBody>
          <a:bodyPr/>
          <a:lstStyle/>
          <a:p>
            <a:r>
              <a:rPr lang="en-US" dirty="0"/>
              <a:t>Academic Project – Logistic Regression</a:t>
            </a:r>
            <a:endParaRPr lang="en-GB" dirty="0"/>
          </a:p>
          <a:p>
            <a:endParaRPr lang="en-GB" noProof="0" dirty="0"/>
          </a:p>
        </p:txBody>
      </p:sp>
      <p:sp>
        <p:nvSpPr>
          <p:cNvPr id="5" name="Slide Number Placeholder 4">
            <a:extLst>
              <a:ext uri="{FF2B5EF4-FFF2-40B4-BE49-F238E27FC236}">
                <a16:creationId xmlns="" xmlns:a16="http://schemas.microsoft.com/office/drawing/2014/main" id="{AC507FDA-1FA8-FBE4-9753-57685B6FDCF3}"/>
              </a:ext>
            </a:extLst>
          </p:cNvPr>
          <p:cNvSpPr>
            <a:spLocks noGrp="1"/>
          </p:cNvSpPr>
          <p:nvPr>
            <p:ph type="sldNum" sz="quarter" idx="11"/>
          </p:nvPr>
        </p:nvSpPr>
        <p:spPr/>
        <p:txBody>
          <a:bodyPr/>
          <a:lstStyle/>
          <a:p>
            <a:fld id="{D94909C6-CC71-4962-A18E-AF0515723D95}" type="slidenum">
              <a:rPr lang="en-GB" noProof="0" smtClean="0"/>
              <a:pPr/>
              <a:t>9</a:t>
            </a:fld>
            <a:endParaRPr lang="en-GB" noProof="0"/>
          </a:p>
        </p:txBody>
      </p:sp>
    </p:spTree>
    <p:extLst>
      <p:ext uri="{BB962C8B-B14F-4D97-AF65-F5344CB8AC3E}">
        <p14:creationId xmlns:p14="http://schemas.microsoft.com/office/powerpoint/2010/main" val="2472512330"/>
      </p:ext>
    </p:extLst>
  </p:cSld>
  <p:clrMapOvr>
    <a:masterClrMapping/>
  </p:clrMapOvr>
</p:sld>
</file>

<file path=ppt/theme/theme1.xml><?xml version="1.0" encoding="utf-8"?>
<a:theme xmlns:a="http://schemas.openxmlformats.org/drawingml/2006/main" name="Powerpoint Template Munich Re_engl">
  <a:themeElements>
    <a:clrScheme name="Munich Re">
      <a:dk1>
        <a:sysClr val="windowText" lastClr="000000"/>
      </a:dk1>
      <a:lt1>
        <a:sysClr val="window" lastClr="FFFFFF"/>
      </a:lt1>
      <a:dk2>
        <a:srgbClr val="4D4E53"/>
      </a:dk2>
      <a:lt2>
        <a:srgbClr val="F7941D"/>
      </a:lt2>
      <a:accent1>
        <a:srgbClr val="34909C"/>
      </a:accent1>
      <a:accent2>
        <a:srgbClr val="8DC63F"/>
      </a:accent2>
      <a:accent3>
        <a:srgbClr val="B72126"/>
      </a:accent3>
      <a:accent4>
        <a:srgbClr val="B2C1CA"/>
      </a:accent4>
      <a:accent5>
        <a:srgbClr val="00589A"/>
      </a:accent5>
      <a:accent6>
        <a:srgbClr val="714A9C"/>
      </a:accent6>
      <a:hlink>
        <a:srgbClr val="0A509E"/>
      </a:hlink>
      <a:folHlink>
        <a:srgbClr val="7993A3"/>
      </a:folHlink>
    </a:clrScheme>
    <a:fontScheme name="Munich Re">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none"/>
        </a:ln>
      </a:spPr>
      <a:bodyPr/>
      <a:lstStyle/>
      <a:style>
        <a:lnRef idx="1">
          <a:schemeClr val="accent1"/>
        </a:lnRef>
        <a:fillRef idx="0">
          <a:schemeClr val="accent1"/>
        </a:fillRef>
        <a:effectRef idx="0">
          <a:schemeClr val="accent1"/>
        </a:effectRef>
        <a:fontRef idx="minor">
          <a:schemeClr val="tx1"/>
        </a:fontRef>
      </a:style>
    </a:lnDef>
    <a:txDef>
      <a:spPr>
        <a:noFill/>
        <a:effectLst/>
      </a:spPr>
      <a:bodyPr wrap="none" rtlCol="0">
        <a:spAutoFit/>
      </a:bodyPr>
      <a:lstStyle>
        <a:defPPr>
          <a:defRPr sz="1600" dirty="0" err="1" smtClean="0">
            <a:solidFill>
              <a:schemeClr val="tx2"/>
            </a:solidFill>
          </a:defRPr>
        </a:defPPr>
      </a:lstStyle>
    </a:txDef>
  </a:objectDefaults>
  <a:extraClrSchemeLst/>
</a:theme>
</file>

<file path=ppt/theme/theme2.xml><?xml version="1.0" encoding="utf-8"?>
<a:theme xmlns:a="http://schemas.openxmlformats.org/drawingml/2006/main" name="Office Theme">
  <a:themeElements>
    <a:clrScheme name="Munich RE FINAL">
      <a:dk1>
        <a:srgbClr val="000000"/>
      </a:dk1>
      <a:lt1>
        <a:sysClr val="window" lastClr="FFFFFF"/>
      </a:lt1>
      <a:dk2>
        <a:srgbClr val="4D4E53"/>
      </a:dk2>
      <a:lt2>
        <a:srgbClr val="F7941D"/>
      </a:lt2>
      <a:accent1>
        <a:srgbClr val="34909C"/>
      </a:accent1>
      <a:accent2>
        <a:srgbClr val="8DC63F"/>
      </a:accent2>
      <a:accent3>
        <a:srgbClr val="B72126"/>
      </a:accent3>
      <a:accent4>
        <a:srgbClr val="B2C1CA"/>
      </a:accent4>
      <a:accent5>
        <a:srgbClr val="00589A"/>
      </a:accent5>
      <a:accent6>
        <a:srgbClr val="714A9C"/>
      </a:accent6>
      <a:hlink>
        <a:srgbClr val="92278F"/>
      </a:hlink>
      <a:folHlink>
        <a:srgbClr val="CE7B2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unich RE FINAL">
      <a:dk1>
        <a:srgbClr val="000000"/>
      </a:dk1>
      <a:lt1>
        <a:sysClr val="window" lastClr="FFFFFF"/>
      </a:lt1>
      <a:dk2>
        <a:srgbClr val="4D4E53"/>
      </a:dk2>
      <a:lt2>
        <a:srgbClr val="F7941D"/>
      </a:lt2>
      <a:accent1>
        <a:srgbClr val="34909C"/>
      </a:accent1>
      <a:accent2>
        <a:srgbClr val="8DC63F"/>
      </a:accent2>
      <a:accent3>
        <a:srgbClr val="B72126"/>
      </a:accent3>
      <a:accent4>
        <a:srgbClr val="B2C1CA"/>
      </a:accent4>
      <a:accent5>
        <a:srgbClr val="00589A"/>
      </a:accent5>
      <a:accent6>
        <a:srgbClr val="714A9C"/>
      </a:accent6>
      <a:hlink>
        <a:srgbClr val="92278F"/>
      </a:hlink>
      <a:folHlink>
        <a:srgbClr val="CE7B2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D378515962AF404BB29D6A1C5ABB97EB" ma:contentTypeVersion="3" ma:contentTypeDescription="Ein neues Dokument erstellen." ma:contentTypeScope="" ma:versionID="9dee9f27a7a16719a90af8462f42d3cd">
  <xsd:schema xmlns:xsd="http://www.w3.org/2001/XMLSchema" xmlns:xs="http://www.w3.org/2001/XMLSchema" xmlns:p="http://schemas.microsoft.com/office/2006/metadata/properties" xmlns:ns2="07584fb3-4306-425f-9e1e-eb47fc55906c" targetNamespace="http://schemas.microsoft.com/office/2006/metadata/properties" ma:root="true" ma:fieldsID="1e5d06ac1af05cc7a34f4fe014d99264" ns2:_="">
    <xsd:import namespace="07584fb3-4306-425f-9e1e-eb47fc55906c"/>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584fb3-4306-425f-9e1e-eb47fc5590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EF4003-E948-47BF-858A-12FB5C56475B}">
  <ds:schemaRefs>
    <ds:schemaRef ds:uri="http://schemas.microsoft.com/sharepoint/v3/contenttype/forms"/>
  </ds:schemaRefs>
</ds:datastoreItem>
</file>

<file path=customXml/itemProps2.xml><?xml version="1.0" encoding="utf-8"?>
<ds:datastoreItem xmlns:ds="http://schemas.openxmlformats.org/officeDocument/2006/customXml" ds:itemID="{E08E6883-C489-40B8-B646-61128C902A57}">
  <ds:schemaRefs>
    <ds:schemaRef ds:uri="http://purl.org/dc/elements/1.1/"/>
    <ds:schemaRef ds:uri="http://purl.org/dc/dcmitype/"/>
    <ds:schemaRef ds:uri="http://purl.org/dc/terms/"/>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07584fb3-4306-425f-9e1e-eb47fc55906c"/>
    <ds:schemaRef ds:uri="http://schemas.microsoft.com/office/2006/metadata/properties"/>
  </ds:schemaRefs>
</ds:datastoreItem>
</file>

<file path=customXml/itemProps3.xml><?xml version="1.0" encoding="utf-8"?>
<ds:datastoreItem xmlns:ds="http://schemas.openxmlformats.org/officeDocument/2006/customXml" ds:itemID="{03628054-DC06-46B7-B6B8-7FFB2D45CF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584fb3-4306-425f-9e1e-eb47fc5590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1092</Words>
  <Application>Microsoft Office PowerPoint</Application>
  <PresentationFormat>On-screen Show (4:3)</PresentationFormat>
  <Paragraphs>320</Paragraphs>
  <Slides>28</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 Unicode MS</vt:lpstr>
      <vt:lpstr>Arial</vt:lpstr>
      <vt:lpstr>Calibri</vt:lpstr>
      <vt:lpstr>Cambria Math</vt:lpstr>
      <vt:lpstr>Times New Roman</vt:lpstr>
      <vt:lpstr>Wingdings</vt:lpstr>
      <vt:lpstr>Powerpoint Template Munich Re_engl</vt:lpstr>
      <vt:lpstr>Predictive Analytics &amp; Empirical Finance LOGISTIC REGRESSION (PAYMENT STATUS PREDICTION)</vt:lpstr>
      <vt:lpstr>CONTENT</vt:lpstr>
      <vt:lpstr>LOGISTIC REGRESSION</vt:lpstr>
      <vt:lpstr>Example of Logistic Regression:</vt:lpstr>
      <vt:lpstr>Difference between Multiple Regression and Logistic Regression</vt:lpstr>
      <vt:lpstr>Logistic regression Prepare the data  </vt:lpstr>
      <vt:lpstr>Encoding dataset for Logistic Regression  Assignment 29 </vt:lpstr>
      <vt:lpstr>Original dataset given </vt:lpstr>
      <vt:lpstr>Python Code</vt:lpstr>
      <vt:lpstr>Result</vt:lpstr>
      <vt:lpstr>Interpretation</vt:lpstr>
      <vt:lpstr>Logistic regression Fit the model  </vt:lpstr>
      <vt:lpstr>Training and Testing a Logistic Regression Model Assignment 30</vt:lpstr>
      <vt:lpstr>Python Code</vt:lpstr>
      <vt:lpstr>PowerPoint Presentation</vt:lpstr>
      <vt:lpstr>Result</vt:lpstr>
      <vt:lpstr>Result</vt:lpstr>
      <vt:lpstr>Result</vt:lpstr>
      <vt:lpstr>Interpretation</vt:lpstr>
      <vt:lpstr>Logistic regression Odds Ratio   </vt:lpstr>
      <vt:lpstr>Odds Ratio Assignment 31</vt:lpstr>
      <vt:lpstr>Odds Ratio Assignment 31</vt:lpstr>
      <vt:lpstr>Python Code</vt:lpstr>
      <vt:lpstr>Python Code</vt:lpstr>
      <vt:lpstr>Result</vt:lpstr>
      <vt:lpstr>Interpretation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30</cp:revision>
  <dcterms:created xsi:type="dcterms:W3CDTF">2010-11-04T10:42:25Z</dcterms:created>
  <dcterms:modified xsi:type="dcterms:W3CDTF">2025-08-25T09:02:20Z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0x010100D378515962AF404BB29D6A1C5ABB97EB</vt:lpwstr>
  </property>
</Properties>
</file>