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78ab5ee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78ab5e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78ab5ee4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78ab5ee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78ab5ee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78ab5e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78ab5ee4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78ab5ee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78ab5ee4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78ab5ee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878ab5ee4_3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878ab5ee4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.stanford.edu/people/alecmgo/trainingandtestdata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1" Type="http://schemas.openxmlformats.org/officeDocument/2006/relationships/image" Target="../media/image20.png"/><Relationship Id="rId10" Type="http://schemas.openxmlformats.org/officeDocument/2006/relationships/image" Target="../media/image21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Twitter Sentiment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COEN 281 - Pattern Recognition and Data Mining</a:t>
            </a:r>
            <a:endParaRPr sz="2700"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2405675" y="5688475"/>
            <a:ext cx="8004900" cy="826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Arushi Sabharwal - W1468298				Jay Shah - W1463785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Srusti Shah - W1471910					Lidia Tolbuzova - W1468230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&amp; Conclusion: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Sample the Original Dataset - Huge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 some Samples, the accuracies with tf-idf was lower than without, in contrast to our expectations - for Naive Bayes and Random Forest.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Reason - Tweets are general, have no common context?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Plotting the model fit time in a Log10 scale, as the values were skewed.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US" sz="1900"/>
              <a:t>Logistic Regression</a:t>
            </a:r>
            <a:r>
              <a:rPr lang="en-US" sz="1900"/>
              <a:t> and </a:t>
            </a:r>
            <a:r>
              <a:rPr b="1" lang="en-US" sz="1900"/>
              <a:t>Naïve Bayes</a:t>
            </a:r>
            <a:r>
              <a:rPr lang="en-US" sz="1900"/>
              <a:t> are the most suited classifiers for our dataset, with Logistic Regression taking the lead because it takes very less time to fit, easily scalable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Performance of SVM was worse or similar to a Null Accuracy model’s (Dumb Model - classifies based on the high probabilistic class) performance which shows that it is not the best classifier for our dataset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Earlier decided to go upto 150,000 data points, but it was taking too much time as SVM is not at all scalable!</a:t>
            </a:r>
            <a:endParaRPr sz="1900"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451" y="1"/>
            <a:ext cx="1992551" cy="1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838200" y="365125"/>
            <a:ext cx="10515600" cy="618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6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br>
              <a:rPr lang="en-US" sz="1000"/>
            </a:br>
            <a:r>
              <a:rPr lang="en-US" sz="700"/>
              <a:t>Reference for the image : https://www.google.com/search?q=twitter+sentiment+analysis+ppt&amp;rlz=1C1GCEA_enUS807US807&amp;source=lnms&amp;tbm=isch&amp;sa=X&amp;ved=0ahUKEwiAxuz_svreAhVnh1QKHQvcCY4Q_AUIDigB&amp;biw=1920&amp;bih=969#imgrc=VcV_xL6tjncb2M</a:t>
            </a:r>
            <a:r>
              <a:rPr lang="en-US" sz="800"/>
              <a:t>:</a:t>
            </a:r>
            <a:endParaRPr sz="4800"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5449" r="3308" t="0"/>
          <a:stretch/>
        </p:blipFill>
        <p:spPr>
          <a:xfrm>
            <a:off x="3142211" y="665623"/>
            <a:ext cx="6010102" cy="494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NLP Sentiment Analysis - Social Media Monitoring, gain public opinion on important topics (Adopted by Organizations on a world-wide scale)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Correlation to shifts in Stock Markets, Market Research and getting opinion of new products/services as well as competitors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Example: Tormented Tweets led to Tweaking Creativity-</a:t>
            </a:r>
            <a:r>
              <a:rPr lang="en-US"/>
              <a:t>Expedia Canada took advantage of negative consumer attitude as a feedback to the music used in one of their television advertisement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Keeping in mind, how popular Social Media platforms are - Twitter is one  of the best means to learn what matters the most!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451" y="1"/>
            <a:ext cx="1992551" cy="1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Definition: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Objective: </a:t>
            </a:r>
            <a:r>
              <a:rPr lang="en-US"/>
              <a:t>To classify a tweet as a Positive or Negative Sentiment based on it’s content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Machine Learning Algorithms used: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Naive Bayes Method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Logistic Regression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Random Forest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Support Vector Machines (SVM)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Linear Regression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Evaluation of the Algorithms and </a:t>
            </a:r>
            <a:r>
              <a:rPr lang="en-US"/>
              <a:t>figure out</a:t>
            </a:r>
            <a:r>
              <a:rPr lang="en-US"/>
              <a:t> which one works best!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451" y="1"/>
            <a:ext cx="1992551" cy="1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and Data Cleaning: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Data 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http://cs.stanford.edu/people/alecmgo/trainingandtestdata.zip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Date Description:</a:t>
            </a:r>
            <a:endParaRPr b="1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Dataset file format- CSV file with labeled data</a:t>
            </a:r>
            <a:endParaRPr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Dataset Size - 84 Mb</a:t>
            </a:r>
            <a:endParaRPr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Number of Data Points - 1,600,000</a:t>
            </a:r>
            <a:endParaRPr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Number of Attributes - 6 (“tweet id”, “date time”, “query” , “user”, “label”, “tweet”)</a:t>
            </a:r>
            <a:endParaRPr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Dropped Attributes - “tweet id”, “date time”, “query” , and “user”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Data Cleaning:</a:t>
            </a:r>
            <a:r>
              <a:rPr lang="en-US" sz="1900"/>
              <a:t> twitter handles, url links, #, lower case, numbers, punctuation, tokenization, lemmatization</a:t>
            </a:r>
            <a:endParaRPr sz="19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/>
              <a:t>After Cleaning: </a:t>
            </a:r>
            <a:r>
              <a:rPr lang="en-US" sz="1900"/>
              <a:t>3959 values were NULL, so we removed them; Left with almost equal number of negativ</a:t>
            </a:r>
            <a:r>
              <a:rPr lang="en-US" sz="1900"/>
              <a:t>e and positive tweets (798197 and 797844)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75" y="1438800"/>
            <a:ext cx="3804110" cy="15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894" y="1368150"/>
            <a:ext cx="3733855" cy="15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9451" y="1"/>
            <a:ext cx="1992551" cy="103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5236950" y="2162875"/>
            <a:ext cx="21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7197725" y="4885300"/>
            <a:ext cx="1695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Preprocessing: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050" y="3131735"/>
            <a:ext cx="4529452" cy="175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300" y="4988750"/>
            <a:ext cx="4539475" cy="17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93625" y="2975812"/>
            <a:ext cx="2993575" cy="20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08550" y="4959913"/>
            <a:ext cx="2763725" cy="1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09185" y="2374767"/>
            <a:ext cx="2518653" cy="304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6450" y="5505875"/>
            <a:ext cx="3521524" cy="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451" y="1"/>
            <a:ext cx="1992551" cy="10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536567"/>
            <a:ext cx="53721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300" y="1536567"/>
            <a:ext cx="53911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949000" y="4403375"/>
            <a:ext cx="4855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Negative Tweets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4294967295" type="title"/>
          </p:nvPr>
        </p:nvSpPr>
        <p:spPr>
          <a:xfrm>
            <a:off x="6441400" y="4403375"/>
            <a:ext cx="4855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Positive Tweets</a:t>
            </a:r>
            <a:endParaRPr sz="3600"/>
          </a:p>
        </p:txBody>
      </p:sp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</a:t>
            </a:r>
            <a:r>
              <a:rPr lang="en-US"/>
              <a:t>: WordCloud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50" y="5142125"/>
            <a:ext cx="84105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9486400" y="5233250"/>
            <a:ext cx="1810200" cy="943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Sarcastic or Sad Manner!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451" y="1"/>
            <a:ext cx="1992551" cy="1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EDA: Zipf’s Law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750" y="1692787"/>
            <a:ext cx="6211150" cy="45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00" y="1553500"/>
            <a:ext cx="5817099" cy="48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r>
              <a:rPr lang="en-US"/>
              <a:t>: Accuracy</a:t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1982800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10,000</a:t>
            </a:r>
            <a:endParaRPr sz="2200"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4954600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80,000</a:t>
            </a:r>
            <a:endParaRPr sz="2200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9811800" y="1878938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60,000</a:t>
            </a:r>
            <a:endParaRPr sz="2200"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9811800" y="4850738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100,000</a:t>
            </a:r>
            <a:endParaRPr sz="2200"/>
          </a:p>
        </p:txBody>
      </p:sp>
      <p:sp>
        <p:nvSpPr>
          <p:cNvPr id="141" name="Google Shape;141;p20"/>
          <p:cNvSpPr/>
          <p:nvPr/>
        </p:nvSpPr>
        <p:spPr>
          <a:xfrm>
            <a:off x="9800500" y="0"/>
            <a:ext cx="2227800" cy="1397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Maximum Features: 10,000</a:t>
            </a:r>
            <a:endParaRPr b="1" sz="1300"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00" y="1427825"/>
            <a:ext cx="3373400" cy="25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625" y="1460367"/>
            <a:ext cx="3374136" cy="25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0200" y="4130875"/>
            <a:ext cx="3374136" cy="255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1969" y="4163942"/>
            <a:ext cx="3374136" cy="255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Evaluation: Time to Fit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415600" y="2059000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10,000</a:t>
            </a:r>
            <a:endParaRPr sz="2200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415600" y="5030800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80,000</a:t>
            </a:r>
            <a:endParaRPr sz="2200"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9331000" y="1982800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60,000</a:t>
            </a:r>
            <a:endParaRPr sz="2200"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9331000" y="4954600"/>
            <a:ext cx="22278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Sample: 100,000</a:t>
            </a:r>
            <a:endParaRPr sz="2200"/>
          </a:p>
        </p:txBody>
      </p:sp>
      <p:sp>
        <p:nvSpPr>
          <p:cNvPr id="156" name="Google Shape;156;p21"/>
          <p:cNvSpPr/>
          <p:nvPr/>
        </p:nvSpPr>
        <p:spPr>
          <a:xfrm>
            <a:off x="9800500" y="0"/>
            <a:ext cx="2227800" cy="13977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Maximum  Features: 10,000</a:t>
            </a:r>
            <a:endParaRPr b="1" sz="13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124" y="1403025"/>
            <a:ext cx="3053136" cy="267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740" y="1426746"/>
            <a:ext cx="3051348" cy="267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3159" y="4097281"/>
            <a:ext cx="3051349" cy="267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1551" y="4104741"/>
            <a:ext cx="3051348" cy="267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