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74" r:id="rId6"/>
    <p:sldId id="262" r:id="rId7"/>
    <p:sldId id="273" r:id="rId8"/>
    <p:sldId id="263" r:id="rId9"/>
    <p:sldId id="264" r:id="rId10"/>
    <p:sldId id="265" r:id="rId11"/>
    <p:sldId id="266" r:id="rId12"/>
    <p:sldId id="268" r:id="rId13"/>
    <p:sldId id="269"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88081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964280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31730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22670-E22D-8C86-C230-98DB37C4AA51}"/>
              </a:ext>
            </a:extLst>
          </p:cNvPr>
          <p:cNvSpPr>
            <a:spLocks noGrp="1"/>
          </p:cNvSpPr>
          <p:nvPr>
            <p:ph idx="1"/>
          </p:nvPr>
        </p:nvSpPr>
        <p:spPr>
          <a:xfrm>
            <a:off x="355600" y="1253331"/>
            <a:ext cx="10515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1CB4DEEF-A1EC-5E39-A3DC-F80F35240521}"/>
              </a:ext>
            </a:extLst>
          </p:cNvPr>
          <p:cNvSpPr>
            <a:spLocks noGrp="1"/>
          </p:cNvSpPr>
          <p:nvPr>
            <p:ph type="dt" sz="half" idx="10"/>
          </p:nvPr>
        </p:nvSpPr>
        <p:spPr>
          <a:xfrm>
            <a:off x="635000" y="6421835"/>
            <a:ext cx="2743200" cy="365125"/>
          </a:xfrm>
        </p:spPr>
        <p:txBody>
          <a:bodyPr/>
          <a:lstStyle/>
          <a:p>
            <a:endParaRPr lang="en-US"/>
          </a:p>
        </p:txBody>
      </p:sp>
      <p:sp>
        <p:nvSpPr>
          <p:cNvPr id="5" name="Footer Placeholder 4">
            <a:extLst>
              <a:ext uri="{FF2B5EF4-FFF2-40B4-BE49-F238E27FC236}">
                <a16:creationId xmlns:a16="http://schemas.microsoft.com/office/drawing/2014/main" id="{7B82518A-4C30-6974-2B47-D1DFBC7DB29F}"/>
              </a:ext>
            </a:extLst>
          </p:cNvPr>
          <p:cNvSpPr>
            <a:spLocks noGrp="1"/>
          </p:cNvSpPr>
          <p:nvPr>
            <p:ph type="ftr" sz="quarter" idx="11"/>
          </p:nvPr>
        </p:nvSpPr>
        <p:spPr>
          <a:xfrm>
            <a:off x="3581400" y="6435527"/>
            <a:ext cx="4914900" cy="365125"/>
          </a:xfrm>
        </p:spPr>
        <p:txBody>
          <a:bodyPr/>
          <a:lstStyle>
            <a:lvl1pPr>
              <a:defRPr sz="1800">
                <a:solidFill>
                  <a:schemeClr val="tx1"/>
                </a:solidFill>
              </a:defRPr>
            </a:lvl1pPr>
          </a:lstStyle>
          <a:p>
            <a:pPr>
              <a:defRPr/>
            </a:pPr>
            <a:r>
              <a:rPr lang="en-US" b="1" i="1" dirty="0">
                <a:latin typeface="Garamond" panose="02020404030301010803" pitchFamily="18" charset="0"/>
                <a:cs typeface="Times New Roman" pitchFamily="18" charset="0"/>
              </a:rPr>
              <a:t>Department of Computer Science &amp; Engineering</a:t>
            </a:r>
          </a:p>
        </p:txBody>
      </p:sp>
      <p:sp>
        <p:nvSpPr>
          <p:cNvPr id="6" name="Slide Number Placeholder 5">
            <a:extLst>
              <a:ext uri="{FF2B5EF4-FFF2-40B4-BE49-F238E27FC236}">
                <a16:creationId xmlns:a16="http://schemas.microsoft.com/office/drawing/2014/main" id="{770183E3-CCC9-82B0-E4C0-608939E3F91A}"/>
              </a:ext>
            </a:extLst>
          </p:cNvPr>
          <p:cNvSpPr>
            <a:spLocks noGrp="1"/>
          </p:cNvSpPr>
          <p:nvPr>
            <p:ph type="sldNum" sz="quarter" idx="12"/>
          </p:nvPr>
        </p:nvSpPr>
        <p:spPr>
          <a:xfrm>
            <a:off x="8699500" y="6421834"/>
            <a:ext cx="2743200" cy="365125"/>
          </a:xfrm>
        </p:spPr>
        <p:txBody>
          <a:bodyPr/>
          <a:lstStyle/>
          <a:p>
            <a:fld id="{BC58B3AD-D297-1047-9FAD-E399140930C8}" type="slidenum">
              <a:rPr lang="en-US" smtClean="0"/>
              <a:pPr/>
              <a:t>‹#›</a:t>
            </a:fld>
            <a:endParaRPr lang="en-US" dirty="0"/>
          </a:p>
        </p:txBody>
      </p:sp>
      <p:pic>
        <p:nvPicPr>
          <p:cNvPr id="7" name="Picture 6">
            <a:extLst>
              <a:ext uri="{FF2B5EF4-FFF2-40B4-BE49-F238E27FC236}">
                <a16:creationId xmlns:a16="http://schemas.microsoft.com/office/drawing/2014/main" id="{025B2BAF-4E46-E1E5-2A03-488E5A4E8B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48256" cy="682752"/>
          </a:xfrm>
          <a:prstGeom prst="rect">
            <a:avLst/>
          </a:prstGeom>
        </p:spPr>
      </p:pic>
      <p:cxnSp>
        <p:nvCxnSpPr>
          <p:cNvPr id="11" name="Straight Connector 10">
            <a:extLst>
              <a:ext uri="{FF2B5EF4-FFF2-40B4-BE49-F238E27FC236}">
                <a16:creationId xmlns:a16="http://schemas.microsoft.com/office/drawing/2014/main" id="{BB7C9AFA-0506-58E4-7332-7D31F2B82E1A}"/>
              </a:ext>
            </a:extLst>
          </p:cNvPr>
          <p:cNvCxnSpPr>
            <a:cxnSpLocks/>
          </p:cNvCxnSpPr>
          <p:nvPr userDrawn="1"/>
        </p:nvCxnSpPr>
        <p:spPr>
          <a:xfrm>
            <a:off x="0" y="6409134"/>
            <a:ext cx="12192000"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6078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8A31C0C-BF6F-4E86-B49A-DAD3769A8CC0}"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329566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A31C0C-BF6F-4E86-B49A-DAD3769A8CC0}" type="datetimeFigureOut">
              <a:rPr lang="en-IN" smtClean="0"/>
              <a:t>18-12-2023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40575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8A31C0C-BF6F-4E86-B49A-DAD3769A8CC0}"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379066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8A31C0C-BF6F-4E86-B49A-DAD3769A8CC0}" type="datetimeFigureOut">
              <a:rPr lang="en-IN" smtClean="0"/>
              <a:t>18-12-2023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102839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8A31C0C-BF6F-4E86-B49A-DAD3769A8CC0}" type="datetimeFigureOut">
              <a:rPr lang="en-IN" smtClean="0"/>
              <a:t>18-12-2023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38008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31C0C-BF6F-4E86-B49A-DAD3769A8CC0}" type="datetimeFigureOut">
              <a:rPr lang="en-IN" smtClean="0"/>
              <a:t>18-12-2023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04073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5398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31C0C-BF6F-4E86-B49A-DAD3769A8CC0}" type="datetimeFigureOut">
              <a:rPr lang="en-IN" smtClean="0"/>
              <a:t>18-12-2023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724298-AB9C-47C9-878C-0F795DF0A8B9}" type="slidenum">
              <a:rPr lang="en-IN" smtClean="0"/>
              <a:t>‹#›</a:t>
            </a:fld>
            <a:endParaRPr lang="en-IN"/>
          </a:p>
        </p:txBody>
      </p:sp>
    </p:spTree>
    <p:extLst>
      <p:ext uri="{BB962C8B-B14F-4D97-AF65-F5344CB8AC3E}">
        <p14:creationId xmlns:p14="http://schemas.microsoft.com/office/powerpoint/2010/main" val="2657563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31C0C-BF6F-4E86-B49A-DAD3769A8CC0}" type="datetimeFigureOut">
              <a:rPr lang="en-IN" smtClean="0"/>
              <a:t>18-12-2023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24298-AB9C-47C9-878C-0F795DF0A8B9}" type="slidenum">
              <a:rPr lang="en-IN" smtClean="0"/>
              <a:t>‹#›</a:t>
            </a:fld>
            <a:endParaRPr lang="en-IN"/>
          </a:p>
        </p:txBody>
      </p:sp>
    </p:spTree>
    <p:extLst>
      <p:ext uri="{BB962C8B-B14F-4D97-AF65-F5344CB8AC3E}">
        <p14:creationId xmlns:p14="http://schemas.microsoft.com/office/powerpoint/2010/main" val="369587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hyperlink" Target="https://www.datacamp.com/tutorial/tutorial-gradient-descent" TargetMode="External"/><Relationship Id="rId3" Type="http://schemas.openxmlformats.org/officeDocument/2006/relationships/hyperlink" Target="https://keras.io/" TargetMode="External"/><Relationship Id="rId7" Type="http://schemas.openxmlformats.org/officeDocument/2006/relationships/hyperlink" Target="https://keras.io/api/optimizers/adam/" TargetMode="External"/><Relationship Id="rId2" Type="http://schemas.openxmlformats.org/officeDocument/2006/relationships/hyperlink" Target="https://www.kaggle.com/datasets/hojjatk/mnist-dataset" TargetMode="External"/><Relationship Id="rId1" Type="http://schemas.openxmlformats.org/officeDocument/2006/relationships/slideLayout" Target="../slideLayouts/slideLayout12.xml"/><Relationship Id="rId6" Type="http://schemas.openxmlformats.org/officeDocument/2006/relationships/hyperlink" Target="https://keras.io/api/optimizers/" TargetMode="External"/><Relationship Id="rId5" Type="http://schemas.openxmlformats.org/officeDocument/2006/relationships/hyperlink" Target="https://www.geeksforgeeks.org/optimizers-in-tensorflow/" TargetMode="External"/><Relationship Id="rId4" Type="http://schemas.openxmlformats.org/officeDocument/2006/relationships/hyperlink" Target="https://keras.io/api/" TargetMode="External"/><Relationship Id="rId9" Type="http://schemas.openxmlformats.org/officeDocument/2006/relationships/hyperlink" Target="https://www.tensorflow.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09/ICAIT47043.2019.8987264" TargetMode="External"/><Relationship Id="rId2" Type="http://schemas.openxmlformats.org/officeDocument/2006/relationships/hyperlink" Target="https://ieeexplore.ieee.org/author/37087500168"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pic>
        <p:nvPicPr>
          <p:cNvPr id="11" name="Picture 10">
            <a:extLst>
              <a:ext uri="{FF2B5EF4-FFF2-40B4-BE49-F238E27FC236}">
                <a16:creationId xmlns:a16="http://schemas.microsoft.com/office/drawing/2014/main" id="{22EC96AF-4D86-8F19-0B71-2C7DCF93FF6D}"/>
              </a:ext>
            </a:extLst>
          </p:cNvPr>
          <p:cNvPicPr>
            <a:picLocks noChangeAspect="1"/>
          </p:cNvPicPr>
          <p:nvPr/>
        </p:nvPicPr>
        <p:blipFill>
          <a:blip r:embed="rId2"/>
          <a:stretch>
            <a:fillRect/>
          </a:stretch>
        </p:blipFill>
        <p:spPr>
          <a:xfrm>
            <a:off x="6096000" y="154196"/>
            <a:ext cx="2133600" cy="1903686"/>
          </a:xfrm>
          <a:prstGeom prst="rect">
            <a:avLst/>
          </a:prstGeom>
        </p:spPr>
      </p:pic>
      <p:sp>
        <p:nvSpPr>
          <p:cNvPr id="12" name="Rectangle 11">
            <a:extLst>
              <a:ext uri="{FF2B5EF4-FFF2-40B4-BE49-F238E27FC236}">
                <a16:creationId xmlns:a16="http://schemas.microsoft.com/office/drawing/2014/main" id="{3173D117-F69F-2C28-6919-6F07CC144FD4}"/>
              </a:ext>
            </a:extLst>
          </p:cNvPr>
          <p:cNvSpPr/>
          <p:nvPr/>
        </p:nvSpPr>
        <p:spPr>
          <a:xfrm>
            <a:off x="2133600" y="2919715"/>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HANDWRITTEN DIGIT RECOGNIZER</a:t>
            </a:r>
            <a:endParaRPr lang="en-US" sz="2800" dirty="0">
              <a:latin typeface="Garamond" panose="02020404030301010803" pitchFamily="18" charset="0"/>
            </a:endParaRPr>
          </a:p>
        </p:txBody>
      </p:sp>
      <p:sp>
        <p:nvSpPr>
          <p:cNvPr id="2" name="TextBox 1"/>
          <p:cNvSpPr txBox="1"/>
          <p:nvPr/>
        </p:nvSpPr>
        <p:spPr>
          <a:xfrm>
            <a:off x="2383574" y="4278955"/>
            <a:ext cx="2471761" cy="1200329"/>
          </a:xfrm>
          <a:prstGeom prst="rect">
            <a:avLst/>
          </a:prstGeom>
          <a:noFill/>
        </p:spPr>
        <p:txBody>
          <a:bodyPr wrap="square" rtlCol="0">
            <a:spAutoFit/>
          </a:bodyPr>
          <a:lstStyle/>
          <a:p>
            <a:r>
              <a:rPr lang="en-US" b="1" dirty="0"/>
              <a:t>PRESENTED BY :</a:t>
            </a:r>
          </a:p>
          <a:p>
            <a:r>
              <a:rPr lang="en-US" dirty="0"/>
              <a:t>ARUSHI TARIYAL</a:t>
            </a:r>
          </a:p>
          <a:p>
            <a:r>
              <a:rPr lang="en-US" dirty="0"/>
              <a:t>2101921540014</a:t>
            </a:r>
          </a:p>
          <a:p>
            <a:r>
              <a:rPr lang="en-US" dirty="0"/>
              <a:t>CSE-DS, 3</a:t>
            </a:r>
            <a:r>
              <a:rPr lang="en-US" baseline="30000" dirty="0"/>
              <a:t>rd</a:t>
            </a:r>
            <a:r>
              <a:rPr lang="en-US" dirty="0"/>
              <a:t> Year(Sem V)</a:t>
            </a:r>
          </a:p>
        </p:txBody>
      </p:sp>
      <p:sp>
        <p:nvSpPr>
          <p:cNvPr id="14" name="TextBox 13"/>
          <p:cNvSpPr txBox="1"/>
          <p:nvPr/>
        </p:nvSpPr>
        <p:spPr>
          <a:xfrm>
            <a:off x="8937937" y="4203673"/>
            <a:ext cx="2779689" cy="1200329"/>
          </a:xfrm>
          <a:prstGeom prst="rect">
            <a:avLst/>
          </a:prstGeom>
          <a:noFill/>
        </p:spPr>
        <p:txBody>
          <a:bodyPr wrap="square" rtlCol="0">
            <a:spAutoFit/>
          </a:bodyPr>
          <a:lstStyle/>
          <a:p>
            <a:r>
              <a:rPr lang="en-US" b="1" dirty="0"/>
              <a:t>UNDER SUPERVISION OF  :</a:t>
            </a:r>
          </a:p>
          <a:p>
            <a:r>
              <a:rPr lang="en-US" dirty="0"/>
              <a:t>MS. VIPASHA ABROL</a:t>
            </a:r>
          </a:p>
          <a:p>
            <a:r>
              <a:rPr lang="en-US" dirty="0"/>
              <a:t>Mini Project Coordinator</a:t>
            </a:r>
          </a:p>
          <a:p>
            <a:r>
              <a:rPr lang="en-US" dirty="0"/>
              <a:t>ACSE, GLBITM</a:t>
            </a:r>
          </a:p>
        </p:txBody>
      </p:sp>
      <p:sp>
        <p:nvSpPr>
          <p:cNvPr id="3" name="TextBox 2"/>
          <p:cNvSpPr txBox="1"/>
          <p:nvPr/>
        </p:nvSpPr>
        <p:spPr>
          <a:xfrm>
            <a:off x="6186152" y="2304132"/>
            <a:ext cx="2326783" cy="369332"/>
          </a:xfrm>
          <a:prstGeom prst="rect">
            <a:avLst/>
          </a:prstGeom>
          <a:noFill/>
        </p:spPr>
        <p:txBody>
          <a:bodyPr wrap="square" rtlCol="0">
            <a:spAutoFit/>
          </a:bodyPr>
          <a:lstStyle/>
          <a:p>
            <a:r>
              <a:rPr lang="en-US" b="1" i="1" dirty="0"/>
              <a:t>SESSION 2023-2024</a:t>
            </a:r>
            <a:endParaRPr lang="en-IN" b="1" i="1" dirty="0"/>
          </a:p>
        </p:txBody>
      </p:sp>
    </p:spTree>
    <p:extLst>
      <p:ext uri="{BB962C8B-B14F-4D97-AF65-F5344CB8AC3E}">
        <p14:creationId xmlns:p14="http://schemas.microsoft.com/office/powerpoint/2010/main" val="3950786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10</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METHODOLOGY OF EXECUTION</a:t>
            </a:r>
            <a:endParaRPr lang="en-US" sz="2800" dirty="0">
              <a:latin typeface="Garamond" panose="02020404030301010803" pitchFamily="18" charset="0"/>
            </a:endParaRPr>
          </a:p>
        </p:txBody>
      </p:sp>
      <p:sp>
        <p:nvSpPr>
          <p:cNvPr id="3" name="TextBox 2">
            <a:extLst>
              <a:ext uri="{FF2B5EF4-FFF2-40B4-BE49-F238E27FC236}">
                <a16:creationId xmlns:a16="http://schemas.microsoft.com/office/drawing/2014/main" id="{0B390E78-3B25-AB6A-E950-CA84CFF4017A}"/>
              </a:ext>
            </a:extLst>
          </p:cNvPr>
          <p:cNvSpPr txBox="1"/>
          <p:nvPr/>
        </p:nvSpPr>
        <p:spPr>
          <a:xfrm>
            <a:off x="2271562" y="736600"/>
            <a:ext cx="9171137" cy="6471573"/>
          </a:xfrm>
          <a:prstGeom prst="rect">
            <a:avLst/>
          </a:prstGeom>
          <a:noFill/>
        </p:spPr>
        <p:txBody>
          <a:bodyPr wrap="square">
            <a:spAutoFit/>
          </a:bodyPr>
          <a:lstStyle/>
          <a:p>
            <a:pPr>
              <a:spcAft>
                <a:spcPts val="900"/>
              </a:spcAft>
            </a:pPr>
            <a:r>
              <a:rPr lang="en-US" sz="2000" b="1" u="sng" dirty="0">
                <a:effectLst/>
                <a:latin typeface="Times New Roman" panose="02020603050405020304" pitchFamily="18" charset="0"/>
                <a:ea typeface="Times New Roman" panose="02020603050405020304" pitchFamily="18" charset="0"/>
              </a:rPr>
              <a:t>1. Importing key libraries, and reading data</a:t>
            </a:r>
          </a:p>
          <a:p>
            <a:r>
              <a:rPr lang="en-IN" sz="2000" kern="0" dirty="0">
                <a:latin typeface="Times New Roman" panose="02020603050405020304" pitchFamily="18" charset="0"/>
                <a:ea typeface="Times New Roman" panose="02020603050405020304" pitchFamily="18" charset="0"/>
              </a:rPr>
              <a:t>We begin by importing various libraries such as Pandas, </a:t>
            </a:r>
            <a:r>
              <a:rPr lang="en-IN" sz="2000" kern="0" dirty="0" err="1">
                <a:latin typeface="Times New Roman" panose="02020603050405020304" pitchFamily="18" charset="0"/>
                <a:ea typeface="Times New Roman" panose="02020603050405020304" pitchFamily="18" charset="0"/>
              </a:rPr>
              <a:t>Numpy</a:t>
            </a:r>
            <a:r>
              <a:rPr lang="en-IN" sz="2000" kern="0" dirty="0">
                <a:latin typeface="Times New Roman" panose="02020603050405020304" pitchFamily="18" charset="0"/>
                <a:ea typeface="Times New Roman" panose="02020603050405020304" pitchFamily="18" charset="0"/>
              </a:rPr>
              <a:t> and </a:t>
            </a:r>
            <a:r>
              <a:rPr lang="en-IN" sz="2000" kern="0" dirty="0" err="1">
                <a:latin typeface="Times New Roman" panose="02020603050405020304" pitchFamily="18" charset="0"/>
                <a:ea typeface="Times New Roman" panose="02020603050405020304" pitchFamily="18" charset="0"/>
              </a:rPr>
              <a:t>Keras</a:t>
            </a:r>
            <a:r>
              <a:rPr lang="en-IN" sz="2000" kern="0" dirty="0">
                <a:latin typeface="Times New Roman" panose="02020603050405020304" pitchFamily="18" charset="0"/>
                <a:ea typeface="Times New Roman" panose="02020603050405020304" pitchFamily="18" charset="0"/>
              </a:rPr>
              <a:t>.</a:t>
            </a:r>
          </a:p>
          <a:p>
            <a:r>
              <a:rPr lang="en-IN" sz="2000" kern="0" dirty="0">
                <a:latin typeface="Times New Roman" panose="02020603050405020304" pitchFamily="18" charset="0"/>
                <a:ea typeface="Times New Roman" panose="02020603050405020304" pitchFamily="18" charset="0"/>
              </a:rPr>
              <a:t>The dataset needs to be split into training and validation sub-datasets.</a:t>
            </a:r>
          </a:p>
          <a:p>
            <a:r>
              <a:rPr lang="en-US" sz="2000" b="0" i="0" dirty="0">
                <a:effectLst/>
                <a:latin typeface="Inter"/>
              </a:rPr>
              <a:t>As the pixel intensities are initially between the range of 0 and 255, we proceed to normalize the features.</a:t>
            </a:r>
          </a:p>
          <a:p>
            <a:endParaRPr lang="en-IN" sz="2000" kern="0" dirty="0">
              <a:latin typeface="Times New Roman" panose="02020603050405020304" pitchFamily="18" charset="0"/>
              <a:ea typeface="Times New Roman" panose="02020603050405020304" pitchFamily="18" charset="0"/>
            </a:endParaRPr>
          </a:p>
          <a:p>
            <a:pPr>
              <a:spcAft>
                <a:spcPts val="900"/>
              </a:spcAft>
            </a:pPr>
            <a:r>
              <a:rPr lang="en-IN" sz="2000" b="1" u="sng" kern="0" dirty="0">
                <a:latin typeface="Times New Roman" panose="02020603050405020304" pitchFamily="18" charset="0"/>
                <a:ea typeface="Times New Roman" panose="02020603050405020304" pitchFamily="18" charset="0"/>
              </a:rPr>
              <a:t>2</a:t>
            </a:r>
            <a:r>
              <a:rPr lang="en-IN" sz="2000" b="1" u="sng" kern="0" dirty="0">
                <a:effectLst/>
                <a:latin typeface="Times New Roman" panose="02020603050405020304" pitchFamily="18" charset="0"/>
                <a:ea typeface="Times New Roman" panose="02020603050405020304" pitchFamily="18" charset="0"/>
              </a:rPr>
              <a:t>. Model Fitting</a:t>
            </a:r>
            <a:endParaRPr lang="en-IN" sz="2000" dirty="0">
              <a:effectLst/>
              <a:latin typeface="Arial" panose="020B0604020202020204" pitchFamily="34" charset="0"/>
              <a:ea typeface="Times New Roman" panose="02020603050405020304" pitchFamily="18" charset="0"/>
            </a:endParaRPr>
          </a:p>
          <a:p>
            <a:pPr>
              <a:spcAft>
                <a:spcPts val="9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We proceed by fitting several simple neural network models using </a:t>
            </a:r>
            <a:r>
              <a:rPr lang="en-IN" sz="20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(with TensorFlow as our backend) and collect their accuracy. The model that performs the best on the validation set will be used as the model of choice for the competition.</a:t>
            </a:r>
          </a:p>
          <a:p>
            <a:pPr>
              <a:spcAft>
                <a:spcPts val="12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Model: Simple Neural Network with 4 layers (300, 100, 100, 200)</a:t>
            </a:r>
          </a:p>
          <a:p>
            <a:pPr>
              <a:spcAft>
                <a:spcPts val="9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Using a 4 layer neural network with:</a:t>
            </a:r>
          </a:p>
          <a:p>
            <a:pPr marL="342900" marR="304800" lvl="0" indent="-342900">
              <a:spcAft>
                <a:spcPts val="3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20 training epochs</a:t>
            </a:r>
          </a:p>
          <a:p>
            <a:pPr marL="342900" marR="304800" lvl="0" indent="-342900">
              <a:spcAft>
                <a:spcPts val="3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A training batch size of 100</a:t>
            </a:r>
          </a:p>
          <a:p>
            <a:pPr marL="342900" marR="304800" lvl="0" indent="-342900">
              <a:spcAft>
                <a:spcPts val="3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Hidden layers set as (300, 100, 100, 200)</a:t>
            </a:r>
          </a:p>
          <a:p>
            <a:pPr marL="342900" marR="304800" lvl="0" indent="-342900">
              <a:spcAft>
                <a:spcPts val="300"/>
              </a:spcAft>
              <a:buFont typeface="+mj-lt"/>
              <a:buAutoNum type="arabicPeriod"/>
              <a:tabLst>
                <a:tab pos="457200" algn="l"/>
              </a:tabLs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Learning rate of 0.1</a:t>
            </a:r>
          </a:p>
          <a:p>
            <a:pPr marL="342900" marR="304800" lvl="0" indent="-342900">
              <a:spcAft>
                <a:spcPts val="300"/>
              </a:spcAft>
              <a:buFont typeface="+mj-lt"/>
              <a:buAutoNum type="arabicPeriod"/>
              <a:tabLst>
                <a:tab pos="457200" algn="l"/>
              </a:tabLst>
            </a:pPr>
            <a:endParaRPr lang="en-IN" dirty="0">
              <a:latin typeface="Arial" panose="020B0604020202020204" pitchFamily="34" charset="0"/>
              <a:ea typeface="Times New Roman" panose="02020603050405020304" pitchFamily="18" charset="0"/>
            </a:endParaRPr>
          </a:p>
          <a:p>
            <a:pPr marR="304800" lvl="0">
              <a:spcAft>
                <a:spcPts val="300"/>
              </a:spcAft>
              <a:tabLst>
                <a:tab pos="457200" algn="l"/>
              </a:tabLs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43198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11</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METHODOLOGY OF EXECUTION</a:t>
            </a:r>
            <a:endParaRPr lang="en-US" sz="2800" dirty="0">
              <a:latin typeface="Garamond" panose="02020404030301010803" pitchFamily="18" charset="0"/>
            </a:endParaRPr>
          </a:p>
        </p:txBody>
      </p:sp>
      <p:sp>
        <p:nvSpPr>
          <p:cNvPr id="4" name="TextBox 3">
            <a:extLst>
              <a:ext uri="{FF2B5EF4-FFF2-40B4-BE49-F238E27FC236}">
                <a16:creationId xmlns:a16="http://schemas.microsoft.com/office/drawing/2014/main" id="{BE5ADAA4-E096-E18D-3F68-A4375C4FF52C}"/>
              </a:ext>
            </a:extLst>
          </p:cNvPr>
          <p:cNvSpPr txBox="1"/>
          <p:nvPr/>
        </p:nvSpPr>
        <p:spPr>
          <a:xfrm>
            <a:off x="2366945" y="970366"/>
            <a:ext cx="9529879" cy="5170646"/>
          </a:xfrm>
          <a:prstGeom prst="rect">
            <a:avLst/>
          </a:prstGeom>
          <a:noFill/>
        </p:spPr>
        <p:txBody>
          <a:bodyPr wrap="square">
            <a:spAutoFit/>
          </a:bodyPr>
          <a:lstStyle/>
          <a:p>
            <a:pPr>
              <a:spcAft>
                <a:spcPts val="600"/>
              </a:spcAft>
            </a:pPr>
            <a:r>
              <a:rPr lang="en-US" sz="2000" b="1" u="sng" dirty="0">
                <a:effectLst/>
                <a:latin typeface="Times New Roman" panose="02020603050405020304" pitchFamily="18" charset="0"/>
                <a:ea typeface="Times New Roman" panose="02020603050405020304" pitchFamily="18" charset="0"/>
              </a:rPr>
              <a:t>3. Introducing Dropout: Form of Regularization</a:t>
            </a:r>
          </a:p>
          <a:p>
            <a:r>
              <a:rPr lang="en-US" sz="2000" dirty="0">
                <a:effectLst/>
                <a:latin typeface="Times New Roman" panose="02020603050405020304" pitchFamily="18" charset="0"/>
                <a:ea typeface="Times New Roman" panose="02020603050405020304" pitchFamily="18" charset="0"/>
              </a:rPr>
              <a:t>Regularization is a set of techniques used in machine learning to prevent a model from overfitting the training data. </a:t>
            </a:r>
          </a:p>
          <a:p>
            <a:r>
              <a:rPr lang="en-US" sz="2000" dirty="0">
                <a:effectLst/>
                <a:latin typeface="Times New Roman" panose="02020603050405020304" pitchFamily="18" charset="0"/>
                <a:ea typeface="Times New Roman" panose="02020603050405020304" pitchFamily="18" charset="0"/>
              </a:rPr>
              <a:t>Overfitting occurs when a model learns not only the underlying patterns in the data but also the noise and outliers, leading to poor generalization on unseen data.</a:t>
            </a:r>
            <a:endParaRPr lang="en-IN" sz="2000" dirty="0">
              <a:latin typeface="Times New Roman" panose="02020603050405020304" pitchFamily="18" charset="0"/>
              <a:ea typeface="Times New Roman" panose="02020603050405020304" pitchFamily="18" charset="0"/>
            </a:endParaRPr>
          </a:p>
          <a:p>
            <a:endParaRPr lang="en-US" sz="2000" b="1" u="sng"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Dropout is a regularization technique where, during training, randomly selected neurons are ignored or "dropped out" with a probability p. </a:t>
            </a:r>
          </a:p>
          <a:p>
            <a:r>
              <a:rPr lang="en-US" sz="2000" dirty="0">
                <a:effectLst/>
                <a:latin typeface="Times New Roman" panose="02020603050405020304" pitchFamily="18" charset="0"/>
                <a:ea typeface="Times New Roman" panose="02020603050405020304" pitchFamily="18" charset="0"/>
              </a:rPr>
              <a:t>This means that their contribution to the forward pass and backward pass is temporarily removed. Dropout is only applied during training, and all neurons are active during inference.</a:t>
            </a:r>
          </a:p>
          <a:p>
            <a:endParaRPr lang="en-US" sz="2000" u="sng" dirty="0">
              <a:latin typeface="Times New Roman" panose="02020603050405020304" pitchFamily="18" charset="0"/>
            </a:endParaRPr>
          </a:p>
          <a:p>
            <a:pPr>
              <a:spcAft>
                <a:spcPts val="600"/>
              </a:spcAft>
            </a:pPr>
            <a:r>
              <a:rPr lang="en-US" sz="2000" b="1" u="sng" dirty="0">
                <a:effectLst/>
                <a:latin typeface="Times New Roman" panose="02020603050405020304" pitchFamily="18" charset="0"/>
                <a:ea typeface="Times New Roman" panose="02020603050405020304" pitchFamily="18" charset="0"/>
              </a:rPr>
              <a:t>4. Using model to predict for the test set</a:t>
            </a:r>
          </a:p>
          <a:p>
            <a:r>
              <a:rPr lang="en-IN" sz="2000" dirty="0">
                <a:latin typeface="Times New Roman" panose="02020603050405020304" pitchFamily="18" charset="0"/>
              </a:rPr>
              <a:t>After an appropriate model has been chosen, it is used to prune over the testing dataset and solve the classification problem by providing results for the handwritten digits in the dataset.</a:t>
            </a:r>
            <a:endParaRPr lang="en-US" sz="2000" dirty="0">
              <a:latin typeface="Times New Roman" panose="02020603050405020304" pitchFamily="18" charset="0"/>
            </a:endParaRPr>
          </a:p>
        </p:txBody>
      </p:sp>
    </p:spTree>
    <p:extLst>
      <p:ext uri="{BB962C8B-B14F-4D97-AF65-F5344CB8AC3E}">
        <p14:creationId xmlns:p14="http://schemas.microsoft.com/office/powerpoint/2010/main" val="165067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RESULT</a:t>
            </a:r>
            <a:endParaRPr lang="en-US" sz="2800" dirty="0">
              <a:latin typeface="Garamond" panose="02020404030301010803" pitchFamily="18" charset="0"/>
            </a:endParaRPr>
          </a:p>
        </p:txBody>
      </p:sp>
      <p:sp>
        <p:nvSpPr>
          <p:cNvPr id="2" name="Rectangle 1"/>
          <p:cNvSpPr/>
          <p:nvPr/>
        </p:nvSpPr>
        <p:spPr>
          <a:xfrm>
            <a:off x="3045186" y="891059"/>
            <a:ext cx="8622593" cy="400110"/>
          </a:xfrm>
          <a:prstGeom prst="rect">
            <a:avLst/>
          </a:prstGeom>
        </p:spPr>
        <p:txBody>
          <a:bodyPr wrap="square">
            <a:spAutoFit/>
          </a:bodyPr>
          <a:lstStyle/>
          <a:p>
            <a:r>
              <a:rPr lang="en-US" sz="2000" b="1" u="sng" dirty="0">
                <a:effectLst/>
                <a:latin typeface="Times New Roman" panose="02020603050405020304" pitchFamily="18" charset="0"/>
                <a:ea typeface="Times New Roman" panose="02020603050405020304" pitchFamily="18" charset="0"/>
              </a:rPr>
              <a:t>The table below showcases a part of the final labels generated by the model</a:t>
            </a:r>
            <a:endParaRPr lang="en-IN" sz="2000" b="1" u="sng" dirty="0"/>
          </a:p>
        </p:txBody>
      </p:sp>
      <p:graphicFrame>
        <p:nvGraphicFramePr>
          <p:cNvPr id="4" name="Table 3">
            <a:extLst>
              <a:ext uri="{FF2B5EF4-FFF2-40B4-BE49-F238E27FC236}">
                <a16:creationId xmlns:a16="http://schemas.microsoft.com/office/drawing/2014/main" id="{ACCBD43B-6CE7-389F-8FC4-9FFC7D542078}"/>
              </a:ext>
            </a:extLst>
          </p:cNvPr>
          <p:cNvGraphicFramePr>
            <a:graphicFrameLocks noGrp="1"/>
          </p:cNvGraphicFramePr>
          <p:nvPr>
            <p:extLst>
              <p:ext uri="{D42A27DB-BD31-4B8C-83A1-F6EECF244321}">
                <p14:modId xmlns:p14="http://schemas.microsoft.com/office/powerpoint/2010/main" val="905884992"/>
              </p:ext>
            </p:extLst>
          </p:nvPr>
        </p:nvGraphicFramePr>
        <p:xfrm>
          <a:off x="4984750" y="1414850"/>
          <a:ext cx="4178503" cy="4774203"/>
        </p:xfrm>
        <a:graphic>
          <a:graphicData uri="http://schemas.openxmlformats.org/drawingml/2006/table">
            <a:tbl>
              <a:tblPr/>
              <a:tblGrid>
                <a:gridCol w="1265489">
                  <a:extLst>
                    <a:ext uri="{9D8B030D-6E8A-4147-A177-3AD203B41FA5}">
                      <a16:colId xmlns:a16="http://schemas.microsoft.com/office/drawing/2014/main" val="3612031480"/>
                    </a:ext>
                  </a:extLst>
                </a:gridCol>
                <a:gridCol w="1146104">
                  <a:extLst>
                    <a:ext uri="{9D8B030D-6E8A-4147-A177-3AD203B41FA5}">
                      <a16:colId xmlns:a16="http://schemas.microsoft.com/office/drawing/2014/main" val="254544910"/>
                    </a:ext>
                  </a:extLst>
                </a:gridCol>
                <a:gridCol w="1766910">
                  <a:extLst>
                    <a:ext uri="{9D8B030D-6E8A-4147-A177-3AD203B41FA5}">
                      <a16:colId xmlns:a16="http://schemas.microsoft.com/office/drawing/2014/main" val="3088952706"/>
                    </a:ext>
                  </a:extLst>
                </a:gridCol>
              </a:tblGrid>
              <a:tr h="227343">
                <a:tc>
                  <a:txBody>
                    <a:bodyPr/>
                    <a:lstStyle/>
                    <a:p>
                      <a:pPr algn="l" fontAlgn="b"/>
                      <a:r>
                        <a:rPr lang="en-IN" sz="1100" b="1" i="0" u="none" strike="noStrike">
                          <a:solidFill>
                            <a:srgbClr val="000000"/>
                          </a:solidFill>
                          <a:effectLst/>
                          <a:latin typeface="Calibri" panose="020F0502020204030204" pitchFamily="34" charset="0"/>
                        </a:rPr>
                        <a:t>ImageId</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panose="020F0502020204030204" pitchFamily="34" charset="0"/>
                        </a:rPr>
                        <a:t>Label</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l" fontAlgn="b"/>
                      <a:r>
                        <a:rPr lang="en-IN" sz="1100" b="1" i="0" u="none" strike="noStrike">
                          <a:solidFill>
                            <a:srgbClr val="000000"/>
                          </a:solidFill>
                          <a:effectLst/>
                          <a:latin typeface="Calibri" panose="020F0502020204030204" pitchFamily="34" charset="0"/>
                        </a:rPr>
                        <a:t>Actual_Label</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570272492"/>
                  </a:ext>
                </a:extLst>
              </a:tr>
              <a:tr h="227343">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128960914"/>
                  </a:ext>
                </a:extLst>
              </a:tr>
              <a:tr h="227343">
                <a:tc>
                  <a:txBody>
                    <a:bodyPr/>
                    <a:lstStyle/>
                    <a:p>
                      <a:pPr algn="ctr" fontAlgn="b"/>
                      <a:r>
                        <a:rPr lang="en-IN"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36181876"/>
                  </a:ext>
                </a:extLst>
              </a:tr>
              <a:tr h="227343">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765481274"/>
                  </a:ext>
                </a:extLst>
              </a:tr>
              <a:tr h="227343">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125363964"/>
                  </a:ext>
                </a:extLst>
              </a:tr>
              <a:tr h="227343">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363811736"/>
                  </a:ext>
                </a:extLst>
              </a:tr>
              <a:tr h="227343">
                <a:tc>
                  <a:txBody>
                    <a:bodyPr/>
                    <a:lstStyle/>
                    <a:p>
                      <a:pPr algn="ctr" fontAlgn="b"/>
                      <a:r>
                        <a:rPr lang="en-IN"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269771750"/>
                  </a:ext>
                </a:extLst>
              </a:tr>
              <a:tr h="227343">
                <a:tc>
                  <a:txBody>
                    <a:bodyPr/>
                    <a:lstStyle/>
                    <a:p>
                      <a:pPr algn="ct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744580457"/>
                  </a:ext>
                </a:extLst>
              </a:tr>
              <a:tr h="227343">
                <a:tc>
                  <a:txBody>
                    <a:bodyPr/>
                    <a:lstStyle/>
                    <a:p>
                      <a:pPr algn="ctr" fontAlgn="b"/>
                      <a:r>
                        <a:rPr lang="en-IN"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1043741403"/>
                  </a:ext>
                </a:extLst>
              </a:tr>
              <a:tr h="227343">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99848378"/>
                  </a:ext>
                </a:extLst>
              </a:tr>
              <a:tr h="227343">
                <a:tc>
                  <a:txBody>
                    <a:bodyPr/>
                    <a:lstStyle/>
                    <a:p>
                      <a:pPr algn="ctr" fontAlgn="b"/>
                      <a:r>
                        <a:rPr lang="en-IN" sz="1100" b="0" i="0" u="none" strike="noStrike">
                          <a:solidFill>
                            <a:srgbClr val="000000"/>
                          </a:solidFill>
                          <a:effectLst/>
                          <a:latin typeface="Calibri" panose="020F0502020204030204" pitchFamily="34" charset="0"/>
                        </a:rPr>
                        <a:t>10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426723929"/>
                  </a:ext>
                </a:extLst>
              </a:tr>
              <a:tr h="227343">
                <a:tc>
                  <a:txBody>
                    <a:bodyPr/>
                    <a:lstStyle/>
                    <a:p>
                      <a:pPr algn="ctr" fontAlgn="b"/>
                      <a:r>
                        <a:rPr lang="en-IN" sz="1100" b="0" i="0" u="none" strike="noStrike">
                          <a:solidFill>
                            <a:srgbClr val="000000"/>
                          </a:solidFill>
                          <a:effectLst/>
                          <a:latin typeface="Calibri" panose="020F0502020204030204" pitchFamily="34" charset="0"/>
                        </a:rPr>
                        <a:t>11</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4120767752"/>
                  </a:ext>
                </a:extLst>
              </a:tr>
              <a:tr h="227343">
                <a:tc>
                  <a:txBody>
                    <a:bodyPr/>
                    <a:lstStyle/>
                    <a:p>
                      <a:pPr algn="ctr" fontAlgn="b"/>
                      <a:r>
                        <a:rPr lang="en-IN" sz="1100" b="0" i="0" u="none" strike="noStrike">
                          <a:solidFill>
                            <a:srgbClr val="000000"/>
                          </a:solidFill>
                          <a:effectLst/>
                          <a:latin typeface="Calibri" panose="020F0502020204030204" pitchFamily="34" charset="0"/>
                        </a:rPr>
                        <a:t>12</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91783127"/>
                  </a:ext>
                </a:extLst>
              </a:tr>
              <a:tr h="227343">
                <a:tc>
                  <a:txBody>
                    <a:bodyPr/>
                    <a:lstStyle/>
                    <a:p>
                      <a:pPr algn="ctr" fontAlgn="b"/>
                      <a:r>
                        <a:rPr lang="en-IN" sz="1100" b="0" i="0" u="none" strike="noStrike">
                          <a:solidFill>
                            <a:srgbClr val="000000"/>
                          </a:solidFill>
                          <a:effectLst/>
                          <a:latin typeface="Calibri" panose="020F0502020204030204" pitchFamily="34" charset="0"/>
                        </a:rPr>
                        <a:t>13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852332349"/>
                  </a:ext>
                </a:extLst>
              </a:tr>
              <a:tr h="227343">
                <a:tc>
                  <a:txBody>
                    <a:bodyPr/>
                    <a:lstStyle/>
                    <a:p>
                      <a:pPr algn="ctr" fontAlgn="b"/>
                      <a:r>
                        <a:rPr lang="en-IN" sz="1100" b="0" i="0" u="none" strike="noStrike">
                          <a:solidFill>
                            <a:srgbClr val="000000"/>
                          </a:solidFill>
                          <a:effectLst/>
                          <a:latin typeface="Calibri" panose="020F0502020204030204" pitchFamily="34" charset="0"/>
                        </a:rPr>
                        <a:t>14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918665351"/>
                  </a:ext>
                </a:extLst>
              </a:tr>
              <a:tr h="227343">
                <a:tc>
                  <a:txBody>
                    <a:bodyPr/>
                    <a:lstStyle/>
                    <a:p>
                      <a:pPr algn="ctr" fontAlgn="b"/>
                      <a:r>
                        <a:rPr lang="en-IN" sz="1100" b="0" i="0" u="none" strike="noStrike">
                          <a:solidFill>
                            <a:srgbClr val="000000"/>
                          </a:solidFill>
                          <a:effectLst/>
                          <a:latin typeface="Calibri" panose="020F0502020204030204" pitchFamily="34" charset="0"/>
                        </a:rPr>
                        <a:t>15</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887993106"/>
                  </a:ext>
                </a:extLst>
              </a:tr>
              <a:tr h="227343">
                <a:tc>
                  <a:txBody>
                    <a:bodyPr/>
                    <a:lstStyle/>
                    <a:p>
                      <a:pPr algn="ctr" fontAlgn="b"/>
                      <a:r>
                        <a:rPr lang="en-IN" sz="1100" b="0" i="0" u="none" strike="noStrike">
                          <a:solidFill>
                            <a:srgbClr val="000000"/>
                          </a:solidFill>
                          <a:effectLst/>
                          <a:latin typeface="Calibri" panose="020F0502020204030204" pitchFamily="34" charset="0"/>
                        </a:rPr>
                        <a:t>16</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838453639"/>
                  </a:ext>
                </a:extLst>
              </a:tr>
              <a:tr h="227343">
                <a:tc>
                  <a:txBody>
                    <a:bodyPr/>
                    <a:lstStyle/>
                    <a:p>
                      <a:pPr algn="ctr" fontAlgn="b"/>
                      <a:r>
                        <a:rPr lang="en-IN" sz="1100" b="0" i="0" u="none" strike="noStrike">
                          <a:solidFill>
                            <a:srgbClr val="000000"/>
                          </a:solidFill>
                          <a:effectLst/>
                          <a:latin typeface="Calibri" panose="020F0502020204030204" pitchFamily="34" charset="0"/>
                        </a:rPr>
                        <a:t>17</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293548012"/>
                  </a:ext>
                </a:extLst>
              </a:tr>
              <a:tr h="227343">
                <a:tc>
                  <a:txBody>
                    <a:bodyPr/>
                    <a:lstStyle/>
                    <a:p>
                      <a:pPr algn="ctr" fontAlgn="b"/>
                      <a:r>
                        <a:rPr lang="en-IN" sz="1100" b="0" i="0" u="none" strike="noStrike">
                          <a:solidFill>
                            <a:srgbClr val="000000"/>
                          </a:solidFill>
                          <a:effectLst/>
                          <a:latin typeface="Calibri" panose="020F0502020204030204" pitchFamily="34" charset="0"/>
                        </a:rPr>
                        <a:t>18</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3882742869"/>
                  </a:ext>
                </a:extLst>
              </a:tr>
              <a:tr h="227343">
                <a:tc>
                  <a:txBody>
                    <a:bodyPr/>
                    <a:lstStyle/>
                    <a:p>
                      <a:pPr algn="ctr" fontAlgn="b"/>
                      <a:r>
                        <a:rPr lang="en-IN" sz="1100" b="0" i="0" u="none" strike="noStrike">
                          <a:solidFill>
                            <a:srgbClr val="000000"/>
                          </a:solidFill>
                          <a:effectLst/>
                          <a:latin typeface="Calibri" panose="020F0502020204030204" pitchFamily="34" charset="0"/>
                        </a:rPr>
                        <a:t>19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tc>
                  <a:txBody>
                    <a:bodyPr/>
                    <a:lstStyle/>
                    <a:p>
                      <a:pPr algn="ctr" fontAlgn="b"/>
                      <a:r>
                        <a:rPr lang="en-IN" sz="1100" b="0" i="0" u="none" strike="noStrike">
                          <a:solidFill>
                            <a:srgbClr val="000000"/>
                          </a:solidFill>
                          <a:effectLst/>
                          <a:latin typeface="Calibri" panose="020F0502020204030204" pitchFamily="34" charset="0"/>
                        </a:rPr>
                        <a:t>9</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solidFill>
                      <a:srgbClr val="EDEDED"/>
                    </a:solidFill>
                  </a:tcPr>
                </a:tc>
                <a:extLst>
                  <a:ext uri="{0D108BD9-81ED-4DB2-BD59-A6C34878D82A}">
                    <a16:rowId xmlns:a16="http://schemas.microsoft.com/office/drawing/2014/main" val="1206445385"/>
                  </a:ext>
                </a:extLst>
              </a:tr>
              <a:tr h="227343">
                <a:tc>
                  <a:txBody>
                    <a:bodyPr/>
                    <a:lstStyle/>
                    <a:p>
                      <a:pPr algn="ctr" fontAlgn="b"/>
                      <a:r>
                        <a:rPr lang="en-IN" sz="1100" b="0" i="0" u="none" strike="noStrike">
                          <a:solidFill>
                            <a:srgbClr val="000000"/>
                          </a:solidFill>
                          <a:effectLst/>
                          <a:latin typeface="Calibri" panose="020F0502020204030204" pitchFamily="34" charset="0"/>
                        </a:rPr>
                        <a:t>20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A5A5A5"/>
                      </a:solidFill>
                      <a:prstDash val="solid"/>
                      <a:round/>
                      <a:headEnd type="none" w="med" len="med"/>
                      <a:tailEnd type="none" w="med" len="med"/>
                    </a:lnL>
                    <a:lnR w="6350" cap="flat" cmpd="sng" algn="ctr">
                      <a:solidFill>
                        <a:srgbClr val="A5A5A5"/>
                      </a:solidFill>
                      <a:prstDash val="solid"/>
                      <a:round/>
                      <a:headEnd type="none" w="med" len="med"/>
                      <a:tailEnd type="none" w="med" len="med"/>
                    </a:lnR>
                    <a:lnT w="6350" cap="flat" cmpd="sng" algn="ctr">
                      <a:solidFill>
                        <a:srgbClr val="A5A5A5"/>
                      </a:solidFill>
                      <a:prstDash val="solid"/>
                      <a:round/>
                      <a:headEnd type="none" w="med" len="med"/>
                      <a:tailEnd type="none" w="med" len="med"/>
                    </a:lnT>
                    <a:lnB w="6350" cap="flat" cmpd="sng" algn="ctr">
                      <a:solidFill>
                        <a:srgbClr val="A5A5A5"/>
                      </a:solidFill>
                      <a:prstDash val="solid"/>
                      <a:round/>
                      <a:headEnd type="none" w="med" len="med"/>
                      <a:tailEnd type="none" w="med" len="med"/>
                    </a:lnB>
                  </a:tcPr>
                </a:tc>
                <a:extLst>
                  <a:ext uri="{0D108BD9-81ED-4DB2-BD59-A6C34878D82A}">
                    <a16:rowId xmlns:a16="http://schemas.microsoft.com/office/drawing/2014/main" val="2321963485"/>
                  </a:ext>
                </a:extLst>
              </a:tr>
            </a:tbl>
          </a:graphicData>
        </a:graphic>
      </p:graphicFrame>
    </p:spTree>
    <p:extLst>
      <p:ext uri="{BB962C8B-B14F-4D97-AF65-F5344CB8AC3E}">
        <p14:creationId xmlns:p14="http://schemas.microsoft.com/office/powerpoint/2010/main" val="355888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CONCLUSION &amp; SCOPE OF PROJECT</a:t>
            </a:r>
            <a:endParaRPr lang="en-US" sz="2800" dirty="0">
              <a:latin typeface="Garamond" panose="02020404030301010803" pitchFamily="18" charset="0"/>
            </a:endParaRPr>
          </a:p>
        </p:txBody>
      </p:sp>
      <p:sp>
        <p:nvSpPr>
          <p:cNvPr id="5" name="TextBox 4">
            <a:extLst>
              <a:ext uri="{FF2B5EF4-FFF2-40B4-BE49-F238E27FC236}">
                <a16:creationId xmlns:a16="http://schemas.microsoft.com/office/drawing/2014/main" id="{3C739ADF-4DDA-0C9B-1808-8D1C36FB5FBB}"/>
              </a:ext>
            </a:extLst>
          </p:cNvPr>
          <p:cNvSpPr txBox="1"/>
          <p:nvPr/>
        </p:nvSpPr>
        <p:spPr>
          <a:xfrm>
            <a:off x="1857676" y="736601"/>
            <a:ext cx="10866922" cy="7165808"/>
          </a:xfrm>
          <a:prstGeom prst="rect">
            <a:avLst/>
          </a:prstGeom>
          <a:noFill/>
        </p:spPr>
        <p:txBody>
          <a:bodyPr wrap="square">
            <a:spAutoFit/>
          </a:bodyPr>
          <a:lstStyle/>
          <a:p>
            <a:pPr marL="591820" marR="629920" algn="l">
              <a:lnSpc>
                <a:spcPct val="115000"/>
              </a:lnSpc>
              <a:spcBef>
                <a:spcPts val="260"/>
              </a:spcBef>
              <a:spcAft>
                <a:spcPts val="0"/>
              </a:spcAft>
            </a:pPr>
            <a:r>
              <a:rPr lang="en-US" b="1" u="sng" kern="0" dirty="0">
                <a:effectLst/>
                <a:latin typeface="Times New Roman" panose="02020603050405020304" pitchFamily="18" charset="0"/>
                <a:ea typeface="Times New Roman" panose="02020603050405020304" pitchFamily="18" charset="0"/>
              </a:rPr>
              <a:t>Concluding Anecdotes</a:t>
            </a:r>
          </a:p>
          <a:p>
            <a:pPr marL="591820" marR="629920" algn="l">
              <a:lnSpc>
                <a:spcPct val="115000"/>
              </a:lnSpc>
              <a:spcBef>
                <a:spcPts val="260"/>
              </a:spcBef>
              <a:spcAft>
                <a:spcPts val="0"/>
              </a:spcAft>
            </a:pPr>
            <a:r>
              <a:rPr lang="en-US" b="0" kern="0" dirty="0">
                <a:effectLst/>
                <a:latin typeface="Times New Roman" panose="02020603050405020304" pitchFamily="18" charset="0"/>
                <a:ea typeface="Times New Roman" panose="02020603050405020304" pitchFamily="18" charset="0"/>
              </a:rPr>
              <a:t>1. It is found that a 4-layered neural network, using 'Adam' as the optimizer along with a learning rate of 0.01, performs best. </a:t>
            </a:r>
            <a:endParaRPr lang="en-IN" b="1" kern="0" dirty="0">
              <a:effectLst/>
              <a:latin typeface="Times New Roman" panose="02020603050405020304" pitchFamily="18" charset="0"/>
              <a:ea typeface="Times New Roman" panose="02020603050405020304" pitchFamily="18" charset="0"/>
            </a:endParaRPr>
          </a:p>
          <a:p>
            <a:pPr marL="591820" marR="629920" algn="l">
              <a:lnSpc>
                <a:spcPct val="115000"/>
              </a:lnSpc>
              <a:spcBef>
                <a:spcPts val="260"/>
              </a:spcBef>
              <a:spcAft>
                <a:spcPts val="0"/>
              </a:spcAft>
            </a:pPr>
            <a:r>
              <a:rPr lang="en-US" b="0" kern="0" dirty="0">
                <a:effectLst/>
                <a:latin typeface="Times New Roman" panose="02020603050405020304" pitchFamily="18" charset="0"/>
                <a:ea typeface="Times New Roman" panose="02020603050405020304" pitchFamily="18" charset="0"/>
              </a:rPr>
              <a:t>2. A dropout, which is a technique of regularization, was introduced in the model and used the model to classify the test set,</a:t>
            </a:r>
            <a:r>
              <a:rPr lang="en-US" kern="0" dirty="0">
                <a:latin typeface="Times New Roman" panose="02020603050405020304" pitchFamily="18" charset="0"/>
                <a:ea typeface="Times New Roman" panose="02020603050405020304" pitchFamily="18" charset="0"/>
              </a:rPr>
              <a:t> and t</a:t>
            </a:r>
            <a:r>
              <a:rPr lang="en-US" b="0" kern="0" dirty="0">
                <a:effectLst/>
                <a:latin typeface="Times New Roman" panose="02020603050405020304" pitchFamily="18" charset="0"/>
                <a:ea typeface="Times New Roman" panose="02020603050405020304" pitchFamily="18" charset="0"/>
              </a:rPr>
              <a:t>he Epoch Limit was set to 20 to reach considerable accuracy.</a:t>
            </a:r>
            <a:endParaRPr lang="en-IN" b="1" kern="0" dirty="0">
              <a:effectLst/>
              <a:latin typeface="Times New Roman" panose="02020603050405020304" pitchFamily="18" charset="0"/>
              <a:ea typeface="Times New Roman" panose="02020603050405020304" pitchFamily="18" charset="0"/>
            </a:endParaRPr>
          </a:p>
          <a:p>
            <a:pPr marL="591820" marR="629920" algn="l">
              <a:lnSpc>
                <a:spcPct val="115000"/>
              </a:lnSpc>
              <a:spcBef>
                <a:spcPts val="260"/>
              </a:spcBef>
              <a:spcAft>
                <a:spcPts val="0"/>
              </a:spcAft>
            </a:pPr>
            <a:r>
              <a:rPr lang="en-US" kern="0" dirty="0">
                <a:latin typeface="Times New Roman" panose="02020603050405020304" pitchFamily="18" charset="0"/>
                <a:ea typeface="Times New Roman" panose="02020603050405020304" pitchFamily="18" charset="0"/>
              </a:rPr>
              <a:t>3</a:t>
            </a:r>
            <a:r>
              <a:rPr lang="en-US" b="0" kern="0" dirty="0">
                <a:effectLst/>
                <a:latin typeface="Times New Roman" panose="02020603050405020304" pitchFamily="18" charset="0"/>
                <a:ea typeface="Times New Roman" panose="02020603050405020304" pitchFamily="18" charset="0"/>
              </a:rPr>
              <a:t>. The test predictions generated by the model are predicted with an accuracy score of 97.600%.</a:t>
            </a:r>
          </a:p>
          <a:p>
            <a:pPr marL="591820" marR="629920" algn="l">
              <a:lnSpc>
                <a:spcPct val="115000"/>
              </a:lnSpc>
              <a:spcBef>
                <a:spcPts val="260"/>
              </a:spcBef>
              <a:spcAft>
                <a:spcPts val="0"/>
              </a:spcAft>
            </a:pPr>
            <a:endParaRPr lang="en-US" b="0" kern="0" dirty="0">
              <a:effectLst/>
              <a:latin typeface="Times New Roman" panose="02020603050405020304" pitchFamily="18" charset="0"/>
              <a:ea typeface="Times New Roman" panose="02020603050405020304" pitchFamily="18" charset="0"/>
            </a:endParaRPr>
          </a:p>
          <a:p>
            <a:pPr marL="591820" marR="629920" algn="l">
              <a:lnSpc>
                <a:spcPct val="115000"/>
              </a:lnSpc>
              <a:spcBef>
                <a:spcPts val="260"/>
              </a:spcBef>
              <a:spcAft>
                <a:spcPts val="0"/>
              </a:spcAft>
            </a:pPr>
            <a:r>
              <a:rPr lang="en-US" b="1" u="sng" dirty="0">
                <a:effectLst/>
                <a:latin typeface="Times New Roman" panose="02020603050405020304" pitchFamily="18" charset="0"/>
                <a:ea typeface="Times New Roman" panose="02020603050405020304" pitchFamily="18" charset="0"/>
              </a:rPr>
              <a:t>Future Scope</a:t>
            </a:r>
          </a:p>
          <a:p>
            <a:pPr marL="591820" marR="629920">
              <a:lnSpc>
                <a:spcPct val="115000"/>
              </a:lnSpc>
              <a:spcBef>
                <a:spcPts val="260"/>
              </a:spcBef>
            </a:pPr>
            <a:r>
              <a:rPr lang="en-US" dirty="0">
                <a:effectLst/>
                <a:latin typeface="Times New Roman" panose="02020603050405020304" pitchFamily="18" charset="0"/>
                <a:ea typeface="Times New Roman" panose="02020603050405020304" pitchFamily="18" charset="0"/>
              </a:rPr>
              <a:t>1. Implementing its real-time recognition capabilities can open up applications in various fields, including finance (cheque processing), retail (price tag recognition), and logistics (package labeling).</a:t>
            </a:r>
          </a:p>
          <a:p>
            <a:pPr marL="591820" marR="629920">
              <a:lnSpc>
                <a:spcPct val="115000"/>
              </a:lnSpc>
              <a:spcBef>
                <a:spcPts val="260"/>
              </a:spcBef>
            </a:pPr>
            <a:r>
              <a:rPr lang="en-US" dirty="0">
                <a:effectLst/>
                <a:latin typeface="Times New Roman" panose="02020603050405020304" pitchFamily="18" charset="0"/>
                <a:ea typeface="Times New Roman" panose="02020603050405020304" pitchFamily="18" charset="0"/>
              </a:rPr>
              <a:t>2. Combining digit recognition with other technologies such as augmented reality (AR) or virtual reality (VR) can lead to innovative applications. </a:t>
            </a:r>
          </a:p>
          <a:p>
            <a:pPr marL="591820" marR="629920">
              <a:lnSpc>
                <a:spcPct val="115000"/>
              </a:lnSpc>
              <a:spcBef>
                <a:spcPts val="260"/>
              </a:spcBef>
            </a:pPr>
            <a:r>
              <a:rPr lang="en-US" dirty="0">
                <a:latin typeface="Times New Roman" panose="02020603050405020304" pitchFamily="18" charset="0"/>
                <a:ea typeface="Times New Roman" panose="02020603050405020304" pitchFamily="18" charset="0"/>
              </a:rPr>
              <a:t>3. </a:t>
            </a:r>
            <a:r>
              <a:rPr lang="en-US" dirty="0">
                <a:effectLst/>
                <a:latin typeface="Times New Roman" panose="02020603050405020304" pitchFamily="18" charset="0"/>
                <a:ea typeface="Times New Roman" panose="02020603050405020304" pitchFamily="18" charset="0"/>
              </a:rPr>
              <a:t>Handwritten digit recognition can find applications in the healthcare sector, such as reading handwritten prescriptions or patient identification.</a:t>
            </a:r>
          </a:p>
          <a:p>
            <a:pPr marL="591820" marR="629920">
              <a:lnSpc>
                <a:spcPct val="115000"/>
              </a:lnSpc>
              <a:spcBef>
                <a:spcPts val="260"/>
              </a:spcBef>
            </a:pPr>
            <a:r>
              <a:rPr lang="en-US" dirty="0">
                <a:latin typeface="Times New Roman" panose="02020603050405020304" pitchFamily="18" charset="0"/>
                <a:ea typeface="Times New Roman" panose="02020603050405020304" pitchFamily="18" charset="0"/>
              </a:rPr>
              <a:t>4.</a:t>
            </a:r>
            <a:r>
              <a:rPr lang="en-US" dirty="0">
                <a:effectLst/>
                <a:latin typeface="Times New Roman" panose="02020603050405020304" pitchFamily="18" charset="0"/>
                <a:ea typeface="Times New Roman" panose="02020603050405020304" pitchFamily="18" charset="0"/>
              </a:rPr>
              <a:t> Integrating handwritten digit recognition with Internet of Things (IoT) devices can enable smart interactions, such as recognizing handwritten commands on smart surfaces or devices.</a:t>
            </a:r>
            <a:endParaRPr lang="en-IN" dirty="0">
              <a:effectLst/>
              <a:latin typeface="Times New Roman" panose="02020603050405020304" pitchFamily="18" charset="0"/>
              <a:ea typeface="Times New Roman" panose="02020603050405020304" pitchFamily="18" charset="0"/>
            </a:endParaRPr>
          </a:p>
          <a:p>
            <a:pPr marL="591820" marR="629920">
              <a:lnSpc>
                <a:spcPct val="115000"/>
              </a:lnSpc>
              <a:spcBef>
                <a:spcPts val="260"/>
              </a:spcBef>
            </a:pPr>
            <a:endParaRPr lang="en-IN" sz="1800" dirty="0">
              <a:effectLst/>
              <a:latin typeface="Times New Roman" panose="02020603050405020304" pitchFamily="18" charset="0"/>
              <a:ea typeface="Times New Roman" panose="02020603050405020304" pitchFamily="18" charset="0"/>
            </a:endParaRPr>
          </a:p>
          <a:p>
            <a:pPr marL="591820" marR="629920">
              <a:lnSpc>
                <a:spcPct val="115000"/>
              </a:lnSpc>
              <a:spcBef>
                <a:spcPts val="260"/>
              </a:spcBef>
            </a:pPr>
            <a:endParaRPr lang="en-US" sz="1800" dirty="0">
              <a:effectLst/>
              <a:latin typeface="Times New Roman" panose="02020603050405020304" pitchFamily="18" charset="0"/>
              <a:ea typeface="Times New Roman" panose="02020603050405020304" pitchFamily="18" charset="0"/>
            </a:endParaRPr>
          </a:p>
          <a:p>
            <a:pPr marL="591820" marR="629920">
              <a:lnSpc>
                <a:spcPct val="115000"/>
              </a:lnSpc>
              <a:spcBef>
                <a:spcPts val="260"/>
              </a:spcBef>
            </a:pPr>
            <a:endParaRPr lang="en-IN" sz="1800" dirty="0">
              <a:effectLst/>
              <a:latin typeface="Times New Roman" panose="02020603050405020304" pitchFamily="18" charset="0"/>
              <a:ea typeface="Times New Roman" panose="02020603050405020304" pitchFamily="18" charset="0"/>
            </a:endParaRPr>
          </a:p>
          <a:p>
            <a:pPr marL="591820" marR="629920" algn="l">
              <a:lnSpc>
                <a:spcPct val="115000"/>
              </a:lnSpc>
              <a:spcBef>
                <a:spcPts val="260"/>
              </a:spcBef>
              <a:spcAft>
                <a:spcPts val="0"/>
              </a:spcAft>
            </a:pPr>
            <a:endParaRPr lang="en-IN" sz="32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090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REFERENCES</a:t>
            </a:r>
            <a:endParaRPr lang="en-US" sz="2800" dirty="0">
              <a:latin typeface="Garamond" panose="02020404030301010803" pitchFamily="18" charset="0"/>
            </a:endParaRPr>
          </a:p>
        </p:txBody>
      </p:sp>
      <p:sp>
        <p:nvSpPr>
          <p:cNvPr id="2" name="Rectangle 1"/>
          <p:cNvSpPr/>
          <p:nvPr/>
        </p:nvSpPr>
        <p:spPr>
          <a:xfrm>
            <a:off x="2133599" y="736600"/>
            <a:ext cx="9792101" cy="6094545"/>
          </a:xfrm>
          <a:prstGeom prst="rect">
            <a:avLst/>
          </a:prstGeom>
        </p:spPr>
        <p:txBody>
          <a:bodyPr wrap="square">
            <a:spAutoFit/>
          </a:bodyPr>
          <a:lstStyle/>
          <a:p>
            <a:pPr marL="240665" marR="648970">
              <a:spcAft>
                <a:spcPts val="0"/>
              </a:spcAft>
            </a:pPr>
            <a:r>
              <a:rPr lang="en-US" sz="1800" dirty="0">
                <a:effectLst/>
                <a:latin typeface="Times New Roman" panose="02020603050405020304" pitchFamily="18" charset="0"/>
                <a:ea typeface="Times New Roman" panose="02020603050405020304" pitchFamily="18" charset="0"/>
              </a:rPr>
              <a:t>[1] Hands-On Machine Learning with Scikit-Learn,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and TensorFlow by </a:t>
            </a:r>
            <a:r>
              <a:rPr lang="en-US" sz="1800" dirty="0" err="1">
                <a:effectLst/>
                <a:latin typeface="Times New Roman" panose="02020603050405020304" pitchFamily="18" charset="0"/>
                <a:ea typeface="Times New Roman" panose="02020603050405020304" pitchFamily="18" charset="0"/>
              </a:rPr>
              <a:t>Geron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Aurelien</a:t>
            </a:r>
            <a:r>
              <a:rPr lang="en-US" sz="1800" dirty="0">
                <a:effectLst/>
                <a:latin typeface="Times New Roman" panose="02020603050405020304" pitchFamily="18" charset="0"/>
                <a:ea typeface="Times New Roman" panose="02020603050405020304" pitchFamily="18" charset="0"/>
              </a:rPr>
              <a:t>, 2017</a:t>
            </a:r>
            <a:endParaRPr lang="en-IN" sz="1800" dirty="0">
              <a:effectLst/>
              <a:latin typeface="Times New Roman" panose="02020603050405020304" pitchFamily="18" charset="0"/>
              <a:ea typeface="Times New Roman" panose="02020603050405020304" pitchFamily="18" charset="0"/>
            </a:endParaRPr>
          </a:p>
          <a:p>
            <a:pPr marL="240665" marR="648970">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dirty="0">
                <a:effectLst/>
                <a:latin typeface="Times New Roman" panose="02020603050405020304" pitchFamily="18" charset="0"/>
                <a:ea typeface="Times New Roman" panose="02020603050405020304" pitchFamily="18" charset="0"/>
              </a:rPr>
              <a:t>[2] MNIST dataset: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https://www.kaggle.com/datasets/hojjatk/mnist-dataset</a:t>
            </a: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dirty="0">
                <a:effectLst/>
                <a:latin typeface="Times New Roman" panose="02020603050405020304" pitchFamily="18" charset="0"/>
                <a:ea typeface="Times New Roman" panose="02020603050405020304" pitchFamily="18" charset="0"/>
              </a:rPr>
              <a:t>[3]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https://keras.io/</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u="none" strike="noStrike"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dirty="0">
                <a:effectLst/>
                <a:latin typeface="Times New Roman" panose="02020603050405020304" pitchFamily="18" charset="0"/>
                <a:ea typeface="Times New Roman" panose="02020603050405020304" pitchFamily="18" charset="0"/>
              </a:rPr>
              <a:t>[4</a:t>
            </a:r>
            <a:r>
              <a:rPr lang="en-US" dirty="0">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 API: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https://keras.io/api/</a:t>
            </a:r>
            <a:endParaRPr lang="en-IN" sz="1800" dirty="0">
              <a:effectLst/>
              <a:latin typeface="Times New Roman" panose="02020603050405020304" pitchFamily="18" charset="0"/>
              <a:ea typeface="Times New Roman" panose="02020603050405020304" pitchFamily="18" charset="0"/>
            </a:endParaRPr>
          </a:p>
          <a:p>
            <a:pPr marL="240665" marR="677545">
              <a:spcAft>
                <a:spcPts val="0"/>
              </a:spcAft>
            </a:pPr>
            <a:r>
              <a:rPr lang="en-US" sz="1800" u="none" strike="noStrike"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[5] Optimizers: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https://www.geeksforgeeks.org/optimizers-in-tensorflow/</a:t>
            </a: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[6] Optimizers in </a:t>
            </a:r>
            <a:r>
              <a:rPr lang="en-US" sz="1800" dirty="0" err="1">
                <a:effectLst/>
                <a:latin typeface="Times New Roman" panose="02020603050405020304" pitchFamily="18" charset="0"/>
                <a:ea typeface="Times New Roman" panose="02020603050405020304" pitchFamily="18" charset="0"/>
              </a:rPr>
              <a:t>Keras</a:t>
            </a:r>
            <a:r>
              <a:rPr lang="en-US" sz="1800" dirty="0">
                <a:effectLst/>
                <a:latin typeface="Times New Roman" panose="02020603050405020304" pitchFamily="18" charset="0"/>
                <a:ea typeface="Times New Roman" panose="02020603050405020304" pitchFamily="18" charset="0"/>
              </a:rPr>
              <a:t>:</a:t>
            </a:r>
            <a:r>
              <a:rPr lang="en-US" sz="1800"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https://keras.io/api/optimizers/</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u="none" strike="noStrike"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[7] ADAM Optimizer:</a:t>
            </a:r>
            <a:r>
              <a:rPr lang="en-US" sz="1800"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https://keras.io/api/optimizers/adam/</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[8] Plain Vanilla SGD:</a:t>
            </a:r>
            <a:r>
              <a:rPr lang="en-US" sz="1800" dirty="0">
                <a:solidFill>
                  <a:srgbClr val="0000FF"/>
                </a:solidFill>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8"/>
              </a:rPr>
              <a:t>https://www.datacamp.com/tutorial/tutorial-gradient-descent</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solidFill>
                  <a:srgbClr val="0000FF"/>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[9] TensorFlow: </a:t>
            </a:r>
            <a:r>
              <a:rPr lang="en-US" sz="1800" u="sng" dirty="0">
                <a:solidFill>
                  <a:srgbClr val="0000FF"/>
                </a:solidFill>
                <a:effectLst/>
                <a:latin typeface="Times New Roman" panose="02020603050405020304" pitchFamily="18" charset="0"/>
                <a:ea typeface="Times New Roman" panose="02020603050405020304" pitchFamily="18" charset="0"/>
                <a:hlinkClick r:id="rId9"/>
              </a:rPr>
              <a:t>https://www.tensorflow.org/</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u="none" strike="noStrike"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40665" marR="807085">
              <a:spcAft>
                <a:spcPts val="0"/>
              </a:spcAft>
            </a:pPr>
            <a:r>
              <a:rPr lang="en-US" sz="1800" dirty="0">
                <a:effectLst/>
                <a:latin typeface="Times New Roman" panose="02020603050405020304" pitchFamily="18" charset="0"/>
                <a:ea typeface="Times New Roman" panose="02020603050405020304" pitchFamily="18" charset="0"/>
              </a:rPr>
              <a:t>[10] Dropout: </a:t>
            </a:r>
            <a:r>
              <a:rPr lang="en-US" sz="1800" u="sng" dirty="0">
                <a:solidFill>
                  <a:srgbClr val="0000FF"/>
                </a:solidFill>
                <a:effectLst/>
                <a:uFill>
                  <a:solidFill>
                    <a:srgbClr val="0000FF"/>
                  </a:solidFill>
                </a:uFill>
                <a:latin typeface="Times New Roman" panose="02020603050405020304" pitchFamily="18" charset="0"/>
                <a:ea typeface="Times New Roman" panose="02020603050405020304" pitchFamily="18" charset="0"/>
              </a:rPr>
              <a:t>https://www.geeksforgeeks.org/dropout-in-neural-networks/</a:t>
            </a:r>
            <a:endParaRPr lang="en-IN" sz="1800" dirty="0">
              <a:effectLst/>
              <a:latin typeface="Times New Roman" panose="02020603050405020304" pitchFamily="18" charset="0"/>
              <a:ea typeface="Times New Roman" panose="02020603050405020304" pitchFamily="18" charset="0"/>
            </a:endParaRPr>
          </a:p>
          <a:p>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7044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15</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atin typeface="Garamond" panose="02020404030301010803" pitchFamily="18" charset="0"/>
            </a:endParaRPr>
          </a:p>
        </p:txBody>
      </p:sp>
      <p:sp>
        <p:nvSpPr>
          <p:cNvPr id="3" name="Rectangle 2"/>
          <p:cNvSpPr/>
          <p:nvPr/>
        </p:nvSpPr>
        <p:spPr>
          <a:xfrm>
            <a:off x="5752734" y="2825449"/>
            <a:ext cx="2820131" cy="830997"/>
          </a:xfrm>
          <a:prstGeom prst="rect">
            <a:avLst/>
          </a:prstGeom>
        </p:spPr>
        <p:txBody>
          <a:bodyPr wrap="none">
            <a:spAutoFit/>
          </a:bodyPr>
          <a:lstStyle/>
          <a:p>
            <a:r>
              <a:rPr lang="en-US" sz="4800" b="1" dirty="0"/>
              <a:t>Thank You</a:t>
            </a:r>
            <a:endParaRPr lang="en-IN" sz="4800" b="1" dirty="0"/>
          </a:p>
        </p:txBody>
      </p:sp>
    </p:spTree>
    <p:extLst>
      <p:ext uri="{BB962C8B-B14F-4D97-AF65-F5344CB8AC3E}">
        <p14:creationId xmlns:p14="http://schemas.microsoft.com/office/powerpoint/2010/main" val="3862998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2</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HANDWRITTEN DIGIT RECOGNIZER</a:t>
            </a:r>
            <a:endParaRPr lang="en-US" sz="2800" dirty="0">
              <a:latin typeface="Garamond" panose="02020404030301010803" pitchFamily="18" charset="0"/>
            </a:endParaRPr>
          </a:p>
        </p:txBody>
      </p:sp>
      <p:sp>
        <p:nvSpPr>
          <p:cNvPr id="3" name="TextBox 2"/>
          <p:cNvSpPr txBox="1"/>
          <p:nvPr/>
        </p:nvSpPr>
        <p:spPr>
          <a:xfrm>
            <a:off x="2611928" y="1126156"/>
            <a:ext cx="9121268" cy="3877985"/>
          </a:xfrm>
          <a:prstGeom prst="rect">
            <a:avLst/>
          </a:prstGeom>
          <a:noFill/>
        </p:spPr>
        <p:txBody>
          <a:bodyPr wrap="square" rtlCol="0">
            <a:spAutoFit/>
          </a:bodyPr>
          <a:lstStyle/>
          <a:p>
            <a:endParaRPr lang="en-US" b="0" kern="0" dirty="0">
              <a:effectLst/>
              <a:latin typeface="Times New Roman" panose="02020603050405020304" pitchFamily="18" charset="0"/>
              <a:ea typeface="Times New Roman" panose="02020603050405020304" pitchFamily="18" charset="0"/>
            </a:endParaRPr>
          </a:p>
          <a:p>
            <a:r>
              <a:rPr lang="en-US" sz="2000" b="0" kern="0" dirty="0">
                <a:effectLst/>
                <a:latin typeface="Times New Roman" panose="02020603050405020304" pitchFamily="18" charset="0"/>
                <a:ea typeface="Times New Roman" panose="02020603050405020304" pitchFamily="18" charset="0"/>
              </a:rPr>
              <a:t>In an era dominated by digital transformation, the ability to decipher and understand the intricacies of human handwriting has taken center stage in the realm of artificial intelligence.</a:t>
            </a:r>
          </a:p>
          <a:p>
            <a:endParaRPr lang="en-US" sz="2000" b="0" kern="0" dirty="0">
              <a:effectLst/>
              <a:latin typeface="Times New Roman" panose="02020603050405020304" pitchFamily="18" charset="0"/>
              <a:ea typeface="Times New Roman" panose="02020603050405020304" pitchFamily="18" charset="0"/>
            </a:endParaRPr>
          </a:p>
          <a:p>
            <a:r>
              <a:rPr lang="en-US" sz="2000" b="0" kern="0" dirty="0">
                <a:effectLst/>
                <a:latin typeface="Times New Roman" panose="02020603050405020304" pitchFamily="18" charset="0"/>
                <a:ea typeface="Times New Roman" panose="02020603050405020304" pitchFamily="18" charset="0"/>
              </a:rPr>
              <a:t>Handwritten digit recognition, a seemingly simple task for humans, poses a formidable challenge for machines due to the inherent variability in writing styles. </a:t>
            </a:r>
          </a:p>
          <a:p>
            <a:endParaRPr lang="en-US" sz="2000" b="0" kern="0" dirty="0">
              <a:effectLst/>
              <a:latin typeface="Times New Roman" panose="02020603050405020304" pitchFamily="18" charset="0"/>
              <a:ea typeface="Times New Roman" panose="02020603050405020304" pitchFamily="18" charset="0"/>
            </a:endParaRPr>
          </a:p>
          <a:p>
            <a:r>
              <a:rPr lang="en-US" sz="2000" b="0" kern="0" dirty="0">
                <a:effectLst/>
                <a:latin typeface="Times New Roman" panose="02020603050405020304" pitchFamily="18" charset="0"/>
                <a:ea typeface="Times New Roman" panose="02020603050405020304" pitchFamily="18" charset="0"/>
              </a:rPr>
              <a:t>However, with the advent of machine learning (ML), particularly advanced techniques like convolutional neural networks (CNNs), the landscape of handwritten digit recognition has undergone a revolutionary metamorphosis.</a:t>
            </a:r>
            <a:endParaRPr lang="en-IN" sz="2000" b="1" kern="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365573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3</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OBECTIVES</a:t>
            </a:r>
            <a:endParaRPr lang="en-US" sz="2800" dirty="0">
              <a:latin typeface="Garamond" panose="02020404030301010803" pitchFamily="18" charset="0"/>
            </a:endParaRPr>
          </a:p>
        </p:txBody>
      </p:sp>
      <p:sp>
        <p:nvSpPr>
          <p:cNvPr id="6" name="TextBox 5"/>
          <p:cNvSpPr txBox="1"/>
          <p:nvPr/>
        </p:nvSpPr>
        <p:spPr>
          <a:xfrm>
            <a:off x="2406317" y="1183907"/>
            <a:ext cx="9230626" cy="4493538"/>
          </a:xfrm>
          <a:prstGeom prst="rect">
            <a:avLst/>
          </a:prstGeom>
          <a:noFill/>
        </p:spPr>
        <p:txBody>
          <a:bodyPr wrap="square" rtlCol="0">
            <a:spAutoFit/>
          </a:bodyPr>
          <a:lstStyle/>
          <a:p>
            <a:endParaRPr lang="en-US"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1. In this project, we aim to correctly identify digits from a dataset of variety of handwritten images. </a:t>
            </a: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2. We will be using </a:t>
            </a:r>
            <a:r>
              <a:rPr lang="en-US" sz="2000" dirty="0" err="1">
                <a:effectLst/>
                <a:latin typeface="Times New Roman" panose="02020603050405020304" pitchFamily="18" charset="0"/>
                <a:ea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rPr>
              <a:t> (with TensorFlow as our backend) as the main package to create a simple neural network to predict, as accurately as we can, digits from handwritten images. </a:t>
            </a:r>
            <a:endParaRPr lang="en-US" sz="2000" dirty="0">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3. We will be experimenting with various optimizers: the plain vanilla Stochastic Gradient Descent optimizer and the Adam optimizer. </a:t>
            </a:r>
          </a:p>
          <a:p>
            <a:endParaRPr lang="en-US" sz="2000" b="0" kern="0" dirty="0">
              <a:effectLst/>
              <a:latin typeface="Times New Roman" panose="02020603050405020304" pitchFamily="18" charset="0"/>
              <a:ea typeface="Times New Roman" panose="02020603050405020304" pitchFamily="18" charset="0"/>
            </a:endParaRPr>
          </a:p>
          <a:p>
            <a:r>
              <a:rPr lang="en-US" sz="2000" b="0" kern="0" dirty="0">
                <a:effectLst/>
                <a:latin typeface="Times New Roman" panose="02020603050405020304" pitchFamily="18" charset="0"/>
                <a:ea typeface="Times New Roman" panose="02020603050405020304" pitchFamily="18" charset="0"/>
              </a:rPr>
              <a:t>4. We introduce dropout, a form of </a:t>
            </a:r>
            <a:r>
              <a:rPr lang="en-US" sz="2000" b="0" kern="0" dirty="0" err="1">
                <a:effectLst/>
                <a:latin typeface="Times New Roman" panose="02020603050405020304" pitchFamily="18" charset="0"/>
                <a:ea typeface="Times New Roman" panose="02020603050405020304" pitchFamily="18" charset="0"/>
              </a:rPr>
              <a:t>regularisation</a:t>
            </a:r>
            <a:r>
              <a:rPr lang="en-US" sz="2000" b="0" kern="0" dirty="0">
                <a:effectLst/>
                <a:latin typeface="Times New Roman" panose="02020603050405020304" pitchFamily="18" charset="0"/>
                <a:ea typeface="Times New Roman" panose="02020603050405020304" pitchFamily="18" charset="0"/>
              </a:rPr>
              <a:t>, in our neural networks to prevent overfitting.</a:t>
            </a:r>
            <a:endParaRPr lang="en-IN" sz="2000" b="1" kern="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4106813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4</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TOOLS AND TECHNOLOGIES REQUIRED</a:t>
            </a:r>
            <a:endParaRPr lang="en-US" sz="2800" dirty="0">
              <a:latin typeface="Garamond" panose="02020404030301010803" pitchFamily="18" charset="0"/>
            </a:endParaRPr>
          </a:p>
        </p:txBody>
      </p:sp>
      <p:sp>
        <p:nvSpPr>
          <p:cNvPr id="6" name="TextBox 5"/>
          <p:cNvSpPr txBox="1"/>
          <p:nvPr/>
        </p:nvSpPr>
        <p:spPr>
          <a:xfrm>
            <a:off x="2290813" y="895148"/>
            <a:ext cx="9442383" cy="5755422"/>
          </a:xfrm>
          <a:prstGeom prst="rect">
            <a:avLst/>
          </a:prstGeom>
          <a:noFill/>
        </p:spPr>
        <p:txBody>
          <a:bodyPr wrap="square" rtlCol="0">
            <a:spAutoFit/>
          </a:bodyPr>
          <a:lstStyle/>
          <a:p>
            <a:pPr lvl="0"/>
            <a:r>
              <a:rPr lang="en-US" sz="2000" b="1" dirty="0">
                <a:effectLst/>
                <a:latin typeface="Times New Roman" panose="02020603050405020304" pitchFamily="18" charset="0"/>
                <a:ea typeface="Times New Roman" panose="02020603050405020304" pitchFamily="18" charset="0"/>
              </a:rPr>
              <a:t>Python</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Python, a versatile and powerful programming language, has emerged as a cornerstone in the world of software development. Renowned for its clean and readable syntax, Python caters to a diverse audience, from novice programmers to seasoned developers.</a:t>
            </a:r>
          </a:p>
          <a:p>
            <a:endParaRPr lang="en-US" sz="2000" b="1" dirty="0">
              <a:effectLst/>
              <a:latin typeface="Times New Roman" panose="02020603050405020304" pitchFamily="18" charset="0"/>
              <a:ea typeface="Times New Roman" panose="02020603050405020304" pitchFamily="18" charset="0"/>
            </a:endParaRPr>
          </a:p>
          <a:p>
            <a:r>
              <a:rPr lang="en-US" sz="2000" b="1" dirty="0" err="1">
                <a:effectLst/>
                <a:latin typeface="Times New Roman" panose="02020603050405020304" pitchFamily="18" charset="0"/>
                <a:ea typeface="Times New Roman" panose="02020603050405020304" pitchFamily="18" charset="0"/>
              </a:rPr>
              <a:t>Keras</a:t>
            </a:r>
            <a:endParaRPr lang="en-IN" sz="2000" dirty="0">
              <a:effectLst/>
              <a:latin typeface="Times New Roman" panose="02020603050405020304" pitchFamily="18" charset="0"/>
              <a:ea typeface="Times New Roman" panose="02020603050405020304" pitchFamily="18" charset="0"/>
            </a:endParaRPr>
          </a:p>
          <a:p>
            <a:r>
              <a:rPr lang="en-US" sz="2000" dirty="0" err="1">
                <a:effectLst/>
                <a:latin typeface="Times New Roman" panose="02020603050405020304" pitchFamily="18" charset="0"/>
                <a:ea typeface="Times New Roman" panose="02020603050405020304" pitchFamily="18" charset="0"/>
              </a:rPr>
              <a:t>Keras</a:t>
            </a:r>
            <a:r>
              <a:rPr lang="en-US" sz="2000" dirty="0">
                <a:effectLst/>
                <a:latin typeface="Times New Roman" panose="02020603050405020304" pitchFamily="18" charset="0"/>
                <a:ea typeface="Times New Roman" panose="02020603050405020304" pitchFamily="18" charset="0"/>
              </a:rPr>
              <a:t> provides a user-friendly interface that abstracts complex deep learning concepts, making it accessible to both beginners and experienced researchers. </a:t>
            </a:r>
            <a:endParaRPr lang="en-US" sz="2000" dirty="0">
              <a:latin typeface="Times New Roman" panose="02020603050405020304" pitchFamily="18" charset="0"/>
              <a:ea typeface="Times New Roman" panose="02020603050405020304" pitchFamily="18" charset="0"/>
            </a:endParaRPr>
          </a:p>
          <a:p>
            <a:pPr lvl="0"/>
            <a:endParaRPr lang="en-US" sz="2000" dirty="0">
              <a:latin typeface="Times New Roman" panose="02020603050405020304" pitchFamily="18" charset="0"/>
              <a:ea typeface="Times New Roman" panose="02020603050405020304" pitchFamily="18" charset="0"/>
            </a:endParaRPr>
          </a:p>
          <a:p>
            <a:pPr lvl="0"/>
            <a:r>
              <a:rPr lang="en-US" sz="2000" b="1" dirty="0">
                <a:effectLst/>
                <a:latin typeface="Times New Roman" panose="02020603050405020304" pitchFamily="18" charset="0"/>
                <a:ea typeface="Times New Roman" panose="02020603050405020304" pitchFamily="18" charset="0"/>
              </a:rPr>
              <a:t>TensorFlow </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TensorFlow is an open-source machine learning library that facilitates the development and deployment of machine learning models.</a:t>
            </a:r>
          </a:p>
          <a:p>
            <a:endParaRPr lang="en-US" sz="2000" dirty="0">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Jupyter</a:t>
            </a:r>
            <a:r>
              <a:rPr lang="en-US" sz="1800" b="1" dirty="0">
                <a:effectLst/>
                <a:latin typeface="Times New Roman" panose="02020603050405020304" pitchFamily="18" charset="0"/>
                <a:ea typeface="Times New Roman" panose="02020603050405020304" pitchFamily="18" charset="0"/>
              </a:rPr>
              <a:t> Notebook</a:t>
            </a:r>
            <a:endParaRPr lang="en-US" b="1" dirty="0">
              <a:latin typeface="Times New Roman" panose="02020603050405020304" pitchFamily="18" charset="0"/>
              <a:ea typeface="Times New Roman" panose="02020603050405020304" pitchFamily="18" charset="0"/>
            </a:endParaRPr>
          </a:p>
          <a:p>
            <a:r>
              <a:rPr lang="en-US" sz="1800" dirty="0" err="1">
                <a:effectLst/>
                <a:latin typeface="Times New Roman" panose="02020603050405020304" pitchFamily="18" charset="0"/>
                <a:ea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rPr>
              <a:t> Notebook, is an open-source web application. </a:t>
            </a:r>
          </a:p>
          <a:p>
            <a:r>
              <a:rPr lang="en-US" sz="1800" dirty="0">
                <a:effectLst/>
                <a:latin typeface="Times New Roman" panose="02020603050405020304" pitchFamily="18" charset="0"/>
                <a:ea typeface="Times New Roman" panose="02020603050405020304" pitchFamily="18" charset="0"/>
              </a:rPr>
              <a:t>Originally developed as part of the </a:t>
            </a:r>
            <a:r>
              <a:rPr lang="en-US" sz="1800" dirty="0" err="1">
                <a:effectLst/>
                <a:latin typeface="Times New Roman" panose="02020603050405020304" pitchFamily="18" charset="0"/>
                <a:ea typeface="Times New Roman" panose="02020603050405020304" pitchFamily="18" charset="0"/>
              </a:rPr>
              <a:t>Jupyter</a:t>
            </a:r>
            <a:r>
              <a:rPr lang="en-US" sz="1800" dirty="0">
                <a:effectLst/>
                <a:latin typeface="Times New Roman" panose="02020603050405020304" pitchFamily="18" charset="0"/>
                <a:ea typeface="Times New Roman" panose="02020603050405020304" pitchFamily="18" charset="0"/>
              </a:rPr>
              <a:t> Project, the notebook format has gained widespread adoption due to its flexibility, ease of use, and support for various programming languages.</a:t>
            </a:r>
            <a:endParaRPr lang="en-IN" dirty="0">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It</a:t>
            </a:r>
            <a:r>
              <a:rPr lang="en-US" sz="1800" dirty="0">
                <a:effectLst/>
                <a:latin typeface="Times New Roman" panose="02020603050405020304" pitchFamily="18" charset="0"/>
                <a:ea typeface="Times New Roman" panose="02020603050405020304" pitchFamily="18" charset="0"/>
              </a:rPr>
              <a:t> supports multiple programming languages, including Python, R, Julia, and others.</a:t>
            </a:r>
            <a:endParaRPr lang="en-IN" sz="1800" dirty="0"/>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56014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5</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TOOLS AND TECHNOLOGIES REQUIRED</a:t>
            </a:r>
            <a:endParaRPr lang="en-US" sz="2800" dirty="0">
              <a:latin typeface="Garamond" panose="02020404030301010803" pitchFamily="18" charset="0"/>
            </a:endParaRPr>
          </a:p>
        </p:txBody>
      </p:sp>
      <p:sp>
        <p:nvSpPr>
          <p:cNvPr id="6" name="TextBox 5"/>
          <p:cNvSpPr txBox="1"/>
          <p:nvPr/>
        </p:nvSpPr>
        <p:spPr>
          <a:xfrm>
            <a:off x="2367815" y="1009749"/>
            <a:ext cx="9294795" cy="5909310"/>
          </a:xfrm>
          <a:prstGeom prst="rect">
            <a:avLst/>
          </a:prstGeom>
          <a:noFill/>
        </p:spPr>
        <p:txBody>
          <a:bodyPr wrap="square" rtlCol="0">
            <a:spAutoFit/>
          </a:bodyPr>
          <a:lstStyle/>
          <a:p>
            <a:pPr marL="457200"/>
            <a:endParaRPr lang="en-US" sz="2000" b="1" dirty="0">
              <a:effectLst/>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effectLst/>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effectLst/>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MNIST Dataset</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The MNIST dataset is short for Modified National Institute of Standards and Technology.</a:t>
            </a:r>
            <a:endParaRPr lang="en-IN"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Comprising 28x28 pixel grayscale images of handwritten digits ranging from 0 to 9, MNIST has become a benchmark for testing the efficacy of various machine learning algorithms.</a:t>
            </a:r>
          </a:p>
          <a:p>
            <a:pPr marL="457200"/>
            <a:endParaRPr lang="en-US" sz="2000" b="1" dirty="0">
              <a:latin typeface="Times New Roman" panose="02020603050405020304" pitchFamily="18" charset="0"/>
              <a:ea typeface="Times New Roman" panose="02020603050405020304" pitchFamily="18" charset="0"/>
            </a:endParaRPr>
          </a:p>
          <a:p>
            <a:pPr marL="457200"/>
            <a:endParaRPr lang="en-US" sz="2000" b="1"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5831386-BE1C-F421-3C70-6FC208722C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2897" y="1009749"/>
            <a:ext cx="5325697" cy="3128847"/>
          </a:xfrm>
          <a:prstGeom prst="rect">
            <a:avLst/>
          </a:prstGeom>
          <a:noFill/>
        </p:spPr>
      </p:pic>
    </p:spTree>
    <p:extLst>
      <p:ext uri="{BB962C8B-B14F-4D97-AF65-F5344CB8AC3E}">
        <p14:creationId xmlns:p14="http://schemas.microsoft.com/office/powerpoint/2010/main" val="204357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6</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EXISTING SYSTEM</a:t>
            </a:r>
            <a:endParaRPr lang="en-US" sz="2800" dirty="0">
              <a:latin typeface="Garamond" panose="02020404030301010803" pitchFamily="18" charset="0"/>
            </a:endParaRPr>
          </a:p>
        </p:txBody>
      </p:sp>
      <p:sp>
        <p:nvSpPr>
          <p:cNvPr id="6" name="TextBox 5"/>
          <p:cNvSpPr txBox="1"/>
          <p:nvPr/>
        </p:nvSpPr>
        <p:spPr>
          <a:xfrm>
            <a:off x="1828800" y="442762"/>
            <a:ext cx="10722543" cy="5442324"/>
          </a:xfrm>
          <a:prstGeom prst="rect">
            <a:avLst/>
          </a:prstGeom>
          <a:noFill/>
        </p:spPr>
        <p:txBody>
          <a:bodyPr wrap="square" rtlCol="0">
            <a:spAutoFit/>
          </a:bodyPr>
          <a:lstStyle/>
          <a:p>
            <a:pPr marL="590550" marR="629920">
              <a:lnSpc>
                <a:spcPct val="115000"/>
              </a:lnSpc>
              <a:spcBef>
                <a:spcPts val="260"/>
              </a:spcBef>
              <a:spcAft>
                <a:spcPts val="0"/>
              </a:spcAft>
            </a:pPr>
            <a:endParaRPr lang="en-US" sz="2000" b="0" kern="0" dirty="0">
              <a:effectLst/>
              <a:latin typeface="Times New Roman" panose="02020603050405020304" pitchFamily="18" charset="0"/>
              <a:ea typeface="Times New Roman" panose="02020603050405020304" pitchFamily="18" charset="0"/>
            </a:endParaRPr>
          </a:p>
          <a:p>
            <a:pPr marL="590550" marR="629920">
              <a:lnSpc>
                <a:spcPct val="115000"/>
              </a:lnSpc>
              <a:spcBef>
                <a:spcPts val="260"/>
              </a:spcBef>
              <a:spcAft>
                <a:spcPts val="0"/>
              </a:spcAft>
            </a:pPr>
            <a:r>
              <a:rPr lang="en-US" sz="2000" b="0" kern="0" dirty="0">
                <a:effectLst/>
                <a:latin typeface="Times New Roman" panose="02020603050405020304" pitchFamily="18" charset="0"/>
                <a:ea typeface="Times New Roman" panose="02020603050405020304" pitchFamily="18" charset="0"/>
              </a:rPr>
              <a:t>Manual methods of handwriting recognition involve the use of human effort and expertise to interpret and recognize handwritten text or characters.</a:t>
            </a:r>
          </a:p>
          <a:p>
            <a:pPr marL="590550" marR="629920">
              <a:lnSpc>
                <a:spcPct val="115000"/>
              </a:lnSpc>
              <a:spcBef>
                <a:spcPts val="260"/>
              </a:spcBef>
              <a:spcAft>
                <a:spcPts val="0"/>
              </a:spcAft>
            </a:pPr>
            <a:r>
              <a:rPr lang="en-US" sz="2000" b="0" kern="0" dirty="0">
                <a:effectLst/>
                <a:latin typeface="Times New Roman" panose="02020603050405020304" pitchFamily="18" charset="0"/>
                <a:ea typeface="Times New Roman" panose="02020603050405020304" pitchFamily="18" charset="0"/>
              </a:rPr>
              <a:t> </a:t>
            </a:r>
          </a:p>
          <a:p>
            <a:pPr marL="590550" marR="629920">
              <a:lnSpc>
                <a:spcPct val="115000"/>
              </a:lnSpc>
              <a:spcBef>
                <a:spcPts val="260"/>
              </a:spcBef>
              <a:spcAft>
                <a:spcPts val="0"/>
              </a:spcAft>
            </a:pPr>
            <a:r>
              <a:rPr lang="en-US" sz="2000" b="0" kern="0" dirty="0">
                <a:effectLst/>
                <a:latin typeface="Times New Roman" panose="02020603050405020304" pitchFamily="18" charset="0"/>
                <a:ea typeface="Times New Roman" panose="02020603050405020304" pitchFamily="18" charset="0"/>
              </a:rPr>
              <a:t>Here are some manual methods of handwriting recognition:</a:t>
            </a:r>
          </a:p>
          <a:p>
            <a:pPr marL="590550" marR="629920">
              <a:lnSpc>
                <a:spcPct val="115000"/>
              </a:lnSpc>
              <a:spcBef>
                <a:spcPts val="260"/>
              </a:spcBef>
            </a:pPr>
            <a:r>
              <a:rPr lang="en-US" sz="2000" b="1" kern="0" dirty="0">
                <a:effectLst/>
                <a:latin typeface="Times New Roman" panose="02020603050405020304" pitchFamily="18" charset="0"/>
                <a:ea typeface="Times New Roman" panose="02020603050405020304" pitchFamily="18" charset="0"/>
              </a:rPr>
              <a:t>1. Human Transcription</a:t>
            </a:r>
            <a:endParaRPr lang="en-IN" sz="2000" b="1" kern="0" dirty="0">
              <a:effectLst/>
              <a:latin typeface="Times New Roman" panose="02020603050405020304" pitchFamily="18" charset="0"/>
              <a:ea typeface="Times New Roman" panose="02020603050405020304" pitchFamily="18" charset="0"/>
            </a:endParaRPr>
          </a:p>
          <a:p>
            <a:pPr marL="590550" marR="629920">
              <a:lnSpc>
                <a:spcPct val="115000"/>
              </a:lnSpc>
              <a:spcBef>
                <a:spcPts val="260"/>
              </a:spcBef>
            </a:pPr>
            <a:r>
              <a:rPr lang="en-US" sz="2000" b="1" kern="0" dirty="0">
                <a:effectLst/>
                <a:latin typeface="Times New Roman" panose="02020603050405020304" pitchFamily="18" charset="0"/>
                <a:ea typeface="Times New Roman" panose="02020603050405020304" pitchFamily="18" charset="0"/>
              </a:rPr>
              <a:t>2. Expert Analysis</a:t>
            </a:r>
            <a:endParaRPr lang="en-IN" sz="2000" b="1" kern="0" dirty="0">
              <a:effectLst/>
              <a:latin typeface="Times New Roman" panose="02020603050405020304" pitchFamily="18" charset="0"/>
              <a:ea typeface="Times New Roman" panose="02020603050405020304" pitchFamily="18" charset="0"/>
            </a:endParaRPr>
          </a:p>
          <a:p>
            <a:pPr marL="590550" marR="629920">
              <a:lnSpc>
                <a:spcPct val="115000"/>
              </a:lnSpc>
              <a:spcBef>
                <a:spcPts val="260"/>
              </a:spcBef>
            </a:pPr>
            <a:r>
              <a:rPr lang="en-US" sz="2000" b="1" kern="0" dirty="0">
                <a:effectLst/>
                <a:latin typeface="Times New Roman" panose="02020603050405020304" pitchFamily="18" charset="0"/>
                <a:ea typeface="Times New Roman" panose="02020603050405020304" pitchFamily="18" charset="0"/>
              </a:rPr>
              <a:t>3. Crowdsourcing</a:t>
            </a:r>
            <a:endParaRPr lang="en-IN" sz="2000" b="1" kern="0" dirty="0">
              <a:effectLst/>
              <a:latin typeface="Times New Roman" panose="02020603050405020304" pitchFamily="18" charset="0"/>
              <a:ea typeface="Times New Roman" panose="02020603050405020304" pitchFamily="18" charset="0"/>
            </a:endParaRPr>
          </a:p>
          <a:p>
            <a:pPr marL="590550" marR="629920">
              <a:lnSpc>
                <a:spcPct val="115000"/>
              </a:lnSpc>
              <a:spcBef>
                <a:spcPts val="260"/>
              </a:spcBef>
              <a:spcAft>
                <a:spcPts val="0"/>
              </a:spcAft>
            </a:pPr>
            <a:r>
              <a:rPr lang="en-IN" sz="2000" b="1" kern="0" dirty="0">
                <a:effectLst/>
                <a:latin typeface="Times New Roman" panose="02020603050405020304" pitchFamily="18" charset="0"/>
                <a:ea typeface="Times New Roman" panose="02020603050405020304" pitchFamily="18" charset="0"/>
              </a:rPr>
              <a:t>4. Template Matching</a:t>
            </a:r>
          </a:p>
          <a:p>
            <a:pPr marL="590550" marR="629920">
              <a:lnSpc>
                <a:spcPct val="115000"/>
              </a:lnSpc>
              <a:spcBef>
                <a:spcPts val="260"/>
              </a:spcBef>
              <a:spcAft>
                <a:spcPts val="0"/>
              </a:spcAft>
            </a:pPr>
            <a:r>
              <a:rPr lang="en-IN" sz="2000" b="1" kern="0" dirty="0">
                <a:effectLst/>
                <a:latin typeface="Times New Roman" panose="02020603050405020304" pitchFamily="18" charset="0"/>
                <a:ea typeface="Times New Roman" panose="02020603050405020304" pitchFamily="18" charset="0"/>
              </a:rPr>
              <a:t>5. Interactive Transcription Tools</a:t>
            </a:r>
          </a:p>
          <a:p>
            <a:pPr marL="590550" marR="629920">
              <a:lnSpc>
                <a:spcPct val="115000"/>
              </a:lnSpc>
              <a:spcBef>
                <a:spcPts val="260"/>
              </a:spcBef>
              <a:spcAft>
                <a:spcPts val="0"/>
              </a:spcAft>
            </a:pPr>
            <a:r>
              <a:rPr lang="en-IN" sz="2000" b="1" kern="0" dirty="0">
                <a:effectLst/>
                <a:latin typeface="Times New Roman" panose="02020603050405020304" pitchFamily="18" charset="0"/>
                <a:ea typeface="Times New Roman" panose="02020603050405020304" pitchFamily="18" charset="0"/>
              </a:rPr>
              <a:t>6. Transcription Guidelines</a:t>
            </a:r>
          </a:p>
          <a:p>
            <a:pPr marL="590550" marR="629920">
              <a:lnSpc>
                <a:spcPct val="115000"/>
              </a:lnSpc>
              <a:spcBef>
                <a:spcPts val="260"/>
              </a:spcBef>
              <a:spcAft>
                <a:spcPts val="0"/>
              </a:spcAft>
            </a:pPr>
            <a:endParaRPr lang="en-IN" sz="2000" b="1" kern="0" dirty="0">
              <a:effectLst/>
              <a:latin typeface="Times New Roman" panose="02020603050405020304" pitchFamily="18" charset="0"/>
              <a:ea typeface="Times New Roman" panose="02020603050405020304" pitchFamily="18" charset="0"/>
            </a:endParaRPr>
          </a:p>
          <a:p>
            <a:pPr marL="590550" marR="629920">
              <a:lnSpc>
                <a:spcPct val="115000"/>
              </a:lnSpc>
              <a:spcBef>
                <a:spcPts val="260"/>
              </a:spcBef>
              <a:spcAft>
                <a:spcPts val="0"/>
              </a:spcAft>
            </a:pPr>
            <a:r>
              <a:rPr lang="en-US" sz="2000" b="0" kern="0" dirty="0">
                <a:effectLst/>
                <a:latin typeface="Times New Roman" panose="02020603050405020304" pitchFamily="18" charset="0"/>
                <a:ea typeface="Times New Roman" panose="02020603050405020304" pitchFamily="18" charset="0"/>
              </a:rPr>
              <a:t>These methods are often employed in situations where automated or computer-based recognition systems may not be suitable or available.</a:t>
            </a:r>
            <a:endParaRPr lang="en-IN"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082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7</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LITERATURE SURVEY</a:t>
            </a:r>
            <a:endParaRPr lang="en-US" sz="2800" dirty="0">
              <a:latin typeface="Garamond" panose="02020404030301010803" pitchFamily="18" charset="0"/>
            </a:endParaRPr>
          </a:p>
        </p:txBody>
      </p:sp>
      <p:graphicFrame>
        <p:nvGraphicFramePr>
          <p:cNvPr id="8" name="Table 7">
            <a:extLst>
              <a:ext uri="{FF2B5EF4-FFF2-40B4-BE49-F238E27FC236}">
                <a16:creationId xmlns:a16="http://schemas.microsoft.com/office/drawing/2014/main" id="{1A3089F5-3302-4ADF-A49E-035F33BA2EF6}"/>
              </a:ext>
            </a:extLst>
          </p:cNvPr>
          <p:cNvGraphicFramePr>
            <a:graphicFrameLocks noGrp="1"/>
          </p:cNvGraphicFramePr>
          <p:nvPr>
            <p:extLst>
              <p:ext uri="{D42A27DB-BD31-4B8C-83A1-F6EECF244321}">
                <p14:modId xmlns:p14="http://schemas.microsoft.com/office/powerpoint/2010/main" val="3596506915"/>
              </p:ext>
            </p:extLst>
          </p:nvPr>
        </p:nvGraphicFramePr>
        <p:xfrm>
          <a:off x="2133600" y="736600"/>
          <a:ext cx="10058400" cy="5685234"/>
        </p:xfrm>
        <a:graphic>
          <a:graphicData uri="http://schemas.openxmlformats.org/drawingml/2006/table">
            <a:tbl>
              <a:tblPr>
                <a:tableStyleId>{5C22544A-7EE6-4342-B048-85BDC9FD1C3A}</a:tableStyleId>
              </a:tblPr>
              <a:tblGrid>
                <a:gridCol w="543082">
                  <a:extLst>
                    <a:ext uri="{9D8B030D-6E8A-4147-A177-3AD203B41FA5}">
                      <a16:colId xmlns:a16="http://schemas.microsoft.com/office/drawing/2014/main" val="619600454"/>
                    </a:ext>
                  </a:extLst>
                </a:gridCol>
                <a:gridCol w="1044143">
                  <a:extLst>
                    <a:ext uri="{9D8B030D-6E8A-4147-A177-3AD203B41FA5}">
                      <a16:colId xmlns:a16="http://schemas.microsoft.com/office/drawing/2014/main" val="2493005940"/>
                    </a:ext>
                  </a:extLst>
                </a:gridCol>
                <a:gridCol w="1044143">
                  <a:extLst>
                    <a:ext uri="{9D8B030D-6E8A-4147-A177-3AD203B41FA5}">
                      <a16:colId xmlns:a16="http://schemas.microsoft.com/office/drawing/2014/main" val="3633730045"/>
                    </a:ext>
                  </a:extLst>
                </a:gridCol>
                <a:gridCol w="1044143">
                  <a:extLst>
                    <a:ext uri="{9D8B030D-6E8A-4147-A177-3AD203B41FA5}">
                      <a16:colId xmlns:a16="http://schemas.microsoft.com/office/drawing/2014/main" val="4135978903"/>
                    </a:ext>
                  </a:extLst>
                </a:gridCol>
                <a:gridCol w="1790619">
                  <a:extLst>
                    <a:ext uri="{9D8B030D-6E8A-4147-A177-3AD203B41FA5}">
                      <a16:colId xmlns:a16="http://schemas.microsoft.com/office/drawing/2014/main" val="2394670440"/>
                    </a:ext>
                  </a:extLst>
                </a:gridCol>
                <a:gridCol w="1102620">
                  <a:extLst>
                    <a:ext uri="{9D8B030D-6E8A-4147-A177-3AD203B41FA5}">
                      <a16:colId xmlns:a16="http://schemas.microsoft.com/office/drawing/2014/main" val="2065399018"/>
                    </a:ext>
                  </a:extLst>
                </a:gridCol>
                <a:gridCol w="878853">
                  <a:extLst>
                    <a:ext uri="{9D8B030D-6E8A-4147-A177-3AD203B41FA5}">
                      <a16:colId xmlns:a16="http://schemas.microsoft.com/office/drawing/2014/main" val="2966044764"/>
                    </a:ext>
                  </a:extLst>
                </a:gridCol>
                <a:gridCol w="819919">
                  <a:extLst>
                    <a:ext uri="{9D8B030D-6E8A-4147-A177-3AD203B41FA5}">
                      <a16:colId xmlns:a16="http://schemas.microsoft.com/office/drawing/2014/main" val="1579613687"/>
                    </a:ext>
                  </a:extLst>
                </a:gridCol>
                <a:gridCol w="888248">
                  <a:extLst>
                    <a:ext uri="{9D8B030D-6E8A-4147-A177-3AD203B41FA5}">
                      <a16:colId xmlns:a16="http://schemas.microsoft.com/office/drawing/2014/main" val="3568166840"/>
                    </a:ext>
                  </a:extLst>
                </a:gridCol>
                <a:gridCol w="902630">
                  <a:extLst>
                    <a:ext uri="{9D8B030D-6E8A-4147-A177-3AD203B41FA5}">
                      <a16:colId xmlns:a16="http://schemas.microsoft.com/office/drawing/2014/main" val="2616531622"/>
                    </a:ext>
                  </a:extLst>
                </a:gridCol>
              </a:tblGrid>
              <a:tr h="1283763">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S. No</a:t>
                      </a: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Date</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Year</a:t>
                      </a:r>
                    </a:p>
                  </a:txBody>
                  <a:tcPr marL="52899" marR="52899" marT="0" marB="0"/>
                </a:tc>
                <a:tc>
                  <a:txBody>
                    <a:bodyPr/>
                    <a:lstStyle/>
                    <a:p>
                      <a:pPr marL="0" marR="0">
                        <a:spcBef>
                          <a:spcPts val="0"/>
                        </a:spcBef>
                        <a:spcAft>
                          <a:spcPts val="0"/>
                        </a:spcAft>
                      </a:pPr>
                      <a:r>
                        <a:rPr lang="en-US" sz="1400" b="1" dirty="0">
                          <a:effectLst/>
                        </a:rPr>
                        <a:t>Author</a:t>
                      </a: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Title</a:t>
                      </a:r>
                    </a:p>
                  </a:txBody>
                  <a:tcPr marL="52899" marR="52899" marT="0" marB="0"/>
                </a:tc>
                <a:tc>
                  <a:txBody>
                    <a:bodyPr/>
                    <a:lstStyle/>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Document</a:t>
                      </a:r>
                    </a:p>
                    <a:p>
                      <a:pPr marL="0" marR="0">
                        <a:spcBef>
                          <a:spcPts val="0"/>
                        </a:spcBef>
                        <a:spcAft>
                          <a:spcPts val="0"/>
                        </a:spcAft>
                      </a:pPr>
                      <a:r>
                        <a:rPr lang="en-US" sz="1400" b="1" dirty="0">
                          <a:effectLst/>
                          <a:latin typeface="Times New Roman" panose="02020603050405020304" pitchFamily="18" charset="0"/>
                          <a:ea typeface="Times New Roman" panose="02020603050405020304" pitchFamily="18" charset="0"/>
                        </a:rPr>
                        <a:t>Published by</a:t>
                      </a: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O'Reilly</a:t>
                      </a:r>
                    </a:p>
                  </a:txBody>
                  <a:tcPr marL="52899" marR="52899" marT="0" marB="0"/>
                </a:tc>
                <a:tc>
                  <a:txBody>
                    <a:bodyPr/>
                    <a:lstStyle/>
                    <a:p>
                      <a:pPr marL="0" marR="0">
                        <a:spcBef>
                          <a:spcPts val="0"/>
                        </a:spcBef>
                        <a:spcAft>
                          <a:spcPts val="0"/>
                        </a:spcAft>
                      </a:pPr>
                      <a:r>
                        <a:rPr lang="en-US" sz="1400" b="1" dirty="0">
                          <a:effectLst/>
                        </a:rPr>
                        <a:t>Conceptual </a:t>
                      </a:r>
                    </a:p>
                    <a:p>
                      <a:pPr marL="0" marR="0">
                        <a:spcBef>
                          <a:spcPts val="0"/>
                        </a:spcBef>
                        <a:spcAft>
                          <a:spcPts val="0"/>
                        </a:spcAft>
                      </a:pPr>
                      <a:r>
                        <a:rPr lang="en-US" sz="1400" b="1" dirty="0">
                          <a:effectLst/>
                        </a:rPr>
                        <a:t>Framework</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effectLst/>
                        </a:rPr>
                        <a:t>Methodology</a:t>
                      </a:r>
                      <a:endParaRPr lang="en-US" sz="1400" b="1" dirty="0">
                        <a:effectLst/>
                        <a:latin typeface="Times New Roman" panose="02020603050405020304" pitchFamily="18" charset="0"/>
                        <a:ea typeface="Times New Roman" panose="02020603050405020304" pitchFamily="18" charset="0"/>
                      </a:endParaRPr>
                    </a:p>
                    <a:p>
                      <a:pPr marL="0" marR="0">
                        <a:spcBef>
                          <a:spcPts val="0"/>
                        </a:spcBef>
                        <a:spcAft>
                          <a:spcPts val="0"/>
                        </a:spcAft>
                      </a:pPr>
                      <a:endParaRPr lang="en-US" sz="1400"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rPr>
                        <a:t>Conclusion</a:t>
                      </a:r>
                      <a:endParaRPr lang="en-US" sz="900" b="1" dirty="0">
                        <a:effectLst/>
                        <a:latin typeface="Times New Roman" panose="02020603050405020304" pitchFamily="18" charset="0"/>
                        <a:ea typeface="Times New Roman" panose="02020603050405020304" pitchFamily="18" charset="0"/>
                      </a:endParaRPr>
                    </a:p>
                  </a:txBody>
                  <a:tcPr marL="52899" marR="52899" marT="0" marB="0"/>
                </a:tc>
                <a:tc>
                  <a:txBody>
                    <a:bodyPr/>
                    <a:lstStyle/>
                    <a:p>
                      <a:pPr marL="0" marR="0">
                        <a:spcBef>
                          <a:spcPts val="0"/>
                        </a:spcBef>
                        <a:spcAft>
                          <a:spcPts val="0"/>
                        </a:spcAft>
                      </a:pPr>
                      <a:r>
                        <a:rPr lang="en-US" sz="1400" b="1" dirty="0">
                          <a:effectLst/>
                        </a:rPr>
                        <a:t>Future research</a:t>
                      </a:r>
                      <a:endParaRPr lang="en-US" sz="1400" b="1" dirty="0">
                        <a:effectLst/>
                        <a:latin typeface="Times New Roman" panose="02020603050405020304" pitchFamily="18" charset="0"/>
                        <a:ea typeface="Times New Roman" panose="02020603050405020304" pitchFamily="18" charset="0"/>
                      </a:endParaRPr>
                    </a:p>
                  </a:txBody>
                  <a:tcPr marL="52899" marR="52899" marT="0" marB="0"/>
                </a:tc>
                <a:extLst>
                  <a:ext uri="{0D108BD9-81ED-4DB2-BD59-A6C34878D82A}">
                    <a16:rowId xmlns:a16="http://schemas.microsoft.com/office/drawing/2014/main" val="4146508115"/>
                  </a:ext>
                </a:extLst>
              </a:tr>
              <a:tr h="4401471">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r>
                        <a:rPr lang="en-US" sz="1200" b="1" dirty="0">
                          <a:effectLst/>
                          <a:latin typeface="Times New Roman" panose="02020603050405020304" pitchFamily="18" charset="0"/>
                          <a:cs typeface="Times New Roman" panose="02020603050405020304" pitchFamily="18" charset="0"/>
                        </a:rPr>
                        <a:t>1.</a:t>
                      </a:r>
                      <a:endPar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 </a:t>
                      </a:r>
                    </a:p>
                    <a:p>
                      <a:pPr marL="0" marR="0">
                        <a:spcBef>
                          <a:spcPts val="0"/>
                        </a:spcBef>
                        <a:spcAft>
                          <a:spcPts val="0"/>
                        </a:spcAft>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a:spcBef>
                          <a:spcPts val="0"/>
                        </a:spcBef>
                        <a:spcAft>
                          <a:spcPts val="0"/>
                        </a:spcAft>
                      </a:pP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a:spcBef>
                          <a:spcPts val="0"/>
                        </a:spcBef>
                        <a:spcAft>
                          <a:spcPts val="0"/>
                        </a:spcAft>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13 March, 2017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2017</a:t>
                      </a:r>
                    </a:p>
                  </a:txBody>
                  <a:tcPr marL="52899" marR="52899" marT="0" marB="0"/>
                </a:tc>
                <a:tc>
                  <a:txBody>
                    <a:bodyPr/>
                    <a:lstStyle/>
                    <a:p>
                      <a:r>
                        <a:rPr lang="en-US" sz="1200" dirty="0">
                          <a:effectLst/>
                          <a:latin typeface="Times New Roman" panose="02020603050405020304" pitchFamily="18" charset="0"/>
                          <a:cs typeface="Times New Roman" panose="02020603050405020304" pitchFamily="18" charset="0"/>
                        </a:rPr>
                        <a:t> </a:t>
                      </a:r>
                    </a:p>
                    <a:p>
                      <a:endParaRPr lang="en-US" sz="1200" b="0" i="0" u="sng" kern="1200" dirty="0">
                        <a:solidFill>
                          <a:schemeClr val="dk1"/>
                        </a:solidFill>
                        <a:effectLst/>
                        <a:latin typeface="Times New Roman" panose="02020603050405020304" pitchFamily="18" charset="0"/>
                        <a:ea typeface="+mn-ea"/>
                        <a:cs typeface="Times New Roman" panose="02020603050405020304" pitchFamily="18" charset="0"/>
                        <a:hlinkClick r:id="rId2"/>
                      </a:endParaRPr>
                    </a:p>
                    <a:p>
                      <a:r>
                        <a:rPr lang="en-US" sz="1200" b="1" dirty="0" err="1"/>
                        <a:t>Aurélien</a:t>
                      </a:r>
                      <a:r>
                        <a:rPr lang="en-US" sz="1200" b="1" dirty="0"/>
                        <a:t> </a:t>
                      </a:r>
                      <a:r>
                        <a:rPr lang="en-US" sz="1200" b="1" dirty="0" err="1"/>
                        <a:t>Géron</a:t>
                      </a:r>
                      <a:r>
                        <a:rPr lang="en-US" sz="1200" dirty="0"/>
                        <a:t>: Machine Learning consultant. A former Googler, he led the You‐ Tube video classification team from 2013 to 2016.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A Survey on IOT-Middleware and Image Processing</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200" b="1"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Date Added to IEEE </a:t>
                      </a:r>
                      <a:r>
                        <a:rPr lang="en-US" sz="1200" b="1" i="1" kern="1200" dirty="0">
                          <a:solidFill>
                            <a:schemeClr val="dk1"/>
                          </a:solidFill>
                          <a:effectLst/>
                          <a:latin typeface="Times New Roman" panose="02020603050405020304" pitchFamily="18" charset="0"/>
                          <a:ea typeface="+mn-ea"/>
                          <a:cs typeface="Times New Roman" panose="02020603050405020304" pitchFamily="18" charset="0"/>
                        </a:rPr>
                        <a:t>Xplore</a:t>
                      </a:r>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13 March 2017</a:t>
                      </a:r>
                    </a:p>
                    <a:p>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ISBN Information:</a:t>
                      </a:r>
                    </a:p>
                    <a:p>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9355421982</a:t>
                      </a:r>
                    </a:p>
                    <a:p>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INSPEC Accession Number: </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19352715</a:t>
                      </a:r>
                    </a:p>
                    <a:p>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DOI: </a:t>
                      </a:r>
                      <a:r>
                        <a:rPr lang="en-US" sz="12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10.1109/ICAIT47043.2019.8987264</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200" b="1" i="0" kern="1200" dirty="0">
                          <a:solidFill>
                            <a:schemeClr val="dk1"/>
                          </a:solidFill>
                          <a:effectLst/>
                          <a:latin typeface="Times New Roman" panose="02020603050405020304" pitchFamily="18" charset="0"/>
                          <a:ea typeface="+mn-ea"/>
                          <a:cs typeface="Times New Roman" panose="02020603050405020304" pitchFamily="18" charset="0"/>
                        </a:rPr>
                        <a:t>Publisher: </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Times New Roman" panose="02020603050405020304" pitchFamily="18" charset="0"/>
                        </a:rPr>
                        <a:t>O'Reilly</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p>
                      <a:pPr marL="0" marR="0">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marL="0" marR="0">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Statistics and Machine Learning, with scikit-learn and </a:t>
                      </a:r>
                      <a:r>
                        <a:rPr lang="en-US" sz="1200" dirty="0" err="1">
                          <a:effectLst/>
                          <a:latin typeface="Times New Roman" panose="02020603050405020304" pitchFamily="18" charset="0"/>
                          <a:cs typeface="Times New Roman" panose="02020603050405020304" pitchFamily="18" charset="0"/>
                        </a:rPr>
                        <a:t>tensorflow</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Explores a range of techniques, starting with simple linear regression and progressing to deep neural networks.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It helps you gain an intuitive understanding of the concepts and tools for building intelligent systems.</a:t>
                      </a:r>
                      <a:r>
                        <a:rPr lang="en-US" sz="1200" dirty="0">
                          <a:latin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tc>
                  <a:txBody>
                    <a:bodyPr/>
                    <a:lstStyle/>
                    <a:p>
                      <a:pPr marL="0" marR="0">
                        <a:spcBef>
                          <a:spcPts val="0"/>
                        </a:spcBef>
                        <a:spcAft>
                          <a:spcPts val="0"/>
                        </a:spcAft>
                      </a:pPr>
                      <a:r>
                        <a:rPr lang="en-US" sz="1200" dirty="0">
                          <a:effectLst/>
                          <a:latin typeface="Times New Roman" panose="02020603050405020304" pitchFamily="18" charset="0"/>
                          <a:cs typeface="Times New Roman" panose="02020603050405020304" pitchFamily="18" charset="0"/>
                        </a:rPr>
                        <a:t> Some more creative sequences are to be introduced in later publications for more ease in understanding the concepts.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899" marR="52899" marT="0" marB="0"/>
                </a:tc>
                <a:extLst>
                  <a:ext uri="{0D108BD9-81ED-4DB2-BD59-A6C34878D82A}">
                    <a16:rowId xmlns:a16="http://schemas.microsoft.com/office/drawing/2014/main" val="1645153703"/>
                  </a:ext>
                </a:extLst>
              </a:tr>
            </a:tbl>
          </a:graphicData>
        </a:graphic>
      </p:graphicFrame>
    </p:spTree>
    <p:extLst>
      <p:ext uri="{BB962C8B-B14F-4D97-AF65-F5344CB8AC3E}">
        <p14:creationId xmlns:p14="http://schemas.microsoft.com/office/powerpoint/2010/main" val="305452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8</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PROBLEM STATEMENT</a:t>
            </a:r>
            <a:endParaRPr lang="en-US" sz="2800" dirty="0">
              <a:latin typeface="Garamond" panose="02020404030301010803" pitchFamily="18" charset="0"/>
            </a:endParaRPr>
          </a:p>
        </p:txBody>
      </p:sp>
      <p:sp>
        <p:nvSpPr>
          <p:cNvPr id="6" name="TextBox 5"/>
          <p:cNvSpPr txBox="1"/>
          <p:nvPr/>
        </p:nvSpPr>
        <p:spPr>
          <a:xfrm>
            <a:off x="2383858" y="1203154"/>
            <a:ext cx="9808142" cy="3170099"/>
          </a:xfrm>
          <a:prstGeom prst="rect">
            <a:avLst/>
          </a:prstGeom>
          <a:noFill/>
        </p:spPr>
        <p:txBody>
          <a:bodyPr wrap="square" rtlCol="0">
            <a:spAutoFit/>
          </a:bodyPr>
          <a:lstStyle/>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While manual methods have their merits, as they </a:t>
            </a:r>
            <a:r>
              <a:rPr lang="en-US" sz="2000" b="0" kern="0" dirty="0">
                <a:effectLst/>
                <a:latin typeface="Times New Roman" panose="02020603050405020304" pitchFamily="18" charset="0"/>
                <a:ea typeface="Times New Roman" panose="02020603050405020304" pitchFamily="18" charset="0"/>
              </a:rPr>
              <a:t>remain valuable in certain contexts, particularly when dealing with unique or challenging handwriting styles.</a:t>
            </a:r>
          </a:p>
          <a:p>
            <a:endParaRPr lang="en-IN" sz="2000" b="1" kern="0" dirty="0">
              <a:effectLst/>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rPr>
              <a:t>hey are generally more time-consuming and resource-intensive compared to automated handwriting recognition systems. </a:t>
            </a: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Automated systems, especially those based on machine learning and artificial intelligence, have made significant advancements in recent years, offering faster and more scalable solutions for handwriting recognition tasks.</a:t>
            </a:r>
            <a:endParaRPr lang="en-IN" sz="2000" dirty="0"/>
          </a:p>
        </p:txBody>
      </p:sp>
    </p:spTree>
    <p:extLst>
      <p:ext uri="{BB962C8B-B14F-4D97-AF65-F5344CB8AC3E}">
        <p14:creationId xmlns:p14="http://schemas.microsoft.com/office/powerpoint/2010/main" val="368217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67827F24-4E05-D3AB-1EA8-C2892DB07D1B}"/>
              </a:ext>
            </a:extLst>
          </p:cNvPr>
          <p:cNvSpPr>
            <a:spLocks noGrp="1"/>
          </p:cNvSpPr>
          <p:nvPr>
            <p:ph type="ftr" sz="quarter" idx="11"/>
          </p:nvPr>
        </p:nvSpPr>
        <p:spPr>
          <a:xfrm>
            <a:off x="3452209" y="6576293"/>
            <a:ext cx="6618891" cy="210666"/>
          </a:xfrm>
        </p:spPr>
        <p:txBody>
          <a:bodyPr/>
          <a:lstStyle/>
          <a:p>
            <a:pPr>
              <a:defRPr/>
            </a:pPr>
            <a:r>
              <a:rPr lang="en-US" b="1" i="1" dirty="0">
                <a:latin typeface="Garamond" panose="02020404030301010803" pitchFamily="18" charset="0"/>
                <a:cs typeface="Times New Roman" pitchFamily="18" charset="0"/>
              </a:rPr>
              <a:t>Department of Applied Computational Science &amp; Engineering</a:t>
            </a:r>
          </a:p>
        </p:txBody>
      </p:sp>
      <p:sp>
        <p:nvSpPr>
          <p:cNvPr id="9" name="Slide Number Placeholder 8">
            <a:extLst>
              <a:ext uri="{FF2B5EF4-FFF2-40B4-BE49-F238E27FC236}">
                <a16:creationId xmlns:a16="http://schemas.microsoft.com/office/drawing/2014/main" id="{B76DE54B-BF47-723F-C6C1-13095075F198}"/>
              </a:ext>
            </a:extLst>
          </p:cNvPr>
          <p:cNvSpPr>
            <a:spLocks noGrp="1"/>
          </p:cNvSpPr>
          <p:nvPr>
            <p:ph type="sldNum" sz="quarter" idx="12"/>
          </p:nvPr>
        </p:nvSpPr>
        <p:spPr/>
        <p:txBody>
          <a:bodyPr/>
          <a:lstStyle/>
          <a:p>
            <a:fld id="{BC58B3AD-D297-1047-9FAD-E399140930C8}" type="slidenum">
              <a:rPr lang="en-US" smtClean="0"/>
              <a:pPr/>
              <a:t>9</a:t>
            </a:fld>
            <a:endParaRPr lang="en-US" dirty="0"/>
          </a:p>
        </p:txBody>
      </p:sp>
      <p:sp>
        <p:nvSpPr>
          <p:cNvPr id="10" name="Rectangle 9"/>
          <p:cNvSpPr/>
          <p:nvPr/>
        </p:nvSpPr>
        <p:spPr>
          <a:xfrm>
            <a:off x="0" y="736600"/>
            <a:ext cx="2133600" cy="612140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9454" tIns="54727" rIns="109454" bIns="54727" anchor="ctr"/>
          <a:lstStyle/>
          <a:p>
            <a:pPr algn="ctr">
              <a:defRPr/>
            </a:pPr>
            <a:endParaRPr lang="en-US" dirty="0">
              <a:solidFill>
                <a:prstClr val="white"/>
              </a:solidFill>
            </a:endParaRPr>
          </a:p>
        </p:txBody>
      </p:sp>
      <p:sp>
        <p:nvSpPr>
          <p:cNvPr id="12" name="Rectangle 11">
            <a:extLst>
              <a:ext uri="{FF2B5EF4-FFF2-40B4-BE49-F238E27FC236}">
                <a16:creationId xmlns:a16="http://schemas.microsoft.com/office/drawing/2014/main" id="{3173D117-F69F-2C28-6919-6F07CC144FD4}"/>
              </a:ext>
            </a:extLst>
          </p:cNvPr>
          <p:cNvSpPr/>
          <p:nvPr/>
        </p:nvSpPr>
        <p:spPr>
          <a:xfrm>
            <a:off x="2133600" y="0"/>
            <a:ext cx="10058400" cy="73660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Garamond" panose="02020404030301010803" pitchFamily="18" charset="0"/>
                <a:cs typeface="Times New Roman" pitchFamily="18" charset="0"/>
              </a:rPr>
              <a:t>DESCRIPTION OF PROJECT</a:t>
            </a:r>
            <a:endParaRPr lang="en-US" sz="2800" dirty="0">
              <a:latin typeface="Garamond" panose="02020404030301010803" pitchFamily="18" charset="0"/>
            </a:endParaRPr>
          </a:p>
        </p:txBody>
      </p:sp>
      <p:sp>
        <p:nvSpPr>
          <p:cNvPr id="6" name="TextBox 5"/>
          <p:cNvSpPr txBox="1"/>
          <p:nvPr/>
        </p:nvSpPr>
        <p:spPr>
          <a:xfrm>
            <a:off x="5769881" y="1583662"/>
            <a:ext cx="2133600" cy="461665"/>
          </a:xfrm>
          <a:prstGeom prst="rect">
            <a:avLst/>
          </a:prstGeom>
          <a:noFill/>
        </p:spPr>
        <p:txBody>
          <a:bodyPr wrap="square" rtlCol="0">
            <a:spAutoFit/>
          </a:bodyPr>
          <a:lstStyle/>
          <a:p>
            <a:r>
              <a:rPr lang="en-IN" sz="2400" u="sng" dirty="0">
                <a:effectLst/>
                <a:latin typeface="Times New Roman" panose="02020603050405020304" pitchFamily="18" charset="0"/>
                <a:ea typeface="Times New Roman" panose="02020603050405020304" pitchFamily="18" charset="0"/>
              </a:rPr>
              <a:t>Model</a:t>
            </a:r>
            <a:r>
              <a:rPr lang="en-IN" sz="2000" u="sng" dirty="0">
                <a:effectLst/>
                <a:latin typeface="Times New Roman" panose="02020603050405020304" pitchFamily="18" charset="0"/>
                <a:ea typeface="Times New Roman" panose="02020603050405020304" pitchFamily="18" charset="0"/>
              </a:rPr>
              <a:t> </a:t>
            </a:r>
            <a:r>
              <a:rPr lang="en-IN" sz="2400" u="sng" dirty="0">
                <a:effectLst/>
                <a:latin typeface="Times New Roman" panose="02020603050405020304" pitchFamily="18" charset="0"/>
                <a:ea typeface="Times New Roman" panose="02020603050405020304" pitchFamily="18" charset="0"/>
              </a:rPr>
              <a:t>Fitting</a:t>
            </a:r>
            <a:endParaRPr lang="en-IN" sz="2400" dirty="0"/>
          </a:p>
        </p:txBody>
      </p:sp>
      <p:sp>
        <p:nvSpPr>
          <p:cNvPr id="8" name="TextBox 7"/>
          <p:cNvSpPr txBox="1"/>
          <p:nvPr/>
        </p:nvSpPr>
        <p:spPr>
          <a:xfrm>
            <a:off x="5273612" y="3223361"/>
            <a:ext cx="2976083" cy="461665"/>
          </a:xfrm>
          <a:prstGeom prst="rect">
            <a:avLst/>
          </a:prstGeom>
          <a:noFill/>
        </p:spPr>
        <p:txBody>
          <a:bodyPr wrap="square" rtlCol="0">
            <a:spAutoFit/>
          </a:bodyPr>
          <a:lstStyle/>
          <a:p>
            <a:r>
              <a:rPr lang="en-US" sz="2400" u="sng" dirty="0">
                <a:latin typeface="Times New Roman" panose="02020603050405020304" pitchFamily="18" charset="0"/>
                <a:ea typeface="Times New Roman" panose="02020603050405020304" pitchFamily="18" charset="0"/>
              </a:rPr>
              <a:t>P</a:t>
            </a:r>
            <a:r>
              <a:rPr lang="en-US" sz="2400" u="sng" dirty="0">
                <a:effectLst/>
                <a:latin typeface="Times New Roman" panose="02020603050405020304" pitchFamily="18" charset="0"/>
                <a:ea typeface="Times New Roman" panose="02020603050405020304" pitchFamily="18" charset="0"/>
              </a:rPr>
              <a:t>redict for the test set</a:t>
            </a:r>
            <a:endParaRPr lang="en-IN" sz="2400" dirty="0"/>
          </a:p>
        </p:txBody>
      </p:sp>
      <p:sp>
        <p:nvSpPr>
          <p:cNvPr id="11" name="TextBox 10"/>
          <p:cNvSpPr txBox="1"/>
          <p:nvPr/>
        </p:nvSpPr>
        <p:spPr>
          <a:xfrm>
            <a:off x="3975233" y="4099695"/>
            <a:ext cx="5948413" cy="830997"/>
          </a:xfrm>
          <a:prstGeom prst="rect">
            <a:avLst/>
          </a:prstGeom>
          <a:noFill/>
        </p:spPr>
        <p:txBody>
          <a:bodyPr wrap="square" rtlCol="0">
            <a:spAutoFit/>
          </a:bodyPr>
          <a:lstStyle/>
          <a:p>
            <a:pPr algn="ctr"/>
            <a:r>
              <a:rPr lang="en-IN" sz="2400"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Achieved a training score of around 99-99.7% and a test score of around 97 - 98%.</a:t>
            </a:r>
          </a:p>
        </p:txBody>
      </p:sp>
      <p:sp>
        <p:nvSpPr>
          <p:cNvPr id="13" name="TextBox 12"/>
          <p:cNvSpPr txBox="1"/>
          <p:nvPr/>
        </p:nvSpPr>
        <p:spPr>
          <a:xfrm>
            <a:off x="3089710" y="5336172"/>
            <a:ext cx="8969881" cy="830997"/>
          </a:xfrm>
          <a:prstGeom prst="rect">
            <a:avLst/>
          </a:prstGeom>
          <a:noFill/>
        </p:spPr>
        <p:txBody>
          <a:bodyPr wrap="square" rtlCol="0">
            <a:spAutoFit/>
          </a:bodyPr>
          <a:lstStyle/>
          <a:p>
            <a:r>
              <a:rPr lang="en-US" sz="2400" u="sng" dirty="0">
                <a:effectLst/>
                <a:latin typeface="Times New Roman" panose="02020603050405020304" pitchFamily="18" charset="0"/>
                <a:ea typeface="Times New Roman" panose="02020603050405020304" pitchFamily="18" charset="0"/>
              </a:rPr>
              <a:t>It is found that a 4-layered neural network, using 'Adam' as the optimizer along with a learning rate of 0.01, performs best. </a:t>
            </a:r>
            <a:endParaRPr lang="en-IN" sz="2400" u="sng" dirty="0"/>
          </a:p>
        </p:txBody>
      </p:sp>
      <p:sp>
        <p:nvSpPr>
          <p:cNvPr id="2" name="Down Arrow 1"/>
          <p:cNvSpPr/>
          <p:nvPr/>
        </p:nvSpPr>
        <p:spPr>
          <a:xfrm>
            <a:off x="6468662" y="1254098"/>
            <a:ext cx="203056"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Down Arrow 13"/>
          <p:cNvSpPr/>
          <p:nvPr/>
        </p:nvSpPr>
        <p:spPr>
          <a:xfrm>
            <a:off x="6468662" y="3746247"/>
            <a:ext cx="234496" cy="41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6463039" y="2045327"/>
            <a:ext cx="203056" cy="400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Down Arrow 14">
            <a:extLst>
              <a:ext uri="{FF2B5EF4-FFF2-40B4-BE49-F238E27FC236}">
                <a16:creationId xmlns:a16="http://schemas.microsoft.com/office/drawing/2014/main" id="{83F12559-2554-AA56-825A-DBB4EFC3AE08}"/>
              </a:ext>
            </a:extLst>
          </p:cNvPr>
          <p:cNvSpPr/>
          <p:nvPr/>
        </p:nvSpPr>
        <p:spPr>
          <a:xfrm>
            <a:off x="6458220" y="2829877"/>
            <a:ext cx="234496" cy="4404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E68A28AC-95B1-8392-94FE-79A2C5874D03}"/>
              </a:ext>
            </a:extLst>
          </p:cNvPr>
          <p:cNvSpPr txBox="1"/>
          <p:nvPr/>
        </p:nvSpPr>
        <p:spPr>
          <a:xfrm>
            <a:off x="5328315" y="793132"/>
            <a:ext cx="2771987" cy="461665"/>
          </a:xfrm>
          <a:prstGeom prst="rect">
            <a:avLst/>
          </a:prstGeom>
          <a:noFill/>
        </p:spPr>
        <p:txBody>
          <a:bodyPr wrap="square" rtlCol="0">
            <a:spAutoFit/>
          </a:bodyPr>
          <a:lstStyle/>
          <a:p>
            <a:r>
              <a:rPr lang="en-IN" sz="2400" u="sng" dirty="0">
                <a:latin typeface="Times New Roman" panose="02020603050405020304" pitchFamily="18" charset="0"/>
              </a:rPr>
              <a:t>Dataset Preparation</a:t>
            </a:r>
            <a:endParaRPr lang="en-IN" sz="2400" dirty="0"/>
          </a:p>
        </p:txBody>
      </p:sp>
      <p:sp>
        <p:nvSpPr>
          <p:cNvPr id="18" name="TextBox 17">
            <a:extLst>
              <a:ext uri="{FF2B5EF4-FFF2-40B4-BE49-F238E27FC236}">
                <a16:creationId xmlns:a16="http://schemas.microsoft.com/office/drawing/2014/main" id="{96B1A7CA-B7D0-A94D-9401-981BA1014599}"/>
              </a:ext>
            </a:extLst>
          </p:cNvPr>
          <p:cNvSpPr txBox="1"/>
          <p:nvPr/>
        </p:nvSpPr>
        <p:spPr>
          <a:xfrm>
            <a:off x="5498032" y="2366634"/>
            <a:ext cx="2677297" cy="461665"/>
          </a:xfrm>
          <a:prstGeom prst="rect">
            <a:avLst/>
          </a:prstGeom>
          <a:noFill/>
        </p:spPr>
        <p:txBody>
          <a:bodyPr wrap="square" rtlCol="0">
            <a:spAutoFit/>
          </a:bodyPr>
          <a:lstStyle/>
          <a:p>
            <a:r>
              <a:rPr lang="en-US" sz="2400" u="sng" dirty="0">
                <a:effectLst/>
                <a:latin typeface="Times New Roman" panose="02020603050405020304" pitchFamily="18" charset="0"/>
                <a:ea typeface="Times New Roman" panose="02020603050405020304" pitchFamily="18" charset="0"/>
              </a:rPr>
              <a:t>Including dropout</a:t>
            </a:r>
            <a:endParaRPr lang="en-IN" sz="2400" dirty="0"/>
          </a:p>
        </p:txBody>
      </p:sp>
      <p:sp>
        <p:nvSpPr>
          <p:cNvPr id="19" name="Down Arrow 13">
            <a:extLst>
              <a:ext uri="{FF2B5EF4-FFF2-40B4-BE49-F238E27FC236}">
                <a16:creationId xmlns:a16="http://schemas.microsoft.com/office/drawing/2014/main" id="{13B83E64-B95A-992B-68C3-1F7C2727F1A4}"/>
              </a:ext>
            </a:extLst>
          </p:cNvPr>
          <p:cNvSpPr/>
          <p:nvPr/>
        </p:nvSpPr>
        <p:spPr>
          <a:xfrm>
            <a:off x="6479812" y="4956708"/>
            <a:ext cx="234496" cy="4109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252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1683</Words>
  <Application>Microsoft Office PowerPoint</Application>
  <PresentationFormat>Widescreen</PresentationFormat>
  <Paragraphs>286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Garamond</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Arushi Tariyal</cp:lastModifiedBy>
  <cp:revision>26</cp:revision>
  <dcterms:created xsi:type="dcterms:W3CDTF">2023-09-02T07:11:33Z</dcterms:created>
  <dcterms:modified xsi:type="dcterms:W3CDTF">2023-12-18T00:36:34Z</dcterms:modified>
</cp:coreProperties>
</file>