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6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7" r:id="rId49"/>
    <p:sldId id="318" r:id="rId50"/>
  </p:sldIdLst>
  <p:sldSz cx="9144000" cy="6858000" type="screen4x3"/>
  <p:notesSz cx="6858000" cy="9144000"/>
  <p:embeddedFontLs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Trebuchet MS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5" roundtripDataSignature="AMtx7miH2JGjpfl08qDjO5xwYmJL8Qk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C8F603A-39EA-42A5-8E64-83ADB5123BC3}">
  <a:tblStyle styleId="{2C8F603A-39EA-42A5-8E64-83ADB5123B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85ED3B-6749-4E6F-A0C3-2904D200F9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EC8B6-DE66-460B-8BD1-B14AFBF77441}" type="slidenum">
              <a:rPr lang="en-US"/>
              <a:pPr/>
              <a:t>34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="" xmlns:a16="http://schemas.microsoft.com/office/drawing/2014/main" id="{C104DF68-F8B4-4C8C-A4AC-720B30F4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ACED-A69B-432E-B964-7A3BB7EF8F6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="" xmlns:a16="http://schemas.microsoft.com/office/drawing/2014/main" id="{AA12713E-28B2-40F0-9AF9-E6B8541E6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="" xmlns:a16="http://schemas.microsoft.com/office/drawing/2014/main" id="{0A47A258-EE6D-4848-ACBA-F8DFD922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="" xmlns:a16="http://schemas.microsoft.com/office/drawing/2014/main" id="{5EF78B4C-7C7D-4B10-BAFA-6D39E7D1C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B5188-C98F-4303-AC0A-54D1049BCEA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="" xmlns:a16="http://schemas.microsoft.com/office/drawing/2014/main" id="{60CF7AFA-9ABC-4AA5-9225-5F36772B4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="" xmlns:a16="http://schemas.microsoft.com/office/drawing/2014/main" id="{29F69DF0-4DBF-4B87-8C6B-C74594CCC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="" xmlns:a16="http://schemas.microsoft.com/office/drawing/2014/main" id="{4512A7AD-88D9-42B2-9EB9-D97FB9A82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0042D-E9C6-434D-A3B6-2A83C267639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="" xmlns:a16="http://schemas.microsoft.com/office/drawing/2014/main" id="{D76B273D-791C-490D-8426-EA3EFCD2E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="" xmlns:a16="http://schemas.microsoft.com/office/drawing/2014/main" id="{93AE1A40-83A9-4788-9916-9634D6AB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="" xmlns:a16="http://schemas.microsoft.com/office/drawing/2014/main" id="{99067E72-47E4-4944-BDA7-17849DE01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815B8-69AF-431E-BEDD-C2BA7B6823E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="" xmlns:a16="http://schemas.microsoft.com/office/drawing/2014/main" id="{63C46564-E6EE-4CC2-9389-1A6A125AF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="" xmlns:a16="http://schemas.microsoft.com/office/drawing/2014/main" id="{49C62FA9-24DC-4DC1-A18D-2DB0C4350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8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8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5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85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5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8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8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85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8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85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990600" y="1752600"/>
            <a:ext cx="723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Digital Concepts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</a:t>
            </a:r>
            <a:r>
              <a:rPr lang="en-US" dirty="0" smtClean="0"/>
              <a:t> (22EC001)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152400" y="152400"/>
            <a:ext cx="866807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600" b="1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Gate(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  function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199442" y="910526"/>
            <a:ext cx="8621030" cy="23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digital electronic circuit which has 2 or more inputs and a single output where the output of AND gate is high when all inputs are high, otherwise the output will be low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expression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X=A.B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read as “X equals A  AND B.”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184150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762000" y="3068960"/>
            <a:ext cx="4800600" cy="29288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5796136" y="3438239"/>
            <a:ext cx="3024336" cy="2400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6578284" y="3506689"/>
            <a:ext cx="14989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8144" y="3962400"/>
            <a:ext cx="2880320" cy="169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/>
        </p:nvSpPr>
        <p:spPr>
          <a:xfrm>
            <a:off x="304800" y="1203026"/>
            <a:ext cx="8268222" cy="96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800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only input combination that will produce a HIGH at the output of a five-input AND gate?</a:t>
            </a:r>
            <a:endParaRPr/>
          </a:p>
          <a:p>
            <a:pPr marL="233045" marR="0" lvl="0" indent="0" algn="just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 5 inputs =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04800" y="2849033"/>
            <a:ext cx="8268222" cy="115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logic level should be applied to the second  input of a two-input AND gate if the logic signal at the  first input is to be inhibited(prevented) from reaching  the output?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just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LOW input will keep the output LOW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342378" y="136525"/>
            <a:ext cx="4590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Questions: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/>
        </p:nvSpPr>
        <p:spPr>
          <a:xfrm>
            <a:off x="303904" y="152400"/>
            <a:ext cx="6935096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Gate (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Addition Function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89722" y="913006"/>
            <a:ext cx="8458200" cy="19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It is a digital electronic circuit which has 2 or more inputs and a single output where the output of OR gate is Low when all inputs are low, else output will be high.</a:t>
            </a:r>
            <a:endParaRPr/>
          </a:p>
          <a:p>
            <a:pPr marL="298450" marR="0" lvl="0" indent="-285750" algn="just" rtl="0"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expression X=A+B is read as “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equals A  OR B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98450" marR="0" lvl="0" indent="-158750" algn="just" rtl="0"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762000" y="3234298"/>
            <a:ext cx="4629150" cy="2948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943600" y="3425870"/>
            <a:ext cx="2571750" cy="25939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559747" y="3579758"/>
            <a:ext cx="15680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Diagram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4038600"/>
            <a:ext cx="2228850" cy="178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76200" y="152400"/>
            <a:ext cx="54673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Questions: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347644" y="1242421"/>
            <a:ext cx="8227418" cy="117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7815" marR="5080" lvl="0" indent="-285750" algn="l" rtl="0"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only set of input conditions that will produce  a LOW output for any OR gate?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l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 inputs LOW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19099" y="2859394"/>
            <a:ext cx="7200901" cy="6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150" rIns="0" bIns="0" anchor="t" anchorCtr="0">
            <a:spAutoFit/>
          </a:bodyPr>
          <a:lstStyle/>
          <a:p>
            <a:pPr marL="297815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Boolean expression for a six-input OR gate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l" rtl="0"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X=A+B+C+D+E+F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47644" y="4046500"/>
            <a:ext cx="8298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A input in previous example is permanently kept at  the 1 level, what will the resultant output waveform be?</a:t>
            </a:r>
            <a:endParaRPr/>
          </a:p>
          <a:p>
            <a:pPr marL="233045" marR="0" lvl="0" indent="0" algn="l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/>
              <a:t>	</a:t>
            </a:r>
            <a:r>
              <a:rPr lang="en-US" sz="1800">
                <a:solidFill>
                  <a:schemeClr val="dk1"/>
                </a:solidFill>
              </a:rPr>
              <a:t>constant HIGH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228600" y="152400"/>
            <a:ext cx="427350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Gate (Inverter)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228601" y="1371600"/>
            <a:ext cx="8629650" cy="138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inverter (NOT circuit) performs the operation called inversion or complementation.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NOT operation changes one logic level to the opposite logical level. When the input is Low, the output  is high. When the input is high, the output is low.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838200" y="3401784"/>
            <a:ext cx="3912389" cy="2313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791200" y="3401784"/>
            <a:ext cx="2318121" cy="23405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221389" y="3579911"/>
            <a:ext cx="14577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038600"/>
            <a:ext cx="2071901" cy="1416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152400" y="152400"/>
            <a:ext cx="2857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</a:t>
            </a: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52401" y="1246136"/>
            <a:ext cx="8591550" cy="170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229234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is of the popular logic circuit because it can be used as a universal gate; that is  NAND gate can be used in combination to perform the AND, OR, and inverter operations.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29234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constructed by attaching NOT Gate at the output of AND Gate, hence NAND Gate is called  NOT- AND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29234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output of NAND gate is low when all inputs are high, else output is high.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983726" y="3505200"/>
            <a:ext cx="4052348" cy="25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5692236" y="3659088"/>
            <a:ext cx="2308764" cy="2284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086402" y="3659088"/>
            <a:ext cx="15204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478" y="4191000"/>
            <a:ext cx="2048122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152400" y="152400"/>
            <a:ext cx="33909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28600" y="1143001"/>
            <a:ext cx="8343900" cy="19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is also useful logical element because it can also be used as a universal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used in combination to perform the AND, OR and Inverter operations.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is the combination of NOT gate at the output of OR gate, hence NOR gate is type of NOT-OR 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Output of NOR gate is high when all inputs are low otherwise the output is low.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62000" y="3467100"/>
            <a:ext cx="4534754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6023368" y="3467100"/>
            <a:ext cx="2434831" cy="2476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6489023" y="3620988"/>
            <a:ext cx="1504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998" y="4038600"/>
            <a:ext cx="2281001" cy="1892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/>
        </p:nvSpPr>
        <p:spPr>
          <a:xfrm>
            <a:off x="152400" y="152400"/>
            <a:ext cx="46101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 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228600" y="1371601"/>
            <a:ext cx="8686800" cy="188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614680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Exclusive-OR gate is a logical operation that outputs true only when inputs differ (one is true, the other is false).</a:t>
            </a:r>
            <a:endParaRPr/>
          </a:p>
          <a:p>
            <a:pPr marL="355600" marR="61468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both inputs are Low or both are High then it produces the output Low or 0, otherwise it produces the High output.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1468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exclusive-OR gate has a graphical symbol similar to that of the OR gate, except for the additional  curved line on the input side.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990600" y="3581400"/>
            <a:ext cx="7017517" cy="26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/>
        </p:nvSpPr>
        <p:spPr>
          <a:xfrm>
            <a:off x="152400" y="152400"/>
            <a:ext cx="49911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Exclusive-NOR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04799" y="1371600"/>
            <a:ext cx="8439149" cy="15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326390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exclusive-NOR gate is the complement of the exclusive-OR gate, as indicated by small circle on the  output side of the graphic symbol.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2639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both inputs are Low or both are High then it produces the output High or 1, otherwise it produces the Low output.</a:t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651" y="3405116"/>
            <a:ext cx="616622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1905000" y="2667000"/>
            <a:ext cx="50385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Gates</a:t>
            </a:r>
            <a:endParaRPr sz="5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Introduction to Digital Concepts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lvl="0" indent="-679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Introduction to Digital Concepts: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467994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Digital and Analog systems, logic levels &amp; Pulse waveform.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7945" marR="323850" lvl="0" indent="8445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67945" marR="323850" lvl="0" indent="-6794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Logic Gates:</a:t>
            </a:r>
            <a:endParaRPr/>
          </a:p>
          <a:p>
            <a:pPr marL="467994" marR="323850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And Gate, OR Gate, Not gate, Universal Gates, Exclusive–OR gate, Exclusive-NOR gate</a:t>
            </a:r>
            <a:endParaRPr/>
          </a:p>
          <a:p>
            <a:pPr marL="0" marR="32385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7945" lvl="0" indent="-6794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Number systems:</a:t>
            </a:r>
            <a:endParaRPr/>
          </a:p>
          <a:p>
            <a:pPr marL="467994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Decimal number system, Binary number system, Representation of signed numbers, Octal number system, Hexadecimal number system.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/>
        </p:nvSpPr>
        <p:spPr>
          <a:xfrm>
            <a:off x="26096" y="2516257"/>
            <a:ext cx="9041704" cy="231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	 Gate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Gate</a:t>
            </a:r>
            <a:endParaRPr sz="4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/>
        </p:nvSpPr>
        <p:spPr>
          <a:xfrm>
            <a:off x="118111" y="140063"/>
            <a:ext cx="5761673" cy="56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 NOT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2725007" y="2365628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/>
          <p:nvPr/>
        </p:nvSpPr>
        <p:spPr>
          <a:xfrm rot="10800000" flipH="1">
            <a:off x="6361490" y="2306115"/>
            <a:ext cx="395098" cy="45719"/>
          </a:xfrm>
          <a:custGeom>
            <a:avLst/>
            <a:gdLst/>
            <a:ahLst/>
            <a:cxnLst/>
            <a:rect l="l" t="t" r="r" b="b"/>
            <a:pathLst>
              <a:path w="160020" h="120000" extrusionOk="0">
                <a:moveTo>
                  <a:pt x="0" y="0"/>
                </a:moveTo>
                <a:lnTo>
                  <a:pt x="15965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5916840" y="2339157"/>
            <a:ext cx="1679496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A = 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2952846" y="1987393"/>
            <a:ext cx="2983230" cy="1024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p35"/>
          <p:cNvGraphicFramePr/>
          <p:nvPr/>
        </p:nvGraphicFramePr>
        <p:xfrm>
          <a:off x="3086099" y="4339224"/>
          <a:ext cx="2830750" cy="146305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1415375"/>
                <a:gridCol w="1415375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35"/>
          <p:cNvSpPr txBox="1"/>
          <p:nvPr/>
        </p:nvSpPr>
        <p:spPr>
          <a:xfrm>
            <a:off x="3505200" y="3985976"/>
            <a:ext cx="200062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cxnSp>
        <p:nvCxnSpPr>
          <p:cNvPr id="402" name="Google Shape;402;p35"/>
          <p:cNvCxnSpPr/>
          <p:nvPr/>
        </p:nvCxnSpPr>
        <p:spPr>
          <a:xfrm>
            <a:off x="7092280" y="2348880"/>
            <a:ext cx="1440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/>
        </p:nvSpPr>
        <p:spPr>
          <a:xfrm>
            <a:off x="34447" y="129436"/>
            <a:ext cx="6442553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an AND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1971962" y="2213609"/>
            <a:ext cx="142875" cy="73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1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848922" y="2441329"/>
            <a:ext cx="387191" cy="0"/>
          </a:xfrm>
          <a:custGeom>
            <a:avLst/>
            <a:gdLst/>
            <a:ahLst/>
            <a:cxnLst/>
            <a:rect l="l" t="t" r="r" b="b"/>
            <a:pathLst>
              <a:path w="516254" h="120000" extrusionOk="0">
                <a:moveTo>
                  <a:pt x="0" y="0"/>
                </a:moveTo>
                <a:lnTo>
                  <a:pt x="515867" y="0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6848922" y="2364186"/>
            <a:ext cx="387191" cy="0"/>
          </a:xfrm>
          <a:custGeom>
            <a:avLst/>
            <a:gdLst/>
            <a:ahLst/>
            <a:cxnLst/>
            <a:rect l="l" t="t" r="r" b="b"/>
            <a:pathLst>
              <a:path w="516254" h="120000" extrusionOk="0">
                <a:moveTo>
                  <a:pt x="0" y="0"/>
                </a:moveTo>
                <a:lnTo>
                  <a:pt x="515867" y="0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2215133" y="1799478"/>
            <a:ext cx="3840480" cy="1718182"/>
            <a:chOff x="2953511" y="1799463"/>
            <a:chExt cx="5120640" cy="1718182"/>
          </a:xfrm>
        </p:grpSpPr>
        <p:sp>
          <p:nvSpPr>
            <p:cNvPr id="413" name="Google Shape;413;p36"/>
            <p:cNvSpPr/>
            <p:nvPr/>
          </p:nvSpPr>
          <p:spPr>
            <a:xfrm>
              <a:off x="2953511" y="2208276"/>
              <a:ext cx="5120640" cy="8945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436742" y="1799463"/>
              <a:ext cx="659130" cy="739775"/>
            </a:xfrm>
            <a:custGeom>
              <a:avLst/>
              <a:gdLst/>
              <a:ahLst/>
              <a:cxnLst/>
              <a:rect l="l" t="t" r="r" b="b"/>
              <a:pathLst>
                <a:path w="659129" h="739775" extrusionOk="0">
                  <a:moveTo>
                    <a:pt x="0" y="609600"/>
                  </a:moveTo>
                  <a:lnTo>
                    <a:pt x="57404" y="739521"/>
                  </a:lnTo>
                  <a:lnTo>
                    <a:pt x="96377" y="670051"/>
                  </a:lnTo>
                  <a:lnTo>
                    <a:pt x="63754" y="670051"/>
                  </a:lnTo>
                  <a:lnTo>
                    <a:pt x="56896" y="669289"/>
                  </a:lnTo>
                  <a:lnTo>
                    <a:pt x="54356" y="666241"/>
                  </a:lnTo>
                  <a:lnTo>
                    <a:pt x="55216" y="658374"/>
                  </a:lnTo>
                  <a:lnTo>
                    <a:pt x="0" y="609600"/>
                  </a:lnTo>
                  <a:close/>
                </a:path>
                <a:path w="659129" h="739775" extrusionOk="0">
                  <a:moveTo>
                    <a:pt x="55216" y="658374"/>
                  </a:moveTo>
                  <a:lnTo>
                    <a:pt x="54356" y="666241"/>
                  </a:lnTo>
                  <a:lnTo>
                    <a:pt x="56896" y="669289"/>
                  </a:lnTo>
                  <a:lnTo>
                    <a:pt x="63754" y="670051"/>
                  </a:lnTo>
                  <a:lnTo>
                    <a:pt x="66929" y="667638"/>
                  </a:lnTo>
                  <a:lnTo>
                    <a:pt x="67379" y="663448"/>
                  </a:lnTo>
                  <a:lnTo>
                    <a:pt x="60960" y="663448"/>
                  </a:lnTo>
                  <a:lnTo>
                    <a:pt x="55216" y="658374"/>
                  </a:lnTo>
                  <a:close/>
                </a:path>
                <a:path w="659129" h="739775" extrusionOk="0">
                  <a:moveTo>
                    <a:pt x="126873" y="615696"/>
                  </a:moveTo>
                  <a:lnTo>
                    <a:pt x="67921" y="658404"/>
                  </a:lnTo>
                  <a:lnTo>
                    <a:pt x="66929" y="667638"/>
                  </a:lnTo>
                  <a:lnTo>
                    <a:pt x="63754" y="670051"/>
                  </a:lnTo>
                  <a:lnTo>
                    <a:pt x="96377" y="670051"/>
                  </a:lnTo>
                  <a:lnTo>
                    <a:pt x="126873" y="615696"/>
                  </a:lnTo>
                  <a:close/>
                </a:path>
                <a:path w="659129" h="739775" extrusionOk="0">
                  <a:moveTo>
                    <a:pt x="655701" y="0"/>
                  </a:moveTo>
                  <a:lnTo>
                    <a:pt x="591312" y="3937"/>
                  </a:lnTo>
                  <a:lnTo>
                    <a:pt x="531749" y="15112"/>
                  </a:lnTo>
                  <a:lnTo>
                    <a:pt x="474345" y="33400"/>
                  </a:lnTo>
                  <a:lnTo>
                    <a:pt x="419227" y="58165"/>
                  </a:lnTo>
                  <a:lnTo>
                    <a:pt x="366776" y="89408"/>
                  </a:lnTo>
                  <a:lnTo>
                    <a:pt x="317246" y="126491"/>
                  </a:lnTo>
                  <a:lnTo>
                    <a:pt x="271145" y="169037"/>
                  </a:lnTo>
                  <a:lnTo>
                    <a:pt x="228600" y="216662"/>
                  </a:lnTo>
                  <a:lnTo>
                    <a:pt x="189865" y="269239"/>
                  </a:lnTo>
                  <a:lnTo>
                    <a:pt x="155067" y="326136"/>
                  </a:lnTo>
                  <a:lnTo>
                    <a:pt x="124968" y="386969"/>
                  </a:lnTo>
                  <a:lnTo>
                    <a:pt x="99568" y="451612"/>
                  </a:lnTo>
                  <a:lnTo>
                    <a:pt x="79121" y="519557"/>
                  </a:lnTo>
                  <a:lnTo>
                    <a:pt x="64135" y="590296"/>
                  </a:lnTo>
                  <a:lnTo>
                    <a:pt x="55216" y="658374"/>
                  </a:lnTo>
                  <a:lnTo>
                    <a:pt x="60960" y="663448"/>
                  </a:lnTo>
                  <a:lnTo>
                    <a:pt x="67921" y="658404"/>
                  </a:lnTo>
                  <a:lnTo>
                    <a:pt x="71120" y="628650"/>
                  </a:lnTo>
                  <a:lnTo>
                    <a:pt x="76581" y="592709"/>
                  </a:lnTo>
                  <a:lnTo>
                    <a:pt x="91440" y="522859"/>
                  </a:lnTo>
                  <a:lnTo>
                    <a:pt x="111506" y="455929"/>
                  </a:lnTo>
                  <a:lnTo>
                    <a:pt x="136398" y="392429"/>
                  </a:lnTo>
                  <a:lnTo>
                    <a:pt x="166116" y="332486"/>
                  </a:lnTo>
                  <a:lnTo>
                    <a:pt x="200152" y="276478"/>
                  </a:lnTo>
                  <a:lnTo>
                    <a:pt x="238252" y="224916"/>
                  </a:lnTo>
                  <a:lnTo>
                    <a:pt x="280035" y="178053"/>
                  </a:lnTo>
                  <a:lnTo>
                    <a:pt x="325120" y="136398"/>
                  </a:lnTo>
                  <a:lnTo>
                    <a:pt x="373634" y="100075"/>
                  </a:lnTo>
                  <a:lnTo>
                    <a:pt x="424815" y="69596"/>
                  </a:lnTo>
                  <a:lnTo>
                    <a:pt x="478409" y="45338"/>
                  </a:lnTo>
                  <a:lnTo>
                    <a:pt x="534543" y="27559"/>
                  </a:lnTo>
                  <a:lnTo>
                    <a:pt x="592582" y="16637"/>
                  </a:lnTo>
                  <a:lnTo>
                    <a:pt x="656082" y="12700"/>
                  </a:lnTo>
                  <a:lnTo>
                    <a:pt x="658876" y="9778"/>
                  </a:lnTo>
                  <a:lnTo>
                    <a:pt x="658622" y="2794"/>
                  </a:lnTo>
                  <a:lnTo>
                    <a:pt x="655701" y="0"/>
                  </a:lnTo>
                  <a:close/>
                </a:path>
                <a:path w="659129" h="739775" extrusionOk="0">
                  <a:moveTo>
                    <a:pt x="67921" y="658404"/>
                  </a:moveTo>
                  <a:lnTo>
                    <a:pt x="60960" y="663448"/>
                  </a:lnTo>
                  <a:lnTo>
                    <a:pt x="67379" y="663448"/>
                  </a:lnTo>
                  <a:lnTo>
                    <a:pt x="67921" y="658404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709415" y="3115055"/>
              <a:ext cx="3670300" cy="402590"/>
            </a:xfrm>
            <a:custGeom>
              <a:avLst/>
              <a:gdLst/>
              <a:ahLst/>
              <a:cxnLst/>
              <a:rect l="l" t="t" r="r" b="b"/>
              <a:pathLst>
                <a:path w="3670300" h="402589" extrusionOk="0">
                  <a:moveTo>
                    <a:pt x="1586484" y="0"/>
                  </a:moveTo>
                  <a:lnTo>
                    <a:pt x="1583852" y="78313"/>
                  </a:lnTo>
                  <a:lnTo>
                    <a:pt x="1576673" y="142255"/>
                  </a:lnTo>
                  <a:lnTo>
                    <a:pt x="1566017" y="185362"/>
                  </a:lnTo>
                  <a:lnTo>
                    <a:pt x="1552956" y="201168"/>
                  </a:lnTo>
                  <a:lnTo>
                    <a:pt x="826770" y="201168"/>
                  </a:lnTo>
                  <a:lnTo>
                    <a:pt x="813708" y="216973"/>
                  </a:lnTo>
                  <a:lnTo>
                    <a:pt x="803052" y="260080"/>
                  </a:lnTo>
                  <a:lnTo>
                    <a:pt x="795873" y="324022"/>
                  </a:lnTo>
                  <a:lnTo>
                    <a:pt x="793242" y="402336"/>
                  </a:lnTo>
                  <a:lnTo>
                    <a:pt x="790610" y="324022"/>
                  </a:lnTo>
                  <a:lnTo>
                    <a:pt x="783431" y="260080"/>
                  </a:lnTo>
                  <a:lnTo>
                    <a:pt x="772775" y="216973"/>
                  </a:lnTo>
                  <a:lnTo>
                    <a:pt x="759713" y="201168"/>
                  </a:lnTo>
                  <a:lnTo>
                    <a:pt x="33528" y="201168"/>
                  </a:lnTo>
                  <a:lnTo>
                    <a:pt x="20466" y="185362"/>
                  </a:lnTo>
                  <a:lnTo>
                    <a:pt x="9810" y="142255"/>
                  </a:lnTo>
                  <a:lnTo>
                    <a:pt x="2631" y="78313"/>
                  </a:lnTo>
                  <a:lnTo>
                    <a:pt x="0" y="0"/>
                  </a:lnTo>
                </a:path>
                <a:path w="3670300" h="402589" extrusionOk="0">
                  <a:moveTo>
                    <a:pt x="3669791" y="0"/>
                  </a:moveTo>
                  <a:lnTo>
                    <a:pt x="3667160" y="78313"/>
                  </a:lnTo>
                  <a:lnTo>
                    <a:pt x="3659981" y="142255"/>
                  </a:lnTo>
                  <a:lnTo>
                    <a:pt x="3649325" y="185362"/>
                  </a:lnTo>
                  <a:lnTo>
                    <a:pt x="3636264" y="201168"/>
                  </a:lnTo>
                  <a:lnTo>
                    <a:pt x="2909316" y="201168"/>
                  </a:lnTo>
                  <a:lnTo>
                    <a:pt x="2896254" y="216973"/>
                  </a:lnTo>
                  <a:lnTo>
                    <a:pt x="2885598" y="260080"/>
                  </a:lnTo>
                  <a:lnTo>
                    <a:pt x="2878419" y="324022"/>
                  </a:lnTo>
                  <a:lnTo>
                    <a:pt x="2875788" y="402336"/>
                  </a:lnTo>
                  <a:lnTo>
                    <a:pt x="2873156" y="324022"/>
                  </a:lnTo>
                  <a:lnTo>
                    <a:pt x="2865977" y="260080"/>
                  </a:lnTo>
                  <a:lnTo>
                    <a:pt x="2855321" y="216973"/>
                  </a:lnTo>
                  <a:lnTo>
                    <a:pt x="2842260" y="201168"/>
                  </a:lnTo>
                  <a:lnTo>
                    <a:pt x="2115312" y="201168"/>
                  </a:lnTo>
                  <a:lnTo>
                    <a:pt x="2102250" y="185362"/>
                  </a:lnTo>
                  <a:lnTo>
                    <a:pt x="2091594" y="142255"/>
                  </a:lnTo>
                  <a:lnTo>
                    <a:pt x="2084415" y="78313"/>
                  </a:lnTo>
                  <a:lnTo>
                    <a:pt x="2081784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36"/>
          <p:cNvSpPr txBox="1"/>
          <p:nvPr/>
        </p:nvSpPr>
        <p:spPr>
          <a:xfrm>
            <a:off x="6231759" y="2429141"/>
            <a:ext cx="2226441" cy="4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6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26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4672357" y="1635503"/>
            <a:ext cx="389096" cy="0"/>
          </a:xfrm>
          <a:custGeom>
            <a:avLst/>
            <a:gdLst/>
            <a:ahLst/>
            <a:cxnLst/>
            <a:rect l="l" t="t" r="r" b="b"/>
            <a:pathLst>
              <a:path w="518795" h="120000" extrusionOk="0">
                <a:moveTo>
                  <a:pt x="0" y="0"/>
                </a:moveTo>
                <a:lnTo>
                  <a:pt x="518318" y="0"/>
                </a:lnTo>
              </a:path>
            </a:pathLst>
          </a:custGeom>
          <a:noFill/>
          <a:ln w="10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3032481" y="3544958"/>
            <a:ext cx="1045075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4715447" y="3544958"/>
            <a:ext cx="694753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Inverter</a:t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3576258" y="1118548"/>
            <a:ext cx="150066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36"/>
          <p:cNvGraphicFramePr/>
          <p:nvPr/>
        </p:nvGraphicFramePr>
        <p:xfrm>
          <a:off x="5410200" y="4633224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/>
                <a:gridCol w="786575"/>
                <a:gridCol w="786575"/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36"/>
          <p:cNvSpPr txBox="1"/>
          <p:nvPr/>
        </p:nvSpPr>
        <p:spPr>
          <a:xfrm>
            <a:off x="5486400" y="4343401"/>
            <a:ext cx="20574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/>
        </p:nvSpPr>
        <p:spPr>
          <a:xfrm>
            <a:off x="102501" y="228600"/>
            <a:ext cx="653869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an 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37"/>
          <p:cNvGrpSpPr/>
          <p:nvPr/>
        </p:nvGrpSpPr>
        <p:grpSpPr>
          <a:xfrm>
            <a:off x="2061972" y="1468770"/>
            <a:ext cx="3218688" cy="2111502"/>
            <a:chOff x="2749295" y="1468755"/>
            <a:chExt cx="4291583" cy="2111502"/>
          </a:xfrm>
        </p:grpSpPr>
        <p:sp>
          <p:nvSpPr>
            <p:cNvPr id="431" name="Google Shape;431;p37"/>
            <p:cNvSpPr/>
            <p:nvPr/>
          </p:nvSpPr>
          <p:spPr>
            <a:xfrm>
              <a:off x="2749295" y="1865376"/>
              <a:ext cx="4291583" cy="13853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817110" y="1468755"/>
              <a:ext cx="805815" cy="629920"/>
            </a:xfrm>
            <a:custGeom>
              <a:avLst/>
              <a:gdLst/>
              <a:ahLst/>
              <a:cxnLst/>
              <a:rect l="l" t="t" r="r" b="b"/>
              <a:pathLst>
                <a:path w="805814" h="629919" extrusionOk="0">
                  <a:moveTo>
                    <a:pt x="0" y="497713"/>
                  </a:moveTo>
                  <a:lnTo>
                    <a:pt x="52197" y="629793"/>
                  </a:lnTo>
                  <a:lnTo>
                    <a:pt x="94606" y="560705"/>
                  </a:lnTo>
                  <a:lnTo>
                    <a:pt x="61213" y="560705"/>
                  </a:lnTo>
                  <a:lnTo>
                    <a:pt x="57785" y="560197"/>
                  </a:lnTo>
                  <a:lnTo>
                    <a:pt x="54355" y="559562"/>
                  </a:lnTo>
                  <a:lnTo>
                    <a:pt x="51942" y="556260"/>
                  </a:lnTo>
                  <a:lnTo>
                    <a:pt x="52577" y="552831"/>
                  </a:lnTo>
                  <a:lnTo>
                    <a:pt x="53266" y="548563"/>
                  </a:lnTo>
                  <a:lnTo>
                    <a:pt x="0" y="497713"/>
                  </a:lnTo>
                  <a:close/>
                </a:path>
                <a:path w="805814" h="629919" extrusionOk="0">
                  <a:moveTo>
                    <a:pt x="53266" y="548563"/>
                  </a:moveTo>
                  <a:lnTo>
                    <a:pt x="52577" y="552831"/>
                  </a:lnTo>
                  <a:lnTo>
                    <a:pt x="51942" y="556260"/>
                  </a:lnTo>
                  <a:lnTo>
                    <a:pt x="54355" y="559562"/>
                  </a:lnTo>
                  <a:lnTo>
                    <a:pt x="57785" y="560197"/>
                  </a:lnTo>
                  <a:lnTo>
                    <a:pt x="61213" y="560705"/>
                  </a:lnTo>
                  <a:lnTo>
                    <a:pt x="64515" y="558419"/>
                  </a:lnTo>
                  <a:lnTo>
                    <a:pt x="65024" y="554863"/>
                  </a:lnTo>
                  <a:lnTo>
                    <a:pt x="65194" y="553847"/>
                  </a:lnTo>
                  <a:lnTo>
                    <a:pt x="58800" y="553847"/>
                  </a:lnTo>
                  <a:lnTo>
                    <a:pt x="53266" y="548563"/>
                  </a:lnTo>
                  <a:close/>
                </a:path>
                <a:path w="805814" h="629919" extrusionOk="0">
                  <a:moveTo>
                    <a:pt x="126491" y="508762"/>
                  </a:moveTo>
                  <a:lnTo>
                    <a:pt x="65998" y="549052"/>
                  </a:lnTo>
                  <a:lnTo>
                    <a:pt x="65024" y="554863"/>
                  </a:lnTo>
                  <a:lnTo>
                    <a:pt x="64515" y="558419"/>
                  </a:lnTo>
                  <a:lnTo>
                    <a:pt x="61213" y="560705"/>
                  </a:lnTo>
                  <a:lnTo>
                    <a:pt x="94606" y="560705"/>
                  </a:lnTo>
                  <a:lnTo>
                    <a:pt x="126491" y="508762"/>
                  </a:lnTo>
                  <a:close/>
                </a:path>
                <a:path w="805814" h="629919" extrusionOk="0">
                  <a:moveTo>
                    <a:pt x="802259" y="0"/>
                  </a:moveTo>
                  <a:lnTo>
                    <a:pt x="798702" y="127"/>
                  </a:lnTo>
                  <a:lnTo>
                    <a:pt x="760602" y="889"/>
                  </a:lnTo>
                  <a:lnTo>
                    <a:pt x="722629" y="3429"/>
                  </a:lnTo>
                  <a:lnTo>
                    <a:pt x="648588" y="12827"/>
                  </a:lnTo>
                  <a:lnTo>
                    <a:pt x="577088" y="28194"/>
                  </a:lnTo>
                  <a:lnTo>
                    <a:pt x="508380" y="49149"/>
                  </a:lnTo>
                  <a:lnTo>
                    <a:pt x="442975" y="75565"/>
                  </a:lnTo>
                  <a:lnTo>
                    <a:pt x="381253" y="106934"/>
                  </a:lnTo>
                  <a:lnTo>
                    <a:pt x="323468" y="143129"/>
                  </a:lnTo>
                  <a:lnTo>
                    <a:pt x="270001" y="183642"/>
                  </a:lnTo>
                  <a:lnTo>
                    <a:pt x="221487" y="228219"/>
                  </a:lnTo>
                  <a:lnTo>
                    <a:pt x="177926" y="276606"/>
                  </a:lnTo>
                  <a:lnTo>
                    <a:pt x="139953" y="328549"/>
                  </a:lnTo>
                  <a:lnTo>
                    <a:pt x="107823" y="383540"/>
                  </a:lnTo>
                  <a:lnTo>
                    <a:pt x="82041" y="441579"/>
                  </a:lnTo>
                  <a:lnTo>
                    <a:pt x="62864" y="502031"/>
                  </a:lnTo>
                  <a:lnTo>
                    <a:pt x="53266" y="548563"/>
                  </a:lnTo>
                  <a:lnTo>
                    <a:pt x="58800" y="553847"/>
                  </a:lnTo>
                  <a:lnTo>
                    <a:pt x="65998" y="549052"/>
                  </a:lnTo>
                  <a:lnTo>
                    <a:pt x="68199" y="535940"/>
                  </a:lnTo>
                  <a:lnTo>
                    <a:pt x="75056" y="505460"/>
                  </a:lnTo>
                  <a:lnTo>
                    <a:pt x="93725" y="446405"/>
                  </a:lnTo>
                  <a:lnTo>
                    <a:pt x="118999" y="389636"/>
                  </a:lnTo>
                  <a:lnTo>
                    <a:pt x="150494" y="335788"/>
                  </a:lnTo>
                  <a:lnTo>
                    <a:pt x="187578" y="284861"/>
                  </a:lnTo>
                  <a:lnTo>
                    <a:pt x="230250" y="237362"/>
                  </a:lnTo>
                  <a:lnTo>
                    <a:pt x="278002" y="193548"/>
                  </a:lnTo>
                  <a:lnTo>
                    <a:pt x="330453" y="153670"/>
                  </a:lnTo>
                  <a:lnTo>
                    <a:pt x="387223" y="118237"/>
                  </a:lnTo>
                  <a:lnTo>
                    <a:pt x="447928" y="87249"/>
                  </a:lnTo>
                  <a:lnTo>
                    <a:pt x="512444" y="61214"/>
                  </a:lnTo>
                  <a:lnTo>
                    <a:pt x="580009" y="40512"/>
                  </a:lnTo>
                  <a:lnTo>
                    <a:pt x="650493" y="25273"/>
                  </a:lnTo>
                  <a:lnTo>
                    <a:pt x="723518" y="16002"/>
                  </a:lnTo>
                  <a:lnTo>
                    <a:pt x="798956" y="12827"/>
                  </a:lnTo>
                  <a:lnTo>
                    <a:pt x="802513" y="12700"/>
                  </a:lnTo>
                  <a:lnTo>
                    <a:pt x="805306" y="9906"/>
                  </a:lnTo>
                  <a:lnTo>
                    <a:pt x="805052" y="2794"/>
                  </a:lnTo>
                  <a:lnTo>
                    <a:pt x="802259" y="0"/>
                  </a:lnTo>
                  <a:close/>
                </a:path>
                <a:path w="805814" h="629919" extrusionOk="0">
                  <a:moveTo>
                    <a:pt x="65998" y="549052"/>
                  </a:moveTo>
                  <a:lnTo>
                    <a:pt x="58800" y="553847"/>
                  </a:lnTo>
                  <a:lnTo>
                    <a:pt x="65194" y="553847"/>
                  </a:lnTo>
                  <a:lnTo>
                    <a:pt x="65998" y="549052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346191" y="3235452"/>
              <a:ext cx="1339850" cy="344805"/>
            </a:xfrm>
            <a:custGeom>
              <a:avLst/>
              <a:gdLst/>
              <a:ahLst/>
              <a:cxnLst/>
              <a:rect l="l" t="t" r="r" b="b"/>
              <a:pathLst>
                <a:path w="1339850" h="344804" extrusionOk="0">
                  <a:moveTo>
                    <a:pt x="1339596" y="0"/>
                  </a:moveTo>
                  <a:lnTo>
                    <a:pt x="1337343" y="67038"/>
                  </a:lnTo>
                  <a:lnTo>
                    <a:pt x="1331198" y="121777"/>
                  </a:lnTo>
                  <a:lnTo>
                    <a:pt x="1322075" y="158680"/>
                  </a:lnTo>
                  <a:lnTo>
                    <a:pt x="1310893" y="172212"/>
                  </a:lnTo>
                  <a:lnTo>
                    <a:pt x="698500" y="172212"/>
                  </a:lnTo>
                  <a:lnTo>
                    <a:pt x="687318" y="185743"/>
                  </a:lnTo>
                  <a:lnTo>
                    <a:pt x="678195" y="222646"/>
                  </a:lnTo>
                  <a:lnTo>
                    <a:pt x="672050" y="277385"/>
                  </a:lnTo>
                  <a:lnTo>
                    <a:pt x="669798" y="344424"/>
                  </a:lnTo>
                  <a:lnTo>
                    <a:pt x="667545" y="277385"/>
                  </a:lnTo>
                  <a:lnTo>
                    <a:pt x="661400" y="222646"/>
                  </a:lnTo>
                  <a:lnTo>
                    <a:pt x="652277" y="185743"/>
                  </a:lnTo>
                  <a:lnTo>
                    <a:pt x="641096" y="172212"/>
                  </a:lnTo>
                  <a:lnTo>
                    <a:pt x="28702" y="172212"/>
                  </a:lnTo>
                  <a:lnTo>
                    <a:pt x="17520" y="158680"/>
                  </a:lnTo>
                  <a:lnTo>
                    <a:pt x="8397" y="121777"/>
                  </a:lnTo>
                  <a:lnTo>
                    <a:pt x="2252" y="67038"/>
                  </a:lnTo>
                  <a:lnTo>
                    <a:pt x="0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37"/>
          <p:cNvSpPr txBox="1"/>
          <p:nvPr/>
        </p:nvSpPr>
        <p:spPr>
          <a:xfrm>
            <a:off x="1816513" y="1990090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1816513" y="2763392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5761628" y="2400254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7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5951417" y="2400254"/>
            <a:ext cx="135255" cy="0"/>
          </a:xfrm>
          <a:custGeom>
            <a:avLst/>
            <a:gdLst/>
            <a:ahLst/>
            <a:cxnLst/>
            <a:rect l="l" t="t" r="r" b="b"/>
            <a:pathLst>
              <a:path w="180340" h="120000" extrusionOk="0">
                <a:moveTo>
                  <a:pt x="0" y="0"/>
                </a:moveTo>
                <a:lnTo>
                  <a:pt x="180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5761628" y="2334505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 h="120000" extrusionOk="0">
                <a:moveTo>
                  <a:pt x="0" y="0"/>
                </a:moveTo>
                <a:lnTo>
                  <a:pt x="43315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474677" y="2430231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924240" y="2450983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6472771" y="2379866"/>
            <a:ext cx="135731" cy="0"/>
          </a:xfrm>
          <a:custGeom>
            <a:avLst/>
            <a:gdLst/>
            <a:ahLst/>
            <a:cxnLst/>
            <a:rect l="l" t="t" r="r" b="b"/>
            <a:pathLst>
              <a:path w="180975" h="120000" extrusionOk="0">
                <a:moveTo>
                  <a:pt x="0" y="0"/>
                </a:moveTo>
                <a:lnTo>
                  <a:pt x="18052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6920430" y="2385153"/>
            <a:ext cx="135731" cy="0"/>
          </a:xfrm>
          <a:custGeom>
            <a:avLst/>
            <a:gdLst/>
            <a:ahLst/>
            <a:cxnLst/>
            <a:rect l="l" t="t" r="r" b="b"/>
            <a:pathLst>
              <a:path w="180975" h="120000" extrusionOk="0">
                <a:moveTo>
                  <a:pt x="0" y="0"/>
                </a:moveTo>
                <a:lnTo>
                  <a:pt x="18052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5280656" y="2425749"/>
            <a:ext cx="2948944" cy="35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4348915" y="1316885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5" h="120000" extrusionOk="0">
                <a:moveTo>
                  <a:pt x="0" y="0"/>
                </a:moveTo>
                <a:lnTo>
                  <a:pt x="17792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4166812" y="3608075"/>
            <a:ext cx="91953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2439163" y="3325368"/>
            <a:ext cx="1004888" cy="344805"/>
          </a:xfrm>
          <a:custGeom>
            <a:avLst/>
            <a:gdLst/>
            <a:ahLst/>
            <a:cxnLst/>
            <a:rect l="l" t="t" r="r" b="b"/>
            <a:pathLst>
              <a:path w="1339850" h="344804" extrusionOk="0">
                <a:moveTo>
                  <a:pt x="1339596" y="0"/>
                </a:moveTo>
                <a:lnTo>
                  <a:pt x="1337343" y="67038"/>
                </a:lnTo>
                <a:lnTo>
                  <a:pt x="1331198" y="121777"/>
                </a:lnTo>
                <a:lnTo>
                  <a:pt x="1322075" y="158680"/>
                </a:lnTo>
                <a:lnTo>
                  <a:pt x="1310894" y="172212"/>
                </a:lnTo>
                <a:lnTo>
                  <a:pt x="698500" y="172212"/>
                </a:lnTo>
                <a:lnTo>
                  <a:pt x="687318" y="185743"/>
                </a:lnTo>
                <a:lnTo>
                  <a:pt x="678195" y="222646"/>
                </a:lnTo>
                <a:lnTo>
                  <a:pt x="672050" y="277385"/>
                </a:lnTo>
                <a:lnTo>
                  <a:pt x="669798" y="344424"/>
                </a:lnTo>
                <a:lnTo>
                  <a:pt x="667545" y="277385"/>
                </a:lnTo>
                <a:lnTo>
                  <a:pt x="661400" y="222646"/>
                </a:lnTo>
                <a:lnTo>
                  <a:pt x="652277" y="185743"/>
                </a:lnTo>
                <a:lnTo>
                  <a:pt x="641096" y="172212"/>
                </a:lnTo>
                <a:lnTo>
                  <a:pt x="28701" y="172212"/>
                </a:lnTo>
                <a:lnTo>
                  <a:pt x="17520" y="158680"/>
                </a:lnTo>
                <a:lnTo>
                  <a:pt x="8397" y="121777"/>
                </a:lnTo>
                <a:lnTo>
                  <a:pt x="2252" y="67038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2713297" y="3696974"/>
            <a:ext cx="730754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Inverters</a:t>
            </a:r>
            <a:endParaRPr/>
          </a:p>
        </p:txBody>
      </p:sp>
      <p:grpSp>
        <p:nvGrpSpPr>
          <p:cNvPr id="448" name="Google Shape;448;p37"/>
          <p:cNvGrpSpPr/>
          <p:nvPr/>
        </p:nvGrpSpPr>
        <p:grpSpPr>
          <a:xfrm>
            <a:off x="3841058" y="1891433"/>
            <a:ext cx="645022" cy="840083"/>
            <a:chOff x="5121402" y="1891433"/>
            <a:chExt cx="860028" cy="840083"/>
          </a:xfrm>
        </p:grpSpPr>
        <p:sp>
          <p:nvSpPr>
            <p:cNvPr id="449" name="Google Shape;449;p37"/>
            <p:cNvSpPr/>
            <p:nvPr/>
          </p:nvSpPr>
          <p:spPr>
            <a:xfrm>
              <a:off x="5121402" y="2053971"/>
              <a:ext cx="565785" cy="677545"/>
            </a:xfrm>
            <a:custGeom>
              <a:avLst/>
              <a:gdLst/>
              <a:ahLst/>
              <a:cxnLst/>
              <a:rect l="l" t="t" r="r" b="b"/>
              <a:pathLst>
                <a:path w="565785" h="677544" extrusionOk="0">
                  <a:moveTo>
                    <a:pt x="0" y="547369"/>
                  </a:moveTo>
                  <a:lnTo>
                    <a:pt x="57276" y="677163"/>
                  </a:lnTo>
                  <a:lnTo>
                    <a:pt x="96290" y="607821"/>
                  </a:lnTo>
                  <a:lnTo>
                    <a:pt x="63753" y="607821"/>
                  </a:lnTo>
                  <a:lnTo>
                    <a:pt x="56769" y="607059"/>
                  </a:lnTo>
                  <a:lnTo>
                    <a:pt x="54228" y="604012"/>
                  </a:lnTo>
                  <a:lnTo>
                    <a:pt x="55069" y="595900"/>
                  </a:lnTo>
                  <a:lnTo>
                    <a:pt x="0" y="547369"/>
                  </a:lnTo>
                  <a:close/>
                </a:path>
                <a:path w="565785" h="677544" extrusionOk="0">
                  <a:moveTo>
                    <a:pt x="55069" y="595900"/>
                  </a:moveTo>
                  <a:lnTo>
                    <a:pt x="54228" y="604012"/>
                  </a:lnTo>
                  <a:lnTo>
                    <a:pt x="56769" y="607059"/>
                  </a:lnTo>
                  <a:lnTo>
                    <a:pt x="63753" y="607821"/>
                  </a:lnTo>
                  <a:lnTo>
                    <a:pt x="66928" y="605281"/>
                  </a:lnTo>
                  <a:lnTo>
                    <a:pt x="67372" y="601090"/>
                  </a:lnTo>
                  <a:lnTo>
                    <a:pt x="60960" y="601090"/>
                  </a:lnTo>
                  <a:lnTo>
                    <a:pt x="55069" y="595900"/>
                  </a:lnTo>
                  <a:close/>
                </a:path>
                <a:path w="565785" h="677544" extrusionOk="0">
                  <a:moveTo>
                    <a:pt x="126873" y="553465"/>
                  </a:moveTo>
                  <a:lnTo>
                    <a:pt x="67861" y="596104"/>
                  </a:lnTo>
                  <a:lnTo>
                    <a:pt x="67310" y="601726"/>
                  </a:lnTo>
                  <a:lnTo>
                    <a:pt x="66928" y="605281"/>
                  </a:lnTo>
                  <a:lnTo>
                    <a:pt x="63753" y="607821"/>
                  </a:lnTo>
                  <a:lnTo>
                    <a:pt x="96290" y="607821"/>
                  </a:lnTo>
                  <a:lnTo>
                    <a:pt x="126873" y="553465"/>
                  </a:lnTo>
                  <a:close/>
                </a:path>
                <a:path w="565785" h="677544" extrusionOk="0">
                  <a:moveTo>
                    <a:pt x="562610" y="0"/>
                  </a:moveTo>
                  <a:lnTo>
                    <a:pt x="507619" y="3555"/>
                  </a:lnTo>
                  <a:lnTo>
                    <a:pt x="457200" y="13969"/>
                  </a:lnTo>
                  <a:lnTo>
                    <a:pt x="408432" y="30606"/>
                  </a:lnTo>
                  <a:lnTo>
                    <a:pt x="361823" y="53466"/>
                  </a:lnTo>
                  <a:lnTo>
                    <a:pt x="317500" y="82041"/>
                  </a:lnTo>
                  <a:lnTo>
                    <a:pt x="275589" y="116077"/>
                  </a:lnTo>
                  <a:lnTo>
                    <a:pt x="236727" y="154939"/>
                  </a:lnTo>
                  <a:lnTo>
                    <a:pt x="200660" y="198754"/>
                  </a:lnTo>
                  <a:lnTo>
                    <a:pt x="167894" y="246761"/>
                  </a:lnTo>
                  <a:lnTo>
                    <a:pt x="138684" y="298830"/>
                  </a:lnTo>
                  <a:lnTo>
                    <a:pt x="113284" y="354711"/>
                  </a:lnTo>
                  <a:lnTo>
                    <a:pt x="91821" y="413765"/>
                  </a:lnTo>
                  <a:lnTo>
                    <a:pt x="74549" y="475868"/>
                  </a:lnTo>
                  <a:lnTo>
                    <a:pt x="61849" y="540638"/>
                  </a:lnTo>
                  <a:lnTo>
                    <a:pt x="55069" y="595900"/>
                  </a:lnTo>
                  <a:lnTo>
                    <a:pt x="60960" y="601090"/>
                  </a:lnTo>
                  <a:lnTo>
                    <a:pt x="67861" y="596104"/>
                  </a:lnTo>
                  <a:lnTo>
                    <a:pt x="69850" y="575817"/>
                  </a:lnTo>
                  <a:lnTo>
                    <a:pt x="74422" y="542925"/>
                  </a:lnTo>
                  <a:lnTo>
                    <a:pt x="86868" y="479043"/>
                  </a:lnTo>
                  <a:lnTo>
                    <a:pt x="103886" y="417829"/>
                  </a:lnTo>
                  <a:lnTo>
                    <a:pt x="124840" y="359663"/>
                  </a:lnTo>
                  <a:lnTo>
                    <a:pt x="149860" y="304800"/>
                  </a:lnTo>
                  <a:lnTo>
                    <a:pt x="178562" y="253618"/>
                  </a:lnTo>
                  <a:lnTo>
                    <a:pt x="210693" y="206628"/>
                  </a:lnTo>
                  <a:lnTo>
                    <a:pt x="245872" y="163702"/>
                  </a:lnTo>
                  <a:lnTo>
                    <a:pt x="283845" y="125729"/>
                  </a:lnTo>
                  <a:lnTo>
                    <a:pt x="324738" y="92455"/>
                  </a:lnTo>
                  <a:lnTo>
                    <a:pt x="367792" y="64642"/>
                  </a:lnTo>
                  <a:lnTo>
                    <a:pt x="413003" y="42544"/>
                  </a:lnTo>
                  <a:lnTo>
                    <a:pt x="460121" y="26288"/>
                  </a:lnTo>
                  <a:lnTo>
                    <a:pt x="508888" y="16255"/>
                  </a:lnTo>
                  <a:lnTo>
                    <a:pt x="562990" y="12700"/>
                  </a:lnTo>
                  <a:lnTo>
                    <a:pt x="565785" y="9778"/>
                  </a:lnTo>
                  <a:lnTo>
                    <a:pt x="565531" y="2793"/>
                  </a:lnTo>
                  <a:lnTo>
                    <a:pt x="562610" y="0"/>
                  </a:lnTo>
                  <a:close/>
                </a:path>
                <a:path w="565785" h="677544" extrusionOk="0">
                  <a:moveTo>
                    <a:pt x="67861" y="596104"/>
                  </a:moveTo>
                  <a:lnTo>
                    <a:pt x="60960" y="601090"/>
                  </a:lnTo>
                  <a:lnTo>
                    <a:pt x="67372" y="601090"/>
                  </a:lnTo>
                  <a:lnTo>
                    <a:pt x="67861" y="596104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5798550" y="1891433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 h="120000" extrusionOk="0">
                  <a:moveTo>
                    <a:pt x="0" y="0"/>
                  </a:moveTo>
                  <a:lnTo>
                    <a:pt x="18231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7"/>
          <p:cNvSpPr txBox="1"/>
          <p:nvPr/>
        </p:nvSpPr>
        <p:spPr>
          <a:xfrm>
            <a:off x="4339388" y="1878743"/>
            <a:ext cx="15811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3298180" y="1316885"/>
            <a:ext cx="1510094" cy="39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03441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3" name="Google Shape;453;p37"/>
          <p:cNvGraphicFramePr/>
          <p:nvPr/>
        </p:nvGraphicFramePr>
        <p:xfrm>
          <a:off x="5280660" y="4419601"/>
          <a:ext cx="2720325" cy="2225125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906775"/>
                <a:gridCol w="906775"/>
                <a:gridCol w="906775"/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65341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597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75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65722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454" name="Google Shape;454;p37"/>
          <p:cNvSpPr txBox="1"/>
          <p:nvPr/>
        </p:nvSpPr>
        <p:spPr>
          <a:xfrm>
            <a:off x="5761628" y="4140685"/>
            <a:ext cx="221094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Truth Table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/>
        </p:nvSpPr>
        <p:spPr>
          <a:xfrm>
            <a:off x="152400" y="2516264"/>
            <a:ext cx="8877300" cy="170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 Gate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Universal Gate</a:t>
            </a:r>
            <a:endParaRPr sz="36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/>
        </p:nvSpPr>
        <p:spPr>
          <a:xfrm>
            <a:off x="152399" y="111822"/>
            <a:ext cx="6358413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 NOT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2618613" y="2546619"/>
            <a:ext cx="2625470" cy="1024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2458211" y="2872866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5979192" y="2805224"/>
            <a:ext cx="180975" cy="0"/>
          </a:xfrm>
          <a:custGeom>
            <a:avLst/>
            <a:gdLst/>
            <a:ahLst/>
            <a:cxnLst/>
            <a:rect l="l" t="t" r="r" b="b"/>
            <a:pathLst>
              <a:path w="241300" h="120000" extrusionOk="0">
                <a:moveTo>
                  <a:pt x="0" y="0"/>
                </a:moveTo>
                <a:lnTo>
                  <a:pt x="241193" y="0"/>
                </a:lnTo>
              </a:path>
            </a:pathLst>
          </a:custGeom>
          <a:noFill/>
          <a:ln w="128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5320358" y="2755349"/>
            <a:ext cx="1190454" cy="52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33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444461" y="1901698"/>
            <a:ext cx="567214" cy="938530"/>
          </a:xfrm>
          <a:custGeom>
            <a:avLst/>
            <a:gdLst/>
            <a:ahLst/>
            <a:cxnLst/>
            <a:rect l="l" t="t" r="r" b="b"/>
            <a:pathLst>
              <a:path w="756284" h="938530" extrusionOk="0">
                <a:moveTo>
                  <a:pt x="0" y="808989"/>
                </a:moveTo>
                <a:lnTo>
                  <a:pt x="58674" y="938402"/>
                </a:lnTo>
                <a:lnTo>
                  <a:pt x="96770" y="868806"/>
                </a:lnTo>
                <a:lnTo>
                  <a:pt x="64642" y="868806"/>
                </a:lnTo>
                <a:lnTo>
                  <a:pt x="57657" y="868299"/>
                </a:lnTo>
                <a:lnTo>
                  <a:pt x="54990" y="865377"/>
                </a:lnTo>
                <a:lnTo>
                  <a:pt x="55117" y="861822"/>
                </a:lnTo>
                <a:lnTo>
                  <a:pt x="55432" y="856978"/>
                </a:lnTo>
                <a:lnTo>
                  <a:pt x="0" y="808989"/>
                </a:lnTo>
                <a:close/>
              </a:path>
              <a:path w="756284" h="938530" extrusionOk="0">
                <a:moveTo>
                  <a:pt x="55432" y="856978"/>
                </a:moveTo>
                <a:lnTo>
                  <a:pt x="55117" y="861822"/>
                </a:lnTo>
                <a:lnTo>
                  <a:pt x="54990" y="865377"/>
                </a:lnTo>
                <a:lnTo>
                  <a:pt x="57657" y="868299"/>
                </a:lnTo>
                <a:lnTo>
                  <a:pt x="64642" y="868806"/>
                </a:lnTo>
                <a:lnTo>
                  <a:pt x="67563" y="866139"/>
                </a:lnTo>
                <a:lnTo>
                  <a:pt x="67843" y="862202"/>
                </a:lnTo>
                <a:lnTo>
                  <a:pt x="61467" y="862202"/>
                </a:lnTo>
                <a:lnTo>
                  <a:pt x="55432" y="856978"/>
                </a:lnTo>
                <a:close/>
              </a:path>
              <a:path w="756284" h="938530" extrusionOk="0">
                <a:moveTo>
                  <a:pt x="126873" y="813815"/>
                </a:moveTo>
                <a:lnTo>
                  <a:pt x="68174" y="857241"/>
                </a:lnTo>
                <a:lnTo>
                  <a:pt x="67563" y="866139"/>
                </a:lnTo>
                <a:lnTo>
                  <a:pt x="64642" y="868806"/>
                </a:lnTo>
                <a:lnTo>
                  <a:pt x="96770" y="868806"/>
                </a:lnTo>
                <a:lnTo>
                  <a:pt x="126873" y="813815"/>
                </a:lnTo>
                <a:close/>
              </a:path>
              <a:path w="756284" h="938530" extrusionOk="0">
                <a:moveTo>
                  <a:pt x="753363" y="0"/>
                </a:moveTo>
                <a:lnTo>
                  <a:pt x="749807" y="0"/>
                </a:lnTo>
                <a:lnTo>
                  <a:pt x="732154" y="253"/>
                </a:lnTo>
                <a:lnTo>
                  <a:pt x="678942" y="4825"/>
                </a:lnTo>
                <a:lnTo>
                  <a:pt x="609853" y="19050"/>
                </a:lnTo>
                <a:lnTo>
                  <a:pt x="543178" y="42290"/>
                </a:lnTo>
                <a:lnTo>
                  <a:pt x="479170" y="73913"/>
                </a:lnTo>
                <a:lnTo>
                  <a:pt x="418338" y="113411"/>
                </a:lnTo>
                <a:lnTo>
                  <a:pt x="361061" y="160527"/>
                </a:lnTo>
                <a:lnTo>
                  <a:pt x="307466" y="214502"/>
                </a:lnTo>
                <a:lnTo>
                  <a:pt x="282193" y="243966"/>
                </a:lnTo>
                <a:lnTo>
                  <a:pt x="258063" y="275081"/>
                </a:lnTo>
                <a:lnTo>
                  <a:pt x="234950" y="307721"/>
                </a:lnTo>
                <a:lnTo>
                  <a:pt x="213105" y="341756"/>
                </a:lnTo>
                <a:lnTo>
                  <a:pt x="192531" y="377063"/>
                </a:lnTo>
                <a:lnTo>
                  <a:pt x="172974" y="413892"/>
                </a:lnTo>
                <a:lnTo>
                  <a:pt x="154939" y="451992"/>
                </a:lnTo>
                <a:lnTo>
                  <a:pt x="138049" y="491109"/>
                </a:lnTo>
                <a:lnTo>
                  <a:pt x="122554" y="531622"/>
                </a:lnTo>
                <a:lnTo>
                  <a:pt x="108457" y="573151"/>
                </a:lnTo>
                <a:lnTo>
                  <a:pt x="96012" y="615823"/>
                </a:lnTo>
                <a:lnTo>
                  <a:pt x="84836" y="659384"/>
                </a:lnTo>
                <a:lnTo>
                  <a:pt x="75311" y="703834"/>
                </a:lnTo>
                <a:lnTo>
                  <a:pt x="67437" y="749173"/>
                </a:lnTo>
                <a:lnTo>
                  <a:pt x="61087" y="795401"/>
                </a:lnTo>
                <a:lnTo>
                  <a:pt x="56387" y="842263"/>
                </a:lnTo>
                <a:lnTo>
                  <a:pt x="55432" y="856978"/>
                </a:lnTo>
                <a:lnTo>
                  <a:pt x="61467" y="862202"/>
                </a:lnTo>
                <a:lnTo>
                  <a:pt x="68174" y="857241"/>
                </a:lnTo>
                <a:lnTo>
                  <a:pt x="69087" y="843534"/>
                </a:lnTo>
                <a:lnTo>
                  <a:pt x="73660" y="797178"/>
                </a:lnTo>
                <a:lnTo>
                  <a:pt x="79882" y="751331"/>
                </a:lnTo>
                <a:lnTo>
                  <a:pt x="87756" y="706374"/>
                </a:lnTo>
                <a:lnTo>
                  <a:pt x="97154" y="662431"/>
                </a:lnTo>
                <a:lnTo>
                  <a:pt x="108076" y="619378"/>
                </a:lnTo>
                <a:lnTo>
                  <a:pt x="120523" y="577214"/>
                </a:lnTo>
                <a:lnTo>
                  <a:pt x="134492" y="536066"/>
                </a:lnTo>
                <a:lnTo>
                  <a:pt x="149732" y="496188"/>
                </a:lnTo>
                <a:lnTo>
                  <a:pt x="166369" y="457453"/>
                </a:lnTo>
                <a:lnTo>
                  <a:pt x="184276" y="419862"/>
                </a:lnTo>
                <a:lnTo>
                  <a:pt x="203453" y="383539"/>
                </a:lnTo>
                <a:lnTo>
                  <a:pt x="223774" y="348614"/>
                </a:lnTo>
                <a:lnTo>
                  <a:pt x="245363" y="314960"/>
                </a:lnTo>
                <a:lnTo>
                  <a:pt x="268097" y="282828"/>
                </a:lnTo>
                <a:lnTo>
                  <a:pt x="291845" y="252222"/>
                </a:lnTo>
                <a:lnTo>
                  <a:pt x="316738" y="223265"/>
                </a:lnTo>
                <a:lnTo>
                  <a:pt x="369442" y="170052"/>
                </a:lnTo>
                <a:lnTo>
                  <a:pt x="425576" y="123825"/>
                </a:lnTo>
                <a:lnTo>
                  <a:pt x="485139" y="85089"/>
                </a:lnTo>
                <a:lnTo>
                  <a:pt x="547751" y="54101"/>
                </a:lnTo>
                <a:lnTo>
                  <a:pt x="612775" y="31368"/>
                </a:lnTo>
                <a:lnTo>
                  <a:pt x="663321" y="20065"/>
                </a:lnTo>
                <a:lnTo>
                  <a:pt x="714882" y="13969"/>
                </a:lnTo>
                <a:lnTo>
                  <a:pt x="750061" y="12700"/>
                </a:lnTo>
                <a:lnTo>
                  <a:pt x="753491" y="12700"/>
                </a:lnTo>
                <a:lnTo>
                  <a:pt x="756284" y="9778"/>
                </a:lnTo>
                <a:lnTo>
                  <a:pt x="756284" y="2793"/>
                </a:lnTo>
                <a:lnTo>
                  <a:pt x="753363" y="0"/>
                </a:lnTo>
                <a:close/>
              </a:path>
              <a:path w="756284" h="938530" extrusionOk="0">
                <a:moveTo>
                  <a:pt x="68174" y="857241"/>
                </a:moveTo>
                <a:lnTo>
                  <a:pt x="61467" y="862202"/>
                </a:lnTo>
                <a:lnTo>
                  <a:pt x="67843" y="862202"/>
                </a:lnTo>
                <a:lnTo>
                  <a:pt x="68174" y="857241"/>
                </a:lnTo>
                <a:close/>
              </a:path>
            </a:pathLst>
          </a:custGeom>
          <a:solidFill>
            <a:srgbClr val="FF1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5005261" y="1357741"/>
            <a:ext cx="2128838" cy="10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950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495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950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495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3810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Bubble)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4057078" y="3996308"/>
            <a:ext cx="158172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7" name="Google Shape;477;p39"/>
          <p:cNvGraphicFramePr/>
          <p:nvPr/>
        </p:nvGraphicFramePr>
        <p:xfrm>
          <a:off x="2920465" y="4353308"/>
          <a:ext cx="3054650" cy="1483375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1527325"/>
                <a:gridCol w="15273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40"/>
          <p:cNvGrpSpPr/>
          <p:nvPr/>
        </p:nvGrpSpPr>
        <p:grpSpPr>
          <a:xfrm>
            <a:off x="2506599" y="1701941"/>
            <a:ext cx="3035808" cy="1873377"/>
            <a:chOff x="3342132" y="1701926"/>
            <a:chExt cx="4047744" cy="1873377"/>
          </a:xfrm>
        </p:grpSpPr>
        <p:sp>
          <p:nvSpPr>
            <p:cNvPr id="485" name="Google Shape;485;p40"/>
            <p:cNvSpPr/>
            <p:nvPr/>
          </p:nvSpPr>
          <p:spPr>
            <a:xfrm>
              <a:off x="3342132" y="2028443"/>
              <a:ext cx="4047744" cy="1333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220970" y="1701926"/>
              <a:ext cx="735965" cy="558800"/>
            </a:xfrm>
            <a:custGeom>
              <a:avLst/>
              <a:gdLst/>
              <a:ahLst/>
              <a:cxnLst/>
              <a:rect l="l" t="t" r="r" b="b"/>
              <a:pathLst>
                <a:path w="735964" h="558800" extrusionOk="0">
                  <a:moveTo>
                    <a:pt x="0" y="426212"/>
                  </a:moveTo>
                  <a:lnTo>
                    <a:pt x="50672" y="558800"/>
                  </a:lnTo>
                  <a:lnTo>
                    <a:pt x="94119" y="489838"/>
                  </a:lnTo>
                  <a:lnTo>
                    <a:pt x="60578" y="489838"/>
                  </a:lnTo>
                  <a:lnTo>
                    <a:pt x="57150" y="489203"/>
                  </a:lnTo>
                  <a:lnTo>
                    <a:pt x="53593" y="488696"/>
                  </a:lnTo>
                  <a:lnTo>
                    <a:pt x="51307" y="485394"/>
                  </a:lnTo>
                  <a:lnTo>
                    <a:pt x="51942" y="481964"/>
                  </a:lnTo>
                  <a:lnTo>
                    <a:pt x="52685" y="477632"/>
                  </a:lnTo>
                  <a:lnTo>
                    <a:pt x="0" y="426212"/>
                  </a:lnTo>
                  <a:close/>
                </a:path>
                <a:path w="735964" h="558800" extrusionOk="0">
                  <a:moveTo>
                    <a:pt x="52685" y="477632"/>
                  </a:moveTo>
                  <a:lnTo>
                    <a:pt x="51942" y="481964"/>
                  </a:lnTo>
                  <a:lnTo>
                    <a:pt x="51307" y="485394"/>
                  </a:lnTo>
                  <a:lnTo>
                    <a:pt x="53593" y="488696"/>
                  </a:lnTo>
                  <a:lnTo>
                    <a:pt x="57150" y="489203"/>
                  </a:lnTo>
                  <a:lnTo>
                    <a:pt x="60578" y="489838"/>
                  </a:lnTo>
                  <a:lnTo>
                    <a:pt x="63880" y="487552"/>
                  </a:lnTo>
                  <a:lnTo>
                    <a:pt x="64388" y="483997"/>
                  </a:lnTo>
                  <a:lnTo>
                    <a:pt x="64563" y="482981"/>
                  </a:lnTo>
                  <a:lnTo>
                    <a:pt x="58165" y="482981"/>
                  </a:lnTo>
                  <a:lnTo>
                    <a:pt x="52685" y="477632"/>
                  </a:lnTo>
                  <a:close/>
                </a:path>
                <a:path w="735964" h="558800" extrusionOk="0">
                  <a:moveTo>
                    <a:pt x="126364" y="438658"/>
                  </a:moveTo>
                  <a:lnTo>
                    <a:pt x="65368" y="478300"/>
                  </a:lnTo>
                  <a:lnTo>
                    <a:pt x="64388" y="483997"/>
                  </a:lnTo>
                  <a:lnTo>
                    <a:pt x="63880" y="487552"/>
                  </a:lnTo>
                  <a:lnTo>
                    <a:pt x="60578" y="489838"/>
                  </a:lnTo>
                  <a:lnTo>
                    <a:pt x="94119" y="489838"/>
                  </a:lnTo>
                  <a:lnTo>
                    <a:pt x="126364" y="438658"/>
                  </a:lnTo>
                  <a:close/>
                </a:path>
                <a:path w="735964" h="558800" extrusionOk="0">
                  <a:moveTo>
                    <a:pt x="732916" y="0"/>
                  </a:moveTo>
                  <a:lnTo>
                    <a:pt x="729360" y="126"/>
                  </a:lnTo>
                  <a:lnTo>
                    <a:pt x="694689" y="888"/>
                  </a:lnTo>
                  <a:lnTo>
                    <a:pt x="660272" y="3048"/>
                  </a:lnTo>
                  <a:lnTo>
                    <a:pt x="592835" y="11302"/>
                  </a:lnTo>
                  <a:lnTo>
                    <a:pt x="527812" y="25019"/>
                  </a:lnTo>
                  <a:lnTo>
                    <a:pt x="465327" y="43687"/>
                  </a:lnTo>
                  <a:lnTo>
                    <a:pt x="405891" y="67056"/>
                  </a:lnTo>
                  <a:lnTo>
                    <a:pt x="349630" y="94869"/>
                  </a:lnTo>
                  <a:lnTo>
                    <a:pt x="297179" y="127000"/>
                  </a:lnTo>
                  <a:lnTo>
                    <a:pt x="248538" y="162813"/>
                  </a:lnTo>
                  <a:lnTo>
                    <a:pt x="204342" y="202437"/>
                  </a:lnTo>
                  <a:lnTo>
                    <a:pt x="164718" y="245363"/>
                  </a:lnTo>
                  <a:lnTo>
                    <a:pt x="130175" y="291464"/>
                  </a:lnTo>
                  <a:lnTo>
                    <a:pt x="100837" y="340233"/>
                  </a:lnTo>
                  <a:lnTo>
                    <a:pt x="77342" y="391668"/>
                  </a:lnTo>
                  <a:lnTo>
                    <a:pt x="59816" y="445388"/>
                  </a:lnTo>
                  <a:lnTo>
                    <a:pt x="52685" y="477632"/>
                  </a:lnTo>
                  <a:lnTo>
                    <a:pt x="58165" y="482981"/>
                  </a:lnTo>
                  <a:lnTo>
                    <a:pt x="65368" y="478300"/>
                  </a:lnTo>
                  <a:lnTo>
                    <a:pt x="65785" y="475869"/>
                  </a:lnTo>
                  <a:lnTo>
                    <a:pt x="72008" y="448945"/>
                  </a:lnTo>
                  <a:lnTo>
                    <a:pt x="88900" y="396621"/>
                  </a:lnTo>
                  <a:lnTo>
                    <a:pt x="111887" y="346456"/>
                  </a:lnTo>
                  <a:lnTo>
                    <a:pt x="140462" y="298703"/>
                  </a:lnTo>
                  <a:lnTo>
                    <a:pt x="174243" y="253746"/>
                  </a:lnTo>
                  <a:lnTo>
                    <a:pt x="212978" y="211709"/>
                  </a:lnTo>
                  <a:lnTo>
                    <a:pt x="256412" y="172847"/>
                  </a:lnTo>
                  <a:lnTo>
                    <a:pt x="304038" y="137668"/>
                  </a:lnTo>
                  <a:lnTo>
                    <a:pt x="355472" y="106172"/>
                  </a:lnTo>
                  <a:lnTo>
                    <a:pt x="410717" y="78867"/>
                  </a:lnTo>
                  <a:lnTo>
                    <a:pt x="469138" y="55752"/>
                  </a:lnTo>
                  <a:lnTo>
                    <a:pt x="530732" y="37464"/>
                  </a:lnTo>
                  <a:lnTo>
                    <a:pt x="594613" y="23875"/>
                  </a:lnTo>
                  <a:lnTo>
                    <a:pt x="661034" y="15621"/>
                  </a:lnTo>
                  <a:lnTo>
                    <a:pt x="729614" y="12826"/>
                  </a:lnTo>
                  <a:lnTo>
                    <a:pt x="733170" y="12700"/>
                  </a:lnTo>
                  <a:lnTo>
                    <a:pt x="735964" y="9906"/>
                  </a:lnTo>
                  <a:lnTo>
                    <a:pt x="735710" y="2794"/>
                  </a:lnTo>
                  <a:lnTo>
                    <a:pt x="732916" y="0"/>
                  </a:lnTo>
                  <a:close/>
                </a:path>
                <a:path w="735964" h="558800" extrusionOk="0">
                  <a:moveTo>
                    <a:pt x="65368" y="478300"/>
                  </a:moveTo>
                  <a:lnTo>
                    <a:pt x="58165" y="482981"/>
                  </a:lnTo>
                  <a:lnTo>
                    <a:pt x="64563" y="482981"/>
                  </a:lnTo>
                  <a:lnTo>
                    <a:pt x="65368" y="478300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04332" y="327050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 extrusionOk="0">
                  <a:moveTo>
                    <a:pt x="1219199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799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40"/>
          <p:cNvSpPr txBox="1"/>
          <p:nvPr/>
        </p:nvSpPr>
        <p:spPr>
          <a:xfrm>
            <a:off x="36433" y="152400"/>
            <a:ext cx="644778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an AND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2276477" y="2169033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2276477" y="2853309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6137248" y="2496634"/>
            <a:ext cx="120968" cy="45719"/>
          </a:xfrm>
          <a:custGeom>
            <a:avLst/>
            <a:gdLst/>
            <a:ahLst/>
            <a:cxnLst/>
            <a:rect l="l" t="t" r="r" b="b"/>
            <a:pathLst>
              <a:path w="161290" h="120000" extrusionOk="0">
                <a:moveTo>
                  <a:pt x="0" y="0"/>
                </a:moveTo>
                <a:lnTo>
                  <a:pt x="160739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 rot="10800000">
            <a:off x="6484215" y="2504282"/>
            <a:ext cx="195871" cy="45719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6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/>
          <p:nvPr/>
        </p:nvSpPr>
        <p:spPr>
          <a:xfrm rot="10800000" flipH="1">
            <a:off x="6137248" y="2450915"/>
            <a:ext cx="542838" cy="45719"/>
          </a:xfrm>
          <a:custGeom>
            <a:avLst/>
            <a:gdLst/>
            <a:ahLst/>
            <a:cxnLst/>
            <a:rect l="l" t="t" r="r" b="b"/>
            <a:pathLst>
              <a:path w="589915" h="120000" extrusionOk="0">
                <a:moveTo>
                  <a:pt x="0" y="0"/>
                </a:moveTo>
                <a:lnTo>
                  <a:pt x="58975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6926582" y="2468753"/>
            <a:ext cx="120491" cy="0"/>
          </a:xfrm>
          <a:custGeom>
            <a:avLst/>
            <a:gdLst/>
            <a:ahLst/>
            <a:cxnLst/>
            <a:rect l="l" t="t" r="r" b="b"/>
            <a:pathLst>
              <a:path w="160654" h="120000" extrusionOk="0">
                <a:moveTo>
                  <a:pt x="0" y="0"/>
                </a:moveTo>
                <a:lnTo>
                  <a:pt x="1603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6956853" y="2513441"/>
            <a:ext cx="120491" cy="45719"/>
          </a:xfrm>
          <a:custGeom>
            <a:avLst/>
            <a:gdLst/>
            <a:ahLst/>
            <a:cxnLst/>
            <a:rect l="l" t="t" r="r" b="b"/>
            <a:pathLst>
              <a:path w="160654" h="120000" extrusionOk="0">
                <a:moveTo>
                  <a:pt x="0" y="0"/>
                </a:moveTo>
                <a:lnTo>
                  <a:pt x="1603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7162799" y="2468753"/>
            <a:ext cx="123825" cy="0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9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7162800" y="2543910"/>
            <a:ext cx="123825" cy="0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9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5656946" y="2543910"/>
            <a:ext cx="2539272" cy="31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4587631" y="1568498"/>
            <a:ext cx="120968" cy="0"/>
          </a:xfrm>
          <a:custGeom>
            <a:avLst/>
            <a:gdLst/>
            <a:ahLst/>
            <a:cxnLst/>
            <a:rect l="l" t="t" r="r" b="b"/>
            <a:pathLst>
              <a:path w="161289" h="120000" extrusionOk="0">
                <a:moveTo>
                  <a:pt x="0" y="0"/>
                </a:moveTo>
                <a:lnTo>
                  <a:pt x="16118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4400168" y="3602869"/>
            <a:ext cx="1010032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2849499" y="33497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1219200" h="304800" extrusionOk="0">
                <a:moveTo>
                  <a:pt x="1219200" y="0"/>
                </a:moveTo>
                <a:lnTo>
                  <a:pt x="1217195" y="59334"/>
                </a:lnTo>
                <a:lnTo>
                  <a:pt x="1211738" y="107775"/>
                </a:lnTo>
                <a:lnTo>
                  <a:pt x="1203662" y="140428"/>
                </a:lnTo>
                <a:lnTo>
                  <a:pt x="1193800" y="152400"/>
                </a:lnTo>
                <a:lnTo>
                  <a:pt x="635000" y="152400"/>
                </a:lnTo>
                <a:lnTo>
                  <a:pt x="625137" y="164371"/>
                </a:lnTo>
                <a:lnTo>
                  <a:pt x="617061" y="197024"/>
                </a:lnTo>
                <a:lnTo>
                  <a:pt x="611604" y="245465"/>
                </a:lnTo>
                <a:lnTo>
                  <a:pt x="609600" y="304800"/>
                </a:lnTo>
                <a:lnTo>
                  <a:pt x="607595" y="245465"/>
                </a:lnTo>
                <a:lnTo>
                  <a:pt x="602138" y="197024"/>
                </a:lnTo>
                <a:lnTo>
                  <a:pt x="594062" y="164371"/>
                </a:lnTo>
                <a:lnTo>
                  <a:pt x="584200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3018758" y="3681814"/>
            <a:ext cx="896970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“Inverters”</a:t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4121754" y="2077529"/>
            <a:ext cx="590179" cy="744553"/>
            <a:chOff x="5495671" y="2077514"/>
            <a:chExt cx="786905" cy="744553"/>
          </a:xfrm>
        </p:grpSpPr>
        <p:sp>
          <p:nvSpPr>
            <p:cNvPr id="504" name="Google Shape;504;p40"/>
            <p:cNvSpPr/>
            <p:nvPr/>
          </p:nvSpPr>
          <p:spPr>
            <a:xfrm>
              <a:off x="5495671" y="2220087"/>
              <a:ext cx="520065" cy="601980"/>
            </a:xfrm>
            <a:custGeom>
              <a:avLst/>
              <a:gdLst/>
              <a:ahLst/>
              <a:cxnLst/>
              <a:rect l="l" t="t" r="r" b="b"/>
              <a:pathLst>
                <a:path w="520064" h="601980" extrusionOk="0">
                  <a:moveTo>
                    <a:pt x="0" y="471170"/>
                  </a:moveTo>
                  <a:lnTo>
                    <a:pt x="56387" y="601472"/>
                  </a:lnTo>
                  <a:lnTo>
                    <a:pt x="95950" y="532129"/>
                  </a:lnTo>
                  <a:lnTo>
                    <a:pt x="63373" y="532129"/>
                  </a:lnTo>
                  <a:lnTo>
                    <a:pt x="56387" y="531367"/>
                  </a:lnTo>
                  <a:lnTo>
                    <a:pt x="53848" y="528320"/>
                  </a:lnTo>
                  <a:lnTo>
                    <a:pt x="54699" y="520135"/>
                  </a:lnTo>
                  <a:lnTo>
                    <a:pt x="0" y="471170"/>
                  </a:lnTo>
                  <a:close/>
                </a:path>
                <a:path w="520064" h="601980" extrusionOk="0">
                  <a:moveTo>
                    <a:pt x="54699" y="520135"/>
                  </a:moveTo>
                  <a:lnTo>
                    <a:pt x="53848" y="528320"/>
                  </a:lnTo>
                  <a:lnTo>
                    <a:pt x="56387" y="531367"/>
                  </a:lnTo>
                  <a:lnTo>
                    <a:pt x="63373" y="532129"/>
                  </a:lnTo>
                  <a:lnTo>
                    <a:pt x="66548" y="529589"/>
                  </a:lnTo>
                  <a:lnTo>
                    <a:pt x="66990" y="525399"/>
                  </a:lnTo>
                  <a:lnTo>
                    <a:pt x="60578" y="525399"/>
                  </a:lnTo>
                  <a:lnTo>
                    <a:pt x="54699" y="520135"/>
                  </a:lnTo>
                  <a:close/>
                </a:path>
                <a:path w="520064" h="601980" extrusionOk="0">
                  <a:moveTo>
                    <a:pt x="126745" y="478154"/>
                  </a:moveTo>
                  <a:lnTo>
                    <a:pt x="67469" y="520478"/>
                  </a:lnTo>
                  <a:lnTo>
                    <a:pt x="66928" y="526034"/>
                  </a:lnTo>
                  <a:lnTo>
                    <a:pt x="66548" y="529589"/>
                  </a:lnTo>
                  <a:lnTo>
                    <a:pt x="63373" y="532129"/>
                  </a:lnTo>
                  <a:lnTo>
                    <a:pt x="95950" y="532129"/>
                  </a:lnTo>
                  <a:lnTo>
                    <a:pt x="126745" y="478154"/>
                  </a:lnTo>
                  <a:close/>
                </a:path>
                <a:path w="520064" h="601980" extrusionOk="0">
                  <a:moveTo>
                    <a:pt x="516763" y="0"/>
                  </a:moveTo>
                  <a:lnTo>
                    <a:pt x="466343" y="3175"/>
                  </a:lnTo>
                  <a:lnTo>
                    <a:pt x="420369" y="12446"/>
                  </a:lnTo>
                  <a:lnTo>
                    <a:pt x="376046" y="27177"/>
                  </a:lnTo>
                  <a:lnTo>
                    <a:pt x="333501" y="47498"/>
                  </a:lnTo>
                  <a:lnTo>
                    <a:pt x="293115" y="72771"/>
                  </a:lnTo>
                  <a:lnTo>
                    <a:pt x="254888" y="102997"/>
                  </a:lnTo>
                  <a:lnTo>
                    <a:pt x="219328" y="137667"/>
                  </a:lnTo>
                  <a:lnTo>
                    <a:pt x="186562" y="176529"/>
                  </a:lnTo>
                  <a:lnTo>
                    <a:pt x="156717" y="219201"/>
                  </a:lnTo>
                  <a:lnTo>
                    <a:pt x="130048" y="265429"/>
                  </a:lnTo>
                  <a:lnTo>
                    <a:pt x="106806" y="314960"/>
                  </a:lnTo>
                  <a:lnTo>
                    <a:pt x="87375" y="367538"/>
                  </a:lnTo>
                  <a:lnTo>
                    <a:pt x="71500" y="422655"/>
                  </a:lnTo>
                  <a:lnTo>
                    <a:pt x="60070" y="480313"/>
                  </a:lnTo>
                  <a:lnTo>
                    <a:pt x="54699" y="520135"/>
                  </a:lnTo>
                  <a:lnTo>
                    <a:pt x="60578" y="525399"/>
                  </a:lnTo>
                  <a:lnTo>
                    <a:pt x="67469" y="520478"/>
                  </a:lnTo>
                  <a:lnTo>
                    <a:pt x="68325" y="511683"/>
                  </a:lnTo>
                  <a:lnTo>
                    <a:pt x="72516" y="482473"/>
                  </a:lnTo>
                  <a:lnTo>
                    <a:pt x="83819" y="425830"/>
                  </a:lnTo>
                  <a:lnTo>
                    <a:pt x="99313" y="371601"/>
                  </a:lnTo>
                  <a:lnTo>
                    <a:pt x="118490" y="320166"/>
                  </a:lnTo>
                  <a:lnTo>
                    <a:pt x="141224" y="271525"/>
                  </a:lnTo>
                  <a:lnTo>
                    <a:pt x="167258" y="226187"/>
                  </a:lnTo>
                  <a:lnTo>
                    <a:pt x="196468" y="184530"/>
                  </a:lnTo>
                  <a:lnTo>
                    <a:pt x="228473" y="146558"/>
                  </a:lnTo>
                  <a:lnTo>
                    <a:pt x="263016" y="112775"/>
                  </a:lnTo>
                  <a:lnTo>
                    <a:pt x="300100" y="83438"/>
                  </a:lnTo>
                  <a:lnTo>
                    <a:pt x="339343" y="58800"/>
                  </a:lnTo>
                  <a:lnTo>
                    <a:pt x="380364" y="39115"/>
                  </a:lnTo>
                  <a:lnTo>
                    <a:pt x="423290" y="24764"/>
                  </a:lnTo>
                  <a:lnTo>
                    <a:pt x="467613" y="15875"/>
                  </a:lnTo>
                  <a:lnTo>
                    <a:pt x="517143" y="12700"/>
                  </a:lnTo>
                  <a:lnTo>
                    <a:pt x="519938" y="9778"/>
                  </a:lnTo>
                  <a:lnTo>
                    <a:pt x="519683" y="2793"/>
                  </a:lnTo>
                  <a:lnTo>
                    <a:pt x="516763" y="0"/>
                  </a:lnTo>
                  <a:close/>
                </a:path>
                <a:path w="520064" h="601980" extrusionOk="0">
                  <a:moveTo>
                    <a:pt x="67469" y="520478"/>
                  </a:moveTo>
                  <a:lnTo>
                    <a:pt x="60578" y="525399"/>
                  </a:lnTo>
                  <a:lnTo>
                    <a:pt x="66990" y="525399"/>
                  </a:lnTo>
                  <a:lnTo>
                    <a:pt x="67469" y="520478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116841" y="2077514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 h="120000" extrusionOk="0">
                  <a:moveTo>
                    <a:pt x="0" y="0"/>
                  </a:moveTo>
                  <a:lnTo>
                    <a:pt x="16515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40"/>
          <p:cNvSpPr txBox="1"/>
          <p:nvPr/>
        </p:nvSpPr>
        <p:spPr>
          <a:xfrm>
            <a:off x="4578106" y="2064837"/>
            <a:ext cx="145256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3556828" y="1106389"/>
            <a:ext cx="1208246" cy="7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6514" lvl="0" indent="0" algn="r" rtl="0"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6484215" y="3980598"/>
            <a:ext cx="122279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9" name="Google Shape;509;p40"/>
          <p:cNvGraphicFramePr/>
          <p:nvPr/>
        </p:nvGraphicFramePr>
        <p:xfrm>
          <a:off x="5829301" y="4343400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/>
                <a:gridCol w="786575"/>
                <a:gridCol w="786575"/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cxnSp>
        <p:nvCxnSpPr>
          <p:cNvPr id="510" name="Google Shape;510;p40"/>
          <p:cNvCxnSpPr/>
          <p:nvPr/>
        </p:nvCxnSpPr>
        <p:spPr>
          <a:xfrm>
            <a:off x="6137248" y="2559160"/>
            <a:ext cx="1209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/>
        </p:nvSpPr>
        <p:spPr>
          <a:xfrm>
            <a:off x="121158" y="152400"/>
            <a:ext cx="693420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an OR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1"/>
          <p:cNvSpPr/>
          <p:nvPr/>
        </p:nvSpPr>
        <p:spPr>
          <a:xfrm>
            <a:off x="1880234" y="2229626"/>
            <a:ext cx="3898773" cy="903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1604582" y="2233040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1604582" y="2704338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6484334" y="2490769"/>
            <a:ext cx="571024" cy="0"/>
          </a:xfrm>
          <a:custGeom>
            <a:avLst/>
            <a:gdLst/>
            <a:ahLst/>
            <a:cxnLst/>
            <a:rect l="l" t="t" r="r" b="b"/>
            <a:pathLst>
              <a:path w="761365" h="120000" extrusionOk="0">
                <a:moveTo>
                  <a:pt x="0" y="0"/>
                </a:moveTo>
                <a:lnTo>
                  <a:pt x="761013" y="0"/>
                </a:lnTo>
              </a:path>
            </a:pathLst>
          </a:custGeom>
          <a:noFill/>
          <a:ln w="11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6484334" y="2396413"/>
            <a:ext cx="571024" cy="0"/>
          </a:xfrm>
          <a:custGeom>
            <a:avLst/>
            <a:gdLst/>
            <a:ahLst/>
            <a:cxnLst/>
            <a:rect l="l" t="t" r="r" b="b"/>
            <a:pathLst>
              <a:path w="761365" h="120000" extrusionOk="0">
                <a:moveTo>
                  <a:pt x="0" y="0"/>
                </a:moveTo>
                <a:lnTo>
                  <a:pt x="761013" y="0"/>
                </a:lnTo>
              </a:path>
            </a:pathLst>
          </a:custGeom>
          <a:noFill/>
          <a:ln w="11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5785812" y="2466855"/>
            <a:ext cx="2596187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4382428" y="1627716"/>
            <a:ext cx="565309" cy="0"/>
          </a:xfrm>
          <a:custGeom>
            <a:avLst/>
            <a:gdLst/>
            <a:ahLst/>
            <a:cxnLst/>
            <a:rect l="l" t="t" r="r" b="b"/>
            <a:pathLst>
              <a:path w="753745" h="120000" extrusionOk="0">
                <a:moveTo>
                  <a:pt x="0" y="0"/>
                </a:moveTo>
                <a:lnTo>
                  <a:pt x="753183" y="0"/>
                </a:lnTo>
              </a:path>
            </a:pathLst>
          </a:custGeom>
          <a:noFill/>
          <a:ln w="10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3691794" y="1791857"/>
            <a:ext cx="491014" cy="793115"/>
          </a:xfrm>
          <a:custGeom>
            <a:avLst/>
            <a:gdLst/>
            <a:ahLst/>
            <a:cxnLst/>
            <a:rect l="l" t="t" r="r" b="b"/>
            <a:pathLst>
              <a:path w="654685" h="793114" extrusionOk="0">
                <a:moveTo>
                  <a:pt x="0" y="663448"/>
                </a:moveTo>
                <a:lnTo>
                  <a:pt x="58166" y="792988"/>
                </a:lnTo>
                <a:lnTo>
                  <a:pt x="96625" y="723392"/>
                </a:lnTo>
                <a:lnTo>
                  <a:pt x="64389" y="723392"/>
                </a:lnTo>
                <a:lnTo>
                  <a:pt x="57404" y="722884"/>
                </a:lnTo>
                <a:lnTo>
                  <a:pt x="54737" y="719963"/>
                </a:lnTo>
                <a:lnTo>
                  <a:pt x="54991" y="716407"/>
                </a:lnTo>
                <a:lnTo>
                  <a:pt x="55265" y="711505"/>
                </a:lnTo>
                <a:lnTo>
                  <a:pt x="0" y="663448"/>
                </a:lnTo>
                <a:close/>
              </a:path>
              <a:path w="654685" h="793114" extrusionOk="0">
                <a:moveTo>
                  <a:pt x="55265" y="711505"/>
                </a:moveTo>
                <a:lnTo>
                  <a:pt x="54936" y="717169"/>
                </a:lnTo>
                <a:lnTo>
                  <a:pt x="54737" y="719963"/>
                </a:lnTo>
                <a:lnTo>
                  <a:pt x="57404" y="722884"/>
                </a:lnTo>
                <a:lnTo>
                  <a:pt x="64389" y="723392"/>
                </a:lnTo>
                <a:lnTo>
                  <a:pt x="67437" y="720725"/>
                </a:lnTo>
                <a:lnTo>
                  <a:pt x="67564" y="717169"/>
                </a:lnTo>
                <a:lnTo>
                  <a:pt x="67598" y="716788"/>
                </a:lnTo>
                <a:lnTo>
                  <a:pt x="61341" y="716788"/>
                </a:lnTo>
                <a:lnTo>
                  <a:pt x="55265" y="711505"/>
                </a:lnTo>
                <a:close/>
              </a:path>
              <a:path w="654685" h="793114" extrusionOk="0">
                <a:moveTo>
                  <a:pt x="126873" y="668655"/>
                </a:moveTo>
                <a:lnTo>
                  <a:pt x="68058" y="711854"/>
                </a:lnTo>
                <a:lnTo>
                  <a:pt x="67564" y="717169"/>
                </a:lnTo>
                <a:lnTo>
                  <a:pt x="67437" y="720725"/>
                </a:lnTo>
                <a:lnTo>
                  <a:pt x="64389" y="723392"/>
                </a:lnTo>
                <a:lnTo>
                  <a:pt x="96625" y="723392"/>
                </a:lnTo>
                <a:lnTo>
                  <a:pt x="126873" y="668655"/>
                </a:lnTo>
                <a:close/>
              </a:path>
              <a:path w="654685" h="793114" extrusionOk="0">
                <a:moveTo>
                  <a:pt x="651129" y="0"/>
                </a:moveTo>
                <a:lnTo>
                  <a:pt x="587121" y="4318"/>
                </a:lnTo>
                <a:lnTo>
                  <a:pt x="528193" y="16256"/>
                </a:lnTo>
                <a:lnTo>
                  <a:pt x="471043" y="35814"/>
                </a:lnTo>
                <a:lnTo>
                  <a:pt x="416433" y="62484"/>
                </a:lnTo>
                <a:lnTo>
                  <a:pt x="364363" y="96012"/>
                </a:lnTo>
                <a:lnTo>
                  <a:pt x="315341" y="135762"/>
                </a:lnTo>
                <a:lnTo>
                  <a:pt x="269621" y="181356"/>
                </a:lnTo>
                <a:lnTo>
                  <a:pt x="227457" y="232537"/>
                </a:lnTo>
                <a:lnTo>
                  <a:pt x="188976" y="288798"/>
                </a:lnTo>
                <a:lnTo>
                  <a:pt x="154686" y="349758"/>
                </a:lnTo>
                <a:lnTo>
                  <a:pt x="124841" y="415163"/>
                </a:lnTo>
                <a:lnTo>
                  <a:pt x="99695" y="484378"/>
                </a:lnTo>
                <a:lnTo>
                  <a:pt x="79502" y="557149"/>
                </a:lnTo>
                <a:lnTo>
                  <a:pt x="71501" y="594741"/>
                </a:lnTo>
                <a:lnTo>
                  <a:pt x="64643" y="633095"/>
                </a:lnTo>
                <a:lnTo>
                  <a:pt x="59309" y="672084"/>
                </a:lnTo>
                <a:lnTo>
                  <a:pt x="55265" y="711505"/>
                </a:lnTo>
                <a:lnTo>
                  <a:pt x="61341" y="716788"/>
                </a:lnTo>
                <a:lnTo>
                  <a:pt x="68058" y="711854"/>
                </a:lnTo>
                <a:lnTo>
                  <a:pt x="71882" y="673862"/>
                </a:lnTo>
                <a:lnTo>
                  <a:pt x="77089" y="635254"/>
                </a:lnTo>
                <a:lnTo>
                  <a:pt x="83820" y="597408"/>
                </a:lnTo>
                <a:lnTo>
                  <a:pt x="101219" y="524002"/>
                </a:lnTo>
                <a:lnTo>
                  <a:pt x="123571" y="453898"/>
                </a:lnTo>
                <a:lnTo>
                  <a:pt x="150749" y="387477"/>
                </a:lnTo>
                <a:lnTo>
                  <a:pt x="182245" y="325120"/>
                </a:lnTo>
                <a:lnTo>
                  <a:pt x="218059" y="267462"/>
                </a:lnTo>
                <a:lnTo>
                  <a:pt x="257683" y="214630"/>
                </a:lnTo>
                <a:lnTo>
                  <a:pt x="300863" y="167005"/>
                </a:lnTo>
                <a:lnTo>
                  <a:pt x="347218" y="125095"/>
                </a:lnTo>
                <a:lnTo>
                  <a:pt x="396621" y="89408"/>
                </a:lnTo>
                <a:lnTo>
                  <a:pt x="448691" y="59944"/>
                </a:lnTo>
                <a:lnTo>
                  <a:pt x="503047" y="37211"/>
                </a:lnTo>
                <a:lnTo>
                  <a:pt x="559562" y="21844"/>
                </a:lnTo>
                <a:lnTo>
                  <a:pt x="617855" y="13843"/>
                </a:lnTo>
                <a:lnTo>
                  <a:pt x="651510" y="12700"/>
                </a:lnTo>
                <a:lnTo>
                  <a:pt x="654304" y="9779"/>
                </a:lnTo>
                <a:lnTo>
                  <a:pt x="654050" y="2794"/>
                </a:lnTo>
                <a:lnTo>
                  <a:pt x="651129" y="0"/>
                </a:lnTo>
                <a:close/>
              </a:path>
              <a:path w="654685" h="793114" extrusionOk="0">
                <a:moveTo>
                  <a:pt x="68058" y="711854"/>
                </a:moveTo>
                <a:lnTo>
                  <a:pt x="61341" y="716788"/>
                </a:lnTo>
                <a:lnTo>
                  <a:pt x="67598" y="716788"/>
                </a:lnTo>
                <a:lnTo>
                  <a:pt x="68058" y="711854"/>
                </a:lnTo>
                <a:close/>
              </a:path>
            </a:pathLst>
          </a:custGeom>
          <a:solidFill>
            <a:srgbClr val="FF1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2407158" y="3201923"/>
            <a:ext cx="1181100" cy="431800"/>
          </a:xfrm>
          <a:custGeom>
            <a:avLst/>
            <a:gdLst/>
            <a:ahLst/>
            <a:cxnLst/>
            <a:rect l="l" t="t" r="r" b="b"/>
            <a:pathLst>
              <a:path w="1574800" h="431800" extrusionOk="0">
                <a:moveTo>
                  <a:pt x="1574292" y="0"/>
                </a:moveTo>
                <a:lnTo>
                  <a:pt x="1572456" y="68171"/>
                </a:lnTo>
                <a:lnTo>
                  <a:pt x="1567346" y="127369"/>
                </a:lnTo>
                <a:lnTo>
                  <a:pt x="1559561" y="174046"/>
                </a:lnTo>
                <a:lnTo>
                  <a:pt x="1538351" y="215646"/>
                </a:lnTo>
                <a:lnTo>
                  <a:pt x="823086" y="215646"/>
                </a:lnTo>
                <a:lnTo>
                  <a:pt x="811741" y="226637"/>
                </a:lnTo>
                <a:lnTo>
                  <a:pt x="801876" y="257245"/>
                </a:lnTo>
                <a:lnTo>
                  <a:pt x="794091" y="303922"/>
                </a:lnTo>
                <a:lnTo>
                  <a:pt x="788981" y="363120"/>
                </a:lnTo>
                <a:lnTo>
                  <a:pt x="787145" y="431292"/>
                </a:lnTo>
                <a:lnTo>
                  <a:pt x="785310" y="363120"/>
                </a:lnTo>
                <a:lnTo>
                  <a:pt x="780200" y="303922"/>
                </a:lnTo>
                <a:lnTo>
                  <a:pt x="772415" y="257245"/>
                </a:lnTo>
                <a:lnTo>
                  <a:pt x="762550" y="226637"/>
                </a:lnTo>
                <a:lnTo>
                  <a:pt x="751205" y="215646"/>
                </a:lnTo>
                <a:lnTo>
                  <a:pt x="35941" y="215646"/>
                </a:lnTo>
                <a:lnTo>
                  <a:pt x="24595" y="204654"/>
                </a:lnTo>
                <a:lnTo>
                  <a:pt x="14730" y="174046"/>
                </a:lnTo>
                <a:lnTo>
                  <a:pt x="6945" y="127369"/>
                </a:lnTo>
                <a:lnTo>
                  <a:pt x="1835" y="68171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3955931" y="3201923"/>
            <a:ext cx="1179671" cy="431800"/>
          </a:xfrm>
          <a:custGeom>
            <a:avLst/>
            <a:gdLst/>
            <a:ahLst/>
            <a:cxnLst/>
            <a:rect l="l" t="t" r="r" b="b"/>
            <a:pathLst>
              <a:path w="1572895" h="431800" extrusionOk="0">
                <a:moveTo>
                  <a:pt x="1572767" y="0"/>
                </a:moveTo>
                <a:lnTo>
                  <a:pt x="1570932" y="68171"/>
                </a:lnTo>
                <a:lnTo>
                  <a:pt x="1565822" y="127369"/>
                </a:lnTo>
                <a:lnTo>
                  <a:pt x="1558037" y="174046"/>
                </a:lnTo>
                <a:lnTo>
                  <a:pt x="1536827" y="215646"/>
                </a:lnTo>
                <a:lnTo>
                  <a:pt x="822325" y="215646"/>
                </a:lnTo>
                <a:lnTo>
                  <a:pt x="810979" y="226637"/>
                </a:lnTo>
                <a:lnTo>
                  <a:pt x="801114" y="257245"/>
                </a:lnTo>
                <a:lnTo>
                  <a:pt x="793329" y="303922"/>
                </a:lnTo>
                <a:lnTo>
                  <a:pt x="788219" y="363120"/>
                </a:lnTo>
                <a:lnTo>
                  <a:pt x="786384" y="431292"/>
                </a:lnTo>
                <a:lnTo>
                  <a:pt x="784548" y="363120"/>
                </a:lnTo>
                <a:lnTo>
                  <a:pt x="779438" y="303922"/>
                </a:lnTo>
                <a:lnTo>
                  <a:pt x="771653" y="257245"/>
                </a:lnTo>
                <a:lnTo>
                  <a:pt x="761788" y="226637"/>
                </a:lnTo>
                <a:lnTo>
                  <a:pt x="750443" y="215646"/>
                </a:lnTo>
                <a:lnTo>
                  <a:pt x="35940" y="215646"/>
                </a:lnTo>
                <a:lnTo>
                  <a:pt x="24595" y="204654"/>
                </a:lnTo>
                <a:lnTo>
                  <a:pt x="14730" y="174046"/>
                </a:lnTo>
                <a:lnTo>
                  <a:pt x="6945" y="127369"/>
                </a:lnTo>
                <a:lnTo>
                  <a:pt x="1835" y="68171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1"/>
          <p:cNvSpPr txBox="1"/>
          <p:nvPr/>
        </p:nvSpPr>
        <p:spPr>
          <a:xfrm>
            <a:off x="2650902" y="3661414"/>
            <a:ext cx="77809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1"/>
          <p:cNvSpPr txBox="1"/>
          <p:nvPr/>
        </p:nvSpPr>
        <p:spPr>
          <a:xfrm>
            <a:off x="4266630" y="3661414"/>
            <a:ext cx="868971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“Inverter”</a:t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3475077" y="1219200"/>
            <a:ext cx="1814702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8195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6427495" y="4044829"/>
            <a:ext cx="131445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2" name="Google Shape;532;p41"/>
          <p:cNvGraphicFramePr/>
          <p:nvPr/>
        </p:nvGraphicFramePr>
        <p:xfrm>
          <a:off x="5829301" y="4343400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/>
                <a:gridCol w="786575"/>
                <a:gridCol w="786575"/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533" name="Google Shape;53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/>
        </p:nvSpPr>
        <p:spPr>
          <a:xfrm>
            <a:off x="284967" y="1447800"/>
            <a:ext cx="8496301" cy="113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spAutoFit/>
          </a:bodyPr>
          <a:lstStyle/>
          <a:p>
            <a:pPr marL="469265" marR="5080" lvl="0" indent="-457200" algn="just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logic circuit, no matter how complex, can be completely  described using the three basic Boolean operations: OR, AND,  NOT.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5080" lvl="0" indent="-457200" algn="just" rtl="0">
              <a:lnSpc>
                <a:spcPct val="1016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Logic circuit with its Boolean expression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2228850" y="3348251"/>
            <a:ext cx="5486400" cy="1445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-609600" y="-76200"/>
            <a:ext cx="67254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Describing Logic Circuits Algebraically</a:t>
            </a:r>
            <a:endParaRPr/>
          </a:p>
        </p:txBody>
      </p:sp>
      <p:sp>
        <p:nvSpPr>
          <p:cNvPr id="542" name="Google Shape;54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/>
        </p:nvSpPr>
        <p:spPr>
          <a:xfrm>
            <a:off x="152400" y="39666"/>
            <a:ext cx="7351878" cy="215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spcBef>
                <a:spcPts val="705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circuit diagram to implement the expression: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9335" marR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2057400" y="2895600"/>
            <a:ext cx="5715000" cy="236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43"/>
          <p:cNvCxnSpPr/>
          <p:nvPr/>
        </p:nvCxnSpPr>
        <p:spPr>
          <a:xfrm>
            <a:off x="2590800" y="1905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Analog and Digital Signals</a:t>
            </a:r>
            <a:endParaRPr/>
          </a:p>
        </p:txBody>
      </p:sp>
      <p:pic>
        <p:nvPicPr>
          <p:cNvPr id="172" name="Google Shape;172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5268" y="2362200"/>
            <a:ext cx="3545036" cy="192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0004" y="2505838"/>
            <a:ext cx="4054396" cy="201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1428728" y="1071546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Signal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6143636" y="1071546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Signal</a:t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 rot="5400000">
            <a:off x="2071670" y="3714752"/>
            <a:ext cx="471490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5"/>
          <p:cNvSpPr txBox="1"/>
          <p:nvPr/>
        </p:nvSpPr>
        <p:spPr>
          <a:xfrm>
            <a:off x="458788" y="1417526"/>
            <a:ext cx="3756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Continuous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Infinite range of values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Represented by sine wave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4572000" y="1643050"/>
            <a:ext cx="335758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Finite range of values (2)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Represented by square wave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457200" y="4262497"/>
            <a:ext cx="375761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The output voltage from an audio amplifier might be any one of the infinite values between -10V and +10V at any particular instant of time.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examples: Radio frequency transmitter and receivers, power supplies etc. 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4547118" y="4513545"/>
            <a:ext cx="46466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circuits are often called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circuits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voltage levels in a digital circuit are assumed to be switched from one value to another instantaneously.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Digital thermometer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On- off switch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/>
          <p:nvPr/>
        </p:nvSpPr>
        <p:spPr>
          <a:xfrm>
            <a:off x="-7137" y="152400"/>
            <a:ext cx="5638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1: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304800" y="14478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Determine the output value of the following logic circuit: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2819400"/>
            <a:ext cx="623582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67" name="Google Shape;567;p45"/>
          <p:cNvSpPr txBox="1"/>
          <p:nvPr/>
        </p:nvSpPr>
        <p:spPr>
          <a:xfrm>
            <a:off x="533400" y="1268760"/>
            <a:ext cx="8077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Draw the circuit diagram to implement the expression: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(A.B)+C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45"/>
          <p:cNvCxnSpPr/>
          <p:nvPr/>
        </p:nvCxnSpPr>
        <p:spPr>
          <a:xfrm>
            <a:off x="1619672" y="2420888"/>
            <a:ext cx="14401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9" name="Google Shape;569;p45"/>
          <p:cNvCxnSpPr/>
          <p:nvPr/>
        </p:nvCxnSpPr>
        <p:spPr>
          <a:xfrm>
            <a:off x="1475656" y="2348880"/>
            <a:ext cx="108012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45"/>
          <p:cNvSpPr txBox="1"/>
          <p:nvPr/>
        </p:nvSpPr>
        <p:spPr>
          <a:xfrm>
            <a:off x="107503" y="152400"/>
            <a:ext cx="55241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2: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/>
          <p:nvPr/>
        </p:nvSpPr>
        <p:spPr>
          <a:xfrm>
            <a:off x="0" y="152400"/>
            <a:ext cx="659511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of Logic Gates</a:t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152400" y="1600200"/>
            <a:ext cx="86106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Gates are used in Burglar alarms and buzzers.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basically used in circuits involving computation and processing.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also used in push button switches. E.g. Door Bell.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used in the functioning of street lights.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Gates are used to enable/inhibit the data transfer function.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  <p:sp>
        <p:nvSpPr>
          <p:cNvPr id="3" name="Google Shape;576;p46"/>
          <p:cNvSpPr txBox="1"/>
          <p:nvPr/>
        </p:nvSpPr>
        <p:spPr>
          <a:xfrm>
            <a:off x="1139483" y="3022210"/>
            <a:ext cx="659511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Laws of Boolean Algebra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61C-30DA-43EC-BA48-2C2DAAA7FBA5}" type="slidenum">
              <a:rPr lang="en-US"/>
              <a:pPr/>
              <a:t>34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5943600" cy="547687"/>
          </a:xfrm>
        </p:spPr>
        <p:txBody>
          <a:bodyPr/>
          <a:lstStyle/>
          <a:p>
            <a:pPr algn="l"/>
            <a:r>
              <a:rPr lang="en-US" sz="3400" b="1" dirty="0">
                <a:latin typeface="+mn-lt"/>
              </a:rPr>
              <a:t>Boolean Algebra</a:t>
            </a:r>
            <a:endParaRPr lang="en-US" sz="3400" dirty="0">
              <a:latin typeface="+mn-lt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4572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en-IN" sz="2400" dirty="0"/>
              <a:t>Boolean algebra is the mathematics of digital logic. It is a </a:t>
            </a:r>
            <a:r>
              <a:rPr lang="en-US" sz="2400" dirty="0"/>
              <a:t>system for the manipulation of variables that can have one of two values.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In formal logic, these values are “true” and “false.”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In digital systems, these values are “on” and “off,” 1 and 0, or “high” and “low.”</a:t>
            </a:r>
          </a:p>
          <a:p>
            <a:pPr marL="457200" lvl="1" indent="0" algn="just">
              <a:spcBef>
                <a:spcPct val="10000"/>
              </a:spcBef>
              <a:buNone/>
            </a:pPr>
            <a:endParaRPr lang="en-US" sz="2400" dirty="0"/>
          </a:p>
          <a:p>
            <a:pPr algn="just">
              <a:spcBef>
                <a:spcPct val="40000"/>
              </a:spcBef>
            </a:pPr>
            <a:r>
              <a:rPr lang="en-US" sz="2400" dirty="0"/>
              <a:t>Boolean expressions are created by performing operations on Boolean variables.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Common Boolean operators include AND, OR, and NOT.</a:t>
            </a:r>
          </a:p>
        </p:txBody>
      </p:sp>
    </p:spTree>
    <p:extLst>
      <p:ext uri="{BB962C8B-B14F-4D97-AF65-F5344CB8AC3E}">
        <p14:creationId xmlns="" xmlns:p14="http://schemas.microsoft.com/office/powerpoint/2010/main" val="393462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Rules of Boolean Algebra</a:t>
            </a:r>
            <a:endParaRPr lang="en-IN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0100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85723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8E1CC1-9394-4530-9190-66754CBD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C57-4654-42C0-96AC-2F73DD05251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1651" name="Rectangle 3">
            <a:extLst>
              <a:ext uri="{FF2B5EF4-FFF2-40B4-BE49-F238E27FC236}">
                <a16:creationId xmlns="" xmlns:a16="http://schemas.microsoft.com/office/drawing/2014/main" id="{22F96C19-04F8-400A-AED6-26E1CA653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077200" cy="190025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altLang="en-US" sz="2400" dirty="0"/>
              <a:t>Most Boolean identities have an AND (product) form as well as an OR (sum) form.  We give our identities using both forms. Our first group is rather intuitive</a:t>
            </a:r>
            <a:r>
              <a:rPr lang="en-US" altLang="en-US" sz="2600" dirty="0"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11657" name="Picture 9">
            <a:extLst>
              <a:ext uri="{FF2B5EF4-FFF2-40B4-BE49-F238E27FC236}">
                <a16:creationId xmlns="" xmlns:a16="http://schemas.microsoft.com/office/drawing/2014/main" id="{B24370F1-E23B-4E45-9AEE-826763BE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357430"/>
            <a:ext cx="5538788" cy="2339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3559FF-AC09-47A6-AA23-5F394E0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321C54-07E2-44DB-81A7-9DAE7885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E23E-90B8-4773-82AD-D800D3FAC63E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413702" name="Picture 6">
            <a:extLst>
              <a:ext uri="{FF2B5EF4-FFF2-40B4-BE49-F238E27FC236}">
                <a16:creationId xmlns="" xmlns:a16="http://schemas.microsoft.com/office/drawing/2014/main" id="{3A713C42-B110-4FC6-A966-EC9003FE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214554"/>
            <a:ext cx="8318500" cy="192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699" name="Rectangle 3">
            <a:extLst>
              <a:ext uri="{FF2B5EF4-FFF2-40B4-BE49-F238E27FC236}">
                <a16:creationId xmlns="" xmlns:a16="http://schemas.microsoft.com/office/drawing/2014/main" id="{76CC8C3C-874F-4D94-A217-03730DC48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077200" cy="107157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/>
              <a:t>Our second group of Boolean identities should be familiar to you from your study of algebra: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D4663AA-2B51-4659-881E-F28851AE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BF8DD1-8392-4E0B-BD47-6FEA72F5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6CD-7A1C-4FFB-AB78-32BB83AF5FD7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415751" name="Picture 7">
            <a:extLst>
              <a:ext uri="{FF2B5EF4-FFF2-40B4-BE49-F238E27FC236}">
                <a16:creationId xmlns="" xmlns:a16="http://schemas.microsoft.com/office/drawing/2014/main" id="{04E11DD7-DCFB-46DF-A884-94B7C3DB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000372"/>
            <a:ext cx="7011988" cy="2451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747" name="Rectangle 3">
            <a:extLst>
              <a:ext uri="{FF2B5EF4-FFF2-40B4-BE49-F238E27FC236}">
                <a16:creationId xmlns="" xmlns:a16="http://schemas.microsoft.com/office/drawing/2014/main" id="{9F67D9EC-0428-42E3-91AF-CF77B78B2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153400" cy="17859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/>
              <a:t>Our last group of Boolean identities are perhaps the most useful.</a:t>
            </a:r>
          </a:p>
          <a:p>
            <a:r>
              <a:rPr lang="en-US" altLang="en-US" sz="2400" dirty="0"/>
              <a:t>If you have studied set theory or formal logic, these laws are also familiar to you.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28A6F4-71FD-41E9-B342-F5A798A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24" y="15240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  <a:cs typeface="Arial" pitchFamily="34" charset="0"/>
              </a:rPr>
              <a:t>De Morgan’s Theorems</a:t>
            </a:r>
            <a:endParaRPr lang="en-IN" sz="3600" b="1" dirty="0">
              <a:solidFill>
                <a:prstClr val="black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9016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Theorem 1:  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A.B = A+B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Theorem 2: 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A+B = A.B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 Morgan’s Theorem is very useful in digital circuit design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It allows ANDs to be exchanged with ORs by using invertors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 Morgan’s Theorem can be extended to any number of variables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18458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Remember:  “Break the bar, change the operator”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9" y="5105423"/>
            <a:ext cx="1783556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468708" y="1347859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99856" y="2286000"/>
            <a:ext cx="354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71983" y="1347859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5115" y="1347859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9133" y="2279737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66363" y="2286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A811-1953-4B93-8C84-BA79309525A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Logic Levels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5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Digital systems use the binary number system.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Two binary digits 0 and 1 are represented by two different voltage levels, LOW and HIGH.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Normally, 0 → 0V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1→ +5V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2 types of logic systems: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Positive logic system: 1 →+5V (HIGH)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            0 →0V (LOW)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Negative Logic System: 0 → +5V (HIGH)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1 → 0V (LOW)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B04BA6-D3CD-4AAB-9362-5C7C8EE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0CFA-1268-4D25-848B-AAD79A56466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7796" name="Rectangle 4">
            <a:extLst>
              <a:ext uri="{FF2B5EF4-FFF2-40B4-BE49-F238E27FC236}">
                <a16:creationId xmlns="" xmlns:a16="http://schemas.microsoft.com/office/drawing/2014/main" id="{8F3FF34D-8D72-4F61-AF29-67F1F05A2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860"/>
            <a:ext cx="8153400" cy="1714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 dirty="0"/>
              <a:t>We can use Boolean identities to simplify the function: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en-US" sz="2400" dirty="0"/>
              <a:t>	as follows:</a:t>
            </a:r>
          </a:p>
        </p:txBody>
      </p:sp>
      <p:pic>
        <p:nvPicPr>
          <p:cNvPr id="417797" name="Picture 5">
            <a:extLst>
              <a:ext uri="{FF2B5EF4-FFF2-40B4-BE49-F238E27FC236}">
                <a16:creationId xmlns="" xmlns:a16="http://schemas.microsoft.com/office/drawing/2014/main" id="{8C681A53-0228-48A5-825A-248E98FD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39963"/>
            <a:ext cx="4964113" cy="503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798" name="Picture 6">
            <a:extLst>
              <a:ext uri="{FF2B5EF4-FFF2-40B4-BE49-F238E27FC236}">
                <a16:creationId xmlns="" xmlns:a16="http://schemas.microsoft.com/office/drawing/2014/main" id="{254F2D69-F58F-4766-ADE0-A663791A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024204"/>
            <a:ext cx="8528050" cy="2762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54B22D0-7AA7-4D3D-86DA-8C91574D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/>
          <a:lstStyle/>
          <a:p>
            <a:r>
              <a:rPr lang="en-US" b="1" dirty="0"/>
              <a:t>Logic Simplification Using Boolean Algebra</a:t>
            </a:r>
            <a:endParaRPr lang="en-IN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009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3393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Contd.</a:t>
            </a:r>
            <a:endParaRPr lang="en-IN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000108"/>
            <a:ext cx="70866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5625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/>
              <a:t>Example1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+mn-lt"/>
              </a:rPr>
              <a:t>Example1: Using Boolean algebra techniques, simplify this expression:</a:t>
            </a:r>
          </a:p>
          <a:p>
            <a:pPr algn="just"/>
            <a:r>
              <a:rPr lang="de-DE" sz="2000" b="1" i="1" dirty="0">
                <a:solidFill>
                  <a:srgbClr val="FF0000"/>
                </a:solidFill>
                <a:latin typeface="+mn-lt"/>
              </a:rPr>
              <a:t>AB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) 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/>
            <a:endParaRPr lang="de-DE" sz="2000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1: </a:t>
            </a:r>
            <a:r>
              <a:rPr lang="en-IN" sz="2000" dirty="0">
                <a:latin typeface="+mn-lt"/>
              </a:rPr>
              <a:t>Apply the distributive law to the second and third terms in the expression, as follows:</a:t>
            </a:r>
          </a:p>
          <a:p>
            <a:pPr algn="just"/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AC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BC</a:t>
            </a:r>
          </a:p>
          <a:p>
            <a:pPr algn="just"/>
            <a:endParaRPr lang="de-DE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2: </a:t>
            </a:r>
            <a:r>
              <a:rPr lang="en-IN" sz="2000" dirty="0">
                <a:latin typeface="+mn-lt"/>
              </a:rPr>
              <a:t>Apply rule 7 (</a:t>
            </a:r>
            <a:r>
              <a:rPr lang="en-IN" sz="2000" i="1" dirty="0">
                <a:latin typeface="+mn-lt"/>
              </a:rPr>
              <a:t>BB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fourth term.</a:t>
            </a:r>
          </a:p>
          <a:p>
            <a:pPr algn="just"/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AC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BC</a:t>
            </a:r>
          </a:p>
          <a:p>
            <a:pPr algn="just"/>
            <a:endParaRPr lang="de-DE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3: </a:t>
            </a:r>
            <a:r>
              <a:rPr lang="en-IN" sz="2000" dirty="0">
                <a:latin typeface="+mn-lt"/>
              </a:rPr>
              <a:t>Apply rule 5 (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AB</a:t>
            </a:r>
            <a:r>
              <a:rPr lang="en-IN" sz="2000" dirty="0">
                <a:latin typeface="+mn-lt"/>
              </a:rPr>
              <a:t>) to the first two terms.</a:t>
            </a:r>
          </a:p>
          <a:p>
            <a:pPr algn="just"/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AC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BC</a:t>
            </a:r>
          </a:p>
          <a:p>
            <a:pPr algn="just"/>
            <a:endParaRPr lang="en-IN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4: </a:t>
            </a:r>
            <a:r>
              <a:rPr lang="en-IN" sz="2000" dirty="0">
                <a:latin typeface="+mn-lt"/>
              </a:rPr>
              <a:t>Apply rule 10 (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BC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last two terms.</a:t>
            </a:r>
          </a:p>
          <a:p>
            <a:pPr algn="just"/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AC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</a:t>
            </a:r>
          </a:p>
          <a:p>
            <a:pPr algn="just"/>
            <a:endParaRPr lang="en-IN" sz="2000" b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5: </a:t>
            </a:r>
            <a:r>
              <a:rPr lang="en-IN" sz="2000" dirty="0">
                <a:latin typeface="+mn-lt"/>
              </a:rPr>
              <a:t>Apply rule 10 (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first and third terms.</a:t>
            </a:r>
          </a:p>
          <a:p>
            <a:pPr algn="just"/>
            <a:r>
              <a:rPr lang="en-IN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IN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IN" sz="2000" b="1" i="1" dirty="0">
                <a:solidFill>
                  <a:srgbClr val="FF0000"/>
                </a:solidFill>
                <a:latin typeface="+mn-lt"/>
              </a:rPr>
              <a:t>AC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76375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/>
              <a:t>Example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>
                <a:solidFill>
                  <a:srgbClr val="FF0000"/>
                </a:solidFill>
              </a:rPr>
              <a:t>Example 2: Simplify the following Boolean expression:   [</a:t>
            </a:r>
            <a:r>
              <a:rPr lang="en-IN" sz="2000" b="1" i="1" dirty="0">
                <a:solidFill>
                  <a:srgbClr val="FF0000"/>
                </a:solidFill>
              </a:rPr>
              <a:t>A B </a:t>
            </a:r>
            <a:r>
              <a:rPr lang="en-IN" sz="2000" b="1" dirty="0">
                <a:solidFill>
                  <a:srgbClr val="FF0000"/>
                </a:solidFill>
              </a:rPr>
              <a:t>(</a:t>
            </a:r>
            <a:r>
              <a:rPr lang="en-IN" sz="2000" b="1" i="1" dirty="0">
                <a:solidFill>
                  <a:srgbClr val="FF0000"/>
                </a:solidFill>
              </a:rPr>
              <a:t>C </a:t>
            </a:r>
            <a:r>
              <a:rPr lang="en-IN" sz="2000" b="1" dirty="0">
                <a:solidFill>
                  <a:srgbClr val="FF0000"/>
                </a:solidFill>
              </a:rPr>
              <a:t>+ </a:t>
            </a:r>
            <a:r>
              <a:rPr lang="en-IN" sz="2000" b="1" i="1" dirty="0">
                <a:solidFill>
                  <a:srgbClr val="FF0000"/>
                </a:solidFill>
              </a:rPr>
              <a:t>B D</a:t>
            </a:r>
            <a:r>
              <a:rPr lang="en-IN" sz="2000" b="1" dirty="0">
                <a:solidFill>
                  <a:srgbClr val="FF0000"/>
                </a:solidFill>
              </a:rPr>
              <a:t>) + </a:t>
            </a:r>
            <a:r>
              <a:rPr lang="en-IN" sz="2000" b="1" i="1" dirty="0">
                <a:solidFill>
                  <a:srgbClr val="FF0000"/>
                </a:solidFill>
              </a:rPr>
              <a:t>A B</a:t>
            </a:r>
            <a:r>
              <a:rPr lang="en-IN" sz="2000" b="1" dirty="0">
                <a:solidFill>
                  <a:srgbClr val="FF0000"/>
                </a:solidFill>
              </a:rPr>
              <a:t>] </a:t>
            </a:r>
            <a:r>
              <a:rPr lang="en-IN" sz="2000" b="1" i="1" dirty="0"/>
              <a:t>C</a:t>
            </a:r>
            <a:endParaRPr lang="en-IN" sz="2000" b="1" dirty="0"/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IN" sz="2000" dirty="0"/>
              <a:t>Apply the distributive law to the terms within the brackets.</a:t>
            </a:r>
          </a:p>
          <a:p>
            <a:pPr marL="0" indent="0" algn="just">
              <a:buNone/>
            </a:pPr>
            <a:r>
              <a:rPr lang="en-IN" sz="2000" b="1" dirty="0"/>
              <a:t>Step 1: </a:t>
            </a: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ABBD </a:t>
            </a:r>
            <a:r>
              <a:rPr lang="en-IN" sz="2000" dirty="0"/>
              <a:t>+ </a:t>
            </a:r>
            <a:r>
              <a:rPr lang="en-IN" sz="2000" i="1" dirty="0"/>
              <a:t>A B</a:t>
            </a:r>
            <a:r>
              <a:rPr lang="en-IN" sz="2000" dirty="0"/>
              <a:t>)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marL="0" indent="0" algn="just">
              <a:buNone/>
            </a:pPr>
            <a:r>
              <a:rPr lang="en-IN" sz="2000" b="1" dirty="0"/>
              <a:t>Step 2: </a:t>
            </a:r>
            <a:r>
              <a:rPr lang="en-IN" sz="2000" dirty="0"/>
              <a:t>Apply rule 8 (</a:t>
            </a:r>
            <a:r>
              <a:rPr lang="en-IN" sz="2000" i="1" dirty="0"/>
              <a:t>BB </a:t>
            </a:r>
            <a:r>
              <a:rPr lang="en-IN" sz="2000" dirty="0"/>
              <a:t>= 0) to the second term within the parentheses.</a:t>
            </a:r>
          </a:p>
          <a:p>
            <a:pPr marL="0" indent="0" algn="just">
              <a:buNone/>
            </a:pPr>
            <a:r>
              <a:rPr lang="pt-BR" sz="2000" dirty="0"/>
              <a:t>(</a:t>
            </a:r>
            <a:r>
              <a:rPr lang="pt-BR" sz="2000" i="1" dirty="0"/>
              <a:t>ABC </a:t>
            </a:r>
            <a:r>
              <a:rPr lang="pt-BR" sz="2000" dirty="0"/>
              <a:t>+ </a:t>
            </a:r>
            <a:r>
              <a:rPr lang="pt-BR" sz="2000" i="1" dirty="0"/>
              <a:t>A </a:t>
            </a:r>
            <a:r>
              <a:rPr lang="pt-BR" sz="2000" dirty="0"/>
              <a:t>. 0 . </a:t>
            </a:r>
            <a:r>
              <a:rPr lang="pt-BR" sz="2000" i="1" dirty="0"/>
              <a:t>D </a:t>
            </a:r>
            <a:r>
              <a:rPr lang="pt-BR" sz="2000" dirty="0"/>
              <a:t>+ </a:t>
            </a:r>
            <a:r>
              <a:rPr lang="pt-BR" sz="2000" i="1" dirty="0"/>
              <a:t>A B</a:t>
            </a:r>
            <a:r>
              <a:rPr lang="pt-BR" sz="2000" dirty="0"/>
              <a:t>) </a:t>
            </a:r>
            <a:r>
              <a:rPr lang="pt-BR" sz="2000" i="1" dirty="0"/>
              <a:t>C</a:t>
            </a:r>
          </a:p>
          <a:p>
            <a:pPr algn="just"/>
            <a:endParaRPr lang="pt-BR" sz="2000" i="1" dirty="0"/>
          </a:p>
          <a:p>
            <a:pPr marL="0" indent="0" algn="just">
              <a:buNone/>
            </a:pPr>
            <a:r>
              <a:rPr lang="en-IN" sz="2000" b="1" dirty="0"/>
              <a:t>Step 3: </a:t>
            </a:r>
            <a:r>
              <a:rPr lang="en-IN" sz="2000" dirty="0"/>
              <a:t>Apply rule 3 (</a:t>
            </a:r>
            <a:r>
              <a:rPr lang="en-IN" sz="2000" i="1" dirty="0"/>
              <a:t>A </a:t>
            </a:r>
            <a:r>
              <a:rPr lang="en-IN" sz="2000" dirty="0"/>
              <a:t>. 0 . </a:t>
            </a:r>
            <a:r>
              <a:rPr lang="en-IN" sz="2000" i="1" dirty="0"/>
              <a:t>D </a:t>
            </a:r>
            <a:r>
              <a:rPr lang="en-IN" sz="2000" dirty="0"/>
              <a:t>= 0) to the second term within the parentheses.</a:t>
            </a:r>
          </a:p>
          <a:p>
            <a:pPr marL="0" indent="0" algn="just">
              <a:buNone/>
            </a:pP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+ 0 + </a:t>
            </a:r>
            <a:r>
              <a:rPr lang="en-IN" sz="2000" i="1" dirty="0"/>
              <a:t>A B</a:t>
            </a:r>
            <a:r>
              <a:rPr lang="en-IN" sz="2000" dirty="0"/>
              <a:t>) 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marL="0" indent="0" algn="just">
              <a:buNone/>
            </a:pPr>
            <a:r>
              <a:rPr lang="en-IN" sz="2000" b="1" dirty="0"/>
              <a:t>Step 4: </a:t>
            </a:r>
            <a:r>
              <a:rPr lang="en-IN" sz="2000" dirty="0"/>
              <a:t>Apply rule 1 (drop the 0) within the parentheses.</a:t>
            </a:r>
          </a:p>
          <a:p>
            <a:pPr marL="0" indent="0" algn="just">
              <a:buNone/>
            </a:pP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 B</a:t>
            </a:r>
            <a:r>
              <a:rPr lang="en-IN" sz="2000" dirty="0"/>
              <a:t>) 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algn="just"/>
            <a:endParaRPr lang="en-IN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72250" y="10668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800" y="10668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3400" y="1045923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21336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2137775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43200" y="2137775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14195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51656" y="2910214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32004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8306" y="3223364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3206663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275" y="4343400"/>
            <a:ext cx="66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485899" y="43434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33549" y="435488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1501" y="544360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143000" y="5433164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52549" y="544360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34567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/>
              <a:t>Contd.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algn="just"/>
            <a:r>
              <a:rPr lang="en-IN" sz="2000" b="1" dirty="0"/>
              <a:t>Step 5: </a:t>
            </a:r>
            <a:r>
              <a:rPr lang="en-IN" sz="2000" dirty="0"/>
              <a:t>Apply the distributive law.</a:t>
            </a:r>
          </a:p>
          <a:p>
            <a:pPr algn="just"/>
            <a:r>
              <a:rPr lang="en-IN" sz="2000" i="1" dirty="0"/>
              <a:t>ABCC </a:t>
            </a:r>
            <a:r>
              <a:rPr lang="en-IN" sz="2000" dirty="0"/>
              <a:t>+ </a:t>
            </a:r>
            <a:r>
              <a:rPr lang="en-IN" sz="2000" i="1" dirty="0"/>
              <a:t>A B C</a:t>
            </a:r>
          </a:p>
          <a:p>
            <a:pPr algn="just"/>
            <a:endParaRPr lang="en-IN" sz="2000" b="1" dirty="0"/>
          </a:p>
          <a:p>
            <a:r>
              <a:rPr lang="en-IN" sz="2000" b="1" dirty="0"/>
              <a:t>Step 6: </a:t>
            </a:r>
            <a:r>
              <a:rPr lang="en-IN" sz="2000" dirty="0"/>
              <a:t>Apply rule 7 (</a:t>
            </a:r>
            <a:r>
              <a:rPr lang="en-IN" sz="2000" i="1" dirty="0"/>
              <a:t>CC </a:t>
            </a:r>
            <a:r>
              <a:rPr lang="en-IN" sz="2000" dirty="0"/>
              <a:t>= </a:t>
            </a:r>
            <a:r>
              <a:rPr lang="en-IN" sz="2000" i="1" dirty="0"/>
              <a:t>C</a:t>
            </a:r>
            <a:r>
              <a:rPr lang="en-IN" sz="2000" dirty="0"/>
              <a:t>) to the first term.</a:t>
            </a:r>
          </a:p>
          <a:p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  B C</a:t>
            </a:r>
          </a:p>
          <a:p>
            <a:endParaRPr lang="en-IN" sz="2000" i="1" dirty="0"/>
          </a:p>
          <a:p>
            <a:r>
              <a:rPr lang="en-IN" sz="2000" b="1" dirty="0"/>
              <a:t>Step 7: </a:t>
            </a:r>
            <a:r>
              <a:rPr lang="en-IN" sz="2000" dirty="0"/>
              <a:t>Factor out </a:t>
            </a:r>
            <a:r>
              <a:rPr lang="en-IN" sz="2000" i="1" dirty="0"/>
              <a:t>BC</a:t>
            </a:r>
            <a:r>
              <a:rPr lang="en-IN" sz="2000" dirty="0"/>
              <a:t>.</a:t>
            </a:r>
          </a:p>
          <a:p>
            <a:r>
              <a:rPr lang="en-IN" sz="2000" i="1" dirty="0"/>
              <a:t>B C </a:t>
            </a:r>
            <a:r>
              <a:rPr lang="en-IN" sz="2000" dirty="0"/>
              <a:t>(</a:t>
            </a:r>
            <a:r>
              <a:rPr lang="en-IN" sz="2000" i="1" dirty="0"/>
              <a:t>A </a:t>
            </a:r>
            <a:r>
              <a:rPr lang="en-IN" sz="2000" dirty="0"/>
              <a:t>+ </a:t>
            </a:r>
            <a:r>
              <a:rPr lang="en-IN" sz="2000" i="1" dirty="0"/>
              <a:t>A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b="1" dirty="0"/>
              <a:t>Step 8: </a:t>
            </a:r>
            <a:r>
              <a:rPr lang="en-IN" sz="2000" dirty="0"/>
              <a:t>Apply rule 6 (</a:t>
            </a:r>
            <a:r>
              <a:rPr lang="en-IN" sz="2000" i="1" dirty="0"/>
              <a:t>A </a:t>
            </a:r>
            <a:r>
              <a:rPr lang="en-IN" sz="2000" dirty="0"/>
              <a:t>+ </a:t>
            </a:r>
            <a:r>
              <a:rPr lang="en-IN" sz="2000" i="1" dirty="0"/>
              <a:t>A </a:t>
            </a:r>
            <a:r>
              <a:rPr lang="en-IN" sz="2000" dirty="0"/>
              <a:t>= 1).</a:t>
            </a:r>
          </a:p>
          <a:p>
            <a:r>
              <a:rPr lang="en-IN" sz="2000" i="1" dirty="0"/>
              <a:t>BC </a:t>
            </a:r>
            <a:r>
              <a:rPr lang="en-IN" sz="2000" dirty="0"/>
              <a:t>. 1</a:t>
            </a:r>
          </a:p>
          <a:p>
            <a:endParaRPr lang="en-IN" sz="2000" dirty="0"/>
          </a:p>
          <a:p>
            <a:r>
              <a:rPr lang="en-IN" sz="2000" dirty="0"/>
              <a:t>Step 9: Apply rule 4 (drop the 1).</a:t>
            </a:r>
          </a:p>
          <a:p>
            <a:r>
              <a:rPr lang="en-IN" sz="2000" i="1" dirty="0"/>
              <a:t>B C</a:t>
            </a:r>
            <a:endParaRPr lang="en-IN" sz="2000" dirty="0"/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66800" y="14478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638298" y="14478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24051" y="1447800"/>
            <a:ext cx="190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66800" y="25146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543048" y="252295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3747" y="2548003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43200" y="32766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6299" y="3640898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733549" y="3640898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48000" y="433818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6299" y="47244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76298" y="57912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69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 3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9168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Reduce the expression: A + B[AC +(B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𝑪</m:t>
                        </m:r>
                      </m:e>
                    </m:bar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D]</a:t>
                </a:r>
              </a:p>
              <a:p>
                <a:pPr marL="0" indent="0">
                  <a:buNone/>
                </a:pPr>
                <a:r>
                  <a:rPr lang="en-IN" dirty="0"/>
                  <a:t>A + B[AC +(B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  <m:r>
                      <a:rPr lang="en-IN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D] </a:t>
                </a:r>
              </a:p>
              <a:p>
                <a:pPr marL="0" indent="0">
                  <a:buNone/>
                </a:pPr>
                <a:r>
                  <a:rPr lang="en-IN" dirty="0"/>
                  <a:t>A + B(AC + BD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D)</a:t>
                </a:r>
              </a:p>
              <a:p>
                <a:pPr marL="0" indent="0">
                  <a:buNone/>
                </a:pPr>
                <a:r>
                  <a:rPr lang="en-IN" dirty="0"/>
                  <a:t>A + BAC+BBD+B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D</a:t>
                </a:r>
              </a:p>
              <a:p>
                <a:pPr marL="0" indent="0">
                  <a:buNone/>
                </a:pPr>
                <a:r>
                  <a:rPr lang="en-IN" dirty="0"/>
                  <a:t>A+ABC+BD+BD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A(1+BC) +BD (1+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A.1 +BD .1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A+BD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916835"/>
              </a:xfrm>
              <a:blipFill rotWithShape="1">
                <a:blip r:embed="rId2"/>
                <a:stretch>
                  <a:fillRect l="-1852" t="-372" b="-3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4536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b="1" dirty="0"/>
              <a:t>Activity 1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763000" cy="47244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Apply De Morgan’s theorem to reduce the following expressions: 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 = AB + A + AB</a:t>
            </a:r>
          </a:p>
          <a:p>
            <a:pPr marL="457200" indent="-457200" algn="just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 = (A+B) (C+D)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F= (B+BC) (B+BC)(B+D)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Show that ABC+B+BD+ABD+AC = B+C</a:t>
            </a:r>
          </a:p>
          <a:p>
            <a:pPr marL="457200" indent="-457200" algn="just"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83709" y="25146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0074" y="2511468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2561" y="2362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3429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3429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98323" y="3308959"/>
            <a:ext cx="1240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45EED-8D1C-4C96-86A5-91F71EAA208B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92112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Any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Query 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Thanks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Pulse</a:t>
            </a:r>
            <a:r>
              <a:rPr lang="en-US" sz="2800"/>
              <a:t> </a:t>
            </a:r>
            <a:r>
              <a:rPr lang="en-US" sz="2800" b="1"/>
              <a:t>Waveforms</a:t>
            </a:r>
            <a:endParaRPr/>
          </a:p>
        </p:txBody>
      </p:sp>
      <p:pic>
        <p:nvPicPr>
          <p:cNvPr id="197" name="Google Shape;19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0100" y="3357562"/>
            <a:ext cx="6939712" cy="325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0" y="1142984"/>
            <a:ext cx="9144000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pulse has two edges: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edge :- For positive pulse: Positive going transition (Rising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For negative pulse: Negative going transition (Falling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Trailing edge:- For positive pulse: Negative going transition (Falling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For negative pulse: Positive going transition (Rising edge)</a:t>
            </a:r>
            <a:endParaRPr/>
          </a:p>
          <a:p>
            <a:pPr marL="1257300" marR="0" lvl="2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1142976" y="4286256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edge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3500430" y="4286256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Trailing edge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7072330" y="4214818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4357686" y="4286256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edge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1857356" y="4572008"/>
            <a:ext cx="42862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5214942" y="4500570"/>
            <a:ext cx="42862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17"/>
          <p:cNvCxnSpPr/>
          <p:nvPr/>
        </p:nvCxnSpPr>
        <p:spPr>
          <a:xfrm flipH="1">
            <a:off x="3214678" y="4500570"/>
            <a:ext cx="428628" cy="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6" name="Google Shape;206;p17"/>
          <p:cNvCxnSpPr/>
          <p:nvPr/>
        </p:nvCxnSpPr>
        <p:spPr>
          <a:xfrm flipH="1">
            <a:off x="6643702" y="4429132"/>
            <a:ext cx="428628" cy="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Binary Signals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means two-states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1 and 0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true and false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 and off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single “on/off”, “true/false”, “1/0” is called a </a:t>
            </a:r>
            <a:r>
              <a:rPr lang="en-US" sz="2400" i="1"/>
              <a:t>bit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 Toggle switch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446314" y="4114800"/>
            <a:ext cx="80383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makes use of binary signals as these signals can be represented with a transistor that is relatively easy to fabricate (in silicon) Millions of them can be put in a tiny chip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2514600" y="2590800"/>
            <a:ext cx="45906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 sz="5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/>
        </p:nvSpPr>
        <p:spPr>
          <a:xfrm>
            <a:off x="76200" y="152400"/>
            <a:ext cx="38481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228600" y="1080236"/>
            <a:ext cx="8629650" cy="41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508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gates are the building blocks used to create digital circuits.</a:t>
            </a:r>
            <a:endParaRPr/>
          </a:p>
          <a:p>
            <a:pPr marL="12065" marR="5080" lvl="0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electronic circuit that performs logical operations on one or more logical inputs to produce a single logical output.</a:t>
            </a:r>
            <a:endParaRPr/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Logic Gates: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1905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90C22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3123816"/>
            <a:ext cx="7992888" cy="3545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257175" y="1170087"/>
            <a:ext cx="862965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four different, but equally powerful, notational methods for describing the behaviour of gates and circuits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diagrams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mathematical equation showing the relationship between the input and the output variables. Eg: Y= A+B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diagram: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graphical representation of a circuit representing a particular function..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– Each type of gate is represented by a specific graphical symbol.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function of a gate by listing all possible input combinations that the gate could encounter, and the corresponding output.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 digital timing diagram is a representation of set of signals in the time domain as waveforms. 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0" y="167627"/>
            <a:ext cx="6477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Notational methods for describing the behaviour of gates and circuits</a:t>
            </a: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2112</Words>
  <PresentationFormat>On-screen Show (4:3)</PresentationFormat>
  <Paragraphs>458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 New Roman</vt:lpstr>
      <vt:lpstr>Noto Sans Symbols</vt:lpstr>
      <vt:lpstr>Trebuchet MS</vt:lpstr>
      <vt:lpstr>Wingdings</vt:lpstr>
      <vt:lpstr>Office Theme</vt:lpstr>
      <vt:lpstr>Slide 1</vt:lpstr>
      <vt:lpstr> Introduction to Digital Concepts</vt:lpstr>
      <vt:lpstr>Analog and Digital Signals</vt:lpstr>
      <vt:lpstr>Logic Levels</vt:lpstr>
      <vt:lpstr>Pulse Waveforms</vt:lpstr>
      <vt:lpstr>Binary Signals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Boolean Algebra</vt:lpstr>
      <vt:lpstr>Rules of Boolean Algebra</vt:lpstr>
      <vt:lpstr>Contd…</vt:lpstr>
      <vt:lpstr>Contd…</vt:lpstr>
      <vt:lpstr>Contd…</vt:lpstr>
      <vt:lpstr>Slide 39</vt:lpstr>
      <vt:lpstr>Contd…</vt:lpstr>
      <vt:lpstr>Logic Simplification Using Boolean Algebra</vt:lpstr>
      <vt:lpstr>Contd.</vt:lpstr>
      <vt:lpstr>Example1</vt:lpstr>
      <vt:lpstr>Example 2</vt:lpstr>
      <vt:lpstr>Contd.</vt:lpstr>
      <vt:lpstr>Example 3</vt:lpstr>
      <vt:lpstr>Activity 1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TOSHIBA</cp:lastModifiedBy>
  <cp:revision>3</cp:revision>
  <dcterms:created xsi:type="dcterms:W3CDTF">2010-04-09T07:36:15Z</dcterms:created>
  <dcterms:modified xsi:type="dcterms:W3CDTF">2022-11-24T10:38:26Z</dcterms:modified>
</cp:coreProperties>
</file>