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7" r:id="rId5"/>
    <p:sldId id="259" r:id="rId6"/>
    <p:sldId id="260" r:id="rId7"/>
    <p:sldId id="261" r:id="rId8"/>
    <p:sldId id="270" r:id="rId9"/>
    <p:sldId id="262" r:id="rId10"/>
    <p:sldId id="264" r:id="rId11"/>
    <p:sldId id="271" r:id="rId12"/>
    <p:sldId id="265" r:id="rId13"/>
    <p:sldId id="263"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125" d="100"/>
          <a:sy n="125" d="100"/>
        </p:scale>
        <p:origin x="516" y="2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9F59CE-25C8-4383-8383-40C85960C4F7}"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3CF3D-E32E-4613-B76F-7443519A1A9F}" type="slidenum">
              <a:rPr lang="en-US" smtClean="0"/>
              <a:t>‹#›</a:t>
            </a:fld>
            <a:endParaRPr lang="en-US"/>
          </a:p>
        </p:txBody>
      </p:sp>
    </p:spTree>
    <p:extLst>
      <p:ext uri="{BB962C8B-B14F-4D97-AF65-F5344CB8AC3E}">
        <p14:creationId xmlns:p14="http://schemas.microsoft.com/office/powerpoint/2010/main" val="1764515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9F59CE-25C8-4383-8383-40C85960C4F7}" type="datetimeFigureOut">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23CF3D-E32E-4613-B76F-7443519A1A9F}" type="slidenum">
              <a:rPr lang="en-US" smtClean="0"/>
              <a:t>‹#›</a:t>
            </a:fld>
            <a:endParaRPr lang="en-US"/>
          </a:p>
        </p:txBody>
      </p:sp>
    </p:spTree>
    <p:extLst>
      <p:ext uri="{BB962C8B-B14F-4D97-AF65-F5344CB8AC3E}">
        <p14:creationId xmlns:p14="http://schemas.microsoft.com/office/powerpoint/2010/main" val="3366296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E9F59CE-25C8-4383-8383-40C85960C4F7}"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3CF3D-E32E-4613-B76F-7443519A1A9F}" type="slidenum">
              <a:rPr lang="en-US" smtClean="0"/>
              <a:t>‹#›</a:t>
            </a:fld>
            <a:endParaRPr lang="en-US"/>
          </a:p>
        </p:txBody>
      </p:sp>
    </p:spTree>
    <p:extLst>
      <p:ext uri="{BB962C8B-B14F-4D97-AF65-F5344CB8AC3E}">
        <p14:creationId xmlns:p14="http://schemas.microsoft.com/office/powerpoint/2010/main" val="2224542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E9F59CE-25C8-4383-8383-40C85960C4F7}"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3CF3D-E32E-4613-B76F-7443519A1A9F}" type="slidenum">
              <a:rPr lang="en-US" smtClean="0"/>
              <a:t>‹#›</a:t>
            </a:fld>
            <a:endParaRPr lang="en-US"/>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13496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9F59CE-25C8-4383-8383-40C85960C4F7}"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3CF3D-E32E-4613-B76F-7443519A1A9F}" type="slidenum">
              <a:rPr lang="en-US" smtClean="0"/>
              <a:t>‹#›</a:t>
            </a:fld>
            <a:endParaRPr lang="en-US"/>
          </a:p>
        </p:txBody>
      </p:sp>
    </p:spTree>
    <p:extLst>
      <p:ext uri="{BB962C8B-B14F-4D97-AF65-F5344CB8AC3E}">
        <p14:creationId xmlns:p14="http://schemas.microsoft.com/office/powerpoint/2010/main" val="1537397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E9F59CE-25C8-4383-8383-40C85960C4F7}" type="datetimeFigureOut">
              <a:rPr lang="en-US" smtClean="0"/>
              <a:t>11/26/2024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3CF3D-E32E-4613-B76F-7443519A1A9F}" type="slidenum">
              <a:rPr lang="en-US" smtClean="0"/>
              <a:t>‹#›</a:t>
            </a:fld>
            <a:endParaRPr lang="en-US"/>
          </a:p>
        </p:txBody>
      </p:sp>
    </p:spTree>
    <p:extLst>
      <p:ext uri="{BB962C8B-B14F-4D97-AF65-F5344CB8AC3E}">
        <p14:creationId xmlns:p14="http://schemas.microsoft.com/office/powerpoint/2010/main" val="2270391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E9F59CE-25C8-4383-8383-40C85960C4F7}" type="datetimeFigureOut">
              <a:rPr lang="en-US" smtClean="0"/>
              <a:t>11/26/2024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3CF3D-E32E-4613-B76F-7443519A1A9F}" type="slidenum">
              <a:rPr lang="en-US" smtClean="0"/>
              <a:t>‹#›</a:t>
            </a:fld>
            <a:endParaRPr lang="en-US"/>
          </a:p>
        </p:txBody>
      </p:sp>
    </p:spTree>
    <p:extLst>
      <p:ext uri="{BB962C8B-B14F-4D97-AF65-F5344CB8AC3E}">
        <p14:creationId xmlns:p14="http://schemas.microsoft.com/office/powerpoint/2010/main" val="201415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9F59CE-25C8-4383-8383-40C85960C4F7}"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3CF3D-E32E-4613-B76F-7443519A1A9F}" type="slidenum">
              <a:rPr lang="en-US" smtClean="0"/>
              <a:t>‹#›</a:t>
            </a:fld>
            <a:endParaRPr lang="en-US"/>
          </a:p>
        </p:txBody>
      </p:sp>
    </p:spTree>
    <p:extLst>
      <p:ext uri="{BB962C8B-B14F-4D97-AF65-F5344CB8AC3E}">
        <p14:creationId xmlns:p14="http://schemas.microsoft.com/office/powerpoint/2010/main" val="3805280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9F59CE-25C8-4383-8383-40C85960C4F7}"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3CF3D-E32E-4613-B76F-7443519A1A9F}" type="slidenum">
              <a:rPr lang="en-US" smtClean="0"/>
              <a:t>‹#›</a:t>
            </a:fld>
            <a:endParaRPr lang="en-US"/>
          </a:p>
        </p:txBody>
      </p:sp>
    </p:spTree>
    <p:extLst>
      <p:ext uri="{BB962C8B-B14F-4D97-AF65-F5344CB8AC3E}">
        <p14:creationId xmlns:p14="http://schemas.microsoft.com/office/powerpoint/2010/main" val="2562333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9F59CE-25C8-4383-8383-40C85960C4F7}"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3CF3D-E32E-4613-B76F-7443519A1A9F}" type="slidenum">
              <a:rPr lang="en-US" smtClean="0"/>
              <a:t>‹#›</a:t>
            </a:fld>
            <a:endParaRPr lang="en-US"/>
          </a:p>
        </p:txBody>
      </p:sp>
    </p:spTree>
    <p:extLst>
      <p:ext uri="{BB962C8B-B14F-4D97-AF65-F5344CB8AC3E}">
        <p14:creationId xmlns:p14="http://schemas.microsoft.com/office/powerpoint/2010/main" val="2280483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9F59CE-25C8-4383-8383-40C85960C4F7}"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3CF3D-E32E-4613-B76F-7443519A1A9F}" type="slidenum">
              <a:rPr lang="en-US" smtClean="0"/>
              <a:t>‹#›</a:t>
            </a:fld>
            <a:endParaRPr lang="en-US"/>
          </a:p>
        </p:txBody>
      </p:sp>
    </p:spTree>
    <p:extLst>
      <p:ext uri="{BB962C8B-B14F-4D97-AF65-F5344CB8AC3E}">
        <p14:creationId xmlns:p14="http://schemas.microsoft.com/office/powerpoint/2010/main" val="552216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9F59CE-25C8-4383-8383-40C85960C4F7}" type="datetimeFigureOut">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23CF3D-E32E-4613-B76F-7443519A1A9F}" type="slidenum">
              <a:rPr lang="en-US" smtClean="0"/>
              <a:t>‹#›</a:t>
            </a:fld>
            <a:endParaRPr lang="en-US"/>
          </a:p>
        </p:txBody>
      </p:sp>
    </p:spTree>
    <p:extLst>
      <p:ext uri="{BB962C8B-B14F-4D97-AF65-F5344CB8AC3E}">
        <p14:creationId xmlns:p14="http://schemas.microsoft.com/office/powerpoint/2010/main" val="1307008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9F59CE-25C8-4383-8383-40C85960C4F7}" type="datetimeFigureOut">
              <a:rPr lang="en-US" smtClean="0"/>
              <a:t>11/26/2024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23CF3D-E32E-4613-B76F-7443519A1A9F}" type="slidenum">
              <a:rPr lang="en-US" smtClean="0"/>
              <a:t>‹#›</a:t>
            </a:fld>
            <a:endParaRPr lang="en-US"/>
          </a:p>
        </p:txBody>
      </p:sp>
    </p:spTree>
    <p:extLst>
      <p:ext uri="{BB962C8B-B14F-4D97-AF65-F5344CB8AC3E}">
        <p14:creationId xmlns:p14="http://schemas.microsoft.com/office/powerpoint/2010/main" val="2511028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E9F59CE-25C8-4383-8383-40C85960C4F7}" type="datetimeFigureOut">
              <a:rPr lang="en-US" smtClean="0"/>
              <a:t>11/26/2024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123CF3D-E32E-4613-B76F-7443519A1A9F}" type="slidenum">
              <a:rPr lang="en-US" smtClean="0"/>
              <a:t>‹#›</a:t>
            </a:fld>
            <a:endParaRPr lang="en-US"/>
          </a:p>
        </p:txBody>
      </p:sp>
    </p:spTree>
    <p:extLst>
      <p:ext uri="{BB962C8B-B14F-4D97-AF65-F5344CB8AC3E}">
        <p14:creationId xmlns:p14="http://schemas.microsoft.com/office/powerpoint/2010/main" val="1275128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E9F59CE-25C8-4383-8383-40C85960C4F7}" type="datetimeFigureOut">
              <a:rPr lang="en-US" smtClean="0"/>
              <a:t>11/26/2024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123CF3D-E32E-4613-B76F-7443519A1A9F}" type="slidenum">
              <a:rPr lang="en-US" smtClean="0"/>
              <a:t>‹#›</a:t>
            </a:fld>
            <a:endParaRPr lang="en-US"/>
          </a:p>
        </p:txBody>
      </p:sp>
    </p:spTree>
    <p:extLst>
      <p:ext uri="{BB962C8B-B14F-4D97-AF65-F5344CB8AC3E}">
        <p14:creationId xmlns:p14="http://schemas.microsoft.com/office/powerpoint/2010/main" val="3000356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E9F59CE-25C8-4383-8383-40C85960C4F7}" type="datetimeFigureOut">
              <a:rPr lang="en-US" smtClean="0"/>
              <a:t>11/26/2024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123CF3D-E32E-4613-B76F-7443519A1A9F}" type="slidenum">
              <a:rPr lang="en-US" smtClean="0"/>
              <a:t>‹#›</a:t>
            </a:fld>
            <a:endParaRPr lang="en-US"/>
          </a:p>
        </p:txBody>
      </p:sp>
    </p:spTree>
    <p:extLst>
      <p:ext uri="{BB962C8B-B14F-4D97-AF65-F5344CB8AC3E}">
        <p14:creationId xmlns:p14="http://schemas.microsoft.com/office/powerpoint/2010/main" val="2950559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9F59CE-25C8-4383-8383-40C85960C4F7}" type="datetimeFigureOut">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23CF3D-E32E-4613-B76F-7443519A1A9F}" type="slidenum">
              <a:rPr lang="en-US" smtClean="0"/>
              <a:t>‹#›</a:t>
            </a:fld>
            <a:endParaRPr lang="en-US"/>
          </a:p>
        </p:txBody>
      </p:sp>
    </p:spTree>
    <p:extLst>
      <p:ext uri="{BB962C8B-B14F-4D97-AF65-F5344CB8AC3E}">
        <p14:creationId xmlns:p14="http://schemas.microsoft.com/office/powerpoint/2010/main" val="3049216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E9F59CE-25C8-4383-8383-40C85960C4F7}" type="datetimeFigureOut">
              <a:rPr lang="en-US" smtClean="0"/>
              <a:t>11/26/2024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123CF3D-E32E-4613-B76F-7443519A1A9F}" type="slidenum">
              <a:rPr lang="en-US" smtClean="0"/>
              <a:t>‹#›</a:t>
            </a:fld>
            <a:endParaRPr lang="en-US"/>
          </a:p>
        </p:txBody>
      </p:sp>
    </p:spTree>
    <p:extLst>
      <p:ext uri="{BB962C8B-B14F-4D97-AF65-F5344CB8AC3E}">
        <p14:creationId xmlns:p14="http://schemas.microsoft.com/office/powerpoint/2010/main" val="98429034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MIT%20WPU%20First%20Assignment%20AITL.ppt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F2FCEC-81FF-E1D0-ED93-13F6E0AD1B86}"/>
              </a:ext>
            </a:extLst>
          </p:cNvPr>
          <p:cNvSpPr>
            <a:spLocks noGrp="1"/>
          </p:cNvSpPr>
          <p:nvPr>
            <p:ph type="ctrTitle"/>
          </p:nvPr>
        </p:nvSpPr>
        <p:spPr>
          <a:xfrm>
            <a:off x="5087565" y="1321342"/>
            <a:ext cx="5729626" cy="225356"/>
          </a:xfrm>
        </p:spPr>
        <p:txBody>
          <a:bodyPr/>
          <a:lstStyle/>
          <a:p>
            <a:r>
              <a:rPr lang="en-US" sz="4400" dirty="0">
                <a:latin typeface="Aptos Display" panose="020B0004020202020204" pitchFamily="34" charset="0"/>
              </a:rPr>
              <a:t>MIT</a:t>
            </a:r>
            <a:r>
              <a:rPr lang="en-US" sz="5400" dirty="0">
                <a:latin typeface="Aptos Display" panose="020B0004020202020204" pitchFamily="34" charset="0"/>
              </a:rPr>
              <a:t> </a:t>
            </a:r>
            <a:r>
              <a:rPr lang="en-US" sz="4400" dirty="0">
                <a:latin typeface="Aptos Display" panose="020B0004020202020204" pitchFamily="34" charset="0"/>
              </a:rPr>
              <a:t>WPU</a:t>
            </a:r>
          </a:p>
        </p:txBody>
      </p:sp>
      <p:sp>
        <p:nvSpPr>
          <p:cNvPr id="3" name="Subtitle 2">
            <a:extLst>
              <a:ext uri="{FF2B5EF4-FFF2-40B4-BE49-F238E27FC236}">
                <a16:creationId xmlns:a16="http://schemas.microsoft.com/office/drawing/2014/main" xmlns="" id="{CABE362B-BC9D-EFA9-9E3B-F13E49057A11}"/>
              </a:ext>
            </a:extLst>
          </p:cNvPr>
          <p:cNvSpPr>
            <a:spLocks noGrp="1"/>
          </p:cNvSpPr>
          <p:nvPr>
            <p:ph type="subTitle" idx="1"/>
          </p:nvPr>
        </p:nvSpPr>
        <p:spPr>
          <a:xfrm>
            <a:off x="1446989" y="5311302"/>
            <a:ext cx="8825658" cy="861420"/>
          </a:xfrm>
        </p:spPr>
        <p:txBody>
          <a:bodyPr/>
          <a:lstStyle/>
          <a:p>
            <a:r>
              <a:rPr lang="en-US" dirty="0">
                <a:solidFill>
                  <a:srgbClr val="FFFF00"/>
                </a:solidFill>
                <a:latin typeface="Times New Roman" panose="02020603050405020304" pitchFamily="18" charset="0"/>
                <a:cs typeface="Times New Roman" panose="02020603050405020304" pitchFamily="18" charset="0"/>
              </a:rPr>
              <a:t>Name &amp; PRN NO:        </a:t>
            </a:r>
            <a:r>
              <a:rPr lang="en-US" dirty="0">
                <a:solidFill>
                  <a:srgbClr val="FFFF00"/>
                </a:solidFill>
              </a:rPr>
              <a:t>1. </a:t>
            </a:r>
            <a:r>
              <a:rPr lang="en-US" dirty="0">
                <a:solidFill>
                  <a:srgbClr val="FFFF00"/>
                </a:solidFill>
                <a:latin typeface="Times New Roman" panose="02020603050405020304" pitchFamily="18" charset="0"/>
                <a:cs typeface="Times New Roman" panose="02020603050405020304" pitchFamily="18" charset="0"/>
              </a:rPr>
              <a:t>Arush </a:t>
            </a:r>
            <a:r>
              <a:rPr lang="en-US" dirty="0" err="1">
                <a:solidFill>
                  <a:srgbClr val="FFFF00"/>
                </a:solidFill>
                <a:latin typeface="Times New Roman" panose="02020603050405020304" pitchFamily="18" charset="0"/>
                <a:cs typeface="Times New Roman" panose="02020603050405020304" pitchFamily="18" charset="0"/>
              </a:rPr>
              <a:t>Nyayadhish</a:t>
            </a:r>
            <a:r>
              <a:rPr lang="en-US" dirty="0">
                <a:solidFill>
                  <a:srgbClr val="FFFF00"/>
                </a:solidFill>
                <a:latin typeface="Times New Roman" panose="02020603050405020304" pitchFamily="18" charset="0"/>
                <a:cs typeface="Times New Roman" panose="02020603050405020304" pitchFamily="18" charset="0"/>
              </a:rPr>
              <a:t> </a:t>
            </a:r>
            <a:r>
              <a:rPr lang="en-US" dirty="0" smtClean="0">
                <a:solidFill>
                  <a:srgbClr val="FFFF00"/>
                </a:solidFill>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1262243370)</a:t>
            </a:r>
          </a:p>
          <a:p>
            <a:r>
              <a:rPr lang="en-US" dirty="0">
                <a:solidFill>
                  <a:srgbClr val="FFFF00"/>
                </a:solidFill>
              </a:rPr>
              <a:t>                                     2. </a:t>
            </a:r>
            <a:r>
              <a:rPr lang="en-US" dirty="0" err="1" smtClean="0">
                <a:solidFill>
                  <a:srgbClr val="FFFF00"/>
                </a:solidFill>
                <a:latin typeface="Times New Roman" panose="02020603050405020304" pitchFamily="18" charset="0"/>
                <a:cs typeface="Times New Roman" panose="02020603050405020304" pitchFamily="18" charset="0"/>
              </a:rPr>
              <a:t>Afnan</a:t>
            </a:r>
            <a:r>
              <a:rPr lang="en-US" dirty="0" smtClean="0">
                <a:solidFill>
                  <a:srgbClr val="FFFF00"/>
                </a:solidFill>
                <a:latin typeface="Times New Roman" panose="02020603050405020304" pitchFamily="18" charset="0"/>
                <a:cs typeface="Times New Roman" panose="02020603050405020304" pitchFamily="18" charset="0"/>
              </a:rPr>
              <a:t> FAROOQ  </a:t>
            </a:r>
            <a:r>
              <a:rPr lang="en-US" dirty="0" err="1">
                <a:solidFill>
                  <a:srgbClr val="FFFF00"/>
                </a:solidFill>
                <a:latin typeface="Times New Roman" panose="02020603050405020304" pitchFamily="18" charset="0"/>
                <a:cs typeface="Times New Roman" panose="02020603050405020304" pitchFamily="18" charset="0"/>
              </a:rPr>
              <a:t>pandith</a:t>
            </a:r>
            <a:r>
              <a:rPr lang="en-US" dirty="0">
                <a:solidFill>
                  <a:srgbClr val="FFFF00"/>
                </a:solidFill>
                <a:latin typeface="Times New Roman" panose="02020603050405020304" pitchFamily="18" charset="0"/>
                <a:cs typeface="Times New Roman" panose="02020603050405020304" pitchFamily="18" charset="0"/>
              </a:rPr>
              <a:t>  </a:t>
            </a:r>
            <a:r>
              <a:rPr lang="en-US" dirty="0" smtClean="0">
                <a:solidFill>
                  <a:srgbClr val="FFFF00"/>
                </a:solidFill>
                <a:latin typeface="Times New Roman" panose="02020603050405020304" pitchFamily="18" charset="0"/>
                <a:cs typeface="Times New Roman" panose="02020603050405020304" pitchFamily="18" charset="0"/>
              </a:rPr>
              <a:t>(</a:t>
            </a:r>
            <a:r>
              <a:rPr lang="en-US" dirty="0">
                <a:solidFill>
                  <a:srgbClr val="FFFF00"/>
                </a:solidFill>
                <a:latin typeface="Times New Roman" panose="02020603050405020304" pitchFamily="18" charset="0"/>
                <a:cs typeface="Times New Roman" panose="02020603050405020304" pitchFamily="18" charset="0"/>
              </a:rPr>
              <a:t>1262240356)</a:t>
            </a:r>
          </a:p>
        </p:txBody>
      </p:sp>
      <p:sp>
        <p:nvSpPr>
          <p:cNvPr id="4" name="TextBox 3">
            <a:extLst>
              <a:ext uri="{FF2B5EF4-FFF2-40B4-BE49-F238E27FC236}">
                <a16:creationId xmlns:a16="http://schemas.microsoft.com/office/drawing/2014/main" xmlns="" id="{B9992CF4-93DC-FF97-A1AC-EC596E0E1B74}"/>
              </a:ext>
            </a:extLst>
          </p:cNvPr>
          <p:cNvSpPr txBox="1"/>
          <p:nvPr/>
        </p:nvSpPr>
        <p:spPr>
          <a:xfrm>
            <a:off x="4319081" y="1546698"/>
            <a:ext cx="4435813" cy="892552"/>
          </a:xfrm>
          <a:prstGeom prst="rect">
            <a:avLst/>
          </a:prstGeom>
          <a:noFill/>
        </p:spPr>
        <p:txBody>
          <a:bodyPr wrap="square" rtlCol="0">
            <a:spAutoFit/>
          </a:bodyPr>
          <a:lstStyle/>
          <a:p>
            <a:r>
              <a:rPr lang="en-US" sz="3200" dirty="0">
                <a:latin typeface="Aptos Display" panose="020B0004020202020204" pitchFamily="34" charset="0"/>
              </a:rPr>
              <a:t>  </a:t>
            </a:r>
            <a:r>
              <a:rPr lang="en-US" sz="3200" dirty="0" smtClean="0">
                <a:latin typeface="Aptos Display" panose="020B0004020202020204" pitchFamily="34" charset="0"/>
              </a:rPr>
              <a:t>     </a:t>
            </a:r>
            <a:r>
              <a:rPr lang="en-US" sz="2000" dirty="0" smtClean="0">
                <a:latin typeface="Aptos Display" panose="020B0004020202020204" pitchFamily="34" charset="0"/>
              </a:rPr>
              <a:t>FIRST </a:t>
            </a:r>
            <a:r>
              <a:rPr lang="en-US" sz="2000" dirty="0">
                <a:latin typeface="Aptos Display" panose="020B0004020202020204" pitchFamily="34" charset="0"/>
              </a:rPr>
              <a:t>YEAR </a:t>
            </a:r>
            <a:r>
              <a:rPr lang="en-US" sz="2000" dirty="0" smtClean="0">
                <a:latin typeface="Aptos Display" panose="020B0004020202020204" pitchFamily="34" charset="0"/>
              </a:rPr>
              <a:t>M.TECH</a:t>
            </a:r>
            <a:endParaRPr lang="en-US" sz="2000" dirty="0">
              <a:latin typeface="Aptos Display" panose="020B0004020202020204" pitchFamily="34" charset="0"/>
            </a:endParaRPr>
          </a:p>
          <a:p>
            <a:r>
              <a:rPr lang="en-US" sz="2000" dirty="0">
                <a:latin typeface="Aptos Display" panose="020B0004020202020204" pitchFamily="34" charset="0"/>
              </a:rPr>
              <a:t>          </a:t>
            </a:r>
            <a:r>
              <a:rPr lang="en-US" sz="2000" dirty="0" err="1" smtClean="0">
                <a:latin typeface="Aptos Display" panose="020B0004020202020204" pitchFamily="34" charset="0"/>
              </a:rPr>
              <a:t>VlSI</a:t>
            </a:r>
            <a:r>
              <a:rPr lang="en-US" sz="2000" dirty="0" smtClean="0">
                <a:latin typeface="Aptos Display" panose="020B0004020202020204" pitchFamily="34" charset="0"/>
              </a:rPr>
              <a:t> </a:t>
            </a:r>
            <a:r>
              <a:rPr lang="en-US" sz="2000" dirty="0">
                <a:latin typeface="Aptos Display" panose="020B0004020202020204" pitchFamily="34" charset="0"/>
              </a:rPr>
              <a:t>&amp; Embedded Systems</a:t>
            </a:r>
          </a:p>
        </p:txBody>
      </p:sp>
      <p:sp>
        <p:nvSpPr>
          <p:cNvPr id="5" name="TextBox 4">
            <a:extLst>
              <a:ext uri="{FF2B5EF4-FFF2-40B4-BE49-F238E27FC236}">
                <a16:creationId xmlns:a16="http://schemas.microsoft.com/office/drawing/2014/main" xmlns="" id="{6711DBB0-DEB6-ADFB-4B84-E5EF0B88876F}"/>
              </a:ext>
            </a:extLst>
          </p:cNvPr>
          <p:cNvSpPr txBox="1"/>
          <p:nvPr/>
        </p:nvSpPr>
        <p:spPr>
          <a:xfrm>
            <a:off x="1330036" y="2984286"/>
            <a:ext cx="9587345" cy="461665"/>
          </a:xfrm>
          <a:prstGeom prst="rect">
            <a:avLst/>
          </a:prstGeom>
          <a:noFill/>
        </p:spPr>
        <p:txBody>
          <a:bodyPr wrap="square" rtlCol="0">
            <a:spAutoFit/>
          </a:bodyPr>
          <a:lstStyle/>
          <a:p>
            <a:r>
              <a:rPr lang="en-US" sz="2400" dirty="0" smtClean="0">
                <a:solidFill>
                  <a:srgbClr val="FFFF00"/>
                </a:solidFill>
              </a:rPr>
              <a:t>Subject:- Artificial </a:t>
            </a:r>
            <a:r>
              <a:rPr lang="en-US" sz="2400" dirty="0">
                <a:solidFill>
                  <a:srgbClr val="FFFF00"/>
                </a:solidFill>
              </a:rPr>
              <a:t>Intelligence </a:t>
            </a:r>
            <a:r>
              <a:rPr lang="en-US" sz="2400" dirty="0" smtClean="0">
                <a:solidFill>
                  <a:srgbClr val="FFFF00"/>
                </a:solidFill>
              </a:rPr>
              <a:t>Techniques and     Applications</a:t>
            </a:r>
            <a:endParaRPr lang="en-US" sz="2400" dirty="0">
              <a:solidFill>
                <a:srgbClr val="FFFF00"/>
              </a:solidFill>
            </a:endParaRPr>
          </a:p>
        </p:txBody>
      </p:sp>
      <p:pic>
        <p:nvPicPr>
          <p:cNvPr id="9" name="Picture 8">
            <a:extLst>
              <a:ext uri="{FF2B5EF4-FFF2-40B4-BE49-F238E27FC236}">
                <a16:creationId xmlns:a16="http://schemas.microsoft.com/office/drawing/2014/main" xmlns="" id="{1641FFE5-783E-D422-4E50-1FB34F13A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55" y="78589"/>
            <a:ext cx="2893979" cy="1653702"/>
          </a:xfrm>
          <a:prstGeom prst="rect">
            <a:avLst/>
          </a:prstGeom>
          <a:effectLst>
            <a:glow>
              <a:schemeClr val="accent1">
                <a:alpha val="0"/>
              </a:schemeClr>
            </a:glow>
            <a:outerShdw blurRad="50800" dist="50800" dir="5400000" sx="1000" sy="1000" algn="ctr" rotWithShape="0">
              <a:srgbClr val="000000">
                <a:alpha val="46000"/>
              </a:srgbClr>
            </a:outerShdw>
            <a:reflection blurRad="50800" stA="38000" dist="76200" dir="5400000" sy="-100000" algn="bl" rotWithShape="0"/>
            <a:softEdge rad="0"/>
          </a:effectLst>
        </p:spPr>
      </p:pic>
      <p:sp>
        <p:nvSpPr>
          <p:cNvPr id="6" name="TextBox 5">
            <a:extLst>
              <a:ext uri="{FF2B5EF4-FFF2-40B4-BE49-F238E27FC236}">
                <a16:creationId xmlns:a16="http://schemas.microsoft.com/office/drawing/2014/main" xmlns="" id="{62EE1D89-3D36-C88B-3419-2971D2A5D8D0}"/>
              </a:ext>
            </a:extLst>
          </p:cNvPr>
          <p:cNvSpPr txBox="1"/>
          <p:nvPr/>
        </p:nvSpPr>
        <p:spPr>
          <a:xfrm>
            <a:off x="976628" y="3741653"/>
            <a:ext cx="9121408" cy="523220"/>
          </a:xfrm>
          <a:prstGeom prst="rect">
            <a:avLst/>
          </a:prstGeom>
          <a:noFill/>
        </p:spPr>
        <p:txBody>
          <a:bodyPr wrap="none" rtlCol="0">
            <a:spAutoFit/>
          </a:bodyPr>
          <a:lstStyle/>
          <a:p>
            <a:r>
              <a:rPr lang="en-US" sz="2800" dirty="0" smtClean="0"/>
              <a:t>TOPIC:- </a:t>
            </a:r>
            <a:r>
              <a:rPr lang="en-US" sz="2800" b="1" u="sng" dirty="0" smtClean="0">
                <a:solidFill>
                  <a:srgbClr val="00B0F0"/>
                </a:solidFill>
              </a:rPr>
              <a:t>Face Recognition and Emotional Detection</a:t>
            </a:r>
            <a:endParaRPr lang="en-US" sz="2800" b="1" u="sng" dirty="0">
              <a:solidFill>
                <a:srgbClr val="00B0F0"/>
              </a:solidFill>
            </a:endParaRPr>
          </a:p>
        </p:txBody>
      </p:sp>
      <p:sp>
        <p:nvSpPr>
          <p:cNvPr id="7" name="TextBox 6">
            <a:extLst>
              <a:ext uri="{FF2B5EF4-FFF2-40B4-BE49-F238E27FC236}">
                <a16:creationId xmlns:a16="http://schemas.microsoft.com/office/drawing/2014/main" xmlns="" id="{BC75649F-DDBA-84E8-5BCE-D89C133676BF}"/>
              </a:ext>
            </a:extLst>
          </p:cNvPr>
          <p:cNvSpPr txBox="1"/>
          <p:nvPr/>
        </p:nvSpPr>
        <p:spPr>
          <a:xfrm>
            <a:off x="1446989" y="4603520"/>
            <a:ext cx="7008859" cy="400110"/>
          </a:xfrm>
          <a:prstGeom prst="rect">
            <a:avLst/>
          </a:prstGeom>
          <a:noFill/>
        </p:spPr>
        <p:txBody>
          <a:bodyPr wrap="square" rtlCol="0">
            <a:spAutoFit/>
          </a:bodyPr>
          <a:lstStyle/>
          <a:p>
            <a:r>
              <a:rPr lang="en-US" sz="2000" b="1" dirty="0">
                <a:solidFill>
                  <a:srgbClr val="FFFF00"/>
                </a:solidFill>
              </a:rPr>
              <a:t>Guide : Prof . Vinaya Gohokar</a:t>
            </a:r>
          </a:p>
        </p:txBody>
      </p:sp>
    </p:spTree>
    <p:extLst>
      <p:ext uri="{BB962C8B-B14F-4D97-AF65-F5344CB8AC3E}">
        <p14:creationId xmlns:p14="http://schemas.microsoft.com/office/powerpoint/2010/main" val="21482973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4EA13EC-E8BF-1582-929D-A0FD6ECBA8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51F7E91-B27C-4C02-E621-A06B634DA1FB}"/>
              </a:ext>
            </a:extLst>
          </p:cNvPr>
          <p:cNvSpPr>
            <a:spLocks noGrp="1"/>
          </p:cNvSpPr>
          <p:nvPr>
            <p:ph idx="1"/>
          </p:nvPr>
        </p:nvSpPr>
        <p:spPr>
          <a:xfrm>
            <a:off x="1130206" y="341708"/>
            <a:ext cx="8946541" cy="6417680"/>
          </a:xfrm>
        </p:spPr>
        <p:txBody>
          <a:bodyPr>
            <a:normAutofit fontScale="47500" lnSpcReduction="20000"/>
          </a:bodyPr>
          <a:lstStyle/>
          <a:p>
            <a:r>
              <a:rPr lang="en-US" sz="6700" b="1" dirty="0">
                <a:solidFill>
                  <a:srgbClr val="FF0000"/>
                </a:solidFill>
              </a:rPr>
              <a:t>Future Scope </a:t>
            </a:r>
            <a:r>
              <a:rPr lang="en-US" sz="5100" dirty="0" smtClean="0">
                <a:solidFill>
                  <a:srgbClr val="FF0000"/>
                </a:solidFill>
              </a:rPr>
              <a:t>:</a:t>
            </a:r>
          </a:p>
          <a:p>
            <a:endParaRPr lang="en-US" sz="2900" dirty="0" smtClean="0"/>
          </a:p>
          <a:p>
            <a:r>
              <a:rPr lang="en-US" b="1" dirty="0" smtClean="0"/>
              <a:t>1</a:t>
            </a:r>
            <a:r>
              <a:rPr lang="en-US" sz="3300" b="1" dirty="0"/>
              <a:t>. Security and </a:t>
            </a:r>
            <a:r>
              <a:rPr lang="en-US" sz="3300" b="1" dirty="0" smtClean="0"/>
              <a:t>Surveillance  increased </a:t>
            </a:r>
            <a:r>
              <a:rPr lang="en-US" sz="3300" b="1" dirty="0"/>
              <a:t>Use in Public and Private Security</a:t>
            </a:r>
            <a:r>
              <a:rPr lang="en-US" dirty="0"/>
              <a:t>: </a:t>
            </a:r>
            <a:endParaRPr lang="en-US" dirty="0" smtClean="0"/>
          </a:p>
          <a:p>
            <a:r>
              <a:rPr lang="en-US" sz="2900" dirty="0" smtClean="0"/>
              <a:t>Facial </a:t>
            </a:r>
            <a:r>
              <a:rPr lang="en-US" sz="2900" dirty="0"/>
              <a:t>recognition is expected to play a larger role in public surveillance, crime prevention, and security in sensitive areas like airports, malls, or large events. It can help in identifying criminals or missing persons</a:t>
            </a:r>
            <a:r>
              <a:rPr lang="en-US" sz="2900" dirty="0" smtClean="0"/>
              <a:t>. Access </a:t>
            </a:r>
            <a:r>
              <a:rPr lang="en-US" sz="2900" dirty="0"/>
              <a:t>Control and Authentication: The use of facial recognition for secure logins, such as in smartphones or computers, will continue to expand in both consumer and business sectors. It's also likely to replace traditional security systems like keycards in office buildings</a:t>
            </a:r>
            <a:r>
              <a:rPr lang="en-US" sz="2900" dirty="0" smtClean="0"/>
              <a:t>.</a:t>
            </a:r>
          </a:p>
          <a:p>
            <a:endParaRPr lang="en-US" dirty="0" smtClean="0"/>
          </a:p>
          <a:p>
            <a:r>
              <a:rPr lang="en-US" b="1" dirty="0" smtClean="0"/>
              <a:t>2. </a:t>
            </a:r>
            <a:r>
              <a:rPr lang="en-US" sz="3300" b="1" dirty="0"/>
              <a:t>Retail and Customer </a:t>
            </a:r>
            <a:r>
              <a:rPr lang="en-US" sz="3300" b="1" dirty="0" smtClean="0"/>
              <a:t>Experience personalized Marketing</a:t>
            </a:r>
            <a:r>
              <a:rPr lang="en-US" b="1" dirty="0" smtClean="0"/>
              <a:t>:</a:t>
            </a:r>
          </a:p>
          <a:p>
            <a:r>
              <a:rPr lang="en-US" sz="3500" dirty="0" smtClean="0"/>
              <a:t> </a:t>
            </a:r>
            <a:r>
              <a:rPr lang="en-US" sz="3500" dirty="0"/>
              <a:t>Retailers may use facial recognition to identify customers and tailor personalized experiences, such as product recommendations or special offers based on the shopper's preferences</a:t>
            </a:r>
            <a:r>
              <a:rPr lang="en-US" sz="3500" dirty="0" smtClean="0"/>
              <a:t>. Seamless </a:t>
            </a:r>
            <a:r>
              <a:rPr lang="en-US" sz="3500" dirty="0"/>
              <a:t>Transactions: Some businesses may introduce "face pay" technology, allowing customers to pay by simply showing their face</a:t>
            </a:r>
            <a:r>
              <a:rPr lang="en-US" sz="3500" dirty="0" smtClean="0"/>
              <a:t>.</a:t>
            </a:r>
          </a:p>
          <a:p>
            <a:pPr marL="0" indent="0">
              <a:buNone/>
            </a:pPr>
            <a:endParaRPr lang="en-US" dirty="0" smtClean="0"/>
          </a:p>
          <a:p>
            <a:r>
              <a:rPr lang="en-US" sz="3300" b="1" dirty="0" smtClean="0"/>
              <a:t>3.Healthcare </a:t>
            </a:r>
            <a:r>
              <a:rPr lang="en-US" sz="3300" b="1" dirty="0"/>
              <a:t>and </a:t>
            </a:r>
            <a:r>
              <a:rPr lang="en-US" sz="3300" b="1" dirty="0" smtClean="0"/>
              <a:t>Well-being Patient Monitoring:</a:t>
            </a:r>
            <a:endParaRPr lang="en-US" b="1" dirty="0" smtClean="0"/>
          </a:p>
          <a:p>
            <a:r>
              <a:rPr lang="en-US" sz="3500" dirty="0" smtClean="0"/>
              <a:t>Facial </a:t>
            </a:r>
            <a:r>
              <a:rPr lang="en-US" sz="3500" dirty="0"/>
              <a:t>recognition could be used in healthcare settings for patient identification, streamlining administrative processes, and preventing identity theft. AI-powered facial recognition can also help monitor patient conditions, such as detecting early signs of pain or </a:t>
            </a:r>
            <a:r>
              <a:rPr lang="en-US" sz="3500" dirty="0" smtClean="0"/>
              <a:t>stress. Diagnosis </a:t>
            </a:r>
            <a:r>
              <a:rPr lang="en-US" sz="3500" dirty="0"/>
              <a:t>of Genetic or Psychological Conditions: AI can analyze facial features to detect potential signs of genetic disorders (such as Down syndrome) or emotional states, which could be useful in diagnosing psychological conditions</a:t>
            </a:r>
            <a:r>
              <a:rPr lang="en-US" sz="3500" dirty="0" smtClean="0"/>
              <a:t>.</a:t>
            </a:r>
          </a:p>
          <a:p>
            <a:endParaRPr lang="en-US" dirty="0" smtClean="0"/>
          </a:p>
        </p:txBody>
      </p:sp>
      <p:pic>
        <p:nvPicPr>
          <p:cNvPr id="4" name="Picture 3">
            <a:extLst>
              <a:ext uri="{FF2B5EF4-FFF2-40B4-BE49-F238E27FC236}">
                <a16:creationId xmlns:a16="http://schemas.microsoft.com/office/drawing/2014/main" xmlns="" id="{05472E1E-AD63-4083-8958-675ED77C67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71717"/>
            <a:ext cx="1446990" cy="826851"/>
          </a:xfrm>
          <a:prstGeom prst="rect">
            <a:avLst/>
          </a:prstGeom>
          <a:effectLst>
            <a:glow>
              <a:schemeClr val="accent1">
                <a:alpha val="0"/>
              </a:schemeClr>
            </a:glow>
            <a:outerShdw blurRad="50800" dist="50800" dir="5400000" sx="1000" sy="1000" algn="ctr" rotWithShape="0">
              <a:srgbClr val="000000">
                <a:alpha val="46000"/>
              </a:srgbClr>
            </a:outerShdw>
            <a:reflection blurRad="50800" stA="38000" dist="76200" dir="5400000" sy="-100000" algn="bl" rotWithShape="0"/>
            <a:softEdge rad="0"/>
          </a:effectLst>
        </p:spPr>
      </p:pic>
    </p:spTree>
    <p:extLst>
      <p:ext uri="{BB962C8B-B14F-4D97-AF65-F5344CB8AC3E}">
        <p14:creationId xmlns:p14="http://schemas.microsoft.com/office/powerpoint/2010/main" val="464592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u="sng" dirty="0" smtClean="0">
                <a:solidFill>
                  <a:srgbClr val="FF0000"/>
                </a:solidFill>
              </a:rPr>
              <a:t>Datasets for Facial Recognition and    Emotional Detection</a:t>
            </a:r>
            <a:endParaRPr lang="en-IN" sz="3200" b="1" u="sng" dirty="0">
              <a:solidFill>
                <a:srgbClr val="FF0000"/>
              </a:solidFill>
            </a:endParaRPr>
          </a:p>
        </p:txBody>
      </p:sp>
      <p:sp>
        <p:nvSpPr>
          <p:cNvPr id="3" name="Content Placeholder 2"/>
          <p:cNvSpPr>
            <a:spLocks noGrp="1"/>
          </p:cNvSpPr>
          <p:nvPr>
            <p:ph idx="1"/>
          </p:nvPr>
        </p:nvSpPr>
        <p:spPr>
          <a:xfrm>
            <a:off x="70378" y="1713405"/>
            <a:ext cx="8641822" cy="4720415"/>
          </a:xfrm>
        </p:spPr>
        <p:txBody>
          <a:bodyPr>
            <a:normAutofit/>
          </a:bodyPr>
          <a:lstStyle/>
          <a:p>
            <a:pPr marL="0" indent="0">
              <a:buNone/>
            </a:pPr>
            <a:r>
              <a:rPr lang="en-IN" dirty="0" smtClean="0"/>
              <a:t> </a:t>
            </a:r>
            <a:r>
              <a:rPr lang="en-IN" b="1" dirty="0" smtClean="0">
                <a:solidFill>
                  <a:srgbClr val="92D050"/>
                </a:solidFill>
              </a:rPr>
              <a:t>FER2013 </a:t>
            </a:r>
            <a:r>
              <a:rPr lang="en-IN" b="1" dirty="0">
                <a:solidFill>
                  <a:srgbClr val="92D050"/>
                </a:solidFill>
              </a:rPr>
              <a:t>Dataset</a:t>
            </a:r>
            <a:r>
              <a:rPr lang="en-IN" dirty="0" smtClean="0">
                <a:solidFill>
                  <a:srgbClr val="92D050"/>
                </a:solidFill>
              </a:rPr>
              <a:t>:</a:t>
            </a:r>
          </a:p>
          <a:p>
            <a:pPr marL="0" indent="0">
              <a:buNone/>
            </a:pPr>
            <a:r>
              <a:rPr lang="en-IN" dirty="0" smtClean="0"/>
              <a:t> </a:t>
            </a:r>
            <a:r>
              <a:rPr lang="en-IN" dirty="0"/>
              <a:t>Contains approximately 30,000 grayscale 48x48 pixel images categorized into seven emotion classes: angry, disgust, fear, happy, sad, surprise, and neutral. It's a commonly used benchmark dataset for facial emotion recognition tasks. Available on platforms like Kaggle and </a:t>
            </a:r>
            <a:r>
              <a:rPr lang="en-IN" dirty="0" smtClean="0"/>
              <a:t>PapersWithCode</a:t>
            </a:r>
          </a:p>
          <a:p>
            <a:endParaRPr lang="en-IN" dirty="0"/>
          </a:p>
          <a:p>
            <a:pPr marL="0" indent="0">
              <a:buNone/>
            </a:pPr>
            <a:r>
              <a:rPr lang="en-US" b="1" dirty="0">
                <a:solidFill>
                  <a:srgbClr val="92D050"/>
                </a:solidFill>
              </a:rPr>
              <a:t>JAFFE (Japanese Female Facial Expression)</a:t>
            </a:r>
            <a:r>
              <a:rPr lang="en-US" dirty="0">
                <a:solidFill>
                  <a:srgbClr val="92D050"/>
                </a:solidFill>
              </a:rPr>
              <a:t>: </a:t>
            </a:r>
            <a:endParaRPr lang="en-US" dirty="0" smtClean="0">
              <a:solidFill>
                <a:srgbClr val="92D050"/>
              </a:solidFill>
            </a:endParaRPr>
          </a:p>
          <a:p>
            <a:pPr marL="0" indent="0">
              <a:buNone/>
            </a:pPr>
            <a:r>
              <a:rPr lang="en-US" dirty="0"/>
              <a:t> </a:t>
            </a:r>
            <a:r>
              <a:rPr lang="en-US" dirty="0" smtClean="0"/>
              <a:t> Includes </a:t>
            </a:r>
            <a:r>
              <a:rPr lang="en-US" dirty="0"/>
              <a:t>213 images of facial expressions from 10 Japanese women, labeled for six basic emotions and neutral. It's suitable for small-scale experiments in emotion recognition​</a:t>
            </a:r>
            <a:endParaRPr lang="en-IN" dirty="0"/>
          </a:p>
          <a:p>
            <a:endParaRPr lang="en-IN" dirty="0"/>
          </a:p>
        </p:txBody>
      </p:sp>
    </p:spTree>
    <p:extLst>
      <p:ext uri="{BB962C8B-B14F-4D97-AF65-F5344CB8AC3E}">
        <p14:creationId xmlns:p14="http://schemas.microsoft.com/office/powerpoint/2010/main" val="1530347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1978002-7EC1-3E8B-BAF3-E8F674162A4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5B3ED64-C2ED-3C8F-CB4F-23397A8F86EB}"/>
              </a:ext>
            </a:extLst>
          </p:cNvPr>
          <p:cNvSpPr>
            <a:spLocks noGrp="1"/>
          </p:cNvSpPr>
          <p:nvPr>
            <p:ph idx="1"/>
          </p:nvPr>
        </p:nvSpPr>
        <p:spPr>
          <a:xfrm>
            <a:off x="394447" y="878541"/>
            <a:ext cx="11134166" cy="5907741"/>
          </a:xfrm>
        </p:spPr>
        <p:txBody>
          <a:bodyPr>
            <a:normAutofit/>
          </a:bodyPr>
          <a:lstStyle/>
          <a:p>
            <a:pPr marL="0" indent="0">
              <a:buNone/>
            </a:pPr>
            <a:r>
              <a:rPr lang="en-US" sz="3600" b="1" u="sng" dirty="0" smtClean="0">
                <a:solidFill>
                  <a:srgbClr val="FF0000"/>
                </a:solidFill>
              </a:rPr>
              <a:t>Conclusion</a:t>
            </a:r>
            <a:r>
              <a:rPr lang="en-US" sz="3600" b="1" dirty="0" smtClean="0">
                <a:solidFill>
                  <a:srgbClr val="FF0000"/>
                </a:solidFill>
              </a:rPr>
              <a:t>:- </a:t>
            </a:r>
          </a:p>
          <a:p>
            <a:r>
              <a:rPr lang="en-US" dirty="0"/>
              <a:t>In conclusion, facial recognition using AI holds immense potential to transform industries like security, retail, healthcare, and entertainment by enabling more efficient, personalized, and secure systems. Its applications can significantly enhance convenience and safety in both public and private sectors, from seamless authentication to improved law enforcement and healthcare services.</a:t>
            </a:r>
          </a:p>
          <a:p>
            <a:r>
              <a:rPr lang="en-US" dirty="0"/>
              <a:t>However, the technology comes with critical ethical and privacy concerns. Issues such as data security, bias, misuse, and potential for mass surveillance need to be addressed through stringent regulations, transparency, and responsible development practices. Ensuring user consent, improving algorithm fairness, and safeguarding personal data will be key to ensuring the technology is used ethically and equitably.</a:t>
            </a:r>
          </a:p>
          <a:p>
            <a:r>
              <a:rPr lang="en-US" dirty="0"/>
              <a:t>As facial recognition continues to evolve, its success will depend on striking a balance between innovation and respecting privacy, ethics, and fairness in a rapidly digitizing world.</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xmlns="" id="{C8FED0D6-7E66-E124-BC56-6EE23F9F1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577" y="-206187"/>
            <a:ext cx="1766047" cy="1009170"/>
          </a:xfrm>
          <a:prstGeom prst="rect">
            <a:avLst/>
          </a:prstGeom>
          <a:effectLst>
            <a:glow>
              <a:schemeClr val="accent1">
                <a:alpha val="0"/>
              </a:schemeClr>
            </a:glow>
            <a:outerShdw blurRad="50800" dist="50800" dir="5400000" sx="1000" sy="1000" algn="ctr" rotWithShape="0">
              <a:srgbClr val="000000">
                <a:alpha val="46000"/>
              </a:srgbClr>
            </a:outerShdw>
            <a:reflection blurRad="50800" stA="38000" dist="76200" dir="5400000" sy="-100000" algn="bl" rotWithShape="0"/>
            <a:softEdge rad="0"/>
          </a:effectLst>
        </p:spPr>
      </p:pic>
    </p:spTree>
    <p:extLst>
      <p:ext uri="{BB962C8B-B14F-4D97-AF65-F5344CB8AC3E}">
        <p14:creationId xmlns:p14="http://schemas.microsoft.com/office/powerpoint/2010/main" val="4027056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3B6B84E-C354-F285-42AD-4C30F22A99E2}"/>
              </a:ext>
            </a:extLst>
          </p:cNvPr>
          <p:cNvSpPr>
            <a:spLocks noGrp="1"/>
          </p:cNvSpPr>
          <p:nvPr>
            <p:ph idx="1"/>
          </p:nvPr>
        </p:nvSpPr>
        <p:spPr>
          <a:xfrm>
            <a:off x="105092" y="1892898"/>
            <a:ext cx="8946541" cy="4195481"/>
          </a:xfrm>
        </p:spPr>
        <p:txBody>
          <a:bodyPr/>
          <a:lstStyle/>
          <a:p>
            <a:pPr marL="0" indent="0">
              <a:buNone/>
            </a:pPr>
            <a:r>
              <a:rPr lang="en-US" sz="3600" b="1" u="sng" dirty="0" smtClean="0">
                <a:solidFill>
                  <a:srgbClr val="FF0000"/>
                </a:solidFill>
              </a:rPr>
              <a:t>References:- </a:t>
            </a:r>
          </a:p>
          <a:p>
            <a:pPr marL="0" indent="0">
              <a:buNone/>
            </a:pPr>
            <a:r>
              <a:rPr lang="fi-FI" dirty="0">
                <a:hlinkClick r:id="rId2" action="ppaction://hlinkpres?slideindex=1&amp;slidetitle="/>
              </a:rPr>
              <a:t>Kaggle Link: FER2013 Dataset on </a:t>
            </a:r>
            <a:r>
              <a:rPr lang="fi-FI" dirty="0" smtClean="0">
                <a:hlinkClick r:id="rId2" action="ppaction://hlinkpres?slideindex=1&amp;slidetitle="/>
              </a:rPr>
              <a:t>Kaggle</a:t>
            </a:r>
          </a:p>
          <a:p>
            <a:pPr marL="0" indent="0">
              <a:buNone/>
            </a:pPr>
            <a:r>
              <a:rPr lang="en-US" dirty="0">
                <a:hlinkClick r:id="rId2" action="ppaction://hlinkpres?slideindex=1&amp;slidetitle="/>
              </a:rPr>
              <a:t>https://huggingface.co/datasets/TrainingDataPro/facial-emotion-recognition-dataset</a:t>
            </a:r>
            <a:endParaRPr lang="en-US" dirty="0" smtClean="0"/>
          </a:p>
          <a:p>
            <a:pPr marL="0" indent="0">
              <a:buNone/>
            </a:pPr>
            <a:endParaRPr lang="en-US" dirty="0" smtClean="0"/>
          </a:p>
          <a:p>
            <a:pPr marL="0" indent="0">
              <a:buNone/>
            </a:pPr>
            <a:endParaRPr lang="en-US" dirty="0"/>
          </a:p>
        </p:txBody>
      </p:sp>
      <p:pic>
        <p:nvPicPr>
          <p:cNvPr id="4" name="Picture 3">
            <a:extLst>
              <a:ext uri="{FF2B5EF4-FFF2-40B4-BE49-F238E27FC236}">
                <a16:creationId xmlns:a16="http://schemas.microsoft.com/office/drawing/2014/main" xmlns="" id="{B61858E3-9B9C-D5B1-C2AE-225F2C65D8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936376" cy="1106500"/>
          </a:xfrm>
          <a:prstGeom prst="rect">
            <a:avLst/>
          </a:prstGeom>
          <a:effectLst>
            <a:glow>
              <a:schemeClr val="accent1">
                <a:alpha val="0"/>
              </a:schemeClr>
            </a:glow>
            <a:outerShdw blurRad="50800" dist="50800" dir="5400000" sx="1000" sy="1000" algn="ctr" rotWithShape="0">
              <a:srgbClr val="000000">
                <a:alpha val="46000"/>
              </a:srgbClr>
            </a:outerShdw>
            <a:reflection blurRad="50800" stA="38000" dist="76200" dir="5400000" sy="-100000" algn="bl" rotWithShape="0"/>
            <a:softEdge rad="0"/>
          </a:effectLst>
        </p:spPr>
      </p:pic>
    </p:spTree>
    <p:extLst>
      <p:ext uri="{BB962C8B-B14F-4D97-AF65-F5344CB8AC3E}">
        <p14:creationId xmlns:p14="http://schemas.microsoft.com/office/powerpoint/2010/main" val="1946835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marL="0" indent="0">
              <a:buNone/>
            </a:pPr>
            <a:r>
              <a:rPr lang="en-IN" sz="6000" dirty="0" smtClean="0"/>
              <a:t>              </a:t>
            </a:r>
            <a:r>
              <a:rPr lang="en-IN" sz="8800" b="1" dirty="0" smtClean="0">
                <a:solidFill>
                  <a:srgbClr val="00B0F0"/>
                </a:solidFill>
              </a:rPr>
              <a:t>THANKS</a:t>
            </a:r>
            <a:endParaRPr lang="en-IN" sz="8800" b="1" dirty="0">
              <a:solidFill>
                <a:srgbClr val="00B0F0"/>
              </a:solidFill>
            </a:endParaRPr>
          </a:p>
        </p:txBody>
      </p:sp>
    </p:spTree>
    <p:extLst>
      <p:ext uri="{BB962C8B-B14F-4D97-AF65-F5344CB8AC3E}">
        <p14:creationId xmlns:p14="http://schemas.microsoft.com/office/powerpoint/2010/main" val="1786967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275FF4BF-BD4C-1B7C-F8D0-53565F8E60D6}"/>
              </a:ext>
            </a:extLst>
          </p:cNvPr>
          <p:cNvSpPr>
            <a:spLocks noGrp="1"/>
          </p:cNvSpPr>
          <p:nvPr>
            <p:ph idx="1"/>
          </p:nvPr>
        </p:nvSpPr>
        <p:spPr/>
        <p:txBody>
          <a:bodyPr/>
          <a:lstStyle/>
          <a:p>
            <a:r>
              <a:rPr lang="en-US" dirty="0"/>
              <a:t> Problem Statement </a:t>
            </a:r>
          </a:p>
          <a:p>
            <a:r>
              <a:rPr lang="en-US" dirty="0"/>
              <a:t> Algorithm Flowchart</a:t>
            </a:r>
          </a:p>
          <a:p>
            <a:r>
              <a:rPr lang="en-US" dirty="0"/>
              <a:t> </a:t>
            </a:r>
            <a:r>
              <a:rPr lang="en-US" dirty="0" smtClean="0"/>
              <a:t>Methodology</a:t>
            </a:r>
          </a:p>
          <a:p>
            <a:r>
              <a:rPr lang="en-US" dirty="0" smtClean="0"/>
              <a:t>Working</a:t>
            </a:r>
            <a:endParaRPr lang="en-US" dirty="0"/>
          </a:p>
          <a:p>
            <a:r>
              <a:rPr lang="en-US" dirty="0"/>
              <a:t> </a:t>
            </a:r>
            <a:r>
              <a:rPr lang="en-US" dirty="0" smtClean="0"/>
              <a:t>Advantages</a:t>
            </a:r>
            <a:endParaRPr lang="en-US" dirty="0"/>
          </a:p>
          <a:p>
            <a:r>
              <a:rPr lang="en-US" dirty="0"/>
              <a:t> Future </a:t>
            </a:r>
            <a:r>
              <a:rPr lang="en-US" dirty="0" smtClean="0"/>
              <a:t>Scope</a:t>
            </a:r>
          </a:p>
          <a:p>
            <a:r>
              <a:rPr lang="en-US" dirty="0" smtClean="0"/>
              <a:t>Data Sets</a:t>
            </a:r>
            <a:endParaRPr lang="en-US" dirty="0"/>
          </a:p>
          <a:p>
            <a:r>
              <a:rPr lang="en-US" dirty="0"/>
              <a:t> Conclusion</a:t>
            </a:r>
          </a:p>
          <a:p>
            <a:r>
              <a:rPr lang="en-US" dirty="0"/>
              <a:t> References</a:t>
            </a:r>
          </a:p>
          <a:p>
            <a:endParaRPr lang="en-US" dirty="0"/>
          </a:p>
        </p:txBody>
      </p:sp>
      <p:pic>
        <p:nvPicPr>
          <p:cNvPr id="4" name="Picture 3">
            <a:extLst>
              <a:ext uri="{FF2B5EF4-FFF2-40B4-BE49-F238E27FC236}">
                <a16:creationId xmlns:a16="http://schemas.microsoft.com/office/drawing/2014/main" xmlns="" id="{3C612AC0-A429-8A7D-C04E-0B2B24FAF9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46989" cy="826851"/>
          </a:xfrm>
          <a:prstGeom prst="rect">
            <a:avLst/>
          </a:prstGeom>
          <a:effectLst>
            <a:glow>
              <a:schemeClr val="accent1">
                <a:alpha val="0"/>
              </a:schemeClr>
            </a:glow>
            <a:outerShdw blurRad="50800" dist="50800" dir="5400000" sx="1000" sy="1000" algn="ctr" rotWithShape="0">
              <a:srgbClr val="000000">
                <a:alpha val="46000"/>
              </a:srgbClr>
            </a:outerShdw>
            <a:reflection blurRad="50800" stA="38000" dist="76200" dir="5400000" sy="-100000" algn="bl" rotWithShape="0"/>
            <a:softEdge rad="0"/>
          </a:effectLst>
        </p:spPr>
      </p:pic>
    </p:spTree>
    <p:extLst>
      <p:ext uri="{BB962C8B-B14F-4D97-AF65-F5344CB8AC3E}">
        <p14:creationId xmlns:p14="http://schemas.microsoft.com/office/powerpoint/2010/main" val="9782475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AA3AB52-2859-AB57-FA93-99513DB281D9}"/>
              </a:ext>
            </a:extLst>
          </p:cNvPr>
          <p:cNvSpPr>
            <a:spLocks noGrp="1"/>
          </p:cNvSpPr>
          <p:nvPr>
            <p:ph idx="1"/>
          </p:nvPr>
        </p:nvSpPr>
        <p:spPr/>
        <p:txBody>
          <a:bodyPr>
            <a:normAutofit lnSpcReduction="10000"/>
          </a:bodyPr>
          <a:lstStyle/>
          <a:p>
            <a:r>
              <a:rPr lang="en-US" sz="3200" b="1" u="sng" dirty="0">
                <a:solidFill>
                  <a:srgbClr val="FF0000"/>
                </a:solidFill>
              </a:rPr>
              <a:t>Problem Statement </a:t>
            </a:r>
            <a:r>
              <a:rPr lang="en-US" dirty="0"/>
              <a:t>:</a:t>
            </a:r>
          </a:p>
          <a:p>
            <a:pPr marL="0" indent="0">
              <a:buNone/>
            </a:pPr>
            <a:r>
              <a:rPr lang="en-US" dirty="0"/>
              <a:t>   . The Emotions Of Human Beings Are Measure Part In Our Day to Day </a:t>
            </a:r>
          </a:p>
          <a:p>
            <a:pPr marL="0" indent="0">
              <a:buNone/>
            </a:pPr>
            <a:r>
              <a:rPr lang="en-US" dirty="0"/>
              <a:t>     Life.      </a:t>
            </a:r>
          </a:p>
          <a:p>
            <a:pPr marL="0" indent="0">
              <a:buNone/>
            </a:pPr>
            <a:r>
              <a:rPr lang="en-US" dirty="0"/>
              <a:t>   .  </a:t>
            </a:r>
            <a:r>
              <a:rPr lang="en-US" dirty="0" smtClean="0"/>
              <a:t>It is  </a:t>
            </a:r>
            <a:r>
              <a:rPr lang="en-US" dirty="0"/>
              <a:t>Very Hard To Find Inner </a:t>
            </a:r>
            <a:r>
              <a:rPr lang="en-US" dirty="0" smtClean="0"/>
              <a:t>Emotions Using any method. There is </a:t>
            </a:r>
            <a:r>
              <a:rPr lang="en-US" dirty="0" smtClean="0"/>
              <a:t>   	none </a:t>
            </a:r>
            <a:r>
              <a:rPr lang="en-US" dirty="0" smtClean="0"/>
              <a:t>other than Computer Vision.</a:t>
            </a:r>
            <a:endParaRPr lang="en-US" dirty="0"/>
          </a:p>
          <a:p>
            <a:pPr marL="0" indent="0">
              <a:buNone/>
            </a:pPr>
            <a:r>
              <a:rPr lang="en-US" dirty="0"/>
              <a:t>   .  Sometimes Human Beings Are Very Introvert Related to Sharing their</a:t>
            </a:r>
          </a:p>
          <a:p>
            <a:pPr marL="0" indent="0">
              <a:buNone/>
            </a:pPr>
            <a:r>
              <a:rPr lang="en-US" dirty="0"/>
              <a:t> </a:t>
            </a:r>
            <a:r>
              <a:rPr lang="en-US" dirty="0" smtClean="0"/>
              <a:t>      inner </a:t>
            </a:r>
            <a:r>
              <a:rPr lang="en-US" dirty="0"/>
              <a:t>feelings and you cannot detect that.</a:t>
            </a:r>
          </a:p>
          <a:p>
            <a:pPr marL="0" indent="0">
              <a:buNone/>
            </a:pPr>
            <a:r>
              <a:rPr lang="en-US" dirty="0"/>
              <a:t>   .  To Find Emotions for Self Analysis Require Some </a:t>
            </a:r>
            <a:r>
              <a:rPr lang="en-US" dirty="0" smtClean="0"/>
              <a:t>Basics </a:t>
            </a:r>
            <a:endParaRPr lang="en-US" dirty="0"/>
          </a:p>
          <a:p>
            <a:pPr marL="0" indent="0">
              <a:buNone/>
            </a:pPr>
            <a:r>
              <a:rPr lang="en-US" dirty="0"/>
              <a:t>      Or Advance System in order analyze  them and give approximate     </a:t>
            </a:r>
            <a:r>
              <a:rPr lang="en-US" dirty="0" smtClean="0"/>
              <a:t>         </a:t>
            </a:r>
            <a:r>
              <a:rPr lang="en-US" dirty="0" smtClean="0"/>
              <a:t>	or </a:t>
            </a:r>
            <a:r>
              <a:rPr lang="en-US" dirty="0"/>
              <a:t>related solutions.</a:t>
            </a:r>
          </a:p>
        </p:txBody>
      </p:sp>
      <p:pic>
        <p:nvPicPr>
          <p:cNvPr id="5" name="Picture 4">
            <a:extLst>
              <a:ext uri="{FF2B5EF4-FFF2-40B4-BE49-F238E27FC236}">
                <a16:creationId xmlns:a16="http://schemas.microsoft.com/office/drawing/2014/main" xmlns="" id="{4E79DBDA-16FF-E1C1-D033-CC42295B7B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549400" cy="885371"/>
          </a:xfrm>
          <a:prstGeom prst="rect">
            <a:avLst/>
          </a:prstGeom>
          <a:effectLst>
            <a:glow>
              <a:schemeClr val="accent1">
                <a:alpha val="0"/>
              </a:schemeClr>
            </a:glow>
            <a:outerShdw blurRad="50800" dist="50800" dir="5400000" sx="1000" sy="1000" algn="ctr" rotWithShape="0">
              <a:srgbClr val="000000">
                <a:alpha val="46000"/>
              </a:srgbClr>
            </a:outerShdw>
            <a:reflection blurRad="50800" stA="38000" dist="76200" dir="5400000" sy="-100000" algn="bl" rotWithShape="0"/>
            <a:softEdge rad="0"/>
          </a:effectLst>
        </p:spPr>
      </p:pic>
    </p:spTree>
    <p:extLst>
      <p:ext uri="{BB962C8B-B14F-4D97-AF65-F5344CB8AC3E}">
        <p14:creationId xmlns:p14="http://schemas.microsoft.com/office/powerpoint/2010/main" val="529388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976" y="4042584"/>
            <a:ext cx="9394360" cy="2254623"/>
          </a:xfrm>
        </p:spPr>
        <p:txBody>
          <a:bodyPr/>
          <a:lstStyle/>
          <a:p>
            <a:r>
              <a:rPr lang="en-IN" sz="1600" dirty="0" smtClean="0"/>
              <a:t>The images are based on the database generated for detection of facial expression of human beings here:-</a:t>
            </a:r>
            <a:br>
              <a:rPr lang="en-IN" sz="1600" dirty="0" smtClean="0"/>
            </a:br>
            <a:r>
              <a:rPr lang="en-IN" sz="1600" dirty="0" smtClean="0"/>
              <a:t/>
            </a:r>
            <a:br>
              <a:rPr lang="en-IN" sz="1600" dirty="0" smtClean="0"/>
            </a:br>
            <a:r>
              <a:rPr lang="en-IN" sz="1600" dirty="0" smtClean="0"/>
              <a:t/>
            </a:r>
            <a:br>
              <a:rPr lang="en-IN" sz="1600" dirty="0" smtClean="0"/>
            </a:br>
            <a:r>
              <a:rPr lang="en-IN" sz="1600" dirty="0"/>
              <a:t> </a:t>
            </a:r>
            <a:r>
              <a:rPr lang="en-IN" sz="1600" dirty="0" smtClean="0"/>
              <a:t>             Angry =0 , Disgusted = 1, Fear =2, Happy =3, Neutral = 4, Sad = 5, Surprised =6</a:t>
            </a:r>
            <a:br>
              <a:rPr lang="en-IN" sz="1600" dirty="0" smtClean="0"/>
            </a:br>
            <a:r>
              <a:rPr lang="en-IN" sz="1600" dirty="0"/>
              <a:t> </a:t>
            </a:r>
            <a:r>
              <a:rPr lang="en-IN" sz="1600" dirty="0" smtClean="0"/>
              <a:t>         </a:t>
            </a:r>
            <a:br>
              <a:rPr lang="en-IN" sz="1600" dirty="0" smtClean="0"/>
            </a:br>
            <a:r>
              <a:rPr lang="en-IN" sz="1600" dirty="0"/>
              <a:t> </a:t>
            </a:r>
            <a:r>
              <a:rPr lang="en-IN" sz="1600" dirty="0" smtClean="0"/>
              <a:t>          These are annotations used for the face detection or detection of emotion.</a:t>
            </a:r>
            <a:endParaRPr lang="en-IN" sz="1600"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0246" y="695761"/>
            <a:ext cx="8947150" cy="3084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ight Arrow 3"/>
          <p:cNvSpPr/>
          <p:nvPr/>
        </p:nvSpPr>
        <p:spPr>
          <a:xfrm>
            <a:off x="1021976" y="5997387"/>
            <a:ext cx="794124" cy="2998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852451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2379889C-E675-5D4F-3D9E-454B581E2F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524" y="0"/>
            <a:ext cx="9013976" cy="6704366"/>
          </a:xfrm>
        </p:spPr>
      </p:pic>
      <p:pic>
        <p:nvPicPr>
          <p:cNvPr id="4" name="Picture 3">
            <a:extLst>
              <a:ext uri="{FF2B5EF4-FFF2-40B4-BE49-F238E27FC236}">
                <a16:creationId xmlns:a16="http://schemas.microsoft.com/office/drawing/2014/main" xmlns="" id="{22D99E64-E9D6-E51F-87F3-B932F52266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9731" y="15008"/>
            <a:ext cx="1256936" cy="718249"/>
          </a:xfrm>
          <a:prstGeom prst="rect">
            <a:avLst/>
          </a:prstGeom>
          <a:effectLst>
            <a:glow>
              <a:schemeClr val="accent1">
                <a:alpha val="0"/>
              </a:schemeClr>
            </a:glow>
            <a:outerShdw blurRad="50800" dist="50800" dir="5400000" sx="1000" sy="1000" algn="ctr" rotWithShape="0">
              <a:srgbClr val="000000">
                <a:alpha val="46000"/>
              </a:srgbClr>
            </a:outerShdw>
            <a:reflection blurRad="50800" stA="38000" dist="76200" dir="5400000" sy="-100000" algn="bl" rotWithShape="0"/>
            <a:softEdge rad="0"/>
          </a:effectLst>
        </p:spPr>
      </p:pic>
    </p:spTree>
    <p:extLst>
      <p:ext uri="{BB962C8B-B14F-4D97-AF65-F5344CB8AC3E}">
        <p14:creationId xmlns:p14="http://schemas.microsoft.com/office/powerpoint/2010/main" val="9773577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3CD5220-4667-AC47-7F84-D2D24B5AEA9E}"/>
              </a:ext>
            </a:extLst>
          </p:cNvPr>
          <p:cNvSpPr>
            <a:spLocks noGrp="1"/>
          </p:cNvSpPr>
          <p:nvPr>
            <p:ph idx="1"/>
          </p:nvPr>
        </p:nvSpPr>
        <p:spPr>
          <a:xfrm>
            <a:off x="152401" y="732546"/>
            <a:ext cx="11430000" cy="6040788"/>
          </a:xfrm>
        </p:spPr>
        <p:txBody>
          <a:bodyPr>
            <a:normAutofit/>
          </a:bodyPr>
          <a:lstStyle/>
          <a:p>
            <a:r>
              <a:rPr lang="en-US" sz="3500" b="1" u="sng" dirty="0">
                <a:solidFill>
                  <a:srgbClr val="FF0000"/>
                </a:solidFill>
              </a:rPr>
              <a:t>Methodology</a:t>
            </a:r>
            <a:r>
              <a:rPr lang="en-US" u="sng" dirty="0">
                <a:solidFill>
                  <a:srgbClr val="FF0000"/>
                </a:solidFill>
              </a:rPr>
              <a:t> </a:t>
            </a:r>
            <a:r>
              <a:rPr lang="en-US" u="sng" dirty="0"/>
              <a:t>:</a:t>
            </a:r>
          </a:p>
          <a:p>
            <a:pPr marL="0" indent="0">
              <a:buNone/>
            </a:pPr>
            <a:r>
              <a:rPr lang="en-US" dirty="0"/>
              <a:t>   </a:t>
            </a:r>
            <a:r>
              <a:rPr lang="en-US" dirty="0" smtClean="0"/>
              <a:t>1.  The </a:t>
            </a:r>
            <a:r>
              <a:rPr lang="en-US" dirty="0"/>
              <a:t>Algorithm Analyzes a Grayscale Image By Moving a Sliding </a:t>
            </a:r>
            <a:r>
              <a:rPr lang="en-US" dirty="0" smtClean="0"/>
              <a:t> </a:t>
            </a:r>
            <a:r>
              <a:rPr lang="en-US" dirty="0"/>
              <a:t>Window Over it </a:t>
            </a:r>
            <a:r>
              <a:rPr lang="en-US" dirty="0" smtClean="0"/>
              <a:t>and     </a:t>
            </a:r>
            <a:r>
              <a:rPr lang="en-US" dirty="0" smtClean="0"/>
              <a:t> 	  looking </a:t>
            </a:r>
            <a:r>
              <a:rPr lang="en-US" dirty="0"/>
              <a:t>For Specific Features in Each Window</a:t>
            </a:r>
            <a:r>
              <a:rPr lang="en-US" dirty="0" smtClean="0"/>
              <a:t>.</a:t>
            </a:r>
          </a:p>
          <a:p>
            <a:pPr marL="0" indent="0">
              <a:buNone/>
            </a:pPr>
            <a:endParaRPr lang="en-US" dirty="0" smtClean="0"/>
          </a:p>
          <a:p>
            <a:pPr marL="0" indent="0">
              <a:buNone/>
            </a:pPr>
            <a:r>
              <a:rPr lang="en-US" dirty="0"/>
              <a:t> </a:t>
            </a:r>
            <a:r>
              <a:rPr lang="en-US" dirty="0" smtClean="0"/>
              <a:t> </a:t>
            </a:r>
            <a:r>
              <a:rPr lang="en-US" dirty="0" smtClean="0"/>
              <a:t>2</a:t>
            </a:r>
            <a:r>
              <a:rPr lang="en-US" dirty="0" smtClean="0"/>
              <a:t>. </a:t>
            </a:r>
            <a:r>
              <a:rPr lang="en-US" dirty="0" smtClean="0"/>
              <a:t>	If </a:t>
            </a:r>
            <a:r>
              <a:rPr lang="en-US" dirty="0"/>
              <a:t>a Classifier Outputs “No Face Detected", Then The Window is considered to Not </a:t>
            </a:r>
            <a:r>
              <a:rPr lang="en-US" dirty="0"/>
              <a:t> </a:t>
            </a:r>
            <a:r>
              <a:rPr lang="en-US" dirty="0" smtClean="0"/>
              <a:t>  	</a:t>
            </a:r>
            <a:r>
              <a:rPr lang="en-US" dirty="0" smtClean="0"/>
              <a:t>Contain </a:t>
            </a:r>
            <a:r>
              <a:rPr lang="en-US" dirty="0"/>
              <a:t>a Face. If All Classifiers Output “Face Detected", Then The Window Is </a:t>
            </a:r>
            <a:r>
              <a:rPr lang="en-US" dirty="0" smtClean="0"/>
              <a:t>	Considered </a:t>
            </a:r>
            <a:r>
              <a:rPr lang="en-US" dirty="0"/>
              <a:t>to Contain A Face</a:t>
            </a:r>
            <a:r>
              <a:rPr lang="en-US" dirty="0" smtClean="0"/>
              <a:t>.</a:t>
            </a:r>
          </a:p>
          <a:p>
            <a:pPr marL="0" indent="0">
              <a:buNone/>
            </a:pPr>
            <a:endParaRPr lang="en-US" dirty="0"/>
          </a:p>
          <a:p>
            <a:pPr marL="0" indent="0">
              <a:buNone/>
            </a:pPr>
            <a:r>
              <a:rPr lang="en-US" dirty="0"/>
              <a:t>  </a:t>
            </a:r>
            <a:r>
              <a:rPr lang="en-US" dirty="0" smtClean="0"/>
              <a:t>3. </a:t>
            </a:r>
            <a:r>
              <a:rPr lang="en-US" dirty="0"/>
              <a:t>Normalize the face, ensuring that facial landmarks (e.g., eyes, nose, mouth) are </a:t>
            </a:r>
            <a:r>
              <a:rPr lang="en-US" dirty="0" smtClean="0"/>
              <a:t>	properly </a:t>
            </a:r>
            <a:r>
              <a:rPr lang="en-US" dirty="0"/>
              <a:t>aligned. This step improves recognition accuracy</a:t>
            </a:r>
            <a:r>
              <a:rPr lang="en-US" dirty="0" smtClean="0"/>
              <a:t>.</a:t>
            </a:r>
          </a:p>
          <a:p>
            <a:pPr marL="0" indent="0">
              <a:buNone/>
            </a:pPr>
            <a:r>
              <a:rPr lang="en-US" dirty="0" smtClean="0"/>
              <a:t>  </a:t>
            </a:r>
            <a:r>
              <a:rPr lang="en-US" dirty="0" err="1" smtClean="0">
                <a:solidFill>
                  <a:srgbClr val="92D050"/>
                </a:solidFill>
              </a:rPr>
              <a:t>Dlib</a:t>
            </a:r>
            <a:r>
              <a:rPr lang="en-US" dirty="0" smtClean="0">
                <a:solidFill>
                  <a:srgbClr val="92D050"/>
                </a:solidFill>
              </a:rPr>
              <a:t> </a:t>
            </a:r>
            <a:r>
              <a:rPr lang="en-US" dirty="0">
                <a:solidFill>
                  <a:srgbClr val="92D050"/>
                </a:solidFill>
              </a:rPr>
              <a:t>Library</a:t>
            </a:r>
            <a:r>
              <a:rPr lang="en-US" dirty="0" smtClean="0"/>
              <a:t>:</a:t>
            </a:r>
          </a:p>
          <a:p>
            <a:pPr marL="0" indent="0">
              <a:buNone/>
            </a:pPr>
            <a:r>
              <a:rPr lang="en-US" dirty="0" smtClean="0"/>
              <a:t> </a:t>
            </a:r>
            <a:r>
              <a:rPr lang="en-US" dirty="0"/>
              <a:t>Uses machine learning techniques to detect 68 key facial landmarks and align the face by warping it so the eyes and mouth are in predefined positions. Facial Landmark Detection with CNNs: Deep learning models trained on labeled facial points can detect key </a:t>
            </a:r>
            <a:r>
              <a:rPr lang="en-US" dirty="0" smtClean="0"/>
              <a:t>landmarks </a:t>
            </a:r>
            <a:r>
              <a:rPr lang="en-US" dirty="0"/>
              <a:t>with higher accuracy.</a:t>
            </a:r>
          </a:p>
          <a:p>
            <a:pPr marL="0" indent="0">
              <a:buNone/>
            </a:pPr>
            <a:endParaRPr lang="en-US" dirty="0"/>
          </a:p>
        </p:txBody>
      </p:sp>
      <p:pic>
        <p:nvPicPr>
          <p:cNvPr id="4" name="Picture 3">
            <a:extLst>
              <a:ext uri="{FF2B5EF4-FFF2-40B4-BE49-F238E27FC236}">
                <a16:creationId xmlns:a16="http://schemas.microsoft.com/office/drawing/2014/main" xmlns="" id="{74AC4D42-958F-77CD-B2B2-D2B518FC3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81953" cy="732544"/>
          </a:xfrm>
          <a:prstGeom prst="rect">
            <a:avLst/>
          </a:prstGeom>
          <a:effectLst>
            <a:glow>
              <a:schemeClr val="accent1">
                <a:alpha val="0"/>
              </a:schemeClr>
            </a:glow>
            <a:outerShdw blurRad="50800" dist="50800" dir="5400000" sx="1000" sy="1000" algn="ctr" rotWithShape="0">
              <a:srgbClr val="000000">
                <a:alpha val="46000"/>
              </a:srgbClr>
            </a:outerShdw>
            <a:reflection blurRad="50800" stA="38000" dist="76200" dir="5400000" sy="-100000" algn="bl" rotWithShape="0"/>
            <a:softEdge rad="0"/>
          </a:effectLst>
        </p:spPr>
      </p:pic>
    </p:spTree>
    <p:extLst>
      <p:ext uri="{BB962C8B-B14F-4D97-AF65-F5344CB8AC3E}">
        <p14:creationId xmlns:p14="http://schemas.microsoft.com/office/powerpoint/2010/main" val="33519354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40AC13D7-23C4-F2EE-C03E-4FD9BEAF29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893979" cy="1653702"/>
          </a:xfrm>
          <a:prstGeom prst="rect">
            <a:avLst/>
          </a:prstGeom>
          <a:effectLst>
            <a:glow>
              <a:schemeClr val="accent1">
                <a:alpha val="0"/>
              </a:schemeClr>
            </a:glow>
            <a:outerShdw blurRad="50800" dist="50800" dir="5400000" sx="1000" sy="1000" algn="ctr" rotWithShape="0">
              <a:srgbClr val="000000">
                <a:alpha val="46000"/>
              </a:srgbClr>
            </a:outerShdw>
            <a:reflection blurRad="50800" stA="38000" dist="76200" dir="5400000" sy="-100000" algn="bl" rotWithShape="0"/>
            <a:softEdge rad="0"/>
          </a:effectLst>
        </p:spPr>
      </p:pic>
      <p:pic>
        <p:nvPicPr>
          <p:cNvPr id="1026" name="Picture 2" descr="FACE RECOGNITION. Methods, Implementation, and Practical… | by KHWAB KALRA  | Medium">
            <a:extLst>
              <a:ext uri="{FF2B5EF4-FFF2-40B4-BE49-F238E27FC236}">
                <a16:creationId xmlns:a16="http://schemas.microsoft.com/office/drawing/2014/main" xmlns="" id="{C7C73A3D-32E2-992F-EEA3-220C6B2E3042}"/>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010744" y="2065506"/>
            <a:ext cx="5301156" cy="37483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vanced Face Recognition System | The Modern Scientist">
            <a:extLst>
              <a:ext uri="{FF2B5EF4-FFF2-40B4-BE49-F238E27FC236}">
                <a16:creationId xmlns:a16="http://schemas.microsoft.com/office/drawing/2014/main" xmlns="" id="{0A680246-A578-C762-8E29-E1D1DDD9C2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2100" y="2065506"/>
            <a:ext cx="5005150" cy="374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2162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97902"/>
          </a:xfrm>
        </p:spPr>
        <p:txBody>
          <a:bodyPr/>
          <a:lstStyle/>
          <a:p>
            <a:r>
              <a:rPr lang="en-IN" dirty="0" smtClean="0">
                <a:solidFill>
                  <a:srgbClr val="FF0000"/>
                </a:solidFill>
              </a:rPr>
              <a:t>                        </a:t>
            </a:r>
            <a:r>
              <a:rPr lang="en-IN" b="1" u="sng" dirty="0" smtClean="0">
                <a:solidFill>
                  <a:srgbClr val="FF0000"/>
                </a:solidFill>
              </a:rPr>
              <a:t>Working</a:t>
            </a:r>
            <a:endParaRPr lang="en-IN" b="1" u="sng" dirty="0">
              <a:solidFill>
                <a:srgbClr val="FF0000"/>
              </a:solidFill>
            </a:endParaRPr>
          </a:p>
        </p:txBody>
      </p:sp>
      <p:sp>
        <p:nvSpPr>
          <p:cNvPr id="3" name="Content Placeholder 2"/>
          <p:cNvSpPr>
            <a:spLocks noGrp="1"/>
          </p:cNvSpPr>
          <p:nvPr>
            <p:ph idx="1"/>
          </p:nvPr>
        </p:nvSpPr>
        <p:spPr>
          <a:xfrm>
            <a:off x="0" y="1284195"/>
            <a:ext cx="11170023" cy="5333999"/>
          </a:xfrm>
        </p:spPr>
        <p:txBody>
          <a:bodyPr>
            <a:normAutofit lnSpcReduction="10000"/>
          </a:bodyPr>
          <a:lstStyle/>
          <a:p>
            <a:pPr marL="0" indent="0">
              <a:buNone/>
            </a:pPr>
            <a:endParaRPr lang="en-US" b="1" dirty="0"/>
          </a:p>
          <a:p>
            <a:pPr marL="457200" lvl="1" indent="0">
              <a:buNone/>
            </a:pPr>
            <a:r>
              <a:rPr lang="en-US" dirty="0" smtClean="0"/>
              <a:t>    </a:t>
            </a:r>
            <a:r>
              <a:rPr lang="en-US" dirty="0" smtClean="0"/>
              <a:t> </a:t>
            </a:r>
            <a:r>
              <a:rPr lang="en-US" b="1" dirty="0" smtClean="0"/>
              <a:t>Detection</a:t>
            </a:r>
            <a:r>
              <a:rPr lang="en-US" dirty="0" smtClean="0"/>
              <a:t>:</a:t>
            </a:r>
          </a:p>
          <a:p>
            <a:pPr marL="457200" lvl="1" indent="0">
              <a:buNone/>
            </a:pPr>
            <a:r>
              <a:rPr lang="en-US" dirty="0"/>
              <a:t> </a:t>
            </a:r>
            <a:r>
              <a:rPr lang="en-US" dirty="0" smtClean="0"/>
              <a:t>  </a:t>
            </a:r>
            <a:r>
              <a:rPr lang="en-US" dirty="0" smtClean="0"/>
              <a:t>  </a:t>
            </a:r>
            <a:r>
              <a:rPr lang="en-US" dirty="0"/>
              <a:t>AI algorithms detect a face in an image or video.</a:t>
            </a:r>
          </a:p>
          <a:p>
            <a:pPr lvl="1"/>
            <a:r>
              <a:rPr lang="en-US" b="1" dirty="0" smtClean="0"/>
              <a:t> Alignment</a:t>
            </a:r>
            <a:r>
              <a:rPr lang="en-US" dirty="0" smtClean="0"/>
              <a:t>:</a:t>
            </a:r>
          </a:p>
          <a:p>
            <a:pPr marL="457200" lvl="1" indent="0">
              <a:buNone/>
            </a:pPr>
            <a:r>
              <a:rPr lang="en-US" dirty="0" smtClean="0"/>
              <a:t>   </a:t>
            </a:r>
            <a:r>
              <a:rPr lang="en-US" dirty="0" smtClean="0"/>
              <a:t>  </a:t>
            </a:r>
            <a:r>
              <a:rPr lang="en-US" dirty="0"/>
              <a:t>The detected face is aligned and normalized to improve accuracy</a:t>
            </a:r>
            <a:r>
              <a:rPr lang="en-US" dirty="0" smtClean="0"/>
              <a:t>.</a:t>
            </a:r>
            <a:endParaRPr lang="en-US" dirty="0"/>
          </a:p>
          <a:p>
            <a:pPr lvl="1"/>
            <a:r>
              <a:rPr lang="en-US" b="1" dirty="0" smtClean="0"/>
              <a:t> Encoding</a:t>
            </a:r>
            <a:r>
              <a:rPr lang="en-US" dirty="0" smtClean="0"/>
              <a:t>:</a:t>
            </a:r>
          </a:p>
          <a:p>
            <a:pPr marL="457200" lvl="1" indent="0">
              <a:buNone/>
            </a:pPr>
            <a:r>
              <a:rPr lang="en-US" dirty="0" smtClean="0"/>
              <a:t>    </a:t>
            </a:r>
            <a:r>
              <a:rPr lang="en-US" dirty="0" smtClean="0"/>
              <a:t>  </a:t>
            </a:r>
            <a:r>
              <a:rPr lang="en-US" dirty="0"/>
              <a:t>The face is encoded into numerical vectors that represent unique facial features.</a:t>
            </a:r>
          </a:p>
          <a:p>
            <a:pPr lvl="1"/>
            <a:r>
              <a:rPr lang="en-US" b="1" dirty="0" smtClean="0"/>
              <a:t>  Comparison</a:t>
            </a:r>
            <a:r>
              <a:rPr lang="en-US" dirty="0" smtClean="0"/>
              <a:t>:</a:t>
            </a:r>
          </a:p>
          <a:p>
            <a:pPr marL="457200" lvl="1" indent="0">
              <a:buNone/>
            </a:pPr>
            <a:r>
              <a:rPr lang="en-US" dirty="0" smtClean="0"/>
              <a:t>      </a:t>
            </a:r>
            <a:r>
              <a:rPr lang="en-US" dirty="0"/>
              <a:t>Encoded faces are compared against stored encodings in a database for identification.</a:t>
            </a:r>
          </a:p>
          <a:p>
            <a:pPr marL="0" indent="0">
              <a:buNone/>
            </a:pPr>
            <a:r>
              <a:rPr lang="en-US" b="1" dirty="0"/>
              <a:t> </a:t>
            </a:r>
            <a:r>
              <a:rPr lang="en-US" b="1" dirty="0" smtClean="0"/>
              <a:t>           Emotion </a:t>
            </a:r>
            <a:r>
              <a:rPr lang="en-US" b="1" dirty="0"/>
              <a:t>Detection</a:t>
            </a:r>
            <a:r>
              <a:rPr lang="en-US" dirty="0"/>
              <a:t>:</a:t>
            </a:r>
          </a:p>
          <a:p>
            <a:pPr marL="457200" lvl="1" indent="0">
              <a:buNone/>
            </a:pPr>
            <a:r>
              <a:rPr lang="en-US" dirty="0" smtClean="0"/>
              <a:t>      Uses </a:t>
            </a:r>
            <a:r>
              <a:rPr lang="en-US" dirty="0"/>
              <a:t>models trained on datasets of facial expressions.</a:t>
            </a:r>
          </a:p>
          <a:p>
            <a:pPr marL="457200" lvl="1" indent="0">
              <a:buNone/>
            </a:pPr>
            <a:r>
              <a:rPr lang="en-US" dirty="0" smtClean="0"/>
              <a:t>       AI </a:t>
            </a:r>
            <a:r>
              <a:rPr lang="en-US" dirty="0"/>
              <a:t>analyzes specific features (e.g., eye movement, mouth curvature, furrowed brows).</a:t>
            </a:r>
          </a:p>
          <a:p>
            <a:pPr marL="457200" lvl="1" indent="0">
              <a:buNone/>
            </a:pPr>
            <a:r>
              <a:rPr lang="en-US" dirty="0" smtClean="0"/>
              <a:t>    </a:t>
            </a:r>
            <a:r>
              <a:rPr lang="en-US" dirty="0" smtClean="0"/>
              <a:t>	Maps </a:t>
            </a:r>
            <a:r>
              <a:rPr lang="en-US" dirty="0"/>
              <a:t>detected expressions to predefined emotions (e.g., happiness, sadness, anger, </a:t>
            </a:r>
            <a:r>
              <a:rPr lang="en-US" dirty="0" smtClean="0"/>
              <a:t> </a:t>
            </a:r>
            <a:r>
              <a:rPr lang="en-US" dirty="0" smtClean="0"/>
              <a:t>	surprise</a:t>
            </a:r>
            <a:r>
              <a:rPr lang="en-US" dirty="0"/>
              <a:t>, fear, etc.).</a:t>
            </a:r>
          </a:p>
          <a:p>
            <a:endParaRPr lang="en-IN" dirty="0"/>
          </a:p>
        </p:txBody>
      </p:sp>
    </p:spTree>
    <p:extLst>
      <p:ext uri="{BB962C8B-B14F-4D97-AF65-F5344CB8AC3E}">
        <p14:creationId xmlns:p14="http://schemas.microsoft.com/office/powerpoint/2010/main" val="27338923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48107B0-2F37-6911-50F9-06552AC04A60}"/>
              </a:ext>
            </a:extLst>
          </p:cNvPr>
          <p:cNvSpPr>
            <a:spLocks noGrp="1"/>
          </p:cNvSpPr>
          <p:nvPr>
            <p:ph idx="1"/>
          </p:nvPr>
        </p:nvSpPr>
        <p:spPr>
          <a:xfrm>
            <a:off x="152400" y="297180"/>
            <a:ext cx="11528612" cy="6417386"/>
          </a:xfrm>
        </p:spPr>
        <p:txBody>
          <a:bodyPr>
            <a:normAutofit fontScale="70000" lnSpcReduction="20000"/>
          </a:bodyPr>
          <a:lstStyle/>
          <a:p>
            <a:pPr marL="0" indent="0">
              <a:buNone/>
            </a:pPr>
            <a:r>
              <a:rPr lang="en-US" sz="4600" b="1" dirty="0" smtClean="0">
                <a:solidFill>
                  <a:srgbClr val="FF0000"/>
                </a:solidFill>
              </a:rPr>
              <a:t>                                                            </a:t>
            </a:r>
            <a:r>
              <a:rPr lang="en-US" sz="4600" b="1" u="sng" dirty="0" smtClean="0">
                <a:solidFill>
                  <a:srgbClr val="FF0000"/>
                </a:solidFill>
              </a:rPr>
              <a:t>Advantages</a:t>
            </a:r>
          </a:p>
          <a:p>
            <a:pPr marL="0" indent="0">
              <a:buNone/>
            </a:pPr>
            <a:r>
              <a:rPr lang="en-US" sz="4600" b="1" dirty="0" smtClean="0"/>
              <a:t> </a:t>
            </a:r>
            <a:r>
              <a:rPr lang="en-US" sz="2300" b="1" dirty="0" smtClean="0"/>
              <a:t> </a:t>
            </a:r>
            <a:r>
              <a:rPr lang="en-US" b="1" dirty="0" smtClean="0"/>
              <a:t>1. Access </a:t>
            </a:r>
            <a:r>
              <a:rPr lang="en-US" b="1" dirty="0"/>
              <a:t>Control</a:t>
            </a:r>
            <a:r>
              <a:rPr lang="en-US" sz="4600" dirty="0"/>
              <a:t>: </a:t>
            </a:r>
          </a:p>
          <a:p>
            <a:pPr marL="0" indent="0">
              <a:buNone/>
            </a:pPr>
            <a:r>
              <a:rPr lang="en-US" dirty="0" smtClean="0"/>
              <a:t> </a:t>
            </a:r>
            <a:r>
              <a:rPr lang="en-US" dirty="0" smtClean="0"/>
              <a:t>	AI-based </a:t>
            </a:r>
            <a:r>
              <a:rPr lang="en-US" dirty="0"/>
              <a:t>facial recognition can be used for secure access to devices, buildings, </a:t>
            </a:r>
            <a:r>
              <a:rPr lang="en-US" dirty="0" smtClean="0"/>
              <a:t>or sensitive information</a:t>
            </a:r>
            <a:r>
              <a:rPr lang="en-US" dirty="0"/>
              <a:t>, replacing </a:t>
            </a:r>
            <a:r>
              <a:rPr lang="en-US" dirty="0" smtClean="0"/>
              <a:t>        </a:t>
            </a:r>
            <a:r>
              <a:rPr lang="en-US" dirty="0" smtClean="0"/>
              <a:t>	passwords </a:t>
            </a:r>
            <a:r>
              <a:rPr lang="en-US" dirty="0"/>
              <a:t>or physical keys</a:t>
            </a:r>
            <a:r>
              <a:rPr lang="en-US" dirty="0" smtClean="0"/>
              <a:t>​</a:t>
            </a:r>
            <a:endParaRPr lang="en-US" dirty="0"/>
          </a:p>
          <a:p>
            <a:r>
              <a:rPr lang="en-US" dirty="0" smtClean="0"/>
              <a:t>2.​ </a:t>
            </a:r>
            <a:r>
              <a:rPr lang="en-US" b="1" dirty="0" smtClean="0"/>
              <a:t>Surveillance</a:t>
            </a:r>
            <a:r>
              <a:rPr lang="en-US" dirty="0" smtClean="0"/>
              <a:t>:</a:t>
            </a:r>
          </a:p>
          <a:p>
            <a:pPr marL="0" indent="0">
              <a:buNone/>
            </a:pPr>
            <a:r>
              <a:rPr lang="en-US" dirty="0" smtClean="0"/>
              <a:t>         </a:t>
            </a:r>
            <a:r>
              <a:rPr lang="en-US" dirty="0"/>
              <a:t>It helps in identifying individuals in real-time for security purposes, such as in airports, public events, or high-risk zones</a:t>
            </a:r>
            <a:r>
              <a:rPr lang="en-US" dirty="0" smtClean="0"/>
              <a:t>​.</a:t>
            </a:r>
          </a:p>
          <a:p>
            <a:endParaRPr lang="en-US" dirty="0"/>
          </a:p>
          <a:p>
            <a:r>
              <a:rPr lang="en-US" b="1" dirty="0" smtClean="0"/>
              <a:t>3.  </a:t>
            </a:r>
            <a:r>
              <a:rPr lang="en-US" b="1" dirty="0"/>
              <a:t>Efficiency and Speed</a:t>
            </a:r>
          </a:p>
          <a:p>
            <a:pPr marL="0" indent="0">
              <a:buNone/>
            </a:pPr>
            <a:r>
              <a:rPr lang="en-US" dirty="0" smtClean="0"/>
              <a:t>       </a:t>
            </a:r>
            <a:r>
              <a:rPr lang="en-US" dirty="0" smtClean="0"/>
              <a:t> 	AI </a:t>
            </a:r>
            <a:r>
              <a:rPr lang="en-US" dirty="0"/>
              <a:t>systems process facial data quickly, enabling rapid identification and verification, which is crucial for </a:t>
            </a:r>
            <a:r>
              <a:rPr lang="en-US" dirty="0" smtClean="0"/>
              <a:t>time- </a:t>
            </a:r>
            <a:r>
              <a:rPr lang="en-US" dirty="0" smtClean="0"/>
              <a:t>sensitive 	applications </a:t>
            </a:r>
            <a:r>
              <a:rPr lang="en-US" dirty="0"/>
              <a:t>like law enforcement and emergency responses</a:t>
            </a:r>
            <a:r>
              <a:rPr lang="en-US" dirty="0" smtClean="0"/>
              <a:t>​</a:t>
            </a:r>
          </a:p>
          <a:p>
            <a:endParaRPr lang="en-US" dirty="0"/>
          </a:p>
          <a:p>
            <a:r>
              <a:rPr lang="en-US" b="1" dirty="0"/>
              <a:t>4</a:t>
            </a:r>
            <a:r>
              <a:rPr lang="en-US" b="1" dirty="0" smtClean="0"/>
              <a:t> </a:t>
            </a:r>
            <a:r>
              <a:rPr lang="en-US" b="1" dirty="0"/>
              <a:t>Non-Intrusive </a:t>
            </a:r>
            <a:r>
              <a:rPr lang="en-US" b="1" dirty="0" smtClean="0"/>
              <a:t>Identification</a:t>
            </a:r>
          </a:p>
          <a:p>
            <a:pPr marL="0" indent="0">
              <a:buNone/>
            </a:pPr>
            <a:r>
              <a:rPr lang="en-US" dirty="0" smtClean="0"/>
              <a:t>     </a:t>
            </a:r>
            <a:r>
              <a:rPr lang="en-US" dirty="0" smtClean="0"/>
              <a:t>     </a:t>
            </a:r>
            <a:r>
              <a:rPr lang="en-US" dirty="0" smtClean="0"/>
              <a:t>Unlike </a:t>
            </a:r>
            <a:r>
              <a:rPr lang="en-US" dirty="0"/>
              <a:t>fingerprinting or retinal scans, facial recognition does not require physical interaction, providing a </a:t>
            </a:r>
            <a:r>
              <a:rPr lang="en-US" dirty="0" smtClean="0"/>
              <a:t>seamless and 	hygienic </a:t>
            </a:r>
            <a:r>
              <a:rPr lang="en-US" dirty="0"/>
              <a:t>authentication experience</a:t>
            </a:r>
            <a:r>
              <a:rPr lang="en-US" dirty="0" smtClean="0"/>
              <a:t>​.</a:t>
            </a:r>
          </a:p>
          <a:p>
            <a:endParaRPr lang="en-US" dirty="0"/>
          </a:p>
          <a:p>
            <a:r>
              <a:rPr lang="en-US" b="1" dirty="0" smtClean="0"/>
              <a:t>5. </a:t>
            </a:r>
            <a:r>
              <a:rPr lang="en-US" b="1" dirty="0"/>
              <a:t>Integration with Existing Systems</a:t>
            </a:r>
          </a:p>
          <a:p>
            <a:pPr marL="0" indent="0">
              <a:buNone/>
            </a:pPr>
            <a:r>
              <a:rPr lang="en-US" dirty="0" smtClean="0"/>
              <a:t>    </a:t>
            </a:r>
            <a:r>
              <a:rPr lang="en-US" dirty="0" smtClean="0"/>
              <a:t>      Facial </a:t>
            </a:r>
            <a:r>
              <a:rPr lang="en-US" dirty="0"/>
              <a:t>recognition can be easily integrated with other security systems, enhancing their functionality without </a:t>
            </a:r>
            <a:r>
              <a:rPr lang="en-US" dirty="0" smtClean="0"/>
              <a:t>the need </a:t>
            </a:r>
            <a:r>
              <a:rPr lang="en-US" dirty="0"/>
              <a:t>for </a:t>
            </a:r>
            <a:r>
              <a:rPr lang="en-US" dirty="0" smtClean="0"/>
              <a:t>     	extensive </a:t>
            </a:r>
            <a:r>
              <a:rPr lang="en-US" dirty="0"/>
              <a:t>additional hardware</a:t>
            </a:r>
            <a:r>
              <a:rPr lang="en-US" dirty="0" smtClean="0"/>
              <a:t>​.</a:t>
            </a:r>
          </a:p>
          <a:p>
            <a:pPr marL="0" indent="0">
              <a:buNone/>
            </a:pPr>
            <a:endParaRPr lang="en-US" dirty="0" smtClean="0"/>
          </a:p>
          <a:p>
            <a:pPr marL="0" indent="0">
              <a:buNone/>
            </a:pPr>
            <a:r>
              <a:rPr lang="en-US" b="1" dirty="0"/>
              <a:t> </a:t>
            </a:r>
            <a:r>
              <a:rPr lang="en-US" b="1" dirty="0" smtClean="0"/>
              <a:t>       6. </a:t>
            </a:r>
            <a:r>
              <a:rPr lang="en-US" b="1" dirty="0"/>
              <a:t>Improved User Experience</a:t>
            </a:r>
          </a:p>
          <a:p>
            <a:pPr marL="0" indent="0">
              <a:buNone/>
            </a:pPr>
            <a:r>
              <a:rPr lang="en-US" dirty="0" smtClean="0"/>
              <a:t>    </a:t>
            </a:r>
            <a:r>
              <a:rPr lang="en-US" dirty="0" smtClean="0"/>
              <a:t>       </a:t>
            </a:r>
            <a:r>
              <a:rPr lang="en-US" dirty="0" smtClean="0"/>
              <a:t>It </a:t>
            </a:r>
            <a:r>
              <a:rPr lang="en-US" dirty="0"/>
              <a:t>allows for personalized services, such as targeted advertising or tailored content delivery in retail or entertainment</a:t>
            </a:r>
          </a:p>
          <a:p>
            <a:endParaRPr lang="en-US" dirty="0">
              <a:solidFill>
                <a:schemeClr val="accent2">
                  <a:lumMod val="60000"/>
                  <a:lumOff val="40000"/>
                </a:schemeClr>
              </a:solidFill>
            </a:endParaRPr>
          </a:p>
        </p:txBody>
      </p:sp>
      <p:pic>
        <p:nvPicPr>
          <p:cNvPr id="4" name="Picture 3">
            <a:extLst>
              <a:ext uri="{FF2B5EF4-FFF2-40B4-BE49-F238E27FC236}">
                <a16:creationId xmlns:a16="http://schemas.microsoft.com/office/drawing/2014/main" xmlns="" id="{24A56968-EB8A-E15C-1071-B208951AF1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187" y="1102659"/>
            <a:ext cx="968188" cy="553250"/>
          </a:xfrm>
          <a:prstGeom prst="rect">
            <a:avLst/>
          </a:prstGeom>
          <a:effectLst>
            <a:glow>
              <a:schemeClr val="accent1">
                <a:alpha val="0"/>
              </a:schemeClr>
            </a:glow>
            <a:outerShdw blurRad="50800" dist="50800" dir="5400000" sx="1000" sy="1000" algn="ctr" rotWithShape="0">
              <a:srgbClr val="000000">
                <a:alpha val="46000"/>
              </a:srgbClr>
            </a:outerShdw>
            <a:reflection blurRad="50800" stA="38000" dist="76200" dir="5400000" sy="-100000" algn="bl" rotWithShape="0"/>
            <a:softEdge rad="0"/>
          </a:effectLst>
        </p:spPr>
      </p:pic>
    </p:spTree>
    <p:extLst>
      <p:ext uri="{BB962C8B-B14F-4D97-AF65-F5344CB8AC3E}">
        <p14:creationId xmlns:p14="http://schemas.microsoft.com/office/powerpoint/2010/main" val="35003324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1670</TotalTime>
  <Words>767</Words>
  <Application>Microsoft Office PowerPoint</Application>
  <PresentationFormat>Widescreen</PresentationFormat>
  <Paragraphs>89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 Display</vt:lpstr>
      <vt:lpstr>Arial</vt:lpstr>
      <vt:lpstr>Century Gothic</vt:lpstr>
      <vt:lpstr>Times New Roman</vt:lpstr>
      <vt:lpstr>Wingdings 3</vt:lpstr>
      <vt:lpstr>Ion</vt:lpstr>
      <vt:lpstr>MIT WPU</vt:lpstr>
      <vt:lpstr>PowerPoint Presentation</vt:lpstr>
      <vt:lpstr>PowerPoint Presentation</vt:lpstr>
      <vt:lpstr>The images are based on the database generated for detection of facial expression of human beings here:-                 Angry =0 , Disgusted = 1, Fear =2, Happy =3, Neutral = 4, Sad = 5, Surprised =6                       These are annotations used for the face detection or detection of emotion.</vt:lpstr>
      <vt:lpstr>PowerPoint Presentation</vt:lpstr>
      <vt:lpstr>PowerPoint Presentation</vt:lpstr>
      <vt:lpstr>PowerPoint Presentation</vt:lpstr>
      <vt:lpstr>                        Working</vt:lpstr>
      <vt:lpstr>PowerPoint Presentation</vt:lpstr>
      <vt:lpstr>PowerPoint Presentation</vt:lpstr>
      <vt:lpstr>Datasets for Facial Recognition and    Emotional Detection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MIT WPU</dc:title>
  <dc:creator>Arush Nyayadhish</dc:creator>
  <cp:lastModifiedBy>Hp</cp:lastModifiedBy>
  <cp:revision>42</cp:revision>
  <dcterms:created xsi:type="dcterms:W3CDTF">2024-08-17T12:47:18Z</dcterms:created>
  <dcterms:modified xsi:type="dcterms:W3CDTF">2024-11-26T17:26:46Z</dcterms:modified>
</cp:coreProperties>
</file>