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56" r:id="rId14"/>
    <p:sldId id="257" r:id="rId15"/>
    <p:sldId id="258" r:id="rId16"/>
    <p:sldId id="259" r:id="rId17"/>
    <p:sldId id="270" r:id="rId18"/>
    <p:sldId id="260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5B581-BB28-4517-938D-EDCD9FB83073}" type="datetimeFigureOut">
              <a:rPr lang="ru-RU" smtClean="0"/>
              <a:t>11.01.2019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AED70-B51A-4178-9790-8C9E96F2803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50b382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50b382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50b3824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50b3824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50b382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50b3824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C0E145A-313A-4F7B-8DE2-464E36A38B20}" type="datetimeFigureOut">
              <a:rPr lang="ru-RU" smtClean="0"/>
              <a:pPr/>
              <a:t>11.01.2019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1114E1-38A8-40D8-9D72-21DCF9E62CD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0"/>
            <a:ext cx="7723584" cy="4221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Групповое исследование на тему:</a:t>
            </a:r>
            <a:br>
              <a:rPr lang="ru-RU" dirty="0" smtClean="0"/>
            </a:br>
            <a:r>
              <a:rPr lang="ru-RU" dirty="0" smtClean="0"/>
              <a:t>«Неологизмы русских и английских корпусов 2009-х – 2012-х годов»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4365104"/>
            <a:ext cx="6228184" cy="2492896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Подготовили:</a:t>
            </a:r>
          </a:p>
          <a:p>
            <a:r>
              <a:rPr lang="ru-RU" dirty="0" smtClean="0"/>
              <a:t>1 курс РГФ дневной формы обучения</a:t>
            </a:r>
          </a:p>
          <a:p>
            <a:r>
              <a:rPr lang="ru-RU" dirty="0" smtClean="0"/>
              <a:t>Теория и методика преподавания ИЯ</a:t>
            </a:r>
          </a:p>
          <a:p>
            <a:r>
              <a:rPr lang="ru-RU" dirty="0" smtClean="0"/>
              <a:t>Испанский, 1 группа</a:t>
            </a:r>
          </a:p>
          <a:p>
            <a:r>
              <a:rPr lang="ru-RU" u="sng" dirty="0" smtClean="0"/>
              <a:t>Преподаватель</a:t>
            </a:r>
            <a:r>
              <a:rPr lang="ru-RU" dirty="0" smtClean="0"/>
              <a:t>: Донина Ольга Валерьевна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99592" y="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Частота употребления неологизмов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 cstate="print">
            <a:alphaModFix/>
          </a:blip>
          <a:srcRect t="2740" b="-2740"/>
          <a:stretch/>
        </p:blipFill>
        <p:spPr>
          <a:xfrm>
            <a:off x="4355976" y="1700808"/>
            <a:ext cx="4215627" cy="25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256850" y="4284433"/>
            <a:ext cx="768300" cy="3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 cstate="print">
            <a:alphaModFix/>
          </a:blip>
          <a:srcRect t="-2649" b="2649"/>
          <a:stretch/>
        </p:blipFill>
        <p:spPr>
          <a:xfrm>
            <a:off x="1331640" y="4005064"/>
            <a:ext cx="2771800" cy="22967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05525" y="4284433"/>
            <a:ext cx="4484700" cy="1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Самыми употребительными неологизмами за 2011-2012 гг. стали слова “индексация” и “акциз”</a:t>
            </a:r>
            <a:endParaRPr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1619672" y="3501008"/>
            <a:ext cx="16137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2011</a:t>
            </a:r>
            <a:endParaRPr sz="30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2699792" y="2348880"/>
            <a:ext cx="12225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2012</a:t>
            </a:r>
            <a:endParaRPr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763688" y="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Род неологизмов</a:t>
            </a:r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475656" y="3429000"/>
            <a:ext cx="4067944" cy="291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027218" y="1412776"/>
            <a:ext cx="4116782" cy="309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971600" y="0"/>
            <a:ext cx="8172400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Часть </a:t>
            </a:r>
            <a:r>
              <a:rPr lang="ru" dirty="0"/>
              <a:t>речи неологизмов. Вывод</a:t>
            </a: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115616" y="1556792"/>
            <a:ext cx="3312368" cy="301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499992" y="1556792"/>
            <a:ext cx="4095706" cy="30820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043607" y="4869160"/>
            <a:ext cx="8038817" cy="174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Большее количество неологизмов пришлось на 2012 год. Они формировались под влиянием французского, немецкого и английского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языков. Неологизмы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русском языке — преимущественно существительные мужского рода.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Русские неологизмы 2009 года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lnSpcReduction="10000"/>
          </a:bodyPr>
          <a:lstStyle/>
          <a:p>
            <a:r>
              <a:rPr lang="ru-RU" b="1" u="sng" dirty="0" err="1" smtClean="0"/>
              <a:t>Брехлама</a:t>
            </a:r>
            <a:r>
              <a:rPr lang="ru-RU" dirty="0" smtClean="0"/>
              <a:t> – реклама, которая </a:t>
            </a:r>
            <a:r>
              <a:rPr lang="ru-RU" dirty="0" err="1" smtClean="0"/>
              <a:t>брехня</a:t>
            </a:r>
            <a:r>
              <a:rPr lang="ru-RU" dirty="0" smtClean="0"/>
              <a:t> и хлам</a:t>
            </a:r>
          </a:p>
          <a:p>
            <a:r>
              <a:rPr lang="ru-RU" b="1" u="sng" dirty="0" err="1" smtClean="0"/>
              <a:t>нЕхоть</a:t>
            </a:r>
            <a:r>
              <a:rPr lang="ru-RU" dirty="0" smtClean="0"/>
              <a:t> – </a:t>
            </a:r>
            <a:r>
              <a:rPr lang="ru-RU" dirty="0" err="1" smtClean="0"/>
              <a:t>состояние,когда</a:t>
            </a:r>
            <a:r>
              <a:rPr lang="ru-RU" dirty="0" smtClean="0"/>
              <a:t> ничего не хочется</a:t>
            </a:r>
          </a:p>
          <a:p>
            <a:r>
              <a:rPr lang="ru-RU" b="1" u="sng" dirty="0" err="1" smtClean="0"/>
              <a:t>Седушка</a:t>
            </a:r>
            <a:r>
              <a:rPr lang="ru-RU" dirty="0" smtClean="0"/>
              <a:t> – подушка для сидения</a:t>
            </a:r>
          </a:p>
          <a:p>
            <a:r>
              <a:rPr lang="ru-RU" b="1" u="sng" dirty="0" err="1" smtClean="0"/>
              <a:t>Спасибчивый</a:t>
            </a:r>
            <a:r>
              <a:rPr lang="ru-RU" dirty="0" smtClean="0"/>
              <a:t> – щедро раздающий «</a:t>
            </a:r>
            <a:r>
              <a:rPr lang="ru-RU" dirty="0" err="1" smtClean="0"/>
              <a:t>спасибы</a:t>
            </a:r>
            <a:r>
              <a:rPr lang="ru-RU" dirty="0" smtClean="0"/>
              <a:t>»</a:t>
            </a:r>
          </a:p>
          <a:p>
            <a:r>
              <a:rPr lang="ru-RU" b="1" u="sng" dirty="0" err="1" smtClean="0"/>
              <a:t>Лохоловка</a:t>
            </a:r>
            <a:r>
              <a:rPr lang="ru-RU" dirty="0" smtClean="0"/>
              <a:t> - психологическое или техническое устройство, предназначенное для отлова лохов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Содержимое 7" descr="Screenshot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Русские </a:t>
            </a:r>
            <a:r>
              <a:rPr lang="ru-RU" dirty="0" err="1" smtClean="0"/>
              <a:t>нетологизмы</a:t>
            </a:r>
            <a:r>
              <a:rPr lang="ru-RU" dirty="0" smtClean="0"/>
              <a:t> 2009 года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err="1" smtClean="0"/>
              <a:t>Гуглик</a:t>
            </a:r>
            <a:r>
              <a:rPr lang="ru-RU" dirty="0" smtClean="0"/>
              <a:t> - единица известности в интернете (одно упоминание в сети); новейшая информационная валюта</a:t>
            </a:r>
          </a:p>
          <a:p>
            <a:r>
              <a:rPr lang="ru-RU" b="1" u="sng" dirty="0" err="1" smtClean="0"/>
              <a:t>Вампьютер</a:t>
            </a:r>
            <a:r>
              <a:rPr lang="ru-RU" dirty="0" smtClean="0"/>
              <a:t> - компьютер по отношению к человеку, впавшему в так называемую компьютерную зависимость</a:t>
            </a:r>
          </a:p>
          <a:p>
            <a:r>
              <a:rPr lang="ru-RU" b="1" u="sng" dirty="0" err="1" smtClean="0"/>
              <a:t>Осетенелый</a:t>
            </a:r>
            <a:r>
              <a:rPr lang="ru-RU" dirty="0" smtClean="0"/>
              <a:t> - наркотически зависимый от сети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Screenshot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268760"/>
          </a:xfrm>
        </p:spPr>
        <p:txBody>
          <a:bodyPr/>
          <a:lstStyle/>
          <a:p>
            <a:pPr algn="ctr"/>
            <a:r>
              <a:rPr lang="ru-RU" dirty="0" smtClean="0"/>
              <a:t>Русские неологизмы 2010 года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221560"/>
          </a:xfrm>
        </p:spPr>
        <p:txBody>
          <a:bodyPr>
            <a:normAutofit/>
          </a:bodyPr>
          <a:lstStyle/>
          <a:p>
            <a:r>
              <a:rPr lang="ru-RU" b="1" u="sng" dirty="0" err="1" smtClean="0"/>
              <a:t>Аськоголизм</a:t>
            </a:r>
            <a:r>
              <a:rPr lang="ru-RU" dirty="0" smtClean="0"/>
              <a:t> - — патологическая потребность в общении по </a:t>
            </a:r>
            <a:r>
              <a:rPr lang="ru-RU" dirty="0" err="1" smtClean="0"/>
              <a:t>аське</a:t>
            </a:r>
            <a:r>
              <a:rPr lang="ru-RU" dirty="0" smtClean="0"/>
              <a:t>, </a:t>
            </a:r>
            <a:r>
              <a:rPr lang="ru-RU" dirty="0" err="1" smtClean="0"/>
              <a:t>блогоблудие</a:t>
            </a:r>
            <a:endParaRPr lang="ru-RU" dirty="0" smtClean="0"/>
          </a:p>
          <a:p>
            <a:r>
              <a:rPr lang="ru-RU" b="1" u="sng" dirty="0" err="1" smtClean="0"/>
              <a:t>лыбик</a:t>
            </a:r>
            <a:r>
              <a:rPr lang="ru-RU" dirty="0" smtClean="0"/>
              <a:t>  - вместо англицизма «смайлик»</a:t>
            </a:r>
          </a:p>
          <a:p>
            <a:r>
              <a:rPr lang="ru-RU" b="1" u="sng" dirty="0" err="1" smtClean="0"/>
              <a:t>Музоль</a:t>
            </a:r>
            <a:r>
              <a:rPr lang="ru-RU" dirty="0" smtClean="0"/>
              <a:t>  - надоевший музыкальный хит</a:t>
            </a:r>
          </a:p>
          <a:p>
            <a:r>
              <a:rPr lang="ru-RU" b="1" u="sng" dirty="0" err="1" smtClean="0"/>
              <a:t>взломарь</a:t>
            </a:r>
            <a:r>
              <a:rPr lang="ru-RU" dirty="0" smtClean="0"/>
              <a:t>  - хакер в значении «компьютерный хулиган, который взламывает систему защиты программ, компьютерных сетей и компьютеров с целью кражи информации и т.д.»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Диаграмма 20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4288520" cy="1143000"/>
          </a:xfrm>
        </p:spPr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268760"/>
            <a:ext cx="7956376" cy="5328592"/>
          </a:xfrm>
        </p:spPr>
        <p:txBody>
          <a:bodyPr>
            <a:normAutofit fontScale="85000" lnSpcReduction="20000"/>
          </a:bodyPr>
          <a:lstStyle/>
          <a:p>
            <a:r>
              <a:rPr lang="ru-RU" sz="3500" b="1" u="sng" dirty="0" smtClean="0"/>
              <a:t>Неологизмы</a:t>
            </a:r>
            <a:r>
              <a:rPr lang="ru-RU" sz="3500" dirty="0" smtClean="0"/>
              <a:t> - это слова, которые, появившись в языке в качестве определенных значимых единиц, еще не вошли в активный словарный запас языка. </a:t>
            </a:r>
            <a:endParaRPr lang="ru-RU" sz="3500" dirty="0" smtClean="0"/>
          </a:p>
          <a:p>
            <a:pPr>
              <a:buNone/>
            </a:pPr>
            <a:endParaRPr lang="ru-RU" sz="3500" dirty="0" smtClean="0"/>
          </a:p>
          <a:p>
            <a:pPr>
              <a:buNone/>
            </a:pPr>
            <a:endParaRPr lang="ru-RU" sz="3500" dirty="0" smtClean="0"/>
          </a:p>
          <a:p>
            <a:pPr>
              <a:buNone/>
            </a:pPr>
            <a:endParaRPr lang="ru-RU" sz="3500" dirty="0" smtClean="0"/>
          </a:p>
          <a:p>
            <a:pPr>
              <a:buNone/>
            </a:pPr>
            <a:r>
              <a:rPr lang="ru-RU" sz="3500" dirty="0" smtClean="0"/>
              <a:t>Они </a:t>
            </a:r>
            <a:r>
              <a:rPr lang="ru-RU" sz="3500" dirty="0" smtClean="0"/>
              <a:t>до тех пор лишь и </a:t>
            </a:r>
            <a:r>
              <a:rPr lang="ru-RU" sz="3500" dirty="0" smtClean="0"/>
              <a:t>остаются неологизмами</a:t>
            </a:r>
            <a:r>
              <a:rPr lang="ru-RU" sz="3500" dirty="0" smtClean="0"/>
              <a:t>, пока окончательно не освоятся и не вольются в активный запас лексики, пока воспринимаются как слова, имеющие оттенок свежести и необычности</a:t>
            </a:r>
            <a:r>
              <a:rPr lang="ru-RU" sz="35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1772816"/>
          </a:xfrm>
        </p:spPr>
        <p:txBody>
          <a:bodyPr>
            <a:normAutofit fontScale="90000"/>
          </a:bodyPr>
          <a:lstStyle/>
          <a:p>
            <a:r>
              <a:rPr lang="ru-RU" b="1" u="sng" dirty="0" smtClean="0"/>
              <a:t>Цель</a:t>
            </a:r>
            <a:r>
              <a:rPr lang="ru-RU" dirty="0" smtClean="0"/>
              <a:t>: исследовать неологизмы русских и английских корпусов 2009-х – 2012-х годов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2276872"/>
            <a:ext cx="8100392" cy="4392488"/>
          </a:xfrm>
        </p:spPr>
        <p:txBody>
          <a:bodyPr/>
          <a:lstStyle/>
          <a:p>
            <a:pPr>
              <a:buNone/>
            </a:pPr>
            <a:r>
              <a:rPr lang="ru-RU" b="1" u="sng" dirty="0" smtClean="0">
                <a:latin typeface="+mj-lt"/>
              </a:rPr>
              <a:t>Задачи:</a:t>
            </a:r>
          </a:p>
          <a:p>
            <a:pPr marL="596646" indent="-514350">
              <a:buAutoNum type="arabicPeriod"/>
            </a:pPr>
            <a:r>
              <a:rPr lang="ru-RU" dirty="0" smtClean="0">
                <a:latin typeface="+mj-lt"/>
              </a:rPr>
              <a:t>Для каждого года составить свой </a:t>
            </a:r>
            <a:r>
              <a:rPr lang="en-US" dirty="0" smtClean="0">
                <a:latin typeface="+mj-lt"/>
              </a:rPr>
              <a:t>short-</a:t>
            </a:r>
            <a:r>
              <a:rPr lang="ru-RU" dirty="0" smtClean="0">
                <a:latin typeface="+mj-lt"/>
              </a:rPr>
              <a:t>лист слов + </a:t>
            </a:r>
            <a:r>
              <a:rPr lang="ru-RU" dirty="0" err="1" smtClean="0">
                <a:latin typeface="+mj-lt"/>
              </a:rPr>
              <a:t>слов</a:t>
            </a:r>
            <a:r>
              <a:rPr lang="ru-RU" dirty="0" smtClean="0">
                <a:latin typeface="+mj-lt"/>
              </a:rPr>
              <a:t> года</a:t>
            </a:r>
          </a:p>
          <a:p>
            <a:pPr marL="596646" indent="-514350">
              <a:buAutoNum type="arabicPeriod"/>
            </a:pPr>
            <a:r>
              <a:rPr lang="ru-RU" dirty="0" smtClean="0">
                <a:latin typeface="+mj-lt"/>
              </a:rPr>
              <a:t>Создание  </a:t>
            </a:r>
            <a:r>
              <a:rPr lang="en-US" dirty="0" smtClean="0">
                <a:latin typeface="+mj-lt"/>
              </a:rPr>
              <a:t>Google</a:t>
            </a:r>
            <a:r>
              <a:rPr lang="ru-RU" dirty="0" smtClean="0">
                <a:latin typeface="+mj-lt"/>
              </a:rPr>
              <a:t>-таблицы с полученными данными</a:t>
            </a:r>
          </a:p>
          <a:p>
            <a:pPr marL="596646" indent="-514350">
              <a:buAutoNum type="arabicPeriod"/>
            </a:pPr>
            <a:r>
              <a:rPr lang="ru-RU" dirty="0" smtClean="0">
                <a:latin typeface="+mj-lt"/>
              </a:rPr>
              <a:t>Исследование слов для получения информации о частотности их употребления</a:t>
            </a:r>
          </a:p>
          <a:p>
            <a:pPr>
              <a:buNone/>
            </a:pPr>
            <a:endParaRPr lang="ru-RU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0014-014-Spasibo-za-vnimanie-1-640x4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332656"/>
            <a:ext cx="7416824" cy="980728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cs typeface="Calibri Light"/>
              </a:rPr>
              <a:t>Английские неологизмы 2012 года: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340768"/>
            <a:ext cx="8172400" cy="551723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b="1" u="sng" dirty="0" err="1">
                <a:cs typeface="Calibri" panose="020F0502020204030204"/>
              </a:rPr>
              <a:t>Eurogeddon</a:t>
            </a:r>
            <a:r>
              <a:rPr lang="ru-RU" sz="4000" dirty="0">
                <a:cs typeface="Calibri" panose="020F0502020204030204"/>
              </a:rPr>
              <a:t>-</a:t>
            </a:r>
            <a:r>
              <a:rPr lang="ru-RU" sz="2800" dirty="0">
                <a:cs typeface="Calibri" panose="020F0502020204030204"/>
              </a:rPr>
              <a:t> </a:t>
            </a:r>
            <a:r>
              <a:rPr lang="ru-RU" sz="2800" dirty="0" smtClean="0">
                <a:cs typeface="Calibri" panose="020F0502020204030204"/>
              </a:rPr>
              <a:t>"кризис</a:t>
            </a:r>
            <a:r>
              <a:rPr lang="ru-RU" sz="2800" dirty="0">
                <a:cs typeface="Calibri" panose="020F0502020204030204"/>
              </a:rPr>
              <a:t>, обрушившийся на </a:t>
            </a:r>
            <a:r>
              <a:rPr lang="ru-RU" sz="2800" dirty="0" smtClean="0">
                <a:cs typeface="Calibri" panose="020F0502020204030204"/>
              </a:rPr>
              <a:t>еврозону"</a:t>
            </a:r>
            <a:endParaRPr lang="ru-RU" sz="28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3800" b="1" u="sng" dirty="0">
                <a:cs typeface="Calibri" panose="020F0502020204030204"/>
              </a:rPr>
              <a:t>MOOC-</a:t>
            </a:r>
            <a:r>
              <a:rPr lang="ru-RU" sz="3800" dirty="0">
                <a:cs typeface="Calibri" panose="020F0502020204030204"/>
              </a:rPr>
              <a:t> "</a:t>
            </a:r>
            <a:r>
              <a:rPr lang="ru-RU" sz="2800" dirty="0">
                <a:cs typeface="Calibri" panose="020F0502020204030204"/>
              </a:rPr>
              <a:t>крупный открытый онлайн курс"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b="1" u="sng" dirty="0" err="1">
                <a:cs typeface="Calibri" panose="020F0502020204030204"/>
              </a:rPr>
              <a:t>Nomophobia</a:t>
            </a:r>
            <a:r>
              <a:rPr lang="ru-RU" sz="4000" b="1" u="sng" dirty="0">
                <a:cs typeface="Calibri" panose="020F0502020204030204"/>
              </a:rPr>
              <a:t>-</a:t>
            </a:r>
            <a:r>
              <a:rPr lang="ru-RU" sz="4000" dirty="0">
                <a:cs typeface="Calibri" panose="020F0502020204030204"/>
              </a:rPr>
              <a:t> </a:t>
            </a:r>
            <a:r>
              <a:rPr lang="ru-RU" sz="3800" dirty="0">
                <a:cs typeface="Calibri" panose="020F0502020204030204"/>
              </a:rPr>
              <a:t>"</a:t>
            </a:r>
            <a:r>
              <a:rPr lang="ru-RU" sz="2800" dirty="0">
                <a:cs typeface="Calibri" panose="020F0502020204030204"/>
              </a:rPr>
              <a:t>страх оказаться без мобильной связи"</a:t>
            </a:r>
            <a:endParaRPr lang="ru-RU" sz="30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b="1" u="sng" dirty="0" err="1">
                <a:cs typeface="Calibri" panose="020F0502020204030204"/>
              </a:rPr>
              <a:t>Super</a:t>
            </a:r>
            <a:r>
              <a:rPr lang="ru-RU" sz="4000" b="1" u="sng" dirty="0">
                <a:cs typeface="Calibri" panose="020F0502020204030204"/>
              </a:rPr>
              <a:t> PAC- </a:t>
            </a:r>
            <a:r>
              <a:rPr lang="ru-RU" sz="2800" dirty="0">
                <a:cs typeface="Calibri" panose="020F0502020204030204"/>
              </a:rPr>
              <a:t>"комитеты только для независимых расходов"</a:t>
            </a:r>
            <a:endParaRPr lang="ru-RU" sz="39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b="1" u="sng" dirty="0" err="1">
                <a:cs typeface="Calibri" panose="020F0502020204030204"/>
              </a:rPr>
              <a:t>Superstorm</a:t>
            </a:r>
            <a:r>
              <a:rPr lang="ru-RU" sz="4000" dirty="0">
                <a:cs typeface="Calibri" panose="020F0502020204030204"/>
              </a:rPr>
              <a:t>- </a:t>
            </a:r>
            <a:r>
              <a:rPr lang="ru-RU" sz="2800" dirty="0">
                <a:cs typeface="Calibri" panose="020F0502020204030204"/>
              </a:rPr>
              <a:t>"большой и разрушительный шторм"</a:t>
            </a:r>
            <a:endParaRPr lang="ru-RU" sz="30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b="1" u="sng" dirty="0">
                <a:cs typeface="Calibri" panose="020F0502020204030204"/>
              </a:rPr>
              <a:t>YOLO</a:t>
            </a:r>
            <a:r>
              <a:rPr lang="ru-RU" sz="4000" dirty="0">
                <a:cs typeface="Calibri" panose="020F0502020204030204"/>
              </a:rPr>
              <a:t>- </a:t>
            </a:r>
            <a:r>
              <a:rPr lang="ru-RU" sz="2800" dirty="0">
                <a:cs typeface="Calibri" panose="020F0502020204030204"/>
              </a:rPr>
              <a:t>"жизнь одна"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b="1" u="sng" dirty="0" err="1">
                <a:cs typeface="Calibri" panose="020F0502020204030204"/>
              </a:rPr>
              <a:t>Higgs</a:t>
            </a:r>
            <a:r>
              <a:rPr lang="ru-RU" sz="4000" b="1" u="sng" dirty="0">
                <a:cs typeface="Calibri" panose="020F0502020204030204"/>
              </a:rPr>
              <a:t> </a:t>
            </a:r>
            <a:r>
              <a:rPr lang="ru-RU" sz="4000" b="1" u="sng" dirty="0" err="1">
                <a:cs typeface="Calibri" panose="020F0502020204030204"/>
              </a:rPr>
              <a:t>boson</a:t>
            </a:r>
            <a:r>
              <a:rPr lang="ru-RU" sz="2800" b="1" u="sng" dirty="0">
                <a:cs typeface="Calibri" panose="020F0502020204030204"/>
              </a:rPr>
              <a:t>- </a:t>
            </a:r>
            <a:r>
              <a:rPr lang="ru-RU" sz="2800" dirty="0">
                <a:cs typeface="Calibri" panose="020F0502020204030204"/>
              </a:rPr>
              <a:t>"субатомная частица, существование которой предсказывается теорией, объединяющей слабые и электромагнитные взаимодействия"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ru-RU" sz="2800" dirty="0">
              <a:cs typeface="Calibri" panose="020F0502020204030204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C6DCABBC-6ABC-4F44-821C-177833E66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7113079"/>
              </p:ext>
            </p:extLst>
          </p:nvPr>
        </p:nvGraphicFramePr>
        <p:xfrm>
          <a:off x="9079302" y="6886754"/>
          <a:ext cx="6605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">
                  <a:extLst>
                    <a:ext uri="{9D8B030D-6E8A-4147-A177-3AD203B41FA5}">
                      <a16:colId xmlns:a16="http://schemas.microsoft.com/office/drawing/2014/main" xmlns="" val="2586841850"/>
                    </a:ext>
                  </a:extLst>
                </a:gridCol>
              </a:tblGrid>
              <a:tr h="87923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0230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F6C63EAD-D222-4B16-9290-D36873D6F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817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7746064" cy="141763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Английские неологизмы 2011 года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556792"/>
            <a:ext cx="7818072" cy="5301208"/>
          </a:xfrm>
        </p:spPr>
        <p:txBody>
          <a:bodyPr/>
          <a:lstStyle/>
          <a:p>
            <a:r>
              <a:rPr lang="en-US" b="1" u="sng" dirty="0" smtClean="0">
                <a:latin typeface="Corbel" pitchFamily="34" charset="0"/>
              </a:rPr>
              <a:t>Ego-surfing </a:t>
            </a:r>
            <a:r>
              <a:rPr lang="ru-RU" b="1" u="sng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- если вы хоть раз набирали свои </a:t>
            </a:r>
            <a:r>
              <a:rPr lang="ru-RU" dirty="0" err="1" smtClean="0">
                <a:latin typeface="Corbel" pitchFamily="34" charset="0"/>
              </a:rPr>
              <a:t>имя-отчество-фамилию-номер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ru-RU" dirty="0" err="1" smtClean="0">
                <a:latin typeface="Corbel" pitchFamily="34" charset="0"/>
              </a:rPr>
              <a:t>телефона-адрес</a:t>
            </a:r>
            <a:r>
              <a:rPr lang="ru-RU" dirty="0" smtClean="0">
                <a:latin typeface="Corbel" pitchFamily="34" charset="0"/>
              </a:rPr>
              <a:t> и прочие личные данные в поисковых системах, значит вы тот самый </a:t>
            </a:r>
            <a:r>
              <a:rPr lang="ru-RU" dirty="0" err="1" smtClean="0">
                <a:latin typeface="Corbel" pitchFamily="34" charset="0"/>
              </a:rPr>
              <a:t>эгосёрфер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r>
              <a:rPr lang="en-US" b="1" u="sng" dirty="0" err="1" smtClean="0">
                <a:latin typeface="Corbel" pitchFamily="34" charset="0"/>
              </a:rPr>
              <a:t>Spork</a:t>
            </a:r>
            <a:r>
              <a:rPr lang="ru-RU" b="1" u="sng" dirty="0" smtClean="0">
                <a:latin typeface="Corbel" pitchFamily="34" charset="0"/>
              </a:rPr>
              <a:t> -</a:t>
            </a:r>
            <a:r>
              <a:rPr lang="ru-RU" dirty="0" smtClean="0">
                <a:latin typeface="Corbel" pitchFamily="34" charset="0"/>
              </a:rPr>
              <a:t> «комбинированный столовый прибор ложка с вилкой</a:t>
            </a:r>
          </a:p>
          <a:p>
            <a:r>
              <a:rPr lang="en-US" b="1" u="sng" dirty="0" smtClean="0">
                <a:latin typeface="Corbel" pitchFamily="34" charset="0"/>
              </a:rPr>
              <a:t>Endgame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 - завершение масштабного процесса.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Содержимое 9" descr="Screenshot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Английские неологизмы 201о года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</a:t>
            </a:r>
            <a:r>
              <a:rPr lang="ru-RU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taycation</a:t>
            </a:r>
            <a:r>
              <a:rPr lang="ru-R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- отпуск, проведенный дома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O</a:t>
            </a:r>
            <a:r>
              <a:rPr lang="ru-RU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verthink</a:t>
            </a:r>
            <a:r>
              <a:rPr lang="ru-R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- „перемудрить”, думать о чем-то слишком долго.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</a:t>
            </a:r>
            <a:r>
              <a:rPr lang="ru-RU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efriend</a:t>
            </a:r>
            <a:r>
              <a:rPr lang="ru-R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- Перестать дружить (преимущественно, когда идет речь о </a:t>
            </a:r>
            <a:r>
              <a:rPr lang="ru-RU" dirty="0" err="1" smtClean="0">
                <a:latin typeface="Corbel" pitchFamily="34" charset="0"/>
              </a:rPr>
              <a:t>Facebook</a:t>
            </a:r>
            <a:r>
              <a:rPr lang="ru-RU" dirty="0" smtClean="0">
                <a:latin typeface="Corbel" pitchFamily="34" charset="0"/>
              </a:rPr>
              <a:t>) (</a:t>
            </a:r>
            <a:r>
              <a:rPr lang="ru-RU" dirty="0" err="1" smtClean="0">
                <a:latin typeface="Corbel" pitchFamily="34" charset="0"/>
              </a:rPr>
              <a:t>=unfriend</a:t>
            </a:r>
            <a:r>
              <a:rPr lang="ru-RU" dirty="0" smtClean="0">
                <a:latin typeface="Corbel" pitchFamily="34" charset="0"/>
              </a:rPr>
              <a:t>)</a:t>
            </a:r>
          </a:p>
          <a:p>
            <a:r>
              <a:rPr lang="en-US" dirty="0" smtClean="0">
                <a:latin typeface="Corbel" pitchFamily="34" charset="0"/>
              </a:rPr>
              <a:t> </a:t>
            </a:r>
            <a:r>
              <a:rPr lang="ru-RU" b="1" u="sng" dirty="0" err="1" smtClean="0">
                <a:latin typeface="Corbel" pitchFamily="34" charset="0"/>
              </a:rPr>
              <a:t>tweetup</a:t>
            </a:r>
            <a:r>
              <a:rPr lang="ru-RU" dirty="0" smtClean="0">
                <a:latin typeface="Corbel" pitchFamily="34" charset="0"/>
              </a:rPr>
              <a:t> - встреча людей, организованная </a:t>
            </a:r>
            <a:r>
              <a:rPr lang="ru-RU" dirty="0" err="1" smtClean="0">
                <a:latin typeface="Corbel" pitchFamily="34" charset="0"/>
              </a:rPr>
              <a:t>чере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ru-RU" dirty="0" err="1" smtClean="0">
                <a:latin typeface="Corbel" pitchFamily="34" charset="0"/>
              </a:rPr>
              <a:t>Твиттер</a:t>
            </a:r>
            <a:r>
              <a:rPr lang="ru-RU" dirty="0" smtClean="0">
                <a:latin typeface="Corbel" pitchFamily="34" charset="0"/>
              </a:rPr>
              <a:t>, „</a:t>
            </a:r>
            <a:r>
              <a:rPr lang="ru-RU" dirty="0" err="1" smtClean="0">
                <a:latin typeface="Corbel" pitchFamily="34" charset="0"/>
              </a:rPr>
              <a:t>твиттник</a:t>
            </a:r>
            <a:r>
              <a:rPr lang="ru-RU" dirty="0" smtClean="0">
                <a:latin typeface="Corbel" pitchFamily="34" charset="0"/>
              </a:rPr>
              <a:t>”.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Screenshot (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531440"/>
            <a:ext cx="9144000" cy="73894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87624" y="53166"/>
            <a:ext cx="7602776" cy="135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Неологизмы русского языка в 2011-2012 годах</a:t>
            </a:r>
            <a:endParaRPr dirty="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 cstate="print">
            <a:alphaModFix/>
          </a:blip>
          <a:srcRect r="-19317" b="-19317"/>
          <a:stretch/>
        </p:blipFill>
        <p:spPr>
          <a:xfrm>
            <a:off x="1475656" y="1700808"/>
            <a:ext cx="4445198" cy="217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355976" y="4165731"/>
            <a:ext cx="4517206" cy="269226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895750" y="1794400"/>
            <a:ext cx="2943600" cy="3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Сильное влияние на русский язык в период 2011-2012 гг. оказали латинский и английский языки.</a:t>
            </a:r>
            <a:endParaRPr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208</TotalTime>
  <Words>388</Words>
  <Application>Microsoft Office PowerPoint</Application>
  <PresentationFormat>Экран (4:3)</PresentationFormat>
  <Paragraphs>58</Paragraphs>
  <Slides>20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Солнцестояние</vt:lpstr>
      <vt:lpstr>Групповое исследование на тему: «Неологизмы русских и английских корпусов 2009-х – 2012-х годов» </vt:lpstr>
      <vt:lpstr>Цель: исследовать неологизмы русских и английских корпусов 2009-х – 2012-х годов</vt:lpstr>
      <vt:lpstr>Английские неологизмы 2012 года:</vt:lpstr>
      <vt:lpstr>Слайд 4</vt:lpstr>
      <vt:lpstr>Английские неологизмы 2011 года</vt:lpstr>
      <vt:lpstr>Слайд 6</vt:lpstr>
      <vt:lpstr>Английские неологизмы 201о года</vt:lpstr>
      <vt:lpstr>Слайд 8</vt:lpstr>
      <vt:lpstr>Неологизмы русского языка в 2011-2012 годах</vt:lpstr>
      <vt:lpstr>Частота употребления неологизмов</vt:lpstr>
      <vt:lpstr>Род неологизмов</vt:lpstr>
      <vt:lpstr>Часть речи неологизмов. Вывод</vt:lpstr>
      <vt:lpstr>Русские неологизмы 2009 года </vt:lpstr>
      <vt:lpstr>Слайд 14</vt:lpstr>
      <vt:lpstr>Русские нетологизмы 2009 года</vt:lpstr>
      <vt:lpstr>Слайд 16</vt:lpstr>
      <vt:lpstr>Русские неологизмы 2010 года</vt:lpstr>
      <vt:lpstr>Слайд 18</vt:lpstr>
      <vt:lpstr>Вывод:</vt:lpstr>
      <vt:lpstr>Слайд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Русские неологизмы 2009 года</dc:title>
  <dc:creator>ЗОЯ</dc:creator>
  <cp:lastModifiedBy>ЗОЯ</cp:lastModifiedBy>
  <cp:revision>23</cp:revision>
  <dcterms:created xsi:type="dcterms:W3CDTF">2019-01-11T02:03:31Z</dcterms:created>
  <dcterms:modified xsi:type="dcterms:W3CDTF">2019-01-11T07:28:45Z</dcterms:modified>
</cp:coreProperties>
</file>