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1" r:id="rId1"/>
    <p:sldMasterId id="2147484579" r:id="rId2"/>
    <p:sldMasterId id="2147484607" r:id="rId3"/>
  </p:sldMasterIdLst>
  <p:notesMasterIdLst>
    <p:notesMasterId r:id="rId22"/>
  </p:notesMasterIdLst>
  <p:handoutMasterIdLst>
    <p:handoutMasterId r:id="rId23"/>
  </p:handoutMasterIdLst>
  <p:sldIdLst>
    <p:sldId id="757" r:id="rId4"/>
    <p:sldId id="7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  <p:cmAuthor id="2" name="karthik S" initials="kS" lastIdx="1" clrIdx="1">
    <p:extLst>
      <p:ext uri="{19B8F6BF-5375-455C-9EA6-DF929625EA0E}">
        <p15:presenceInfo xmlns:p15="http://schemas.microsoft.com/office/powerpoint/2012/main" userId="29d32cf9aec2e5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C5A"/>
    <a:srgbClr val="384855"/>
    <a:srgbClr val="0000FF"/>
    <a:srgbClr val="FFFFA3"/>
    <a:srgbClr val="FF3B3B"/>
    <a:srgbClr val="FF0066"/>
    <a:srgbClr val="FF7171"/>
    <a:srgbClr val="C3B93D"/>
    <a:srgbClr val="DAA92E"/>
    <a:srgbClr val="E8F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394" autoAdjust="0"/>
  </p:normalViewPr>
  <p:slideViewPr>
    <p:cSldViewPr>
      <p:cViewPr varScale="1">
        <p:scale>
          <a:sx n="91" d="100"/>
          <a:sy n="91" d="100"/>
        </p:scale>
        <p:origin x="117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6D9E7A-F686-4671-8ECE-82A132945415}" type="datetime3">
              <a:rPr lang="en-US" smtClean="0"/>
              <a:t>1 April 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0E6CF8C-DD72-49CF-B52F-8DC68EB05BAC}" type="datetime3">
              <a:rPr lang="en-US" smtClean="0"/>
              <a:t>1 April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c325b9f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c325b9f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c325b9fc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c325b9fc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325b9f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c325b9f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c325b9fc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c325b9fc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325b9fc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325b9fc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325b9fc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c325b9fc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325b9f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c325b9f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325b9fc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c325b9fc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c325b9f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c325b9f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c325b9f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c325b9f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325b9f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325b9f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325b9f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325b9f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325b9f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325b9f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325b9fc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325b9fc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c325b9fc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c325b9fc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325b9fc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c325b9fc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42-956E-4515-AD56-5C7A0266EF1E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00E-0C1D-48A4-86B4-EDCD2531505E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28D4-0A50-439D-81CB-CCBBA26EB288}" type="datetime5">
              <a:rPr lang="en-US" smtClean="0"/>
              <a:t>1-Apr-23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9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C53329-9301-4564-A6B4-A3FFFB10D1A8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3861-B82C-4043-9658-F82332C05068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C9E8-A0B6-49E4-821A-847740861135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6392-CEDA-4E69-AEE1-47C5ABF31A5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FD29-455A-4667-A4C7-F26F4BE94B82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C2-C792-41BE-A544-295356254566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57A-996E-4F97-9D59-7ED27F6EDA5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90A5-19EB-4602-87B1-3D3D0FE8593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5678-FDE4-472D-BA3C-00BA65A95131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88C-5FCD-4C88-BDDF-745186C87BEB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C497-4E61-4207-BBB3-7045328C3068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299F-B518-4417-99D2-26C46776C06A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F260-CEA5-44FC-978D-D09537E8761F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2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B4BD-5490-30C7-BE11-7F2E95C1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B4BA-E86D-C6A8-704B-ED72EF10D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F76F-69E4-DD43-FD3A-9230F32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3861-B82C-4043-9658-F82332C05068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3FB8-8ECB-99A4-A130-CF0D0C37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11D3-9FD4-4FFA-0E1B-0D2F93D2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573-B541-1DF8-DC9D-AA08B67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B426-1816-67D2-2B4E-462EBEB2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A4CD-A731-0D32-7FE1-6E13FA34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C9E8-A0B6-49E4-821A-847740861135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0D4C-E7DE-D777-2D33-14AAC54B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6117-0C4F-2170-AB7C-E3309005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58EF-4B29-5928-9FA4-84DDCA1D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A0AA8-2ABB-0B0D-D7A2-C26C6882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A4D4-893D-EADA-7515-350DFD41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6392-CEDA-4E69-AEE1-47C5ABF31A5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7833-84D9-6523-81A3-A655A644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3866-7D39-A575-EC02-53B80692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D01-FCF0-5336-047F-192B632F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6E65-944B-E547-C61B-26D3CFBC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A43D2-44AD-1B18-4213-9B4D1584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9DC0-F6D9-563C-7A65-6938CFDE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FD29-455A-4667-A4C7-F26F4BE94B82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8B8F-DD02-20CA-C08C-E6D93265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7791C-81CF-C0F3-5099-A11B1446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F709-F387-4CAF-A774-252687CB04CB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974E-CEB8-5CD1-6BC5-99646218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4290-D5D5-E8B4-FE89-85123FF2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3ABDF-603D-8D17-B648-8188147B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1D0FF-4039-B4F6-D346-DBB6905D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8D91E-34FC-8255-7C74-F993188E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A5E5-0021-620C-E71F-B4CE823A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C2-C792-41BE-A544-295356254566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441DA-3F62-4DF0-8781-9D69213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F0456-9E46-91B1-C43F-5710F0AC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5005-4C1E-6F21-CCC5-3EF213F7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8C540-E05E-B544-016F-DD2E4194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57A-996E-4F97-9D59-7ED27F6EDA5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D7836-F2AB-F8FD-8845-A90A4F9F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A3AA4-7F40-23F9-FEF6-DEF8CEB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4B1DB-DDC0-71B8-F3E5-718F26EA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5678-FDE4-472D-BA3C-00BA65A95131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61B58-BE9B-34C3-CC67-D754B5DB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F148B-FEBE-4627-C893-DFFD50E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090A-8D49-14A6-AEC8-16215516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68DB-BEBB-27AD-3D9C-3675FAED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BAAF1-DDDB-77BE-735B-879486C3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415-4E8B-65C3-CF43-A3577174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88C-5FCD-4C88-BDDF-745186C87BEB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5C5F-B8D3-3618-AC41-B3DEBF80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06BA-0CAA-2280-3840-F6C9210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A39-C562-180F-281A-EE5DE20F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D17B-8B68-3C62-F707-0EA23872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56CE0-4E7B-506E-1CD7-E76C2721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A05B-809A-89FF-5609-8661E3B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C497-4E61-4207-BBB3-7045328C3068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6FF0-C1FB-A0F0-9519-145AE86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C2EE-08EC-57BB-AEFD-576C321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3A3D-FA74-BB16-452A-35F37447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E55D-4830-B446-AFDA-2DE7C9CF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724-46AE-D5FD-7A1F-4299CCE8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299F-B518-4417-99D2-26C46776C06A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0643-8600-6D12-9A74-4E86F252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C8E2-9779-2852-E54A-2AC43100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F0CFB-D552-9D60-D727-7E8076402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113D-9E9A-138C-4D96-72B07D547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60DD-1989-D530-79C9-8363D331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F260-CEA5-44FC-978D-D09537E8761F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DE11-89AC-52D5-E952-81864F9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EE89-6B06-FE87-BE11-B12F54DD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2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8EDD-74B5-43DC-A80A-30EA78A11212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E155-CA50-4DE7-ABC0-44A0CE07324A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370B-B2B6-4E35-8D78-A904ACEE0644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2F02-41A5-4272-B875-93FDD5A5BD9D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3E52-FF30-4012-8D90-DC43E14EB33A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49AB-FD6A-4A72-BD74-B55CE538E159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81B-39FA-4B57-B669-913DA426869E}" type="datetime5">
              <a:rPr lang="en-US" smtClean="0"/>
              <a:t>1-Apr-23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5" r:id="rId12"/>
    <p:sldLayoutId id="2147484603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B8C4-2A78-4B68-B425-C815A4CED233}" type="datetime5">
              <a:rPr lang="en-US" smtClean="0"/>
              <a:t>1-Apr-23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606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AFCE3-8EF2-F0C6-C84F-4738DCD6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56AF-F32A-AB6C-0BD2-1FB4D3A5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D565-AEBB-B514-0362-3C126D65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81B-39FA-4B57-B669-913DA426869E}" type="datetime5">
              <a:rPr lang="en-US" smtClean="0"/>
              <a:t>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F24D-C801-D804-5089-446539C9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7BFE-2C85-A1C6-3A63-F0A5CF31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1044-F4F7-43A9-988A-37B69CF5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0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FBA8FD-17F3-982B-EDE9-EAAAE7AFCB07}"/>
              </a:ext>
            </a:extLst>
          </p:cNvPr>
          <p:cNvSpPr txBox="1"/>
          <p:nvPr/>
        </p:nvSpPr>
        <p:spPr>
          <a:xfrm>
            <a:off x="1517954" y="260648"/>
            <a:ext cx="61080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PERUNDURAI ERODE-638060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DEPARTMENT OF AUTOMOBILE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1FE11-EBF4-B702-472B-C1A58A5D928E}"/>
              </a:ext>
            </a:extLst>
          </p:cNvPr>
          <p:cNvSpPr txBox="1"/>
          <p:nvPr/>
        </p:nvSpPr>
        <p:spPr>
          <a:xfrm>
            <a:off x="3491880" y="1738073"/>
            <a:ext cx="5529278" cy="465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Captain: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KOUSHIK KANNA 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Vice Captain: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KARTHIK 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Driver: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LINIYTH KUMAR U</a:t>
            </a: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ARUVI 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	             SURYA PRAKASH 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SAKTHIVEL 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             MONIGA B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</a:rPr>
              <a:t>Dr. P. C. Murugan /Associate Professor / Auto. Engg.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852EEC2-F05B-F587-4B94-0F1B0FBCD6FA}"/>
              </a:ext>
            </a:extLst>
          </p:cNvPr>
          <p:cNvSpPr txBox="1">
            <a:spLocks/>
          </p:cNvSpPr>
          <p:nvPr/>
        </p:nvSpPr>
        <p:spPr>
          <a:xfrm>
            <a:off x="8472458" y="6360584"/>
            <a:ext cx="5487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71;p15">
            <a:extLst>
              <a:ext uri="{FF2B5EF4-FFF2-40B4-BE49-F238E27FC236}">
                <a16:creationId xmlns:a16="http://schemas.microsoft.com/office/drawing/2014/main" id="{4CE932F8-A184-8C0A-7FC8-65255B1D00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4" y="2564904"/>
            <a:ext cx="2499478" cy="13218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2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87904" y="7647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STEERING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659912" y="1484784"/>
            <a:ext cx="7812546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cycle steering overall length is 605 mm and the steering measurements is handle 12.5mm length and middle portion 35.5mm length.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Steering is medium length because the turning is convenient to peoples.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07744-473D-5D35-A065-85CB4F3A1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0FBBF886-F8BA-B59F-BAA5-A91485A482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C658F9-C23E-3E74-BCA0-0F85E5ADA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31560"/>
            <a:ext cx="5408874" cy="216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587904" y="7647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AND WHEEL ASSEMBLY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87904" y="1740792"/>
            <a:ext cx="4344136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space is sufficiently enough for the concern of the rider.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adopt the greater transmission and the wheel is fixed in the position to give higher transmission power. </a:t>
            </a:r>
          </a:p>
          <a:p>
            <a:pPr marL="0" indent="0"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312A3-1C92-C2B7-80EB-31FCD71B6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D78FC0C6-0644-F6FF-AAC3-A8864C1766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EDA1C-7EAD-DFA1-7412-BD68BC741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20601"/>
          <a:stretch/>
        </p:blipFill>
        <p:spPr>
          <a:xfrm>
            <a:off x="5381962" y="1396794"/>
            <a:ext cx="3084913" cy="5112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87904" y="7647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 PROCESS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72529" y="1508806"/>
            <a:ext cx="4128112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Fusion 360 to create our design  and we analyze in ANSYS software.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analyze give as an maximum load withstand property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67C5E-56F2-6DAB-D76D-3216B5216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806565AE-3625-DEBA-5099-C0CD39996A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868B0-3F87-26AE-C015-9DA2357766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16401" b="16401"/>
          <a:stretch/>
        </p:blipFill>
        <p:spPr>
          <a:xfrm>
            <a:off x="4572000" y="3429000"/>
            <a:ext cx="4225310" cy="216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52654-E544-7A66-8647-E8EBC3AF9F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5" t="16283" b="17296"/>
          <a:stretch/>
        </p:blipFill>
        <p:spPr>
          <a:xfrm>
            <a:off x="4584231" y="1260473"/>
            <a:ext cx="4225310" cy="199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15896" y="83915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WEIGHT ANALYSIS (OLD VS NEW)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3081DCF-F347-7DFC-5E0B-A66D24FA6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6" name="Google Shape;71;p15">
            <a:extLst>
              <a:ext uri="{FF2B5EF4-FFF2-40B4-BE49-F238E27FC236}">
                <a16:creationId xmlns:a16="http://schemas.microsoft.com/office/drawing/2014/main" id="{5DCF0937-99B3-1070-42C9-F12AFF2E72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6EF285-7B24-2E41-C4AD-636C3251A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42146"/>
              </p:ext>
            </p:extLst>
          </p:nvPr>
        </p:nvGraphicFramePr>
        <p:xfrm>
          <a:off x="1354402" y="1789066"/>
          <a:ext cx="6288741" cy="43967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87505">
                  <a:extLst>
                    <a:ext uri="{9D8B030D-6E8A-4147-A177-3AD203B41FA5}">
                      <a16:colId xmlns:a16="http://schemas.microsoft.com/office/drawing/2014/main" val="2957205776"/>
                    </a:ext>
                  </a:extLst>
                </a:gridCol>
                <a:gridCol w="3304989">
                  <a:extLst>
                    <a:ext uri="{9D8B030D-6E8A-4147-A177-3AD203B41FA5}">
                      <a16:colId xmlns:a16="http://schemas.microsoft.com/office/drawing/2014/main" val="2263270184"/>
                    </a:ext>
                  </a:extLst>
                </a:gridCol>
                <a:gridCol w="2096247">
                  <a:extLst>
                    <a:ext uri="{9D8B030D-6E8A-4147-A177-3AD203B41FA5}">
                      <a16:colId xmlns:a16="http://schemas.microsoft.com/office/drawing/2014/main" val="3247107412"/>
                    </a:ext>
                  </a:extLst>
                </a:gridCol>
              </a:tblGrid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S. No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Part Groups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Cost (Rs. 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86404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Frame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976.75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212386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Fork Assembly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1200.75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7151751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Brake Assembly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3782436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Crank System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0911515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Front Wheel Assembly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6424327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Rear Wheel Assembly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8851976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Saddle &amp; Stand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7943065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Steering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877941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9.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Miscellaneous, Fit &amp; Finish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1981541"/>
                  </a:ext>
                </a:extLst>
              </a:tr>
              <a:tr h="3456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Painting &amp; Stickering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464</a:t>
                      </a:r>
                    </a:p>
                    <a:p>
                      <a:pPr algn="r" fontAlgn="ctr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r" fontAlgn="ctr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6639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7CA61E-8494-6978-E73A-197C1790000F}"/>
              </a:ext>
            </a:extLst>
          </p:cNvPr>
          <p:cNvSpPr txBox="1"/>
          <p:nvPr/>
        </p:nvSpPr>
        <p:spPr>
          <a:xfrm>
            <a:off x="3707904" y="581647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                                                 4320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87904" y="8367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WEIGHT ANALYSIS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587904" y="1544161"/>
            <a:ext cx="8520600" cy="4083571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is subjected to newer teams.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 steel alloy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 of the cycle is ₹4320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weight of the cycle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18.07kg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cost is affordable for the normal people.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DFC08-B993-3B02-6245-B0572C17B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F87A2CB3-2CAB-E668-343F-3F49137BF0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ED204-DC31-093F-AD42-738E167892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3864"/>
            <a:ext cx="3599894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587904" y="81731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VS. ACTUAL </a:t>
            </a: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587904" y="1524768"/>
            <a:ext cx="8304576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plan is more similar to the actual model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cycle plan we demonstrate in the software planning but in the reality model there are some little bit measurement is different (more or less 5 mm difference).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1126D-8D65-7C04-7369-2EC2F8B42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4AB21307-0DB2-C6A3-95BD-C460392A2A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8F775-6688-BFD0-E9FD-797C42AA0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02275"/>
            <a:ext cx="2456984" cy="1842738"/>
          </a:xfrm>
          <a:prstGeom prst="roundRect">
            <a:avLst/>
          </a:prstGeom>
        </p:spPr>
      </p:pic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596568" y="8367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DVP (Design Verification Plan)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FE8F9-16C5-A8E3-089C-942F70183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19F2A292-9CE6-ABB0-0F3B-0DFF2AE2CA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ED8A9-172A-BDBF-0E53-BD94CE2C3C4E}"/>
              </a:ext>
            </a:extLst>
          </p:cNvPr>
          <p:cNvSpPr txBox="1"/>
          <p:nvPr/>
        </p:nvSpPr>
        <p:spPr>
          <a:xfrm>
            <a:off x="225224" y="1585431"/>
            <a:ext cx="77048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537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bicycle is a great way to stay active and reduce</a:t>
            </a:r>
          </a:p>
          <a:p>
            <a:pPr marL="342900">
              <a:spcAft>
                <a:spcPts val="1200"/>
              </a:spcAft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carbon footprint. Not only is it a great way to get </a:t>
            </a:r>
          </a:p>
          <a:p>
            <a:pPr marL="342900">
              <a:spcAft>
                <a:spcPts val="1200"/>
              </a:spcAft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around town, but it also provides me with a low-impact </a:t>
            </a:r>
          </a:p>
          <a:p>
            <a:pPr marL="342900">
              <a:spcAft>
                <a:spcPts val="1200"/>
              </a:spcAft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option.</a:t>
            </a:r>
          </a:p>
          <a:p>
            <a:pPr marL="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me stay in shape, and I can get to my destination quickly and safely.</a:t>
            </a:r>
          </a:p>
          <a:p>
            <a:pPr marL="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helps me save money on gas and reduces my environmental impact. </a:t>
            </a:r>
          </a:p>
          <a:p>
            <a:pPr marL="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my bicycle, I can explore new places and discover hidden gems in my city. It's an enjoyable and sustainable way to travel.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659912" y="9087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659912" y="161617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increase the stability of the frame.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cycle is both useful for mountain sides as well as normal roads.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2D3A8-48F3-674C-CDCE-7E9EA39FA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17CC90B1-043D-B776-EA5B-FAA55320C7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ravel Bike Conversion - Convert A Touring Bike To A Gravel Grinder -">
            <a:extLst>
              <a:ext uri="{FF2B5EF4-FFF2-40B4-BE49-F238E27FC236}">
                <a16:creationId xmlns:a16="http://schemas.microsoft.com/office/drawing/2014/main" id="{ECDD77B8-10A8-6E38-57F2-1355FDFC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96" y="3396600"/>
            <a:ext cx="3882008" cy="25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659912" y="84332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659912" y="1550775"/>
            <a:ext cx="8520600" cy="5046577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asked to enter your full team members list with captain, vice captain, driver highlighted.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captain : </a:t>
            </a:r>
            <a:r>
              <a:rPr lang="e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Koushik kanna G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Captain : </a:t>
            </a:r>
            <a:r>
              <a:rPr lang="e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Karthik S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          : </a:t>
            </a:r>
            <a:r>
              <a:rPr lang="en" sz="2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Liniyth kumar U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  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Aruvi B</a:t>
            </a:r>
            <a:endParaRPr lang="e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urya prakash S</a:t>
            </a:r>
          </a:p>
          <a:p>
            <a:pPr marL="2571750" lvl="5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Sakthivel S</a:t>
            </a:r>
          </a:p>
          <a:p>
            <a:pPr marL="2571750" lvl="5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</a:rPr>
              <a:t>Moniga B</a:t>
            </a:r>
            <a:endParaRPr lang="e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spcAft>
                <a:spcPts val="1200"/>
              </a:spcAft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E38B5-0840-5B05-9017-9BF101D06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07349C4C-E09D-FC6D-DE5E-CFCD32E023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hank You Letter Danger: 5 Things You Should Never Include!">
            <a:extLst>
              <a:ext uri="{FF2B5EF4-FFF2-40B4-BE49-F238E27FC236}">
                <a16:creationId xmlns:a16="http://schemas.microsoft.com/office/drawing/2014/main" id="{E6683F11-09F3-AFF5-C76F-726D8A83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58646-5B6B-E4C9-275B-B90B505BA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576" t="20849" r="26641" b="10882"/>
          <a:stretch/>
        </p:blipFill>
        <p:spPr>
          <a:xfrm>
            <a:off x="3419872" y="2132856"/>
            <a:ext cx="2376264" cy="207821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0A84-0C69-0D29-BEF7-7CCAECDF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4115"/>
            <a:ext cx="8229600" cy="1143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SAEISS Bicycle Design Competition 2022-2023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oogle Shape;61;p14">
            <a:extLst>
              <a:ext uri="{FF2B5EF4-FFF2-40B4-BE49-F238E27FC236}">
                <a16:creationId xmlns:a16="http://schemas.microsoft.com/office/drawing/2014/main" id="{91DFA1A0-169B-79E0-26B7-B2FB82287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612221"/>
              </p:ext>
            </p:extLst>
          </p:nvPr>
        </p:nvGraphicFramePr>
        <p:xfrm>
          <a:off x="704920" y="5127710"/>
          <a:ext cx="4930702" cy="1202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0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0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 :</a:t>
                      </a: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BDC2023034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275" marB="3427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275" marB="3427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0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 : 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CRANKY</a:t>
                      </a:r>
                    </a:p>
                  </a:txBody>
                  <a:tcPr marL="68600" marR="68600" marT="34275" marB="3427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275" marB="3427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Google Shape;64;p14">
            <a:extLst>
              <a:ext uri="{FF2B5EF4-FFF2-40B4-BE49-F238E27FC236}">
                <a16:creationId xmlns:a16="http://schemas.microsoft.com/office/drawing/2014/main" id="{95C33072-A868-9163-150F-6541DA5C39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58665"/>
            <a:ext cx="1593075" cy="5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942F534-0DB0-02C9-23D4-9ED005598CF7}"/>
              </a:ext>
            </a:extLst>
          </p:cNvPr>
          <p:cNvSpPr txBox="1">
            <a:spLocks/>
          </p:cNvSpPr>
          <p:nvPr/>
        </p:nvSpPr>
        <p:spPr>
          <a:xfrm>
            <a:off x="8472458" y="6360584"/>
            <a:ext cx="5487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oogle Shape;71;p15">
            <a:extLst>
              <a:ext uri="{FF2B5EF4-FFF2-40B4-BE49-F238E27FC236}">
                <a16:creationId xmlns:a16="http://schemas.microsoft.com/office/drawing/2014/main" id="{92E6B580-EDF9-DBC7-2B73-B60EE55FD0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1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533367" y="69269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OBJECTIVE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6642" y="1506702"/>
            <a:ext cx="8330166" cy="4314011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design for SAEINDIA (southern section) for bicycle challenge 2023.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bicycle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people affordable 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better seating for </a:t>
            </a:r>
            <a:r>
              <a:rPr lang="en-US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comfort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Riding a our cycle can help build strength in your legs and lower body, especially if you use a higher resistance. 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pedaling action can help strengthen your calves, hamstrings, and quadriceps. Additionally, it can work the muscles in your core, back, and glutes.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DC7A1-043F-A7FB-068B-4695394DD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71;p15">
            <a:extLst>
              <a:ext uri="{FF2B5EF4-FFF2-40B4-BE49-F238E27FC236}">
                <a16:creationId xmlns:a16="http://schemas.microsoft.com/office/drawing/2014/main" id="{FB07B92C-BAFA-6945-9E33-BEB7596068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B01557-4620-D0C6-7609-D62469C45F15}"/>
              </a:ext>
            </a:extLst>
          </p:cNvPr>
          <p:cNvSpPr/>
          <p:nvPr/>
        </p:nvSpPr>
        <p:spPr>
          <a:xfrm>
            <a:off x="6012160" y="1975330"/>
            <a:ext cx="2304256" cy="1872208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23400" y="82688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39552" y="1844824"/>
            <a:ext cx="4803121" cy="4536504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and analysis is very challenging to us, because sometimes the analysis is more deform. </a:t>
            </a:r>
          </a:p>
          <a:p>
            <a:pPr marL="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design is not cost efficient, we can modify our design into cost efficient.</a:t>
            </a:r>
          </a:p>
          <a:p>
            <a:pPr marL="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many difficulty to develop a product but finally we achieve it.</a:t>
            </a:r>
          </a:p>
          <a:p>
            <a:pPr marL="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F6DFB-3731-E5BA-9062-5C41789A4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71;p15">
            <a:extLst>
              <a:ext uri="{FF2B5EF4-FFF2-40B4-BE49-F238E27FC236}">
                <a16:creationId xmlns:a16="http://schemas.microsoft.com/office/drawing/2014/main" id="{9B2F0C39-B15B-5388-6B01-965D1C8D75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2C474-F25A-BEC8-8DB9-6185C1E16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73" y="2068712"/>
            <a:ext cx="3636192" cy="2044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23400" y="82693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 (OLD TEAMS)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23400" y="18529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many things about cycles like if we give some force in the particular area, what are the deformation are happened.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about the software handling.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learn, before and after procedure about the main things like painting, bending.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34332-645D-9AF1-86FE-2BF2E3685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D4439718-63C6-B3BC-B231-90644790B4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539552" y="9087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SPECIFICATION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975837" y="2132856"/>
            <a:ext cx="7754103" cy="3706579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724BF-428F-CE6B-3DFC-D7FDE4282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026DBA37-D5ED-2F35-FF50-E25FB30E62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8B7F2-20AA-3227-2249-23BE9421D4F1}"/>
              </a:ext>
            </a:extLst>
          </p:cNvPr>
          <p:cNvSpPr txBox="1"/>
          <p:nvPr/>
        </p:nvSpPr>
        <p:spPr>
          <a:xfrm>
            <a:off x="692043" y="1844824"/>
            <a:ext cx="5392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Frame length 		</a:t>
            </a:r>
            <a:r>
              <a:rPr lang="en-US" dirty="0"/>
              <a:t>        : 540mm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Overall weight </a:t>
            </a:r>
            <a:r>
              <a:rPr lang="en-IN" b="1" dirty="0"/>
              <a:t>of the cycle </a:t>
            </a:r>
            <a:r>
              <a:rPr lang="en-IN" dirty="0"/>
              <a:t>: 18.07kg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Frame                                    </a:t>
            </a:r>
            <a:r>
              <a:rPr lang="en-IN" dirty="0"/>
              <a:t>: Steel Alloy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Brake                                     </a:t>
            </a:r>
            <a:r>
              <a:rPr lang="en-IN" dirty="0"/>
              <a:t>: Front (V-Brake)</a:t>
            </a:r>
          </a:p>
          <a:p>
            <a:r>
              <a:rPr lang="en-IN" dirty="0"/>
              <a:t>	                                      Rear (V-Brake)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teel Alloy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5E4E-85F6-238E-076F-494F108E13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10" b="11885"/>
          <a:stretch/>
        </p:blipFill>
        <p:spPr>
          <a:xfrm rot="5400000">
            <a:off x="6009293" y="2283033"/>
            <a:ext cx="3068467" cy="1622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A7091-567B-A073-5A5B-1F1BADCD8F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1"/>
          <a:stretch/>
        </p:blipFill>
        <p:spPr>
          <a:xfrm>
            <a:off x="1115616" y="3991810"/>
            <a:ext cx="4710557" cy="242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3400" y="89363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DESIGN PROCESS AND ERGONOMICS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0179" y="1724449"/>
                <a:ext cx="7920880" cy="420789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we think what material is suitable for the bicycle, what are thing need to make a bicycle, what are the tools are need to make a cycle these are all the thing we are analyze and we have get some ideas.</a:t>
                </a: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we apply our idea in 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 360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SOLIDWORKS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the starting time we have many difficulty to construct a frame, in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attempt we successfully make a frame design and analyze in 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ANSYS software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our design given to the cycle manufactures and get some more ideas again we make a new design and again see the manufactures, those manufactures are made the frame to refer our measurement.</a:t>
                </a: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that, we choose color for our cycle and paint for the necessary requirement tools</a:t>
                </a: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successfully make a cost efficient bicycle for our peoples.</a:t>
                </a: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algn="just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Google Shape;99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0179" y="1724449"/>
                <a:ext cx="7920880" cy="4207899"/>
              </a:xfrm>
              <a:prstGeom prst="rect">
                <a:avLst/>
              </a:prstGeom>
              <a:blipFill>
                <a:blip r:embed="rId3"/>
                <a:stretch>
                  <a:fillRect l="-462" t="-435" r="-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33BC6-634B-FD34-2487-3ED6007CF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389A4D15-1677-3FEE-BDEE-94F72730FB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539552" y="8367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 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539552" y="154416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suspension in seat and shock absorber in fork.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1D57B-6D4C-A0E8-AD45-D1A023ACA6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3BCE50DB-E0E4-5CC5-8AE0-AA68F06FF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B5125-6A8D-5F9B-FE17-0A2EBBB664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 b="23663"/>
          <a:stretch/>
        </p:blipFill>
        <p:spPr>
          <a:xfrm>
            <a:off x="1115616" y="2996805"/>
            <a:ext cx="1931327" cy="2592288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0B048-7434-5C8F-FBCA-4E1D3FF13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18069"/>
            <a:ext cx="1996905" cy="3935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587904" y="7647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587904" y="1472154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 brake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reduces the speed of a bicycle or prevents it from moving.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cycle frame arrangement is convenient both disc brakes, V-brakes.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cycle is 50 mm diameter connect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V-brake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also want to choose either a V-brake or disc brake.</a:t>
            </a:r>
          </a:p>
          <a:p>
            <a:pPr marL="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73EF4-DE1A-3C7B-C0C7-C307FDFB6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BF234BF6-1D45-ACF9-0695-735E7C726E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84" y="188640"/>
            <a:ext cx="985350" cy="2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Bicycle V-Brake (Power Brake) Complete Set at Rs 83/pair(s) | Hydraulic  Disc Brake Set in Ludhiana | ID: 3847098297">
            <a:extLst>
              <a:ext uri="{FF2B5EF4-FFF2-40B4-BE49-F238E27FC236}">
                <a16:creationId xmlns:a16="http://schemas.microsoft.com/office/drawing/2014/main" id="{E1241DE5-7AE6-95C7-0CE2-A9DDAD90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94075"/>
            <a:ext cx="4176464" cy="28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12976</TotalTime>
  <Words>993</Words>
  <Application>Microsoft Office PowerPoint</Application>
  <PresentationFormat>On-screen Show (4:3)</PresentationFormat>
  <Paragraphs>147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1_Custom Design</vt:lpstr>
      <vt:lpstr>Custom Design</vt:lpstr>
      <vt:lpstr>Office Theme</vt:lpstr>
      <vt:lpstr>PowerPoint Presentation</vt:lpstr>
      <vt:lpstr>SAEISS Bicycle Design Competition 2022-2023</vt:lpstr>
      <vt:lpstr>TEAM OBJECTIVE</vt:lpstr>
      <vt:lpstr>CHALLENGES</vt:lpstr>
      <vt:lpstr>LESSONS LEARNT (OLD TEAMS)</vt:lpstr>
      <vt:lpstr>VEHICLE SPECIFICATION</vt:lpstr>
      <vt:lpstr>FRAME DESIGN PROCESS AND ERGONOMICS</vt:lpstr>
      <vt:lpstr>SUSPENSION </vt:lpstr>
      <vt:lpstr>BRAKES</vt:lpstr>
      <vt:lpstr>STEERING</vt:lpstr>
      <vt:lpstr>TRANSMISSION AND WHEEL ASSEMBLY</vt:lpstr>
      <vt:lpstr>CAE PROCESS</vt:lpstr>
      <vt:lpstr>COST AND WEIGHT ANALYSIS (OLD VS NEW)</vt:lpstr>
      <vt:lpstr>COST AND WEIGHT ANALYSIS</vt:lpstr>
      <vt:lpstr>PROJECT PLAN VS. ACTUAL </vt:lpstr>
      <vt:lpstr>DVP (Design Verification Plan)</vt:lpstr>
      <vt:lpstr>Innovation</vt:lpstr>
      <vt:lpstr>Thank you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Aruvi B</cp:lastModifiedBy>
  <cp:revision>1528</cp:revision>
  <dcterms:created xsi:type="dcterms:W3CDTF">2013-12-25T07:56:38Z</dcterms:created>
  <dcterms:modified xsi:type="dcterms:W3CDTF">2023-04-01T12:10:42Z</dcterms:modified>
</cp:coreProperties>
</file>