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51" r:id="rId1"/>
  </p:sldMasterIdLst>
  <p:notesMasterIdLst>
    <p:notesMasterId r:id="rId78"/>
  </p:notesMasterIdLst>
  <p:handoutMasterIdLst>
    <p:handoutMasterId r:id="rId79"/>
  </p:handoutMasterIdLst>
  <p:sldIdLst>
    <p:sldId id="257" r:id="rId2"/>
    <p:sldId id="258" r:id="rId3"/>
    <p:sldId id="259" r:id="rId4"/>
    <p:sldId id="260" r:id="rId5"/>
    <p:sldId id="261" r:id="rId6"/>
    <p:sldId id="262" r:id="rId7"/>
    <p:sldId id="263" r:id="rId8"/>
    <p:sldId id="264" r:id="rId9"/>
    <p:sldId id="265" r:id="rId10"/>
    <p:sldId id="267" r:id="rId11"/>
    <p:sldId id="270"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297" r:id="rId29"/>
    <p:sldId id="300" r:id="rId30"/>
    <p:sldId id="299" r:id="rId31"/>
    <p:sldId id="298" r:id="rId32"/>
    <p:sldId id="302" r:id="rId33"/>
    <p:sldId id="303" r:id="rId34"/>
    <p:sldId id="304" r:id="rId35"/>
    <p:sldId id="301" r:id="rId36"/>
    <p:sldId id="334" r:id="rId37"/>
    <p:sldId id="307" r:id="rId38"/>
    <p:sldId id="306" r:id="rId39"/>
    <p:sldId id="305" r:id="rId40"/>
    <p:sldId id="324" r:id="rId41"/>
    <p:sldId id="335" r:id="rId42"/>
    <p:sldId id="325" r:id="rId43"/>
    <p:sldId id="339" r:id="rId44"/>
    <p:sldId id="340" r:id="rId45"/>
    <p:sldId id="338" r:id="rId46"/>
    <p:sldId id="276" r:id="rId47"/>
    <p:sldId id="331" r:id="rId48"/>
    <p:sldId id="332" r:id="rId49"/>
    <p:sldId id="333" r:id="rId50"/>
    <p:sldId id="326" r:id="rId51"/>
    <p:sldId id="330" r:id="rId52"/>
    <p:sldId id="329" r:id="rId53"/>
    <p:sldId id="327" r:id="rId54"/>
    <p:sldId id="277" r:id="rId55"/>
    <p:sldId id="341" r:id="rId56"/>
    <p:sldId id="344" r:id="rId57"/>
    <p:sldId id="343" r:id="rId58"/>
    <p:sldId id="278" r:id="rId59"/>
    <p:sldId id="279" r:id="rId60"/>
    <p:sldId id="280" r:id="rId61"/>
    <p:sldId id="281" r:id="rId62"/>
    <p:sldId id="282" r:id="rId63"/>
    <p:sldId id="283" r:id="rId64"/>
    <p:sldId id="328" r:id="rId65"/>
    <p:sldId id="285" r:id="rId66"/>
    <p:sldId id="286" r:id="rId67"/>
    <p:sldId id="287" r:id="rId68"/>
    <p:sldId id="288" r:id="rId69"/>
    <p:sldId id="289" r:id="rId70"/>
    <p:sldId id="290" r:id="rId71"/>
    <p:sldId id="291" r:id="rId72"/>
    <p:sldId id="292" r:id="rId73"/>
    <p:sldId id="293" r:id="rId74"/>
    <p:sldId id="294" r:id="rId75"/>
    <p:sldId id="295" r:id="rId76"/>
    <p:sldId id="296" r:id="rId77"/>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2929"/>
    <a:srgbClr val="FB6B53"/>
    <a:srgbClr val="EE6E60"/>
    <a:srgbClr val="E83320"/>
    <a:srgbClr val="EF1928"/>
    <a:srgbClr val="D83048"/>
    <a:srgbClr val="CC0000"/>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5" autoAdjust="0"/>
    <p:restoredTop sz="98046" autoAdjust="0"/>
  </p:normalViewPr>
  <p:slideViewPr>
    <p:cSldViewPr snapToGrid="0">
      <p:cViewPr varScale="1">
        <p:scale>
          <a:sx n="70" d="100"/>
          <a:sy n="70" d="100"/>
        </p:scale>
        <p:origin x="1788" y="72"/>
      </p:cViewPr>
      <p:guideLst>
        <p:guide orient="horz" pos="2160"/>
        <p:guide pos="2880"/>
      </p:guideLst>
    </p:cSldViewPr>
  </p:slideViewPr>
  <p:notesTextViewPr>
    <p:cViewPr>
      <p:scale>
        <a:sx n="1" d="1"/>
        <a:sy n="1" d="1"/>
      </p:scale>
      <p:origin x="0" y="0"/>
    </p:cViewPr>
  </p:notesTextViewPr>
  <p:sorterViewPr>
    <p:cViewPr>
      <p:scale>
        <a:sx n="100" d="100"/>
        <a:sy n="100" d="100"/>
      </p:scale>
      <p:origin x="0" y="120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8F8317A8-B267-4C11-8AB7-512A69F2EE78}"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1183340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38A13482-7D23-4814-A530-96532C706C70}"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3816867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19DCBE77-4567-455A-84A1-4FCB18FCB409}" type="slidenum">
              <a:rPr lang="en-US"/>
              <a:pPr/>
              <a:t>2</a:t>
            </a:fld>
            <a:endParaRPr 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246182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45CC929C-7C7B-4BBC-908A-A2A3784B7739}" type="slidenum">
              <a:rPr lang="en-US"/>
              <a:pPr/>
              <a:t>11</a:t>
            </a:fld>
            <a:endParaRPr lang="en-US"/>
          </a:p>
        </p:txBody>
      </p:sp>
      <p:sp>
        <p:nvSpPr>
          <p:cNvPr id="164866"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64867"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1679070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4294967295"/>
          </p:nvPr>
        </p:nvSpPr>
        <p:spPr bwMode="auto">
          <a:xfrm>
            <a:off x="3884613" y="9286875"/>
            <a:ext cx="2971800" cy="4889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0F48696-1D56-4746-BA83-646E5171615E}" type="slidenum">
              <a:rPr lang="en-US"/>
              <a:pPr eaLnBrk="1" hangingPunct="1"/>
              <a:t>12</a:t>
            </a:fld>
            <a:endParaRPr lang="en-US"/>
          </a:p>
        </p:txBody>
      </p:sp>
      <p:sp>
        <p:nvSpPr>
          <p:cNvPr id="40963" name="Rectangle 2"/>
          <p:cNvSpPr>
            <a:spLocks noGrp="1" noRot="1" noChangeAspect="1" noChangeArrowheads="1" noTextEdit="1"/>
          </p:cNvSpPr>
          <p:nvPr>
            <p:ph type="sldImg"/>
          </p:nvPr>
        </p:nvSpPr>
        <p:spPr>
          <a:xfrm>
            <a:off x="984250" y="733425"/>
            <a:ext cx="4889500" cy="3667125"/>
          </a:xfrm>
          <a:solidFill>
            <a:srgbClr val="FFFFFF"/>
          </a:solidFill>
          <a:ln/>
        </p:spPr>
      </p:sp>
      <p:sp>
        <p:nvSpPr>
          <p:cNvPr id="40964" name="Rectangle 3"/>
          <p:cNvSpPr>
            <a:spLocks noGrp="1" noChangeArrowheads="1"/>
          </p:cNvSpPr>
          <p:nvPr>
            <p:ph type="body" idx="1"/>
          </p:nvPr>
        </p:nvSpPr>
        <p:spPr>
          <a:xfrm>
            <a:off x="685800" y="4645025"/>
            <a:ext cx="5486400" cy="4398963"/>
          </a:xfrm>
          <a:solidFill>
            <a:srgbClr val="FFFFFF"/>
          </a:solidFill>
          <a:ln>
            <a:solidFill>
              <a:srgbClr val="000000"/>
            </a:solidFill>
          </a:ln>
        </p:spPr>
        <p:txBody>
          <a:bodyPr/>
          <a:lstStyle/>
          <a:p>
            <a:endParaRPr lang="en-US" dirty="0" smtClean="0"/>
          </a:p>
        </p:txBody>
      </p:sp>
    </p:spTree>
    <p:extLst>
      <p:ext uri="{BB962C8B-B14F-4D97-AF65-F5344CB8AC3E}">
        <p14:creationId xmlns:p14="http://schemas.microsoft.com/office/powerpoint/2010/main" val="3355836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4294967295"/>
          </p:nvPr>
        </p:nvSpPr>
        <p:spPr bwMode="auto">
          <a:xfrm>
            <a:off x="3884613" y="9286875"/>
            <a:ext cx="2971800" cy="4889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0F48696-1D56-4746-BA83-646E5171615E}" type="slidenum">
              <a:rPr lang="en-US"/>
              <a:pPr eaLnBrk="1" hangingPunct="1"/>
              <a:t>13</a:t>
            </a:fld>
            <a:endParaRPr lang="en-US"/>
          </a:p>
        </p:txBody>
      </p:sp>
      <p:sp>
        <p:nvSpPr>
          <p:cNvPr id="40963" name="Rectangle 2"/>
          <p:cNvSpPr>
            <a:spLocks noGrp="1" noRot="1" noChangeAspect="1" noChangeArrowheads="1" noTextEdit="1"/>
          </p:cNvSpPr>
          <p:nvPr>
            <p:ph type="sldImg"/>
          </p:nvPr>
        </p:nvSpPr>
        <p:spPr>
          <a:xfrm>
            <a:off x="984250" y="733425"/>
            <a:ext cx="4889500" cy="3667125"/>
          </a:xfrm>
          <a:solidFill>
            <a:srgbClr val="FFFFFF"/>
          </a:solidFill>
          <a:ln/>
        </p:spPr>
      </p:sp>
      <p:sp>
        <p:nvSpPr>
          <p:cNvPr id="40964" name="Rectangle 3"/>
          <p:cNvSpPr>
            <a:spLocks noGrp="1" noChangeArrowheads="1"/>
          </p:cNvSpPr>
          <p:nvPr>
            <p:ph type="body" idx="1"/>
          </p:nvPr>
        </p:nvSpPr>
        <p:spPr>
          <a:xfrm>
            <a:off x="685800" y="4645025"/>
            <a:ext cx="5486400" cy="4398963"/>
          </a:xfrm>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2270014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4294967295"/>
          </p:nvPr>
        </p:nvSpPr>
        <p:spPr bwMode="auto">
          <a:xfrm>
            <a:off x="3884613" y="9286875"/>
            <a:ext cx="2971800" cy="4889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6C9D8F7-771B-46EA-BB7E-BE8AB8B8917B}" type="slidenum">
              <a:rPr lang="en-US"/>
              <a:pPr eaLnBrk="1" hangingPunct="1"/>
              <a:t>14</a:t>
            </a:fld>
            <a:endParaRPr lang="en-US"/>
          </a:p>
        </p:txBody>
      </p:sp>
      <p:sp>
        <p:nvSpPr>
          <p:cNvPr id="41987" name="Rectangle 2"/>
          <p:cNvSpPr>
            <a:spLocks noGrp="1" noRot="1" noChangeAspect="1" noChangeArrowheads="1" noTextEdit="1"/>
          </p:cNvSpPr>
          <p:nvPr>
            <p:ph type="sldImg"/>
          </p:nvPr>
        </p:nvSpPr>
        <p:spPr>
          <a:xfrm>
            <a:off x="984250" y="733425"/>
            <a:ext cx="4889500" cy="3667125"/>
          </a:xfrm>
          <a:solidFill>
            <a:srgbClr val="FFFFFF"/>
          </a:solidFill>
          <a:ln/>
        </p:spPr>
      </p:sp>
      <p:sp>
        <p:nvSpPr>
          <p:cNvPr id="41988" name="Rectangle 3"/>
          <p:cNvSpPr>
            <a:spLocks noGrp="1" noChangeArrowheads="1"/>
          </p:cNvSpPr>
          <p:nvPr>
            <p:ph type="body" idx="1"/>
          </p:nvPr>
        </p:nvSpPr>
        <p:spPr>
          <a:xfrm>
            <a:off x="685800" y="4645025"/>
            <a:ext cx="5486400" cy="4398963"/>
          </a:xfrm>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3114960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4294967295"/>
          </p:nvPr>
        </p:nvSpPr>
        <p:spPr bwMode="auto">
          <a:xfrm>
            <a:off x="3884613" y="9286875"/>
            <a:ext cx="2971800" cy="4889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6C9D8F7-771B-46EA-BB7E-BE8AB8B8917B}" type="slidenum">
              <a:rPr lang="en-US"/>
              <a:pPr eaLnBrk="1" hangingPunct="1"/>
              <a:t>18</a:t>
            </a:fld>
            <a:endParaRPr lang="en-US"/>
          </a:p>
        </p:txBody>
      </p:sp>
      <p:sp>
        <p:nvSpPr>
          <p:cNvPr id="41987" name="Rectangle 2"/>
          <p:cNvSpPr>
            <a:spLocks noGrp="1" noRot="1" noChangeAspect="1" noChangeArrowheads="1" noTextEdit="1"/>
          </p:cNvSpPr>
          <p:nvPr>
            <p:ph type="sldImg"/>
          </p:nvPr>
        </p:nvSpPr>
        <p:spPr>
          <a:xfrm>
            <a:off x="984250" y="733425"/>
            <a:ext cx="4889500" cy="3667125"/>
          </a:xfrm>
          <a:solidFill>
            <a:srgbClr val="FFFFFF"/>
          </a:solidFill>
          <a:ln/>
        </p:spPr>
      </p:sp>
      <p:sp>
        <p:nvSpPr>
          <p:cNvPr id="41988" name="Rectangle 3"/>
          <p:cNvSpPr>
            <a:spLocks noGrp="1" noChangeArrowheads="1"/>
          </p:cNvSpPr>
          <p:nvPr>
            <p:ph type="body" idx="1"/>
          </p:nvPr>
        </p:nvSpPr>
        <p:spPr>
          <a:xfrm>
            <a:off x="685800" y="4645025"/>
            <a:ext cx="5486400" cy="4398963"/>
          </a:xfrm>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1087420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4294967295"/>
          </p:nvPr>
        </p:nvSpPr>
        <p:spPr bwMode="auto">
          <a:xfrm>
            <a:off x="3884613" y="9286875"/>
            <a:ext cx="2971800" cy="4889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6C9D8F7-771B-46EA-BB7E-BE8AB8B8917B}" type="slidenum">
              <a:rPr lang="en-US"/>
              <a:pPr eaLnBrk="1" hangingPunct="1"/>
              <a:t>27</a:t>
            </a:fld>
            <a:endParaRPr lang="en-US"/>
          </a:p>
        </p:txBody>
      </p:sp>
      <p:sp>
        <p:nvSpPr>
          <p:cNvPr id="41987" name="Rectangle 2"/>
          <p:cNvSpPr>
            <a:spLocks noGrp="1" noRot="1" noChangeAspect="1" noChangeArrowheads="1" noTextEdit="1"/>
          </p:cNvSpPr>
          <p:nvPr>
            <p:ph type="sldImg"/>
          </p:nvPr>
        </p:nvSpPr>
        <p:spPr>
          <a:xfrm>
            <a:off x="984250" y="733425"/>
            <a:ext cx="4889500" cy="3667125"/>
          </a:xfrm>
          <a:solidFill>
            <a:srgbClr val="FFFFFF"/>
          </a:solidFill>
          <a:ln/>
        </p:spPr>
      </p:sp>
      <p:sp>
        <p:nvSpPr>
          <p:cNvPr id="41988" name="Rectangle 3"/>
          <p:cNvSpPr>
            <a:spLocks noGrp="1" noChangeArrowheads="1"/>
          </p:cNvSpPr>
          <p:nvPr>
            <p:ph type="body" idx="1"/>
          </p:nvPr>
        </p:nvSpPr>
        <p:spPr>
          <a:xfrm>
            <a:off x="685800" y="4645025"/>
            <a:ext cx="5486400" cy="4398963"/>
          </a:xfrm>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3672282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029B76C6-D79A-4824-B1D9-FF0E0C7147D0}" type="slidenum">
              <a:rPr lang="en-US"/>
              <a:pPr/>
              <a:t>28</a:t>
            </a:fld>
            <a:endParaRPr lang="en-US"/>
          </a:p>
        </p:txBody>
      </p:sp>
      <p:sp>
        <p:nvSpPr>
          <p:cNvPr id="123906"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23907"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902128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029B76C6-D79A-4824-B1D9-FF0E0C7147D0}" type="slidenum">
              <a:rPr lang="en-US"/>
              <a:pPr/>
              <a:t>29</a:t>
            </a:fld>
            <a:endParaRPr lang="en-US"/>
          </a:p>
        </p:txBody>
      </p:sp>
      <p:sp>
        <p:nvSpPr>
          <p:cNvPr id="123906"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23907"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58256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029B76C6-D79A-4824-B1D9-FF0E0C7147D0}" type="slidenum">
              <a:rPr lang="en-US"/>
              <a:pPr/>
              <a:t>30</a:t>
            </a:fld>
            <a:endParaRPr lang="en-US"/>
          </a:p>
        </p:txBody>
      </p:sp>
      <p:sp>
        <p:nvSpPr>
          <p:cNvPr id="123906"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23907"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427745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029B76C6-D79A-4824-B1D9-FF0E0C7147D0}" type="slidenum">
              <a:rPr lang="en-US"/>
              <a:pPr/>
              <a:t>31</a:t>
            </a:fld>
            <a:endParaRPr lang="en-US"/>
          </a:p>
        </p:txBody>
      </p:sp>
      <p:sp>
        <p:nvSpPr>
          <p:cNvPr id="123906"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23907"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3898891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51B9BBAB-46AD-4309-A835-C17A1D055216}" type="slidenum">
              <a:rPr lang="en-US"/>
              <a:pPr/>
              <a:t>3</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737305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029B76C6-D79A-4824-B1D9-FF0E0C7147D0}" type="slidenum">
              <a:rPr lang="en-US"/>
              <a:pPr/>
              <a:t>32</a:t>
            </a:fld>
            <a:endParaRPr lang="en-US"/>
          </a:p>
        </p:txBody>
      </p:sp>
      <p:sp>
        <p:nvSpPr>
          <p:cNvPr id="123906"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23907"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127515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029B76C6-D79A-4824-B1D9-FF0E0C7147D0}" type="slidenum">
              <a:rPr lang="en-US"/>
              <a:pPr/>
              <a:t>33</a:t>
            </a:fld>
            <a:endParaRPr lang="en-US"/>
          </a:p>
        </p:txBody>
      </p:sp>
      <p:sp>
        <p:nvSpPr>
          <p:cNvPr id="123906"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23907"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3158530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029B76C6-D79A-4824-B1D9-FF0E0C7147D0}" type="slidenum">
              <a:rPr lang="en-US"/>
              <a:pPr/>
              <a:t>34</a:t>
            </a:fld>
            <a:endParaRPr lang="en-US"/>
          </a:p>
        </p:txBody>
      </p:sp>
      <p:sp>
        <p:nvSpPr>
          <p:cNvPr id="123906"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23907"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1466802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029B76C6-D79A-4824-B1D9-FF0E0C7147D0}" type="slidenum">
              <a:rPr lang="en-US"/>
              <a:pPr/>
              <a:t>35</a:t>
            </a:fld>
            <a:endParaRPr lang="en-US"/>
          </a:p>
        </p:txBody>
      </p:sp>
      <p:sp>
        <p:nvSpPr>
          <p:cNvPr id="123906"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23907"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3671889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029B76C6-D79A-4824-B1D9-FF0E0C7147D0}" type="slidenum">
              <a:rPr lang="en-US"/>
              <a:pPr/>
              <a:t>36</a:t>
            </a:fld>
            <a:endParaRPr lang="en-US"/>
          </a:p>
        </p:txBody>
      </p:sp>
      <p:sp>
        <p:nvSpPr>
          <p:cNvPr id="123906"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23907"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3301974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029B76C6-D79A-4824-B1D9-FF0E0C7147D0}" type="slidenum">
              <a:rPr lang="en-US"/>
              <a:pPr/>
              <a:t>37</a:t>
            </a:fld>
            <a:endParaRPr lang="en-US"/>
          </a:p>
        </p:txBody>
      </p:sp>
      <p:sp>
        <p:nvSpPr>
          <p:cNvPr id="123906"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23907"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18236033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029B76C6-D79A-4824-B1D9-FF0E0C7147D0}" type="slidenum">
              <a:rPr lang="en-US"/>
              <a:pPr/>
              <a:t>38</a:t>
            </a:fld>
            <a:endParaRPr lang="en-US"/>
          </a:p>
        </p:txBody>
      </p:sp>
      <p:sp>
        <p:nvSpPr>
          <p:cNvPr id="123906"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23907"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779419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029B76C6-D79A-4824-B1D9-FF0E0C7147D0}" type="slidenum">
              <a:rPr lang="en-US"/>
              <a:pPr/>
              <a:t>39</a:t>
            </a:fld>
            <a:endParaRPr lang="en-US"/>
          </a:p>
        </p:txBody>
      </p:sp>
      <p:sp>
        <p:nvSpPr>
          <p:cNvPr id="123906"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23907"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1581575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E5BFA6D9-41B0-4016-8A4F-81BE0D97FC69}" type="slidenum">
              <a:rPr lang="en-US"/>
              <a:pPr/>
              <a:t>40</a:t>
            </a:fld>
            <a:endParaRPr lang="en-US"/>
          </a:p>
        </p:txBody>
      </p:sp>
      <p:sp>
        <p:nvSpPr>
          <p:cNvPr id="166914"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66915"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8528847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E5BFA6D9-41B0-4016-8A4F-81BE0D97FC69}" type="slidenum">
              <a:rPr lang="en-US"/>
              <a:pPr/>
              <a:t>41</a:t>
            </a:fld>
            <a:endParaRPr lang="en-US"/>
          </a:p>
        </p:txBody>
      </p:sp>
      <p:sp>
        <p:nvSpPr>
          <p:cNvPr id="166914"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66915"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281552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96417C6A-0A68-4A3F-B8C2-684539747571}" type="slidenum">
              <a:rPr lang="en-US"/>
              <a:pPr/>
              <a:t>4</a:t>
            </a:fld>
            <a:endParaRPr lang="en-US"/>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380674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E5BFA6D9-41B0-4016-8A4F-81BE0D97FC69}" type="slidenum">
              <a:rPr lang="en-US"/>
              <a:pPr/>
              <a:t>42</a:t>
            </a:fld>
            <a:endParaRPr lang="en-US"/>
          </a:p>
        </p:txBody>
      </p:sp>
      <p:sp>
        <p:nvSpPr>
          <p:cNvPr id="166914"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66915"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42426315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E5BFA6D9-41B0-4016-8A4F-81BE0D97FC69}" type="slidenum">
              <a:rPr lang="en-US"/>
              <a:pPr/>
              <a:t>43</a:t>
            </a:fld>
            <a:endParaRPr lang="en-US"/>
          </a:p>
        </p:txBody>
      </p:sp>
      <p:sp>
        <p:nvSpPr>
          <p:cNvPr id="166914"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66915"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7929843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E5BFA6D9-41B0-4016-8A4F-81BE0D97FC69}" type="slidenum">
              <a:rPr lang="en-US"/>
              <a:pPr/>
              <a:t>44</a:t>
            </a:fld>
            <a:endParaRPr lang="en-US"/>
          </a:p>
        </p:txBody>
      </p:sp>
      <p:sp>
        <p:nvSpPr>
          <p:cNvPr id="166914"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66915"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3597865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E5BFA6D9-41B0-4016-8A4F-81BE0D97FC69}" type="slidenum">
              <a:rPr lang="en-US"/>
              <a:pPr/>
              <a:t>45</a:t>
            </a:fld>
            <a:endParaRPr lang="en-US"/>
          </a:p>
        </p:txBody>
      </p:sp>
      <p:sp>
        <p:nvSpPr>
          <p:cNvPr id="166914"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66915"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15588049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E5BFA6D9-41B0-4016-8A4F-81BE0D97FC69}" type="slidenum">
              <a:rPr lang="en-US"/>
              <a:pPr/>
              <a:t>46</a:t>
            </a:fld>
            <a:endParaRPr lang="en-US"/>
          </a:p>
        </p:txBody>
      </p:sp>
      <p:sp>
        <p:nvSpPr>
          <p:cNvPr id="166914"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66915"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6641942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E5BFA6D9-41B0-4016-8A4F-81BE0D97FC69}" type="slidenum">
              <a:rPr lang="en-US"/>
              <a:pPr/>
              <a:t>47</a:t>
            </a:fld>
            <a:endParaRPr lang="en-US"/>
          </a:p>
        </p:txBody>
      </p:sp>
      <p:sp>
        <p:nvSpPr>
          <p:cNvPr id="166914"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66915"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16544152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E5BFA6D9-41B0-4016-8A4F-81BE0D97FC69}" type="slidenum">
              <a:rPr lang="en-US"/>
              <a:pPr/>
              <a:t>48</a:t>
            </a:fld>
            <a:endParaRPr lang="en-US"/>
          </a:p>
        </p:txBody>
      </p:sp>
      <p:sp>
        <p:nvSpPr>
          <p:cNvPr id="166914"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66915"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23522986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E5BFA6D9-41B0-4016-8A4F-81BE0D97FC69}" type="slidenum">
              <a:rPr lang="en-US"/>
              <a:pPr/>
              <a:t>49</a:t>
            </a:fld>
            <a:endParaRPr lang="en-US"/>
          </a:p>
        </p:txBody>
      </p:sp>
      <p:sp>
        <p:nvSpPr>
          <p:cNvPr id="166914"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66915"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18336422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E5BFA6D9-41B0-4016-8A4F-81BE0D97FC69}" type="slidenum">
              <a:rPr lang="en-US"/>
              <a:pPr/>
              <a:t>50</a:t>
            </a:fld>
            <a:endParaRPr lang="en-US"/>
          </a:p>
        </p:txBody>
      </p:sp>
      <p:sp>
        <p:nvSpPr>
          <p:cNvPr id="166914"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66915"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3744533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E5BFA6D9-41B0-4016-8A4F-81BE0D97FC69}" type="slidenum">
              <a:rPr lang="en-US"/>
              <a:pPr/>
              <a:t>51</a:t>
            </a:fld>
            <a:endParaRPr lang="en-US"/>
          </a:p>
        </p:txBody>
      </p:sp>
      <p:sp>
        <p:nvSpPr>
          <p:cNvPr id="166914"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66915"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851172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7F1CB278-F0C5-4206-8875-5C12FF0EFA90}" type="slidenum">
              <a:rPr lang="en-US"/>
              <a:pPr/>
              <a:t>5</a:t>
            </a:fld>
            <a:endParaRPr 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0539265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E5BFA6D9-41B0-4016-8A4F-81BE0D97FC69}" type="slidenum">
              <a:rPr lang="en-US"/>
              <a:pPr/>
              <a:t>52</a:t>
            </a:fld>
            <a:endParaRPr lang="en-US"/>
          </a:p>
        </p:txBody>
      </p:sp>
      <p:sp>
        <p:nvSpPr>
          <p:cNvPr id="166914"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66915"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22198069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E5BFA6D9-41B0-4016-8A4F-81BE0D97FC69}" type="slidenum">
              <a:rPr lang="en-US"/>
              <a:pPr/>
              <a:t>53</a:t>
            </a:fld>
            <a:endParaRPr lang="en-US"/>
          </a:p>
        </p:txBody>
      </p:sp>
      <p:sp>
        <p:nvSpPr>
          <p:cNvPr id="166914"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66915"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32971965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5A891BB6-D823-4B94-A68C-801650C40646}" type="slidenum">
              <a:rPr lang="en-US"/>
              <a:pPr/>
              <a:t>54</a:t>
            </a:fld>
            <a:endParaRPr lang="en-US"/>
          </a:p>
        </p:txBody>
      </p:sp>
      <p:sp>
        <p:nvSpPr>
          <p:cNvPr id="168962"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68963"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38588311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442CB677-EE4C-491D-A046-18A54D4A6B1D}" type="slidenum">
              <a:rPr lang="en-US"/>
              <a:pPr/>
              <a:t>55</a:t>
            </a:fld>
            <a:endParaRPr lang="en-US"/>
          </a:p>
        </p:txBody>
      </p:sp>
      <p:sp>
        <p:nvSpPr>
          <p:cNvPr id="125954"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25955"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2811249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442CB677-EE4C-491D-A046-18A54D4A6B1D}" type="slidenum">
              <a:rPr lang="en-US"/>
              <a:pPr/>
              <a:t>56</a:t>
            </a:fld>
            <a:endParaRPr lang="en-US"/>
          </a:p>
        </p:txBody>
      </p:sp>
      <p:sp>
        <p:nvSpPr>
          <p:cNvPr id="125954"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25955"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39202647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442CB677-EE4C-491D-A046-18A54D4A6B1D}" type="slidenum">
              <a:rPr lang="en-US"/>
              <a:pPr/>
              <a:t>57</a:t>
            </a:fld>
            <a:endParaRPr lang="en-US"/>
          </a:p>
        </p:txBody>
      </p:sp>
      <p:sp>
        <p:nvSpPr>
          <p:cNvPr id="125954"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25955"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25512209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442CB677-EE4C-491D-A046-18A54D4A6B1D}" type="slidenum">
              <a:rPr lang="en-US"/>
              <a:pPr/>
              <a:t>58</a:t>
            </a:fld>
            <a:endParaRPr lang="en-US"/>
          </a:p>
        </p:txBody>
      </p:sp>
      <p:sp>
        <p:nvSpPr>
          <p:cNvPr id="125954"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25955"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11886829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3C84E803-7310-440E-AA58-7972127E6D31}" type="slidenum">
              <a:rPr lang="en-US"/>
              <a:pPr/>
              <a:t>59</a:t>
            </a:fld>
            <a:endParaRPr lang="en-US"/>
          </a:p>
        </p:txBody>
      </p:sp>
      <p:sp>
        <p:nvSpPr>
          <p:cNvPr id="128002"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28003"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41003149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836708BA-97A5-40BB-8E07-862A22D2620C}" type="slidenum">
              <a:rPr lang="en-US"/>
              <a:pPr/>
              <a:t>60</a:t>
            </a:fld>
            <a:endParaRPr lang="en-US"/>
          </a:p>
        </p:txBody>
      </p:sp>
      <p:sp>
        <p:nvSpPr>
          <p:cNvPr id="171010"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71011"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29769884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993398DF-998A-471D-B334-95E08C38C8AC}" type="slidenum">
              <a:rPr lang="en-US"/>
              <a:pPr/>
              <a:t>61</a:t>
            </a:fld>
            <a:endParaRPr lang="en-US"/>
          </a:p>
        </p:txBody>
      </p:sp>
      <p:sp>
        <p:nvSpPr>
          <p:cNvPr id="173058"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73059"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3937779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ED70C50F-E6E6-467D-B329-CBBCBF18A855}" type="slidenum">
              <a:rPr lang="en-US"/>
              <a:pPr/>
              <a:t>6</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8457103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88077495-40BF-4D40-95C8-EB920BCA614B}" type="slidenum">
              <a:rPr lang="en-US"/>
              <a:pPr/>
              <a:t>62</a:t>
            </a:fld>
            <a:endParaRPr lang="en-US"/>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3776886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B65B176A-40A7-4DB3-879C-EF5500E35632}" type="slidenum">
              <a:rPr lang="en-US"/>
              <a:pPr/>
              <a:t>63</a:t>
            </a:fld>
            <a:endParaRPr lang="en-US"/>
          </a:p>
        </p:txBody>
      </p:sp>
      <p:sp>
        <p:nvSpPr>
          <p:cNvPr id="175106"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75107"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19385473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63833C62-C857-43CF-8D52-E69D10051067}" type="slidenum">
              <a:rPr lang="en-US"/>
              <a:pPr/>
              <a:t>64</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006779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63833C62-C857-43CF-8D52-E69D10051067}" type="slidenum">
              <a:rPr lang="en-US"/>
              <a:pPr/>
              <a:t>65</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9732355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5F93DA37-0513-4591-86BB-539EA850E2E4}" type="slidenum">
              <a:rPr lang="en-US"/>
              <a:pPr/>
              <a:t>66</a:t>
            </a:fld>
            <a:endParaRPr lang="en-US"/>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307555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26AB8AAB-E8AE-40DE-BEE0-5CA3F46E0B5F}" type="slidenum">
              <a:rPr lang="en-US"/>
              <a:pPr/>
              <a:t>67</a:t>
            </a:fld>
            <a:endParaRPr 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4071312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C5FF3BCD-078F-4802-8D35-58C9756E70ED}" type="slidenum">
              <a:rPr lang="en-US"/>
              <a:pPr/>
              <a:t>68</a:t>
            </a:fld>
            <a:endParaRPr lang="en-US"/>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3394602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B6EE57D9-CD60-4D11-8FBC-13B2396C8237}" type="slidenum">
              <a:rPr lang="en-US"/>
              <a:pPr/>
              <a:t>69</a:t>
            </a:fld>
            <a:endParaRPr 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6210259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1E3AC0AA-D52F-4228-BBAB-42C2BD06EC31}" type="slidenum">
              <a:rPr lang="en-US"/>
              <a:pPr/>
              <a:t>70</a:t>
            </a:fld>
            <a:endParaRPr 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8454883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DE8728E5-0ACE-4AD8-85FC-F135B84370C6}" type="slidenum">
              <a:rPr lang="en-US"/>
              <a:pPr/>
              <a:t>71</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636534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77BE7A9C-6F74-4C41-93FB-634EE86467A8}" type="slidenum">
              <a:rPr lang="en-US"/>
              <a:pPr/>
              <a:t>7</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2403511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7B13AFBA-B472-4D92-A234-1E9D47FB45F6}" type="slidenum">
              <a:rPr lang="en-US"/>
              <a:pPr/>
              <a:t>72</a:t>
            </a:fld>
            <a:endParaRPr 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4046095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AAE1FE12-D88A-4B24-B89C-D7B446A12E75}" type="slidenum">
              <a:rPr lang="en-US"/>
              <a:pPr/>
              <a:t>73</a:t>
            </a:fld>
            <a:endParaRPr 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9467289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3E31FC41-2C15-4B6C-9D7C-643C7C13227E}" type="slidenum">
              <a:rPr lang="en-US"/>
              <a:pPr/>
              <a:t>74</a:t>
            </a:fld>
            <a:endParaRPr 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56875362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53339CB7-064F-41ED-AD73-A98F651B8C62}" type="slidenum">
              <a:rPr lang="en-US"/>
              <a:pPr/>
              <a:t>75</a:t>
            </a:fld>
            <a:endParaRPr lang="en-US"/>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406799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7D210081-37EF-4BE7-BB24-B80A0B82DAF2}" type="slidenum">
              <a:rPr lang="en-US"/>
              <a:pPr/>
              <a:t>76</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532685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E3E4DD3E-B9BD-4CA7-97FC-3F466511FAC7}" type="slidenum">
              <a:rPr lang="en-US"/>
              <a:pPr/>
              <a:t>8</a:t>
            </a:fld>
            <a:endParaRPr lang="en-US"/>
          </a:p>
        </p:txBody>
      </p:sp>
      <p:sp>
        <p:nvSpPr>
          <p:cNvPr id="111618"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11619"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2505456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5FF0FF01-0E5E-46E3-86C9-CB6EE87B0D2F}" type="slidenum">
              <a:rPr lang="en-US"/>
              <a:pPr/>
              <a:t>9</a:t>
            </a:fld>
            <a:endParaRPr lang="en-US"/>
          </a:p>
        </p:txBody>
      </p:sp>
      <p:sp>
        <p:nvSpPr>
          <p:cNvPr id="162818"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62819"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2726621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A9B46C76-D064-4E76-8DBF-F27FB5FA9A6C}" type="slidenum">
              <a:rPr lang="en-US"/>
              <a:pPr/>
              <a:t>10</a:t>
            </a:fld>
            <a:endParaRPr lang="en-US"/>
          </a:p>
        </p:txBody>
      </p:sp>
      <p:sp>
        <p:nvSpPr>
          <p:cNvPr id="115714"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15715"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555398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FB6B53"/>
          </a:solidFill>
          <a:ln w="9525">
            <a:noFill/>
            <a:miter lim="800000"/>
            <a:headEnd/>
            <a:tailEnd/>
          </a:ln>
          <a:effectLst/>
        </p:spPr>
        <p:txBody>
          <a:bodyPr wrap="none" anchor="ctr"/>
          <a:lstStyle/>
          <a:p>
            <a:pPr algn="ctr">
              <a:defRPr/>
            </a:pPr>
            <a:endParaRPr lang="en-US"/>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558551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634116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58374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Slide Number Placeholder 2"/>
          <p:cNvSpPr>
            <a:spLocks noGrp="1"/>
          </p:cNvSpPr>
          <p:nvPr>
            <p:ph type="sldNum" sz="quarter" idx="10"/>
          </p:nvPr>
        </p:nvSpPr>
        <p:spPr>
          <a:xfrm>
            <a:off x="7010400" y="6672263"/>
            <a:ext cx="2133600" cy="247650"/>
          </a:xfrm>
          <a:prstGeom prst="rect">
            <a:avLst/>
          </a:prstGeom>
        </p:spPr>
        <p:txBody>
          <a:bodyPr/>
          <a:lstStyle>
            <a:lvl1pPr>
              <a:defRPr/>
            </a:lvl1pPr>
          </a:lstStyle>
          <a:p>
            <a:r>
              <a:rPr lang="en-US"/>
              <a:t>Slide </a:t>
            </a:r>
            <a:fld id="{529B9D15-4879-4B16-A594-19DE8A4A906D}" type="slidenum">
              <a:rPr lang="en-US"/>
              <a:pPr/>
              <a:t>‹#›</a:t>
            </a:fld>
            <a:r>
              <a:rPr lang="en-US"/>
              <a:t> of 41</a:t>
            </a:r>
          </a:p>
        </p:txBody>
      </p:sp>
    </p:spTree>
    <p:extLst>
      <p:ext uri="{BB962C8B-B14F-4D97-AF65-F5344CB8AC3E}">
        <p14:creationId xmlns:p14="http://schemas.microsoft.com/office/powerpoint/2010/main" val="1967203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135894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08152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119870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135798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05332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61282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863151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38378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4">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FB6B53"/>
          </a:solidFill>
          <a:ln w="9525">
            <a:noFill/>
            <a:miter lim="800000"/>
            <a:headEnd/>
            <a:tailEnd/>
          </a:ln>
          <a:effectLst/>
        </p:spPr>
        <p:txBody>
          <a:bodyPr wrap="none" anchor="ctr"/>
          <a:lstStyle/>
          <a:p>
            <a:pPr>
              <a:defRPr/>
            </a:pPr>
            <a:endParaRPr lang="en-GB"/>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a:latin typeface="Calibri" pitchFamily="34" charset="0"/>
                <a:cs typeface="Calibri" pitchFamily="34" charset="0"/>
              </a:rPr>
              <a:t>Module Code and Module Title</a:t>
            </a: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itchFamily="34" charset="0"/>
                <a:cs typeface="Calibri" pitchFamily="34" charset="0"/>
              </a:defRPr>
            </a:lvl1pPr>
          </a:lstStyle>
          <a:p>
            <a:pPr>
              <a:defRPr/>
            </a:pPr>
            <a:fld id="{31F7D980-BA56-42EA-8FDE-A27DE3E285E5}" type="slidenum">
              <a:rPr lang="en-GB"/>
              <a:pPr>
                <a:defRPr/>
              </a:pPr>
              <a:t>‹#›</a:t>
            </a:fld>
            <a:endParaRPr lang="en-GB"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Title of Slides</a:t>
            </a:r>
          </a:p>
        </p:txBody>
      </p:sp>
      <p:pic>
        <p:nvPicPr>
          <p:cNvPr id="1033" name="Picture 10" descr="APU Logo Final-medium.jp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5"/>
          <p:cNvSpPr txBox="1">
            <a:spLocks noChangeArrowheads="1"/>
          </p:cNvSpPr>
          <p:nvPr/>
        </p:nvSpPr>
        <p:spPr bwMode="auto">
          <a:xfrm>
            <a:off x="533400" y="1000125"/>
            <a:ext cx="4627563" cy="762000"/>
          </a:xfrm>
          <a:prstGeom prst="rect">
            <a:avLst/>
          </a:prstGeom>
          <a:noFill/>
          <a:ln w="9525">
            <a:noFill/>
            <a:miter lim="800000"/>
            <a:headEnd/>
            <a:tailEnd/>
          </a:ln>
          <a:effectLst/>
        </p:spPr>
        <p:txBody>
          <a:bodyPr wrap="none">
            <a:spAutoFit/>
          </a:bodyPr>
          <a:lstStyle/>
          <a:p>
            <a:pPr eaLnBrk="1" hangingPunct="1"/>
            <a:r>
              <a:rPr lang="en-US" sz="4400" dirty="0">
                <a:solidFill>
                  <a:schemeClr val="tx1">
                    <a:lumMod val="95000"/>
                    <a:lumOff val="5000"/>
                  </a:schemeClr>
                </a:solidFill>
                <a:latin typeface="Arial" charset="0"/>
              </a:rPr>
              <a:t>Final Year Project</a:t>
            </a:r>
          </a:p>
        </p:txBody>
      </p:sp>
      <p:sp>
        <p:nvSpPr>
          <p:cNvPr id="6" name="Rectangle 17"/>
          <p:cNvSpPr>
            <a:spLocks noChangeArrowheads="1"/>
          </p:cNvSpPr>
          <p:nvPr/>
        </p:nvSpPr>
        <p:spPr bwMode="auto">
          <a:xfrm>
            <a:off x="3549312" y="3597965"/>
            <a:ext cx="5464060" cy="369332"/>
          </a:xfrm>
          <a:prstGeom prst="rect">
            <a:avLst/>
          </a:prstGeom>
          <a:noFill/>
          <a:ln w="9525">
            <a:noFill/>
            <a:miter lim="800000"/>
            <a:headEnd/>
            <a:tailEnd/>
          </a:ln>
          <a:effectLst/>
        </p:spPr>
        <p:txBody>
          <a:bodyPr wrap="none" anchor="ctr">
            <a:spAutoFit/>
          </a:bodyPr>
          <a:lstStyle/>
          <a:p>
            <a:pPr eaLnBrk="1" hangingPunct="1"/>
            <a:r>
              <a:rPr lang="en-US" sz="1800" b="1" dirty="0" smtClean="0">
                <a:solidFill>
                  <a:schemeClr val="tx1"/>
                </a:solidFill>
                <a:latin typeface="Arial" charset="0"/>
              </a:rPr>
              <a:t>FOR ALL FYPs – COMPUTING &amp; </a:t>
            </a:r>
            <a:r>
              <a:rPr lang="en-US" b="1" dirty="0" smtClean="0"/>
              <a:t>TECHNOLOGY</a:t>
            </a:r>
            <a:r>
              <a:rPr lang="en-US" sz="1800" b="1" dirty="0" smtClean="0">
                <a:solidFill>
                  <a:schemeClr val="tx1"/>
                </a:solidFill>
                <a:latin typeface="Arial" charset="0"/>
              </a:rPr>
              <a:t> </a:t>
            </a:r>
            <a:endParaRPr lang="en-US" sz="1800" b="1" dirty="0">
              <a:solidFill>
                <a:schemeClr val="tx1"/>
              </a:solidFill>
              <a:latin typeface="Arial" charset="0"/>
            </a:endParaRPr>
          </a:p>
        </p:txBody>
      </p:sp>
      <p:sp>
        <p:nvSpPr>
          <p:cNvPr id="8" name="Rectangle 2"/>
          <p:cNvSpPr>
            <a:spLocks noGrp="1" noChangeArrowheads="1"/>
          </p:cNvSpPr>
          <p:nvPr>
            <p:ph type="ctrTitle"/>
          </p:nvPr>
        </p:nvSpPr>
        <p:spPr>
          <a:xfrm>
            <a:off x="3152278" y="2628900"/>
            <a:ext cx="5950629" cy="781050"/>
          </a:xfrm>
        </p:spPr>
        <p:txBody>
          <a:bodyPr/>
          <a:lstStyle/>
          <a:p>
            <a:pPr algn="r"/>
            <a:r>
              <a:rPr lang="en-US" sz="3600" dirty="0" smtClean="0">
                <a:solidFill>
                  <a:schemeClr val="tx1">
                    <a:lumMod val="95000"/>
                    <a:lumOff val="5000"/>
                  </a:schemeClr>
                </a:solidFill>
              </a:rPr>
              <a:t>Final Document Preparation</a:t>
            </a:r>
            <a:endParaRPr lang="en-US" sz="3600" dirty="0">
              <a:solidFill>
                <a:schemeClr val="tx1">
                  <a:lumMod val="95000"/>
                  <a:lumOff val="5000"/>
                </a:schemeClr>
              </a:solidFill>
            </a:endParaRPr>
          </a:p>
        </p:txBody>
      </p:sp>
    </p:spTree>
    <p:extLst>
      <p:ext uri="{BB962C8B-B14F-4D97-AF65-F5344CB8AC3E}">
        <p14:creationId xmlns:p14="http://schemas.microsoft.com/office/powerpoint/2010/main" val="443040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3A65DAC0-590B-4255-89B0-B448622FA8F2}" type="slidenum">
              <a:rPr lang="en-US"/>
              <a:pPr/>
              <a:t>10</a:t>
            </a:fld>
            <a:r>
              <a:rPr lang="en-US"/>
              <a:t> of 41</a:t>
            </a:r>
          </a:p>
        </p:txBody>
      </p:sp>
      <p:sp>
        <p:nvSpPr>
          <p:cNvPr id="114690" name="Text Box 2"/>
          <p:cNvSpPr txBox="1">
            <a:spLocks noChangeArrowheads="1"/>
          </p:cNvSpPr>
          <p:nvPr/>
        </p:nvSpPr>
        <p:spPr bwMode="auto">
          <a:xfrm>
            <a:off x="491999" y="411163"/>
            <a:ext cx="5715219" cy="400110"/>
          </a:xfrm>
          <a:prstGeom prst="rect">
            <a:avLst/>
          </a:prstGeom>
          <a:noFill/>
          <a:ln w="9525">
            <a:noFill/>
            <a:miter lim="800000"/>
            <a:headEnd/>
            <a:tailEnd/>
          </a:ln>
          <a:effectLst/>
        </p:spPr>
        <p:txBody>
          <a:bodyPr wrap="none">
            <a:spAutoFit/>
          </a:bodyPr>
          <a:lstStyle/>
          <a:p>
            <a:pPr eaLnBrk="0" hangingPunct="0"/>
            <a:r>
              <a:rPr lang="en-US" sz="2000" b="1" dirty="0">
                <a:solidFill>
                  <a:srgbClr val="00B050"/>
                </a:solidFill>
              </a:rPr>
              <a:t>CHAPTER 1: INTRODUCTION TO THE STUDY</a:t>
            </a:r>
            <a:endParaRPr lang="en-US" sz="2000" b="1" dirty="0">
              <a:solidFill>
                <a:srgbClr val="003366"/>
              </a:solidFill>
            </a:endParaRPr>
          </a:p>
        </p:txBody>
      </p:sp>
      <p:sp>
        <p:nvSpPr>
          <p:cNvPr id="114693" name="Rectangle 5" descr="Rectangle: Click to edit Master text styles&#10;Second level&#10;Third level&#10;Fourth level&#10;Fifth level"/>
          <p:cNvSpPr>
            <a:spLocks noChangeArrowheads="1"/>
          </p:cNvSpPr>
          <p:nvPr/>
        </p:nvSpPr>
        <p:spPr bwMode="auto">
          <a:xfrm>
            <a:off x="342900" y="1617663"/>
            <a:ext cx="8520113" cy="4876800"/>
          </a:xfrm>
          <a:prstGeom prst="rect">
            <a:avLst/>
          </a:prstGeom>
          <a:noFill/>
          <a:ln w="9525">
            <a:noFill/>
            <a:miter lim="800000"/>
            <a:headEnd/>
            <a:tailEnd/>
          </a:ln>
          <a:effectLst/>
        </p:spPr>
        <p:txBody>
          <a:bodyPr lIns="100794" tIns="50397" rIns="100794" bIns="50397"/>
          <a:lstStyle/>
          <a:p>
            <a:pPr marL="819150" lvl="1" indent="-315913" defTabSz="1008063">
              <a:spcBef>
                <a:spcPct val="20000"/>
              </a:spcBef>
              <a:buFontTx/>
              <a:buChar char="–"/>
            </a:pPr>
            <a:endParaRPr lang="en-GB" sz="2000"/>
          </a:p>
        </p:txBody>
      </p:sp>
      <p:sp>
        <p:nvSpPr>
          <p:cNvPr id="114698" name="Text Box 10"/>
          <p:cNvSpPr txBox="1">
            <a:spLocks noChangeArrowheads="1"/>
          </p:cNvSpPr>
          <p:nvPr/>
        </p:nvSpPr>
        <p:spPr bwMode="auto">
          <a:xfrm>
            <a:off x="454025" y="1766888"/>
            <a:ext cx="8364538" cy="5016758"/>
          </a:xfrm>
          <a:prstGeom prst="rect">
            <a:avLst/>
          </a:prstGeom>
          <a:noFill/>
          <a:ln w="9525">
            <a:noFill/>
            <a:miter lim="800000"/>
            <a:headEnd/>
            <a:tailEnd/>
          </a:ln>
          <a:effectLst/>
        </p:spPr>
        <p:txBody>
          <a:bodyPr>
            <a:spAutoFit/>
          </a:bodyPr>
          <a:lstStyle/>
          <a:p>
            <a:r>
              <a:rPr lang="en-US" sz="2000" dirty="0"/>
              <a:t>A good documentation requires a good introduction </a:t>
            </a:r>
          </a:p>
          <a:p>
            <a:r>
              <a:rPr lang="en-US" sz="2000" dirty="0"/>
              <a:t>which sets a scene by putting the developed system </a:t>
            </a:r>
          </a:p>
          <a:p>
            <a:r>
              <a:rPr lang="en-US" sz="2000" dirty="0"/>
              <a:t>in a bigger perspective.</a:t>
            </a:r>
          </a:p>
          <a:p>
            <a:endParaRPr lang="en-US" sz="2000" dirty="0"/>
          </a:p>
          <a:p>
            <a:r>
              <a:rPr lang="en-US" sz="2000" dirty="0"/>
              <a:t>Introduction contains some of the following elements:</a:t>
            </a:r>
          </a:p>
          <a:p>
            <a:pPr>
              <a:buFontTx/>
              <a:buChar char="•"/>
            </a:pPr>
            <a:r>
              <a:rPr lang="en-US" sz="2000" dirty="0"/>
              <a:t> Background to the </a:t>
            </a:r>
            <a:r>
              <a:rPr lang="en-US" sz="2000" dirty="0" smtClean="0"/>
              <a:t>project</a:t>
            </a:r>
          </a:p>
          <a:p>
            <a:pPr>
              <a:buFontTx/>
              <a:buChar char="•"/>
            </a:pPr>
            <a:r>
              <a:rPr lang="en-US" sz="2000" dirty="0" smtClean="0"/>
              <a:t> Problem </a:t>
            </a:r>
            <a:r>
              <a:rPr lang="en-US" sz="2000" dirty="0"/>
              <a:t>context </a:t>
            </a:r>
            <a:r>
              <a:rPr lang="en-US" sz="2000" dirty="0" smtClean="0"/>
              <a:t>/ Problem statements</a:t>
            </a:r>
          </a:p>
          <a:p>
            <a:pPr>
              <a:buFontTx/>
              <a:buChar char="•"/>
            </a:pPr>
            <a:r>
              <a:rPr lang="en-US" sz="2000" dirty="0" smtClean="0"/>
              <a:t> Rationale </a:t>
            </a:r>
            <a:endParaRPr lang="en-US" sz="2000" dirty="0"/>
          </a:p>
          <a:p>
            <a:pPr>
              <a:buFontTx/>
              <a:buChar char="•"/>
            </a:pPr>
            <a:r>
              <a:rPr lang="en-US" sz="2000" dirty="0" smtClean="0"/>
              <a:t> Potential </a:t>
            </a:r>
            <a:r>
              <a:rPr lang="en-US" sz="2000" dirty="0"/>
              <a:t>benefits</a:t>
            </a:r>
          </a:p>
          <a:p>
            <a:pPr>
              <a:buFontTx/>
              <a:buChar char="•"/>
            </a:pPr>
            <a:r>
              <a:rPr lang="en-US" sz="2000" dirty="0"/>
              <a:t> Target </a:t>
            </a:r>
            <a:r>
              <a:rPr lang="en-US" sz="2000" dirty="0" smtClean="0"/>
              <a:t>Users</a:t>
            </a:r>
            <a:endParaRPr lang="en-US" sz="2000" dirty="0"/>
          </a:p>
          <a:p>
            <a:pPr>
              <a:buFontTx/>
              <a:buChar char="•"/>
            </a:pPr>
            <a:r>
              <a:rPr lang="en-US" sz="2000" dirty="0"/>
              <a:t> </a:t>
            </a:r>
            <a:r>
              <a:rPr lang="en-US" sz="2000" dirty="0" smtClean="0"/>
              <a:t> Aims</a:t>
            </a:r>
            <a:endParaRPr lang="en-US" sz="2000" dirty="0"/>
          </a:p>
          <a:p>
            <a:pPr>
              <a:buFontTx/>
              <a:buChar char="•"/>
            </a:pPr>
            <a:r>
              <a:rPr lang="en-US" sz="2000" dirty="0"/>
              <a:t> </a:t>
            </a:r>
            <a:r>
              <a:rPr lang="en-US" sz="2000" dirty="0" smtClean="0"/>
              <a:t>Objectives </a:t>
            </a:r>
            <a:r>
              <a:rPr lang="en-US" sz="2000" dirty="0"/>
              <a:t>of System</a:t>
            </a:r>
          </a:p>
          <a:p>
            <a:pPr>
              <a:buFontTx/>
              <a:buChar char="•"/>
            </a:pPr>
            <a:r>
              <a:rPr lang="en-US" sz="2000" dirty="0"/>
              <a:t> </a:t>
            </a:r>
            <a:r>
              <a:rPr lang="en-US" sz="2000" dirty="0" smtClean="0"/>
              <a:t>Deliverables / Functionality </a:t>
            </a:r>
            <a:r>
              <a:rPr lang="en-US" sz="2000" dirty="0"/>
              <a:t>of </a:t>
            </a:r>
            <a:r>
              <a:rPr lang="en-US" sz="2000" dirty="0" smtClean="0"/>
              <a:t>System</a:t>
            </a:r>
          </a:p>
          <a:p>
            <a:pPr>
              <a:buFontTx/>
              <a:buChar char="•"/>
            </a:pPr>
            <a:r>
              <a:rPr lang="en-US" sz="2000" dirty="0" smtClean="0"/>
              <a:t> Nature </a:t>
            </a:r>
            <a:r>
              <a:rPr lang="en-US" sz="2000" dirty="0"/>
              <a:t>of Challenges</a:t>
            </a:r>
            <a:r>
              <a:rPr lang="en-US" sz="2000" dirty="0" smtClean="0"/>
              <a:t> </a:t>
            </a:r>
          </a:p>
          <a:p>
            <a:pPr>
              <a:buFontTx/>
              <a:buChar char="•"/>
            </a:pPr>
            <a:r>
              <a:rPr lang="en-US" sz="2000" dirty="0" smtClean="0"/>
              <a:t> Overview </a:t>
            </a:r>
            <a:r>
              <a:rPr lang="en-US" sz="2000" dirty="0"/>
              <a:t>of this </a:t>
            </a:r>
            <a:r>
              <a:rPr lang="en-US" sz="2000" dirty="0" smtClean="0"/>
              <a:t>report (final doc)</a:t>
            </a:r>
          </a:p>
          <a:p>
            <a:pPr>
              <a:buFontTx/>
              <a:buChar char="•"/>
            </a:pPr>
            <a:r>
              <a:rPr lang="en-US" sz="2000" dirty="0" smtClean="0"/>
              <a:t> Project Plan (IR &amp; final)</a:t>
            </a:r>
            <a:endParaRPr lang="en-GB" sz="2000" dirty="0"/>
          </a:p>
        </p:txBody>
      </p:sp>
    </p:spTree>
    <p:extLst>
      <p:ext uri="{BB962C8B-B14F-4D97-AF65-F5344CB8AC3E}">
        <p14:creationId xmlns:p14="http://schemas.microsoft.com/office/powerpoint/2010/main" val="182354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1469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14693">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4698">
                                            <p:txEl>
                                              <p:pRg st="4" end="4"/>
                                            </p:txEl>
                                          </p:spTgt>
                                        </p:tgtEl>
                                        <p:attrNameLst>
                                          <p:attrName>style.visibility</p:attrName>
                                        </p:attrNameLst>
                                      </p:cBhvr>
                                      <p:to>
                                        <p:strVal val="visible"/>
                                      </p:to>
                                    </p:set>
                                    <p:anim calcmode="lin" valueType="num">
                                      <p:cBhvr additive="base">
                                        <p:cTn id="11" dur="500" fill="hold"/>
                                        <p:tgtEl>
                                          <p:spTgt spid="114698">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4698">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4698">
                                            <p:txEl>
                                              <p:pRg st="5" end="5"/>
                                            </p:txEl>
                                          </p:spTgt>
                                        </p:tgtEl>
                                        <p:attrNameLst>
                                          <p:attrName>style.visibility</p:attrName>
                                        </p:attrNameLst>
                                      </p:cBhvr>
                                      <p:to>
                                        <p:strVal val="visible"/>
                                      </p:to>
                                    </p:set>
                                    <p:anim calcmode="lin" valueType="num">
                                      <p:cBhvr additive="base">
                                        <p:cTn id="15" dur="500" fill="hold"/>
                                        <p:tgtEl>
                                          <p:spTgt spid="114698">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4698">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4698">
                                            <p:txEl>
                                              <p:pRg st="6" end="6"/>
                                            </p:txEl>
                                          </p:spTgt>
                                        </p:tgtEl>
                                        <p:attrNameLst>
                                          <p:attrName>style.visibility</p:attrName>
                                        </p:attrNameLst>
                                      </p:cBhvr>
                                      <p:to>
                                        <p:strVal val="visible"/>
                                      </p:to>
                                    </p:set>
                                    <p:anim calcmode="lin" valueType="num">
                                      <p:cBhvr additive="base">
                                        <p:cTn id="19" dur="500" fill="hold"/>
                                        <p:tgtEl>
                                          <p:spTgt spid="114698">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698">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4698">
                                            <p:txEl>
                                              <p:pRg st="7" end="7"/>
                                            </p:txEl>
                                          </p:spTgt>
                                        </p:tgtEl>
                                        <p:attrNameLst>
                                          <p:attrName>style.visibility</p:attrName>
                                        </p:attrNameLst>
                                      </p:cBhvr>
                                      <p:to>
                                        <p:strVal val="visible"/>
                                      </p:to>
                                    </p:set>
                                    <p:anim calcmode="lin" valueType="num">
                                      <p:cBhvr additive="base">
                                        <p:cTn id="23" dur="500" fill="hold"/>
                                        <p:tgtEl>
                                          <p:spTgt spid="114698">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4698">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4698">
                                            <p:txEl>
                                              <p:pRg st="8" end="8"/>
                                            </p:txEl>
                                          </p:spTgt>
                                        </p:tgtEl>
                                        <p:attrNameLst>
                                          <p:attrName>style.visibility</p:attrName>
                                        </p:attrNameLst>
                                      </p:cBhvr>
                                      <p:to>
                                        <p:strVal val="visible"/>
                                      </p:to>
                                    </p:set>
                                    <p:anim calcmode="lin" valueType="num">
                                      <p:cBhvr additive="base">
                                        <p:cTn id="27" dur="500" fill="hold"/>
                                        <p:tgtEl>
                                          <p:spTgt spid="114698">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4698">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4698">
                                            <p:txEl>
                                              <p:pRg st="9" end="9"/>
                                            </p:txEl>
                                          </p:spTgt>
                                        </p:tgtEl>
                                        <p:attrNameLst>
                                          <p:attrName>style.visibility</p:attrName>
                                        </p:attrNameLst>
                                      </p:cBhvr>
                                      <p:to>
                                        <p:strVal val="visible"/>
                                      </p:to>
                                    </p:set>
                                    <p:anim calcmode="lin" valueType="num">
                                      <p:cBhvr additive="base">
                                        <p:cTn id="31" dur="500" fill="hold"/>
                                        <p:tgtEl>
                                          <p:spTgt spid="114698">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4698">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4698">
                                            <p:txEl>
                                              <p:pRg st="10" end="10"/>
                                            </p:txEl>
                                          </p:spTgt>
                                        </p:tgtEl>
                                        <p:attrNameLst>
                                          <p:attrName>style.visibility</p:attrName>
                                        </p:attrNameLst>
                                      </p:cBhvr>
                                      <p:to>
                                        <p:strVal val="visible"/>
                                      </p:to>
                                    </p:set>
                                    <p:anim calcmode="lin" valueType="num">
                                      <p:cBhvr additive="base">
                                        <p:cTn id="35" dur="500" fill="hold"/>
                                        <p:tgtEl>
                                          <p:spTgt spid="114698">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4698">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4698">
                                            <p:txEl>
                                              <p:pRg st="11" end="11"/>
                                            </p:txEl>
                                          </p:spTgt>
                                        </p:tgtEl>
                                        <p:attrNameLst>
                                          <p:attrName>style.visibility</p:attrName>
                                        </p:attrNameLst>
                                      </p:cBhvr>
                                      <p:to>
                                        <p:strVal val="visible"/>
                                      </p:to>
                                    </p:set>
                                    <p:anim calcmode="lin" valueType="num">
                                      <p:cBhvr additive="base">
                                        <p:cTn id="39" dur="500" fill="hold"/>
                                        <p:tgtEl>
                                          <p:spTgt spid="114698">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4698">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14698">
                                            <p:txEl>
                                              <p:pRg st="12" end="12"/>
                                            </p:txEl>
                                          </p:spTgt>
                                        </p:tgtEl>
                                        <p:attrNameLst>
                                          <p:attrName>style.visibility</p:attrName>
                                        </p:attrNameLst>
                                      </p:cBhvr>
                                      <p:to>
                                        <p:strVal val="visible"/>
                                      </p:to>
                                    </p:set>
                                    <p:anim calcmode="lin" valueType="num">
                                      <p:cBhvr additive="base">
                                        <p:cTn id="43" dur="500" fill="hold"/>
                                        <p:tgtEl>
                                          <p:spTgt spid="114698">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4698">
                                            <p:txEl>
                                              <p:pRg st="12" end="12"/>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14698">
                                            <p:txEl>
                                              <p:pRg st="13" end="13"/>
                                            </p:txEl>
                                          </p:spTgt>
                                        </p:tgtEl>
                                        <p:attrNameLst>
                                          <p:attrName>style.visibility</p:attrName>
                                        </p:attrNameLst>
                                      </p:cBhvr>
                                      <p:to>
                                        <p:strVal val="visible"/>
                                      </p:to>
                                    </p:set>
                                    <p:anim calcmode="lin" valueType="num">
                                      <p:cBhvr additive="base">
                                        <p:cTn id="47" dur="500" fill="hold"/>
                                        <p:tgtEl>
                                          <p:spTgt spid="114698">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4698">
                                            <p:txEl>
                                              <p:pRg st="13" end="13"/>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14698">
                                            <p:txEl>
                                              <p:pRg st="14" end="14"/>
                                            </p:txEl>
                                          </p:spTgt>
                                        </p:tgtEl>
                                        <p:attrNameLst>
                                          <p:attrName>style.visibility</p:attrName>
                                        </p:attrNameLst>
                                      </p:cBhvr>
                                      <p:to>
                                        <p:strVal val="visible"/>
                                      </p:to>
                                    </p:set>
                                    <p:anim calcmode="lin" valueType="num">
                                      <p:cBhvr additive="base">
                                        <p:cTn id="51" dur="500" fill="hold"/>
                                        <p:tgtEl>
                                          <p:spTgt spid="114698">
                                            <p:txEl>
                                              <p:pRg st="14" end="1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14698">
                                            <p:txEl>
                                              <p:pRg st="14" end="14"/>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14698">
                                            <p:txEl>
                                              <p:pRg st="15" end="15"/>
                                            </p:txEl>
                                          </p:spTgt>
                                        </p:tgtEl>
                                        <p:attrNameLst>
                                          <p:attrName>style.visibility</p:attrName>
                                        </p:attrNameLst>
                                      </p:cBhvr>
                                      <p:to>
                                        <p:strVal val="visible"/>
                                      </p:to>
                                    </p:set>
                                    <p:anim calcmode="lin" valueType="num">
                                      <p:cBhvr additive="base">
                                        <p:cTn id="55" dur="500" fill="hold"/>
                                        <p:tgtEl>
                                          <p:spTgt spid="114698">
                                            <p:txEl>
                                              <p:pRg st="15" end="1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4698">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F872F51F-D738-49DC-86B6-E253313F0FF6}" type="slidenum">
              <a:rPr lang="en-US"/>
              <a:pPr/>
              <a:t>11</a:t>
            </a:fld>
            <a:r>
              <a:rPr lang="en-US"/>
              <a:t> of 41</a:t>
            </a:r>
          </a:p>
        </p:txBody>
      </p:sp>
      <p:sp>
        <p:nvSpPr>
          <p:cNvPr id="163842" name="Text Box 2"/>
          <p:cNvSpPr txBox="1">
            <a:spLocks noChangeArrowheads="1"/>
          </p:cNvSpPr>
          <p:nvPr/>
        </p:nvSpPr>
        <p:spPr bwMode="auto">
          <a:xfrm>
            <a:off x="335583" y="411163"/>
            <a:ext cx="4490525" cy="400110"/>
          </a:xfrm>
          <a:prstGeom prst="rect">
            <a:avLst/>
          </a:prstGeom>
          <a:noFill/>
          <a:ln w="9525">
            <a:noFill/>
            <a:miter lim="800000"/>
            <a:headEnd/>
            <a:tailEnd/>
          </a:ln>
          <a:effectLst/>
        </p:spPr>
        <p:txBody>
          <a:bodyPr wrap="none">
            <a:spAutoFit/>
          </a:bodyPr>
          <a:lstStyle/>
          <a:p>
            <a:pPr>
              <a:spcBef>
                <a:spcPct val="20000"/>
              </a:spcBef>
            </a:pPr>
            <a:r>
              <a:rPr lang="en-US" sz="2000" b="1" dirty="0">
                <a:solidFill>
                  <a:srgbClr val="00B050"/>
                </a:solidFill>
              </a:rPr>
              <a:t>CHAPTER 2: LITERATURE REVIEW</a:t>
            </a:r>
          </a:p>
        </p:txBody>
      </p:sp>
      <p:sp>
        <p:nvSpPr>
          <p:cNvPr id="163843" name="Rectangle 3" descr="Rectangle: Click to edit Master text styles&#10;Second level&#10;Third level&#10;Fourth level&#10;Fifth level"/>
          <p:cNvSpPr>
            <a:spLocks noChangeArrowheads="1"/>
          </p:cNvSpPr>
          <p:nvPr/>
        </p:nvSpPr>
        <p:spPr bwMode="auto">
          <a:xfrm>
            <a:off x="304800" y="1857375"/>
            <a:ext cx="8839200" cy="4114800"/>
          </a:xfrm>
          <a:prstGeom prst="rect">
            <a:avLst/>
          </a:prstGeom>
          <a:noFill/>
          <a:ln w="9525">
            <a:noFill/>
            <a:miter lim="800000"/>
            <a:headEnd/>
            <a:tailEnd/>
          </a:ln>
          <a:effectLst/>
        </p:spPr>
        <p:txBody>
          <a:bodyPr lIns="100794" tIns="50397" rIns="100794" bIns="50397"/>
          <a:lstStyle/>
          <a:p>
            <a:pPr defTabSz="1008063">
              <a:lnSpc>
                <a:spcPct val="90000"/>
              </a:lnSpc>
              <a:spcBef>
                <a:spcPct val="20000"/>
              </a:spcBef>
            </a:pPr>
            <a:r>
              <a:rPr lang="en-US" sz="2400" dirty="0"/>
              <a:t>This chapter describes and discuss the domain research conducted </a:t>
            </a:r>
            <a:r>
              <a:rPr lang="en-US" sz="2400" dirty="0" smtClean="0"/>
              <a:t>.</a:t>
            </a:r>
          </a:p>
          <a:p>
            <a:pPr defTabSz="1008063">
              <a:lnSpc>
                <a:spcPct val="90000"/>
              </a:lnSpc>
              <a:spcBef>
                <a:spcPct val="20000"/>
              </a:spcBef>
            </a:pPr>
            <a:r>
              <a:rPr lang="en-US" sz="2400" dirty="0" smtClean="0"/>
              <a:t>Materials </a:t>
            </a:r>
            <a:r>
              <a:rPr lang="en-US" sz="2400" dirty="0"/>
              <a:t>should be from academic publications, journals, conference proceedings and books as far as </a:t>
            </a:r>
            <a:r>
              <a:rPr lang="en-US" sz="2400" dirty="0" smtClean="0"/>
              <a:t>which </a:t>
            </a:r>
            <a:r>
              <a:rPr lang="en-US" sz="2400" dirty="0"/>
              <a:t>is necessary in order to understand the solution</a:t>
            </a:r>
            <a:r>
              <a:rPr lang="en-US" sz="2400" dirty="0" smtClean="0"/>
              <a:t>.</a:t>
            </a:r>
          </a:p>
          <a:p>
            <a:pPr marL="342900" indent="-342900" defTabSz="1008063">
              <a:lnSpc>
                <a:spcPct val="90000"/>
              </a:lnSpc>
              <a:spcBef>
                <a:spcPct val="20000"/>
              </a:spcBef>
              <a:buFont typeface="Arial" pitchFamily="34" charset="0"/>
              <a:buChar char="•"/>
            </a:pPr>
            <a:r>
              <a:rPr lang="en-US" sz="2400" dirty="0" smtClean="0"/>
              <a:t>Introduction</a:t>
            </a:r>
          </a:p>
          <a:p>
            <a:pPr marL="342900" indent="-342900" defTabSz="1008063">
              <a:lnSpc>
                <a:spcPct val="90000"/>
              </a:lnSpc>
              <a:spcBef>
                <a:spcPct val="20000"/>
              </a:spcBef>
              <a:buFont typeface="Arial" pitchFamily="34" charset="0"/>
              <a:buChar char="•"/>
            </a:pPr>
            <a:r>
              <a:rPr lang="en-US" sz="2400" dirty="0"/>
              <a:t>Domain </a:t>
            </a:r>
            <a:r>
              <a:rPr lang="en-US" sz="2400" dirty="0" smtClean="0"/>
              <a:t>Research</a:t>
            </a:r>
          </a:p>
          <a:p>
            <a:pPr marL="342900" lvl="1" indent="-342900" defTabSz="1008063">
              <a:lnSpc>
                <a:spcPct val="90000"/>
              </a:lnSpc>
              <a:spcBef>
                <a:spcPct val="20000"/>
              </a:spcBef>
              <a:buFont typeface="Arial" pitchFamily="34" charset="0"/>
              <a:buChar char="•"/>
            </a:pPr>
            <a:r>
              <a:rPr lang="en-US" sz="2400" dirty="0"/>
              <a:t>Similar System/s (with similar features</a:t>
            </a:r>
            <a:r>
              <a:rPr lang="en-US" sz="2400" dirty="0" smtClean="0"/>
              <a:t>) - </a:t>
            </a:r>
            <a:r>
              <a:rPr lang="en-US" sz="2000" dirty="0" smtClean="0"/>
              <a:t>A </a:t>
            </a:r>
            <a:r>
              <a:rPr lang="en-US" sz="2000" dirty="0"/>
              <a:t>minimum of 3 with illustration </a:t>
            </a:r>
            <a:r>
              <a:rPr lang="en-US" sz="2000" dirty="0" smtClean="0"/>
              <a:t>- </a:t>
            </a:r>
            <a:r>
              <a:rPr lang="en-US" sz="2000" dirty="0" smtClean="0">
                <a:solidFill>
                  <a:srgbClr val="FF0000"/>
                </a:solidFill>
              </a:rPr>
              <a:t>A </a:t>
            </a:r>
            <a:r>
              <a:rPr lang="en-US" sz="2000" dirty="0">
                <a:solidFill>
                  <a:srgbClr val="FF0000"/>
                </a:solidFill>
              </a:rPr>
              <a:t>picture is worth a thousand </a:t>
            </a:r>
            <a:r>
              <a:rPr lang="en-US" sz="2000" dirty="0" smtClean="0">
                <a:solidFill>
                  <a:srgbClr val="FF0000"/>
                </a:solidFill>
              </a:rPr>
              <a:t>words</a:t>
            </a:r>
            <a:endParaRPr lang="en-US" sz="2400" dirty="0" smtClean="0"/>
          </a:p>
          <a:p>
            <a:pPr marL="342900" indent="-342900" defTabSz="1008063">
              <a:lnSpc>
                <a:spcPct val="90000"/>
              </a:lnSpc>
              <a:spcBef>
                <a:spcPct val="20000"/>
              </a:spcBef>
              <a:buFont typeface="Arial" pitchFamily="34" charset="0"/>
              <a:buChar char="•"/>
            </a:pPr>
            <a:r>
              <a:rPr lang="en-US" sz="2400" dirty="0"/>
              <a:t>Summary</a:t>
            </a:r>
          </a:p>
          <a:p>
            <a:pPr marL="798513" lvl="1" indent="-341313" defTabSz="1008063">
              <a:lnSpc>
                <a:spcPct val="90000"/>
              </a:lnSpc>
              <a:spcBef>
                <a:spcPct val="20000"/>
              </a:spcBef>
            </a:pPr>
            <a:endParaRPr lang="en-US" sz="2400" dirty="0"/>
          </a:p>
        </p:txBody>
      </p:sp>
    </p:spTree>
    <p:extLst>
      <p:ext uri="{BB962C8B-B14F-4D97-AF65-F5344CB8AC3E}">
        <p14:creationId xmlns:p14="http://schemas.microsoft.com/office/powerpoint/2010/main" val="77841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3843">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4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63843">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4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63843">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4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63843">
                                            <p:txEl>
                                              <p:pRg st="3" end="3"/>
                                            </p:txEl>
                                          </p:spTgt>
                                        </p:tgtEl>
                                        <p:attrNameLst>
                                          <p:attrName>ppt_c</p:attrName>
                                        </p:attrNameLst>
                                      </p:cBhvr>
                                      <p:to>
                                        <a:schemeClr val="bg2"/>
                                      </p:to>
                                    </p:animClr>
                                  </p:subTnLst>
                                </p:cTn>
                              </p:par>
                              <p:par>
                                <p:cTn id="19" presetID="1" presetClass="entr" presetSubtype="0" fill="hold" grpId="0" nodeType="withEffect">
                                  <p:stCondLst>
                                    <p:cond delay="0"/>
                                  </p:stCondLst>
                                  <p:childTnLst>
                                    <p:set>
                                      <p:cBhvr>
                                        <p:cTn id="20" dur="1" fill="hold">
                                          <p:stCondLst>
                                            <p:cond delay="499"/>
                                          </p:stCondLst>
                                        </p:cTn>
                                        <p:tgtEl>
                                          <p:spTgt spid="16384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63843">
                                            <p:txEl>
                                              <p:pRg st="4" end="4"/>
                                            </p:txEl>
                                          </p:spTgt>
                                        </p:tgtEl>
                                        <p:attrNameLst>
                                          <p:attrName>ppt_c</p:attrName>
                                        </p:attrNameLst>
                                      </p:cBhvr>
                                      <p:to>
                                        <a:schemeClr val="bg2"/>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6384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63843">
                                            <p:txEl>
                                              <p:pRg st="5" end="5"/>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4294967295"/>
          </p:nvPr>
        </p:nvSpPr>
        <p:spPr bwMode="auto">
          <a:xfrm>
            <a:off x="6248400" y="6623050"/>
            <a:ext cx="2895600" cy="2349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800"/>
              <a:t>Slide </a:t>
            </a:r>
            <a:fld id="{3A7ABA5F-57E5-428C-9E37-72551603CFE9}" type="slidenum">
              <a:rPr lang="en-US" sz="800"/>
              <a:pPr algn="r" eaLnBrk="1" hangingPunct="1"/>
              <a:t>12</a:t>
            </a:fld>
            <a:r>
              <a:rPr lang="en-US" sz="800"/>
              <a:t> of 41</a:t>
            </a:r>
          </a:p>
        </p:txBody>
      </p:sp>
      <p:sp>
        <p:nvSpPr>
          <p:cNvPr id="13315" name="Text Box 2"/>
          <p:cNvSpPr txBox="1">
            <a:spLocks noChangeArrowheads="1"/>
          </p:cNvSpPr>
          <p:nvPr/>
        </p:nvSpPr>
        <p:spPr bwMode="auto">
          <a:xfrm>
            <a:off x="334963" y="411163"/>
            <a:ext cx="47934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pPr>
            <a:r>
              <a:rPr lang="en-US" sz="2000" b="1" dirty="0">
                <a:solidFill>
                  <a:srgbClr val="00B050"/>
                </a:solidFill>
              </a:rPr>
              <a:t>CHAPTER 3: TECHNICAL RESEARCH</a:t>
            </a:r>
          </a:p>
        </p:txBody>
      </p:sp>
      <p:sp>
        <p:nvSpPr>
          <p:cNvPr id="163843" name="Rectangle 3" descr="Rectangle: Click to edit Master text styles&#10;Second level&#10;Third level&#10;Fourth level&#10;Fifth level"/>
          <p:cNvSpPr>
            <a:spLocks noChangeArrowheads="1"/>
          </p:cNvSpPr>
          <p:nvPr/>
        </p:nvSpPr>
        <p:spPr bwMode="auto">
          <a:xfrm>
            <a:off x="304800" y="1581150"/>
            <a:ext cx="8839200" cy="4114800"/>
          </a:xfrm>
          <a:prstGeom prst="rect">
            <a:avLst/>
          </a:prstGeom>
          <a:noFill/>
          <a:ln w="9525">
            <a:noFill/>
            <a:miter lim="800000"/>
            <a:headEnd/>
            <a:tailEnd/>
          </a:ln>
          <a:effectLst/>
        </p:spPr>
        <p:txBody>
          <a:bodyPr lIns="100794" tIns="50397" rIns="100794" bIns="50397"/>
          <a:lstStyle/>
          <a:p>
            <a:r>
              <a:rPr lang="en-US" sz="2400" dirty="0">
                <a:cs typeface="+mn-cs"/>
              </a:rPr>
              <a:t>This chapter describes and discuss the </a:t>
            </a:r>
            <a:r>
              <a:rPr lang="en-US" sz="2400" dirty="0" smtClean="0">
                <a:cs typeface="+mn-cs"/>
              </a:rPr>
              <a:t>technical </a:t>
            </a:r>
            <a:r>
              <a:rPr lang="en-US" sz="2400" dirty="0">
                <a:cs typeface="+mn-cs"/>
              </a:rPr>
              <a:t>research conducted. </a:t>
            </a:r>
            <a:endParaRPr lang="en-US" sz="2400" dirty="0" smtClean="0">
              <a:cs typeface="+mn-cs"/>
            </a:endParaRPr>
          </a:p>
          <a:p>
            <a:r>
              <a:rPr lang="en-US" sz="2400" dirty="0"/>
              <a:t> </a:t>
            </a:r>
            <a:r>
              <a:rPr lang="en-US" sz="2400" dirty="0" smtClean="0"/>
              <a:t>      </a:t>
            </a:r>
            <a:r>
              <a:rPr lang="en-GB" sz="2400" dirty="0"/>
              <a:t> </a:t>
            </a:r>
            <a:r>
              <a:rPr lang="en-GB" sz="2000" dirty="0"/>
              <a:t>3.1: Programming language chosen (Provide </a:t>
            </a:r>
            <a:r>
              <a:rPr lang="en-GB" sz="2000" dirty="0">
                <a:solidFill>
                  <a:srgbClr val="FF0000"/>
                </a:solidFill>
              </a:rPr>
              <a:t>at least </a:t>
            </a:r>
            <a:r>
              <a:rPr lang="en-GB" sz="2000" dirty="0" smtClean="0">
                <a:solidFill>
                  <a:srgbClr val="FF0000"/>
                </a:solidFill>
              </a:rPr>
              <a:t>three (3) </a:t>
            </a:r>
            <a:r>
              <a:rPr lang="en-GB" sz="2000" dirty="0"/>
              <a:t>for comparison purpose) - (</a:t>
            </a:r>
            <a:r>
              <a:rPr lang="en-GB" sz="2000" dirty="0">
                <a:solidFill>
                  <a:srgbClr val="FF0000"/>
                </a:solidFill>
              </a:rPr>
              <a:t>Optional</a:t>
            </a:r>
            <a:r>
              <a:rPr lang="en-GB" sz="2000" dirty="0"/>
              <a:t>)      </a:t>
            </a:r>
            <a:endParaRPr lang="en-US" sz="2000" dirty="0"/>
          </a:p>
          <a:p>
            <a:r>
              <a:rPr lang="en-GB" sz="2000" dirty="0"/>
              <a:t>       3.2: IDE (Interactive Development Environment) chosen  </a:t>
            </a:r>
            <a:endParaRPr lang="en-US" sz="2000" dirty="0"/>
          </a:p>
          <a:p>
            <a:r>
              <a:rPr lang="en-GB" sz="2000" dirty="0"/>
              <a:t>       3.3: libraries chosen / Tools chosen (</a:t>
            </a:r>
            <a:r>
              <a:rPr lang="en-GB" sz="2000" dirty="0">
                <a:solidFill>
                  <a:srgbClr val="FF0000"/>
                </a:solidFill>
              </a:rPr>
              <a:t>Optional</a:t>
            </a:r>
            <a:r>
              <a:rPr lang="en-GB" sz="2000" dirty="0"/>
              <a:t>)      </a:t>
            </a:r>
            <a:endParaRPr lang="en-US" sz="2000" dirty="0"/>
          </a:p>
          <a:p>
            <a:r>
              <a:rPr lang="en-GB" sz="2000" dirty="0"/>
              <a:t>       3.4: Database Management System chosen (Provide </a:t>
            </a:r>
            <a:r>
              <a:rPr lang="en-GB" sz="2000" dirty="0">
                <a:solidFill>
                  <a:srgbClr val="FF0000"/>
                </a:solidFill>
              </a:rPr>
              <a:t>at least </a:t>
            </a:r>
            <a:r>
              <a:rPr lang="en-GB" sz="2000" dirty="0" smtClean="0">
                <a:solidFill>
                  <a:srgbClr val="FF0000"/>
                </a:solidFill>
              </a:rPr>
              <a:t>three (3) </a:t>
            </a:r>
            <a:r>
              <a:rPr lang="en-GB" sz="2000" dirty="0"/>
              <a:t>for comparison purpose) – (</a:t>
            </a:r>
            <a:r>
              <a:rPr lang="en-GB" sz="2000" dirty="0">
                <a:solidFill>
                  <a:srgbClr val="FF0000"/>
                </a:solidFill>
              </a:rPr>
              <a:t>Optional</a:t>
            </a:r>
            <a:r>
              <a:rPr lang="en-GB" sz="2000" dirty="0"/>
              <a:t>)</a:t>
            </a:r>
            <a:endParaRPr lang="en-US" sz="2000" dirty="0"/>
          </a:p>
          <a:p>
            <a:r>
              <a:rPr lang="en-GB" sz="2000" dirty="0"/>
              <a:t>       3.5: Operating System chosen </a:t>
            </a:r>
            <a:endParaRPr lang="en-US" sz="2000" dirty="0"/>
          </a:p>
          <a:p>
            <a:r>
              <a:rPr lang="en-GB" sz="2000" dirty="0"/>
              <a:t>       3.6: Web Server chosen (</a:t>
            </a:r>
            <a:r>
              <a:rPr lang="en-GB" sz="2000" dirty="0">
                <a:solidFill>
                  <a:srgbClr val="FF0000"/>
                </a:solidFill>
              </a:rPr>
              <a:t>Optional</a:t>
            </a:r>
            <a:r>
              <a:rPr lang="en-GB" sz="2000" dirty="0"/>
              <a:t>)</a:t>
            </a:r>
            <a:endParaRPr lang="en-US" sz="2000" dirty="0"/>
          </a:p>
          <a:p>
            <a:r>
              <a:rPr lang="en-GB" sz="2000" dirty="0"/>
              <a:t>       3.7: Web browser chosen (</a:t>
            </a:r>
            <a:r>
              <a:rPr lang="en-GB" sz="2000" dirty="0">
                <a:solidFill>
                  <a:srgbClr val="FF0000"/>
                </a:solidFill>
              </a:rPr>
              <a:t>Optional</a:t>
            </a:r>
            <a:r>
              <a:rPr lang="en-GB" sz="2000" dirty="0"/>
              <a:t>)</a:t>
            </a:r>
            <a:endParaRPr lang="en-US" sz="2000" dirty="0"/>
          </a:p>
          <a:p>
            <a:r>
              <a:rPr lang="en-GB" sz="2000" dirty="0"/>
              <a:t>       3.8 Techniques chosen / Algorithms chosen (</a:t>
            </a:r>
            <a:r>
              <a:rPr lang="en-GB" sz="2000" dirty="0">
                <a:solidFill>
                  <a:srgbClr val="FF0000"/>
                </a:solidFill>
              </a:rPr>
              <a:t>Optional</a:t>
            </a:r>
            <a:r>
              <a:rPr lang="en-GB" sz="2000" dirty="0"/>
              <a:t>)</a:t>
            </a:r>
            <a:endParaRPr lang="en-US" sz="2000" dirty="0"/>
          </a:p>
          <a:p>
            <a:r>
              <a:rPr lang="en-GB" sz="2000" dirty="0"/>
              <a:t>     </a:t>
            </a:r>
            <a:endParaRPr lang="en-US" sz="2000" dirty="0"/>
          </a:p>
          <a:p>
            <a:r>
              <a:rPr lang="en-GB" sz="2000" dirty="0"/>
              <a:t>      3.9:  Summary </a:t>
            </a:r>
            <a:endParaRPr lang="en-US" sz="2000" dirty="0"/>
          </a:p>
        </p:txBody>
      </p:sp>
    </p:spTree>
    <p:extLst>
      <p:ext uri="{BB962C8B-B14F-4D97-AF65-F5344CB8AC3E}">
        <p14:creationId xmlns:p14="http://schemas.microsoft.com/office/powerpoint/2010/main" val="1513078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3843">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4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63843">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4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63843">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4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63843">
                                            <p:txEl>
                                              <p:pRg st="3" end="3"/>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384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63843">
                                            <p:txEl>
                                              <p:pRg st="4" end="4"/>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384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63843">
                                            <p:txEl>
                                              <p:pRg st="5" end="5"/>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384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63843">
                                            <p:txEl>
                                              <p:pRg st="6" end="6"/>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6384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163843">
                                            <p:txEl>
                                              <p:pRg st="7" end="7"/>
                                            </p:txEl>
                                          </p:spTgt>
                                        </p:tgtEl>
                                        <p:attrNameLst>
                                          <p:attrName>ppt_c</p:attrName>
                                        </p:attrNameLst>
                                      </p:cBhvr>
                                      <p:to>
                                        <a:schemeClr val="bg2"/>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63843">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163843">
                                            <p:txEl>
                                              <p:pRg st="8" end="8"/>
                                            </p:txEl>
                                          </p:spTgt>
                                        </p:tgtEl>
                                        <p:attrNameLst>
                                          <p:attrName>ppt_c</p:attrName>
                                        </p:attrNameLst>
                                      </p:cBhvr>
                                      <p:to>
                                        <a:schemeClr val="bg2"/>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3843">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163843">
                                            <p:txEl>
                                              <p:pRg st="9" end="9"/>
                                            </p:txEl>
                                          </p:spTgt>
                                        </p:tgtEl>
                                        <p:attrNameLst>
                                          <p:attrName>ppt_c</p:attrName>
                                        </p:attrNameLst>
                                      </p:cBhvr>
                                      <p:to>
                                        <a:schemeClr val="bg2"/>
                                      </p:to>
                                    </p:animClr>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63843">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163843">
                                            <p:txEl>
                                              <p:pRg st="10" end="1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4294967295"/>
          </p:nvPr>
        </p:nvSpPr>
        <p:spPr bwMode="auto">
          <a:xfrm>
            <a:off x="6248400" y="6623050"/>
            <a:ext cx="2895600" cy="2349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800"/>
              <a:t>Slide </a:t>
            </a:r>
            <a:fld id="{3A7ABA5F-57E5-428C-9E37-72551603CFE9}" type="slidenum">
              <a:rPr lang="en-US" sz="800"/>
              <a:pPr algn="r" eaLnBrk="1" hangingPunct="1"/>
              <a:t>13</a:t>
            </a:fld>
            <a:r>
              <a:rPr lang="en-US" sz="800"/>
              <a:t> of 41</a:t>
            </a:r>
          </a:p>
        </p:txBody>
      </p:sp>
      <p:sp>
        <p:nvSpPr>
          <p:cNvPr id="13315" name="Text Box 2"/>
          <p:cNvSpPr txBox="1">
            <a:spLocks noChangeArrowheads="1"/>
          </p:cNvSpPr>
          <p:nvPr/>
        </p:nvSpPr>
        <p:spPr bwMode="auto">
          <a:xfrm>
            <a:off x="119271" y="411163"/>
            <a:ext cx="88524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pPr>
            <a:r>
              <a:rPr lang="en-US" sz="2000" b="1" dirty="0">
                <a:solidFill>
                  <a:srgbClr val="00B050"/>
                </a:solidFill>
              </a:rPr>
              <a:t>CHAPTER 4: SYSTEM DEVELOPMENT METHODOLOGY </a:t>
            </a:r>
          </a:p>
        </p:txBody>
      </p:sp>
      <p:sp>
        <p:nvSpPr>
          <p:cNvPr id="163843" name="Rectangle 3" descr="Rectangle: Click to edit Master text styles&#10;Second level&#10;Third level&#10;Fourth level&#10;Fifth level"/>
          <p:cNvSpPr>
            <a:spLocks noChangeArrowheads="1"/>
          </p:cNvSpPr>
          <p:nvPr/>
        </p:nvSpPr>
        <p:spPr bwMode="auto">
          <a:xfrm>
            <a:off x="304800" y="1581150"/>
            <a:ext cx="8839200" cy="4114800"/>
          </a:xfrm>
          <a:prstGeom prst="rect">
            <a:avLst/>
          </a:prstGeom>
          <a:noFill/>
          <a:ln w="9525">
            <a:noFill/>
            <a:miter lim="800000"/>
            <a:headEnd/>
            <a:tailEnd/>
          </a:ln>
          <a:effectLst/>
        </p:spPr>
        <p:txBody>
          <a:bodyPr lIns="100794" tIns="50397" rIns="100794" bIns="50397"/>
          <a:lstStyle/>
          <a:p>
            <a:pPr marL="342900" lvl="0" indent="-342900">
              <a:buFont typeface="Arial" pitchFamily="34" charset="0"/>
              <a:buChar char="•"/>
            </a:pPr>
            <a:r>
              <a:rPr lang="en-GB" sz="2400" dirty="0"/>
              <a:t>Identify the system development methodology you have chosen</a:t>
            </a:r>
            <a:endParaRPr lang="en-US" sz="2400" dirty="0"/>
          </a:p>
          <a:p>
            <a:pPr marL="342900" lvl="0" indent="-342900">
              <a:buFont typeface="Arial" pitchFamily="34" charset="0"/>
              <a:buChar char="•"/>
            </a:pPr>
            <a:r>
              <a:rPr lang="en-GB" sz="2400" dirty="0"/>
              <a:t>Justify your selection</a:t>
            </a:r>
            <a:endParaRPr lang="en-US" sz="2400" dirty="0"/>
          </a:p>
          <a:p>
            <a:pPr marL="342900" lvl="0" indent="-342900">
              <a:buFont typeface="Arial" pitchFamily="34" charset="0"/>
              <a:buChar char="•"/>
            </a:pPr>
            <a:r>
              <a:rPr lang="en-GB" sz="2400" dirty="0"/>
              <a:t>Describe the system development methodology</a:t>
            </a:r>
            <a:endParaRPr lang="en-US" sz="2400" dirty="0"/>
          </a:p>
          <a:p>
            <a:pPr marL="342900" lvl="0" indent="-342900">
              <a:buFont typeface="Arial" pitchFamily="34" charset="0"/>
              <a:buChar char="•"/>
            </a:pPr>
            <a:r>
              <a:rPr lang="en-GB" sz="2400" dirty="0"/>
              <a:t>Give an overview of the diagrams associated with the methodology</a:t>
            </a:r>
            <a:endParaRPr lang="en-US" sz="2400" dirty="0"/>
          </a:p>
          <a:p>
            <a:pPr marL="342900" lvl="0" indent="-342900">
              <a:buFont typeface="Arial" pitchFamily="34" charset="0"/>
              <a:buChar char="•"/>
            </a:pPr>
            <a:r>
              <a:rPr lang="en-GB" sz="2400" dirty="0"/>
              <a:t>Give a brief overview of how this project will proceed</a:t>
            </a:r>
            <a:endParaRPr lang="en-US" sz="2400" dirty="0"/>
          </a:p>
          <a:p>
            <a:pPr marL="342900" indent="-342900">
              <a:buFont typeface="Arial" pitchFamily="34" charset="0"/>
              <a:buChar char="•"/>
            </a:pPr>
            <a:r>
              <a:rPr lang="en-GB" sz="2400" dirty="0"/>
              <a:t>(Select </a:t>
            </a:r>
            <a:r>
              <a:rPr lang="en-GB" sz="2400" dirty="0" smtClean="0"/>
              <a:t>the </a:t>
            </a:r>
            <a:r>
              <a:rPr lang="en-GB" sz="2400" dirty="0">
                <a:solidFill>
                  <a:srgbClr val="FF0000"/>
                </a:solidFill>
              </a:rPr>
              <a:t>right system development methodology</a:t>
            </a:r>
            <a:r>
              <a:rPr lang="en-GB" sz="2400" dirty="0"/>
              <a:t>)  </a:t>
            </a:r>
            <a:endParaRPr lang="en-US" sz="2400" dirty="0"/>
          </a:p>
          <a:p>
            <a:pPr marL="798513" lvl="1" indent="-341313" defTabSz="1008063">
              <a:lnSpc>
                <a:spcPct val="90000"/>
              </a:lnSpc>
              <a:spcBef>
                <a:spcPct val="20000"/>
              </a:spcBef>
              <a:defRPr/>
            </a:pPr>
            <a:endParaRPr lang="en-US" sz="2400" dirty="0">
              <a:cs typeface="+mn-cs"/>
            </a:endParaRPr>
          </a:p>
        </p:txBody>
      </p:sp>
    </p:spTree>
    <p:extLst>
      <p:ext uri="{BB962C8B-B14F-4D97-AF65-F5344CB8AC3E}">
        <p14:creationId xmlns:p14="http://schemas.microsoft.com/office/powerpoint/2010/main" val="3988724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3843">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4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63843">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4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63843">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4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63843">
                                            <p:txEl>
                                              <p:pRg st="3" end="3"/>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384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63843">
                                            <p:txEl>
                                              <p:pRg st="4" end="4"/>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384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63843">
                                            <p:txEl>
                                              <p:pRg st="5" end="5"/>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4294967295"/>
          </p:nvPr>
        </p:nvSpPr>
        <p:spPr bwMode="auto">
          <a:xfrm>
            <a:off x="6248400" y="6623050"/>
            <a:ext cx="2895600" cy="2349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800"/>
              <a:t>Slide </a:t>
            </a:r>
            <a:fld id="{EBEE610C-42C2-47D9-B3FE-F1D6E8510254}" type="slidenum">
              <a:rPr lang="en-US" sz="800"/>
              <a:pPr algn="r" eaLnBrk="1" hangingPunct="1"/>
              <a:t>14</a:t>
            </a:fld>
            <a:r>
              <a:rPr lang="en-US" sz="800"/>
              <a:t> of 41</a:t>
            </a:r>
          </a:p>
        </p:txBody>
      </p:sp>
      <p:sp>
        <p:nvSpPr>
          <p:cNvPr id="14339" name="Text Box 2"/>
          <p:cNvSpPr txBox="1">
            <a:spLocks noChangeArrowheads="1"/>
          </p:cNvSpPr>
          <p:nvPr/>
        </p:nvSpPr>
        <p:spPr bwMode="auto">
          <a:xfrm>
            <a:off x="250825" y="411163"/>
            <a:ext cx="45961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pPr>
            <a:r>
              <a:rPr lang="en-US" sz="2000" b="1" dirty="0">
                <a:solidFill>
                  <a:srgbClr val="00B050"/>
                </a:solidFill>
              </a:rPr>
              <a:t>CHAPTER 5: RESEARCH METHODS</a:t>
            </a:r>
          </a:p>
        </p:txBody>
      </p:sp>
      <p:sp>
        <p:nvSpPr>
          <p:cNvPr id="120837" name="Rectangle 5" descr="Rectangle: Click to edit Master text styles&#10;Second level&#10;Third level&#10;Fourth level&#10;Fifth level"/>
          <p:cNvSpPr>
            <a:spLocks noChangeArrowheads="1"/>
          </p:cNvSpPr>
          <p:nvPr/>
        </p:nvSpPr>
        <p:spPr bwMode="auto">
          <a:xfrm>
            <a:off x="241300" y="1527175"/>
            <a:ext cx="9182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lstStyle/>
          <a:p>
            <a:pPr defTabSz="1008063">
              <a:lnSpc>
                <a:spcPct val="90000"/>
              </a:lnSpc>
              <a:spcBef>
                <a:spcPct val="20000"/>
              </a:spcBef>
            </a:pPr>
            <a:r>
              <a:rPr lang="en-US" sz="2400" dirty="0"/>
              <a:t>This chapter reveals the approach of </a:t>
            </a:r>
            <a:r>
              <a:rPr lang="en-US" sz="2400" dirty="0">
                <a:solidFill>
                  <a:srgbClr val="CC0000"/>
                </a:solidFill>
              </a:rPr>
              <a:t>Primary Research</a:t>
            </a:r>
            <a:r>
              <a:rPr lang="en-US" sz="2400" dirty="0"/>
              <a:t> that was conducted by the developer. For example :-</a:t>
            </a:r>
          </a:p>
          <a:p>
            <a:pPr marL="1260475" lvl="2" indent="-252413" defTabSz="1008063">
              <a:lnSpc>
                <a:spcPct val="90000"/>
              </a:lnSpc>
              <a:spcBef>
                <a:spcPct val="20000"/>
              </a:spcBef>
              <a:buFontTx/>
              <a:buChar char="•"/>
            </a:pPr>
            <a:r>
              <a:rPr lang="en-US" sz="2400" dirty="0"/>
              <a:t>Observation</a:t>
            </a:r>
          </a:p>
          <a:p>
            <a:pPr marL="1260475" lvl="2" indent="-252413" defTabSz="1008063">
              <a:lnSpc>
                <a:spcPct val="90000"/>
              </a:lnSpc>
              <a:spcBef>
                <a:spcPct val="20000"/>
              </a:spcBef>
              <a:buFontTx/>
              <a:buChar char="•"/>
            </a:pPr>
            <a:r>
              <a:rPr lang="en-US" sz="2400" dirty="0"/>
              <a:t>Interview</a:t>
            </a:r>
          </a:p>
          <a:p>
            <a:pPr marL="1260475" lvl="2" indent="-252413" defTabSz="1008063">
              <a:lnSpc>
                <a:spcPct val="90000"/>
              </a:lnSpc>
              <a:spcBef>
                <a:spcPct val="20000"/>
              </a:spcBef>
              <a:buFontTx/>
              <a:buChar char="•"/>
            </a:pPr>
            <a:r>
              <a:rPr lang="en-US" sz="2400" dirty="0"/>
              <a:t>Questionnaire</a:t>
            </a:r>
          </a:p>
          <a:p>
            <a:pPr marL="1260475" lvl="2" indent="-252413" defTabSz="1008063">
              <a:lnSpc>
                <a:spcPct val="90000"/>
              </a:lnSpc>
              <a:spcBef>
                <a:spcPct val="20000"/>
              </a:spcBef>
              <a:buFontTx/>
              <a:buChar char="•"/>
            </a:pPr>
            <a:r>
              <a:rPr lang="en-US" sz="2400" dirty="0" smtClean="0"/>
              <a:t>Focus group</a:t>
            </a:r>
          </a:p>
          <a:p>
            <a:pPr marL="1260475" lvl="2" indent="-252413" defTabSz="1008063">
              <a:lnSpc>
                <a:spcPct val="90000"/>
              </a:lnSpc>
              <a:spcBef>
                <a:spcPct val="20000"/>
              </a:spcBef>
              <a:buFontTx/>
              <a:buChar char="•"/>
            </a:pPr>
            <a:r>
              <a:rPr lang="en-GB" sz="2400" dirty="0"/>
              <a:t>5.1: Introduction</a:t>
            </a:r>
            <a:endParaRPr lang="en-US" sz="2400" dirty="0"/>
          </a:p>
          <a:p>
            <a:pPr marL="1260475" lvl="2" indent="-252413" defTabSz="1008063">
              <a:lnSpc>
                <a:spcPct val="90000"/>
              </a:lnSpc>
              <a:spcBef>
                <a:spcPct val="20000"/>
              </a:spcBef>
              <a:buFontTx/>
              <a:buChar char="•"/>
            </a:pPr>
            <a:r>
              <a:rPr lang="en-GB" sz="2400" dirty="0" smtClean="0"/>
              <a:t>5.2: Design </a:t>
            </a:r>
          </a:p>
          <a:p>
            <a:pPr marL="1260475" lvl="2" indent="-252413" defTabSz="1008063">
              <a:lnSpc>
                <a:spcPct val="90000"/>
              </a:lnSpc>
              <a:spcBef>
                <a:spcPct val="20000"/>
              </a:spcBef>
              <a:buFontTx/>
              <a:buChar char="•"/>
            </a:pPr>
            <a:r>
              <a:rPr lang="en-GB" sz="2400" dirty="0"/>
              <a:t>5.3 Summary </a:t>
            </a:r>
            <a:endParaRPr lang="en-US" sz="2400" dirty="0"/>
          </a:p>
          <a:p>
            <a:pPr marL="1260475" lvl="2" indent="-252413" defTabSz="1008063">
              <a:lnSpc>
                <a:spcPct val="90000"/>
              </a:lnSpc>
              <a:spcBef>
                <a:spcPct val="20000"/>
              </a:spcBef>
              <a:buFontTx/>
              <a:buChar char="•"/>
            </a:pPr>
            <a:endParaRPr lang="en-US" sz="2400" dirty="0"/>
          </a:p>
          <a:p>
            <a:pPr marL="1260475" lvl="2" indent="-252413" defTabSz="1008063">
              <a:lnSpc>
                <a:spcPct val="90000"/>
              </a:lnSpc>
              <a:spcBef>
                <a:spcPct val="20000"/>
              </a:spcBef>
              <a:buFontTx/>
              <a:buChar char="•"/>
            </a:pPr>
            <a:endParaRPr lang="en-US" sz="2400" dirty="0"/>
          </a:p>
        </p:txBody>
      </p:sp>
    </p:spTree>
    <p:extLst>
      <p:ext uri="{BB962C8B-B14F-4D97-AF65-F5344CB8AC3E}">
        <p14:creationId xmlns:p14="http://schemas.microsoft.com/office/powerpoint/2010/main" val="10014609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0837">
                                            <p:txEl>
                                              <p:pRg st="0" end="0"/>
                                            </p:txEl>
                                          </p:spTgt>
                                        </p:tgtEl>
                                        <p:attrNameLst>
                                          <p:attrName>style.visibility</p:attrName>
                                        </p:attrNameLst>
                                      </p:cBhvr>
                                      <p:to>
                                        <p:strVal val="visible"/>
                                      </p:to>
                                    </p:set>
                                    <p:anim calcmode="lin" valueType="num">
                                      <p:cBhvr additive="base">
                                        <p:cTn id="7" dur="500" fill="hold"/>
                                        <p:tgtEl>
                                          <p:spTgt spid="12083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0837">
                                            <p:txEl>
                                              <p:pRg st="1" end="1"/>
                                            </p:txEl>
                                          </p:spTgt>
                                        </p:tgtEl>
                                        <p:attrNameLst>
                                          <p:attrName>style.visibility</p:attrName>
                                        </p:attrNameLst>
                                      </p:cBhvr>
                                      <p:to>
                                        <p:strVal val="visible"/>
                                      </p:to>
                                    </p:set>
                                    <p:anim calcmode="lin" valueType="num">
                                      <p:cBhvr additive="base">
                                        <p:cTn id="11" dur="500" fill="hold"/>
                                        <p:tgtEl>
                                          <p:spTgt spid="12083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083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0837">
                                            <p:txEl>
                                              <p:pRg st="2" end="2"/>
                                            </p:txEl>
                                          </p:spTgt>
                                        </p:tgtEl>
                                        <p:attrNameLst>
                                          <p:attrName>style.visibility</p:attrName>
                                        </p:attrNameLst>
                                      </p:cBhvr>
                                      <p:to>
                                        <p:strVal val="visible"/>
                                      </p:to>
                                    </p:set>
                                    <p:anim calcmode="lin" valueType="num">
                                      <p:cBhvr additive="base">
                                        <p:cTn id="15" dur="500" fill="hold"/>
                                        <p:tgtEl>
                                          <p:spTgt spid="12083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083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0837">
                                            <p:txEl>
                                              <p:pRg st="3" end="3"/>
                                            </p:txEl>
                                          </p:spTgt>
                                        </p:tgtEl>
                                        <p:attrNameLst>
                                          <p:attrName>style.visibility</p:attrName>
                                        </p:attrNameLst>
                                      </p:cBhvr>
                                      <p:to>
                                        <p:strVal val="visible"/>
                                      </p:to>
                                    </p:set>
                                    <p:anim calcmode="lin" valueType="num">
                                      <p:cBhvr additive="base">
                                        <p:cTn id="19" dur="500" fill="hold"/>
                                        <p:tgtEl>
                                          <p:spTgt spid="12083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0837">
                                            <p:txEl>
                                              <p:pRg st="4" end="4"/>
                                            </p:txEl>
                                          </p:spTgt>
                                        </p:tgtEl>
                                        <p:attrNameLst>
                                          <p:attrName>style.visibility</p:attrName>
                                        </p:attrNameLst>
                                      </p:cBhvr>
                                      <p:to>
                                        <p:strVal val="visible"/>
                                      </p:to>
                                    </p:set>
                                    <p:anim calcmode="lin" valueType="num">
                                      <p:cBhvr additive="base">
                                        <p:cTn id="23" dur="500" fill="hold"/>
                                        <p:tgtEl>
                                          <p:spTgt spid="12083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083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0837">
                                            <p:txEl>
                                              <p:pRg st="5" end="5"/>
                                            </p:txEl>
                                          </p:spTgt>
                                        </p:tgtEl>
                                        <p:attrNameLst>
                                          <p:attrName>style.visibility</p:attrName>
                                        </p:attrNameLst>
                                      </p:cBhvr>
                                      <p:to>
                                        <p:strVal val="visible"/>
                                      </p:to>
                                    </p:set>
                                    <p:anim calcmode="lin" valueType="num">
                                      <p:cBhvr additive="base">
                                        <p:cTn id="27" dur="500" fill="hold"/>
                                        <p:tgtEl>
                                          <p:spTgt spid="12083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083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0837">
                                            <p:txEl>
                                              <p:pRg st="6" end="6"/>
                                            </p:txEl>
                                          </p:spTgt>
                                        </p:tgtEl>
                                        <p:attrNameLst>
                                          <p:attrName>style.visibility</p:attrName>
                                        </p:attrNameLst>
                                      </p:cBhvr>
                                      <p:to>
                                        <p:strVal val="visible"/>
                                      </p:to>
                                    </p:set>
                                    <p:anim calcmode="lin" valueType="num">
                                      <p:cBhvr additive="base">
                                        <p:cTn id="31" dur="500" fill="hold"/>
                                        <p:tgtEl>
                                          <p:spTgt spid="12083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0837">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0837">
                                            <p:txEl>
                                              <p:pRg st="7" end="7"/>
                                            </p:txEl>
                                          </p:spTgt>
                                        </p:tgtEl>
                                        <p:attrNameLst>
                                          <p:attrName>style.visibility</p:attrName>
                                        </p:attrNameLst>
                                      </p:cBhvr>
                                      <p:to>
                                        <p:strVal val="visible"/>
                                      </p:to>
                                    </p:set>
                                    <p:anim calcmode="lin" valueType="num">
                                      <p:cBhvr additive="base">
                                        <p:cTn id="35" dur="500" fill="hold"/>
                                        <p:tgtEl>
                                          <p:spTgt spid="12083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083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of Interview Questions</a:t>
            </a:r>
            <a:endParaRPr lang="en-US" dirty="0"/>
          </a:p>
        </p:txBody>
      </p:sp>
      <p:sp>
        <p:nvSpPr>
          <p:cNvPr id="4" name="Footer Placeholder 3"/>
          <p:cNvSpPr>
            <a:spLocks noGrp="1"/>
          </p:cNvSpPr>
          <p:nvPr>
            <p:ph type="ftr" sz="quarter" idx="10"/>
          </p:nvPr>
        </p:nvSpPr>
        <p:spPr/>
        <p:txBody>
          <a:bodyPr/>
          <a:lstStyle/>
          <a:p>
            <a:pPr>
              <a:defRPr/>
            </a:pPr>
            <a:r>
              <a:rPr lang="en-GB" smtClean="0"/>
              <a:t>‹#›</a:t>
            </a:r>
            <a:endParaRPr lang="en-GB"/>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01" y="1599703"/>
            <a:ext cx="6741995"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6141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of Questionnaire</a:t>
            </a:r>
            <a:endParaRPr lang="en-US" dirty="0"/>
          </a:p>
        </p:txBody>
      </p:sp>
      <p:sp>
        <p:nvSpPr>
          <p:cNvPr id="4" name="Footer Placeholder 3"/>
          <p:cNvSpPr>
            <a:spLocks noGrp="1"/>
          </p:cNvSpPr>
          <p:nvPr>
            <p:ph type="ftr" sz="quarter" idx="10"/>
          </p:nvPr>
        </p:nvSpPr>
        <p:spPr/>
        <p:txBody>
          <a:bodyPr/>
          <a:lstStyle/>
          <a:p>
            <a:pPr>
              <a:defRPr/>
            </a:pPr>
            <a:r>
              <a:rPr lang="en-GB" smtClean="0"/>
              <a:t>‹#›</a:t>
            </a:r>
            <a:endParaRPr lang="en-GB"/>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890" y="1619250"/>
            <a:ext cx="5759355"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6645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of Questionnaire</a:t>
            </a:r>
          </a:p>
        </p:txBody>
      </p:sp>
      <p:sp>
        <p:nvSpPr>
          <p:cNvPr id="4" name="Footer Placeholder 3"/>
          <p:cNvSpPr>
            <a:spLocks noGrp="1"/>
          </p:cNvSpPr>
          <p:nvPr>
            <p:ph type="ftr" sz="quarter" idx="10"/>
          </p:nvPr>
        </p:nvSpPr>
        <p:spPr/>
        <p:txBody>
          <a:bodyPr/>
          <a:lstStyle/>
          <a:p>
            <a:pPr>
              <a:defRPr/>
            </a:pPr>
            <a:r>
              <a:rPr lang="en-GB" smtClean="0"/>
              <a:t>‹#›</a:t>
            </a:r>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95488"/>
            <a:ext cx="1200150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5066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4294967295"/>
          </p:nvPr>
        </p:nvSpPr>
        <p:spPr bwMode="auto">
          <a:xfrm>
            <a:off x="6248400" y="6623050"/>
            <a:ext cx="2895600" cy="2349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800"/>
              <a:t>Slide </a:t>
            </a:r>
            <a:fld id="{EBEE610C-42C2-47D9-B3FE-F1D6E8510254}" type="slidenum">
              <a:rPr lang="en-US" sz="800"/>
              <a:pPr algn="r" eaLnBrk="1" hangingPunct="1"/>
              <a:t>18</a:t>
            </a:fld>
            <a:r>
              <a:rPr lang="en-US" sz="800"/>
              <a:t> of 41</a:t>
            </a:r>
          </a:p>
        </p:txBody>
      </p:sp>
      <p:sp>
        <p:nvSpPr>
          <p:cNvPr id="14339" name="Text Box 2"/>
          <p:cNvSpPr txBox="1">
            <a:spLocks noChangeArrowheads="1"/>
          </p:cNvSpPr>
          <p:nvPr/>
        </p:nvSpPr>
        <p:spPr bwMode="auto">
          <a:xfrm>
            <a:off x="250825" y="411163"/>
            <a:ext cx="69855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pPr>
            <a:r>
              <a:rPr lang="en-US" sz="2000" b="1" dirty="0">
                <a:solidFill>
                  <a:srgbClr val="00B050"/>
                </a:solidFill>
              </a:rPr>
              <a:t>CHAPTER 6: REQUIREMENTS VALIDATION (ANALYSIS)</a:t>
            </a:r>
          </a:p>
        </p:txBody>
      </p:sp>
      <p:sp>
        <p:nvSpPr>
          <p:cNvPr id="120837" name="Rectangle 5" descr="Rectangle: Click to edit Master text styles&#10;Second level&#10;Third level&#10;Fourth level&#10;Fifth level"/>
          <p:cNvSpPr>
            <a:spLocks noChangeArrowheads="1"/>
          </p:cNvSpPr>
          <p:nvPr/>
        </p:nvSpPr>
        <p:spPr bwMode="auto">
          <a:xfrm>
            <a:off x="241300" y="1527175"/>
            <a:ext cx="9182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lstStyle/>
          <a:p>
            <a:r>
              <a:rPr lang="en-US" sz="2400" dirty="0" smtClean="0"/>
              <a:t>    </a:t>
            </a:r>
            <a:r>
              <a:rPr lang="en-US" sz="2400" b="1" dirty="0"/>
              <a:t>6.1 Analysis of Data</a:t>
            </a:r>
            <a:endParaRPr lang="en-GB" sz="2400" b="1" dirty="0"/>
          </a:p>
          <a:p>
            <a:pPr marL="342900" indent="-342900">
              <a:buFont typeface="Arial" pitchFamily="34" charset="0"/>
              <a:buChar char="•"/>
            </a:pPr>
            <a:r>
              <a:rPr lang="en-GB" sz="2400" dirty="0" smtClean="0"/>
              <a:t>6.1.1: Analysis </a:t>
            </a:r>
            <a:r>
              <a:rPr lang="en-GB" sz="2400" dirty="0"/>
              <a:t>of data collected through Questionnaire (</a:t>
            </a:r>
            <a:r>
              <a:rPr lang="en-GB" sz="2400" dirty="0">
                <a:solidFill>
                  <a:srgbClr val="FF0000"/>
                </a:solidFill>
              </a:rPr>
              <a:t>if you have collected research data using this method</a:t>
            </a:r>
            <a:r>
              <a:rPr lang="en-GB" sz="2400" dirty="0"/>
              <a:t>)</a:t>
            </a:r>
            <a:endParaRPr lang="en-US" sz="2400" dirty="0"/>
          </a:p>
          <a:p>
            <a:pPr marL="342900" indent="-342900">
              <a:buFont typeface="Arial" pitchFamily="34" charset="0"/>
              <a:buChar char="•"/>
            </a:pPr>
            <a:r>
              <a:rPr lang="en-GB" sz="2400" dirty="0" smtClean="0"/>
              <a:t>6.1.2 </a:t>
            </a:r>
            <a:r>
              <a:rPr lang="en-GB" sz="2400" dirty="0"/>
              <a:t>Analysis of data collected through Interview   (</a:t>
            </a:r>
            <a:r>
              <a:rPr lang="en-GB" sz="2400" dirty="0">
                <a:solidFill>
                  <a:srgbClr val="FF0000"/>
                </a:solidFill>
              </a:rPr>
              <a:t>if you have collected research data using this method</a:t>
            </a:r>
            <a:r>
              <a:rPr lang="en-GB" sz="2400" dirty="0"/>
              <a:t>)           </a:t>
            </a:r>
            <a:endParaRPr lang="en-US" sz="2400" dirty="0"/>
          </a:p>
          <a:p>
            <a:pPr marL="342900" indent="-342900">
              <a:buFont typeface="Arial" pitchFamily="34" charset="0"/>
              <a:buChar char="•"/>
            </a:pPr>
            <a:r>
              <a:rPr lang="en-GB" sz="2400" dirty="0" smtClean="0"/>
              <a:t>6.1.3 </a:t>
            </a:r>
            <a:r>
              <a:rPr lang="en-GB" sz="2400" dirty="0"/>
              <a:t>Analysis of data collected through Observation (</a:t>
            </a:r>
            <a:r>
              <a:rPr lang="en-GB" sz="2400" dirty="0">
                <a:solidFill>
                  <a:srgbClr val="FF0000"/>
                </a:solidFill>
              </a:rPr>
              <a:t>if you have collected research data using this method</a:t>
            </a:r>
            <a:r>
              <a:rPr lang="en-GB" sz="2400" dirty="0"/>
              <a:t>)          </a:t>
            </a:r>
            <a:endParaRPr lang="en-US" sz="2400" dirty="0"/>
          </a:p>
          <a:p>
            <a:r>
              <a:rPr lang="en-GB" sz="2400" b="1" dirty="0" smtClean="0"/>
              <a:t>    6.2 </a:t>
            </a:r>
            <a:r>
              <a:rPr lang="en-GB" sz="2400" b="1" dirty="0"/>
              <a:t>Summary</a:t>
            </a:r>
            <a:endParaRPr lang="en-US" sz="2400" dirty="0"/>
          </a:p>
        </p:txBody>
      </p:sp>
    </p:spTree>
    <p:extLst>
      <p:ext uri="{BB962C8B-B14F-4D97-AF65-F5344CB8AC3E}">
        <p14:creationId xmlns:p14="http://schemas.microsoft.com/office/powerpoint/2010/main" val="400562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7">
                                            <p:txEl>
                                              <p:pRg st="1" end="1"/>
                                            </p:txEl>
                                          </p:spTgt>
                                        </p:tgtEl>
                                        <p:attrNameLst>
                                          <p:attrName>style.visibility</p:attrName>
                                        </p:attrNameLst>
                                      </p:cBhvr>
                                      <p:to>
                                        <p:strVal val="visible"/>
                                      </p:to>
                                    </p:set>
                                    <p:anim calcmode="lin" valueType="num">
                                      <p:cBhvr additive="base">
                                        <p:cTn id="7" dur="500" fill="hold"/>
                                        <p:tgtEl>
                                          <p:spTgt spid="12083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7">
                                            <p:txEl>
                                              <p:pRg st="0" end="0"/>
                                            </p:txEl>
                                          </p:spTgt>
                                        </p:tgtEl>
                                        <p:attrNameLst>
                                          <p:attrName>style.visibility</p:attrName>
                                        </p:attrNameLst>
                                      </p:cBhvr>
                                      <p:to>
                                        <p:strVal val="visible"/>
                                      </p:to>
                                    </p:set>
                                    <p:anim calcmode="lin" valueType="num">
                                      <p:cBhvr additive="base">
                                        <p:cTn id="13" dur="500" fill="hold"/>
                                        <p:tgtEl>
                                          <p:spTgt spid="12083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0837">
                                            <p:txEl>
                                              <p:pRg st="2" end="2"/>
                                            </p:txEl>
                                          </p:spTgt>
                                        </p:tgtEl>
                                        <p:attrNameLst>
                                          <p:attrName>style.visibility</p:attrName>
                                        </p:attrNameLst>
                                      </p:cBhvr>
                                      <p:to>
                                        <p:strVal val="visible"/>
                                      </p:to>
                                    </p:set>
                                    <p:anim calcmode="lin" valueType="num">
                                      <p:cBhvr additive="base">
                                        <p:cTn id="19" dur="500" fill="hold"/>
                                        <p:tgtEl>
                                          <p:spTgt spid="12083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0837">
                                            <p:txEl>
                                              <p:pRg st="3" end="3"/>
                                            </p:txEl>
                                          </p:spTgt>
                                        </p:tgtEl>
                                        <p:attrNameLst>
                                          <p:attrName>style.visibility</p:attrName>
                                        </p:attrNameLst>
                                      </p:cBhvr>
                                      <p:to>
                                        <p:strVal val="visible"/>
                                      </p:to>
                                    </p:set>
                                    <p:anim calcmode="lin" valueType="num">
                                      <p:cBhvr additive="base">
                                        <p:cTn id="25" dur="500" fill="hold"/>
                                        <p:tgtEl>
                                          <p:spTgt spid="12083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083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0837">
                                            <p:txEl>
                                              <p:pRg st="4" end="4"/>
                                            </p:txEl>
                                          </p:spTgt>
                                        </p:tgtEl>
                                        <p:attrNameLst>
                                          <p:attrName>style.visibility</p:attrName>
                                        </p:attrNameLst>
                                      </p:cBhvr>
                                      <p:to>
                                        <p:strVal val="visible"/>
                                      </p:to>
                                    </p:set>
                                    <p:anim calcmode="lin" valueType="num">
                                      <p:cBhvr additive="base">
                                        <p:cTn id="31" dur="500" fill="hold"/>
                                        <p:tgtEl>
                                          <p:spTgt spid="12083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083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data</a:t>
            </a:r>
          </a:p>
        </p:txBody>
      </p:sp>
      <p:sp>
        <p:nvSpPr>
          <p:cNvPr id="4" name="Footer Placeholder 3"/>
          <p:cNvSpPr>
            <a:spLocks noGrp="1"/>
          </p:cNvSpPr>
          <p:nvPr>
            <p:ph type="ftr" sz="quarter" idx="10"/>
          </p:nvPr>
        </p:nvSpPr>
        <p:spPr/>
        <p:txBody>
          <a:bodyPr/>
          <a:lstStyle/>
          <a:p>
            <a:pPr>
              <a:defRPr/>
            </a:pPr>
            <a:r>
              <a:rPr lang="en-GB" smtClean="0"/>
              <a:t>‹#›</a:t>
            </a:r>
            <a:endParaRPr lang="en-GB"/>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01291"/>
            <a:ext cx="5923128"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956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r>
              <a:rPr lang="en-US"/>
              <a:t>Slide </a:t>
            </a:r>
            <a:fld id="{ED106440-113C-4F8D-AC43-A86EC34267E3}" type="slidenum">
              <a:rPr lang="en-US"/>
              <a:pPr/>
              <a:t>2</a:t>
            </a:fld>
            <a:r>
              <a:rPr lang="en-US"/>
              <a:t> of 41</a:t>
            </a:r>
          </a:p>
        </p:txBody>
      </p:sp>
      <p:sp>
        <p:nvSpPr>
          <p:cNvPr id="186371" name="Text Box 3"/>
          <p:cNvSpPr txBox="1">
            <a:spLocks noChangeArrowheads="1"/>
          </p:cNvSpPr>
          <p:nvPr/>
        </p:nvSpPr>
        <p:spPr bwMode="auto">
          <a:xfrm>
            <a:off x="671513" y="2566988"/>
            <a:ext cx="8035925" cy="738664"/>
          </a:xfrm>
          <a:prstGeom prst="rect">
            <a:avLst/>
          </a:prstGeom>
          <a:noFill/>
          <a:ln w="9525">
            <a:noFill/>
            <a:miter lim="800000"/>
            <a:headEnd/>
            <a:tailEnd/>
          </a:ln>
        </p:spPr>
        <p:txBody>
          <a:bodyPr lIns="0" tIns="0" rIns="0" bIns="0">
            <a:spAutoFit/>
          </a:bodyPr>
          <a:lstStyle/>
          <a:p>
            <a:pPr algn="ctr">
              <a:spcBef>
                <a:spcPct val="20000"/>
              </a:spcBef>
              <a:buClr>
                <a:schemeClr val="tx1"/>
              </a:buClr>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dirty="0">
                <a:solidFill>
                  <a:srgbClr val="CC0000"/>
                </a:solidFill>
              </a:rPr>
              <a:t>You should remember, it </a:t>
            </a:r>
            <a:r>
              <a:rPr lang="en-US" sz="2400" u="sng" dirty="0">
                <a:solidFill>
                  <a:srgbClr val="CC0000"/>
                </a:solidFill>
              </a:rPr>
              <a:t>does not matter</a:t>
            </a:r>
            <a:r>
              <a:rPr lang="en-US" sz="2400" dirty="0">
                <a:solidFill>
                  <a:srgbClr val="CC0000"/>
                </a:solidFill>
              </a:rPr>
              <a:t> how brilliant your work is if it is not communicated.</a:t>
            </a:r>
            <a:endParaRPr lang="en-US" sz="2400" dirty="0"/>
          </a:p>
        </p:txBody>
      </p:sp>
    </p:spTree>
    <p:extLst>
      <p:ext uri="{BB962C8B-B14F-4D97-AF65-F5344CB8AC3E}">
        <p14:creationId xmlns:p14="http://schemas.microsoft.com/office/powerpoint/2010/main" val="1775196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data</a:t>
            </a:r>
          </a:p>
        </p:txBody>
      </p:sp>
      <p:sp>
        <p:nvSpPr>
          <p:cNvPr id="4" name="Footer Placeholder 3"/>
          <p:cNvSpPr>
            <a:spLocks noGrp="1"/>
          </p:cNvSpPr>
          <p:nvPr>
            <p:ph type="ftr" sz="quarter" idx="10"/>
          </p:nvPr>
        </p:nvSpPr>
        <p:spPr/>
        <p:txBody>
          <a:bodyPr/>
          <a:lstStyle/>
          <a:p>
            <a:pPr>
              <a:defRPr/>
            </a:pPr>
            <a:r>
              <a:rPr lang="en-GB" smtClean="0"/>
              <a:t>‹#›</a:t>
            </a:r>
            <a:endParaRPr lang="en-GB"/>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40" y="1433015"/>
            <a:ext cx="7342495" cy="4296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84453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data</a:t>
            </a:r>
          </a:p>
        </p:txBody>
      </p:sp>
      <p:sp>
        <p:nvSpPr>
          <p:cNvPr id="4" name="Footer Placeholder 3"/>
          <p:cNvSpPr>
            <a:spLocks noGrp="1"/>
          </p:cNvSpPr>
          <p:nvPr>
            <p:ph type="ftr" sz="quarter" idx="10"/>
          </p:nvPr>
        </p:nvSpPr>
        <p:spPr/>
        <p:txBody>
          <a:bodyPr/>
          <a:lstStyle/>
          <a:p>
            <a:pPr>
              <a:defRPr/>
            </a:pPr>
            <a:r>
              <a:rPr lang="en-GB" smtClean="0"/>
              <a:t>‹#›</a:t>
            </a:r>
            <a:endParaRPr lang="en-GB"/>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01" y="1495425"/>
            <a:ext cx="6543249"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8328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data</a:t>
            </a:r>
            <a:endParaRPr lang="en-US" dirty="0"/>
          </a:p>
        </p:txBody>
      </p:sp>
      <p:sp>
        <p:nvSpPr>
          <p:cNvPr id="4" name="Footer Placeholder 3"/>
          <p:cNvSpPr>
            <a:spLocks noGrp="1"/>
          </p:cNvSpPr>
          <p:nvPr>
            <p:ph type="ftr" sz="quarter" idx="10"/>
          </p:nvPr>
        </p:nvSpPr>
        <p:spPr/>
        <p:txBody>
          <a:bodyPr/>
          <a:lstStyle/>
          <a:p>
            <a:pPr>
              <a:defRPr/>
            </a:pPr>
            <a:r>
              <a:rPr lang="en-GB" smtClean="0"/>
              <a:t>‹#›</a:t>
            </a:r>
            <a:endParaRPr lang="en-GB"/>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9610" y="1938765"/>
            <a:ext cx="50673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9279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Data</a:t>
            </a:r>
            <a:endParaRPr lang="en-US" dirty="0"/>
          </a:p>
        </p:txBody>
      </p:sp>
      <p:sp>
        <p:nvSpPr>
          <p:cNvPr id="4" name="Footer Placeholder 3"/>
          <p:cNvSpPr>
            <a:spLocks noGrp="1"/>
          </p:cNvSpPr>
          <p:nvPr>
            <p:ph type="ftr" sz="quarter" idx="10"/>
          </p:nvPr>
        </p:nvSpPr>
        <p:spPr/>
        <p:txBody>
          <a:bodyPr/>
          <a:lstStyle/>
          <a:p>
            <a:pPr>
              <a:defRPr/>
            </a:pPr>
            <a:r>
              <a:rPr lang="en-GB" smtClean="0"/>
              <a:t>‹#›</a:t>
            </a:r>
            <a:endParaRPr lang="en-GB"/>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1200150"/>
            <a:ext cx="48387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66005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data</a:t>
            </a:r>
            <a:endParaRPr lang="en-US" dirty="0"/>
          </a:p>
        </p:txBody>
      </p:sp>
      <p:sp>
        <p:nvSpPr>
          <p:cNvPr id="4" name="Footer Placeholder 3"/>
          <p:cNvSpPr>
            <a:spLocks noGrp="1"/>
          </p:cNvSpPr>
          <p:nvPr>
            <p:ph type="ftr" sz="quarter" idx="10"/>
          </p:nvPr>
        </p:nvSpPr>
        <p:spPr/>
        <p:txBody>
          <a:bodyPr/>
          <a:lstStyle/>
          <a:p>
            <a:pPr>
              <a:defRPr/>
            </a:pPr>
            <a:r>
              <a:rPr lang="en-GB" smtClean="0"/>
              <a:t>‹#›</a:t>
            </a:r>
            <a:endParaRPr lang="en-GB"/>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025" y="1819275"/>
            <a:ext cx="4933950"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3418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data</a:t>
            </a:r>
            <a:endParaRPr lang="en-US" dirty="0"/>
          </a:p>
        </p:txBody>
      </p:sp>
      <p:sp>
        <p:nvSpPr>
          <p:cNvPr id="4" name="Footer Placeholder 3"/>
          <p:cNvSpPr>
            <a:spLocks noGrp="1"/>
          </p:cNvSpPr>
          <p:nvPr>
            <p:ph type="ftr" sz="quarter" idx="10"/>
          </p:nvPr>
        </p:nvSpPr>
        <p:spPr/>
        <p:txBody>
          <a:bodyPr/>
          <a:lstStyle/>
          <a:p>
            <a:pPr>
              <a:defRPr/>
            </a:pPr>
            <a:r>
              <a:rPr lang="en-GB" smtClean="0"/>
              <a:t>‹#›</a:t>
            </a:r>
            <a:endParaRPr lang="en-GB"/>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975" y="1385888"/>
            <a:ext cx="497205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10553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data</a:t>
            </a:r>
            <a:endParaRPr lang="en-US" dirty="0"/>
          </a:p>
        </p:txBody>
      </p:sp>
      <p:sp>
        <p:nvSpPr>
          <p:cNvPr id="4" name="Footer Placeholder 3"/>
          <p:cNvSpPr>
            <a:spLocks noGrp="1"/>
          </p:cNvSpPr>
          <p:nvPr>
            <p:ph type="ftr" sz="quarter" idx="10"/>
          </p:nvPr>
        </p:nvSpPr>
        <p:spPr/>
        <p:txBody>
          <a:bodyPr/>
          <a:lstStyle/>
          <a:p>
            <a:pPr>
              <a:defRPr/>
            </a:pPr>
            <a:r>
              <a:rPr lang="en-GB" smtClean="0"/>
              <a:t>‹#›</a:t>
            </a:r>
            <a:endParaRPr lang="en-GB"/>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8" y="2324100"/>
            <a:ext cx="500062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78012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4294967295"/>
          </p:nvPr>
        </p:nvSpPr>
        <p:spPr bwMode="auto">
          <a:xfrm>
            <a:off x="6248400" y="6623050"/>
            <a:ext cx="2895600" cy="2349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800"/>
              <a:t>Slide </a:t>
            </a:r>
            <a:fld id="{EBEE610C-42C2-47D9-B3FE-F1D6E8510254}" type="slidenum">
              <a:rPr lang="en-US" sz="800"/>
              <a:pPr algn="r" eaLnBrk="1" hangingPunct="1"/>
              <a:t>27</a:t>
            </a:fld>
            <a:r>
              <a:rPr lang="en-US" sz="800"/>
              <a:t> of 41</a:t>
            </a:r>
          </a:p>
        </p:txBody>
      </p:sp>
      <p:sp>
        <p:nvSpPr>
          <p:cNvPr id="14339" name="Text Box 2"/>
          <p:cNvSpPr txBox="1">
            <a:spLocks noChangeArrowheads="1"/>
          </p:cNvSpPr>
          <p:nvPr/>
        </p:nvSpPr>
        <p:spPr bwMode="auto">
          <a:xfrm>
            <a:off x="250825" y="411163"/>
            <a:ext cx="76794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3200" b="1" dirty="0" smtClean="0">
                <a:solidFill>
                  <a:srgbClr val="003366"/>
                </a:solidFill>
              </a:rPr>
              <a:t>Conclusion (for the chapter </a:t>
            </a:r>
            <a:r>
              <a:rPr lang="en-US" sz="3200" b="1" dirty="0" smtClean="0">
                <a:solidFill>
                  <a:srgbClr val="FF0000"/>
                </a:solidFill>
              </a:rPr>
              <a:t>Analysis</a:t>
            </a:r>
            <a:r>
              <a:rPr lang="en-US" sz="3200" b="1" dirty="0" smtClean="0">
                <a:solidFill>
                  <a:srgbClr val="003366"/>
                </a:solidFill>
              </a:rPr>
              <a:t>)</a:t>
            </a:r>
            <a:endParaRPr lang="en-US" sz="3200" dirty="0">
              <a:solidFill>
                <a:srgbClr val="003366"/>
              </a:solidFill>
            </a:endParaRPr>
          </a:p>
        </p:txBody>
      </p:sp>
      <p:sp>
        <p:nvSpPr>
          <p:cNvPr id="120837" name="Rectangle 5" descr="Rectangle: Click to edit Master text styles&#10;Second level&#10;Third level&#10;Fourth level&#10;Fifth level"/>
          <p:cNvSpPr>
            <a:spLocks noChangeArrowheads="1"/>
          </p:cNvSpPr>
          <p:nvPr/>
        </p:nvSpPr>
        <p:spPr bwMode="auto">
          <a:xfrm>
            <a:off x="241300" y="1527175"/>
            <a:ext cx="9182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lstStyle/>
          <a:p>
            <a:pPr marL="342900" indent="-342900">
              <a:buFont typeface="Arial" pitchFamily="34" charset="0"/>
              <a:buChar char="•"/>
            </a:pPr>
            <a:r>
              <a:rPr lang="en-GB" sz="2400" dirty="0"/>
              <a:t>What was achieved at the end of the first </a:t>
            </a:r>
            <a:r>
              <a:rPr lang="en-GB" sz="2400" dirty="0" smtClean="0"/>
              <a:t>leg (</a:t>
            </a:r>
            <a:r>
              <a:rPr lang="en-GB" sz="2400" dirty="0" smtClean="0">
                <a:solidFill>
                  <a:srgbClr val="FF0000"/>
                </a:solidFill>
              </a:rPr>
              <a:t>Investigation</a:t>
            </a:r>
            <a:r>
              <a:rPr lang="en-GB" sz="2400" dirty="0" smtClean="0"/>
              <a:t>) </a:t>
            </a:r>
            <a:r>
              <a:rPr lang="en-GB" sz="2400" dirty="0"/>
              <a:t>of the project?</a:t>
            </a:r>
            <a:endParaRPr lang="en-US" sz="2400" dirty="0"/>
          </a:p>
          <a:p>
            <a:pPr marL="342900" indent="-342900">
              <a:buFont typeface="Arial" pitchFamily="34" charset="0"/>
              <a:buChar char="•"/>
            </a:pPr>
            <a:r>
              <a:rPr lang="en-GB" sz="2400" dirty="0"/>
              <a:t>Were you able to do enough investigation / research with regards to what you want to achieve?</a:t>
            </a:r>
            <a:endParaRPr lang="en-US" sz="2400" dirty="0"/>
          </a:p>
          <a:p>
            <a:pPr marL="342900" indent="-342900">
              <a:buFont typeface="Arial" pitchFamily="34" charset="0"/>
              <a:buChar char="•"/>
            </a:pPr>
            <a:r>
              <a:rPr lang="en-GB" sz="2400" dirty="0"/>
              <a:t>Were there any gaps in your research and design – areas where you may want to further explore and improve? </a:t>
            </a:r>
            <a:endParaRPr lang="en-US" sz="2400" dirty="0"/>
          </a:p>
        </p:txBody>
      </p:sp>
    </p:spTree>
    <p:extLst>
      <p:ext uri="{BB962C8B-B14F-4D97-AF65-F5344CB8AC3E}">
        <p14:creationId xmlns:p14="http://schemas.microsoft.com/office/powerpoint/2010/main" val="452734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0837">
                                            <p:txEl>
                                              <p:pRg st="0" end="0"/>
                                            </p:txEl>
                                          </p:spTgt>
                                        </p:tgtEl>
                                        <p:attrNameLst>
                                          <p:attrName>style.visibility</p:attrName>
                                        </p:attrNameLst>
                                      </p:cBhvr>
                                      <p:to>
                                        <p:strVal val="visible"/>
                                      </p:to>
                                    </p:set>
                                    <p:anim calcmode="lin" valueType="num">
                                      <p:cBhvr additive="base">
                                        <p:cTn id="7" dur="500" fill="hold"/>
                                        <p:tgtEl>
                                          <p:spTgt spid="12083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7">
                                            <p:txEl>
                                              <p:pRg st="1" end="1"/>
                                            </p:txEl>
                                          </p:spTgt>
                                        </p:tgtEl>
                                        <p:attrNameLst>
                                          <p:attrName>style.visibility</p:attrName>
                                        </p:attrNameLst>
                                      </p:cBhvr>
                                      <p:to>
                                        <p:strVal val="visible"/>
                                      </p:to>
                                    </p:set>
                                    <p:anim calcmode="lin" valueType="num">
                                      <p:cBhvr additive="base">
                                        <p:cTn id="13" dur="500" fill="hold"/>
                                        <p:tgtEl>
                                          <p:spTgt spid="12083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0837">
                                            <p:txEl>
                                              <p:pRg st="2" end="2"/>
                                            </p:txEl>
                                          </p:spTgt>
                                        </p:tgtEl>
                                        <p:attrNameLst>
                                          <p:attrName>style.visibility</p:attrName>
                                        </p:attrNameLst>
                                      </p:cBhvr>
                                      <p:to>
                                        <p:strVal val="visible"/>
                                      </p:to>
                                    </p:set>
                                    <p:anim calcmode="lin" valueType="num">
                                      <p:cBhvr additive="base">
                                        <p:cTn id="19" dur="500" fill="hold"/>
                                        <p:tgtEl>
                                          <p:spTgt spid="12083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E4DB3429-A3CB-4039-917A-5E6AB50842F5}" type="slidenum">
              <a:rPr lang="en-US"/>
              <a:pPr/>
              <a:t>28</a:t>
            </a:fld>
            <a:r>
              <a:rPr lang="en-US"/>
              <a:t> of 41</a:t>
            </a:r>
          </a:p>
        </p:txBody>
      </p:sp>
      <p:sp>
        <p:nvSpPr>
          <p:cNvPr id="122882" name="Text Box 2"/>
          <p:cNvSpPr txBox="1">
            <a:spLocks noChangeArrowheads="1"/>
          </p:cNvSpPr>
          <p:nvPr/>
        </p:nvSpPr>
        <p:spPr bwMode="auto">
          <a:xfrm>
            <a:off x="672479" y="411163"/>
            <a:ext cx="4985917"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7: SYSTEM ARCHITECTURE</a:t>
            </a:r>
          </a:p>
        </p:txBody>
      </p:sp>
      <p:sp>
        <p:nvSpPr>
          <p:cNvPr id="122885" name="Rectangle 5"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US" sz="2000">
              <a:solidFill>
                <a:schemeClr val="accent2"/>
              </a:solidFill>
            </a:endParaRPr>
          </a:p>
        </p:txBody>
      </p:sp>
      <p:sp>
        <p:nvSpPr>
          <p:cNvPr id="122887" name="Rectangle 7"/>
          <p:cNvSpPr>
            <a:spLocks noChangeArrowheads="1"/>
          </p:cNvSpPr>
          <p:nvPr/>
        </p:nvSpPr>
        <p:spPr bwMode="auto">
          <a:xfrm>
            <a:off x="584200" y="1695450"/>
            <a:ext cx="7991290" cy="2049792"/>
          </a:xfrm>
          <a:prstGeom prst="rect">
            <a:avLst/>
          </a:prstGeom>
          <a:noFill/>
          <a:ln w="9525">
            <a:noFill/>
            <a:miter lim="800000"/>
            <a:headEnd/>
            <a:tailEnd/>
          </a:ln>
          <a:effectLst/>
        </p:spPr>
        <p:txBody>
          <a:bodyPr wrap="none">
            <a:spAutoFit/>
          </a:bodyPr>
          <a:lstStyle/>
          <a:p>
            <a:pPr>
              <a:lnSpc>
                <a:spcPct val="90000"/>
              </a:lnSpc>
              <a:spcBef>
                <a:spcPct val="20000"/>
              </a:spcBef>
            </a:pPr>
            <a:r>
              <a:rPr lang="en-US" sz="2400" b="1" dirty="0"/>
              <a:t>7.1: </a:t>
            </a:r>
            <a:r>
              <a:rPr lang="en-US" sz="2400" b="1" dirty="0" smtClean="0"/>
              <a:t>Introduction</a:t>
            </a:r>
          </a:p>
          <a:p>
            <a:pPr marL="342900" indent="-342900">
              <a:lnSpc>
                <a:spcPct val="90000"/>
              </a:lnSpc>
              <a:spcBef>
                <a:spcPct val="20000"/>
              </a:spcBef>
              <a:buFont typeface="Arial" pitchFamily="34" charset="0"/>
              <a:buChar char="•"/>
            </a:pPr>
            <a:r>
              <a:rPr lang="en-US" sz="2400" dirty="0" smtClean="0"/>
              <a:t>Describe </a:t>
            </a:r>
            <a:r>
              <a:rPr lang="en-US" sz="2400" dirty="0"/>
              <a:t>the core features and elements of the </a:t>
            </a:r>
            <a:r>
              <a:rPr lang="en-US" sz="2400" dirty="0" smtClean="0"/>
              <a:t>system</a:t>
            </a:r>
          </a:p>
          <a:p>
            <a:pPr marL="342900" indent="-342900">
              <a:lnSpc>
                <a:spcPct val="90000"/>
              </a:lnSpc>
              <a:spcBef>
                <a:spcPct val="20000"/>
              </a:spcBef>
              <a:buFont typeface="Arial" pitchFamily="34" charset="0"/>
              <a:buChar char="•"/>
            </a:pPr>
            <a:r>
              <a:rPr lang="en-US" sz="2400" dirty="0" smtClean="0"/>
              <a:t>Paragraph by paragraph</a:t>
            </a:r>
          </a:p>
          <a:p>
            <a:pPr marL="342900" indent="-342900">
              <a:lnSpc>
                <a:spcPct val="90000"/>
              </a:lnSpc>
              <a:spcBef>
                <a:spcPct val="20000"/>
              </a:spcBef>
              <a:buFont typeface="Arial" pitchFamily="34" charset="0"/>
              <a:buChar char="•"/>
            </a:pPr>
            <a:r>
              <a:rPr lang="en-US" sz="2400" dirty="0" smtClean="0"/>
              <a:t>(1 - 2 pages)</a:t>
            </a:r>
            <a:endParaRPr lang="en-US" sz="2400" dirty="0"/>
          </a:p>
          <a:p>
            <a:pPr>
              <a:lnSpc>
                <a:spcPct val="90000"/>
              </a:lnSpc>
              <a:spcBef>
                <a:spcPct val="20000"/>
              </a:spcBef>
            </a:pPr>
            <a:r>
              <a:rPr lang="en-US" sz="2400" dirty="0"/>
              <a:t> </a:t>
            </a:r>
          </a:p>
        </p:txBody>
      </p:sp>
    </p:spTree>
    <p:extLst>
      <p:ext uri="{BB962C8B-B14F-4D97-AF65-F5344CB8AC3E}">
        <p14:creationId xmlns:p14="http://schemas.microsoft.com/office/powerpoint/2010/main" val="263490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2288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2885">
                                            <p:txEl>
                                              <p:pRg st="0" end="0"/>
                                            </p:txEl>
                                          </p:spTgt>
                                        </p:tgtEl>
                                        <p:attrNameLst>
                                          <p:attrName>ppt_c</p:attrName>
                                        </p:attrNameLst>
                                      </p:cBhvr>
                                      <p:to>
                                        <a:schemeClr val="bg2"/>
                                      </p:to>
                                    </p:animClr>
                                  </p:subTnLst>
                                </p:cTn>
                              </p:par>
                              <p:par>
                                <p:cTn id="7" presetID="2" presetClass="entr" presetSubtype="4" fill="hold" nodeType="withEffect">
                                  <p:stCondLst>
                                    <p:cond delay="0"/>
                                  </p:stCondLst>
                                  <p:childTnLst>
                                    <p:set>
                                      <p:cBhvr>
                                        <p:cTn id="8" dur="1" fill="hold">
                                          <p:stCondLst>
                                            <p:cond delay="0"/>
                                          </p:stCondLst>
                                        </p:cTn>
                                        <p:tgtEl>
                                          <p:spTgt spid="122887">
                                            <p:txEl>
                                              <p:pRg st="0" end="0"/>
                                            </p:txEl>
                                          </p:spTgt>
                                        </p:tgtEl>
                                        <p:attrNameLst>
                                          <p:attrName>style.visibility</p:attrName>
                                        </p:attrNameLst>
                                      </p:cBhvr>
                                      <p:to>
                                        <p:strVal val="visible"/>
                                      </p:to>
                                    </p:set>
                                    <p:anim calcmode="lin" valueType="num">
                                      <p:cBhvr additive="base">
                                        <p:cTn id="9" dur="500" fill="hold"/>
                                        <p:tgtEl>
                                          <p:spTgt spid="122887">
                                            <p:txEl>
                                              <p:pRg st="0" end="0"/>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122887">
                                            <p:txEl>
                                              <p:pRg st="0" end="0"/>
                                            </p:txEl>
                                          </p:spTgt>
                                        </p:tgtEl>
                                        <p:attrNameLst>
                                          <p:attrName>ppt_y</p:attrName>
                                        </p:attrNameLst>
                                      </p:cBhvr>
                                      <p:tavLst>
                                        <p:tav tm="0">
                                          <p:val>
                                            <p:strVal val="1+#ppt_h/2"/>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122887">
                                            <p:txEl>
                                              <p:pRg st="1" end="1"/>
                                            </p:txEl>
                                          </p:spTgt>
                                        </p:tgtEl>
                                        <p:attrNameLst>
                                          <p:attrName>style.visibility</p:attrName>
                                        </p:attrNameLst>
                                      </p:cBhvr>
                                      <p:to>
                                        <p:strVal val="visible"/>
                                      </p:to>
                                    </p:set>
                                    <p:anim calcmode="lin" valueType="num">
                                      <p:cBhvr additive="base">
                                        <p:cTn id="13" dur="500" fill="hold"/>
                                        <p:tgtEl>
                                          <p:spTgt spid="1228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88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2887">
                                            <p:txEl>
                                              <p:pRg st="2" end="2"/>
                                            </p:txEl>
                                          </p:spTgt>
                                        </p:tgtEl>
                                        <p:attrNameLst>
                                          <p:attrName>style.visibility</p:attrName>
                                        </p:attrNameLst>
                                      </p:cBhvr>
                                      <p:to>
                                        <p:strVal val="visible"/>
                                      </p:to>
                                    </p:set>
                                    <p:anim calcmode="lin" valueType="num">
                                      <p:cBhvr additive="base">
                                        <p:cTn id="17" dur="500" fill="hold"/>
                                        <p:tgtEl>
                                          <p:spTgt spid="12288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88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2887">
                                            <p:txEl>
                                              <p:pRg st="3" end="3"/>
                                            </p:txEl>
                                          </p:spTgt>
                                        </p:tgtEl>
                                        <p:attrNameLst>
                                          <p:attrName>style.visibility</p:attrName>
                                        </p:attrNameLst>
                                      </p:cBhvr>
                                      <p:to>
                                        <p:strVal val="visible"/>
                                      </p:to>
                                    </p:set>
                                    <p:anim calcmode="lin" valueType="num">
                                      <p:cBhvr additive="base">
                                        <p:cTn id="21" dur="500" fill="hold"/>
                                        <p:tgtEl>
                                          <p:spTgt spid="12288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88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E4DB3429-A3CB-4039-917A-5E6AB50842F5}" type="slidenum">
              <a:rPr lang="en-US"/>
              <a:pPr/>
              <a:t>29</a:t>
            </a:fld>
            <a:r>
              <a:rPr lang="en-US"/>
              <a:t> of 41</a:t>
            </a:r>
          </a:p>
        </p:txBody>
      </p:sp>
      <p:sp>
        <p:nvSpPr>
          <p:cNvPr id="122882" name="Text Box 2"/>
          <p:cNvSpPr txBox="1">
            <a:spLocks noChangeArrowheads="1"/>
          </p:cNvSpPr>
          <p:nvPr/>
        </p:nvSpPr>
        <p:spPr bwMode="auto">
          <a:xfrm>
            <a:off x="672479" y="411163"/>
            <a:ext cx="4896149"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7: SYSTEM ARCHITECTURE</a:t>
            </a:r>
          </a:p>
        </p:txBody>
      </p:sp>
      <p:sp>
        <p:nvSpPr>
          <p:cNvPr id="122885" name="Rectangle 5"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US" sz="2000">
              <a:solidFill>
                <a:schemeClr val="accent2"/>
              </a:solidFill>
            </a:endParaRPr>
          </a:p>
        </p:txBody>
      </p:sp>
      <p:sp>
        <p:nvSpPr>
          <p:cNvPr id="122887" name="Rectangle 7"/>
          <p:cNvSpPr>
            <a:spLocks noChangeArrowheads="1"/>
          </p:cNvSpPr>
          <p:nvPr/>
        </p:nvSpPr>
        <p:spPr bwMode="auto">
          <a:xfrm>
            <a:off x="584200" y="1695450"/>
            <a:ext cx="8237828" cy="4487382"/>
          </a:xfrm>
          <a:prstGeom prst="rect">
            <a:avLst/>
          </a:prstGeom>
          <a:noFill/>
          <a:ln w="9525">
            <a:noFill/>
            <a:miter lim="800000"/>
            <a:headEnd/>
            <a:tailEnd/>
          </a:ln>
          <a:effectLst/>
        </p:spPr>
        <p:txBody>
          <a:bodyPr wrap="square">
            <a:spAutoFit/>
          </a:bodyPr>
          <a:lstStyle/>
          <a:p>
            <a:pPr>
              <a:lnSpc>
                <a:spcPct val="90000"/>
              </a:lnSpc>
              <a:spcBef>
                <a:spcPct val="20000"/>
              </a:spcBef>
            </a:pPr>
            <a:r>
              <a:rPr lang="en-US" sz="2400" b="1" dirty="0"/>
              <a:t>7.2 Abstract Architecture </a:t>
            </a:r>
            <a:endParaRPr lang="en-US" sz="2400" b="1" dirty="0" smtClean="0"/>
          </a:p>
          <a:p>
            <a:pPr>
              <a:lnSpc>
                <a:spcPct val="90000"/>
              </a:lnSpc>
              <a:spcBef>
                <a:spcPct val="20000"/>
              </a:spcBef>
            </a:pPr>
            <a:r>
              <a:rPr lang="en-US" sz="2400" dirty="0" smtClean="0"/>
              <a:t>            </a:t>
            </a:r>
            <a:r>
              <a:rPr lang="en-US" sz="2400" dirty="0"/>
              <a:t>7.2.1: System design </a:t>
            </a:r>
            <a:r>
              <a:rPr lang="en-US" sz="2400" dirty="0" smtClean="0"/>
              <a:t>(</a:t>
            </a:r>
            <a:r>
              <a:rPr lang="en-US" sz="2400" dirty="0">
                <a:solidFill>
                  <a:srgbClr val="FF0000"/>
                </a:solidFill>
              </a:rPr>
              <a:t>it should be very detailed</a:t>
            </a:r>
            <a:r>
              <a:rPr lang="en-US" sz="2400" dirty="0"/>
              <a:t>) </a:t>
            </a:r>
            <a:endParaRPr lang="en-US" sz="2400" dirty="0" smtClean="0"/>
          </a:p>
          <a:p>
            <a:pPr>
              <a:lnSpc>
                <a:spcPct val="90000"/>
              </a:lnSpc>
              <a:spcBef>
                <a:spcPct val="20000"/>
              </a:spcBef>
            </a:pPr>
            <a:r>
              <a:rPr lang="en-US" sz="2400" dirty="0" smtClean="0"/>
              <a:t>            use-case diagram</a:t>
            </a:r>
          </a:p>
          <a:p>
            <a:pPr>
              <a:lnSpc>
                <a:spcPct val="90000"/>
              </a:lnSpc>
              <a:spcBef>
                <a:spcPct val="20000"/>
              </a:spcBef>
            </a:pPr>
            <a:r>
              <a:rPr lang="en-US" sz="2400" dirty="0" smtClean="0"/>
              <a:t>            use-case specification </a:t>
            </a:r>
          </a:p>
          <a:p>
            <a:pPr>
              <a:lnSpc>
                <a:spcPct val="90000"/>
              </a:lnSpc>
              <a:spcBef>
                <a:spcPct val="20000"/>
              </a:spcBef>
            </a:pPr>
            <a:r>
              <a:rPr lang="en-US" sz="2400" dirty="0" smtClean="0"/>
              <a:t>            class-diagram</a:t>
            </a:r>
          </a:p>
          <a:p>
            <a:pPr>
              <a:lnSpc>
                <a:spcPct val="90000"/>
              </a:lnSpc>
              <a:spcBef>
                <a:spcPct val="20000"/>
              </a:spcBef>
            </a:pPr>
            <a:r>
              <a:rPr lang="en-US" sz="2400" dirty="0"/>
              <a:t> </a:t>
            </a:r>
            <a:r>
              <a:rPr lang="en-US" sz="2400" dirty="0" smtClean="0"/>
              <a:t>           activity-diagram</a:t>
            </a:r>
          </a:p>
          <a:p>
            <a:pPr>
              <a:lnSpc>
                <a:spcPct val="90000"/>
              </a:lnSpc>
              <a:spcBef>
                <a:spcPct val="20000"/>
              </a:spcBef>
            </a:pPr>
            <a:r>
              <a:rPr lang="en-US" sz="2400" dirty="0"/>
              <a:t> </a:t>
            </a:r>
            <a:r>
              <a:rPr lang="en-US" sz="2400" dirty="0" smtClean="0"/>
              <a:t>           sequence diagram</a:t>
            </a:r>
          </a:p>
          <a:p>
            <a:pPr>
              <a:lnSpc>
                <a:spcPct val="90000"/>
              </a:lnSpc>
              <a:spcBef>
                <a:spcPct val="20000"/>
              </a:spcBef>
            </a:pPr>
            <a:r>
              <a:rPr lang="en-US" sz="2400" dirty="0" smtClean="0"/>
              <a:t>        </a:t>
            </a:r>
            <a:r>
              <a:rPr lang="en-US" sz="2400" dirty="0" smtClean="0">
                <a:solidFill>
                  <a:srgbClr val="FF0000"/>
                </a:solidFill>
              </a:rPr>
              <a:t>Or</a:t>
            </a:r>
          </a:p>
          <a:p>
            <a:pPr>
              <a:lnSpc>
                <a:spcPct val="90000"/>
              </a:lnSpc>
              <a:spcBef>
                <a:spcPct val="20000"/>
              </a:spcBef>
            </a:pPr>
            <a:r>
              <a:rPr lang="en-US" sz="2400" dirty="0"/>
              <a:t> </a:t>
            </a:r>
            <a:r>
              <a:rPr lang="en-US" sz="2400" dirty="0" smtClean="0"/>
              <a:t>          Context diagram</a:t>
            </a:r>
          </a:p>
          <a:p>
            <a:pPr>
              <a:lnSpc>
                <a:spcPct val="90000"/>
              </a:lnSpc>
              <a:spcBef>
                <a:spcPct val="20000"/>
              </a:spcBef>
            </a:pPr>
            <a:r>
              <a:rPr lang="en-US" sz="2400" dirty="0"/>
              <a:t> </a:t>
            </a:r>
            <a:r>
              <a:rPr lang="en-US" sz="2400" dirty="0" smtClean="0"/>
              <a:t>          DFD </a:t>
            </a:r>
            <a:r>
              <a:rPr lang="en-US" sz="2400" dirty="0"/>
              <a:t>– Level </a:t>
            </a:r>
            <a:r>
              <a:rPr lang="en-US" sz="2400" dirty="0" smtClean="0"/>
              <a:t>0</a:t>
            </a:r>
          </a:p>
          <a:p>
            <a:pPr>
              <a:lnSpc>
                <a:spcPct val="90000"/>
              </a:lnSpc>
              <a:spcBef>
                <a:spcPct val="20000"/>
              </a:spcBef>
            </a:pPr>
            <a:r>
              <a:rPr lang="en-US" sz="2400" dirty="0"/>
              <a:t> </a:t>
            </a:r>
            <a:r>
              <a:rPr lang="en-US" sz="2400" dirty="0" smtClean="0"/>
              <a:t>          DFD </a:t>
            </a:r>
            <a:r>
              <a:rPr lang="en-US" sz="2400" dirty="0"/>
              <a:t>Level </a:t>
            </a:r>
            <a:r>
              <a:rPr lang="en-US" sz="2400" dirty="0" smtClean="0"/>
              <a:t>1 </a:t>
            </a:r>
            <a:endParaRPr lang="en-US" sz="2400" dirty="0"/>
          </a:p>
        </p:txBody>
      </p:sp>
    </p:spTree>
    <p:extLst>
      <p:ext uri="{BB962C8B-B14F-4D97-AF65-F5344CB8AC3E}">
        <p14:creationId xmlns:p14="http://schemas.microsoft.com/office/powerpoint/2010/main" val="150086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2288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2885">
                                            <p:txEl>
                                              <p:pRg st="0" end="0"/>
                                            </p:txEl>
                                          </p:spTgt>
                                        </p:tgtEl>
                                        <p:attrNameLst>
                                          <p:attrName>ppt_c</p:attrName>
                                        </p:attrNameLst>
                                      </p:cBhvr>
                                      <p:to>
                                        <a:schemeClr val="bg2"/>
                                      </p:to>
                                    </p:animClr>
                                  </p:subTnLst>
                                </p:cTn>
                              </p:par>
                              <p:par>
                                <p:cTn id="7" presetID="2" presetClass="entr" presetSubtype="4" fill="hold" nodeType="withEffect">
                                  <p:stCondLst>
                                    <p:cond delay="0"/>
                                  </p:stCondLst>
                                  <p:childTnLst>
                                    <p:set>
                                      <p:cBhvr>
                                        <p:cTn id="8" dur="1" fill="hold">
                                          <p:stCondLst>
                                            <p:cond delay="0"/>
                                          </p:stCondLst>
                                        </p:cTn>
                                        <p:tgtEl>
                                          <p:spTgt spid="122887">
                                            <p:txEl>
                                              <p:pRg st="0" end="0"/>
                                            </p:txEl>
                                          </p:spTgt>
                                        </p:tgtEl>
                                        <p:attrNameLst>
                                          <p:attrName>style.visibility</p:attrName>
                                        </p:attrNameLst>
                                      </p:cBhvr>
                                      <p:to>
                                        <p:strVal val="visible"/>
                                      </p:to>
                                    </p:set>
                                    <p:anim calcmode="lin" valueType="num">
                                      <p:cBhvr additive="base">
                                        <p:cTn id="9" dur="500" fill="hold"/>
                                        <p:tgtEl>
                                          <p:spTgt spid="122887">
                                            <p:txEl>
                                              <p:pRg st="0" end="0"/>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122887">
                                            <p:txEl>
                                              <p:pRg st="0" end="0"/>
                                            </p:txEl>
                                          </p:spTgt>
                                        </p:tgtEl>
                                        <p:attrNameLst>
                                          <p:attrName>ppt_y</p:attrName>
                                        </p:attrNameLst>
                                      </p:cBhvr>
                                      <p:tavLst>
                                        <p:tav tm="0">
                                          <p:val>
                                            <p:strVal val="1+#ppt_h/2"/>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122887">
                                            <p:txEl>
                                              <p:pRg st="1" end="1"/>
                                            </p:txEl>
                                          </p:spTgt>
                                        </p:tgtEl>
                                        <p:attrNameLst>
                                          <p:attrName>style.visibility</p:attrName>
                                        </p:attrNameLst>
                                      </p:cBhvr>
                                      <p:to>
                                        <p:strVal val="visible"/>
                                      </p:to>
                                    </p:set>
                                    <p:anim calcmode="lin" valueType="num">
                                      <p:cBhvr additive="base">
                                        <p:cTn id="13" dur="500" fill="hold"/>
                                        <p:tgtEl>
                                          <p:spTgt spid="1228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8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r>
              <a:rPr lang="en-US"/>
              <a:t>Slide </a:t>
            </a:r>
            <a:fld id="{B3A5B9EC-7251-4C8D-BC9C-5DB76644DE93}" type="slidenum">
              <a:rPr lang="en-US"/>
              <a:pPr/>
              <a:t>3</a:t>
            </a:fld>
            <a:r>
              <a:rPr lang="en-US"/>
              <a:t> of 41</a:t>
            </a:r>
          </a:p>
        </p:txBody>
      </p:sp>
      <p:sp>
        <p:nvSpPr>
          <p:cNvPr id="188418" name="Text Box 2"/>
          <p:cNvSpPr txBox="1">
            <a:spLocks noChangeArrowheads="1"/>
          </p:cNvSpPr>
          <p:nvPr/>
        </p:nvSpPr>
        <p:spPr bwMode="auto">
          <a:xfrm>
            <a:off x="671513" y="2566988"/>
            <a:ext cx="8035925" cy="738664"/>
          </a:xfrm>
          <a:prstGeom prst="rect">
            <a:avLst/>
          </a:prstGeom>
          <a:noFill/>
          <a:ln w="9525">
            <a:noFill/>
            <a:miter lim="800000"/>
            <a:headEnd/>
            <a:tailEnd/>
          </a:ln>
        </p:spPr>
        <p:txBody>
          <a:bodyPr lIns="0" tIns="0" rIns="0" bIns="0">
            <a:spAutoFit/>
          </a:bodyPr>
          <a:lstStyle/>
          <a:p>
            <a:pPr algn="ctr">
              <a:spcBef>
                <a:spcPct val="20000"/>
              </a:spcBef>
              <a:buClr>
                <a:schemeClr val="tx1"/>
              </a:buClr>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dirty="0">
                <a:solidFill>
                  <a:srgbClr val="CC0000"/>
                </a:solidFill>
              </a:rPr>
              <a:t>Poor writing will undermine your authority in the reader’s eyes, and good writing will strengthen it. </a:t>
            </a:r>
            <a:endParaRPr lang="en-US" sz="2400" dirty="0"/>
          </a:p>
        </p:txBody>
      </p:sp>
    </p:spTree>
    <p:extLst>
      <p:ext uri="{BB962C8B-B14F-4D97-AF65-F5344CB8AC3E}">
        <p14:creationId xmlns:p14="http://schemas.microsoft.com/office/powerpoint/2010/main" val="39645388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E4DB3429-A3CB-4039-917A-5E6AB50842F5}" type="slidenum">
              <a:rPr lang="en-US"/>
              <a:pPr/>
              <a:t>30</a:t>
            </a:fld>
            <a:r>
              <a:rPr lang="en-US"/>
              <a:t> of 41</a:t>
            </a:r>
          </a:p>
        </p:txBody>
      </p:sp>
      <p:sp>
        <p:nvSpPr>
          <p:cNvPr id="122882" name="Text Box 2"/>
          <p:cNvSpPr txBox="1">
            <a:spLocks noChangeArrowheads="1"/>
          </p:cNvSpPr>
          <p:nvPr/>
        </p:nvSpPr>
        <p:spPr bwMode="auto">
          <a:xfrm>
            <a:off x="672479" y="411163"/>
            <a:ext cx="4896149"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7: SYSTEM ARCHITECTURE</a:t>
            </a:r>
          </a:p>
        </p:txBody>
      </p:sp>
      <p:sp>
        <p:nvSpPr>
          <p:cNvPr id="122885" name="Rectangle 5"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US" sz="2000">
              <a:solidFill>
                <a:schemeClr val="accent2"/>
              </a:solidFill>
            </a:endParaRPr>
          </a:p>
        </p:txBody>
      </p:sp>
      <p:sp>
        <p:nvSpPr>
          <p:cNvPr id="122887" name="Rectangle 7"/>
          <p:cNvSpPr>
            <a:spLocks noChangeArrowheads="1"/>
          </p:cNvSpPr>
          <p:nvPr/>
        </p:nvSpPr>
        <p:spPr bwMode="auto">
          <a:xfrm>
            <a:off x="584200" y="1695450"/>
            <a:ext cx="8952323" cy="1643527"/>
          </a:xfrm>
          <a:prstGeom prst="rect">
            <a:avLst/>
          </a:prstGeom>
          <a:noFill/>
          <a:ln w="9525">
            <a:noFill/>
            <a:miter lim="800000"/>
            <a:headEnd/>
            <a:tailEnd/>
          </a:ln>
          <a:effectLst/>
        </p:spPr>
        <p:txBody>
          <a:bodyPr wrap="none">
            <a:spAutoFit/>
          </a:bodyPr>
          <a:lstStyle/>
          <a:p>
            <a:pPr>
              <a:lnSpc>
                <a:spcPct val="90000"/>
              </a:lnSpc>
              <a:spcBef>
                <a:spcPct val="20000"/>
              </a:spcBef>
            </a:pPr>
            <a:r>
              <a:rPr lang="en-US" sz="2400" dirty="0"/>
              <a:t>7.2.2: Database </a:t>
            </a:r>
            <a:r>
              <a:rPr lang="en-US" sz="2400" dirty="0" smtClean="0"/>
              <a:t>design</a:t>
            </a:r>
          </a:p>
          <a:p>
            <a:pPr>
              <a:lnSpc>
                <a:spcPct val="90000"/>
              </a:lnSpc>
              <a:spcBef>
                <a:spcPct val="20000"/>
              </a:spcBef>
            </a:pPr>
            <a:r>
              <a:rPr lang="en-US" sz="2400" dirty="0"/>
              <a:t> </a:t>
            </a:r>
            <a:r>
              <a:rPr lang="en-US" sz="2400" dirty="0" smtClean="0"/>
              <a:t>     (</a:t>
            </a:r>
            <a:r>
              <a:rPr lang="en-US" sz="2400" dirty="0" smtClean="0">
                <a:solidFill>
                  <a:srgbClr val="FF0000"/>
                </a:solidFill>
              </a:rPr>
              <a:t>Ignore </a:t>
            </a:r>
            <a:r>
              <a:rPr lang="en-US" sz="2400" dirty="0">
                <a:solidFill>
                  <a:srgbClr val="FF0000"/>
                </a:solidFill>
              </a:rPr>
              <a:t>this section, if your FYP does not require any </a:t>
            </a:r>
            <a:r>
              <a:rPr lang="en-US" sz="2400" dirty="0" smtClean="0">
                <a:solidFill>
                  <a:srgbClr val="FF0000"/>
                </a:solidFill>
              </a:rPr>
              <a:t>DBMS</a:t>
            </a:r>
            <a:r>
              <a:rPr lang="en-US" sz="2400" dirty="0" smtClean="0"/>
              <a:t>)</a:t>
            </a:r>
          </a:p>
          <a:p>
            <a:pPr>
              <a:lnSpc>
                <a:spcPct val="90000"/>
              </a:lnSpc>
              <a:spcBef>
                <a:spcPct val="20000"/>
              </a:spcBef>
            </a:pPr>
            <a:r>
              <a:rPr lang="en-US" sz="2400" dirty="0" smtClean="0"/>
              <a:t>       </a:t>
            </a:r>
            <a:r>
              <a:rPr lang="en-US" sz="2400" dirty="0"/>
              <a:t>7.2.2.1: Entity relationship diagram (ERD) </a:t>
            </a:r>
            <a:endParaRPr lang="en-US" sz="2400" dirty="0" smtClean="0"/>
          </a:p>
          <a:p>
            <a:pPr>
              <a:lnSpc>
                <a:spcPct val="90000"/>
              </a:lnSpc>
              <a:spcBef>
                <a:spcPct val="20000"/>
              </a:spcBef>
            </a:pPr>
            <a:r>
              <a:rPr lang="en-US" sz="2400" dirty="0" smtClean="0"/>
              <a:t>       </a:t>
            </a:r>
            <a:r>
              <a:rPr lang="en-US" sz="2400" dirty="0"/>
              <a:t>7.2.2.2: Database table </a:t>
            </a:r>
            <a:r>
              <a:rPr lang="en-US" sz="2400" dirty="0" smtClean="0"/>
              <a:t>structure(Database Scheme)</a:t>
            </a:r>
            <a:endParaRPr lang="en-US" sz="2400" dirty="0"/>
          </a:p>
        </p:txBody>
      </p:sp>
    </p:spTree>
    <p:extLst>
      <p:ext uri="{BB962C8B-B14F-4D97-AF65-F5344CB8AC3E}">
        <p14:creationId xmlns:p14="http://schemas.microsoft.com/office/powerpoint/2010/main" val="150086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2288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2885">
                                            <p:txEl>
                                              <p:pRg st="0" end="0"/>
                                            </p:txEl>
                                          </p:spTgt>
                                        </p:tgtEl>
                                        <p:attrNameLst>
                                          <p:attrName>ppt_c</p:attrName>
                                        </p:attrNameLst>
                                      </p:cBhvr>
                                      <p:to>
                                        <a:schemeClr val="bg2"/>
                                      </p:to>
                                    </p:animClr>
                                  </p:subTnLst>
                                </p:cTn>
                              </p:par>
                              <p:par>
                                <p:cTn id="7" presetID="2" presetClass="entr" presetSubtype="4" fill="hold" nodeType="withEffect">
                                  <p:stCondLst>
                                    <p:cond delay="0"/>
                                  </p:stCondLst>
                                  <p:childTnLst>
                                    <p:set>
                                      <p:cBhvr>
                                        <p:cTn id="8" dur="1" fill="hold">
                                          <p:stCondLst>
                                            <p:cond delay="0"/>
                                          </p:stCondLst>
                                        </p:cTn>
                                        <p:tgtEl>
                                          <p:spTgt spid="122887">
                                            <p:txEl>
                                              <p:pRg st="0" end="0"/>
                                            </p:txEl>
                                          </p:spTgt>
                                        </p:tgtEl>
                                        <p:attrNameLst>
                                          <p:attrName>style.visibility</p:attrName>
                                        </p:attrNameLst>
                                      </p:cBhvr>
                                      <p:to>
                                        <p:strVal val="visible"/>
                                      </p:to>
                                    </p:set>
                                    <p:anim calcmode="lin" valueType="num">
                                      <p:cBhvr additive="base">
                                        <p:cTn id="9" dur="500" fill="hold"/>
                                        <p:tgtEl>
                                          <p:spTgt spid="122887">
                                            <p:txEl>
                                              <p:pRg st="0" end="0"/>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122887">
                                            <p:txEl>
                                              <p:pRg st="0" end="0"/>
                                            </p:txEl>
                                          </p:spTgt>
                                        </p:tgtEl>
                                        <p:attrNameLst>
                                          <p:attrName>ppt_y</p:attrName>
                                        </p:attrNameLst>
                                      </p:cBhvr>
                                      <p:tavLst>
                                        <p:tav tm="0">
                                          <p:val>
                                            <p:strVal val="1+#ppt_h/2"/>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122887">
                                            <p:txEl>
                                              <p:pRg st="1" end="1"/>
                                            </p:txEl>
                                          </p:spTgt>
                                        </p:tgtEl>
                                        <p:attrNameLst>
                                          <p:attrName>style.visibility</p:attrName>
                                        </p:attrNameLst>
                                      </p:cBhvr>
                                      <p:to>
                                        <p:strVal val="visible"/>
                                      </p:to>
                                    </p:set>
                                    <p:anim calcmode="lin" valueType="num">
                                      <p:cBhvr additive="base">
                                        <p:cTn id="13" dur="500" fill="hold"/>
                                        <p:tgtEl>
                                          <p:spTgt spid="1228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8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E4DB3429-A3CB-4039-917A-5E6AB50842F5}" type="slidenum">
              <a:rPr lang="en-US"/>
              <a:pPr/>
              <a:t>31</a:t>
            </a:fld>
            <a:r>
              <a:rPr lang="en-US"/>
              <a:t> of 41</a:t>
            </a:r>
          </a:p>
        </p:txBody>
      </p:sp>
      <p:sp>
        <p:nvSpPr>
          <p:cNvPr id="122882" name="Text Box 2"/>
          <p:cNvSpPr txBox="1">
            <a:spLocks noChangeArrowheads="1"/>
          </p:cNvSpPr>
          <p:nvPr/>
        </p:nvSpPr>
        <p:spPr bwMode="auto">
          <a:xfrm>
            <a:off x="672479" y="411163"/>
            <a:ext cx="4896149"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7: SYSTEM ARCHITECTURE</a:t>
            </a:r>
          </a:p>
        </p:txBody>
      </p:sp>
      <p:sp>
        <p:nvSpPr>
          <p:cNvPr id="122885" name="Rectangle 5"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US" sz="2000">
              <a:solidFill>
                <a:schemeClr val="accent2"/>
              </a:solidFill>
            </a:endParaRPr>
          </a:p>
        </p:txBody>
      </p:sp>
      <p:sp>
        <p:nvSpPr>
          <p:cNvPr id="122887" name="Rectangle 7"/>
          <p:cNvSpPr>
            <a:spLocks noChangeArrowheads="1"/>
          </p:cNvSpPr>
          <p:nvPr/>
        </p:nvSpPr>
        <p:spPr bwMode="auto">
          <a:xfrm>
            <a:off x="584200" y="1695450"/>
            <a:ext cx="6074099" cy="424732"/>
          </a:xfrm>
          <a:prstGeom prst="rect">
            <a:avLst/>
          </a:prstGeom>
          <a:noFill/>
          <a:ln w="9525">
            <a:noFill/>
            <a:miter lim="800000"/>
            <a:headEnd/>
            <a:tailEnd/>
          </a:ln>
          <a:effectLst/>
        </p:spPr>
        <p:txBody>
          <a:bodyPr wrap="none">
            <a:spAutoFit/>
          </a:bodyPr>
          <a:lstStyle/>
          <a:p>
            <a:pPr>
              <a:lnSpc>
                <a:spcPct val="90000"/>
              </a:lnSpc>
              <a:spcBef>
                <a:spcPct val="20000"/>
              </a:spcBef>
            </a:pPr>
            <a:r>
              <a:rPr lang="en-US" sz="2400" dirty="0"/>
              <a:t>Entity relationship diagram (ERD</a:t>
            </a:r>
            <a:r>
              <a:rPr lang="en-US" sz="2400" dirty="0" smtClean="0"/>
              <a:t>) - </a:t>
            </a:r>
            <a:r>
              <a:rPr lang="en-US" sz="2400" dirty="0" smtClean="0">
                <a:solidFill>
                  <a:srgbClr val="FF0000"/>
                </a:solidFill>
              </a:rPr>
              <a:t>Sample</a:t>
            </a:r>
            <a:endParaRPr lang="en-US" sz="2400" dirty="0">
              <a:solidFill>
                <a:srgbClr val="FF0000"/>
              </a:solidFill>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68928" y="2213033"/>
            <a:ext cx="5730875" cy="4131945"/>
          </a:xfrm>
          <a:prstGeom prst="rect">
            <a:avLst/>
          </a:prstGeom>
          <a:ln>
            <a:solidFill>
              <a:schemeClr val="tx1"/>
            </a:solidFill>
          </a:ln>
        </p:spPr>
      </p:pic>
    </p:spTree>
    <p:extLst>
      <p:ext uri="{BB962C8B-B14F-4D97-AF65-F5344CB8AC3E}">
        <p14:creationId xmlns:p14="http://schemas.microsoft.com/office/powerpoint/2010/main" val="150086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2288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2885">
                                            <p:txEl>
                                              <p:pRg st="0" end="0"/>
                                            </p:txEl>
                                          </p:spTgt>
                                        </p:tgtEl>
                                        <p:attrNameLst>
                                          <p:attrName>ppt_c</p:attrName>
                                        </p:attrNameLst>
                                      </p:cBhvr>
                                      <p:to>
                                        <a:schemeClr val="bg2"/>
                                      </p:to>
                                    </p:animClr>
                                  </p:subTnLst>
                                </p:cTn>
                              </p:par>
                              <p:par>
                                <p:cTn id="7" presetID="2" presetClass="entr" presetSubtype="4" fill="hold" nodeType="withEffect">
                                  <p:stCondLst>
                                    <p:cond delay="0"/>
                                  </p:stCondLst>
                                  <p:childTnLst>
                                    <p:set>
                                      <p:cBhvr>
                                        <p:cTn id="8" dur="1" fill="hold">
                                          <p:stCondLst>
                                            <p:cond delay="0"/>
                                          </p:stCondLst>
                                        </p:cTn>
                                        <p:tgtEl>
                                          <p:spTgt spid="122887">
                                            <p:txEl>
                                              <p:pRg st="0" end="0"/>
                                            </p:txEl>
                                          </p:spTgt>
                                        </p:tgtEl>
                                        <p:attrNameLst>
                                          <p:attrName>style.visibility</p:attrName>
                                        </p:attrNameLst>
                                      </p:cBhvr>
                                      <p:to>
                                        <p:strVal val="visible"/>
                                      </p:to>
                                    </p:set>
                                    <p:anim calcmode="lin" valueType="num">
                                      <p:cBhvr additive="base">
                                        <p:cTn id="9" dur="500" fill="hold"/>
                                        <p:tgtEl>
                                          <p:spTgt spid="122887">
                                            <p:txEl>
                                              <p:pRg st="0" end="0"/>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12288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E4DB3429-A3CB-4039-917A-5E6AB50842F5}" type="slidenum">
              <a:rPr lang="en-US"/>
              <a:pPr/>
              <a:t>32</a:t>
            </a:fld>
            <a:r>
              <a:rPr lang="en-US"/>
              <a:t> of 41</a:t>
            </a:r>
          </a:p>
        </p:txBody>
      </p:sp>
      <p:sp>
        <p:nvSpPr>
          <p:cNvPr id="122882" name="Text Box 2"/>
          <p:cNvSpPr txBox="1">
            <a:spLocks noChangeArrowheads="1"/>
          </p:cNvSpPr>
          <p:nvPr/>
        </p:nvSpPr>
        <p:spPr bwMode="auto">
          <a:xfrm>
            <a:off x="672479" y="411163"/>
            <a:ext cx="4896149"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7: SYSTEM ARCHITECTURE</a:t>
            </a:r>
          </a:p>
        </p:txBody>
      </p:sp>
      <p:sp>
        <p:nvSpPr>
          <p:cNvPr id="122885" name="Rectangle 5"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US" sz="2000">
              <a:solidFill>
                <a:schemeClr val="accent2"/>
              </a:solidFill>
            </a:endParaRPr>
          </a:p>
        </p:txBody>
      </p:sp>
      <p:sp>
        <p:nvSpPr>
          <p:cNvPr id="122887" name="Rectangle 7"/>
          <p:cNvSpPr>
            <a:spLocks noChangeArrowheads="1"/>
          </p:cNvSpPr>
          <p:nvPr/>
        </p:nvSpPr>
        <p:spPr bwMode="auto">
          <a:xfrm>
            <a:off x="584200" y="1695450"/>
            <a:ext cx="6364243" cy="424732"/>
          </a:xfrm>
          <a:prstGeom prst="rect">
            <a:avLst/>
          </a:prstGeom>
          <a:noFill/>
          <a:ln w="9525">
            <a:noFill/>
            <a:miter lim="800000"/>
            <a:headEnd/>
            <a:tailEnd/>
          </a:ln>
          <a:effectLst/>
        </p:spPr>
        <p:txBody>
          <a:bodyPr wrap="none">
            <a:spAutoFit/>
          </a:bodyPr>
          <a:lstStyle/>
          <a:p>
            <a:pPr>
              <a:lnSpc>
                <a:spcPct val="90000"/>
              </a:lnSpc>
              <a:spcBef>
                <a:spcPct val="20000"/>
              </a:spcBef>
            </a:pPr>
            <a:r>
              <a:rPr lang="en-US" sz="2400" dirty="0"/>
              <a:t>Database table structure (Database Schema)</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3" y="2409691"/>
            <a:ext cx="889635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586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2288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2885">
                                            <p:txEl>
                                              <p:pRg st="0" end="0"/>
                                            </p:txEl>
                                          </p:spTgt>
                                        </p:tgtEl>
                                        <p:attrNameLst>
                                          <p:attrName>ppt_c</p:attrName>
                                        </p:attrNameLst>
                                      </p:cBhvr>
                                      <p:to>
                                        <a:schemeClr val="bg2"/>
                                      </p:to>
                                    </p:animClr>
                                  </p:subTnLst>
                                </p:cTn>
                              </p:par>
                              <p:par>
                                <p:cTn id="7" presetID="2" presetClass="entr" presetSubtype="4" fill="hold" nodeType="withEffect">
                                  <p:stCondLst>
                                    <p:cond delay="0"/>
                                  </p:stCondLst>
                                  <p:childTnLst>
                                    <p:set>
                                      <p:cBhvr>
                                        <p:cTn id="8" dur="1" fill="hold">
                                          <p:stCondLst>
                                            <p:cond delay="0"/>
                                          </p:stCondLst>
                                        </p:cTn>
                                        <p:tgtEl>
                                          <p:spTgt spid="122887">
                                            <p:txEl>
                                              <p:pRg st="0" end="0"/>
                                            </p:txEl>
                                          </p:spTgt>
                                        </p:tgtEl>
                                        <p:attrNameLst>
                                          <p:attrName>style.visibility</p:attrName>
                                        </p:attrNameLst>
                                      </p:cBhvr>
                                      <p:to>
                                        <p:strVal val="visible"/>
                                      </p:to>
                                    </p:set>
                                    <p:anim calcmode="lin" valueType="num">
                                      <p:cBhvr additive="base">
                                        <p:cTn id="9" dur="500" fill="hold"/>
                                        <p:tgtEl>
                                          <p:spTgt spid="122887">
                                            <p:txEl>
                                              <p:pRg st="0" end="0"/>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12288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E4DB3429-A3CB-4039-917A-5E6AB50842F5}" type="slidenum">
              <a:rPr lang="en-US"/>
              <a:pPr/>
              <a:t>33</a:t>
            </a:fld>
            <a:r>
              <a:rPr lang="en-US"/>
              <a:t> of 41</a:t>
            </a:r>
          </a:p>
        </p:txBody>
      </p:sp>
      <p:sp>
        <p:nvSpPr>
          <p:cNvPr id="122882" name="Text Box 2"/>
          <p:cNvSpPr txBox="1">
            <a:spLocks noChangeArrowheads="1"/>
          </p:cNvSpPr>
          <p:nvPr/>
        </p:nvSpPr>
        <p:spPr bwMode="auto">
          <a:xfrm>
            <a:off x="672479" y="411163"/>
            <a:ext cx="4896149"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7: SYSTEM ARCHITECTURE</a:t>
            </a:r>
          </a:p>
        </p:txBody>
      </p:sp>
      <p:sp>
        <p:nvSpPr>
          <p:cNvPr id="122885" name="Rectangle 5"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US" sz="2000">
              <a:solidFill>
                <a:schemeClr val="accent2"/>
              </a:solidFill>
            </a:endParaRPr>
          </a:p>
        </p:txBody>
      </p:sp>
      <p:sp>
        <p:nvSpPr>
          <p:cNvPr id="122887" name="Rectangle 7"/>
          <p:cNvSpPr>
            <a:spLocks noChangeArrowheads="1"/>
          </p:cNvSpPr>
          <p:nvPr/>
        </p:nvSpPr>
        <p:spPr bwMode="auto">
          <a:xfrm>
            <a:off x="584200" y="1695450"/>
            <a:ext cx="6364243" cy="424732"/>
          </a:xfrm>
          <a:prstGeom prst="rect">
            <a:avLst/>
          </a:prstGeom>
          <a:noFill/>
          <a:ln w="9525">
            <a:noFill/>
            <a:miter lim="800000"/>
            <a:headEnd/>
            <a:tailEnd/>
          </a:ln>
          <a:effectLst/>
        </p:spPr>
        <p:txBody>
          <a:bodyPr wrap="none">
            <a:spAutoFit/>
          </a:bodyPr>
          <a:lstStyle/>
          <a:p>
            <a:pPr>
              <a:lnSpc>
                <a:spcPct val="90000"/>
              </a:lnSpc>
              <a:spcBef>
                <a:spcPct val="20000"/>
              </a:spcBef>
            </a:pPr>
            <a:r>
              <a:rPr lang="en-US" sz="2400" dirty="0"/>
              <a:t>Database table structure (Database Schema)</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46" y="2309679"/>
            <a:ext cx="885825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223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2288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2885">
                                            <p:txEl>
                                              <p:pRg st="0" end="0"/>
                                            </p:txEl>
                                          </p:spTgt>
                                        </p:tgtEl>
                                        <p:attrNameLst>
                                          <p:attrName>ppt_c</p:attrName>
                                        </p:attrNameLst>
                                      </p:cBhvr>
                                      <p:to>
                                        <a:schemeClr val="bg2"/>
                                      </p:to>
                                    </p:animClr>
                                  </p:subTnLst>
                                </p:cTn>
                              </p:par>
                              <p:par>
                                <p:cTn id="7" presetID="2" presetClass="entr" presetSubtype="4" fill="hold" nodeType="withEffect">
                                  <p:stCondLst>
                                    <p:cond delay="0"/>
                                  </p:stCondLst>
                                  <p:childTnLst>
                                    <p:set>
                                      <p:cBhvr>
                                        <p:cTn id="8" dur="1" fill="hold">
                                          <p:stCondLst>
                                            <p:cond delay="0"/>
                                          </p:stCondLst>
                                        </p:cTn>
                                        <p:tgtEl>
                                          <p:spTgt spid="122887">
                                            <p:txEl>
                                              <p:pRg st="0" end="0"/>
                                            </p:txEl>
                                          </p:spTgt>
                                        </p:tgtEl>
                                        <p:attrNameLst>
                                          <p:attrName>style.visibility</p:attrName>
                                        </p:attrNameLst>
                                      </p:cBhvr>
                                      <p:to>
                                        <p:strVal val="visible"/>
                                      </p:to>
                                    </p:set>
                                    <p:anim calcmode="lin" valueType="num">
                                      <p:cBhvr additive="base">
                                        <p:cTn id="9" dur="500" fill="hold"/>
                                        <p:tgtEl>
                                          <p:spTgt spid="122887">
                                            <p:txEl>
                                              <p:pRg st="0" end="0"/>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12288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E4DB3429-A3CB-4039-917A-5E6AB50842F5}" type="slidenum">
              <a:rPr lang="en-US"/>
              <a:pPr/>
              <a:t>34</a:t>
            </a:fld>
            <a:r>
              <a:rPr lang="en-US"/>
              <a:t> of 41</a:t>
            </a:r>
          </a:p>
        </p:txBody>
      </p:sp>
      <p:sp>
        <p:nvSpPr>
          <p:cNvPr id="122882" name="Text Box 2"/>
          <p:cNvSpPr txBox="1">
            <a:spLocks noChangeArrowheads="1"/>
          </p:cNvSpPr>
          <p:nvPr/>
        </p:nvSpPr>
        <p:spPr bwMode="auto">
          <a:xfrm>
            <a:off x="672479" y="411163"/>
            <a:ext cx="4896149"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7: SYSTEM ARCHITECTURE</a:t>
            </a:r>
          </a:p>
        </p:txBody>
      </p:sp>
      <p:sp>
        <p:nvSpPr>
          <p:cNvPr id="122885" name="Rectangle 5"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US" sz="2000">
              <a:solidFill>
                <a:schemeClr val="accent2"/>
              </a:solidFill>
            </a:endParaRPr>
          </a:p>
        </p:txBody>
      </p:sp>
      <p:sp>
        <p:nvSpPr>
          <p:cNvPr id="122887" name="Rectangle 7"/>
          <p:cNvSpPr>
            <a:spLocks noChangeArrowheads="1"/>
          </p:cNvSpPr>
          <p:nvPr/>
        </p:nvSpPr>
        <p:spPr bwMode="auto">
          <a:xfrm>
            <a:off x="584200" y="1695450"/>
            <a:ext cx="6364243" cy="424732"/>
          </a:xfrm>
          <a:prstGeom prst="rect">
            <a:avLst/>
          </a:prstGeom>
          <a:noFill/>
          <a:ln w="9525">
            <a:noFill/>
            <a:miter lim="800000"/>
            <a:headEnd/>
            <a:tailEnd/>
          </a:ln>
          <a:effectLst/>
        </p:spPr>
        <p:txBody>
          <a:bodyPr wrap="none">
            <a:spAutoFit/>
          </a:bodyPr>
          <a:lstStyle/>
          <a:p>
            <a:pPr>
              <a:lnSpc>
                <a:spcPct val="90000"/>
              </a:lnSpc>
              <a:spcBef>
                <a:spcPct val="20000"/>
              </a:spcBef>
            </a:pPr>
            <a:r>
              <a:rPr lang="en-US" sz="2400" dirty="0"/>
              <a:t>Database table structure (Database Schema)</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57" y="2247967"/>
            <a:ext cx="885825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967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2288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2885">
                                            <p:txEl>
                                              <p:pRg st="0" end="0"/>
                                            </p:txEl>
                                          </p:spTgt>
                                        </p:tgtEl>
                                        <p:attrNameLst>
                                          <p:attrName>ppt_c</p:attrName>
                                        </p:attrNameLst>
                                      </p:cBhvr>
                                      <p:to>
                                        <a:schemeClr val="bg2"/>
                                      </p:to>
                                    </p:animClr>
                                  </p:subTnLst>
                                </p:cTn>
                              </p:par>
                              <p:par>
                                <p:cTn id="7" presetID="2" presetClass="entr" presetSubtype="4" fill="hold" nodeType="withEffect">
                                  <p:stCondLst>
                                    <p:cond delay="0"/>
                                  </p:stCondLst>
                                  <p:childTnLst>
                                    <p:set>
                                      <p:cBhvr>
                                        <p:cTn id="8" dur="1" fill="hold">
                                          <p:stCondLst>
                                            <p:cond delay="0"/>
                                          </p:stCondLst>
                                        </p:cTn>
                                        <p:tgtEl>
                                          <p:spTgt spid="122887">
                                            <p:txEl>
                                              <p:pRg st="0" end="0"/>
                                            </p:txEl>
                                          </p:spTgt>
                                        </p:tgtEl>
                                        <p:attrNameLst>
                                          <p:attrName>style.visibility</p:attrName>
                                        </p:attrNameLst>
                                      </p:cBhvr>
                                      <p:to>
                                        <p:strVal val="visible"/>
                                      </p:to>
                                    </p:set>
                                    <p:anim calcmode="lin" valueType="num">
                                      <p:cBhvr additive="base">
                                        <p:cTn id="9" dur="500" fill="hold"/>
                                        <p:tgtEl>
                                          <p:spTgt spid="122887">
                                            <p:txEl>
                                              <p:pRg st="0" end="0"/>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12288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E4DB3429-A3CB-4039-917A-5E6AB50842F5}" type="slidenum">
              <a:rPr lang="en-US"/>
              <a:pPr/>
              <a:t>35</a:t>
            </a:fld>
            <a:r>
              <a:rPr lang="en-US"/>
              <a:t> of 41</a:t>
            </a:r>
          </a:p>
        </p:txBody>
      </p:sp>
      <p:sp>
        <p:nvSpPr>
          <p:cNvPr id="122882" name="Text Box 2"/>
          <p:cNvSpPr txBox="1">
            <a:spLocks noChangeArrowheads="1"/>
          </p:cNvSpPr>
          <p:nvPr/>
        </p:nvSpPr>
        <p:spPr bwMode="auto">
          <a:xfrm>
            <a:off x="672479" y="411163"/>
            <a:ext cx="4896149"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7: SYSTEM ARCHITECTURE</a:t>
            </a:r>
          </a:p>
        </p:txBody>
      </p:sp>
      <p:sp>
        <p:nvSpPr>
          <p:cNvPr id="122885" name="Rectangle 5"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US" sz="2000">
              <a:solidFill>
                <a:schemeClr val="accent2"/>
              </a:solidFill>
            </a:endParaRPr>
          </a:p>
        </p:txBody>
      </p:sp>
      <p:sp>
        <p:nvSpPr>
          <p:cNvPr id="122887" name="Rectangle 7"/>
          <p:cNvSpPr>
            <a:spLocks noChangeArrowheads="1"/>
          </p:cNvSpPr>
          <p:nvPr/>
        </p:nvSpPr>
        <p:spPr bwMode="auto">
          <a:xfrm>
            <a:off x="584200" y="1695450"/>
            <a:ext cx="5474576" cy="2049792"/>
          </a:xfrm>
          <a:prstGeom prst="rect">
            <a:avLst/>
          </a:prstGeom>
          <a:noFill/>
          <a:ln w="9525">
            <a:noFill/>
            <a:miter lim="800000"/>
            <a:headEnd/>
            <a:tailEnd/>
          </a:ln>
          <a:effectLst/>
        </p:spPr>
        <p:txBody>
          <a:bodyPr wrap="none">
            <a:spAutoFit/>
          </a:bodyPr>
          <a:lstStyle/>
          <a:p>
            <a:pPr>
              <a:lnSpc>
                <a:spcPct val="90000"/>
              </a:lnSpc>
              <a:spcBef>
                <a:spcPct val="20000"/>
              </a:spcBef>
            </a:pPr>
            <a:r>
              <a:rPr lang="en-US" sz="2400" dirty="0"/>
              <a:t>7.2.3. Interface design (storyboard</a:t>
            </a:r>
            <a:r>
              <a:rPr lang="en-US" sz="2400" dirty="0" smtClean="0"/>
              <a:t>)</a:t>
            </a:r>
          </a:p>
          <a:p>
            <a:pPr>
              <a:lnSpc>
                <a:spcPct val="90000"/>
              </a:lnSpc>
              <a:spcBef>
                <a:spcPct val="20000"/>
              </a:spcBef>
            </a:pPr>
            <a:r>
              <a:rPr lang="en-US" sz="2400" dirty="0">
                <a:solidFill>
                  <a:srgbClr val="FF0000"/>
                </a:solidFill>
              </a:rPr>
              <a:t> </a:t>
            </a:r>
            <a:r>
              <a:rPr lang="en-US" sz="2400" dirty="0" smtClean="0">
                <a:solidFill>
                  <a:srgbClr val="FF0000"/>
                </a:solidFill>
              </a:rPr>
              <a:t>   should </a:t>
            </a:r>
            <a:r>
              <a:rPr lang="en-US" sz="2400" dirty="0">
                <a:solidFill>
                  <a:srgbClr val="FF0000"/>
                </a:solidFill>
              </a:rPr>
              <a:t>be </a:t>
            </a:r>
            <a:r>
              <a:rPr lang="en-US" sz="2400" dirty="0" smtClean="0">
                <a:solidFill>
                  <a:srgbClr val="FF0000"/>
                </a:solidFill>
              </a:rPr>
              <a:t>documented very detailed</a:t>
            </a:r>
          </a:p>
          <a:p>
            <a:pPr marL="342900" indent="-342900">
              <a:lnSpc>
                <a:spcPct val="90000"/>
              </a:lnSpc>
              <a:spcBef>
                <a:spcPct val="20000"/>
              </a:spcBef>
              <a:buFont typeface="Arial" pitchFamily="34" charset="0"/>
              <a:buChar char="•"/>
            </a:pPr>
            <a:r>
              <a:rPr lang="en-US" sz="2400" dirty="0" smtClean="0"/>
              <a:t>use </a:t>
            </a:r>
            <a:r>
              <a:rPr lang="en-US" sz="2400" dirty="0"/>
              <a:t>either an appropriate </a:t>
            </a:r>
            <a:r>
              <a:rPr lang="en-US" sz="2400" dirty="0" smtClean="0"/>
              <a:t>tool</a:t>
            </a:r>
          </a:p>
          <a:p>
            <a:pPr marL="342900" indent="-342900">
              <a:lnSpc>
                <a:spcPct val="90000"/>
              </a:lnSpc>
              <a:spcBef>
                <a:spcPct val="20000"/>
              </a:spcBef>
              <a:buFont typeface="Arial" pitchFamily="34" charset="0"/>
              <a:buChar char="•"/>
            </a:pPr>
            <a:r>
              <a:rPr lang="en-US" sz="2400" dirty="0" smtClean="0"/>
              <a:t>MS Paint</a:t>
            </a:r>
          </a:p>
          <a:p>
            <a:pPr marL="342900" indent="-342900">
              <a:lnSpc>
                <a:spcPct val="90000"/>
              </a:lnSpc>
              <a:spcBef>
                <a:spcPct val="20000"/>
              </a:spcBef>
              <a:buFont typeface="Arial" pitchFamily="34" charset="0"/>
              <a:buChar char="•"/>
            </a:pPr>
            <a:r>
              <a:rPr lang="en-US" sz="2400" dirty="0" smtClean="0"/>
              <a:t>Pencil </a:t>
            </a:r>
            <a:r>
              <a:rPr lang="en-US" sz="2400" dirty="0"/>
              <a:t>- http://pencil.evolus.vn/)</a:t>
            </a:r>
            <a:endParaRPr lang="en-US" sz="2400" b="1" dirty="0" smtClean="0"/>
          </a:p>
        </p:txBody>
      </p:sp>
    </p:spTree>
    <p:extLst>
      <p:ext uri="{BB962C8B-B14F-4D97-AF65-F5344CB8AC3E}">
        <p14:creationId xmlns:p14="http://schemas.microsoft.com/office/powerpoint/2010/main" val="52586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2288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2885">
                                            <p:txEl>
                                              <p:pRg st="0" end="0"/>
                                            </p:txEl>
                                          </p:spTgt>
                                        </p:tgtEl>
                                        <p:attrNameLst>
                                          <p:attrName>ppt_c</p:attrName>
                                        </p:attrNameLst>
                                      </p:cBhvr>
                                      <p:to>
                                        <a:schemeClr val="bg2"/>
                                      </p:to>
                                    </p:animClr>
                                  </p:subTnLst>
                                </p:cTn>
                              </p:par>
                              <p:par>
                                <p:cTn id="7" presetID="2" presetClass="entr" presetSubtype="4" fill="hold" nodeType="withEffect">
                                  <p:stCondLst>
                                    <p:cond delay="0"/>
                                  </p:stCondLst>
                                  <p:childTnLst>
                                    <p:set>
                                      <p:cBhvr>
                                        <p:cTn id="8" dur="1" fill="hold">
                                          <p:stCondLst>
                                            <p:cond delay="0"/>
                                          </p:stCondLst>
                                        </p:cTn>
                                        <p:tgtEl>
                                          <p:spTgt spid="122887">
                                            <p:txEl>
                                              <p:pRg st="0" end="0"/>
                                            </p:txEl>
                                          </p:spTgt>
                                        </p:tgtEl>
                                        <p:attrNameLst>
                                          <p:attrName>style.visibility</p:attrName>
                                        </p:attrNameLst>
                                      </p:cBhvr>
                                      <p:to>
                                        <p:strVal val="visible"/>
                                      </p:to>
                                    </p:set>
                                    <p:anim calcmode="lin" valueType="num">
                                      <p:cBhvr additive="base">
                                        <p:cTn id="9" dur="500" fill="hold"/>
                                        <p:tgtEl>
                                          <p:spTgt spid="122887">
                                            <p:txEl>
                                              <p:pRg st="0" end="0"/>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122887">
                                            <p:txEl>
                                              <p:pRg st="0" end="0"/>
                                            </p:txEl>
                                          </p:spTgt>
                                        </p:tgtEl>
                                        <p:attrNameLst>
                                          <p:attrName>ppt_y</p:attrName>
                                        </p:attrNameLst>
                                      </p:cBhvr>
                                      <p:tavLst>
                                        <p:tav tm="0">
                                          <p:val>
                                            <p:strVal val="1+#ppt_h/2"/>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122887">
                                            <p:txEl>
                                              <p:pRg st="1" end="1"/>
                                            </p:txEl>
                                          </p:spTgt>
                                        </p:tgtEl>
                                        <p:attrNameLst>
                                          <p:attrName>style.visibility</p:attrName>
                                        </p:attrNameLst>
                                      </p:cBhvr>
                                      <p:to>
                                        <p:strVal val="visible"/>
                                      </p:to>
                                    </p:set>
                                    <p:anim calcmode="lin" valueType="num">
                                      <p:cBhvr additive="base">
                                        <p:cTn id="13" dur="500" fill="hold"/>
                                        <p:tgtEl>
                                          <p:spTgt spid="1228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88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2887">
                                            <p:txEl>
                                              <p:pRg st="2" end="2"/>
                                            </p:txEl>
                                          </p:spTgt>
                                        </p:tgtEl>
                                        <p:attrNameLst>
                                          <p:attrName>style.visibility</p:attrName>
                                        </p:attrNameLst>
                                      </p:cBhvr>
                                      <p:to>
                                        <p:strVal val="visible"/>
                                      </p:to>
                                    </p:set>
                                    <p:anim calcmode="lin" valueType="num">
                                      <p:cBhvr additive="base">
                                        <p:cTn id="17" dur="500" fill="hold"/>
                                        <p:tgtEl>
                                          <p:spTgt spid="12288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88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2887">
                                            <p:txEl>
                                              <p:pRg st="3" end="3"/>
                                            </p:txEl>
                                          </p:spTgt>
                                        </p:tgtEl>
                                        <p:attrNameLst>
                                          <p:attrName>style.visibility</p:attrName>
                                        </p:attrNameLst>
                                      </p:cBhvr>
                                      <p:to>
                                        <p:strVal val="visible"/>
                                      </p:to>
                                    </p:set>
                                    <p:anim calcmode="lin" valueType="num">
                                      <p:cBhvr additive="base">
                                        <p:cTn id="21" dur="500" fill="hold"/>
                                        <p:tgtEl>
                                          <p:spTgt spid="12288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88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2887">
                                            <p:txEl>
                                              <p:pRg st="4" end="4"/>
                                            </p:txEl>
                                          </p:spTgt>
                                        </p:tgtEl>
                                        <p:attrNameLst>
                                          <p:attrName>style.visibility</p:attrName>
                                        </p:attrNameLst>
                                      </p:cBhvr>
                                      <p:to>
                                        <p:strVal val="visible"/>
                                      </p:to>
                                    </p:set>
                                    <p:anim calcmode="lin" valueType="num">
                                      <p:cBhvr additive="base">
                                        <p:cTn id="25" dur="500" fill="hold"/>
                                        <p:tgtEl>
                                          <p:spTgt spid="1228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8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E4DB3429-A3CB-4039-917A-5E6AB50842F5}" type="slidenum">
              <a:rPr lang="en-US"/>
              <a:pPr/>
              <a:t>36</a:t>
            </a:fld>
            <a:r>
              <a:rPr lang="en-US"/>
              <a:t> of 41</a:t>
            </a:r>
          </a:p>
        </p:txBody>
      </p:sp>
      <p:sp>
        <p:nvSpPr>
          <p:cNvPr id="122882" name="Text Box 2"/>
          <p:cNvSpPr txBox="1">
            <a:spLocks noChangeArrowheads="1"/>
          </p:cNvSpPr>
          <p:nvPr/>
        </p:nvSpPr>
        <p:spPr bwMode="auto">
          <a:xfrm>
            <a:off x="672479" y="411163"/>
            <a:ext cx="4896149"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7: SYSTEM ARCHITECTURE</a:t>
            </a:r>
          </a:p>
        </p:txBody>
      </p:sp>
      <p:sp>
        <p:nvSpPr>
          <p:cNvPr id="122885" name="Rectangle 5"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US" sz="2000">
              <a:solidFill>
                <a:schemeClr val="accent2"/>
              </a:solidFill>
            </a:endParaRPr>
          </a:p>
        </p:txBody>
      </p:sp>
      <p:sp>
        <p:nvSpPr>
          <p:cNvPr id="122887" name="Rectangle 7"/>
          <p:cNvSpPr>
            <a:spLocks noChangeArrowheads="1"/>
          </p:cNvSpPr>
          <p:nvPr/>
        </p:nvSpPr>
        <p:spPr bwMode="auto">
          <a:xfrm>
            <a:off x="584200" y="1695450"/>
            <a:ext cx="4289957" cy="830997"/>
          </a:xfrm>
          <a:prstGeom prst="rect">
            <a:avLst/>
          </a:prstGeom>
          <a:noFill/>
          <a:ln w="9525">
            <a:noFill/>
            <a:miter lim="800000"/>
            <a:headEnd/>
            <a:tailEnd/>
          </a:ln>
          <a:effectLst/>
        </p:spPr>
        <p:txBody>
          <a:bodyPr wrap="none">
            <a:spAutoFit/>
          </a:bodyPr>
          <a:lstStyle/>
          <a:p>
            <a:pPr>
              <a:lnSpc>
                <a:spcPct val="90000"/>
              </a:lnSpc>
              <a:spcBef>
                <a:spcPct val="20000"/>
              </a:spcBef>
            </a:pPr>
            <a:r>
              <a:rPr lang="en-US" sz="2400" b="1" dirty="0"/>
              <a:t>Interface design </a:t>
            </a:r>
            <a:r>
              <a:rPr lang="en-US" sz="2400" dirty="0"/>
              <a:t>(</a:t>
            </a:r>
            <a:r>
              <a:rPr lang="en-US" sz="2400" dirty="0" smtClean="0">
                <a:solidFill>
                  <a:srgbClr val="FF0000"/>
                </a:solidFill>
              </a:rPr>
              <a:t>storyboard</a:t>
            </a:r>
            <a:r>
              <a:rPr lang="en-US" sz="2400" dirty="0" smtClean="0"/>
              <a:t>)</a:t>
            </a:r>
          </a:p>
          <a:p>
            <a:pPr>
              <a:lnSpc>
                <a:spcPct val="90000"/>
              </a:lnSpc>
              <a:spcBef>
                <a:spcPct val="20000"/>
              </a:spcBef>
            </a:pPr>
            <a:r>
              <a:rPr lang="en-US" sz="2400" dirty="0" smtClean="0">
                <a:solidFill>
                  <a:srgbClr val="FF0000"/>
                </a:solidFill>
              </a:rPr>
              <a:t> </a:t>
            </a:r>
            <a:r>
              <a:rPr lang="en-US" sz="2400" dirty="0" smtClean="0"/>
              <a:t> </a:t>
            </a:r>
            <a:endParaRPr lang="en-US" sz="2400" b="1" dirty="0" smtClean="0"/>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Times New Roman" pitchFamily="18" charset="0"/>
              </a:rPr>
              <a:t>7.2.3.1 Interface for Login.aspx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5"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53" y="2332038"/>
            <a:ext cx="398145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69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2288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2885">
                                            <p:txEl>
                                              <p:pRg st="0" end="0"/>
                                            </p:txEl>
                                          </p:spTgt>
                                        </p:tgtEl>
                                        <p:attrNameLst>
                                          <p:attrName>ppt_c</p:attrName>
                                        </p:attrNameLst>
                                      </p:cBhvr>
                                      <p:to>
                                        <a:schemeClr val="bg2"/>
                                      </p:to>
                                    </p:animClr>
                                  </p:subTnLst>
                                </p:cTn>
                              </p:par>
                              <p:par>
                                <p:cTn id="7" presetID="2" presetClass="entr" presetSubtype="4" fill="hold" nodeType="withEffect">
                                  <p:stCondLst>
                                    <p:cond delay="0"/>
                                  </p:stCondLst>
                                  <p:childTnLst>
                                    <p:set>
                                      <p:cBhvr>
                                        <p:cTn id="8" dur="1" fill="hold">
                                          <p:stCondLst>
                                            <p:cond delay="0"/>
                                          </p:stCondLst>
                                        </p:cTn>
                                        <p:tgtEl>
                                          <p:spTgt spid="122887">
                                            <p:txEl>
                                              <p:pRg st="0" end="0"/>
                                            </p:txEl>
                                          </p:spTgt>
                                        </p:tgtEl>
                                        <p:attrNameLst>
                                          <p:attrName>style.visibility</p:attrName>
                                        </p:attrNameLst>
                                      </p:cBhvr>
                                      <p:to>
                                        <p:strVal val="visible"/>
                                      </p:to>
                                    </p:set>
                                    <p:anim calcmode="lin" valueType="num">
                                      <p:cBhvr additive="base">
                                        <p:cTn id="9" dur="500" fill="hold"/>
                                        <p:tgtEl>
                                          <p:spTgt spid="122887">
                                            <p:txEl>
                                              <p:pRg st="0" end="0"/>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122887">
                                            <p:txEl>
                                              <p:pRg st="0" end="0"/>
                                            </p:txEl>
                                          </p:spTgt>
                                        </p:tgtEl>
                                        <p:attrNameLst>
                                          <p:attrName>ppt_y</p:attrName>
                                        </p:attrNameLst>
                                      </p:cBhvr>
                                      <p:tavLst>
                                        <p:tav tm="0">
                                          <p:val>
                                            <p:strVal val="1+#ppt_h/2"/>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122887">
                                            <p:txEl>
                                              <p:pRg st="1" end="1"/>
                                            </p:txEl>
                                          </p:spTgt>
                                        </p:tgtEl>
                                        <p:attrNameLst>
                                          <p:attrName>style.visibility</p:attrName>
                                        </p:attrNameLst>
                                      </p:cBhvr>
                                      <p:to>
                                        <p:strVal val="visible"/>
                                      </p:to>
                                    </p:set>
                                    <p:anim calcmode="lin" valueType="num">
                                      <p:cBhvr additive="base">
                                        <p:cTn id="13" dur="500" fill="hold"/>
                                        <p:tgtEl>
                                          <p:spTgt spid="1228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8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E4DB3429-A3CB-4039-917A-5E6AB50842F5}" type="slidenum">
              <a:rPr lang="en-US"/>
              <a:pPr/>
              <a:t>37</a:t>
            </a:fld>
            <a:r>
              <a:rPr lang="en-US"/>
              <a:t> of 41</a:t>
            </a:r>
          </a:p>
        </p:txBody>
      </p:sp>
      <p:sp>
        <p:nvSpPr>
          <p:cNvPr id="122882" name="Text Box 2"/>
          <p:cNvSpPr txBox="1">
            <a:spLocks noChangeArrowheads="1"/>
          </p:cNvSpPr>
          <p:nvPr/>
        </p:nvSpPr>
        <p:spPr bwMode="auto">
          <a:xfrm>
            <a:off x="672479" y="411163"/>
            <a:ext cx="4896149"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7: SYSTEM ARCHITECTURE</a:t>
            </a:r>
          </a:p>
        </p:txBody>
      </p:sp>
      <p:sp>
        <p:nvSpPr>
          <p:cNvPr id="122885" name="Rectangle 5"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US" sz="2000">
              <a:solidFill>
                <a:schemeClr val="accent2"/>
              </a:solidFill>
            </a:endParaRPr>
          </a:p>
        </p:txBody>
      </p:sp>
      <p:sp>
        <p:nvSpPr>
          <p:cNvPr id="122887" name="Rectangle 7"/>
          <p:cNvSpPr>
            <a:spLocks noChangeArrowheads="1"/>
          </p:cNvSpPr>
          <p:nvPr/>
        </p:nvSpPr>
        <p:spPr bwMode="auto">
          <a:xfrm>
            <a:off x="584200" y="1695450"/>
            <a:ext cx="7207422" cy="830997"/>
          </a:xfrm>
          <a:prstGeom prst="rect">
            <a:avLst/>
          </a:prstGeom>
          <a:noFill/>
          <a:ln w="9525">
            <a:noFill/>
            <a:miter lim="800000"/>
            <a:headEnd/>
            <a:tailEnd/>
          </a:ln>
          <a:effectLst/>
        </p:spPr>
        <p:txBody>
          <a:bodyPr wrap="none">
            <a:spAutoFit/>
          </a:bodyPr>
          <a:lstStyle/>
          <a:p>
            <a:pPr>
              <a:lnSpc>
                <a:spcPct val="90000"/>
              </a:lnSpc>
              <a:spcBef>
                <a:spcPct val="20000"/>
              </a:spcBef>
            </a:pPr>
            <a:r>
              <a:rPr lang="en-US" sz="2400" b="1" dirty="0"/>
              <a:t>Interface design </a:t>
            </a:r>
            <a:r>
              <a:rPr lang="en-US" sz="2400" dirty="0"/>
              <a:t>(</a:t>
            </a:r>
            <a:r>
              <a:rPr lang="en-US" sz="2400" dirty="0" smtClean="0">
                <a:solidFill>
                  <a:srgbClr val="FF0000"/>
                </a:solidFill>
              </a:rPr>
              <a:t>storyboard</a:t>
            </a:r>
            <a:r>
              <a:rPr lang="en-US" sz="2400" dirty="0" smtClean="0"/>
              <a:t>)</a:t>
            </a:r>
          </a:p>
          <a:p>
            <a:pPr marL="342900" indent="-342900">
              <a:lnSpc>
                <a:spcPct val="90000"/>
              </a:lnSpc>
              <a:spcBef>
                <a:spcPct val="20000"/>
              </a:spcBef>
              <a:buFont typeface="Arial" pitchFamily="34" charset="0"/>
              <a:buChar char="•"/>
            </a:pPr>
            <a:r>
              <a:rPr lang="en-US" sz="2400" dirty="0" smtClean="0">
                <a:solidFill>
                  <a:srgbClr val="FF0000"/>
                </a:solidFill>
              </a:rPr>
              <a:t> </a:t>
            </a:r>
            <a:r>
              <a:rPr lang="en-US" sz="2400" dirty="0"/>
              <a:t>Interface </a:t>
            </a:r>
            <a:r>
              <a:rPr lang="en-US" sz="2400" dirty="0" smtClean="0"/>
              <a:t>to upload file </a:t>
            </a:r>
            <a:r>
              <a:rPr lang="en-US" sz="2400" dirty="0"/>
              <a:t>i.e. </a:t>
            </a:r>
            <a:r>
              <a:rPr lang="en-US" sz="2400" dirty="0" smtClean="0"/>
              <a:t>upload.php </a:t>
            </a:r>
            <a:r>
              <a:rPr lang="en-US" sz="2400" dirty="0"/>
              <a:t>(</a:t>
            </a:r>
            <a:r>
              <a:rPr lang="en-US" sz="2400" dirty="0">
                <a:solidFill>
                  <a:srgbClr val="FF0000"/>
                </a:solidFill>
              </a:rPr>
              <a:t>example</a:t>
            </a:r>
            <a:r>
              <a:rPr lang="en-US" sz="2400" dirty="0"/>
              <a:t>)</a:t>
            </a:r>
            <a:endParaRPr lang="en-US" sz="2400" b="1"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00" y="2766879"/>
            <a:ext cx="6410325"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405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2288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2885">
                                            <p:txEl>
                                              <p:pRg st="0" end="0"/>
                                            </p:txEl>
                                          </p:spTgt>
                                        </p:tgtEl>
                                        <p:attrNameLst>
                                          <p:attrName>ppt_c</p:attrName>
                                        </p:attrNameLst>
                                      </p:cBhvr>
                                      <p:to>
                                        <a:schemeClr val="bg2"/>
                                      </p:to>
                                    </p:animClr>
                                  </p:subTnLst>
                                </p:cTn>
                              </p:par>
                              <p:par>
                                <p:cTn id="7" presetID="2" presetClass="entr" presetSubtype="4" fill="hold" nodeType="withEffect">
                                  <p:stCondLst>
                                    <p:cond delay="0"/>
                                  </p:stCondLst>
                                  <p:childTnLst>
                                    <p:set>
                                      <p:cBhvr>
                                        <p:cTn id="8" dur="1" fill="hold">
                                          <p:stCondLst>
                                            <p:cond delay="0"/>
                                          </p:stCondLst>
                                        </p:cTn>
                                        <p:tgtEl>
                                          <p:spTgt spid="122887">
                                            <p:txEl>
                                              <p:pRg st="0" end="0"/>
                                            </p:txEl>
                                          </p:spTgt>
                                        </p:tgtEl>
                                        <p:attrNameLst>
                                          <p:attrName>style.visibility</p:attrName>
                                        </p:attrNameLst>
                                      </p:cBhvr>
                                      <p:to>
                                        <p:strVal val="visible"/>
                                      </p:to>
                                    </p:set>
                                    <p:anim calcmode="lin" valueType="num">
                                      <p:cBhvr additive="base">
                                        <p:cTn id="9" dur="500" fill="hold"/>
                                        <p:tgtEl>
                                          <p:spTgt spid="122887">
                                            <p:txEl>
                                              <p:pRg st="0" end="0"/>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122887">
                                            <p:txEl>
                                              <p:pRg st="0" end="0"/>
                                            </p:txEl>
                                          </p:spTgt>
                                        </p:tgtEl>
                                        <p:attrNameLst>
                                          <p:attrName>ppt_y</p:attrName>
                                        </p:attrNameLst>
                                      </p:cBhvr>
                                      <p:tavLst>
                                        <p:tav tm="0">
                                          <p:val>
                                            <p:strVal val="1+#ppt_h/2"/>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122887">
                                            <p:txEl>
                                              <p:pRg st="1" end="1"/>
                                            </p:txEl>
                                          </p:spTgt>
                                        </p:tgtEl>
                                        <p:attrNameLst>
                                          <p:attrName>style.visibility</p:attrName>
                                        </p:attrNameLst>
                                      </p:cBhvr>
                                      <p:to>
                                        <p:strVal val="visible"/>
                                      </p:to>
                                    </p:set>
                                    <p:anim calcmode="lin" valueType="num">
                                      <p:cBhvr additive="base">
                                        <p:cTn id="13" dur="500" fill="hold"/>
                                        <p:tgtEl>
                                          <p:spTgt spid="1228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8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E4DB3429-A3CB-4039-917A-5E6AB50842F5}" type="slidenum">
              <a:rPr lang="en-US"/>
              <a:pPr/>
              <a:t>38</a:t>
            </a:fld>
            <a:r>
              <a:rPr lang="en-US"/>
              <a:t> of 41</a:t>
            </a:r>
          </a:p>
        </p:txBody>
      </p:sp>
      <p:sp>
        <p:nvSpPr>
          <p:cNvPr id="122882" name="Text Box 2"/>
          <p:cNvSpPr txBox="1">
            <a:spLocks noChangeArrowheads="1"/>
          </p:cNvSpPr>
          <p:nvPr/>
        </p:nvSpPr>
        <p:spPr bwMode="auto">
          <a:xfrm>
            <a:off x="672479" y="411163"/>
            <a:ext cx="4896149"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7: SYSTEM ARCHITECTURE</a:t>
            </a:r>
          </a:p>
        </p:txBody>
      </p:sp>
      <p:sp>
        <p:nvSpPr>
          <p:cNvPr id="122885" name="Rectangle 5"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US" sz="2000">
              <a:solidFill>
                <a:schemeClr val="accent2"/>
              </a:solidFill>
            </a:endParaRPr>
          </a:p>
        </p:txBody>
      </p:sp>
      <p:sp>
        <p:nvSpPr>
          <p:cNvPr id="122887" name="Rectangle 7"/>
          <p:cNvSpPr>
            <a:spLocks noChangeArrowheads="1"/>
          </p:cNvSpPr>
          <p:nvPr/>
        </p:nvSpPr>
        <p:spPr bwMode="auto">
          <a:xfrm>
            <a:off x="455411" y="1084624"/>
            <a:ext cx="7699544" cy="830997"/>
          </a:xfrm>
          <a:prstGeom prst="rect">
            <a:avLst/>
          </a:prstGeom>
          <a:noFill/>
          <a:ln w="9525">
            <a:noFill/>
            <a:miter lim="800000"/>
            <a:headEnd/>
            <a:tailEnd/>
          </a:ln>
          <a:effectLst/>
        </p:spPr>
        <p:txBody>
          <a:bodyPr wrap="none">
            <a:spAutoFit/>
          </a:bodyPr>
          <a:lstStyle/>
          <a:p>
            <a:pPr>
              <a:lnSpc>
                <a:spcPct val="90000"/>
              </a:lnSpc>
              <a:spcBef>
                <a:spcPct val="20000"/>
              </a:spcBef>
            </a:pPr>
            <a:r>
              <a:rPr lang="en-US" sz="2400" b="1" dirty="0"/>
              <a:t>Interface design </a:t>
            </a:r>
            <a:r>
              <a:rPr lang="en-US" sz="2400" dirty="0"/>
              <a:t>(</a:t>
            </a:r>
            <a:r>
              <a:rPr lang="en-US" sz="2400" dirty="0" smtClean="0">
                <a:solidFill>
                  <a:srgbClr val="FF0000"/>
                </a:solidFill>
              </a:rPr>
              <a:t>storyboard</a:t>
            </a:r>
            <a:r>
              <a:rPr lang="en-US" sz="2400" dirty="0" smtClean="0"/>
              <a:t>)</a:t>
            </a:r>
          </a:p>
          <a:p>
            <a:pPr marL="342900" indent="-342900">
              <a:lnSpc>
                <a:spcPct val="90000"/>
              </a:lnSpc>
              <a:spcBef>
                <a:spcPct val="20000"/>
              </a:spcBef>
              <a:buFont typeface="Arial" pitchFamily="34" charset="0"/>
              <a:buChar char="•"/>
            </a:pPr>
            <a:r>
              <a:rPr lang="en-US" sz="2400" dirty="0" smtClean="0">
                <a:solidFill>
                  <a:srgbClr val="FF0000"/>
                </a:solidFill>
              </a:rPr>
              <a:t> </a:t>
            </a:r>
            <a:r>
              <a:rPr lang="en-US" sz="2400" dirty="0"/>
              <a:t>Customer Interface Design (for the Kiosk machine): </a:t>
            </a:r>
            <a:endParaRPr lang="en-US" sz="2400" b="1" dirty="0" smtClean="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72479" y="2114323"/>
            <a:ext cx="4446270" cy="3861474"/>
          </a:xfrm>
          <a:prstGeom prst="rect">
            <a:avLst/>
          </a:prstGeom>
          <a:noFill/>
          <a:ln>
            <a:noFill/>
          </a:ln>
        </p:spPr>
      </p:pic>
      <p:sp>
        <p:nvSpPr>
          <p:cNvPr id="2" name="Rectangle 1"/>
          <p:cNvSpPr/>
          <p:nvPr/>
        </p:nvSpPr>
        <p:spPr>
          <a:xfrm>
            <a:off x="4502182" y="3164681"/>
            <a:ext cx="4926774" cy="3416320"/>
          </a:xfrm>
          <a:prstGeom prst="rect">
            <a:avLst/>
          </a:prstGeom>
        </p:spPr>
        <p:txBody>
          <a:bodyPr wrap="square">
            <a:spAutoFit/>
          </a:bodyPr>
          <a:lstStyle/>
          <a:p>
            <a:r>
              <a:rPr lang="en-US" b="1" dirty="0"/>
              <a:t>Description:</a:t>
            </a:r>
            <a:endParaRPr lang="en-US" dirty="0"/>
          </a:p>
          <a:p>
            <a:r>
              <a:rPr lang="en-GB" dirty="0"/>
              <a:t>This is kiosk machine, which will be located not far from the cinemas, through which customers can purchase movie tickets. Further, using these machine customers can top up RFID card. The machine will have four slots, the first slot will allow the consumer to use the credit card for the purchase the ticket, the second slot allows to buy a ticket by using cash, a third slot for the cash out and  fourth slot will issue a ticket based on paper if the client does not have RFID-cards.</a:t>
            </a:r>
            <a:endParaRPr lang="en-US" dirty="0"/>
          </a:p>
        </p:txBody>
      </p:sp>
    </p:spTree>
    <p:extLst>
      <p:ext uri="{BB962C8B-B14F-4D97-AF65-F5344CB8AC3E}">
        <p14:creationId xmlns:p14="http://schemas.microsoft.com/office/powerpoint/2010/main" val="156405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2288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2885">
                                            <p:txEl>
                                              <p:pRg st="0" end="0"/>
                                            </p:txEl>
                                          </p:spTgt>
                                        </p:tgtEl>
                                        <p:attrNameLst>
                                          <p:attrName>ppt_c</p:attrName>
                                        </p:attrNameLst>
                                      </p:cBhvr>
                                      <p:to>
                                        <a:schemeClr val="bg2"/>
                                      </p:to>
                                    </p:animClr>
                                  </p:subTnLst>
                                </p:cTn>
                              </p:par>
                              <p:par>
                                <p:cTn id="7" presetID="2" presetClass="entr" presetSubtype="4" fill="hold" nodeType="withEffect">
                                  <p:stCondLst>
                                    <p:cond delay="0"/>
                                  </p:stCondLst>
                                  <p:childTnLst>
                                    <p:set>
                                      <p:cBhvr>
                                        <p:cTn id="8" dur="1" fill="hold">
                                          <p:stCondLst>
                                            <p:cond delay="0"/>
                                          </p:stCondLst>
                                        </p:cTn>
                                        <p:tgtEl>
                                          <p:spTgt spid="122887">
                                            <p:txEl>
                                              <p:pRg st="0" end="0"/>
                                            </p:txEl>
                                          </p:spTgt>
                                        </p:tgtEl>
                                        <p:attrNameLst>
                                          <p:attrName>style.visibility</p:attrName>
                                        </p:attrNameLst>
                                      </p:cBhvr>
                                      <p:to>
                                        <p:strVal val="visible"/>
                                      </p:to>
                                    </p:set>
                                    <p:anim calcmode="lin" valueType="num">
                                      <p:cBhvr additive="base">
                                        <p:cTn id="9" dur="500" fill="hold"/>
                                        <p:tgtEl>
                                          <p:spTgt spid="122887">
                                            <p:txEl>
                                              <p:pRg st="0" end="0"/>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122887">
                                            <p:txEl>
                                              <p:pRg st="0" end="0"/>
                                            </p:txEl>
                                          </p:spTgt>
                                        </p:tgtEl>
                                        <p:attrNameLst>
                                          <p:attrName>ppt_y</p:attrName>
                                        </p:attrNameLst>
                                      </p:cBhvr>
                                      <p:tavLst>
                                        <p:tav tm="0">
                                          <p:val>
                                            <p:strVal val="1+#ppt_h/2"/>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122887">
                                            <p:txEl>
                                              <p:pRg st="1" end="1"/>
                                            </p:txEl>
                                          </p:spTgt>
                                        </p:tgtEl>
                                        <p:attrNameLst>
                                          <p:attrName>style.visibility</p:attrName>
                                        </p:attrNameLst>
                                      </p:cBhvr>
                                      <p:to>
                                        <p:strVal val="visible"/>
                                      </p:to>
                                    </p:set>
                                    <p:anim calcmode="lin" valueType="num">
                                      <p:cBhvr additive="base">
                                        <p:cTn id="13" dur="500" fill="hold"/>
                                        <p:tgtEl>
                                          <p:spTgt spid="1228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8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E4DB3429-A3CB-4039-917A-5E6AB50842F5}" type="slidenum">
              <a:rPr lang="en-US"/>
              <a:pPr/>
              <a:t>39</a:t>
            </a:fld>
            <a:r>
              <a:rPr lang="en-US"/>
              <a:t> of 41</a:t>
            </a:r>
          </a:p>
        </p:txBody>
      </p:sp>
      <p:sp>
        <p:nvSpPr>
          <p:cNvPr id="122882" name="Text Box 2"/>
          <p:cNvSpPr txBox="1">
            <a:spLocks noChangeArrowheads="1"/>
          </p:cNvSpPr>
          <p:nvPr/>
        </p:nvSpPr>
        <p:spPr bwMode="auto">
          <a:xfrm>
            <a:off x="672479" y="411163"/>
            <a:ext cx="4896149"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7: SYSTEM ARCHITECTURE</a:t>
            </a:r>
          </a:p>
        </p:txBody>
      </p:sp>
      <p:sp>
        <p:nvSpPr>
          <p:cNvPr id="122885" name="Rectangle 5"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US" sz="2000">
              <a:solidFill>
                <a:schemeClr val="accent2"/>
              </a:solidFill>
            </a:endParaRPr>
          </a:p>
        </p:txBody>
      </p:sp>
      <p:sp>
        <p:nvSpPr>
          <p:cNvPr id="122887" name="Rectangle 7"/>
          <p:cNvSpPr>
            <a:spLocks noChangeArrowheads="1"/>
          </p:cNvSpPr>
          <p:nvPr/>
        </p:nvSpPr>
        <p:spPr bwMode="auto">
          <a:xfrm>
            <a:off x="584200" y="1695450"/>
            <a:ext cx="4289957" cy="424732"/>
          </a:xfrm>
          <a:prstGeom prst="rect">
            <a:avLst/>
          </a:prstGeom>
          <a:noFill/>
          <a:ln w="9525">
            <a:noFill/>
            <a:miter lim="800000"/>
            <a:headEnd/>
            <a:tailEnd/>
          </a:ln>
          <a:effectLst/>
        </p:spPr>
        <p:txBody>
          <a:bodyPr wrap="none">
            <a:spAutoFit/>
          </a:bodyPr>
          <a:lstStyle/>
          <a:p>
            <a:pPr>
              <a:lnSpc>
                <a:spcPct val="90000"/>
              </a:lnSpc>
              <a:spcBef>
                <a:spcPct val="20000"/>
              </a:spcBef>
            </a:pPr>
            <a:r>
              <a:rPr lang="en-US" sz="2400" b="1" dirty="0"/>
              <a:t>Interface design </a:t>
            </a:r>
            <a:r>
              <a:rPr lang="en-US" sz="2400" dirty="0"/>
              <a:t>(</a:t>
            </a:r>
            <a:r>
              <a:rPr lang="en-US" sz="2400" dirty="0" smtClean="0">
                <a:solidFill>
                  <a:srgbClr val="FF0000"/>
                </a:solidFill>
              </a:rPr>
              <a:t>storyboard</a:t>
            </a:r>
            <a:r>
              <a:rPr lang="en-US" sz="2400" dirty="0" smtClean="0"/>
              <a:t>)</a:t>
            </a:r>
          </a:p>
        </p:txBody>
      </p:sp>
      <p:sp>
        <p:nvSpPr>
          <p:cNvPr id="2" name="Rectangle 1"/>
          <p:cNvSpPr/>
          <p:nvPr/>
        </p:nvSpPr>
        <p:spPr>
          <a:xfrm>
            <a:off x="672479" y="2170555"/>
            <a:ext cx="1494166" cy="369332"/>
          </a:xfrm>
          <a:prstGeom prst="rect">
            <a:avLst/>
          </a:prstGeom>
        </p:spPr>
        <p:txBody>
          <a:bodyPr wrap="square">
            <a:spAutoFit/>
          </a:bodyPr>
          <a:lstStyle/>
          <a:p>
            <a:r>
              <a:rPr lang="en-US" dirty="0"/>
              <a:t>Main Menu:</a:t>
            </a:r>
          </a:p>
        </p:txBody>
      </p:sp>
      <p:pic>
        <p:nvPicPr>
          <p:cNvPr id="7" name="Picture 6" descr="C:\Users\Casper\Desktop\kio.PNG"/>
          <p:cNvPicPr/>
          <p:nvPr/>
        </p:nvPicPr>
        <p:blipFill>
          <a:blip r:embed="rId3">
            <a:extLst>
              <a:ext uri="{28A0092B-C50C-407E-A947-70E740481C1C}">
                <a14:useLocalDpi xmlns:a14="http://schemas.microsoft.com/office/drawing/2010/main" val="0"/>
              </a:ext>
            </a:extLst>
          </a:blip>
          <a:srcRect/>
          <a:stretch>
            <a:fillRect/>
          </a:stretch>
        </p:blipFill>
        <p:spPr bwMode="auto">
          <a:xfrm>
            <a:off x="672479" y="2721892"/>
            <a:ext cx="5638800" cy="2302881"/>
          </a:xfrm>
          <a:prstGeom prst="rect">
            <a:avLst/>
          </a:prstGeom>
          <a:noFill/>
          <a:ln>
            <a:noFill/>
          </a:ln>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479" y="5282351"/>
            <a:ext cx="631507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405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2288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2885">
                                            <p:txEl>
                                              <p:pRg st="0" end="0"/>
                                            </p:txEl>
                                          </p:spTgt>
                                        </p:tgtEl>
                                        <p:attrNameLst>
                                          <p:attrName>ppt_c</p:attrName>
                                        </p:attrNameLst>
                                      </p:cBhvr>
                                      <p:to>
                                        <a:schemeClr val="bg2"/>
                                      </p:to>
                                    </p:animClr>
                                  </p:subTnLst>
                                </p:cTn>
                              </p:par>
                              <p:par>
                                <p:cTn id="7" presetID="2" presetClass="entr" presetSubtype="4" fill="hold" nodeType="withEffect">
                                  <p:stCondLst>
                                    <p:cond delay="0"/>
                                  </p:stCondLst>
                                  <p:childTnLst>
                                    <p:set>
                                      <p:cBhvr>
                                        <p:cTn id="8" dur="1" fill="hold">
                                          <p:stCondLst>
                                            <p:cond delay="0"/>
                                          </p:stCondLst>
                                        </p:cTn>
                                        <p:tgtEl>
                                          <p:spTgt spid="122887">
                                            <p:txEl>
                                              <p:pRg st="0" end="0"/>
                                            </p:txEl>
                                          </p:spTgt>
                                        </p:tgtEl>
                                        <p:attrNameLst>
                                          <p:attrName>style.visibility</p:attrName>
                                        </p:attrNameLst>
                                      </p:cBhvr>
                                      <p:to>
                                        <p:strVal val="visible"/>
                                      </p:to>
                                    </p:set>
                                    <p:anim calcmode="lin" valueType="num">
                                      <p:cBhvr additive="base">
                                        <p:cTn id="9" dur="500" fill="hold"/>
                                        <p:tgtEl>
                                          <p:spTgt spid="122887">
                                            <p:txEl>
                                              <p:pRg st="0" end="0"/>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12288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r>
              <a:rPr lang="en-US"/>
              <a:t>Slide </a:t>
            </a:r>
            <a:fld id="{20BD585E-A78E-4FB8-946C-1ECE7A4EA2EC}" type="slidenum">
              <a:rPr lang="en-US"/>
              <a:pPr/>
              <a:t>4</a:t>
            </a:fld>
            <a:r>
              <a:rPr lang="en-US"/>
              <a:t> of 41</a:t>
            </a:r>
          </a:p>
        </p:txBody>
      </p:sp>
      <p:sp>
        <p:nvSpPr>
          <p:cNvPr id="190467" name="Rectangle 3"/>
          <p:cNvSpPr>
            <a:spLocks noChangeArrowheads="1"/>
          </p:cNvSpPr>
          <p:nvPr/>
        </p:nvSpPr>
        <p:spPr bwMode="auto">
          <a:xfrm>
            <a:off x="1266825" y="2624138"/>
            <a:ext cx="6978650" cy="830997"/>
          </a:xfrm>
          <a:prstGeom prst="rect">
            <a:avLst/>
          </a:prstGeom>
          <a:noFill/>
          <a:ln w="9525">
            <a:noFill/>
            <a:miter lim="800000"/>
            <a:headEnd/>
            <a:tailEnd/>
          </a:ln>
          <a:effectLst/>
        </p:spPr>
        <p:txBody>
          <a:bodyPr>
            <a:spAutoFit/>
          </a:bodyPr>
          <a:lstStyle/>
          <a:p>
            <a:pPr algn="ctr"/>
            <a:r>
              <a:rPr lang="en-US" sz="2400" dirty="0">
                <a:solidFill>
                  <a:srgbClr val="CC0000"/>
                </a:solidFill>
              </a:rPr>
              <a:t>You should remember that you should always write to be understood, not to impress!</a:t>
            </a:r>
            <a:endParaRPr lang="en-GB" sz="2400" dirty="0">
              <a:solidFill>
                <a:srgbClr val="CC0000"/>
              </a:solidFill>
            </a:endParaRPr>
          </a:p>
        </p:txBody>
      </p:sp>
    </p:spTree>
    <p:extLst>
      <p:ext uri="{BB962C8B-B14F-4D97-AF65-F5344CB8AC3E}">
        <p14:creationId xmlns:p14="http://schemas.microsoft.com/office/powerpoint/2010/main" val="27833388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0D775A19-A541-45AD-B729-4CD0066E2BA9}" type="slidenum">
              <a:rPr lang="en-US"/>
              <a:pPr/>
              <a:t>40</a:t>
            </a:fld>
            <a:r>
              <a:rPr lang="en-US"/>
              <a:t> of 41</a:t>
            </a:r>
          </a:p>
        </p:txBody>
      </p:sp>
      <p:sp>
        <p:nvSpPr>
          <p:cNvPr id="165890" name="Text Box 2"/>
          <p:cNvSpPr txBox="1">
            <a:spLocks noChangeArrowheads="1"/>
          </p:cNvSpPr>
          <p:nvPr/>
        </p:nvSpPr>
        <p:spPr bwMode="auto">
          <a:xfrm>
            <a:off x="744671" y="411163"/>
            <a:ext cx="3794821"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8: PROJECT PLAN</a:t>
            </a:r>
          </a:p>
        </p:txBody>
      </p:sp>
      <p:sp>
        <p:nvSpPr>
          <p:cNvPr id="165891" name="Rectangle 3"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GB" sz="2000">
              <a:solidFill>
                <a:schemeClr val="accent2"/>
              </a:solidFill>
            </a:endParaRPr>
          </a:p>
        </p:txBody>
      </p:sp>
      <p:sp>
        <p:nvSpPr>
          <p:cNvPr id="165892" name="Rectangle 4"/>
          <p:cNvSpPr>
            <a:spLocks noChangeArrowheads="1"/>
          </p:cNvSpPr>
          <p:nvPr/>
        </p:nvSpPr>
        <p:spPr bwMode="auto">
          <a:xfrm>
            <a:off x="553792" y="2108200"/>
            <a:ext cx="8229600" cy="3711785"/>
          </a:xfrm>
          <a:prstGeom prst="rect">
            <a:avLst/>
          </a:prstGeom>
          <a:noFill/>
          <a:ln w="9525">
            <a:noFill/>
            <a:miter lim="800000"/>
            <a:headEnd/>
            <a:tailEnd/>
          </a:ln>
          <a:effectLst/>
        </p:spPr>
        <p:txBody>
          <a:bodyPr wrap="square">
            <a:spAutoFit/>
          </a:bodyPr>
          <a:lstStyle/>
          <a:p>
            <a:pPr>
              <a:spcBef>
                <a:spcPct val="20000"/>
              </a:spcBef>
            </a:pPr>
            <a:r>
              <a:rPr lang="en-US" sz="2400" b="1" dirty="0" smtClean="0"/>
              <a:t>8.1 </a:t>
            </a:r>
            <a:r>
              <a:rPr lang="en-US" sz="2400" b="1" dirty="0"/>
              <a:t>Details of the release </a:t>
            </a:r>
            <a:r>
              <a:rPr lang="en-US" sz="2400" b="1" dirty="0" smtClean="0"/>
              <a:t>plan</a:t>
            </a:r>
          </a:p>
          <a:p>
            <a:pPr>
              <a:spcBef>
                <a:spcPct val="20000"/>
              </a:spcBef>
            </a:pPr>
            <a:r>
              <a:rPr lang="en-US" sz="2400" dirty="0" smtClean="0"/>
              <a:t>8.1.1 </a:t>
            </a:r>
            <a:r>
              <a:rPr lang="en-US" sz="2400" dirty="0"/>
              <a:t>Version 1.0 of your project </a:t>
            </a:r>
            <a:r>
              <a:rPr lang="en-US" sz="2400" dirty="0" smtClean="0"/>
              <a:t>title</a:t>
            </a:r>
          </a:p>
          <a:p>
            <a:pPr>
              <a:spcBef>
                <a:spcPct val="20000"/>
              </a:spcBef>
            </a:pPr>
            <a:r>
              <a:rPr lang="en-US" sz="2400" dirty="0"/>
              <a:t>The version 1.0 of your project will be released in the first week of Aug-2017. That release would have the following functions, which includes </a:t>
            </a:r>
            <a:r>
              <a:rPr lang="en-US" sz="2400" dirty="0" smtClean="0"/>
              <a:t>….</a:t>
            </a:r>
          </a:p>
          <a:p>
            <a:pPr>
              <a:spcBef>
                <a:spcPct val="20000"/>
              </a:spcBef>
            </a:pPr>
            <a:r>
              <a:rPr lang="en-US" sz="2400" dirty="0" smtClean="0"/>
              <a:t>8.1.2 </a:t>
            </a:r>
            <a:r>
              <a:rPr lang="en-US" sz="2400" dirty="0"/>
              <a:t>Version 2.0 of your project </a:t>
            </a:r>
            <a:r>
              <a:rPr lang="en-US" sz="2400" dirty="0" smtClean="0"/>
              <a:t>title</a:t>
            </a:r>
          </a:p>
          <a:p>
            <a:pPr>
              <a:spcBef>
                <a:spcPct val="20000"/>
              </a:spcBef>
            </a:pPr>
            <a:r>
              <a:rPr lang="en-US" sz="2400" dirty="0" smtClean="0"/>
              <a:t>The </a:t>
            </a:r>
            <a:r>
              <a:rPr lang="en-US" sz="2400" dirty="0"/>
              <a:t>version 2.0 of your project will be released in the 2nd week of Aug-2017. That release would have the following functions, which includes ….</a:t>
            </a:r>
            <a:r>
              <a:rPr lang="en-US" sz="2400" dirty="0" smtClean="0"/>
              <a:t> </a:t>
            </a:r>
            <a:endParaRPr lang="en-US" sz="2400" dirty="0"/>
          </a:p>
        </p:txBody>
      </p:sp>
    </p:spTree>
    <p:extLst>
      <p:ext uri="{BB962C8B-B14F-4D97-AF65-F5344CB8AC3E}">
        <p14:creationId xmlns:p14="http://schemas.microsoft.com/office/powerpoint/2010/main" val="191893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6589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5891">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0D775A19-A541-45AD-B729-4CD0066E2BA9}" type="slidenum">
              <a:rPr lang="en-US"/>
              <a:pPr/>
              <a:t>41</a:t>
            </a:fld>
            <a:r>
              <a:rPr lang="en-US"/>
              <a:t> of 41</a:t>
            </a:r>
          </a:p>
        </p:txBody>
      </p:sp>
      <p:sp>
        <p:nvSpPr>
          <p:cNvPr id="165890" name="Text Box 2"/>
          <p:cNvSpPr txBox="1">
            <a:spLocks noChangeArrowheads="1"/>
          </p:cNvSpPr>
          <p:nvPr/>
        </p:nvSpPr>
        <p:spPr bwMode="auto">
          <a:xfrm>
            <a:off x="744671" y="411163"/>
            <a:ext cx="3794821"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8: PROJECT PLAN</a:t>
            </a:r>
          </a:p>
        </p:txBody>
      </p:sp>
      <p:sp>
        <p:nvSpPr>
          <p:cNvPr id="165891" name="Rectangle 3"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GB" sz="2000">
              <a:solidFill>
                <a:schemeClr val="accent2"/>
              </a:solidFill>
            </a:endParaRPr>
          </a:p>
        </p:txBody>
      </p:sp>
      <p:sp>
        <p:nvSpPr>
          <p:cNvPr id="165892" name="Rectangle 4"/>
          <p:cNvSpPr>
            <a:spLocks noChangeArrowheads="1"/>
          </p:cNvSpPr>
          <p:nvPr/>
        </p:nvSpPr>
        <p:spPr bwMode="auto">
          <a:xfrm>
            <a:off x="692150" y="2108200"/>
            <a:ext cx="7969250" cy="1791260"/>
          </a:xfrm>
          <a:prstGeom prst="rect">
            <a:avLst/>
          </a:prstGeom>
          <a:noFill/>
          <a:ln w="9525">
            <a:noFill/>
            <a:miter lim="800000"/>
            <a:headEnd/>
            <a:tailEnd/>
          </a:ln>
          <a:effectLst/>
        </p:spPr>
        <p:txBody>
          <a:bodyPr>
            <a:spAutoFit/>
          </a:bodyPr>
          <a:lstStyle/>
          <a:p>
            <a:pPr>
              <a:spcBef>
                <a:spcPct val="20000"/>
              </a:spcBef>
            </a:pPr>
            <a:r>
              <a:rPr lang="en-US" sz="2400" b="1" dirty="0" smtClean="0"/>
              <a:t>8.2 </a:t>
            </a:r>
            <a:r>
              <a:rPr lang="en-US" sz="2400" b="1" dirty="0"/>
              <a:t>Test </a:t>
            </a:r>
            <a:r>
              <a:rPr lang="en-US" sz="2400" b="1" dirty="0" smtClean="0"/>
              <a:t>Plan</a:t>
            </a:r>
          </a:p>
          <a:p>
            <a:pPr>
              <a:spcBef>
                <a:spcPct val="20000"/>
              </a:spcBef>
            </a:pPr>
            <a:r>
              <a:rPr lang="en-US" sz="2400" dirty="0"/>
              <a:t>Describe your test-driven development strategy </a:t>
            </a:r>
            <a:endParaRPr lang="en-US" sz="2400" dirty="0" smtClean="0"/>
          </a:p>
          <a:p>
            <a:pPr>
              <a:spcBef>
                <a:spcPct val="20000"/>
              </a:spcBef>
            </a:pPr>
            <a:r>
              <a:rPr lang="en-US" sz="2400" dirty="0" smtClean="0"/>
              <a:t>8.2.1 </a:t>
            </a:r>
            <a:r>
              <a:rPr lang="en-US" sz="2400" dirty="0"/>
              <a:t>Test plan for unit testing </a:t>
            </a:r>
            <a:endParaRPr lang="en-US" sz="2400" dirty="0" smtClean="0"/>
          </a:p>
          <a:p>
            <a:pPr>
              <a:spcBef>
                <a:spcPct val="20000"/>
              </a:spcBef>
            </a:pPr>
            <a:r>
              <a:rPr lang="en-US" sz="2400" dirty="0" smtClean="0"/>
              <a:t>8.2.2 </a:t>
            </a:r>
            <a:r>
              <a:rPr lang="en-US" sz="2400" dirty="0"/>
              <a:t>Test plan for User Acceptance Testing </a:t>
            </a:r>
          </a:p>
        </p:txBody>
      </p:sp>
    </p:spTree>
    <p:extLst>
      <p:ext uri="{BB962C8B-B14F-4D97-AF65-F5344CB8AC3E}">
        <p14:creationId xmlns:p14="http://schemas.microsoft.com/office/powerpoint/2010/main" val="20179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6589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5891">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0D775A19-A541-45AD-B729-4CD0066E2BA9}" type="slidenum">
              <a:rPr lang="en-US"/>
              <a:pPr/>
              <a:t>42</a:t>
            </a:fld>
            <a:r>
              <a:rPr lang="en-US"/>
              <a:t> of 41</a:t>
            </a:r>
          </a:p>
        </p:txBody>
      </p:sp>
      <p:sp>
        <p:nvSpPr>
          <p:cNvPr id="165890" name="Text Box 2"/>
          <p:cNvSpPr txBox="1">
            <a:spLocks noChangeArrowheads="1"/>
          </p:cNvSpPr>
          <p:nvPr/>
        </p:nvSpPr>
        <p:spPr bwMode="auto">
          <a:xfrm>
            <a:off x="744671" y="411163"/>
            <a:ext cx="3794821"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8: PROJECT PLAN</a:t>
            </a:r>
          </a:p>
        </p:txBody>
      </p:sp>
      <p:sp>
        <p:nvSpPr>
          <p:cNvPr id="165891" name="Rectangle 3"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GB" sz="2000">
              <a:solidFill>
                <a:schemeClr val="accent2"/>
              </a:solidFill>
            </a:endParaRPr>
          </a:p>
        </p:txBody>
      </p:sp>
      <p:sp>
        <p:nvSpPr>
          <p:cNvPr id="165892" name="Rectangle 4"/>
          <p:cNvSpPr>
            <a:spLocks noChangeArrowheads="1"/>
          </p:cNvSpPr>
          <p:nvPr/>
        </p:nvSpPr>
        <p:spPr bwMode="auto">
          <a:xfrm>
            <a:off x="280026" y="827618"/>
            <a:ext cx="7969250" cy="461665"/>
          </a:xfrm>
          <a:prstGeom prst="rect">
            <a:avLst/>
          </a:prstGeom>
          <a:noFill/>
          <a:ln w="9525">
            <a:noFill/>
            <a:miter lim="800000"/>
            <a:headEnd/>
            <a:tailEnd/>
          </a:ln>
          <a:effectLst/>
        </p:spPr>
        <p:txBody>
          <a:bodyPr>
            <a:spAutoFit/>
          </a:bodyPr>
          <a:lstStyle/>
          <a:p>
            <a:pPr>
              <a:spcBef>
                <a:spcPct val="20000"/>
              </a:spcBef>
            </a:pPr>
            <a:r>
              <a:rPr lang="en-US" sz="2400" b="1" dirty="0" smtClean="0"/>
              <a:t>8.2 </a:t>
            </a:r>
            <a:r>
              <a:rPr lang="en-US" sz="2400" b="1" dirty="0"/>
              <a:t>Test plan for unit testing </a:t>
            </a:r>
            <a:endParaRPr lang="en-US" sz="2400" b="1" dirty="0" smtClean="0"/>
          </a:p>
        </p:txBody>
      </p:sp>
      <p:graphicFrame>
        <p:nvGraphicFramePr>
          <p:cNvPr id="2" name="Table 1"/>
          <p:cNvGraphicFramePr>
            <a:graphicFrameLocks noGrp="1"/>
          </p:cNvGraphicFramePr>
          <p:nvPr>
            <p:extLst>
              <p:ext uri="{D42A27DB-BD31-4B8C-83A1-F6EECF244321}">
                <p14:modId xmlns:p14="http://schemas.microsoft.com/office/powerpoint/2010/main" val="98679866"/>
              </p:ext>
            </p:extLst>
          </p:nvPr>
        </p:nvGraphicFramePr>
        <p:xfrm>
          <a:off x="437883" y="1697038"/>
          <a:ext cx="8229600" cy="4525961"/>
        </p:xfrm>
        <a:graphic>
          <a:graphicData uri="http://schemas.openxmlformats.org/drawingml/2006/table">
            <a:tbl>
              <a:tblPr firstRow="1" firstCol="1" bandRow="1">
                <a:tableStyleId>{5C22544A-7EE6-4342-B048-85BDC9FD1C3A}</a:tableStyleId>
              </a:tblPr>
              <a:tblGrid>
                <a:gridCol w="1025400"/>
                <a:gridCol w="2455677"/>
                <a:gridCol w="1821954"/>
                <a:gridCol w="1901169"/>
                <a:gridCol w="1025400"/>
              </a:tblGrid>
              <a:tr h="188582">
                <a:tc>
                  <a:txBody>
                    <a:bodyPr/>
                    <a:lstStyle/>
                    <a:p>
                      <a:pPr marL="0" marR="0" algn="ctr">
                        <a:lnSpc>
                          <a:spcPct val="150000"/>
                        </a:lnSpc>
                        <a:spcBef>
                          <a:spcPts val="0"/>
                        </a:spcBef>
                        <a:spcAft>
                          <a:spcPts val="0"/>
                        </a:spcAft>
                      </a:pPr>
                      <a:r>
                        <a:rPr lang="en-US" sz="800" dirty="0">
                          <a:effectLst/>
                        </a:rPr>
                        <a:t>ID</a:t>
                      </a:r>
                      <a:endParaRPr lang="en-US" sz="800" dirty="0">
                        <a:effectLst/>
                        <a:latin typeface="Calibri"/>
                        <a:ea typeface="Calibri"/>
                        <a:cs typeface="Times New Roman"/>
                      </a:endParaRPr>
                    </a:p>
                  </a:txBody>
                  <a:tcPr marL="47145" marR="47145" marT="0" marB="0"/>
                </a:tc>
                <a:tc>
                  <a:txBody>
                    <a:bodyPr/>
                    <a:lstStyle/>
                    <a:p>
                      <a:pPr marL="0" marR="0" algn="ctr">
                        <a:lnSpc>
                          <a:spcPct val="150000"/>
                        </a:lnSpc>
                        <a:spcBef>
                          <a:spcPts val="0"/>
                        </a:spcBef>
                        <a:spcAft>
                          <a:spcPts val="0"/>
                        </a:spcAft>
                      </a:pPr>
                      <a:r>
                        <a:rPr lang="en-US" sz="800">
                          <a:effectLst/>
                        </a:rPr>
                        <a:t>Test Case</a:t>
                      </a:r>
                      <a:endParaRPr lang="en-US" sz="800">
                        <a:effectLst/>
                        <a:latin typeface="Calibri"/>
                        <a:ea typeface="Calibri"/>
                        <a:cs typeface="Times New Roman"/>
                      </a:endParaRPr>
                    </a:p>
                  </a:txBody>
                  <a:tcPr marL="47145" marR="47145" marT="0" marB="0"/>
                </a:tc>
                <a:tc>
                  <a:txBody>
                    <a:bodyPr/>
                    <a:lstStyle/>
                    <a:p>
                      <a:pPr marL="0" marR="0" algn="ctr">
                        <a:lnSpc>
                          <a:spcPct val="150000"/>
                        </a:lnSpc>
                        <a:spcBef>
                          <a:spcPts val="0"/>
                        </a:spcBef>
                        <a:spcAft>
                          <a:spcPts val="0"/>
                        </a:spcAft>
                      </a:pPr>
                      <a:r>
                        <a:rPr lang="en-US" sz="800">
                          <a:effectLst/>
                        </a:rPr>
                        <a:t>Expected Result</a:t>
                      </a:r>
                      <a:endParaRPr lang="en-US" sz="800">
                        <a:effectLst/>
                        <a:latin typeface="Calibri"/>
                        <a:ea typeface="Calibri"/>
                        <a:cs typeface="Times New Roman"/>
                      </a:endParaRPr>
                    </a:p>
                  </a:txBody>
                  <a:tcPr marL="47145" marR="47145" marT="0" marB="0"/>
                </a:tc>
                <a:tc>
                  <a:txBody>
                    <a:bodyPr/>
                    <a:lstStyle/>
                    <a:p>
                      <a:pPr marL="0" marR="0" algn="ctr">
                        <a:lnSpc>
                          <a:spcPct val="150000"/>
                        </a:lnSpc>
                        <a:spcBef>
                          <a:spcPts val="0"/>
                        </a:spcBef>
                        <a:spcAft>
                          <a:spcPts val="0"/>
                        </a:spcAft>
                      </a:pPr>
                      <a:r>
                        <a:rPr lang="en-US" sz="800">
                          <a:effectLst/>
                        </a:rPr>
                        <a:t>Actual Result</a:t>
                      </a:r>
                      <a:endParaRPr lang="en-US" sz="800">
                        <a:effectLst/>
                        <a:latin typeface="Calibri"/>
                        <a:ea typeface="Calibri"/>
                        <a:cs typeface="Times New Roman"/>
                      </a:endParaRPr>
                    </a:p>
                  </a:txBody>
                  <a:tcPr marL="47145" marR="47145" marT="0" marB="0"/>
                </a:tc>
                <a:tc>
                  <a:txBody>
                    <a:bodyPr/>
                    <a:lstStyle/>
                    <a:p>
                      <a:pPr marL="0" marR="0" algn="ctr">
                        <a:lnSpc>
                          <a:spcPct val="150000"/>
                        </a:lnSpc>
                        <a:spcBef>
                          <a:spcPts val="0"/>
                        </a:spcBef>
                        <a:spcAft>
                          <a:spcPts val="0"/>
                        </a:spcAft>
                      </a:pPr>
                      <a:r>
                        <a:rPr lang="en-US" sz="800">
                          <a:effectLst/>
                        </a:rPr>
                        <a:t>Pass/Fail</a:t>
                      </a:r>
                      <a:endParaRPr lang="en-US" sz="800">
                        <a:effectLst/>
                        <a:latin typeface="Calibri"/>
                        <a:ea typeface="Calibri"/>
                        <a:cs typeface="Times New Roman"/>
                      </a:endParaRPr>
                    </a:p>
                  </a:txBody>
                  <a:tcPr marL="47145" marR="47145" marT="0" marB="0"/>
                </a:tc>
              </a:tr>
              <a:tr h="1131490">
                <a:tc>
                  <a:txBody>
                    <a:bodyPr/>
                    <a:lstStyle/>
                    <a:p>
                      <a:pPr marL="0" marR="0" algn="ctr">
                        <a:lnSpc>
                          <a:spcPct val="150000"/>
                        </a:lnSpc>
                        <a:spcBef>
                          <a:spcPts val="0"/>
                        </a:spcBef>
                        <a:spcAft>
                          <a:spcPts val="0"/>
                        </a:spcAft>
                      </a:pPr>
                      <a:r>
                        <a:rPr lang="en-US" sz="800">
                          <a:effectLst/>
                        </a:rPr>
                        <a:t>1.1</a:t>
                      </a:r>
                      <a:endParaRPr lang="en-US" sz="800">
                        <a:effectLst/>
                        <a:latin typeface="Calibri"/>
                        <a:ea typeface="Calibri"/>
                        <a:cs typeface="Times New Roman"/>
                      </a:endParaRPr>
                    </a:p>
                  </a:txBody>
                  <a:tcPr marL="47145" marR="47145" marT="0" marB="0"/>
                </a:tc>
                <a:tc>
                  <a:txBody>
                    <a:bodyPr/>
                    <a:lstStyle/>
                    <a:p>
                      <a:pPr marL="342900" marR="0" lvl="0" indent="-342900">
                        <a:lnSpc>
                          <a:spcPct val="150000"/>
                        </a:lnSpc>
                        <a:spcBef>
                          <a:spcPts val="0"/>
                        </a:spcBef>
                        <a:spcAft>
                          <a:spcPts val="0"/>
                        </a:spcAft>
                        <a:buFont typeface="+mj-lt"/>
                        <a:buAutoNum type="arabicPeriod"/>
                      </a:pPr>
                      <a:r>
                        <a:rPr lang="en-US" sz="800" dirty="0">
                          <a:effectLst/>
                        </a:rPr>
                        <a:t>Leave Username box empty.</a:t>
                      </a:r>
                    </a:p>
                    <a:p>
                      <a:pPr marL="342900" marR="0" lvl="0" indent="-342900">
                        <a:lnSpc>
                          <a:spcPct val="150000"/>
                        </a:lnSpc>
                        <a:spcBef>
                          <a:spcPts val="0"/>
                        </a:spcBef>
                        <a:spcAft>
                          <a:spcPts val="0"/>
                        </a:spcAft>
                        <a:buFont typeface="+mj-lt"/>
                        <a:buAutoNum type="arabicPeriod"/>
                      </a:pPr>
                      <a:r>
                        <a:rPr lang="en-US" sz="800" dirty="0">
                          <a:effectLst/>
                        </a:rPr>
                        <a:t>Leave Password box empty.</a:t>
                      </a:r>
                    </a:p>
                    <a:p>
                      <a:pPr marL="342900" marR="0" lvl="0" indent="-342900">
                        <a:lnSpc>
                          <a:spcPct val="150000"/>
                        </a:lnSpc>
                        <a:spcBef>
                          <a:spcPts val="0"/>
                        </a:spcBef>
                        <a:spcAft>
                          <a:spcPts val="0"/>
                        </a:spcAft>
                        <a:buFont typeface="+mj-lt"/>
                        <a:buAutoNum type="arabicPeriod"/>
                      </a:pPr>
                      <a:r>
                        <a:rPr lang="en-US" sz="800" dirty="0">
                          <a:effectLst/>
                        </a:rPr>
                        <a:t>Click ‘Login’ button.</a:t>
                      </a:r>
                      <a:endParaRPr lang="en-US" sz="800" dirty="0">
                        <a:effectLst/>
                        <a:latin typeface="Calibri"/>
                        <a:ea typeface="Calibri"/>
                        <a:cs typeface="Times New Roman"/>
                      </a:endParaRPr>
                    </a:p>
                  </a:txBody>
                  <a:tcPr marL="47145" marR="47145" marT="0" marB="0"/>
                </a:tc>
                <a:tc>
                  <a:txBody>
                    <a:bodyPr/>
                    <a:lstStyle/>
                    <a:p>
                      <a:pPr marL="0" marR="0">
                        <a:lnSpc>
                          <a:spcPct val="150000"/>
                        </a:lnSpc>
                        <a:spcBef>
                          <a:spcPts val="0"/>
                        </a:spcBef>
                        <a:spcAft>
                          <a:spcPts val="0"/>
                        </a:spcAft>
                      </a:pPr>
                      <a:r>
                        <a:rPr lang="en-US" sz="800" dirty="0">
                          <a:effectLst/>
                        </a:rPr>
                        <a:t>“The username field is required” is displayed.</a:t>
                      </a:r>
                    </a:p>
                    <a:p>
                      <a:pPr marL="0" marR="0">
                        <a:lnSpc>
                          <a:spcPct val="150000"/>
                        </a:lnSpc>
                        <a:spcBef>
                          <a:spcPts val="0"/>
                        </a:spcBef>
                        <a:spcAft>
                          <a:spcPts val="0"/>
                        </a:spcAft>
                      </a:pPr>
                      <a:r>
                        <a:rPr lang="en-US" sz="800" dirty="0">
                          <a:effectLst/>
                        </a:rPr>
                        <a:t>“The password field is required” is displayed.</a:t>
                      </a:r>
                      <a:endParaRPr lang="en-US" sz="800" dirty="0">
                        <a:effectLst/>
                        <a:latin typeface="Calibri"/>
                        <a:ea typeface="Calibri"/>
                        <a:cs typeface="Times New Roman"/>
                      </a:endParaRPr>
                    </a:p>
                  </a:txBody>
                  <a:tcPr marL="47145" marR="47145" marT="0" marB="0"/>
                </a:tc>
                <a:tc>
                  <a:txBody>
                    <a:bodyPr/>
                    <a:lstStyle/>
                    <a:p>
                      <a:pPr marL="0" marR="0">
                        <a:lnSpc>
                          <a:spcPct val="150000"/>
                        </a:lnSpc>
                        <a:spcBef>
                          <a:spcPts val="0"/>
                        </a:spcBef>
                        <a:spcAft>
                          <a:spcPts val="0"/>
                        </a:spcAft>
                      </a:pPr>
                      <a:r>
                        <a:rPr lang="en-US" sz="800" dirty="0">
                          <a:effectLst/>
                        </a:rPr>
                        <a:t> </a:t>
                      </a:r>
                      <a:endParaRPr lang="en-US" sz="800" dirty="0">
                        <a:effectLst/>
                        <a:latin typeface="Calibri"/>
                        <a:ea typeface="Calibri"/>
                        <a:cs typeface="Times New Roman"/>
                      </a:endParaRPr>
                    </a:p>
                  </a:txBody>
                  <a:tcPr marL="47145" marR="47145" marT="0" marB="0"/>
                </a:tc>
                <a:tc>
                  <a:txBody>
                    <a:bodyPr/>
                    <a:lstStyle/>
                    <a:p>
                      <a:pPr marL="0" marR="0" algn="ctr">
                        <a:lnSpc>
                          <a:spcPct val="150000"/>
                        </a:lnSpc>
                        <a:spcBef>
                          <a:spcPts val="0"/>
                        </a:spcBef>
                        <a:spcAft>
                          <a:spcPts val="0"/>
                        </a:spcAft>
                      </a:pPr>
                      <a:r>
                        <a:rPr lang="en-US" sz="800">
                          <a:effectLst/>
                        </a:rPr>
                        <a:t> </a:t>
                      </a:r>
                      <a:endParaRPr lang="en-US" sz="800">
                        <a:effectLst/>
                        <a:latin typeface="Calibri"/>
                        <a:ea typeface="Calibri"/>
                        <a:cs typeface="Times New Roman"/>
                      </a:endParaRPr>
                    </a:p>
                  </a:txBody>
                  <a:tcPr marL="47145" marR="47145" marT="0" marB="0"/>
                </a:tc>
              </a:tr>
              <a:tr h="1131490">
                <a:tc>
                  <a:txBody>
                    <a:bodyPr/>
                    <a:lstStyle/>
                    <a:p>
                      <a:pPr marL="0" marR="0" algn="ctr">
                        <a:lnSpc>
                          <a:spcPct val="150000"/>
                        </a:lnSpc>
                        <a:spcBef>
                          <a:spcPts val="0"/>
                        </a:spcBef>
                        <a:spcAft>
                          <a:spcPts val="0"/>
                        </a:spcAft>
                      </a:pPr>
                      <a:r>
                        <a:rPr lang="en-US" sz="800" dirty="0">
                          <a:effectLst/>
                        </a:rPr>
                        <a:t>1.2</a:t>
                      </a:r>
                      <a:endParaRPr lang="en-US" sz="800" dirty="0">
                        <a:effectLst/>
                        <a:latin typeface="Calibri"/>
                        <a:ea typeface="Calibri"/>
                        <a:cs typeface="Times New Roman"/>
                      </a:endParaRPr>
                    </a:p>
                  </a:txBody>
                  <a:tcPr marL="47145" marR="47145" marT="0" marB="0"/>
                </a:tc>
                <a:tc>
                  <a:txBody>
                    <a:bodyPr/>
                    <a:lstStyle/>
                    <a:p>
                      <a:pPr marL="342900" marR="0" lvl="0" indent="-342900">
                        <a:lnSpc>
                          <a:spcPct val="150000"/>
                        </a:lnSpc>
                        <a:spcBef>
                          <a:spcPts val="0"/>
                        </a:spcBef>
                        <a:spcAft>
                          <a:spcPts val="0"/>
                        </a:spcAft>
                        <a:buFont typeface="+mj-lt"/>
                        <a:buAutoNum type="arabicPeriod"/>
                      </a:pPr>
                      <a:r>
                        <a:rPr lang="en-US" sz="800">
                          <a:effectLst/>
                        </a:rPr>
                        <a:t>Input valid username.</a:t>
                      </a:r>
                    </a:p>
                    <a:p>
                      <a:pPr marL="342900" marR="0" lvl="0" indent="-342900">
                        <a:lnSpc>
                          <a:spcPct val="150000"/>
                        </a:lnSpc>
                        <a:spcBef>
                          <a:spcPts val="0"/>
                        </a:spcBef>
                        <a:spcAft>
                          <a:spcPts val="0"/>
                        </a:spcAft>
                        <a:buFont typeface="+mj-lt"/>
                        <a:buAutoNum type="arabicPeriod"/>
                      </a:pPr>
                      <a:r>
                        <a:rPr lang="en-US" sz="800">
                          <a:effectLst/>
                        </a:rPr>
                        <a:t>Leave Password box empty.</a:t>
                      </a:r>
                    </a:p>
                    <a:p>
                      <a:pPr marL="342900" marR="0" lvl="0" indent="-342900">
                        <a:lnSpc>
                          <a:spcPct val="150000"/>
                        </a:lnSpc>
                        <a:spcBef>
                          <a:spcPts val="0"/>
                        </a:spcBef>
                        <a:spcAft>
                          <a:spcPts val="0"/>
                        </a:spcAft>
                        <a:buFont typeface="+mj-lt"/>
                        <a:buAutoNum type="arabicPeriod"/>
                      </a:pPr>
                      <a:r>
                        <a:rPr lang="en-US" sz="800">
                          <a:effectLst/>
                        </a:rPr>
                        <a:t>Click ‘Login’ button.</a:t>
                      </a:r>
                      <a:endParaRPr lang="en-US" sz="800">
                        <a:effectLst/>
                        <a:latin typeface="Calibri"/>
                        <a:ea typeface="Calibri"/>
                        <a:cs typeface="Times New Roman"/>
                      </a:endParaRPr>
                    </a:p>
                  </a:txBody>
                  <a:tcPr marL="47145" marR="47145" marT="0" marB="0"/>
                </a:tc>
                <a:tc>
                  <a:txBody>
                    <a:bodyPr/>
                    <a:lstStyle/>
                    <a:p>
                      <a:pPr marL="0" marR="0">
                        <a:lnSpc>
                          <a:spcPct val="150000"/>
                        </a:lnSpc>
                        <a:spcBef>
                          <a:spcPts val="0"/>
                        </a:spcBef>
                        <a:spcAft>
                          <a:spcPts val="0"/>
                        </a:spcAft>
                      </a:pPr>
                      <a:r>
                        <a:rPr lang="en-US" sz="800" dirty="0">
                          <a:effectLst/>
                        </a:rPr>
                        <a:t>“The password field is required” is displayed.</a:t>
                      </a:r>
                      <a:endParaRPr lang="en-US" sz="800" dirty="0">
                        <a:effectLst/>
                        <a:latin typeface="Calibri"/>
                        <a:ea typeface="Calibri"/>
                        <a:cs typeface="Times New Roman"/>
                      </a:endParaRPr>
                    </a:p>
                  </a:txBody>
                  <a:tcPr marL="47145" marR="47145" marT="0" marB="0"/>
                </a:tc>
                <a:tc>
                  <a:txBody>
                    <a:bodyPr/>
                    <a:lstStyle/>
                    <a:p>
                      <a:pPr marL="0" marR="0">
                        <a:lnSpc>
                          <a:spcPct val="150000"/>
                        </a:lnSpc>
                        <a:spcBef>
                          <a:spcPts val="0"/>
                        </a:spcBef>
                        <a:spcAft>
                          <a:spcPts val="0"/>
                        </a:spcAft>
                      </a:pPr>
                      <a:r>
                        <a:rPr lang="en-US" sz="800" dirty="0">
                          <a:effectLst/>
                        </a:rPr>
                        <a:t> </a:t>
                      </a:r>
                      <a:endParaRPr lang="en-US" sz="800" dirty="0">
                        <a:effectLst/>
                        <a:latin typeface="Calibri"/>
                        <a:ea typeface="Calibri"/>
                        <a:cs typeface="Times New Roman"/>
                      </a:endParaRPr>
                    </a:p>
                  </a:txBody>
                  <a:tcPr marL="47145" marR="47145" marT="0" marB="0"/>
                </a:tc>
                <a:tc>
                  <a:txBody>
                    <a:bodyPr/>
                    <a:lstStyle/>
                    <a:p>
                      <a:pPr marL="0" marR="0" algn="ctr">
                        <a:lnSpc>
                          <a:spcPct val="150000"/>
                        </a:lnSpc>
                        <a:spcBef>
                          <a:spcPts val="0"/>
                        </a:spcBef>
                        <a:spcAft>
                          <a:spcPts val="0"/>
                        </a:spcAft>
                      </a:pPr>
                      <a:r>
                        <a:rPr lang="en-US" sz="800">
                          <a:effectLst/>
                        </a:rPr>
                        <a:t> </a:t>
                      </a:r>
                      <a:endParaRPr lang="en-US" sz="800">
                        <a:effectLst/>
                        <a:latin typeface="Calibri"/>
                        <a:ea typeface="Calibri"/>
                        <a:cs typeface="Times New Roman"/>
                      </a:endParaRPr>
                    </a:p>
                  </a:txBody>
                  <a:tcPr marL="47145" marR="47145" marT="0" marB="0"/>
                </a:tc>
              </a:tr>
              <a:tr h="1131490">
                <a:tc>
                  <a:txBody>
                    <a:bodyPr/>
                    <a:lstStyle/>
                    <a:p>
                      <a:pPr marL="0" marR="0" algn="ctr">
                        <a:lnSpc>
                          <a:spcPct val="150000"/>
                        </a:lnSpc>
                        <a:spcBef>
                          <a:spcPts val="0"/>
                        </a:spcBef>
                        <a:spcAft>
                          <a:spcPts val="0"/>
                        </a:spcAft>
                      </a:pPr>
                      <a:r>
                        <a:rPr lang="en-US" sz="800">
                          <a:effectLst/>
                        </a:rPr>
                        <a:t>1.3</a:t>
                      </a:r>
                      <a:endParaRPr lang="en-US" sz="800">
                        <a:effectLst/>
                        <a:latin typeface="Calibri"/>
                        <a:ea typeface="Calibri"/>
                        <a:cs typeface="Times New Roman"/>
                      </a:endParaRPr>
                    </a:p>
                  </a:txBody>
                  <a:tcPr marL="47145" marR="47145" marT="0" marB="0"/>
                </a:tc>
                <a:tc>
                  <a:txBody>
                    <a:bodyPr/>
                    <a:lstStyle/>
                    <a:p>
                      <a:pPr marL="342900" marR="0" lvl="0" indent="-342900">
                        <a:lnSpc>
                          <a:spcPct val="150000"/>
                        </a:lnSpc>
                        <a:spcBef>
                          <a:spcPts val="0"/>
                        </a:spcBef>
                        <a:spcAft>
                          <a:spcPts val="0"/>
                        </a:spcAft>
                        <a:buFont typeface="+mj-lt"/>
                        <a:buAutoNum type="arabicPeriod"/>
                      </a:pPr>
                      <a:r>
                        <a:rPr lang="en-US" sz="800">
                          <a:effectLst/>
                        </a:rPr>
                        <a:t>Input invalid username.</a:t>
                      </a:r>
                    </a:p>
                    <a:p>
                      <a:pPr marL="342900" marR="0" lvl="0" indent="-342900">
                        <a:lnSpc>
                          <a:spcPct val="150000"/>
                        </a:lnSpc>
                        <a:spcBef>
                          <a:spcPts val="0"/>
                        </a:spcBef>
                        <a:spcAft>
                          <a:spcPts val="0"/>
                        </a:spcAft>
                        <a:buFont typeface="+mj-lt"/>
                        <a:buAutoNum type="arabicPeriod"/>
                      </a:pPr>
                      <a:r>
                        <a:rPr lang="en-US" sz="800">
                          <a:effectLst/>
                        </a:rPr>
                        <a:t>Leave Password box empty.</a:t>
                      </a:r>
                    </a:p>
                    <a:p>
                      <a:pPr marL="342900" marR="0" lvl="0" indent="-342900">
                        <a:lnSpc>
                          <a:spcPct val="150000"/>
                        </a:lnSpc>
                        <a:spcBef>
                          <a:spcPts val="0"/>
                        </a:spcBef>
                        <a:spcAft>
                          <a:spcPts val="0"/>
                        </a:spcAft>
                        <a:buFont typeface="+mj-lt"/>
                        <a:buAutoNum type="arabicPeriod"/>
                      </a:pPr>
                      <a:r>
                        <a:rPr lang="en-US" sz="800">
                          <a:effectLst/>
                        </a:rPr>
                        <a:t>Click ‘Login’ button.</a:t>
                      </a:r>
                      <a:endParaRPr lang="en-US" sz="800">
                        <a:effectLst/>
                        <a:latin typeface="Calibri"/>
                        <a:ea typeface="Calibri"/>
                        <a:cs typeface="Times New Roman"/>
                      </a:endParaRPr>
                    </a:p>
                  </a:txBody>
                  <a:tcPr marL="47145" marR="47145" marT="0" marB="0"/>
                </a:tc>
                <a:tc>
                  <a:txBody>
                    <a:bodyPr/>
                    <a:lstStyle/>
                    <a:p>
                      <a:pPr marL="0" marR="0">
                        <a:lnSpc>
                          <a:spcPct val="150000"/>
                        </a:lnSpc>
                        <a:spcBef>
                          <a:spcPts val="0"/>
                        </a:spcBef>
                        <a:spcAft>
                          <a:spcPts val="0"/>
                        </a:spcAft>
                      </a:pPr>
                      <a:r>
                        <a:rPr lang="en-US" sz="800" dirty="0">
                          <a:effectLst/>
                        </a:rPr>
                        <a:t>“The password field is required” is displayed.</a:t>
                      </a:r>
                      <a:endParaRPr lang="en-US" sz="800" dirty="0">
                        <a:effectLst/>
                        <a:latin typeface="Calibri"/>
                        <a:ea typeface="Calibri"/>
                        <a:cs typeface="Times New Roman"/>
                      </a:endParaRPr>
                    </a:p>
                  </a:txBody>
                  <a:tcPr marL="47145" marR="47145" marT="0" marB="0"/>
                </a:tc>
                <a:tc>
                  <a:txBody>
                    <a:bodyPr/>
                    <a:lstStyle/>
                    <a:p>
                      <a:pPr marL="0" marR="0">
                        <a:lnSpc>
                          <a:spcPct val="150000"/>
                        </a:lnSpc>
                        <a:spcBef>
                          <a:spcPts val="0"/>
                        </a:spcBef>
                        <a:spcAft>
                          <a:spcPts val="0"/>
                        </a:spcAft>
                      </a:pPr>
                      <a:r>
                        <a:rPr lang="en-US" sz="800">
                          <a:effectLst/>
                        </a:rPr>
                        <a:t> </a:t>
                      </a:r>
                      <a:endParaRPr lang="en-US" sz="800">
                        <a:effectLst/>
                        <a:latin typeface="Calibri"/>
                        <a:ea typeface="Calibri"/>
                        <a:cs typeface="Times New Roman"/>
                      </a:endParaRPr>
                    </a:p>
                  </a:txBody>
                  <a:tcPr marL="47145" marR="47145" marT="0" marB="0"/>
                </a:tc>
                <a:tc>
                  <a:txBody>
                    <a:bodyPr/>
                    <a:lstStyle/>
                    <a:p>
                      <a:pPr marL="0" marR="0" algn="ctr">
                        <a:lnSpc>
                          <a:spcPct val="150000"/>
                        </a:lnSpc>
                        <a:spcBef>
                          <a:spcPts val="0"/>
                        </a:spcBef>
                        <a:spcAft>
                          <a:spcPts val="0"/>
                        </a:spcAft>
                      </a:pPr>
                      <a:r>
                        <a:rPr lang="en-US" sz="800">
                          <a:effectLst/>
                        </a:rPr>
                        <a:t> </a:t>
                      </a:r>
                      <a:endParaRPr lang="en-US" sz="800">
                        <a:effectLst/>
                        <a:latin typeface="Calibri"/>
                        <a:ea typeface="Calibri"/>
                        <a:cs typeface="Times New Roman"/>
                      </a:endParaRPr>
                    </a:p>
                  </a:txBody>
                  <a:tcPr marL="47145" marR="47145" marT="0" marB="0"/>
                </a:tc>
              </a:tr>
              <a:tr h="942909">
                <a:tc>
                  <a:txBody>
                    <a:bodyPr/>
                    <a:lstStyle/>
                    <a:p>
                      <a:pPr marL="0" marR="0" algn="ctr">
                        <a:lnSpc>
                          <a:spcPct val="150000"/>
                        </a:lnSpc>
                        <a:spcBef>
                          <a:spcPts val="0"/>
                        </a:spcBef>
                        <a:spcAft>
                          <a:spcPts val="0"/>
                        </a:spcAft>
                      </a:pPr>
                      <a:r>
                        <a:rPr lang="en-US" sz="800">
                          <a:effectLst/>
                        </a:rPr>
                        <a:t>1.4</a:t>
                      </a:r>
                      <a:endParaRPr lang="en-US" sz="800">
                        <a:effectLst/>
                        <a:latin typeface="Calibri"/>
                        <a:ea typeface="Calibri"/>
                        <a:cs typeface="Times New Roman"/>
                      </a:endParaRPr>
                    </a:p>
                  </a:txBody>
                  <a:tcPr marL="47145" marR="47145" marT="0" marB="0"/>
                </a:tc>
                <a:tc>
                  <a:txBody>
                    <a:bodyPr/>
                    <a:lstStyle/>
                    <a:p>
                      <a:pPr marL="342900" marR="0" lvl="0" indent="-342900">
                        <a:lnSpc>
                          <a:spcPct val="150000"/>
                        </a:lnSpc>
                        <a:spcBef>
                          <a:spcPts val="0"/>
                        </a:spcBef>
                        <a:spcAft>
                          <a:spcPts val="0"/>
                        </a:spcAft>
                        <a:buFont typeface="+mj-lt"/>
                        <a:buAutoNum type="arabicPeriod"/>
                      </a:pPr>
                      <a:r>
                        <a:rPr lang="en-US" sz="800" dirty="0">
                          <a:effectLst/>
                        </a:rPr>
                        <a:t>Leave Username box empty.</a:t>
                      </a:r>
                    </a:p>
                    <a:p>
                      <a:pPr marL="342900" marR="0" lvl="0" indent="-342900">
                        <a:lnSpc>
                          <a:spcPct val="150000"/>
                        </a:lnSpc>
                        <a:spcBef>
                          <a:spcPts val="0"/>
                        </a:spcBef>
                        <a:spcAft>
                          <a:spcPts val="0"/>
                        </a:spcAft>
                        <a:buFont typeface="+mj-lt"/>
                        <a:buAutoNum type="arabicPeriod"/>
                      </a:pPr>
                      <a:r>
                        <a:rPr lang="en-US" sz="800" dirty="0">
                          <a:effectLst/>
                        </a:rPr>
                        <a:t>Input password.</a:t>
                      </a:r>
                    </a:p>
                    <a:p>
                      <a:pPr marL="342900" marR="0" lvl="0" indent="-342900">
                        <a:lnSpc>
                          <a:spcPct val="150000"/>
                        </a:lnSpc>
                        <a:spcBef>
                          <a:spcPts val="0"/>
                        </a:spcBef>
                        <a:spcAft>
                          <a:spcPts val="0"/>
                        </a:spcAft>
                        <a:buFont typeface="+mj-lt"/>
                        <a:buAutoNum type="arabicPeriod"/>
                      </a:pPr>
                      <a:r>
                        <a:rPr lang="en-US" sz="800" dirty="0">
                          <a:effectLst/>
                        </a:rPr>
                        <a:t>Click ‘Login’ button.</a:t>
                      </a:r>
                      <a:endParaRPr lang="en-US" sz="800" dirty="0">
                        <a:effectLst/>
                        <a:latin typeface="Calibri"/>
                        <a:ea typeface="Calibri"/>
                        <a:cs typeface="Times New Roman"/>
                      </a:endParaRPr>
                    </a:p>
                  </a:txBody>
                  <a:tcPr marL="47145" marR="47145" marT="0" marB="0"/>
                </a:tc>
                <a:tc>
                  <a:txBody>
                    <a:bodyPr/>
                    <a:lstStyle/>
                    <a:p>
                      <a:pPr marL="0" marR="0">
                        <a:lnSpc>
                          <a:spcPct val="150000"/>
                        </a:lnSpc>
                        <a:spcBef>
                          <a:spcPts val="0"/>
                        </a:spcBef>
                        <a:spcAft>
                          <a:spcPts val="0"/>
                        </a:spcAft>
                      </a:pPr>
                      <a:r>
                        <a:rPr lang="en-US" sz="800">
                          <a:effectLst/>
                        </a:rPr>
                        <a:t>“The username field is required” is displayed.</a:t>
                      </a:r>
                    </a:p>
                    <a:p>
                      <a:pPr marL="0" marR="0">
                        <a:lnSpc>
                          <a:spcPct val="150000"/>
                        </a:lnSpc>
                        <a:spcBef>
                          <a:spcPts val="0"/>
                        </a:spcBef>
                        <a:spcAft>
                          <a:spcPts val="0"/>
                        </a:spcAft>
                      </a:pPr>
                      <a:r>
                        <a:rPr lang="en-US" sz="800">
                          <a:effectLst/>
                        </a:rPr>
                        <a:t> </a:t>
                      </a:r>
                      <a:endParaRPr lang="en-US" sz="800">
                        <a:effectLst/>
                        <a:latin typeface="Calibri"/>
                        <a:ea typeface="Calibri"/>
                        <a:cs typeface="Times New Roman"/>
                      </a:endParaRPr>
                    </a:p>
                  </a:txBody>
                  <a:tcPr marL="47145" marR="47145" marT="0" marB="0"/>
                </a:tc>
                <a:tc>
                  <a:txBody>
                    <a:bodyPr/>
                    <a:lstStyle/>
                    <a:p>
                      <a:pPr marL="0" marR="0">
                        <a:lnSpc>
                          <a:spcPct val="150000"/>
                        </a:lnSpc>
                        <a:spcBef>
                          <a:spcPts val="0"/>
                        </a:spcBef>
                        <a:spcAft>
                          <a:spcPts val="0"/>
                        </a:spcAft>
                      </a:pPr>
                      <a:r>
                        <a:rPr lang="en-US" sz="800">
                          <a:effectLst/>
                        </a:rPr>
                        <a:t> </a:t>
                      </a:r>
                      <a:endParaRPr lang="en-US" sz="800">
                        <a:effectLst/>
                        <a:latin typeface="Calibri"/>
                        <a:ea typeface="Calibri"/>
                        <a:cs typeface="Times New Roman"/>
                      </a:endParaRPr>
                    </a:p>
                  </a:txBody>
                  <a:tcPr marL="47145" marR="47145" marT="0" marB="0"/>
                </a:tc>
                <a:tc>
                  <a:txBody>
                    <a:bodyPr/>
                    <a:lstStyle/>
                    <a:p>
                      <a:pPr marL="0" marR="0" algn="ctr">
                        <a:lnSpc>
                          <a:spcPct val="150000"/>
                        </a:lnSpc>
                        <a:spcBef>
                          <a:spcPts val="0"/>
                        </a:spcBef>
                        <a:spcAft>
                          <a:spcPts val="0"/>
                        </a:spcAft>
                      </a:pPr>
                      <a:r>
                        <a:rPr lang="en-US" sz="800" dirty="0">
                          <a:effectLst/>
                        </a:rPr>
                        <a:t> </a:t>
                      </a:r>
                      <a:endParaRPr lang="en-US" sz="800" dirty="0">
                        <a:effectLst/>
                        <a:latin typeface="Calibri"/>
                        <a:ea typeface="Calibri"/>
                        <a:cs typeface="Times New Roman"/>
                      </a:endParaRPr>
                    </a:p>
                  </a:txBody>
                  <a:tcPr marL="47145" marR="47145" marT="0" marB="0"/>
                </a:tc>
              </a:tr>
            </a:tbl>
          </a:graphicData>
        </a:graphic>
      </p:graphicFrame>
      <p:sp>
        <p:nvSpPr>
          <p:cNvPr id="3" name="Rectangle 1"/>
          <p:cNvSpPr>
            <a:spLocks noChangeArrowheads="1"/>
          </p:cNvSpPr>
          <p:nvPr/>
        </p:nvSpPr>
        <p:spPr bwMode="auto">
          <a:xfrm>
            <a:off x="386367" y="1065202"/>
            <a:ext cx="8281115" cy="748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8.2..1 Logon.aspx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1787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6589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5891">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0D775A19-A541-45AD-B729-4CD0066E2BA9}" type="slidenum">
              <a:rPr lang="en-US"/>
              <a:pPr/>
              <a:t>43</a:t>
            </a:fld>
            <a:r>
              <a:rPr lang="en-US"/>
              <a:t> of 41</a:t>
            </a:r>
          </a:p>
        </p:txBody>
      </p:sp>
      <p:sp>
        <p:nvSpPr>
          <p:cNvPr id="165890" name="Text Box 2"/>
          <p:cNvSpPr txBox="1">
            <a:spLocks noChangeArrowheads="1"/>
          </p:cNvSpPr>
          <p:nvPr/>
        </p:nvSpPr>
        <p:spPr bwMode="auto">
          <a:xfrm>
            <a:off x="744671" y="411163"/>
            <a:ext cx="3794821"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8: PROJECT PLAN</a:t>
            </a:r>
          </a:p>
        </p:txBody>
      </p:sp>
      <p:sp>
        <p:nvSpPr>
          <p:cNvPr id="165891" name="Rectangle 3"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GB" sz="2000">
              <a:solidFill>
                <a:schemeClr val="accent2"/>
              </a:solidFill>
            </a:endParaRPr>
          </a:p>
        </p:txBody>
      </p:sp>
      <p:sp>
        <p:nvSpPr>
          <p:cNvPr id="165892" name="Rectangle 4"/>
          <p:cNvSpPr>
            <a:spLocks noChangeArrowheads="1"/>
          </p:cNvSpPr>
          <p:nvPr/>
        </p:nvSpPr>
        <p:spPr bwMode="auto">
          <a:xfrm>
            <a:off x="305784" y="811273"/>
            <a:ext cx="7969250" cy="461665"/>
          </a:xfrm>
          <a:prstGeom prst="rect">
            <a:avLst/>
          </a:prstGeom>
          <a:noFill/>
          <a:ln w="9525">
            <a:noFill/>
            <a:miter lim="800000"/>
            <a:headEnd/>
            <a:tailEnd/>
          </a:ln>
          <a:effectLst/>
        </p:spPr>
        <p:txBody>
          <a:bodyPr>
            <a:spAutoFit/>
          </a:bodyPr>
          <a:lstStyle/>
          <a:p>
            <a:pPr>
              <a:spcBef>
                <a:spcPct val="20000"/>
              </a:spcBef>
            </a:pPr>
            <a:r>
              <a:rPr lang="en-US" sz="2400" b="1" dirty="0" smtClean="0"/>
              <a:t>8.2 </a:t>
            </a:r>
            <a:r>
              <a:rPr lang="en-US" sz="2400" b="1" dirty="0"/>
              <a:t>Test </a:t>
            </a:r>
            <a:r>
              <a:rPr lang="en-US" sz="2400" b="1" dirty="0" smtClean="0"/>
              <a:t>Plan</a:t>
            </a:r>
          </a:p>
        </p:txBody>
      </p:sp>
      <p:graphicFrame>
        <p:nvGraphicFramePr>
          <p:cNvPr id="2" name="Table 1"/>
          <p:cNvGraphicFramePr>
            <a:graphicFrameLocks noGrp="1"/>
          </p:cNvGraphicFramePr>
          <p:nvPr>
            <p:extLst>
              <p:ext uri="{D42A27DB-BD31-4B8C-83A1-F6EECF244321}">
                <p14:modId xmlns:p14="http://schemas.microsoft.com/office/powerpoint/2010/main" val="1225947654"/>
              </p:ext>
            </p:extLst>
          </p:nvPr>
        </p:nvGraphicFramePr>
        <p:xfrm>
          <a:off x="305784" y="1729100"/>
          <a:ext cx="8567759" cy="4633064"/>
        </p:xfrm>
        <a:graphic>
          <a:graphicData uri="http://schemas.openxmlformats.org/drawingml/2006/table">
            <a:tbl>
              <a:tblPr firstRow="1" firstCol="1" bandRow="1">
                <a:tableStyleId>{5C22544A-7EE6-4342-B048-85BDC9FD1C3A}</a:tableStyleId>
              </a:tblPr>
              <a:tblGrid>
                <a:gridCol w="1047373"/>
                <a:gridCol w="2527260"/>
                <a:gridCol w="1987537"/>
                <a:gridCol w="1938971"/>
                <a:gridCol w="1066618"/>
              </a:tblGrid>
              <a:tr h="165466">
                <a:tc>
                  <a:txBody>
                    <a:bodyPr/>
                    <a:lstStyle/>
                    <a:p>
                      <a:pPr marL="0" marR="0" algn="ctr">
                        <a:lnSpc>
                          <a:spcPct val="150000"/>
                        </a:lnSpc>
                        <a:spcBef>
                          <a:spcPts val="0"/>
                        </a:spcBef>
                        <a:spcAft>
                          <a:spcPts val="0"/>
                        </a:spcAft>
                      </a:pPr>
                      <a:r>
                        <a:rPr lang="en-US" sz="700" dirty="0">
                          <a:effectLst/>
                        </a:rPr>
                        <a:t>ID</a:t>
                      </a:r>
                      <a:endParaRPr lang="en-US" sz="600" dirty="0">
                        <a:effectLst/>
                        <a:latin typeface="Calibri"/>
                        <a:ea typeface="Calibri"/>
                        <a:cs typeface="Times New Roman"/>
                      </a:endParaRPr>
                    </a:p>
                  </a:txBody>
                  <a:tcPr marL="40410" marR="40410" marT="0" marB="0"/>
                </a:tc>
                <a:tc>
                  <a:txBody>
                    <a:bodyPr/>
                    <a:lstStyle/>
                    <a:p>
                      <a:pPr marL="0" marR="0" algn="ctr">
                        <a:lnSpc>
                          <a:spcPct val="150000"/>
                        </a:lnSpc>
                        <a:spcBef>
                          <a:spcPts val="0"/>
                        </a:spcBef>
                        <a:spcAft>
                          <a:spcPts val="0"/>
                        </a:spcAft>
                      </a:pPr>
                      <a:r>
                        <a:rPr lang="en-US" sz="700">
                          <a:effectLst/>
                        </a:rPr>
                        <a:t>Test Case</a:t>
                      </a:r>
                      <a:endParaRPr lang="en-US" sz="600">
                        <a:effectLst/>
                        <a:latin typeface="Calibri"/>
                        <a:ea typeface="Calibri"/>
                        <a:cs typeface="Times New Roman"/>
                      </a:endParaRPr>
                    </a:p>
                  </a:txBody>
                  <a:tcPr marL="40410" marR="40410" marT="0" marB="0"/>
                </a:tc>
                <a:tc>
                  <a:txBody>
                    <a:bodyPr/>
                    <a:lstStyle/>
                    <a:p>
                      <a:pPr marL="0" marR="0" algn="ctr">
                        <a:lnSpc>
                          <a:spcPct val="150000"/>
                        </a:lnSpc>
                        <a:spcBef>
                          <a:spcPts val="0"/>
                        </a:spcBef>
                        <a:spcAft>
                          <a:spcPts val="0"/>
                        </a:spcAft>
                      </a:pPr>
                      <a:r>
                        <a:rPr lang="en-US" sz="700">
                          <a:effectLst/>
                        </a:rPr>
                        <a:t>Expected Result</a:t>
                      </a:r>
                      <a:endParaRPr lang="en-US" sz="600">
                        <a:effectLst/>
                        <a:latin typeface="Calibri"/>
                        <a:ea typeface="Calibri"/>
                        <a:cs typeface="Times New Roman"/>
                      </a:endParaRPr>
                    </a:p>
                  </a:txBody>
                  <a:tcPr marL="40410" marR="40410" marT="0" marB="0"/>
                </a:tc>
                <a:tc>
                  <a:txBody>
                    <a:bodyPr/>
                    <a:lstStyle/>
                    <a:p>
                      <a:pPr marL="0" marR="0" algn="ctr">
                        <a:lnSpc>
                          <a:spcPct val="150000"/>
                        </a:lnSpc>
                        <a:spcBef>
                          <a:spcPts val="0"/>
                        </a:spcBef>
                        <a:spcAft>
                          <a:spcPts val="0"/>
                        </a:spcAft>
                      </a:pPr>
                      <a:r>
                        <a:rPr lang="en-US" sz="700">
                          <a:effectLst/>
                        </a:rPr>
                        <a:t>Actual Result</a:t>
                      </a:r>
                      <a:endParaRPr lang="en-US" sz="600">
                        <a:effectLst/>
                        <a:latin typeface="Calibri"/>
                        <a:ea typeface="Calibri"/>
                        <a:cs typeface="Times New Roman"/>
                      </a:endParaRPr>
                    </a:p>
                  </a:txBody>
                  <a:tcPr marL="40410" marR="40410" marT="0" marB="0"/>
                </a:tc>
                <a:tc>
                  <a:txBody>
                    <a:bodyPr/>
                    <a:lstStyle/>
                    <a:p>
                      <a:pPr marL="0" marR="0" algn="ctr">
                        <a:lnSpc>
                          <a:spcPct val="150000"/>
                        </a:lnSpc>
                        <a:spcBef>
                          <a:spcPts val="0"/>
                        </a:spcBef>
                        <a:spcAft>
                          <a:spcPts val="0"/>
                        </a:spcAft>
                      </a:pPr>
                      <a:r>
                        <a:rPr lang="en-US" sz="700">
                          <a:effectLst/>
                        </a:rPr>
                        <a:t>Pass/Fail</a:t>
                      </a:r>
                      <a:endParaRPr lang="en-US" sz="600">
                        <a:effectLst/>
                        <a:latin typeface="Calibri"/>
                        <a:ea typeface="Calibri"/>
                        <a:cs typeface="Times New Roman"/>
                      </a:endParaRPr>
                    </a:p>
                  </a:txBody>
                  <a:tcPr marL="40410" marR="40410" marT="0" marB="0"/>
                </a:tc>
              </a:tr>
              <a:tr h="1820132">
                <a:tc>
                  <a:txBody>
                    <a:bodyPr/>
                    <a:lstStyle/>
                    <a:p>
                      <a:pPr marL="0" marR="0" algn="ctr">
                        <a:lnSpc>
                          <a:spcPct val="150000"/>
                        </a:lnSpc>
                        <a:spcBef>
                          <a:spcPts val="0"/>
                        </a:spcBef>
                        <a:spcAft>
                          <a:spcPts val="0"/>
                        </a:spcAft>
                      </a:pPr>
                      <a:r>
                        <a:rPr lang="en-US" sz="700">
                          <a:effectLst/>
                        </a:rPr>
                        <a:t>9.1</a:t>
                      </a:r>
                      <a:endParaRPr lang="en-US" sz="600">
                        <a:effectLst/>
                        <a:latin typeface="Calibri"/>
                        <a:ea typeface="Calibri"/>
                        <a:cs typeface="Times New Roman"/>
                      </a:endParaRPr>
                    </a:p>
                  </a:txBody>
                  <a:tcPr marL="40410" marR="40410" marT="0" marB="0"/>
                </a:tc>
                <a:tc>
                  <a:txBody>
                    <a:bodyPr/>
                    <a:lstStyle/>
                    <a:p>
                      <a:pPr marL="342900" marR="0" lvl="0" indent="-342900">
                        <a:lnSpc>
                          <a:spcPct val="150000"/>
                        </a:lnSpc>
                        <a:spcBef>
                          <a:spcPts val="0"/>
                        </a:spcBef>
                        <a:spcAft>
                          <a:spcPts val="0"/>
                        </a:spcAft>
                        <a:buFont typeface="+mj-lt"/>
                        <a:buAutoNum type="arabicPeriod"/>
                      </a:pPr>
                      <a:r>
                        <a:rPr lang="en-US" sz="700">
                          <a:effectLst/>
                        </a:rPr>
                        <a:t>Leave the “Current password” field blank.</a:t>
                      </a:r>
                      <a:endParaRPr lang="en-US" sz="600">
                        <a:effectLst/>
                      </a:endParaRPr>
                    </a:p>
                    <a:p>
                      <a:pPr marL="342900" marR="0" lvl="0" indent="-342900">
                        <a:lnSpc>
                          <a:spcPct val="150000"/>
                        </a:lnSpc>
                        <a:spcBef>
                          <a:spcPts val="0"/>
                        </a:spcBef>
                        <a:spcAft>
                          <a:spcPts val="0"/>
                        </a:spcAft>
                        <a:buFont typeface="+mj-lt"/>
                        <a:buAutoNum type="arabicPeriod"/>
                      </a:pPr>
                      <a:r>
                        <a:rPr lang="en-US" sz="700">
                          <a:effectLst/>
                        </a:rPr>
                        <a:t>Leave the “New password” field blank.</a:t>
                      </a:r>
                      <a:endParaRPr lang="en-US" sz="600">
                        <a:effectLst/>
                      </a:endParaRPr>
                    </a:p>
                    <a:p>
                      <a:pPr marL="342900" marR="0" lvl="0" indent="-342900">
                        <a:lnSpc>
                          <a:spcPct val="150000"/>
                        </a:lnSpc>
                        <a:spcBef>
                          <a:spcPts val="0"/>
                        </a:spcBef>
                        <a:spcAft>
                          <a:spcPts val="0"/>
                        </a:spcAft>
                        <a:buFont typeface="+mj-lt"/>
                        <a:buAutoNum type="arabicPeriod"/>
                      </a:pPr>
                      <a:r>
                        <a:rPr lang="en-US" sz="700">
                          <a:effectLst/>
                        </a:rPr>
                        <a:t>Leave the “Confirm new password” field blank.</a:t>
                      </a:r>
                      <a:endParaRPr lang="en-US" sz="600">
                        <a:effectLst/>
                      </a:endParaRPr>
                    </a:p>
                    <a:p>
                      <a:pPr marL="0" marR="0">
                        <a:lnSpc>
                          <a:spcPct val="150000"/>
                        </a:lnSpc>
                        <a:spcBef>
                          <a:spcPts val="0"/>
                        </a:spcBef>
                        <a:spcAft>
                          <a:spcPts val="0"/>
                        </a:spcAft>
                      </a:pPr>
                      <a:r>
                        <a:rPr lang="en-US" sz="700">
                          <a:effectLst/>
                        </a:rPr>
                        <a:t> </a:t>
                      </a:r>
                      <a:endParaRPr lang="en-US" sz="600">
                        <a:effectLst/>
                        <a:latin typeface="Calibri"/>
                        <a:ea typeface="Calibri"/>
                        <a:cs typeface="Times New Roman"/>
                      </a:endParaRPr>
                    </a:p>
                  </a:txBody>
                  <a:tcPr marL="40410" marR="40410" marT="0" marB="0"/>
                </a:tc>
                <a:tc>
                  <a:txBody>
                    <a:bodyPr/>
                    <a:lstStyle/>
                    <a:p>
                      <a:pPr marL="0" marR="0">
                        <a:lnSpc>
                          <a:spcPct val="150000"/>
                        </a:lnSpc>
                        <a:spcBef>
                          <a:spcPts val="0"/>
                        </a:spcBef>
                        <a:spcAft>
                          <a:spcPts val="0"/>
                        </a:spcAft>
                      </a:pPr>
                      <a:r>
                        <a:rPr lang="en-US" sz="700" dirty="0">
                          <a:effectLst/>
                        </a:rPr>
                        <a:t>“The current password field is required.” is displayed.</a:t>
                      </a:r>
                      <a:endParaRPr lang="en-US" sz="600" dirty="0">
                        <a:effectLst/>
                      </a:endParaRPr>
                    </a:p>
                    <a:p>
                      <a:pPr marL="0" marR="0">
                        <a:lnSpc>
                          <a:spcPct val="150000"/>
                        </a:lnSpc>
                        <a:spcBef>
                          <a:spcPts val="0"/>
                        </a:spcBef>
                        <a:spcAft>
                          <a:spcPts val="0"/>
                        </a:spcAft>
                      </a:pPr>
                      <a:r>
                        <a:rPr lang="en-US" sz="700" dirty="0">
                          <a:effectLst/>
                        </a:rPr>
                        <a:t>“The new password is required.” is displayed.</a:t>
                      </a:r>
                      <a:endParaRPr lang="en-US" sz="600" dirty="0">
                        <a:effectLst/>
                      </a:endParaRPr>
                    </a:p>
                    <a:p>
                      <a:pPr marL="0" marR="0">
                        <a:lnSpc>
                          <a:spcPct val="150000"/>
                        </a:lnSpc>
                        <a:spcBef>
                          <a:spcPts val="0"/>
                        </a:spcBef>
                        <a:spcAft>
                          <a:spcPts val="0"/>
                        </a:spcAft>
                      </a:pPr>
                      <a:r>
                        <a:rPr lang="en-US" sz="700" dirty="0">
                          <a:effectLst/>
                        </a:rPr>
                        <a:t>“Confirm new password is required.” is displayed.</a:t>
                      </a:r>
                      <a:endParaRPr lang="en-US" sz="600" dirty="0">
                        <a:effectLst/>
                        <a:latin typeface="Calibri"/>
                        <a:ea typeface="Calibri"/>
                        <a:cs typeface="Times New Roman"/>
                      </a:endParaRPr>
                    </a:p>
                  </a:txBody>
                  <a:tcPr marL="40410" marR="40410" marT="0" marB="0"/>
                </a:tc>
                <a:tc>
                  <a:txBody>
                    <a:bodyPr/>
                    <a:lstStyle/>
                    <a:p>
                      <a:pPr marL="0" marR="0">
                        <a:lnSpc>
                          <a:spcPct val="150000"/>
                        </a:lnSpc>
                        <a:spcBef>
                          <a:spcPts val="0"/>
                        </a:spcBef>
                        <a:spcAft>
                          <a:spcPts val="0"/>
                        </a:spcAft>
                      </a:pPr>
                      <a:r>
                        <a:rPr lang="en-US" sz="700" dirty="0">
                          <a:effectLst/>
                        </a:rPr>
                        <a:t> </a:t>
                      </a:r>
                      <a:endParaRPr lang="en-US" sz="600" dirty="0">
                        <a:effectLst/>
                        <a:latin typeface="Calibri"/>
                        <a:ea typeface="Calibri"/>
                        <a:cs typeface="Times New Roman"/>
                      </a:endParaRPr>
                    </a:p>
                  </a:txBody>
                  <a:tcPr marL="40410" marR="40410" marT="0" marB="0"/>
                </a:tc>
                <a:tc>
                  <a:txBody>
                    <a:bodyPr/>
                    <a:lstStyle/>
                    <a:p>
                      <a:pPr marL="0" marR="0" algn="ctr">
                        <a:lnSpc>
                          <a:spcPct val="150000"/>
                        </a:lnSpc>
                        <a:spcBef>
                          <a:spcPts val="0"/>
                        </a:spcBef>
                        <a:spcAft>
                          <a:spcPts val="0"/>
                        </a:spcAft>
                      </a:pPr>
                      <a:r>
                        <a:rPr lang="en-US" sz="700" dirty="0">
                          <a:effectLst/>
                        </a:rPr>
                        <a:t> </a:t>
                      </a:r>
                      <a:endParaRPr lang="en-US" sz="600" dirty="0">
                        <a:effectLst/>
                        <a:latin typeface="Calibri"/>
                        <a:ea typeface="Calibri"/>
                        <a:cs typeface="Times New Roman"/>
                      </a:endParaRPr>
                    </a:p>
                  </a:txBody>
                  <a:tcPr marL="40410" marR="40410" marT="0" marB="0"/>
                </a:tc>
              </a:tr>
              <a:tr h="1323733">
                <a:tc>
                  <a:txBody>
                    <a:bodyPr/>
                    <a:lstStyle/>
                    <a:p>
                      <a:pPr marL="0" marR="0" algn="ctr">
                        <a:lnSpc>
                          <a:spcPct val="150000"/>
                        </a:lnSpc>
                        <a:spcBef>
                          <a:spcPts val="0"/>
                        </a:spcBef>
                        <a:spcAft>
                          <a:spcPts val="0"/>
                        </a:spcAft>
                      </a:pPr>
                      <a:r>
                        <a:rPr lang="en-US" sz="700" dirty="0">
                          <a:effectLst/>
                        </a:rPr>
                        <a:t>9.2</a:t>
                      </a:r>
                      <a:endParaRPr lang="en-US" sz="600" dirty="0">
                        <a:effectLst/>
                        <a:latin typeface="Calibri"/>
                        <a:ea typeface="Calibri"/>
                        <a:cs typeface="Times New Roman"/>
                      </a:endParaRPr>
                    </a:p>
                  </a:txBody>
                  <a:tcPr marL="40410" marR="40410" marT="0" marB="0"/>
                </a:tc>
                <a:tc>
                  <a:txBody>
                    <a:bodyPr/>
                    <a:lstStyle/>
                    <a:p>
                      <a:pPr marL="342900" marR="0" lvl="0" indent="-342900">
                        <a:lnSpc>
                          <a:spcPct val="150000"/>
                        </a:lnSpc>
                        <a:spcBef>
                          <a:spcPts val="0"/>
                        </a:spcBef>
                        <a:spcAft>
                          <a:spcPts val="0"/>
                        </a:spcAft>
                        <a:buFont typeface="+mj-lt"/>
                        <a:buAutoNum type="arabicPeriod"/>
                      </a:pPr>
                      <a:r>
                        <a:rPr lang="en-US" sz="700">
                          <a:effectLst/>
                        </a:rPr>
                        <a:t>Input current password.</a:t>
                      </a:r>
                      <a:endParaRPr lang="en-US" sz="600">
                        <a:effectLst/>
                      </a:endParaRPr>
                    </a:p>
                    <a:p>
                      <a:pPr marL="342900" marR="0" lvl="0" indent="-342900">
                        <a:lnSpc>
                          <a:spcPct val="150000"/>
                        </a:lnSpc>
                        <a:spcBef>
                          <a:spcPts val="0"/>
                        </a:spcBef>
                        <a:spcAft>
                          <a:spcPts val="0"/>
                        </a:spcAft>
                        <a:buFont typeface="+mj-lt"/>
                        <a:buAutoNum type="arabicPeriod"/>
                      </a:pPr>
                      <a:r>
                        <a:rPr lang="en-US" sz="700">
                          <a:effectLst/>
                        </a:rPr>
                        <a:t>Leave the “New password” field blank.</a:t>
                      </a:r>
                      <a:endParaRPr lang="en-US" sz="600">
                        <a:effectLst/>
                      </a:endParaRPr>
                    </a:p>
                    <a:p>
                      <a:pPr marL="342900" marR="0" lvl="0" indent="-342900">
                        <a:lnSpc>
                          <a:spcPct val="150000"/>
                        </a:lnSpc>
                        <a:spcBef>
                          <a:spcPts val="0"/>
                        </a:spcBef>
                        <a:spcAft>
                          <a:spcPts val="0"/>
                        </a:spcAft>
                        <a:buFont typeface="+mj-lt"/>
                        <a:buAutoNum type="arabicPeriod"/>
                      </a:pPr>
                      <a:r>
                        <a:rPr lang="en-US" sz="700">
                          <a:effectLst/>
                        </a:rPr>
                        <a:t>Leave the “Confirm new password” field blank.</a:t>
                      </a:r>
                      <a:endParaRPr lang="en-US" sz="600">
                        <a:effectLst/>
                        <a:latin typeface="Calibri"/>
                        <a:ea typeface="Calibri"/>
                        <a:cs typeface="Times New Roman"/>
                      </a:endParaRPr>
                    </a:p>
                  </a:txBody>
                  <a:tcPr marL="40410" marR="40410" marT="0" marB="0"/>
                </a:tc>
                <a:tc>
                  <a:txBody>
                    <a:bodyPr/>
                    <a:lstStyle/>
                    <a:p>
                      <a:pPr marL="0" marR="0">
                        <a:lnSpc>
                          <a:spcPct val="150000"/>
                        </a:lnSpc>
                        <a:spcBef>
                          <a:spcPts val="0"/>
                        </a:spcBef>
                        <a:spcAft>
                          <a:spcPts val="0"/>
                        </a:spcAft>
                      </a:pPr>
                      <a:r>
                        <a:rPr lang="en-US" sz="700">
                          <a:effectLst/>
                        </a:rPr>
                        <a:t>“The new password is required.” is displayed.</a:t>
                      </a:r>
                      <a:endParaRPr lang="en-US" sz="600">
                        <a:effectLst/>
                      </a:endParaRPr>
                    </a:p>
                    <a:p>
                      <a:pPr marL="0" marR="0">
                        <a:lnSpc>
                          <a:spcPct val="150000"/>
                        </a:lnSpc>
                        <a:spcBef>
                          <a:spcPts val="0"/>
                        </a:spcBef>
                        <a:spcAft>
                          <a:spcPts val="0"/>
                        </a:spcAft>
                      </a:pPr>
                      <a:r>
                        <a:rPr lang="en-US" sz="700">
                          <a:effectLst/>
                        </a:rPr>
                        <a:t>“Confirm new password is required.” is displayed.</a:t>
                      </a:r>
                      <a:endParaRPr lang="en-US" sz="600">
                        <a:effectLst/>
                        <a:latin typeface="Calibri"/>
                        <a:ea typeface="Calibri"/>
                        <a:cs typeface="Times New Roman"/>
                      </a:endParaRPr>
                    </a:p>
                  </a:txBody>
                  <a:tcPr marL="40410" marR="40410" marT="0" marB="0"/>
                </a:tc>
                <a:tc>
                  <a:txBody>
                    <a:bodyPr/>
                    <a:lstStyle/>
                    <a:p>
                      <a:pPr marL="0" marR="0">
                        <a:lnSpc>
                          <a:spcPct val="150000"/>
                        </a:lnSpc>
                        <a:spcBef>
                          <a:spcPts val="0"/>
                        </a:spcBef>
                        <a:spcAft>
                          <a:spcPts val="0"/>
                        </a:spcAft>
                      </a:pPr>
                      <a:r>
                        <a:rPr lang="en-US" sz="700">
                          <a:effectLst/>
                        </a:rPr>
                        <a:t> </a:t>
                      </a:r>
                      <a:endParaRPr lang="en-US" sz="600">
                        <a:effectLst/>
                        <a:latin typeface="Calibri"/>
                        <a:ea typeface="Calibri"/>
                        <a:cs typeface="Times New Roman"/>
                      </a:endParaRPr>
                    </a:p>
                  </a:txBody>
                  <a:tcPr marL="40410" marR="40410" marT="0" marB="0"/>
                </a:tc>
                <a:tc>
                  <a:txBody>
                    <a:bodyPr/>
                    <a:lstStyle/>
                    <a:p>
                      <a:pPr marL="0" marR="0" algn="ctr">
                        <a:lnSpc>
                          <a:spcPct val="150000"/>
                        </a:lnSpc>
                        <a:spcBef>
                          <a:spcPts val="0"/>
                        </a:spcBef>
                        <a:spcAft>
                          <a:spcPts val="0"/>
                        </a:spcAft>
                      </a:pPr>
                      <a:r>
                        <a:rPr lang="en-US" sz="700" dirty="0">
                          <a:effectLst/>
                        </a:rPr>
                        <a:t> </a:t>
                      </a:r>
                      <a:endParaRPr lang="en-US" sz="600" dirty="0">
                        <a:effectLst/>
                        <a:latin typeface="Calibri"/>
                        <a:ea typeface="Calibri"/>
                        <a:cs typeface="Times New Roman"/>
                      </a:endParaRPr>
                    </a:p>
                  </a:txBody>
                  <a:tcPr marL="40410" marR="40410" marT="0" marB="0"/>
                </a:tc>
              </a:tr>
              <a:tr h="1323733">
                <a:tc>
                  <a:txBody>
                    <a:bodyPr/>
                    <a:lstStyle/>
                    <a:p>
                      <a:pPr marL="0" marR="0" algn="ctr">
                        <a:lnSpc>
                          <a:spcPct val="150000"/>
                        </a:lnSpc>
                        <a:spcBef>
                          <a:spcPts val="0"/>
                        </a:spcBef>
                        <a:spcAft>
                          <a:spcPts val="0"/>
                        </a:spcAft>
                      </a:pPr>
                      <a:r>
                        <a:rPr lang="en-US" sz="700">
                          <a:effectLst/>
                        </a:rPr>
                        <a:t>9.3</a:t>
                      </a:r>
                      <a:endParaRPr lang="en-US" sz="600">
                        <a:effectLst/>
                        <a:latin typeface="Calibri"/>
                        <a:ea typeface="Calibri"/>
                        <a:cs typeface="Times New Roman"/>
                      </a:endParaRPr>
                    </a:p>
                  </a:txBody>
                  <a:tcPr marL="40410" marR="40410" marT="0" marB="0"/>
                </a:tc>
                <a:tc>
                  <a:txBody>
                    <a:bodyPr/>
                    <a:lstStyle/>
                    <a:p>
                      <a:pPr marL="342900" marR="0" lvl="0" indent="-342900">
                        <a:lnSpc>
                          <a:spcPct val="150000"/>
                        </a:lnSpc>
                        <a:spcBef>
                          <a:spcPts val="0"/>
                        </a:spcBef>
                        <a:spcAft>
                          <a:spcPts val="0"/>
                        </a:spcAft>
                        <a:buFont typeface="+mj-lt"/>
                        <a:buAutoNum type="arabicPeriod"/>
                      </a:pPr>
                      <a:r>
                        <a:rPr lang="en-US" sz="700">
                          <a:effectLst/>
                        </a:rPr>
                        <a:t>Leave the “Current password” field blank.</a:t>
                      </a:r>
                      <a:endParaRPr lang="en-US" sz="600">
                        <a:effectLst/>
                      </a:endParaRPr>
                    </a:p>
                    <a:p>
                      <a:pPr marL="342900" marR="0" lvl="0" indent="-342900">
                        <a:lnSpc>
                          <a:spcPct val="150000"/>
                        </a:lnSpc>
                        <a:spcBef>
                          <a:spcPts val="0"/>
                        </a:spcBef>
                        <a:spcAft>
                          <a:spcPts val="0"/>
                        </a:spcAft>
                        <a:buFont typeface="+mj-lt"/>
                        <a:buAutoNum type="arabicPeriod"/>
                      </a:pPr>
                      <a:r>
                        <a:rPr lang="en-US" sz="700">
                          <a:effectLst/>
                        </a:rPr>
                        <a:t>Input new password.</a:t>
                      </a:r>
                      <a:endParaRPr lang="en-US" sz="600">
                        <a:effectLst/>
                      </a:endParaRPr>
                    </a:p>
                    <a:p>
                      <a:pPr marL="342900" marR="0" lvl="0" indent="-342900">
                        <a:lnSpc>
                          <a:spcPct val="150000"/>
                        </a:lnSpc>
                        <a:spcBef>
                          <a:spcPts val="0"/>
                        </a:spcBef>
                        <a:spcAft>
                          <a:spcPts val="0"/>
                        </a:spcAft>
                        <a:buFont typeface="+mj-lt"/>
                        <a:buAutoNum type="arabicPeriod"/>
                      </a:pPr>
                      <a:r>
                        <a:rPr lang="en-US" sz="700">
                          <a:effectLst/>
                        </a:rPr>
                        <a:t>Leave the “Confirm new password” field blank.</a:t>
                      </a:r>
                      <a:endParaRPr lang="en-US" sz="600">
                        <a:effectLst/>
                        <a:latin typeface="Calibri"/>
                        <a:ea typeface="Calibri"/>
                        <a:cs typeface="Times New Roman"/>
                      </a:endParaRPr>
                    </a:p>
                  </a:txBody>
                  <a:tcPr marL="40410" marR="40410" marT="0" marB="0"/>
                </a:tc>
                <a:tc>
                  <a:txBody>
                    <a:bodyPr/>
                    <a:lstStyle/>
                    <a:p>
                      <a:pPr marL="0" marR="0">
                        <a:lnSpc>
                          <a:spcPct val="150000"/>
                        </a:lnSpc>
                        <a:spcBef>
                          <a:spcPts val="0"/>
                        </a:spcBef>
                        <a:spcAft>
                          <a:spcPts val="0"/>
                        </a:spcAft>
                      </a:pPr>
                      <a:r>
                        <a:rPr lang="en-US" sz="700" dirty="0">
                          <a:effectLst/>
                        </a:rPr>
                        <a:t>“The current password field is required.” is displayed.</a:t>
                      </a:r>
                      <a:endParaRPr lang="en-US" sz="600" dirty="0">
                        <a:effectLst/>
                      </a:endParaRPr>
                    </a:p>
                    <a:p>
                      <a:pPr marL="0" marR="0">
                        <a:lnSpc>
                          <a:spcPct val="150000"/>
                        </a:lnSpc>
                        <a:spcBef>
                          <a:spcPts val="0"/>
                        </a:spcBef>
                        <a:spcAft>
                          <a:spcPts val="0"/>
                        </a:spcAft>
                      </a:pPr>
                      <a:r>
                        <a:rPr lang="en-US" sz="700" dirty="0">
                          <a:effectLst/>
                        </a:rPr>
                        <a:t> “Confirm new password is required.” is displayed.</a:t>
                      </a:r>
                      <a:endParaRPr lang="en-US" sz="600" dirty="0">
                        <a:effectLst/>
                        <a:latin typeface="Calibri"/>
                        <a:ea typeface="Calibri"/>
                        <a:cs typeface="Times New Roman"/>
                      </a:endParaRPr>
                    </a:p>
                  </a:txBody>
                  <a:tcPr marL="40410" marR="40410" marT="0" marB="0"/>
                </a:tc>
                <a:tc>
                  <a:txBody>
                    <a:bodyPr/>
                    <a:lstStyle/>
                    <a:p>
                      <a:pPr marL="0" marR="0">
                        <a:lnSpc>
                          <a:spcPct val="150000"/>
                        </a:lnSpc>
                        <a:spcBef>
                          <a:spcPts val="0"/>
                        </a:spcBef>
                        <a:spcAft>
                          <a:spcPts val="0"/>
                        </a:spcAft>
                      </a:pPr>
                      <a:r>
                        <a:rPr lang="en-US" sz="700">
                          <a:effectLst/>
                        </a:rPr>
                        <a:t> </a:t>
                      </a:r>
                      <a:endParaRPr lang="en-US" sz="600">
                        <a:effectLst/>
                        <a:latin typeface="Calibri"/>
                        <a:ea typeface="Calibri"/>
                        <a:cs typeface="Times New Roman"/>
                      </a:endParaRPr>
                    </a:p>
                  </a:txBody>
                  <a:tcPr marL="40410" marR="40410" marT="0" marB="0"/>
                </a:tc>
                <a:tc>
                  <a:txBody>
                    <a:bodyPr/>
                    <a:lstStyle/>
                    <a:p>
                      <a:pPr marL="0" marR="0" algn="ctr">
                        <a:lnSpc>
                          <a:spcPct val="150000"/>
                        </a:lnSpc>
                        <a:spcBef>
                          <a:spcPts val="0"/>
                        </a:spcBef>
                        <a:spcAft>
                          <a:spcPts val="0"/>
                        </a:spcAft>
                      </a:pPr>
                      <a:r>
                        <a:rPr lang="en-US" sz="700" dirty="0">
                          <a:effectLst/>
                        </a:rPr>
                        <a:t> </a:t>
                      </a:r>
                      <a:endParaRPr lang="en-US" sz="600" dirty="0">
                        <a:effectLst/>
                        <a:latin typeface="Calibri"/>
                        <a:ea typeface="Calibri"/>
                        <a:cs typeface="Times New Roman"/>
                      </a:endParaRPr>
                    </a:p>
                  </a:txBody>
                  <a:tcPr marL="40410" marR="40410" marT="0" marB="0"/>
                </a:tc>
              </a:tr>
            </a:tbl>
          </a:graphicData>
        </a:graphic>
      </p:graphicFrame>
      <p:sp>
        <p:nvSpPr>
          <p:cNvPr id="3" name="Rectangle 1"/>
          <p:cNvSpPr>
            <a:spLocks noChangeArrowheads="1"/>
          </p:cNvSpPr>
          <p:nvPr/>
        </p:nvSpPr>
        <p:spPr bwMode="auto">
          <a:xfrm>
            <a:off x="305784" y="610877"/>
            <a:ext cx="4532411" cy="1118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b="1" dirty="0">
              <a:latin typeface="Arial"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8.2.2 ChangePassword.aspx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6865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6589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5891">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0D775A19-A541-45AD-B729-4CD0066E2BA9}" type="slidenum">
              <a:rPr lang="en-US"/>
              <a:pPr/>
              <a:t>44</a:t>
            </a:fld>
            <a:r>
              <a:rPr lang="en-US"/>
              <a:t> of 41</a:t>
            </a:r>
          </a:p>
        </p:txBody>
      </p:sp>
      <p:sp>
        <p:nvSpPr>
          <p:cNvPr id="165890" name="Text Box 2"/>
          <p:cNvSpPr txBox="1">
            <a:spLocks noChangeArrowheads="1"/>
          </p:cNvSpPr>
          <p:nvPr/>
        </p:nvSpPr>
        <p:spPr bwMode="auto">
          <a:xfrm>
            <a:off x="744671" y="411163"/>
            <a:ext cx="3794821"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8: PROJECT PLAN</a:t>
            </a:r>
          </a:p>
        </p:txBody>
      </p:sp>
      <p:sp>
        <p:nvSpPr>
          <p:cNvPr id="165891" name="Rectangle 3"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GB" sz="2000">
              <a:solidFill>
                <a:schemeClr val="accent2"/>
              </a:solidFill>
            </a:endParaRPr>
          </a:p>
        </p:txBody>
      </p:sp>
      <p:sp>
        <p:nvSpPr>
          <p:cNvPr id="165892" name="Rectangle 4"/>
          <p:cNvSpPr>
            <a:spLocks noChangeArrowheads="1"/>
          </p:cNvSpPr>
          <p:nvPr/>
        </p:nvSpPr>
        <p:spPr bwMode="auto">
          <a:xfrm>
            <a:off x="692150" y="2108200"/>
            <a:ext cx="7969250" cy="830997"/>
          </a:xfrm>
          <a:prstGeom prst="rect">
            <a:avLst/>
          </a:prstGeom>
          <a:noFill/>
          <a:ln w="9525">
            <a:noFill/>
            <a:miter lim="800000"/>
            <a:headEnd/>
            <a:tailEnd/>
          </a:ln>
          <a:effectLst/>
        </p:spPr>
        <p:txBody>
          <a:bodyPr>
            <a:spAutoFit/>
          </a:bodyPr>
          <a:lstStyle/>
          <a:p>
            <a:pPr algn="ctr">
              <a:spcBef>
                <a:spcPct val="20000"/>
              </a:spcBef>
            </a:pPr>
            <a:r>
              <a:rPr lang="en-US" sz="2400" b="1" dirty="0" smtClean="0"/>
              <a:t>Prepare test plans (test cases) for each form/functions</a:t>
            </a:r>
          </a:p>
        </p:txBody>
      </p:sp>
    </p:spTree>
    <p:extLst>
      <p:ext uri="{BB962C8B-B14F-4D97-AF65-F5344CB8AC3E}">
        <p14:creationId xmlns:p14="http://schemas.microsoft.com/office/powerpoint/2010/main" val="310832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6589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5891">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0D775A19-A541-45AD-B729-4CD0066E2BA9}" type="slidenum">
              <a:rPr lang="en-US"/>
              <a:pPr/>
              <a:t>45</a:t>
            </a:fld>
            <a:r>
              <a:rPr lang="en-US"/>
              <a:t> of 41</a:t>
            </a:r>
          </a:p>
        </p:txBody>
      </p:sp>
      <p:sp>
        <p:nvSpPr>
          <p:cNvPr id="165890" name="Text Box 2"/>
          <p:cNvSpPr txBox="1">
            <a:spLocks noChangeArrowheads="1"/>
          </p:cNvSpPr>
          <p:nvPr/>
        </p:nvSpPr>
        <p:spPr bwMode="auto">
          <a:xfrm>
            <a:off x="139364" y="211108"/>
            <a:ext cx="3794821"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8: PROJECT PLAN</a:t>
            </a:r>
          </a:p>
        </p:txBody>
      </p:sp>
      <p:sp>
        <p:nvSpPr>
          <p:cNvPr id="165891" name="Rectangle 3"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GB" sz="2000">
              <a:solidFill>
                <a:schemeClr val="accent2"/>
              </a:solidFill>
            </a:endParaRPr>
          </a:p>
        </p:txBody>
      </p:sp>
      <p:sp>
        <p:nvSpPr>
          <p:cNvPr id="165892" name="Rectangle 4"/>
          <p:cNvSpPr>
            <a:spLocks noChangeArrowheads="1"/>
          </p:cNvSpPr>
          <p:nvPr/>
        </p:nvSpPr>
        <p:spPr bwMode="auto">
          <a:xfrm>
            <a:off x="242394" y="611218"/>
            <a:ext cx="7969250" cy="461665"/>
          </a:xfrm>
          <a:prstGeom prst="rect">
            <a:avLst/>
          </a:prstGeom>
          <a:noFill/>
          <a:ln w="9525">
            <a:noFill/>
            <a:miter lim="800000"/>
            <a:headEnd/>
            <a:tailEnd/>
          </a:ln>
          <a:effectLst/>
        </p:spPr>
        <p:txBody>
          <a:bodyPr>
            <a:spAutoFit/>
          </a:bodyPr>
          <a:lstStyle/>
          <a:p>
            <a:pPr>
              <a:spcBef>
                <a:spcPct val="20000"/>
              </a:spcBef>
            </a:pPr>
            <a:r>
              <a:rPr lang="en-US" sz="2400" b="1" dirty="0" smtClean="0"/>
              <a:t>8.2 </a:t>
            </a:r>
            <a:r>
              <a:rPr lang="en-US" sz="2400" b="1" dirty="0"/>
              <a:t>Test plan for User Acceptance Testing </a:t>
            </a:r>
            <a:endParaRPr lang="en-US" sz="2400" b="1" dirty="0" smtClean="0"/>
          </a:p>
        </p:txBody>
      </p:sp>
      <p:sp>
        <p:nvSpPr>
          <p:cNvPr id="6" name="Rectangle 2"/>
          <p:cNvSpPr>
            <a:spLocks noChangeArrowheads="1"/>
          </p:cNvSpPr>
          <p:nvPr/>
        </p:nvSpPr>
        <p:spPr bwMode="auto">
          <a:xfrm>
            <a:off x="430558" y="1114243"/>
            <a:ext cx="4880888" cy="1025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Tester Name      :____________________________________________</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Job Position       :____________________________________________</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Date                   :____________________________________________</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Start Time         :___________________     End Time:____________________</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511163715"/>
              </p:ext>
            </p:extLst>
          </p:nvPr>
        </p:nvGraphicFramePr>
        <p:xfrm>
          <a:off x="430562" y="2382680"/>
          <a:ext cx="8408637" cy="4004867"/>
        </p:xfrm>
        <a:graphic>
          <a:graphicData uri="http://schemas.openxmlformats.org/drawingml/2006/table">
            <a:tbl>
              <a:tblPr firstRow="1" firstCol="1" bandRow="1">
                <a:tableStyleId>{5C22544A-7EE6-4342-B048-85BDC9FD1C3A}</a:tableStyleId>
              </a:tblPr>
              <a:tblGrid>
                <a:gridCol w="5010521"/>
                <a:gridCol w="567228"/>
                <a:gridCol w="567228"/>
                <a:gridCol w="567228"/>
                <a:gridCol w="567228"/>
                <a:gridCol w="567228"/>
                <a:gridCol w="561976"/>
              </a:tblGrid>
              <a:tr h="266991">
                <a:tc gridSpan="7">
                  <a:txBody>
                    <a:bodyPr/>
                    <a:lstStyle/>
                    <a:p>
                      <a:pPr marL="0" marR="0" algn="ctr">
                        <a:lnSpc>
                          <a:spcPct val="115000"/>
                        </a:lnSpc>
                        <a:spcBef>
                          <a:spcPts val="0"/>
                        </a:spcBef>
                        <a:spcAft>
                          <a:spcPts val="0"/>
                        </a:spcAft>
                      </a:pPr>
                      <a:r>
                        <a:rPr lang="en-US" sz="1200" dirty="0">
                          <a:effectLst/>
                        </a:rPr>
                        <a:t>Legend: 0-Poor, 5-Excellent</a:t>
                      </a:r>
                      <a:endParaRPr lang="en-US" sz="1100" dirty="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6991">
                <a:tc gridSpan="7">
                  <a:txBody>
                    <a:bodyPr/>
                    <a:lstStyle/>
                    <a:p>
                      <a:pPr marL="0" marR="0" algn="ctr">
                        <a:lnSpc>
                          <a:spcPct val="115000"/>
                        </a:lnSpc>
                        <a:spcBef>
                          <a:spcPts val="0"/>
                        </a:spcBef>
                        <a:spcAft>
                          <a:spcPts val="0"/>
                        </a:spcAft>
                      </a:pPr>
                      <a:r>
                        <a:rPr lang="en-US" sz="1200" dirty="0" smtClean="0">
                          <a:effectLst/>
                        </a:rPr>
                        <a:t> </a:t>
                      </a:r>
                      <a:endParaRPr lang="en-US" sz="1100" dirty="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6991">
                <a:tc>
                  <a:txBody>
                    <a:bodyPr/>
                    <a:lstStyle/>
                    <a:p>
                      <a:pPr marL="0" marR="0">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dirty="0">
                          <a:effectLst/>
                        </a:rPr>
                        <a:t>0</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2</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3</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5</a:t>
                      </a:r>
                      <a:endParaRPr lang="en-US" sz="1100">
                        <a:effectLst/>
                        <a:latin typeface="Calibri"/>
                        <a:ea typeface="Calibri"/>
                        <a:cs typeface="Times New Roman"/>
                      </a:endParaRPr>
                    </a:p>
                  </a:txBody>
                  <a:tcPr marL="68580" marR="68580" marT="0" marB="0"/>
                </a:tc>
              </a:tr>
              <a:tr h="266991">
                <a:tc>
                  <a:txBody>
                    <a:bodyPr/>
                    <a:lstStyle/>
                    <a:p>
                      <a:pPr marL="0" marR="0">
                        <a:lnSpc>
                          <a:spcPct val="115000"/>
                        </a:lnSpc>
                        <a:spcBef>
                          <a:spcPts val="0"/>
                        </a:spcBef>
                        <a:spcAft>
                          <a:spcPts val="0"/>
                        </a:spcAft>
                      </a:pPr>
                      <a:r>
                        <a:rPr lang="en-US" sz="1200" dirty="0">
                          <a:effectLst/>
                        </a:rPr>
                        <a:t>User Interface</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dirty="0">
                          <a:effectLst/>
                        </a:rPr>
                        <a:t> </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r>
              <a:tr h="266991">
                <a:tc>
                  <a:txBody>
                    <a:bodyPr/>
                    <a:lstStyle/>
                    <a:p>
                      <a:pPr marL="0" marR="0">
                        <a:lnSpc>
                          <a:spcPct val="115000"/>
                        </a:lnSpc>
                        <a:spcBef>
                          <a:spcPts val="0"/>
                        </a:spcBef>
                        <a:spcAft>
                          <a:spcPts val="0"/>
                        </a:spcAft>
                      </a:pPr>
                      <a:r>
                        <a:rPr lang="en-US" sz="1200">
                          <a:effectLst/>
                        </a:rPr>
                        <a:t>Meeting objectives</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r>
              <a:tr h="266991">
                <a:tc>
                  <a:txBody>
                    <a:bodyPr/>
                    <a:lstStyle/>
                    <a:p>
                      <a:pPr marL="0" marR="0">
                        <a:lnSpc>
                          <a:spcPct val="115000"/>
                        </a:lnSpc>
                        <a:spcBef>
                          <a:spcPts val="0"/>
                        </a:spcBef>
                        <a:spcAft>
                          <a:spcPts val="0"/>
                        </a:spcAft>
                      </a:pPr>
                      <a:r>
                        <a:rPr lang="en-US" sz="1200">
                          <a:effectLst/>
                        </a:rPr>
                        <a:t>Security</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r>
              <a:tr h="266991">
                <a:tc>
                  <a:txBody>
                    <a:bodyPr/>
                    <a:lstStyle/>
                    <a:p>
                      <a:pPr marL="0" marR="0">
                        <a:lnSpc>
                          <a:spcPct val="115000"/>
                        </a:lnSpc>
                        <a:spcBef>
                          <a:spcPts val="0"/>
                        </a:spcBef>
                        <a:spcAft>
                          <a:spcPts val="0"/>
                        </a:spcAft>
                      </a:pPr>
                      <a:r>
                        <a:rPr lang="en-US" sz="1200" dirty="0">
                          <a:effectLst/>
                        </a:rPr>
                        <a:t>Bug-free</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r>
              <a:tr h="266991">
                <a:tc>
                  <a:txBody>
                    <a:bodyPr/>
                    <a:lstStyle/>
                    <a:p>
                      <a:pPr marL="0" marR="0">
                        <a:lnSpc>
                          <a:spcPct val="115000"/>
                        </a:lnSpc>
                        <a:spcBef>
                          <a:spcPts val="0"/>
                        </a:spcBef>
                        <a:spcAft>
                          <a:spcPts val="0"/>
                        </a:spcAft>
                      </a:pPr>
                      <a:r>
                        <a:rPr lang="en-US" sz="1200">
                          <a:effectLst/>
                        </a:rPr>
                        <a:t>Input validation</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r>
              <a:tr h="266991">
                <a:tc>
                  <a:txBody>
                    <a:bodyPr/>
                    <a:lstStyle/>
                    <a:p>
                      <a:pPr marL="0" marR="0">
                        <a:lnSpc>
                          <a:spcPct val="115000"/>
                        </a:lnSpc>
                        <a:spcBef>
                          <a:spcPts val="0"/>
                        </a:spcBef>
                        <a:spcAft>
                          <a:spcPts val="0"/>
                        </a:spcAft>
                      </a:pPr>
                      <a:r>
                        <a:rPr lang="en-US" sz="1200" dirty="0">
                          <a:effectLst/>
                        </a:rPr>
                        <a:t>Easy to use</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r>
              <a:tr h="266991">
                <a:tc gridSpan="7">
                  <a:txBody>
                    <a:bodyPr/>
                    <a:lstStyle/>
                    <a:p>
                      <a:pPr marL="0" marR="0" algn="l">
                        <a:lnSpc>
                          <a:spcPct val="115000"/>
                        </a:lnSpc>
                        <a:spcBef>
                          <a:spcPts val="0"/>
                        </a:spcBef>
                        <a:spcAft>
                          <a:spcPts val="0"/>
                        </a:spcAft>
                      </a:pPr>
                      <a:r>
                        <a:rPr lang="en-US" sz="1200" dirty="0" smtClean="0">
                          <a:effectLst/>
                        </a:rPr>
                        <a:t>Feedback </a:t>
                      </a:r>
                      <a:r>
                        <a:rPr lang="en-US" sz="1200" baseline="0" dirty="0" smtClean="0">
                          <a:effectLst/>
                        </a:rPr>
                        <a:t> From the Tester</a:t>
                      </a:r>
                      <a:endParaRPr lang="en-US" sz="1100" dirty="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33983">
                <a:tc gridSpan="7">
                  <a:txBody>
                    <a:bodyPr/>
                    <a:lstStyle/>
                    <a:p>
                      <a:pPr marL="0" marR="0">
                        <a:lnSpc>
                          <a:spcPct val="115000"/>
                        </a:lnSpc>
                        <a:spcBef>
                          <a:spcPts val="0"/>
                        </a:spcBef>
                        <a:spcAft>
                          <a:spcPts val="0"/>
                        </a:spcAft>
                      </a:pPr>
                      <a:r>
                        <a:rPr lang="en-US" sz="1200">
                          <a:effectLst/>
                        </a:rPr>
                        <a:t>Comments:</a:t>
                      </a:r>
                      <a:endParaRPr lang="en-US" sz="1100">
                        <a:effectLst/>
                      </a:endParaRPr>
                    </a:p>
                    <a:p>
                      <a:pPr marL="0" marR="0">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00974">
                <a:tc gridSpan="7">
                  <a:txBody>
                    <a:bodyPr/>
                    <a:lstStyle/>
                    <a:p>
                      <a:pPr marL="0" marR="0">
                        <a:lnSpc>
                          <a:spcPct val="115000"/>
                        </a:lnSpc>
                        <a:spcBef>
                          <a:spcPts val="0"/>
                        </a:spcBef>
                        <a:spcAft>
                          <a:spcPts val="0"/>
                        </a:spcAft>
                      </a:pPr>
                      <a:r>
                        <a:rPr lang="en-US" sz="1200" dirty="0">
                          <a:effectLst/>
                        </a:rPr>
                        <a:t>Action taken by the developer:</a:t>
                      </a:r>
                      <a:endParaRPr lang="en-US" sz="1100" dirty="0">
                        <a:effectLst/>
                      </a:endParaRPr>
                    </a:p>
                    <a:p>
                      <a:pPr marL="0" marR="0">
                        <a:lnSpc>
                          <a:spcPct val="115000"/>
                        </a:lnSpc>
                        <a:spcBef>
                          <a:spcPts val="0"/>
                        </a:spcBef>
                        <a:spcAft>
                          <a:spcPts val="0"/>
                        </a:spcAft>
                      </a:pPr>
                      <a:r>
                        <a:rPr lang="en-US" sz="1200" dirty="0">
                          <a:effectLst/>
                        </a:rPr>
                        <a:t> </a:t>
                      </a:r>
                      <a:endParaRPr lang="en-US" sz="1100" dirty="0">
                        <a:effectLst/>
                      </a:endParaRPr>
                    </a:p>
                    <a:p>
                      <a:pPr marL="0" marR="0">
                        <a:lnSpc>
                          <a:spcPct val="115000"/>
                        </a:lnSpc>
                        <a:spcBef>
                          <a:spcPts val="0"/>
                        </a:spcBef>
                        <a:spcAft>
                          <a:spcPts val="0"/>
                        </a:spcAft>
                      </a:pPr>
                      <a:r>
                        <a:rPr lang="en-US" sz="1200" dirty="0">
                          <a:effectLst/>
                        </a:rPr>
                        <a:t> </a:t>
                      </a:r>
                      <a:endParaRPr lang="en-US" sz="1100" dirty="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04592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6589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5891">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0D775A19-A541-45AD-B729-4CD0066E2BA9}" type="slidenum">
              <a:rPr lang="en-US"/>
              <a:pPr/>
              <a:t>46</a:t>
            </a:fld>
            <a:r>
              <a:rPr lang="en-US"/>
              <a:t> of 41</a:t>
            </a:r>
          </a:p>
        </p:txBody>
      </p:sp>
      <p:sp>
        <p:nvSpPr>
          <p:cNvPr id="165890" name="Text Box 2"/>
          <p:cNvSpPr txBox="1">
            <a:spLocks noChangeArrowheads="1"/>
          </p:cNvSpPr>
          <p:nvPr/>
        </p:nvSpPr>
        <p:spPr bwMode="auto">
          <a:xfrm>
            <a:off x="744671" y="411163"/>
            <a:ext cx="4101187"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9: IMPLEMENTATION</a:t>
            </a:r>
          </a:p>
        </p:txBody>
      </p:sp>
      <p:sp>
        <p:nvSpPr>
          <p:cNvPr id="165891" name="Rectangle 3"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GB" sz="2000">
              <a:solidFill>
                <a:schemeClr val="accent2"/>
              </a:solidFill>
            </a:endParaRPr>
          </a:p>
        </p:txBody>
      </p:sp>
      <p:sp>
        <p:nvSpPr>
          <p:cNvPr id="165892" name="Rectangle 4"/>
          <p:cNvSpPr>
            <a:spLocks noChangeArrowheads="1"/>
          </p:cNvSpPr>
          <p:nvPr/>
        </p:nvSpPr>
        <p:spPr bwMode="auto">
          <a:xfrm>
            <a:off x="692150" y="1077890"/>
            <a:ext cx="7969250" cy="5115246"/>
          </a:xfrm>
          <a:prstGeom prst="rect">
            <a:avLst/>
          </a:prstGeom>
          <a:noFill/>
          <a:ln w="9525">
            <a:noFill/>
            <a:miter lim="800000"/>
            <a:headEnd/>
            <a:tailEnd/>
          </a:ln>
          <a:effectLst/>
        </p:spPr>
        <p:txBody>
          <a:bodyPr>
            <a:spAutoFit/>
          </a:bodyPr>
          <a:lstStyle/>
          <a:p>
            <a:pPr>
              <a:spcBef>
                <a:spcPct val="20000"/>
              </a:spcBef>
            </a:pPr>
            <a:r>
              <a:rPr lang="en-US" sz="2400" b="1" dirty="0"/>
              <a:t>9.1 </a:t>
            </a:r>
            <a:r>
              <a:rPr lang="en-US" sz="2400" b="1" dirty="0" smtClean="0"/>
              <a:t>Screenshots</a:t>
            </a:r>
          </a:p>
          <a:p>
            <a:pPr>
              <a:spcBef>
                <a:spcPct val="20000"/>
              </a:spcBef>
            </a:pPr>
            <a:r>
              <a:rPr lang="en-US" sz="2400" dirty="0"/>
              <a:t>(Should be very detailed. 2 screenshots per page and do it for all important forms or pages)</a:t>
            </a:r>
            <a:endParaRPr lang="en-US" sz="2400" b="1" dirty="0" smtClean="0"/>
          </a:p>
          <a:p>
            <a:pPr>
              <a:spcBef>
                <a:spcPct val="20000"/>
              </a:spcBef>
            </a:pPr>
            <a:r>
              <a:rPr lang="en-US" sz="2400" dirty="0" smtClean="0"/>
              <a:t>9.1.1 </a:t>
            </a:r>
            <a:r>
              <a:rPr lang="en-US" sz="2400" dirty="0"/>
              <a:t>Screenshots for i.e. home page (home.aspx) 9.1.1.1 Description </a:t>
            </a:r>
            <a:endParaRPr lang="en-US" sz="2400" dirty="0" smtClean="0"/>
          </a:p>
          <a:p>
            <a:pPr>
              <a:spcBef>
                <a:spcPct val="20000"/>
              </a:spcBef>
            </a:pPr>
            <a:r>
              <a:rPr lang="en-US" sz="2400" dirty="0" smtClean="0"/>
              <a:t>9.1.1.2 </a:t>
            </a:r>
            <a:r>
              <a:rPr lang="en-US" sz="2400" dirty="0"/>
              <a:t>Screenshot </a:t>
            </a:r>
            <a:endParaRPr lang="en-US" sz="2400" dirty="0" smtClean="0"/>
          </a:p>
          <a:p>
            <a:pPr>
              <a:spcBef>
                <a:spcPct val="20000"/>
              </a:spcBef>
            </a:pPr>
            <a:r>
              <a:rPr lang="en-US" sz="2400" dirty="0"/>
              <a:t>9.1.2 Screenshot for sign-in page (sign-in.aspx) </a:t>
            </a:r>
            <a:endParaRPr lang="en-US" sz="2400" dirty="0" smtClean="0"/>
          </a:p>
          <a:p>
            <a:pPr>
              <a:spcBef>
                <a:spcPct val="20000"/>
              </a:spcBef>
            </a:pPr>
            <a:r>
              <a:rPr lang="en-US" sz="2400" dirty="0" smtClean="0"/>
              <a:t>9.1.2.1 </a:t>
            </a:r>
            <a:r>
              <a:rPr lang="en-US" sz="2400" dirty="0"/>
              <a:t>Description </a:t>
            </a:r>
            <a:endParaRPr lang="en-US" sz="2400" dirty="0" smtClean="0"/>
          </a:p>
          <a:p>
            <a:pPr>
              <a:spcBef>
                <a:spcPct val="20000"/>
              </a:spcBef>
            </a:pPr>
            <a:r>
              <a:rPr lang="en-US" sz="2400" dirty="0" smtClean="0"/>
              <a:t>9.1.2.2 </a:t>
            </a:r>
            <a:r>
              <a:rPr lang="en-US" sz="2400" dirty="0"/>
              <a:t>Screenshot</a:t>
            </a:r>
            <a:r>
              <a:rPr lang="en-US" sz="2400" dirty="0" smtClean="0"/>
              <a:t> </a:t>
            </a:r>
          </a:p>
          <a:p>
            <a:pPr>
              <a:spcBef>
                <a:spcPct val="20000"/>
              </a:spcBef>
            </a:pPr>
            <a:r>
              <a:rPr lang="en-US" sz="2400" dirty="0"/>
              <a:t>9.1.3 Screenshot for sign-out page (sign-out.aspx) 9.1.3.1 Description </a:t>
            </a:r>
            <a:endParaRPr lang="en-US" sz="2400" dirty="0" smtClean="0"/>
          </a:p>
          <a:p>
            <a:pPr>
              <a:spcBef>
                <a:spcPct val="20000"/>
              </a:spcBef>
            </a:pPr>
            <a:r>
              <a:rPr lang="en-US" sz="2400" dirty="0" smtClean="0"/>
              <a:t>9.1.3.2 </a:t>
            </a:r>
            <a:r>
              <a:rPr lang="en-US" sz="2400" dirty="0"/>
              <a:t>Screenshot</a:t>
            </a:r>
          </a:p>
        </p:txBody>
      </p:sp>
    </p:spTree>
    <p:extLst>
      <p:ext uri="{BB962C8B-B14F-4D97-AF65-F5344CB8AC3E}">
        <p14:creationId xmlns:p14="http://schemas.microsoft.com/office/powerpoint/2010/main" val="294056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6589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5891">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0D775A19-A541-45AD-B729-4CD0066E2BA9}" type="slidenum">
              <a:rPr lang="en-US"/>
              <a:pPr/>
              <a:t>47</a:t>
            </a:fld>
            <a:r>
              <a:rPr lang="en-US"/>
              <a:t> of 41</a:t>
            </a:r>
          </a:p>
        </p:txBody>
      </p:sp>
      <p:sp>
        <p:nvSpPr>
          <p:cNvPr id="165890" name="Text Box 2"/>
          <p:cNvSpPr txBox="1">
            <a:spLocks noChangeArrowheads="1"/>
          </p:cNvSpPr>
          <p:nvPr/>
        </p:nvSpPr>
        <p:spPr bwMode="auto">
          <a:xfrm>
            <a:off x="744671" y="411163"/>
            <a:ext cx="4101187"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9: IMPLEMENTATION</a:t>
            </a:r>
          </a:p>
        </p:txBody>
      </p:sp>
      <p:sp>
        <p:nvSpPr>
          <p:cNvPr id="165891" name="Rectangle 3"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GB" sz="2000">
              <a:solidFill>
                <a:schemeClr val="accent2"/>
              </a:solidFill>
            </a:endParaRPr>
          </a:p>
        </p:txBody>
      </p:sp>
      <p:sp>
        <p:nvSpPr>
          <p:cNvPr id="165892" name="Rectangle 4"/>
          <p:cNvSpPr>
            <a:spLocks noChangeArrowheads="1"/>
          </p:cNvSpPr>
          <p:nvPr/>
        </p:nvSpPr>
        <p:spPr bwMode="auto">
          <a:xfrm>
            <a:off x="692150" y="2108200"/>
            <a:ext cx="7969250" cy="461665"/>
          </a:xfrm>
          <a:prstGeom prst="rect">
            <a:avLst/>
          </a:prstGeom>
          <a:noFill/>
          <a:ln w="9525">
            <a:noFill/>
            <a:miter lim="800000"/>
            <a:headEnd/>
            <a:tailEnd/>
          </a:ln>
          <a:effectLst/>
        </p:spPr>
        <p:txBody>
          <a:bodyPr>
            <a:spAutoFit/>
          </a:bodyPr>
          <a:lstStyle/>
          <a:p>
            <a:pPr>
              <a:spcBef>
                <a:spcPct val="20000"/>
              </a:spcBef>
            </a:pPr>
            <a:r>
              <a:rPr lang="en-US" sz="2400" dirty="0" smtClean="0"/>
              <a:t> </a:t>
            </a:r>
            <a:endParaRPr lang="en-US" sz="2400" dirty="0"/>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64" y="1351721"/>
            <a:ext cx="8263835" cy="495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27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6589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5891">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0D775A19-A541-45AD-B729-4CD0066E2BA9}" type="slidenum">
              <a:rPr lang="en-US"/>
              <a:pPr/>
              <a:t>48</a:t>
            </a:fld>
            <a:r>
              <a:rPr lang="en-US"/>
              <a:t> of 41</a:t>
            </a:r>
          </a:p>
        </p:txBody>
      </p:sp>
      <p:sp>
        <p:nvSpPr>
          <p:cNvPr id="165890" name="Text Box 2"/>
          <p:cNvSpPr txBox="1">
            <a:spLocks noChangeArrowheads="1"/>
          </p:cNvSpPr>
          <p:nvPr/>
        </p:nvSpPr>
        <p:spPr bwMode="auto">
          <a:xfrm>
            <a:off x="744671" y="411163"/>
            <a:ext cx="4101187"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9: IMPLEMENTATION</a:t>
            </a:r>
          </a:p>
        </p:txBody>
      </p:sp>
      <p:sp>
        <p:nvSpPr>
          <p:cNvPr id="165891" name="Rectangle 3"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GB" sz="2000">
              <a:solidFill>
                <a:schemeClr val="accent2"/>
              </a:solidFill>
            </a:endParaRPr>
          </a:p>
        </p:txBody>
      </p:sp>
      <p:sp>
        <p:nvSpPr>
          <p:cNvPr id="165892" name="Rectangle 4"/>
          <p:cNvSpPr>
            <a:spLocks noChangeArrowheads="1"/>
          </p:cNvSpPr>
          <p:nvPr/>
        </p:nvSpPr>
        <p:spPr bwMode="auto">
          <a:xfrm>
            <a:off x="692150" y="2108200"/>
            <a:ext cx="7969250" cy="461665"/>
          </a:xfrm>
          <a:prstGeom prst="rect">
            <a:avLst/>
          </a:prstGeom>
          <a:noFill/>
          <a:ln w="9525">
            <a:noFill/>
            <a:miter lim="800000"/>
            <a:headEnd/>
            <a:tailEnd/>
          </a:ln>
          <a:effectLst/>
        </p:spPr>
        <p:txBody>
          <a:bodyPr>
            <a:spAutoFit/>
          </a:bodyPr>
          <a:lstStyle/>
          <a:p>
            <a:pPr>
              <a:spcBef>
                <a:spcPct val="20000"/>
              </a:spcBef>
            </a:pPr>
            <a:r>
              <a:rPr lang="en-US" sz="2400" dirty="0" smtClean="0"/>
              <a:t> </a:t>
            </a:r>
            <a:endParaRPr lang="en-US" sz="24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313" y="1066800"/>
            <a:ext cx="8277087" cy="5347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995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6589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5891">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0D775A19-A541-45AD-B729-4CD0066E2BA9}" type="slidenum">
              <a:rPr lang="en-US"/>
              <a:pPr/>
              <a:t>49</a:t>
            </a:fld>
            <a:r>
              <a:rPr lang="en-US"/>
              <a:t> of 41</a:t>
            </a:r>
          </a:p>
        </p:txBody>
      </p:sp>
      <p:sp>
        <p:nvSpPr>
          <p:cNvPr id="165890" name="Text Box 2"/>
          <p:cNvSpPr txBox="1">
            <a:spLocks noChangeArrowheads="1"/>
          </p:cNvSpPr>
          <p:nvPr/>
        </p:nvSpPr>
        <p:spPr bwMode="auto">
          <a:xfrm>
            <a:off x="744671" y="411163"/>
            <a:ext cx="4101187"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9: IMPLEMENTATION</a:t>
            </a:r>
          </a:p>
        </p:txBody>
      </p:sp>
      <p:sp>
        <p:nvSpPr>
          <p:cNvPr id="165891" name="Rectangle 3"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GB" sz="2000">
              <a:solidFill>
                <a:schemeClr val="accent2"/>
              </a:solidFill>
            </a:endParaRPr>
          </a:p>
        </p:txBody>
      </p:sp>
      <p:sp>
        <p:nvSpPr>
          <p:cNvPr id="165892" name="Rectangle 4"/>
          <p:cNvSpPr>
            <a:spLocks noChangeArrowheads="1"/>
          </p:cNvSpPr>
          <p:nvPr/>
        </p:nvSpPr>
        <p:spPr bwMode="auto">
          <a:xfrm>
            <a:off x="692150" y="2108200"/>
            <a:ext cx="7969250" cy="461665"/>
          </a:xfrm>
          <a:prstGeom prst="rect">
            <a:avLst/>
          </a:prstGeom>
          <a:noFill/>
          <a:ln w="9525">
            <a:noFill/>
            <a:miter lim="800000"/>
            <a:headEnd/>
            <a:tailEnd/>
          </a:ln>
          <a:effectLst/>
        </p:spPr>
        <p:txBody>
          <a:bodyPr>
            <a:spAutoFit/>
          </a:bodyPr>
          <a:lstStyle/>
          <a:p>
            <a:pPr>
              <a:spcBef>
                <a:spcPct val="20000"/>
              </a:spcBef>
            </a:pPr>
            <a:r>
              <a:rPr lang="en-US" sz="2400" dirty="0" smtClean="0"/>
              <a:t> </a:t>
            </a:r>
            <a:endParaRPr lang="en-US" sz="24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48" y="976313"/>
            <a:ext cx="8369852" cy="5517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294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6589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5891">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3B9DA54C-D9D1-48C2-8B00-1F7D0D9B66A7}" type="slidenum">
              <a:rPr lang="en-US"/>
              <a:pPr/>
              <a:t>5</a:t>
            </a:fld>
            <a:r>
              <a:rPr lang="en-US"/>
              <a:t> of 41</a:t>
            </a:r>
          </a:p>
        </p:txBody>
      </p:sp>
      <p:sp>
        <p:nvSpPr>
          <p:cNvPr id="198658" name="Rectangle 2"/>
          <p:cNvSpPr>
            <a:spLocks noChangeArrowheads="1"/>
          </p:cNvSpPr>
          <p:nvPr/>
        </p:nvSpPr>
        <p:spPr bwMode="auto">
          <a:xfrm>
            <a:off x="438150" y="1214438"/>
            <a:ext cx="8705850" cy="6186309"/>
          </a:xfrm>
          <a:prstGeom prst="rect">
            <a:avLst/>
          </a:prstGeom>
          <a:noFill/>
          <a:ln w="9525">
            <a:noFill/>
            <a:miter lim="800000"/>
            <a:headEnd/>
            <a:tailEnd/>
          </a:ln>
          <a:effectLst/>
        </p:spPr>
        <p:txBody>
          <a:bodyPr>
            <a:spAutoFit/>
          </a:bodyPr>
          <a:lstStyle/>
          <a:p>
            <a:pPr marL="371475" indent="-371475"/>
            <a:endParaRPr lang="en-US" sz="2800" b="1" dirty="0">
              <a:solidFill>
                <a:srgbClr val="CC3300"/>
              </a:solidFill>
            </a:endParaRPr>
          </a:p>
          <a:p>
            <a:pPr marL="371475" indent="-371475"/>
            <a:r>
              <a:rPr lang="en-GB" sz="2400" dirty="0"/>
              <a:t>Significant marks are awarded based on the </a:t>
            </a:r>
          </a:p>
          <a:p>
            <a:pPr marL="371475" indent="-371475"/>
            <a:r>
              <a:rPr lang="en-GB" sz="2400" dirty="0"/>
              <a:t>documentation. </a:t>
            </a:r>
            <a:endParaRPr lang="en-GB" sz="2400" dirty="0" smtClean="0"/>
          </a:p>
          <a:p>
            <a:pPr marL="371475" indent="-371475"/>
            <a:endParaRPr lang="en-GB" sz="2400" dirty="0"/>
          </a:p>
          <a:p>
            <a:pPr marL="371475" indent="-371475"/>
            <a:r>
              <a:rPr lang="en-GB" sz="2400" dirty="0" smtClean="0"/>
              <a:t>Give an equal important to both ( your final documentation &amp; end product of your FYP (system) ). </a:t>
            </a:r>
            <a:endParaRPr lang="en-GB" sz="2400" dirty="0"/>
          </a:p>
          <a:p>
            <a:pPr marL="371475" indent="-371475"/>
            <a:endParaRPr lang="en-GB" sz="2400" dirty="0"/>
          </a:p>
          <a:p>
            <a:pPr marL="371475" indent="-371475"/>
            <a:r>
              <a:rPr lang="en-GB" sz="2400" dirty="0"/>
              <a:t>Internal and External moderators for projects </a:t>
            </a:r>
          </a:p>
          <a:p>
            <a:pPr marL="371475" indent="-371475"/>
            <a:r>
              <a:rPr lang="en-GB" sz="2400" dirty="0"/>
              <a:t>usually ONLY look at your documentation</a:t>
            </a:r>
          </a:p>
          <a:p>
            <a:pPr marL="371475" indent="-371475"/>
            <a:r>
              <a:rPr lang="en-GB" sz="2400" dirty="0" smtClean="0"/>
              <a:t>when they moderate </a:t>
            </a:r>
            <a:r>
              <a:rPr lang="en-GB" sz="2400" dirty="0"/>
              <a:t>projects.</a:t>
            </a:r>
          </a:p>
          <a:p>
            <a:pPr marL="371475" indent="-371475"/>
            <a:endParaRPr lang="en-GB" sz="2400" dirty="0"/>
          </a:p>
          <a:p>
            <a:pPr marL="371475" indent="-371475"/>
            <a:r>
              <a:rPr lang="en-GB" sz="2400" dirty="0"/>
              <a:t>Paying attention to your FYP documentation is </a:t>
            </a:r>
          </a:p>
          <a:p>
            <a:pPr marL="371475" indent="-371475"/>
            <a:r>
              <a:rPr lang="en-GB" sz="2400" dirty="0"/>
              <a:t>perhaps a  sensible way to attain the best </a:t>
            </a:r>
          </a:p>
          <a:p>
            <a:pPr marL="371475" indent="-371475"/>
            <a:r>
              <a:rPr lang="en-GB" sz="2400" dirty="0"/>
              <a:t>possible grade for yourself.</a:t>
            </a:r>
          </a:p>
          <a:p>
            <a:pPr marL="371475" indent="-371475">
              <a:buFontTx/>
              <a:buChar char="•"/>
            </a:pPr>
            <a:endParaRPr lang="en-GB" sz="2800" b="1" dirty="0">
              <a:solidFill>
                <a:srgbClr val="CC3300"/>
              </a:solidFill>
            </a:endParaRPr>
          </a:p>
          <a:p>
            <a:pPr marL="371475" indent="-371475">
              <a:buFontTx/>
              <a:buChar char="•"/>
            </a:pPr>
            <a:endParaRPr lang="en-GB" sz="2800" b="1" dirty="0">
              <a:solidFill>
                <a:srgbClr val="CC3300"/>
              </a:solidFill>
            </a:endParaRPr>
          </a:p>
        </p:txBody>
      </p:sp>
      <p:sp>
        <p:nvSpPr>
          <p:cNvPr id="198659" name="Rectangle 3"/>
          <p:cNvSpPr>
            <a:spLocks noChangeArrowheads="1"/>
          </p:cNvSpPr>
          <p:nvPr/>
        </p:nvSpPr>
        <p:spPr bwMode="auto">
          <a:xfrm>
            <a:off x="452931" y="261938"/>
            <a:ext cx="2952750" cy="641350"/>
          </a:xfrm>
          <a:prstGeom prst="rect">
            <a:avLst/>
          </a:prstGeom>
          <a:noFill/>
          <a:ln w="9525">
            <a:noFill/>
            <a:miter lim="800000"/>
            <a:headEnd/>
            <a:tailEnd/>
          </a:ln>
          <a:effectLst/>
        </p:spPr>
        <p:txBody>
          <a:bodyPr wrap="none">
            <a:spAutoFit/>
          </a:bodyPr>
          <a:lstStyle/>
          <a:p>
            <a:r>
              <a:rPr lang="en-US" sz="3600" b="1" dirty="0"/>
              <a:t>The TRUTH !</a:t>
            </a:r>
            <a:endParaRPr lang="en-GB" sz="3600" b="1" dirty="0"/>
          </a:p>
        </p:txBody>
      </p:sp>
    </p:spTree>
    <p:extLst>
      <p:ext uri="{BB962C8B-B14F-4D97-AF65-F5344CB8AC3E}">
        <p14:creationId xmlns:p14="http://schemas.microsoft.com/office/powerpoint/2010/main" val="142918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8658">
                                            <p:txEl>
                                              <p:pRg st="1" end="1"/>
                                            </p:txEl>
                                          </p:spTgt>
                                        </p:tgtEl>
                                        <p:attrNameLst>
                                          <p:attrName>style.visibility</p:attrName>
                                        </p:attrNameLst>
                                      </p:cBhvr>
                                      <p:to>
                                        <p:strVal val="visible"/>
                                      </p:to>
                                    </p:set>
                                    <p:anim calcmode="lin" valueType="num">
                                      <p:cBhvr additive="base">
                                        <p:cTn id="7" dur="500" fill="hold"/>
                                        <p:tgtEl>
                                          <p:spTgt spid="19865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865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8658">
                                            <p:txEl>
                                              <p:pRg st="2" end="2"/>
                                            </p:txEl>
                                          </p:spTgt>
                                        </p:tgtEl>
                                        <p:attrNameLst>
                                          <p:attrName>style.visibility</p:attrName>
                                        </p:attrNameLst>
                                      </p:cBhvr>
                                      <p:to>
                                        <p:strVal val="visible"/>
                                      </p:to>
                                    </p:set>
                                    <p:anim calcmode="lin" valueType="num">
                                      <p:cBhvr additive="base">
                                        <p:cTn id="11" dur="500" fill="hold"/>
                                        <p:tgtEl>
                                          <p:spTgt spid="19865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8658">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8658">
                                            <p:txEl>
                                              <p:pRg st="4" end="4"/>
                                            </p:txEl>
                                          </p:spTgt>
                                        </p:tgtEl>
                                        <p:attrNameLst>
                                          <p:attrName>style.visibility</p:attrName>
                                        </p:attrNameLst>
                                      </p:cBhvr>
                                      <p:to>
                                        <p:strVal val="visible"/>
                                      </p:to>
                                    </p:set>
                                    <p:anim calcmode="lin" valueType="num">
                                      <p:cBhvr additive="base">
                                        <p:cTn id="15" dur="500" fill="hold"/>
                                        <p:tgtEl>
                                          <p:spTgt spid="198658">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86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98658">
                                            <p:txEl>
                                              <p:pRg st="6" end="6"/>
                                            </p:txEl>
                                          </p:spTgt>
                                        </p:tgtEl>
                                        <p:attrNameLst>
                                          <p:attrName>style.visibility</p:attrName>
                                        </p:attrNameLst>
                                      </p:cBhvr>
                                      <p:to>
                                        <p:strVal val="visible"/>
                                      </p:to>
                                    </p:set>
                                    <p:anim calcmode="lin" valueType="num">
                                      <p:cBhvr additive="base">
                                        <p:cTn id="21" dur="500" fill="hold"/>
                                        <p:tgtEl>
                                          <p:spTgt spid="198658">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8658">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98658">
                                            <p:txEl>
                                              <p:pRg st="7" end="7"/>
                                            </p:txEl>
                                          </p:spTgt>
                                        </p:tgtEl>
                                        <p:attrNameLst>
                                          <p:attrName>style.visibility</p:attrName>
                                        </p:attrNameLst>
                                      </p:cBhvr>
                                      <p:to>
                                        <p:strVal val="visible"/>
                                      </p:to>
                                    </p:set>
                                    <p:anim calcmode="lin" valueType="num">
                                      <p:cBhvr additive="base">
                                        <p:cTn id="25" dur="500" fill="hold"/>
                                        <p:tgtEl>
                                          <p:spTgt spid="198658">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8658">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98658">
                                            <p:txEl>
                                              <p:pRg st="8" end="8"/>
                                            </p:txEl>
                                          </p:spTgt>
                                        </p:tgtEl>
                                        <p:attrNameLst>
                                          <p:attrName>style.visibility</p:attrName>
                                        </p:attrNameLst>
                                      </p:cBhvr>
                                      <p:to>
                                        <p:strVal val="visible"/>
                                      </p:to>
                                    </p:set>
                                    <p:anim calcmode="lin" valueType="num">
                                      <p:cBhvr additive="base">
                                        <p:cTn id="29" dur="500" fill="hold"/>
                                        <p:tgtEl>
                                          <p:spTgt spid="198658">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865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8658">
                                            <p:txEl>
                                              <p:pRg st="10" end="10"/>
                                            </p:txEl>
                                          </p:spTgt>
                                        </p:tgtEl>
                                        <p:attrNameLst>
                                          <p:attrName>style.visibility</p:attrName>
                                        </p:attrNameLst>
                                      </p:cBhvr>
                                      <p:to>
                                        <p:strVal val="visible"/>
                                      </p:to>
                                    </p:set>
                                    <p:anim calcmode="lin" valueType="num">
                                      <p:cBhvr additive="base">
                                        <p:cTn id="35" dur="500" fill="hold"/>
                                        <p:tgtEl>
                                          <p:spTgt spid="198658">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8658">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8658">
                                            <p:txEl>
                                              <p:pRg st="11" end="11"/>
                                            </p:txEl>
                                          </p:spTgt>
                                        </p:tgtEl>
                                        <p:attrNameLst>
                                          <p:attrName>style.visibility</p:attrName>
                                        </p:attrNameLst>
                                      </p:cBhvr>
                                      <p:to>
                                        <p:strVal val="visible"/>
                                      </p:to>
                                    </p:set>
                                    <p:anim calcmode="lin" valueType="num">
                                      <p:cBhvr additive="base">
                                        <p:cTn id="39" dur="500" fill="hold"/>
                                        <p:tgtEl>
                                          <p:spTgt spid="198658">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8658">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98658">
                                            <p:txEl>
                                              <p:pRg st="12" end="12"/>
                                            </p:txEl>
                                          </p:spTgt>
                                        </p:tgtEl>
                                        <p:attrNameLst>
                                          <p:attrName>style.visibility</p:attrName>
                                        </p:attrNameLst>
                                      </p:cBhvr>
                                      <p:to>
                                        <p:strVal val="visible"/>
                                      </p:to>
                                    </p:set>
                                    <p:anim calcmode="lin" valueType="num">
                                      <p:cBhvr additive="base">
                                        <p:cTn id="43" dur="500" fill="hold"/>
                                        <p:tgtEl>
                                          <p:spTgt spid="198658">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865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0D775A19-A541-45AD-B729-4CD0066E2BA9}" type="slidenum">
              <a:rPr lang="en-US"/>
              <a:pPr/>
              <a:t>50</a:t>
            </a:fld>
            <a:r>
              <a:rPr lang="en-US"/>
              <a:t> of 41</a:t>
            </a:r>
          </a:p>
        </p:txBody>
      </p:sp>
      <p:sp>
        <p:nvSpPr>
          <p:cNvPr id="165890" name="Text Box 2"/>
          <p:cNvSpPr txBox="1">
            <a:spLocks noChangeArrowheads="1"/>
          </p:cNvSpPr>
          <p:nvPr/>
        </p:nvSpPr>
        <p:spPr bwMode="auto">
          <a:xfrm>
            <a:off x="744671" y="411163"/>
            <a:ext cx="4101187"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9: IMPLEMENTATION</a:t>
            </a:r>
          </a:p>
        </p:txBody>
      </p:sp>
      <p:sp>
        <p:nvSpPr>
          <p:cNvPr id="165891" name="Rectangle 3"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GB" sz="2000">
              <a:solidFill>
                <a:schemeClr val="accent2"/>
              </a:solidFill>
            </a:endParaRPr>
          </a:p>
        </p:txBody>
      </p:sp>
      <p:sp>
        <p:nvSpPr>
          <p:cNvPr id="2" name="Rectangle 1"/>
          <p:cNvSpPr/>
          <p:nvPr/>
        </p:nvSpPr>
        <p:spPr>
          <a:xfrm>
            <a:off x="1243680" y="2201145"/>
            <a:ext cx="4968027" cy="1200329"/>
          </a:xfrm>
          <a:prstGeom prst="rect">
            <a:avLst/>
          </a:prstGeom>
        </p:spPr>
        <p:txBody>
          <a:bodyPr wrap="none">
            <a:spAutoFit/>
          </a:bodyPr>
          <a:lstStyle/>
          <a:p>
            <a:r>
              <a:rPr lang="en-US" b="1" dirty="0"/>
              <a:t>9.2 Sample codes (at least for 3 programs</a:t>
            </a:r>
            <a:r>
              <a:rPr lang="en-US" b="1" dirty="0" smtClean="0"/>
              <a:t>)</a:t>
            </a:r>
          </a:p>
          <a:p>
            <a:r>
              <a:rPr lang="en-US" dirty="0" smtClean="0"/>
              <a:t>9.2.1 </a:t>
            </a:r>
            <a:r>
              <a:rPr lang="en-US" dirty="0"/>
              <a:t>Sample codes written for i.e. </a:t>
            </a:r>
            <a:r>
              <a:rPr lang="en-US" dirty="0" smtClean="0"/>
              <a:t>sign-in.aspx</a:t>
            </a:r>
          </a:p>
          <a:p>
            <a:r>
              <a:rPr lang="en-US" dirty="0" smtClean="0"/>
              <a:t>9.2.2 </a:t>
            </a:r>
            <a:r>
              <a:rPr lang="en-US" dirty="0"/>
              <a:t>Sample codes written for sign-up.aspx </a:t>
            </a:r>
            <a:endParaRPr lang="en-US" dirty="0" smtClean="0"/>
          </a:p>
          <a:p>
            <a:r>
              <a:rPr lang="en-US" dirty="0" smtClean="0"/>
              <a:t>9.2.3 </a:t>
            </a:r>
            <a:r>
              <a:rPr lang="en-US" dirty="0"/>
              <a:t>Sample codes written for sign-out.aspx </a:t>
            </a:r>
          </a:p>
        </p:txBody>
      </p:sp>
    </p:spTree>
    <p:extLst>
      <p:ext uri="{BB962C8B-B14F-4D97-AF65-F5344CB8AC3E}">
        <p14:creationId xmlns:p14="http://schemas.microsoft.com/office/powerpoint/2010/main" val="107444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6589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5891">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0D775A19-A541-45AD-B729-4CD0066E2BA9}" type="slidenum">
              <a:rPr lang="en-US"/>
              <a:pPr/>
              <a:t>51</a:t>
            </a:fld>
            <a:r>
              <a:rPr lang="en-US"/>
              <a:t> of 41</a:t>
            </a:r>
          </a:p>
        </p:txBody>
      </p:sp>
      <p:sp>
        <p:nvSpPr>
          <p:cNvPr id="165890" name="Text Box 2"/>
          <p:cNvSpPr txBox="1">
            <a:spLocks noChangeArrowheads="1"/>
          </p:cNvSpPr>
          <p:nvPr/>
        </p:nvSpPr>
        <p:spPr bwMode="auto">
          <a:xfrm>
            <a:off x="744671" y="411163"/>
            <a:ext cx="4101187"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9: IMPLEMENTATION</a:t>
            </a:r>
          </a:p>
        </p:txBody>
      </p:sp>
      <p:sp>
        <p:nvSpPr>
          <p:cNvPr id="165891" name="Rectangle 3"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GB" sz="2000">
              <a:solidFill>
                <a:schemeClr val="accent2"/>
              </a:solidFill>
            </a:endParaRPr>
          </a:p>
        </p:txBody>
      </p:sp>
      <p:sp>
        <p:nvSpPr>
          <p:cNvPr id="165892" name="Rectangle 4"/>
          <p:cNvSpPr>
            <a:spLocks noChangeArrowheads="1"/>
          </p:cNvSpPr>
          <p:nvPr/>
        </p:nvSpPr>
        <p:spPr bwMode="auto">
          <a:xfrm>
            <a:off x="692150" y="2108200"/>
            <a:ext cx="7969250" cy="461665"/>
          </a:xfrm>
          <a:prstGeom prst="rect">
            <a:avLst/>
          </a:prstGeom>
          <a:noFill/>
          <a:ln w="9525">
            <a:noFill/>
            <a:miter lim="800000"/>
            <a:headEnd/>
            <a:tailEnd/>
          </a:ln>
          <a:effectLst/>
        </p:spPr>
        <p:txBody>
          <a:bodyPr>
            <a:spAutoFit/>
          </a:bodyPr>
          <a:lstStyle/>
          <a:p>
            <a:pPr>
              <a:spcBef>
                <a:spcPct val="20000"/>
              </a:spcBef>
            </a:pPr>
            <a:r>
              <a:rPr lang="en-US" sz="2400" dirty="0" smtClean="0"/>
              <a:t> </a:t>
            </a:r>
            <a:endParaRPr lang="en-US" sz="24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17" y="1204913"/>
            <a:ext cx="8693426" cy="5222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344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6589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5891">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0D775A19-A541-45AD-B729-4CD0066E2BA9}" type="slidenum">
              <a:rPr lang="en-US"/>
              <a:pPr/>
              <a:t>52</a:t>
            </a:fld>
            <a:r>
              <a:rPr lang="en-US"/>
              <a:t> of 41</a:t>
            </a:r>
          </a:p>
        </p:txBody>
      </p:sp>
      <p:sp>
        <p:nvSpPr>
          <p:cNvPr id="165890" name="Text Box 2"/>
          <p:cNvSpPr txBox="1">
            <a:spLocks noChangeArrowheads="1"/>
          </p:cNvSpPr>
          <p:nvPr/>
        </p:nvSpPr>
        <p:spPr bwMode="auto">
          <a:xfrm>
            <a:off x="744671" y="411163"/>
            <a:ext cx="4101187"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9: IMPLEMENTATION</a:t>
            </a:r>
          </a:p>
        </p:txBody>
      </p:sp>
      <p:sp>
        <p:nvSpPr>
          <p:cNvPr id="165891" name="Rectangle 3"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GB" sz="2000">
              <a:solidFill>
                <a:schemeClr val="accent2"/>
              </a:solidFill>
            </a:endParaRPr>
          </a:p>
        </p:txBody>
      </p:sp>
      <p:sp>
        <p:nvSpPr>
          <p:cNvPr id="165892" name="Rectangle 4"/>
          <p:cNvSpPr>
            <a:spLocks noChangeArrowheads="1"/>
          </p:cNvSpPr>
          <p:nvPr/>
        </p:nvSpPr>
        <p:spPr bwMode="auto">
          <a:xfrm>
            <a:off x="692150" y="2108200"/>
            <a:ext cx="7969250" cy="461665"/>
          </a:xfrm>
          <a:prstGeom prst="rect">
            <a:avLst/>
          </a:prstGeom>
          <a:noFill/>
          <a:ln w="9525">
            <a:noFill/>
            <a:miter lim="800000"/>
            <a:headEnd/>
            <a:tailEnd/>
          </a:ln>
          <a:effectLst/>
        </p:spPr>
        <p:txBody>
          <a:bodyPr>
            <a:spAutoFit/>
          </a:bodyPr>
          <a:lstStyle/>
          <a:p>
            <a:pPr>
              <a:spcBef>
                <a:spcPct val="20000"/>
              </a:spcBef>
            </a:pPr>
            <a:r>
              <a:rPr lang="en-US" sz="2400" dirty="0" smtClean="0"/>
              <a:t> </a:t>
            </a:r>
            <a:endParaRPr lang="en-US" sz="2400"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271" y="1126435"/>
            <a:ext cx="8877092" cy="544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344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6589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5891">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0D775A19-A541-45AD-B729-4CD0066E2BA9}" type="slidenum">
              <a:rPr lang="en-US"/>
              <a:pPr/>
              <a:t>53</a:t>
            </a:fld>
            <a:r>
              <a:rPr lang="en-US"/>
              <a:t> of 41</a:t>
            </a:r>
          </a:p>
        </p:txBody>
      </p:sp>
      <p:sp>
        <p:nvSpPr>
          <p:cNvPr id="165890" name="Text Box 2"/>
          <p:cNvSpPr txBox="1">
            <a:spLocks noChangeArrowheads="1"/>
          </p:cNvSpPr>
          <p:nvPr/>
        </p:nvSpPr>
        <p:spPr bwMode="auto">
          <a:xfrm>
            <a:off x="744671" y="411163"/>
            <a:ext cx="4101187" cy="400110"/>
          </a:xfrm>
          <a:prstGeom prst="rect">
            <a:avLst/>
          </a:prstGeom>
          <a:noFill/>
          <a:ln w="9525">
            <a:noFill/>
            <a:miter lim="800000"/>
            <a:headEnd/>
            <a:tailEnd/>
          </a:ln>
          <a:effectLst/>
        </p:spPr>
        <p:txBody>
          <a:bodyPr wrap="none">
            <a:spAutoFit/>
          </a:bodyPr>
          <a:lstStyle/>
          <a:p>
            <a:pPr>
              <a:spcBef>
                <a:spcPct val="20000"/>
              </a:spcBef>
            </a:pPr>
            <a:r>
              <a:rPr lang="en-US" sz="2000" dirty="0">
                <a:solidFill>
                  <a:srgbClr val="FF2929"/>
                </a:solidFill>
              </a:rPr>
              <a:t>CHAPTER 9: IMPLEMENTATION</a:t>
            </a:r>
          </a:p>
        </p:txBody>
      </p:sp>
      <p:sp>
        <p:nvSpPr>
          <p:cNvPr id="165891" name="Rectangle 3"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GB" sz="2000">
              <a:solidFill>
                <a:schemeClr val="accent2"/>
              </a:solidFill>
            </a:endParaRPr>
          </a:p>
        </p:txBody>
      </p:sp>
      <p:sp>
        <p:nvSpPr>
          <p:cNvPr id="165892" name="Rectangle 4"/>
          <p:cNvSpPr>
            <a:spLocks noChangeArrowheads="1"/>
          </p:cNvSpPr>
          <p:nvPr/>
        </p:nvSpPr>
        <p:spPr bwMode="auto">
          <a:xfrm>
            <a:off x="692150" y="2108200"/>
            <a:ext cx="7969250" cy="461665"/>
          </a:xfrm>
          <a:prstGeom prst="rect">
            <a:avLst/>
          </a:prstGeom>
          <a:noFill/>
          <a:ln w="9525">
            <a:noFill/>
            <a:miter lim="800000"/>
            <a:headEnd/>
            <a:tailEnd/>
          </a:ln>
          <a:effectLst/>
        </p:spPr>
        <p:txBody>
          <a:bodyPr>
            <a:spAutoFit/>
          </a:bodyPr>
          <a:lstStyle/>
          <a:p>
            <a:pPr>
              <a:spcBef>
                <a:spcPct val="20000"/>
              </a:spcBef>
            </a:pPr>
            <a:r>
              <a:rPr lang="en-US" sz="2400" dirty="0" smtClean="0"/>
              <a:t> </a:t>
            </a:r>
            <a:endParaRPr lang="en-US" sz="24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27" y="971550"/>
            <a:ext cx="8837336" cy="5561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444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6589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5891">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248DD832-00FB-4AB5-A444-CE8198E91048}" type="slidenum">
              <a:rPr lang="en-US"/>
              <a:pPr/>
              <a:t>54</a:t>
            </a:fld>
            <a:r>
              <a:rPr lang="en-US"/>
              <a:t> of 41</a:t>
            </a:r>
          </a:p>
        </p:txBody>
      </p:sp>
      <p:sp>
        <p:nvSpPr>
          <p:cNvPr id="167938" name="Text Box 2"/>
          <p:cNvSpPr txBox="1">
            <a:spLocks noChangeArrowheads="1"/>
          </p:cNvSpPr>
          <p:nvPr/>
        </p:nvSpPr>
        <p:spPr bwMode="auto">
          <a:xfrm>
            <a:off x="720607" y="411163"/>
            <a:ext cx="4525983" cy="400110"/>
          </a:xfrm>
          <a:prstGeom prst="rect">
            <a:avLst/>
          </a:prstGeom>
          <a:noFill/>
          <a:ln w="9525">
            <a:noFill/>
            <a:miter lim="800000"/>
            <a:headEnd/>
            <a:tailEnd/>
          </a:ln>
          <a:effectLst/>
        </p:spPr>
        <p:txBody>
          <a:bodyPr wrap="none">
            <a:spAutoFit/>
          </a:bodyPr>
          <a:lstStyle/>
          <a:p>
            <a:pPr eaLnBrk="0" hangingPunct="0"/>
            <a:r>
              <a:rPr lang="en-US" sz="2000" dirty="0">
                <a:solidFill>
                  <a:srgbClr val="FF2929"/>
                </a:solidFill>
              </a:rPr>
              <a:t>CHAPTER 10: SYSTEM VALIDATION</a:t>
            </a:r>
            <a:endParaRPr lang="en-US" sz="2000" dirty="0">
              <a:solidFill>
                <a:srgbClr val="003366"/>
              </a:solidFill>
            </a:endParaRPr>
          </a:p>
        </p:txBody>
      </p:sp>
      <p:sp>
        <p:nvSpPr>
          <p:cNvPr id="167939" name="Rectangle 3" descr="Rectangle: Click to edit Master text styles&#10;Second level&#10;Third level&#10;Fourth level&#10;Fifth level"/>
          <p:cNvSpPr>
            <a:spLocks noChangeArrowheads="1"/>
          </p:cNvSpPr>
          <p:nvPr/>
        </p:nvSpPr>
        <p:spPr bwMode="auto">
          <a:xfrm>
            <a:off x="717550" y="1855788"/>
            <a:ext cx="8278813" cy="5181600"/>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buFontTx/>
              <a:buChar char="•"/>
            </a:pPr>
            <a:endParaRPr lang="en-GB" sz="2000">
              <a:solidFill>
                <a:schemeClr val="accent2"/>
              </a:solidFill>
            </a:endParaRPr>
          </a:p>
        </p:txBody>
      </p:sp>
      <p:sp>
        <p:nvSpPr>
          <p:cNvPr id="167941" name="Rectangle 5"/>
          <p:cNvSpPr>
            <a:spLocks noChangeArrowheads="1"/>
          </p:cNvSpPr>
          <p:nvPr/>
        </p:nvSpPr>
        <p:spPr bwMode="auto">
          <a:xfrm>
            <a:off x="723900" y="1809750"/>
            <a:ext cx="8770350" cy="2828467"/>
          </a:xfrm>
          <a:prstGeom prst="rect">
            <a:avLst/>
          </a:prstGeom>
          <a:noFill/>
          <a:ln w="9525">
            <a:noFill/>
            <a:miter lim="800000"/>
            <a:headEnd/>
            <a:tailEnd/>
          </a:ln>
          <a:effectLst/>
        </p:spPr>
        <p:txBody>
          <a:bodyPr wrap="none">
            <a:spAutoFit/>
          </a:bodyPr>
          <a:lstStyle/>
          <a:p>
            <a:pPr>
              <a:lnSpc>
                <a:spcPct val="90000"/>
              </a:lnSpc>
              <a:spcBef>
                <a:spcPct val="20000"/>
              </a:spcBef>
            </a:pPr>
            <a:r>
              <a:rPr lang="en-US" sz="2400" dirty="0"/>
              <a:t>This chapter </a:t>
            </a:r>
            <a:r>
              <a:rPr lang="en-US" sz="2400" dirty="0" smtClean="0"/>
              <a:t>documents outcomes of various tests </a:t>
            </a:r>
            <a:r>
              <a:rPr lang="en-US" sz="2400" dirty="0"/>
              <a:t>that </a:t>
            </a:r>
            <a:r>
              <a:rPr lang="en-US" sz="2400" dirty="0" smtClean="0"/>
              <a:t>were </a:t>
            </a:r>
            <a:endParaRPr lang="en-US" sz="2400" dirty="0"/>
          </a:p>
          <a:p>
            <a:pPr>
              <a:lnSpc>
                <a:spcPct val="90000"/>
              </a:lnSpc>
              <a:spcBef>
                <a:spcPct val="20000"/>
              </a:spcBef>
            </a:pPr>
            <a:r>
              <a:rPr lang="en-US" sz="2400" dirty="0"/>
              <a:t>conducted during the duration of development. The chapter</a:t>
            </a:r>
          </a:p>
          <a:p>
            <a:pPr>
              <a:lnSpc>
                <a:spcPct val="90000"/>
              </a:lnSpc>
              <a:spcBef>
                <a:spcPct val="20000"/>
              </a:spcBef>
            </a:pPr>
            <a:r>
              <a:rPr lang="en-US" sz="2400" dirty="0"/>
              <a:t>should highlight :-</a:t>
            </a:r>
          </a:p>
          <a:p>
            <a:pPr>
              <a:lnSpc>
                <a:spcPct val="90000"/>
              </a:lnSpc>
              <a:spcBef>
                <a:spcPct val="20000"/>
              </a:spcBef>
              <a:buFontTx/>
              <a:buChar char="•"/>
            </a:pPr>
            <a:r>
              <a:rPr lang="en-US" sz="2400" dirty="0"/>
              <a:t>  </a:t>
            </a:r>
            <a:r>
              <a:rPr lang="en-US" sz="1400" dirty="0"/>
              <a:t>10.1: Unit testing (very detailed and do it for all programs) </a:t>
            </a:r>
            <a:endParaRPr lang="en-US" sz="1400" dirty="0" smtClean="0"/>
          </a:p>
          <a:p>
            <a:pPr>
              <a:lnSpc>
                <a:spcPct val="90000"/>
              </a:lnSpc>
              <a:spcBef>
                <a:spcPct val="20000"/>
              </a:spcBef>
              <a:buFontTx/>
              <a:buChar char="•"/>
            </a:pPr>
            <a:r>
              <a:rPr lang="en-US" sz="1400" dirty="0"/>
              <a:t> </a:t>
            </a:r>
            <a:r>
              <a:rPr lang="en-US" sz="1400" dirty="0" smtClean="0"/>
              <a:t>   10.1.1 </a:t>
            </a:r>
            <a:r>
              <a:rPr lang="en-US" sz="1400" dirty="0"/>
              <a:t>i.e. sign-</a:t>
            </a:r>
            <a:r>
              <a:rPr lang="en-US" sz="1400" dirty="0" err="1"/>
              <a:t>in.php</a:t>
            </a:r>
            <a:r>
              <a:rPr lang="en-US" sz="1400" dirty="0"/>
              <a:t> </a:t>
            </a:r>
            <a:endParaRPr lang="en-US" sz="1400" dirty="0" smtClean="0"/>
          </a:p>
          <a:p>
            <a:pPr>
              <a:lnSpc>
                <a:spcPct val="90000"/>
              </a:lnSpc>
              <a:spcBef>
                <a:spcPct val="20000"/>
              </a:spcBef>
              <a:buFontTx/>
              <a:buChar char="•"/>
            </a:pPr>
            <a:r>
              <a:rPr lang="en-US" sz="1400" dirty="0"/>
              <a:t> </a:t>
            </a:r>
            <a:r>
              <a:rPr lang="en-US" sz="1400" dirty="0" smtClean="0"/>
              <a:t>   10.1.2 </a:t>
            </a:r>
            <a:r>
              <a:rPr lang="en-US" sz="1400" dirty="0"/>
              <a:t>i.e. </a:t>
            </a:r>
            <a:r>
              <a:rPr lang="en-US" sz="1400" dirty="0" smtClean="0"/>
              <a:t>sign-</a:t>
            </a:r>
            <a:r>
              <a:rPr lang="en-US" sz="1400" dirty="0" err="1" smtClean="0"/>
              <a:t>out.php</a:t>
            </a:r>
            <a:endParaRPr lang="en-US" sz="1400" dirty="0" smtClean="0"/>
          </a:p>
          <a:p>
            <a:pPr>
              <a:lnSpc>
                <a:spcPct val="90000"/>
              </a:lnSpc>
              <a:spcBef>
                <a:spcPct val="20000"/>
              </a:spcBef>
              <a:buFontTx/>
              <a:buChar char="•"/>
            </a:pPr>
            <a:r>
              <a:rPr lang="en-US" sz="1400" dirty="0"/>
              <a:t> </a:t>
            </a:r>
            <a:r>
              <a:rPr lang="en-US" sz="1400" dirty="0" smtClean="0"/>
              <a:t>   10.1.3</a:t>
            </a:r>
          </a:p>
          <a:p>
            <a:pPr>
              <a:lnSpc>
                <a:spcPct val="90000"/>
              </a:lnSpc>
              <a:spcBef>
                <a:spcPct val="20000"/>
              </a:spcBef>
              <a:buFontTx/>
              <a:buChar char="•"/>
            </a:pPr>
            <a:r>
              <a:rPr lang="en-US" sz="1400" dirty="0" smtClean="0"/>
              <a:t>    10.2</a:t>
            </a:r>
            <a:r>
              <a:rPr lang="en-US" sz="1400" dirty="0"/>
              <a:t>: User acceptance testing </a:t>
            </a:r>
            <a:r>
              <a:rPr lang="en-US" sz="1400" dirty="0" smtClean="0"/>
              <a:t>( </a:t>
            </a:r>
            <a:r>
              <a:rPr lang="en-US" sz="1400" dirty="0">
                <a:solidFill>
                  <a:srgbClr val="FF2929"/>
                </a:solidFill>
              </a:rPr>
              <a:t>minimum of 3 right users should have tested your systems</a:t>
            </a:r>
            <a:r>
              <a:rPr lang="en-US" sz="1400" dirty="0" smtClean="0"/>
              <a:t>)</a:t>
            </a:r>
          </a:p>
          <a:p>
            <a:pPr>
              <a:lnSpc>
                <a:spcPct val="90000"/>
              </a:lnSpc>
              <a:spcBef>
                <a:spcPct val="20000"/>
              </a:spcBef>
              <a:buFontTx/>
              <a:buChar char="•"/>
            </a:pPr>
            <a:r>
              <a:rPr lang="en-US" sz="1400" dirty="0" smtClean="0"/>
              <a:t>    10.4</a:t>
            </a:r>
            <a:r>
              <a:rPr lang="en-US" sz="1400" dirty="0"/>
              <a:t>: Summary  </a:t>
            </a:r>
          </a:p>
        </p:txBody>
      </p:sp>
    </p:spTree>
    <p:extLst>
      <p:ext uri="{BB962C8B-B14F-4D97-AF65-F5344CB8AC3E}">
        <p14:creationId xmlns:p14="http://schemas.microsoft.com/office/powerpoint/2010/main" val="136412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6793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67941">
                                            <p:txEl>
                                              <p:pRg st="3" end="3"/>
                                            </p:txEl>
                                          </p:spTgt>
                                        </p:tgtEl>
                                        <p:attrNameLst>
                                          <p:attrName>style.visibility</p:attrName>
                                        </p:attrNameLst>
                                      </p:cBhvr>
                                      <p:to>
                                        <p:strVal val="visible"/>
                                      </p:to>
                                    </p:set>
                                    <p:anim calcmode="lin" valueType="num">
                                      <p:cBhvr additive="base">
                                        <p:cTn id="11" dur="500" fill="hold"/>
                                        <p:tgtEl>
                                          <p:spTgt spid="16794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794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7941">
                                            <p:txEl>
                                              <p:pRg st="4" end="4"/>
                                            </p:txEl>
                                          </p:spTgt>
                                        </p:tgtEl>
                                        <p:attrNameLst>
                                          <p:attrName>style.visibility</p:attrName>
                                        </p:attrNameLst>
                                      </p:cBhvr>
                                      <p:to>
                                        <p:strVal val="visible"/>
                                      </p:to>
                                    </p:set>
                                    <p:anim calcmode="lin" valueType="num">
                                      <p:cBhvr additive="base">
                                        <p:cTn id="17" dur="500" fill="hold"/>
                                        <p:tgtEl>
                                          <p:spTgt spid="16794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794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7941">
                                            <p:txEl>
                                              <p:pRg st="5" end="5"/>
                                            </p:txEl>
                                          </p:spTgt>
                                        </p:tgtEl>
                                        <p:attrNameLst>
                                          <p:attrName>style.visibility</p:attrName>
                                        </p:attrNameLst>
                                      </p:cBhvr>
                                      <p:to>
                                        <p:strVal val="visible"/>
                                      </p:to>
                                    </p:set>
                                    <p:anim calcmode="lin" valueType="num">
                                      <p:cBhvr additive="base">
                                        <p:cTn id="23" dur="500" fill="hold"/>
                                        <p:tgtEl>
                                          <p:spTgt spid="16794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794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7941">
                                            <p:txEl>
                                              <p:pRg st="6" end="6"/>
                                            </p:txEl>
                                          </p:spTgt>
                                        </p:tgtEl>
                                        <p:attrNameLst>
                                          <p:attrName>style.visibility</p:attrName>
                                        </p:attrNameLst>
                                      </p:cBhvr>
                                      <p:to>
                                        <p:strVal val="visible"/>
                                      </p:to>
                                    </p:set>
                                    <p:anim calcmode="lin" valueType="num">
                                      <p:cBhvr additive="base">
                                        <p:cTn id="29" dur="500" fill="hold"/>
                                        <p:tgtEl>
                                          <p:spTgt spid="167941">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794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67941">
                                            <p:txEl>
                                              <p:pRg st="7" end="7"/>
                                            </p:txEl>
                                          </p:spTgt>
                                        </p:tgtEl>
                                        <p:attrNameLst>
                                          <p:attrName>style.visibility</p:attrName>
                                        </p:attrNameLst>
                                      </p:cBhvr>
                                      <p:to>
                                        <p:strVal val="visible"/>
                                      </p:to>
                                    </p:set>
                                    <p:anim calcmode="lin" valueType="num">
                                      <p:cBhvr additive="base">
                                        <p:cTn id="35" dur="500" fill="hold"/>
                                        <p:tgtEl>
                                          <p:spTgt spid="167941">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794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67941">
                                            <p:txEl>
                                              <p:pRg st="8" end="8"/>
                                            </p:txEl>
                                          </p:spTgt>
                                        </p:tgtEl>
                                        <p:attrNameLst>
                                          <p:attrName>style.visibility</p:attrName>
                                        </p:attrNameLst>
                                      </p:cBhvr>
                                      <p:to>
                                        <p:strVal val="visible"/>
                                      </p:to>
                                    </p:set>
                                    <p:anim calcmode="lin" valueType="num">
                                      <p:cBhvr additive="base">
                                        <p:cTn id="41" dur="500" fill="hold"/>
                                        <p:tgtEl>
                                          <p:spTgt spid="16794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794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18DA09BB-0CC5-4ED5-971C-20FFF4C54992}" type="slidenum">
              <a:rPr lang="en-US"/>
              <a:pPr/>
              <a:t>55</a:t>
            </a:fld>
            <a:r>
              <a:rPr lang="en-US"/>
              <a:t> of 41</a:t>
            </a:r>
          </a:p>
        </p:txBody>
      </p:sp>
      <p:sp>
        <p:nvSpPr>
          <p:cNvPr id="124930" name="Text Box 2"/>
          <p:cNvSpPr txBox="1">
            <a:spLocks noChangeArrowheads="1"/>
          </p:cNvSpPr>
          <p:nvPr/>
        </p:nvSpPr>
        <p:spPr bwMode="auto">
          <a:xfrm>
            <a:off x="309093" y="411163"/>
            <a:ext cx="9510432" cy="400110"/>
          </a:xfrm>
          <a:prstGeom prst="rect">
            <a:avLst/>
          </a:prstGeom>
          <a:noFill/>
          <a:ln w="9525">
            <a:noFill/>
            <a:miter lim="800000"/>
            <a:headEnd/>
            <a:tailEnd/>
          </a:ln>
          <a:effectLst/>
        </p:spPr>
        <p:txBody>
          <a:bodyPr wrap="square">
            <a:spAutoFit/>
          </a:bodyPr>
          <a:lstStyle/>
          <a:p>
            <a:pPr eaLnBrk="0" hangingPunct="0"/>
            <a:r>
              <a:rPr lang="en-US" sz="2000" dirty="0">
                <a:solidFill>
                  <a:srgbClr val="FF2929"/>
                </a:solidFill>
              </a:rPr>
              <a:t>CHAPTER 10: SYSTEM VALIDATION</a:t>
            </a:r>
            <a:endParaRPr lang="en-US" sz="2000" dirty="0">
              <a:solidFill>
                <a:srgbClr val="003366"/>
              </a:solidFill>
            </a:endParaRPr>
          </a:p>
        </p:txBody>
      </p:sp>
      <p:sp>
        <p:nvSpPr>
          <p:cNvPr id="124935" name="Rectangle 7" descr="Rectangle: Click to edit Master text styles&#10;Second level&#10;Third level&#10;Fourth level&#10;Fifth level"/>
          <p:cNvSpPr>
            <a:spLocks noChangeArrowheads="1"/>
          </p:cNvSpPr>
          <p:nvPr/>
        </p:nvSpPr>
        <p:spPr bwMode="auto">
          <a:xfrm>
            <a:off x="704850" y="1898650"/>
            <a:ext cx="7278688" cy="1943100"/>
          </a:xfrm>
          <a:prstGeom prst="rect">
            <a:avLst/>
          </a:prstGeom>
          <a:noFill/>
          <a:ln w="9525">
            <a:noFill/>
            <a:miter lim="800000"/>
            <a:headEnd/>
            <a:tailEnd/>
          </a:ln>
          <a:effectLst/>
        </p:spPr>
        <p:txBody>
          <a:bodyPr lIns="100794" tIns="50397" rIns="100794" bIns="50397"/>
          <a:lstStyle/>
          <a:p>
            <a:pPr marL="819150" lvl="1" indent="-315913" defTabSz="1008063">
              <a:lnSpc>
                <a:spcPct val="90000"/>
              </a:lnSpc>
              <a:spcBef>
                <a:spcPct val="20000"/>
              </a:spcBef>
            </a:pPr>
            <a:r>
              <a:rPr lang="en-US" sz="2400" dirty="0" smtClean="0"/>
              <a:t> </a:t>
            </a:r>
            <a:endParaRPr lang="en-US" sz="20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93" y="1066799"/>
            <a:ext cx="8477098" cy="52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457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3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4935">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5"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18DA09BB-0CC5-4ED5-971C-20FFF4C54992}" type="slidenum">
              <a:rPr lang="en-US"/>
              <a:pPr/>
              <a:t>56</a:t>
            </a:fld>
            <a:r>
              <a:rPr lang="en-US"/>
              <a:t> of 41</a:t>
            </a:r>
          </a:p>
        </p:txBody>
      </p:sp>
      <p:sp>
        <p:nvSpPr>
          <p:cNvPr id="124930" name="Text Box 2"/>
          <p:cNvSpPr txBox="1">
            <a:spLocks noChangeArrowheads="1"/>
          </p:cNvSpPr>
          <p:nvPr/>
        </p:nvSpPr>
        <p:spPr bwMode="auto">
          <a:xfrm>
            <a:off x="309093" y="411163"/>
            <a:ext cx="9510432" cy="400110"/>
          </a:xfrm>
          <a:prstGeom prst="rect">
            <a:avLst/>
          </a:prstGeom>
          <a:noFill/>
          <a:ln w="9525">
            <a:noFill/>
            <a:miter lim="800000"/>
            <a:headEnd/>
            <a:tailEnd/>
          </a:ln>
          <a:effectLst/>
        </p:spPr>
        <p:txBody>
          <a:bodyPr wrap="square">
            <a:spAutoFit/>
          </a:bodyPr>
          <a:lstStyle/>
          <a:p>
            <a:pPr eaLnBrk="0" hangingPunct="0"/>
            <a:r>
              <a:rPr lang="en-US" sz="2000" dirty="0">
                <a:solidFill>
                  <a:srgbClr val="FF2929"/>
                </a:solidFill>
              </a:rPr>
              <a:t>CHAPTER 10: SYSTEM VALIDATION</a:t>
            </a:r>
            <a:endParaRPr lang="en-US" sz="2000" dirty="0">
              <a:solidFill>
                <a:srgbClr val="003366"/>
              </a:solidFill>
            </a:endParaRPr>
          </a:p>
        </p:txBody>
      </p:sp>
      <p:sp>
        <p:nvSpPr>
          <p:cNvPr id="124935" name="Rectangle 7" descr="Rectangle: Click to edit Master text styles&#10;Second level&#10;Third level&#10;Fourth level&#10;Fifth level"/>
          <p:cNvSpPr>
            <a:spLocks noChangeArrowheads="1"/>
          </p:cNvSpPr>
          <p:nvPr/>
        </p:nvSpPr>
        <p:spPr bwMode="auto">
          <a:xfrm>
            <a:off x="704850" y="1898650"/>
            <a:ext cx="7278688" cy="1943100"/>
          </a:xfrm>
          <a:prstGeom prst="rect">
            <a:avLst/>
          </a:prstGeom>
          <a:noFill/>
          <a:ln w="9525">
            <a:noFill/>
            <a:miter lim="800000"/>
            <a:headEnd/>
            <a:tailEnd/>
          </a:ln>
          <a:effectLst/>
        </p:spPr>
        <p:txBody>
          <a:bodyPr lIns="100794" tIns="50397" rIns="100794" bIns="50397"/>
          <a:lstStyle/>
          <a:p>
            <a:pPr marL="819150" lvl="1" indent="-315913" defTabSz="1008063">
              <a:lnSpc>
                <a:spcPct val="90000"/>
              </a:lnSpc>
              <a:spcBef>
                <a:spcPct val="20000"/>
              </a:spcBef>
            </a:pPr>
            <a:r>
              <a:rPr lang="en-US" sz="2400" dirty="0" smtClean="0"/>
              <a:t> </a:t>
            </a:r>
            <a:endParaRPr lang="en-US" sz="2000"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93" y="1014413"/>
            <a:ext cx="8437341" cy="537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457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3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4935">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5"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18DA09BB-0CC5-4ED5-971C-20FFF4C54992}" type="slidenum">
              <a:rPr lang="en-US"/>
              <a:pPr/>
              <a:t>57</a:t>
            </a:fld>
            <a:r>
              <a:rPr lang="en-US"/>
              <a:t> of 41</a:t>
            </a:r>
          </a:p>
        </p:txBody>
      </p:sp>
      <p:sp>
        <p:nvSpPr>
          <p:cNvPr id="124930" name="Text Box 2"/>
          <p:cNvSpPr txBox="1">
            <a:spLocks noChangeArrowheads="1"/>
          </p:cNvSpPr>
          <p:nvPr/>
        </p:nvSpPr>
        <p:spPr bwMode="auto">
          <a:xfrm>
            <a:off x="309093" y="90330"/>
            <a:ext cx="9510432" cy="400110"/>
          </a:xfrm>
          <a:prstGeom prst="rect">
            <a:avLst/>
          </a:prstGeom>
          <a:noFill/>
          <a:ln w="9525">
            <a:noFill/>
            <a:miter lim="800000"/>
            <a:headEnd/>
            <a:tailEnd/>
          </a:ln>
          <a:effectLst/>
        </p:spPr>
        <p:txBody>
          <a:bodyPr wrap="square">
            <a:spAutoFit/>
          </a:bodyPr>
          <a:lstStyle/>
          <a:p>
            <a:pPr eaLnBrk="0" hangingPunct="0"/>
            <a:r>
              <a:rPr lang="en-US" sz="2000" dirty="0">
                <a:solidFill>
                  <a:srgbClr val="FF2929"/>
                </a:solidFill>
              </a:rPr>
              <a:t>CHAPTER 10: SYSTEM VALIDATION</a:t>
            </a:r>
            <a:endParaRPr lang="en-US" sz="2000" dirty="0">
              <a:solidFill>
                <a:srgbClr val="003366"/>
              </a:solidFill>
            </a:endParaRPr>
          </a:p>
        </p:txBody>
      </p:sp>
      <p:sp>
        <p:nvSpPr>
          <p:cNvPr id="124935" name="Rectangle 7" descr="Rectangle: Click to edit Master text styles&#10;Second level&#10;Third level&#10;Fourth level&#10;Fifth level"/>
          <p:cNvSpPr>
            <a:spLocks noChangeArrowheads="1"/>
          </p:cNvSpPr>
          <p:nvPr/>
        </p:nvSpPr>
        <p:spPr bwMode="auto">
          <a:xfrm>
            <a:off x="704850" y="1898650"/>
            <a:ext cx="7278688" cy="1943100"/>
          </a:xfrm>
          <a:prstGeom prst="rect">
            <a:avLst/>
          </a:prstGeom>
          <a:noFill/>
          <a:ln w="9525">
            <a:noFill/>
            <a:miter lim="800000"/>
            <a:headEnd/>
            <a:tailEnd/>
          </a:ln>
          <a:effectLst/>
        </p:spPr>
        <p:txBody>
          <a:bodyPr lIns="100794" tIns="50397" rIns="100794" bIns="50397"/>
          <a:lstStyle/>
          <a:p>
            <a:pPr marL="819150" lvl="1" indent="-315913" defTabSz="1008063">
              <a:lnSpc>
                <a:spcPct val="90000"/>
              </a:lnSpc>
              <a:spcBef>
                <a:spcPct val="20000"/>
              </a:spcBef>
            </a:pPr>
            <a:r>
              <a:rPr lang="en-US" sz="2400" dirty="0" smtClean="0"/>
              <a:t> </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3569969217"/>
              </p:ext>
            </p:extLst>
          </p:nvPr>
        </p:nvGraphicFramePr>
        <p:xfrm>
          <a:off x="430562" y="2213271"/>
          <a:ext cx="8408637" cy="4345114"/>
        </p:xfrm>
        <a:graphic>
          <a:graphicData uri="http://schemas.openxmlformats.org/drawingml/2006/table">
            <a:tbl>
              <a:tblPr firstRow="1" firstCol="1" bandRow="1">
                <a:tableStyleId>{5C22544A-7EE6-4342-B048-85BDC9FD1C3A}</a:tableStyleId>
              </a:tblPr>
              <a:tblGrid>
                <a:gridCol w="5010521"/>
                <a:gridCol w="567228"/>
                <a:gridCol w="567228"/>
                <a:gridCol w="567228"/>
                <a:gridCol w="567228"/>
                <a:gridCol w="567228"/>
                <a:gridCol w="561976"/>
              </a:tblGrid>
              <a:tr h="256315">
                <a:tc gridSpan="7">
                  <a:txBody>
                    <a:bodyPr/>
                    <a:lstStyle/>
                    <a:p>
                      <a:pPr marL="0" marR="0" algn="ctr">
                        <a:lnSpc>
                          <a:spcPct val="115000"/>
                        </a:lnSpc>
                        <a:spcBef>
                          <a:spcPts val="0"/>
                        </a:spcBef>
                        <a:spcAft>
                          <a:spcPts val="0"/>
                        </a:spcAft>
                      </a:pPr>
                      <a:r>
                        <a:rPr lang="en-US" sz="1200" dirty="0">
                          <a:effectLst/>
                        </a:rPr>
                        <a:t>Legend: 0-Poor, 5-Excellent</a:t>
                      </a:r>
                      <a:endParaRPr lang="en-US" sz="1100" dirty="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6315">
                <a:tc gridSpan="7">
                  <a:txBody>
                    <a:bodyPr/>
                    <a:lstStyle/>
                    <a:p>
                      <a:pPr marL="0" marR="0" algn="ctr">
                        <a:lnSpc>
                          <a:spcPct val="115000"/>
                        </a:lnSpc>
                        <a:spcBef>
                          <a:spcPts val="0"/>
                        </a:spcBef>
                        <a:spcAft>
                          <a:spcPts val="0"/>
                        </a:spcAft>
                      </a:pPr>
                      <a:r>
                        <a:rPr lang="en-US" sz="1200" dirty="0" smtClean="0">
                          <a:effectLst/>
                        </a:rPr>
                        <a:t> </a:t>
                      </a:r>
                      <a:endParaRPr lang="en-US" sz="1100" dirty="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6315">
                <a:tc>
                  <a:txBody>
                    <a:bodyPr/>
                    <a:lstStyle/>
                    <a:p>
                      <a:pPr marL="0" marR="0">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dirty="0">
                          <a:effectLst/>
                        </a:rPr>
                        <a:t>0</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2</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3</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5</a:t>
                      </a:r>
                      <a:endParaRPr lang="en-US" sz="1100">
                        <a:effectLst/>
                        <a:latin typeface="Calibri"/>
                        <a:ea typeface="Calibri"/>
                        <a:cs typeface="Times New Roman"/>
                      </a:endParaRPr>
                    </a:p>
                  </a:txBody>
                  <a:tcPr marL="68580" marR="68580" marT="0" marB="0"/>
                </a:tc>
              </a:tr>
              <a:tr h="256315">
                <a:tc>
                  <a:txBody>
                    <a:bodyPr/>
                    <a:lstStyle/>
                    <a:p>
                      <a:pPr marL="0" marR="0">
                        <a:lnSpc>
                          <a:spcPct val="115000"/>
                        </a:lnSpc>
                        <a:spcBef>
                          <a:spcPts val="0"/>
                        </a:spcBef>
                        <a:spcAft>
                          <a:spcPts val="0"/>
                        </a:spcAft>
                      </a:pPr>
                      <a:r>
                        <a:rPr lang="en-US" sz="1200" dirty="0">
                          <a:effectLst/>
                        </a:rPr>
                        <a:t>User Interface</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dirty="0">
                          <a:effectLst/>
                        </a:rPr>
                        <a:t> </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dirty="0">
                          <a:effectLst/>
                        </a:rPr>
                        <a:t> </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dirty="0">
                          <a:effectLst/>
                        </a:rPr>
                        <a:t> </a:t>
                      </a:r>
                      <a:r>
                        <a:rPr lang="en-US" sz="1200" dirty="0" smtClean="0">
                          <a:effectLst/>
                        </a:rPr>
                        <a:t>X</a:t>
                      </a:r>
                      <a:endParaRPr lang="en-US" sz="1100" dirty="0">
                        <a:effectLst/>
                        <a:latin typeface="Calibri"/>
                        <a:ea typeface="Calibri"/>
                        <a:cs typeface="Times New Roman"/>
                      </a:endParaRPr>
                    </a:p>
                  </a:txBody>
                  <a:tcPr marL="68580" marR="68580" marT="0" marB="0"/>
                </a:tc>
              </a:tr>
              <a:tr h="256315">
                <a:tc>
                  <a:txBody>
                    <a:bodyPr/>
                    <a:lstStyle/>
                    <a:p>
                      <a:pPr marL="0" marR="0">
                        <a:lnSpc>
                          <a:spcPct val="115000"/>
                        </a:lnSpc>
                        <a:spcBef>
                          <a:spcPts val="0"/>
                        </a:spcBef>
                        <a:spcAft>
                          <a:spcPts val="0"/>
                        </a:spcAft>
                      </a:pPr>
                      <a:r>
                        <a:rPr lang="en-US" sz="1200">
                          <a:effectLst/>
                        </a:rPr>
                        <a:t>Meeting objectives</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dirty="0" smtClean="0">
                          <a:effectLst/>
                        </a:rPr>
                        <a:t>X</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r>
              <a:tr h="256315">
                <a:tc>
                  <a:txBody>
                    <a:bodyPr/>
                    <a:lstStyle/>
                    <a:p>
                      <a:pPr marL="0" marR="0">
                        <a:lnSpc>
                          <a:spcPct val="115000"/>
                        </a:lnSpc>
                        <a:spcBef>
                          <a:spcPts val="0"/>
                        </a:spcBef>
                        <a:spcAft>
                          <a:spcPts val="0"/>
                        </a:spcAft>
                      </a:pPr>
                      <a:r>
                        <a:rPr lang="en-US" sz="1200">
                          <a:effectLst/>
                        </a:rPr>
                        <a:t>Security</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dirty="0">
                          <a:effectLst/>
                        </a:rPr>
                        <a:t> </a:t>
                      </a:r>
                      <a:r>
                        <a:rPr lang="en-US" sz="1200" dirty="0" smtClean="0">
                          <a:effectLst/>
                        </a:rPr>
                        <a:t>X</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r>
              <a:tr h="256315">
                <a:tc>
                  <a:txBody>
                    <a:bodyPr/>
                    <a:lstStyle/>
                    <a:p>
                      <a:pPr marL="0" marR="0">
                        <a:lnSpc>
                          <a:spcPct val="115000"/>
                        </a:lnSpc>
                        <a:spcBef>
                          <a:spcPts val="0"/>
                        </a:spcBef>
                        <a:spcAft>
                          <a:spcPts val="0"/>
                        </a:spcAft>
                      </a:pPr>
                      <a:r>
                        <a:rPr lang="en-US" sz="1200" dirty="0">
                          <a:effectLst/>
                        </a:rPr>
                        <a:t>Bug-free</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dirty="0">
                          <a:effectLst/>
                        </a:rPr>
                        <a:t> </a:t>
                      </a:r>
                      <a:r>
                        <a:rPr lang="en-US" sz="1200" dirty="0" smtClean="0">
                          <a:effectLst/>
                        </a:rPr>
                        <a:t>X</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r>
              <a:tr h="256315">
                <a:tc>
                  <a:txBody>
                    <a:bodyPr/>
                    <a:lstStyle/>
                    <a:p>
                      <a:pPr marL="0" marR="0">
                        <a:lnSpc>
                          <a:spcPct val="115000"/>
                        </a:lnSpc>
                        <a:spcBef>
                          <a:spcPts val="0"/>
                        </a:spcBef>
                        <a:spcAft>
                          <a:spcPts val="0"/>
                        </a:spcAft>
                      </a:pPr>
                      <a:r>
                        <a:rPr lang="en-US" sz="1200">
                          <a:effectLst/>
                        </a:rPr>
                        <a:t>Input validation</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dirty="0">
                          <a:effectLst/>
                        </a:rPr>
                        <a:t> </a:t>
                      </a:r>
                      <a:r>
                        <a:rPr lang="en-US" sz="1200" dirty="0" smtClean="0">
                          <a:effectLst/>
                        </a:rPr>
                        <a:t> </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dirty="0" smtClean="0">
                          <a:effectLst/>
                        </a:rPr>
                        <a:t>X</a:t>
                      </a:r>
                      <a:r>
                        <a:rPr lang="en-US" sz="1200" dirty="0">
                          <a:effectLst/>
                        </a:rPr>
                        <a:t> </a:t>
                      </a:r>
                      <a:endParaRPr lang="en-US" sz="1100" dirty="0">
                        <a:effectLst/>
                        <a:latin typeface="Calibri"/>
                        <a:ea typeface="Calibri"/>
                        <a:cs typeface="Times New Roman"/>
                      </a:endParaRPr>
                    </a:p>
                  </a:txBody>
                  <a:tcPr marL="68580" marR="68580" marT="0" marB="0"/>
                </a:tc>
              </a:tr>
              <a:tr h="256315">
                <a:tc>
                  <a:txBody>
                    <a:bodyPr/>
                    <a:lstStyle/>
                    <a:p>
                      <a:pPr marL="0" marR="0">
                        <a:lnSpc>
                          <a:spcPct val="115000"/>
                        </a:lnSpc>
                        <a:spcBef>
                          <a:spcPts val="0"/>
                        </a:spcBef>
                        <a:spcAft>
                          <a:spcPts val="0"/>
                        </a:spcAft>
                      </a:pPr>
                      <a:r>
                        <a:rPr lang="en-US" sz="1200" dirty="0">
                          <a:effectLst/>
                        </a:rPr>
                        <a:t>Easy to use</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dirty="0">
                          <a:effectLst/>
                        </a:rPr>
                        <a:t> </a:t>
                      </a:r>
                      <a:r>
                        <a:rPr lang="en-US" sz="1200" dirty="0" smtClean="0">
                          <a:effectLst/>
                        </a:rPr>
                        <a:t>X</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r>
              <a:tr h="256315">
                <a:tc gridSpan="7">
                  <a:txBody>
                    <a:bodyPr/>
                    <a:lstStyle/>
                    <a:p>
                      <a:pPr marL="0" marR="0" algn="l">
                        <a:lnSpc>
                          <a:spcPct val="115000"/>
                        </a:lnSpc>
                        <a:spcBef>
                          <a:spcPts val="0"/>
                        </a:spcBef>
                        <a:spcAft>
                          <a:spcPts val="0"/>
                        </a:spcAft>
                      </a:pPr>
                      <a:r>
                        <a:rPr lang="en-US" sz="1200" dirty="0" smtClean="0">
                          <a:effectLst/>
                        </a:rPr>
                        <a:t>Feedback </a:t>
                      </a:r>
                      <a:r>
                        <a:rPr lang="en-US" sz="1200" baseline="0" dirty="0" smtClean="0">
                          <a:effectLst/>
                        </a:rPr>
                        <a:t> From the Tester</a:t>
                      </a:r>
                      <a:endParaRPr lang="en-US" sz="1100" dirty="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13818">
                <a:tc gridSpan="7">
                  <a:txBody>
                    <a:bodyPr/>
                    <a:lstStyle/>
                    <a:p>
                      <a:r>
                        <a:rPr lang="en-US" sz="1050" b="1" kern="1200" dirty="0" smtClean="0">
                          <a:solidFill>
                            <a:schemeClr val="lt1"/>
                          </a:solidFill>
                          <a:effectLst/>
                          <a:latin typeface="+mn-lt"/>
                          <a:ea typeface="+mn-ea"/>
                          <a:cs typeface="+mn-cs"/>
                        </a:rPr>
                        <a:t>Comments:</a:t>
                      </a:r>
                    </a:p>
                    <a:p>
                      <a:r>
                        <a:rPr lang="en-US" sz="1050" b="1" kern="1200" dirty="0" smtClean="0">
                          <a:solidFill>
                            <a:schemeClr val="lt1"/>
                          </a:solidFill>
                          <a:effectLst/>
                          <a:latin typeface="+mn-lt"/>
                          <a:ea typeface="+mn-ea"/>
                          <a:cs typeface="+mn-cs"/>
                        </a:rPr>
                        <a:t>Search functions on the view inventory and view order pages can be improved. Text boxes on edit inventory page are too big. Quantity box should not accept negative numbers. Alignment of add button on place order page is off</a:t>
                      </a:r>
                      <a:endParaRPr lang="en-US" sz="1100" dirty="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48139">
                <a:tc gridSpan="7">
                  <a:txBody>
                    <a:bodyPr/>
                    <a:lstStyle/>
                    <a:p>
                      <a:r>
                        <a:rPr lang="en-US" sz="1050" b="1" kern="1200" dirty="0" smtClean="0">
                          <a:solidFill>
                            <a:schemeClr val="lt1"/>
                          </a:solidFill>
                          <a:effectLst/>
                          <a:latin typeface="+mn-lt"/>
                          <a:ea typeface="+mn-ea"/>
                          <a:cs typeface="+mn-cs"/>
                        </a:rPr>
                        <a:t>Action taken by the developer:</a:t>
                      </a:r>
                    </a:p>
                    <a:p>
                      <a:r>
                        <a:rPr lang="en-US" sz="1050" b="1" kern="1200" dirty="0" smtClean="0">
                          <a:solidFill>
                            <a:schemeClr val="lt1"/>
                          </a:solidFill>
                          <a:effectLst/>
                          <a:latin typeface="+mn-lt"/>
                          <a:ea typeface="+mn-ea"/>
                          <a:cs typeface="+mn-cs"/>
                        </a:rPr>
                        <a:t>The search functions on the View Inventory and View Order pages was upgraded to allow the user to search by typing a few letters instead of the full name (for example, searching “</a:t>
                      </a:r>
                      <a:r>
                        <a:rPr lang="en-US" sz="1050" b="1" kern="1200" dirty="0" err="1" smtClean="0">
                          <a:solidFill>
                            <a:schemeClr val="lt1"/>
                          </a:solidFill>
                          <a:effectLst/>
                          <a:latin typeface="+mn-lt"/>
                          <a:ea typeface="+mn-ea"/>
                          <a:cs typeface="+mn-cs"/>
                        </a:rPr>
                        <a:t>br</a:t>
                      </a:r>
                      <a:r>
                        <a:rPr lang="en-US" sz="1050" b="1" kern="1200" dirty="0" smtClean="0">
                          <a:solidFill>
                            <a:schemeClr val="lt1"/>
                          </a:solidFill>
                          <a:effectLst/>
                          <a:latin typeface="+mn-lt"/>
                          <a:ea typeface="+mn-ea"/>
                          <a:cs typeface="+mn-cs"/>
                        </a:rPr>
                        <a:t>” brings up all items starting with “</a:t>
                      </a:r>
                      <a:r>
                        <a:rPr lang="en-US" sz="1050" b="1" kern="1200" dirty="0" err="1" smtClean="0">
                          <a:solidFill>
                            <a:schemeClr val="lt1"/>
                          </a:solidFill>
                          <a:effectLst/>
                          <a:latin typeface="+mn-lt"/>
                          <a:ea typeface="+mn-ea"/>
                          <a:cs typeface="+mn-cs"/>
                        </a:rPr>
                        <a:t>br</a:t>
                      </a:r>
                      <a:r>
                        <a:rPr lang="en-US" sz="1050" b="1" kern="1200" dirty="0" smtClean="0">
                          <a:solidFill>
                            <a:schemeClr val="lt1"/>
                          </a:solidFill>
                          <a:effectLst/>
                          <a:latin typeface="+mn-lt"/>
                          <a:ea typeface="+mn-ea"/>
                          <a:cs typeface="+mn-cs"/>
                        </a:rPr>
                        <a:t>”). The text boxes on the Edit Inventory page were resized to fit the content. Validation was added for the Quantity box on the Edit Inventory page. The Add button on the Place Order page was relocated next to the Select Supplier dropdown box.</a:t>
                      </a:r>
                    </a:p>
                    <a:p>
                      <a:pPr marL="0" marR="0">
                        <a:lnSpc>
                          <a:spcPct val="115000"/>
                        </a:lnSpc>
                        <a:spcBef>
                          <a:spcPts val="0"/>
                        </a:spcBef>
                        <a:spcAft>
                          <a:spcPts val="0"/>
                        </a:spcAft>
                      </a:pPr>
                      <a:r>
                        <a:rPr lang="en-US" sz="1050" dirty="0">
                          <a:effectLst/>
                        </a:rPr>
                        <a:t> </a:t>
                      </a:r>
                    </a:p>
                    <a:p>
                      <a:pPr marL="0" marR="0">
                        <a:lnSpc>
                          <a:spcPct val="115000"/>
                        </a:lnSpc>
                        <a:spcBef>
                          <a:spcPts val="0"/>
                        </a:spcBef>
                        <a:spcAft>
                          <a:spcPts val="0"/>
                        </a:spcAft>
                      </a:pPr>
                      <a:r>
                        <a:rPr lang="en-US" sz="1050" dirty="0">
                          <a:effectLst/>
                        </a:rPr>
                        <a:t> </a:t>
                      </a:r>
                      <a:endParaRPr lang="en-US" sz="1050" dirty="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2" name="Rectangle 1"/>
          <p:cNvSpPr/>
          <p:nvPr/>
        </p:nvSpPr>
        <p:spPr>
          <a:xfrm>
            <a:off x="309091" y="490440"/>
            <a:ext cx="8530107" cy="1754326"/>
          </a:xfrm>
          <a:prstGeom prst="rect">
            <a:avLst/>
          </a:prstGeom>
        </p:spPr>
        <p:txBody>
          <a:bodyPr wrap="square">
            <a:spAutoFit/>
          </a:bodyPr>
          <a:lstStyle/>
          <a:p>
            <a:r>
              <a:rPr lang="en-US" b="1" dirty="0"/>
              <a:t>10.2 User Acceptance Testing</a:t>
            </a:r>
          </a:p>
          <a:p>
            <a:r>
              <a:rPr lang="en-US" b="1" dirty="0"/>
              <a:t>10.2.1 Outcome of testing by Au Zheng Yee</a:t>
            </a:r>
          </a:p>
          <a:p>
            <a:r>
              <a:rPr lang="en-US" dirty="0"/>
              <a:t>Tester Name      : Au Zheng Yee</a:t>
            </a:r>
          </a:p>
          <a:p>
            <a:r>
              <a:rPr lang="en-US" dirty="0"/>
              <a:t>Job Position       : Former Data Entry Worker at Popular Bookstores</a:t>
            </a:r>
          </a:p>
          <a:p>
            <a:r>
              <a:rPr lang="en-US" dirty="0"/>
              <a:t>Date                   : 29/06/2018</a:t>
            </a:r>
          </a:p>
          <a:p>
            <a:r>
              <a:rPr lang="en-US" dirty="0"/>
              <a:t>Start Time         : 4.00 p.m.            End Time        : 5.00 p.m.</a:t>
            </a:r>
          </a:p>
        </p:txBody>
      </p:sp>
    </p:spTree>
    <p:extLst>
      <p:ext uri="{BB962C8B-B14F-4D97-AF65-F5344CB8AC3E}">
        <p14:creationId xmlns:p14="http://schemas.microsoft.com/office/powerpoint/2010/main" val="279457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3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4935">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5"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18DA09BB-0CC5-4ED5-971C-20FFF4C54992}" type="slidenum">
              <a:rPr lang="en-US"/>
              <a:pPr/>
              <a:t>58</a:t>
            </a:fld>
            <a:r>
              <a:rPr lang="en-US"/>
              <a:t> of 41</a:t>
            </a:r>
          </a:p>
        </p:txBody>
      </p:sp>
      <p:sp>
        <p:nvSpPr>
          <p:cNvPr id="124930" name="Text Box 2"/>
          <p:cNvSpPr txBox="1">
            <a:spLocks noChangeArrowheads="1"/>
          </p:cNvSpPr>
          <p:nvPr/>
        </p:nvSpPr>
        <p:spPr bwMode="auto">
          <a:xfrm>
            <a:off x="309093" y="411163"/>
            <a:ext cx="9510432" cy="400110"/>
          </a:xfrm>
          <a:prstGeom prst="rect">
            <a:avLst/>
          </a:prstGeom>
          <a:noFill/>
          <a:ln w="9525">
            <a:noFill/>
            <a:miter lim="800000"/>
            <a:headEnd/>
            <a:tailEnd/>
          </a:ln>
          <a:effectLst/>
        </p:spPr>
        <p:txBody>
          <a:bodyPr wrap="square">
            <a:spAutoFit/>
          </a:bodyPr>
          <a:lstStyle/>
          <a:p>
            <a:pPr>
              <a:spcBef>
                <a:spcPct val="20000"/>
              </a:spcBef>
            </a:pPr>
            <a:r>
              <a:rPr lang="en-US" sz="2000" dirty="0">
                <a:solidFill>
                  <a:srgbClr val="FF2929"/>
                </a:solidFill>
              </a:rPr>
              <a:t>CHAPTER 11: CONCLUSIONS AND REFLECTIONS </a:t>
            </a:r>
          </a:p>
        </p:txBody>
      </p:sp>
      <p:sp>
        <p:nvSpPr>
          <p:cNvPr id="124935" name="Rectangle 7" descr="Rectangle: Click to edit Master text styles&#10;Second level&#10;Third level&#10;Fourth level&#10;Fifth level"/>
          <p:cNvSpPr>
            <a:spLocks noChangeArrowheads="1"/>
          </p:cNvSpPr>
          <p:nvPr/>
        </p:nvSpPr>
        <p:spPr bwMode="auto">
          <a:xfrm>
            <a:off x="704850" y="1898650"/>
            <a:ext cx="7278688" cy="1943100"/>
          </a:xfrm>
          <a:prstGeom prst="rect">
            <a:avLst/>
          </a:prstGeom>
          <a:noFill/>
          <a:ln w="9525">
            <a:noFill/>
            <a:miter lim="800000"/>
            <a:headEnd/>
            <a:tailEnd/>
          </a:ln>
          <a:effectLst/>
        </p:spPr>
        <p:txBody>
          <a:bodyPr lIns="100794" tIns="50397" rIns="100794" bIns="50397"/>
          <a:lstStyle/>
          <a:p>
            <a:pPr marL="819150" lvl="1" indent="-315913" defTabSz="1008063">
              <a:lnSpc>
                <a:spcPct val="90000"/>
              </a:lnSpc>
              <a:spcBef>
                <a:spcPct val="20000"/>
              </a:spcBef>
            </a:pPr>
            <a:r>
              <a:rPr lang="en-US" sz="2400" dirty="0" smtClean="0"/>
              <a:t>Contains </a:t>
            </a:r>
            <a:r>
              <a:rPr lang="en-US" sz="2400" dirty="0"/>
              <a:t>two chapters :-</a:t>
            </a:r>
          </a:p>
          <a:p>
            <a:pPr marL="819150" lvl="1" indent="-315913" defTabSz="1008063">
              <a:lnSpc>
                <a:spcPct val="90000"/>
              </a:lnSpc>
              <a:spcBef>
                <a:spcPct val="20000"/>
              </a:spcBef>
            </a:pPr>
            <a:endParaRPr lang="en-US" sz="2400" dirty="0"/>
          </a:p>
          <a:p>
            <a:pPr marL="819150" lvl="1" indent="-315913" defTabSz="1008063">
              <a:lnSpc>
                <a:spcPct val="90000"/>
              </a:lnSpc>
              <a:spcBef>
                <a:spcPct val="20000"/>
              </a:spcBef>
            </a:pPr>
            <a:r>
              <a:rPr lang="en-US" sz="2400" dirty="0" smtClean="0"/>
              <a:t>Critical Evaluation ( </a:t>
            </a:r>
            <a:r>
              <a:rPr lang="en-US" sz="2400" dirty="0" smtClean="0">
                <a:solidFill>
                  <a:srgbClr val="FF2929"/>
                </a:solidFill>
              </a:rPr>
              <a:t>1.5 ~ 2 pages </a:t>
            </a:r>
            <a:r>
              <a:rPr lang="en-US" sz="2400" dirty="0" smtClean="0"/>
              <a:t>) </a:t>
            </a:r>
            <a:endParaRPr lang="en-US" sz="2400" dirty="0"/>
          </a:p>
          <a:p>
            <a:pPr marL="819150" lvl="1" indent="-315913" defTabSz="1008063">
              <a:lnSpc>
                <a:spcPct val="90000"/>
              </a:lnSpc>
              <a:spcBef>
                <a:spcPct val="20000"/>
              </a:spcBef>
            </a:pPr>
            <a:r>
              <a:rPr lang="en-US" sz="2400" dirty="0" smtClean="0"/>
              <a:t>Conclusion (</a:t>
            </a:r>
            <a:r>
              <a:rPr lang="en-US" sz="2400" dirty="0" smtClean="0">
                <a:solidFill>
                  <a:srgbClr val="FF2929"/>
                </a:solidFill>
              </a:rPr>
              <a:t>1 page </a:t>
            </a:r>
            <a:r>
              <a:rPr lang="en-US" sz="2400" dirty="0" smtClean="0"/>
              <a:t>)</a:t>
            </a:r>
            <a:endParaRPr lang="en-US" sz="2000" dirty="0"/>
          </a:p>
        </p:txBody>
      </p:sp>
    </p:spTree>
    <p:extLst>
      <p:ext uri="{BB962C8B-B14F-4D97-AF65-F5344CB8AC3E}">
        <p14:creationId xmlns:p14="http://schemas.microsoft.com/office/powerpoint/2010/main" val="358063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3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4935">
                                            <p:txEl>
                                              <p:pRg st="0" end="0"/>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499"/>
                                          </p:stCondLst>
                                        </p:cTn>
                                        <p:tgtEl>
                                          <p:spTgt spid="12493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24935">
                                            <p:txEl>
                                              <p:pRg st="2" end="2"/>
                                            </p:txEl>
                                          </p:spTgt>
                                        </p:tgtEl>
                                        <p:attrNameLst>
                                          <p:attrName>ppt_c</p:attrName>
                                        </p:attrNameLst>
                                      </p:cBhvr>
                                      <p:to>
                                        <a:schemeClr val="bg2"/>
                                      </p:to>
                                    </p:animClr>
                                  </p:subTnLst>
                                </p:cTn>
                              </p:par>
                              <p:par>
                                <p:cTn id="9" presetID="1" presetClass="entr" presetSubtype="0" fill="hold" grpId="0" nodeType="withEffect">
                                  <p:stCondLst>
                                    <p:cond delay="0"/>
                                  </p:stCondLst>
                                  <p:childTnLst>
                                    <p:set>
                                      <p:cBhvr>
                                        <p:cTn id="10" dur="1" fill="hold">
                                          <p:stCondLst>
                                            <p:cond delay="499"/>
                                          </p:stCondLst>
                                        </p:cTn>
                                        <p:tgtEl>
                                          <p:spTgt spid="12493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24935">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5"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A01BAD5F-50EE-4B4B-B3E2-B9D25322C4A3}" type="slidenum">
              <a:rPr lang="en-US"/>
              <a:pPr/>
              <a:t>59</a:t>
            </a:fld>
            <a:r>
              <a:rPr lang="en-US"/>
              <a:t> of 41</a:t>
            </a:r>
          </a:p>
        </p:txBody>
      </p:sp>
      <p:sp>
        <p:nvSpPr>
          <p:cNvPr id="126978" name="Text Box 2"/>
          <p:cNvSpPr txBox="1">
            <a:spLocks noChangeArrowheads="1"/>
          </p:cNvSpPr>
          <p:nvPr/>
        </p:nvSpPr>
        <p:spPr bwMode="auto">
          <a:xfrm>
            <a:off x="961247" y="411163"/>
            <a:ext cx="3873176" cy="584775"/>
          </a:xfrm>
          <a:prstGeom prst="rect">
            <a:avLst/>
          </a:prstGeom>
          <a:noFill/>
          <a:ln w="9525">
            <a:noFill/>
            <a:miter lim="800000"/>
            <a:headEnd/>
            <a:tailEnd/>
          </a:ln>
          <a:effectLst/>
        </p:spPr>
        <p:txBody>
          <a:bodyPr wrap="none">
            <a:spAutoFit/>
          </a:bodyPr>
          <a:lstStyle/>
          <a:p>
            <a:pPr eaLnBrk="0" hangingPunct="0"/>
            <a:r>
              <a:rPr lang="en-US" sz="3200" b="1" dirty="0" smtClean="0">
                <a:solidFill>
                  <a:srgbClr val="003366"/>
                </a:solidFill>
              </a:rPr>
              <a:t>Critical </a:t>
            </a:r>
            <a:r>
              <a:rPr lang="en-US" sz="3200" b="1" dirty="0">
                <a:solidFill>
                  <a:srgbClr val="003366"/>
                </a:solidFill>
              </a:rPr>
              <a:t>Evaluation</a:t>
            </a:r>
            <a:endParaRPr lang="en-US" sz="3200" dirty="0">
              <a:solidFill>
                <a:srgbClr val="003366"/>
              </a:solidFill>
            </a:endParaRPr>
          </a:p>
        </p:txBody>
      </p:sp>
      <p:sp>
        <p:nvSpPr>
          <p:cNvPr id="126983" name="Rectangle 7"/>
          <p:cNvSpPr>
            <a:spLocks noChangeArrowheads="1"/>
          </p:cNvSpPr>
          <p:nvPr/>
        </p:nvSpPr>
        <p:spPr bwMode="auto">
          <a:xfrm>
            <a:off x="914400" y="2400300"/>
            <a:ext cx="7580921" cy="1237262"/>
          </a:xfrm>
          <a:prstGeom prst="rect">
            <a:avLst/>
          </a:prstGeom>
          <a:noFill/>
          <a:ln w="9525">
            <a:noFill/>
            <a:miter lim="800000"/>
            <a:headEnd/>
            <a:tailEnd/>
          </a:ln>
          <a:effectLst/>
        </p:spPr>
        <p:txBody>
          <a:bodyPr wrap="none">
            <a:spAutoFit/>
          </a:bodyPr>
          <a:lstStyle/>
          <a:p>
            <a:pPr>
              <a:lnSpc>
                <a:spcPct val="90000"/>
              </a:lnSpc>
              <a:spcBef>
                <a:spcPct val="20000"/>
              </a:spcBef>
            </a:pPr>
            <a:r>
              <a:rPr lang="en-US" sz="2400" dirty="0"/>
              <a:t>This chapter detail out the benefit of the system </a:t>
            </a:r>
          </a:p>
          <a:p>
            <a:pPr>
              <a:lnSpc>
                <a:spcPct val="90000"/>
              </a:lnSpc>
              <a:spcBef>
                <a:spcPct val="20000"/>
              </a:spcBef>
            </a:pPr>
            <a:r>
              <a:rPr lang="en-US" sz="2400" dirty="0"/>
              <a:t>that had been </a:t>
            </a:r>
            <a:r>
              <a:rPr lang="en-US" sz="2400" dirty="0" smtClean="0"/>
              <a:t>developed. </a:t>
            </a:r>
            <a:r>
              <a:rPr lang="en-US" sz="2400" dirty="0"/>
              <a:t>In other words, explain how </a:t>
            </a:r>
          </a:p>
          <a:p>
            <a:pPr>
              <a:lnSpc>
                <a:spcPct val="90000"/>
              </a:lnSpc>
              <a:spcBef>
                <a:spcPct val="20000"/>
              </a:spcBef>
            </a:pPr>
            <a:r>
              <a:rPr lang="en-US" sz="2400" dirty="0"/>
              <a:t>useful is the system to the targeted end-user. </a:t>
            </a:r>
          </a:p>
        </p:txBody>
      </p:sp>
    </p:spTree>
    <p:extLst>
      <p:ext uri="{BB962C8B-B14F-4D97-AF65-F5344CB8AC3E}">
        <p14:creationId xmlns:p14="http://schemas.microsoft.com/office/powerpoint/2010/main" val="973929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65BF73C2-526F-4ABA-BFBA-33BB529D93E9}" type="slidenum">
              <a:rPr lang="en-US"/>
              <a:pPr/>
              <a:t>6</a:t>
            </a:fld>
            <a:r>
              <a:rPr lang="en-US"/>
              <a:t> of 41</a:t>
            </a:r>
          </a:p>
        </p:txBody>
      </p:sp>
      <p:sp>
        <p:nvSpPr>
          <p:cNvPr id="83976" name="Text Box 8"/>
          <p:cNvSpPr txBox="1">
            <a:spLocks noChangeArrowheads="1"/>
          </p:cNvSpPr>
          <p:nvPr/>
        </p:nvSpPr>
        <p:spPr bwMode="auto">
          <a:xfrm>
            <a:off x="528095" y="411163"/>
            <a:ext cx="3994150" cy="579437"/>
          </a:xfrm>
          <a:prstGeom prst="rect">
            <a:avLst/>
          </a:prstGeom>
          <a:noFill/>
          <a:ln w="9525">
            <a:noFill/>
            <a:miter lim="800000"/>
            <a:headEnd/>
            <a:tailEnd/>
          </a:ln>
          <a:effectLst/>
        </p:spPr>
        <p:txBody>
          <a:bodyPr wrap="none">
            <a:spAutoFit/>
          </a:bodyPr>
          <a:lstStyle/>
          <a:p>
            <a:pPr eaLnBrk="0" hangingPunct="0"/>
            <a:r>
              <a:rPr lang="en-US" sz="3200" b="1" dirty="0">
                <a:solidFill>
                  <a:srgbClr val="003366"/>
                </a:solidFill>
              </a:rPr>
              <a:t>Learning Outcomes</a:t>
            </a:r>
          </a:p>
        </p:txBody>
      </p:sp>
      <p:sp>
        <p:nvSpPr>
          <p:cNvPr id="83981" name="Text Box 13"/>
          <p:cNvSpPr txBox="1">
            <a:spLocks noChangeArrowheads="1"/>
          </p:cNvSpPr>
          <p:nvPr/>
        </p:nvSpPr>
        <p:spPr bwMode="auto">
          <a:xfrm>
            <a:off x="671513" y="2566988"/>
            <a:ext cx="8035925" cy="2117725"/>
          </a:xfrm>
          <a:prstGeom prst="rect">
            <a:avLst/>
          </a:prstGeom>
          <a:noFill/>
          <a:ln w="9525">
            <a:noFill/>
            <a:miter lim="800000"/>
            <a:headEnd/>
            <a:tailEnd/>
          </a:ln>
        </p:spPr>
        <p:txBody>
          <a:bodyPr lIns="0" tIns="0" rIns="0" bIns="0">
            <a:spAutoFit/>
          </a:bodyPr>
          <a:lstStyle/>
          <a:p>
            <a:pPr>
              <a:spcBef>
                <a:spcPct val="20000"/>
              </a:spcBef>
              <a:buClr>
                <a:schemeClr val="tx1"/>
              </a:buClr>
              <a:buFont typeface="Wingdings"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b="1">
                <a:solidFill>
                  <a:srgbClr val="CC0000"/>
                </a:solidFill>
              </a:rPr>
              <a:t>explain</a:t>
            </a:r>
            <a:r>
              <a:rPr lang="en-US" sz="2400" b="1"/>
              <a:t> the requirements of the documentation</a:t>
            </a:r>
          </a:p>
          <a:p>
            <a:pPr>
              <a:spcBef>
                <a:spcPct val="20000"/>
              </a:spcBef>
              <a:buClr>
                <a:schemeClr val="tx1"/>
              </a:buClr>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400" b="1"/>
          </a:p>
          <a:p>
            <a:pPr>
              <a:spcBef>
                <a:spcPct val="20000"/>
              </a:spcBef>
              <a:buClr>
                <a:schemeClr val="tx1"/>
              </a:buClr>
              <a:buFont typeface="Wingdings"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b="1">
                <a:solidFill>
                  <a:srgbClr val="CC3300"/>
                </a:solidFill>
              </a:rPr>
              <a:t>explain</a:t>
            </a:r>
            <a:r>
              <a:rPr lang="en-US" sz="2400" b="1"/>
              <a:t> the structure of the documentation</a:t>
            </a:r>
          </a:p>
          <a:p>
            <a:pPr>
              <a:spcBef>
                <a:spcPct val="20000"/>
              </a:spcBef>
              <a:buClr>
                <a:schemeClr val="tx1"/>
              </a:buClr>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400" b="1"/>
          </a:p>
          <a:p>
            <a:pPr>
              <a:spcBef>
                <a:spcPct val="20000"/>
              </a:spcBef>
              <a:buClr>
                <a:schemeClr val="tx1"/>
              </a:buClr>
              <a:buFont typeface="Wingdings"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b="1">
                <a:solidFill>
                  <a:srgbClr val="CC0000"/>
                </a:solidFill>
              </a:rPr>
              <a:t>identify </a:t>
            </a:r>
            <a:r>
              <a:rPr lang="en-US" sz="2400" b="1"/>
              <a:t>and apply </a:t>
            </a:r>
            <a:r>
              <a:rPr lang="en-US" sz="2400" b="1">
                <a:solidFill>
                  <a:srgbClr val="CC3300"/>
                </a:solidFill>
              </a:rPr>
              <a:t>references</a:t>
            </a:r>
            <a:r>
              <a:rPr lang="en-US" sz="2400" b="1"/>
              <a:t> within project</a:t>
            </a:r>
          </a:p>
        </p:txBody>
      </p:sp>
      <p:sp>
        <p:nvSpPr>
          <p:cNvPr id="83982" name="Text Box 14"/>
          <p:cNvSpPr txBox="1">
            <a:spLocks noChangeArrowheads="1"/>
          </p:cNvSpPr>
          <p:nvPr/>
        </p:nvSpPr>
        <p:spPr bwMode="auto">
          <a:xfrm>
            <a:off x="519113" y="1828800"/>
            <a:ext cx="8229600" cy="466725"/>
          </a:xfrm>
          <a:prstGeom prst="rect">
            <a:avLst/>
          </a:prstGeom>
          <a:noFill/>
          <a:ln w="9525">
            <a:noFill/>
            <a:miter lim="800000"/>
            <a:headEnd/>
            <a:tailEnd/>
          </a:ln>
          <a:effectLst/>
        </p:spPr>
        <p:txBody>
          <a:bodyPr lIns="101494" tIns="50748" rIns="101494" bIns="50748">
            <a:spAutoFit/>
          </a:bodyPr>
          <a:lstStyle/>
          <a:p>
            <a:pPr>
              <a:spcBef>
                <a:spcPct val="20000"/>
              </a:spcBef>
            </a:pPr>
            <a:r>
              <a:rPr lang="en-US" sz="2400" b="1" dirty="0"/>
              <a:t>At the end of this session, </a:t>
            </a:r>
            <a:r>
              <a:rPr lang="en-US" sz="2400" b="1" dirty="0">
                <a:solidFill>
                  <a:srgbClr val="CC0000"/>
                </a:solidFill>
              </a:rPr>
              <a:t>YOU</a:t>
            </a:r>
            <a:r>
              <a:rPr lang="en-US" sz="2400" b="1" dirty="0"/>
              <a:t> should be able to:</a:t>
            </a:r>
            <a:endParaRPr lang="en-US" sz="2400" b="1" dirty="0">
              <a:latin typeface="Tahoma" pitchFamily="34" charset="0"/>
            </a:endParaRPr>
          </a:p>
        </p:txBody>
      </p:sp>
    </p:spTree>
    <p:extLst>
      <p:ext uri="{BB962C8B-B14F-4D97-AF65-F5344CB8AC3E}">
        <p14:creationId xmlns:p14="http://schemas.microsoft.com/office/powerpoint/2010/main" val="409232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98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3981">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98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83981">
                                            <p:txEl>
                                              <p:pRg st="2" end="2"/>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398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83981">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1"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D2A0E4D8-1A50-470B-B94B-55131A013EFF}" type="slidenum">
              <a:rPr lang="en-US"/>
              <a:pPr/>
              <a:t>60</a:t>
            </a:fld>
            <a:r>
              <a:rPr lang="en-US"/>
              <a:t> of 41</a:t>
            </a:r>
          </a:p>
        </p:txBody>
      </p:sp>
      <p:sp>
        <p:nvSpPr>
          <p:cNvPr id="169986" name="Text Box 2"/>
          <p:cNvSpPr txBox="1">
            <a:spLocks noChangeArrowheads="1"/>
          </p:cNvSpPr>
          <p:nvPr/>
        </p:nvSpPr>
        <p:spPr bwMode="auto">
          <a:xfrm>
            <a:off x="395743" y="411163"/>
            <a:ext cx="2414444" cy="584775"/>
          </a:xfrm>
          <a:prstGeom prst="rect">
            <a:avLst/>
          </a:prstGeom>
          <a:noFill/>
          <a:ln w="9525">
            <a:noFill/>
            <a:miter lim="800000"/>
            <a:headEnd/>
            <a:tailEnd/>
          </a:ln>
          <a:effectLst/>
        </p:spPr>
        <p:txBody>
          <a:bodyPr wrap="none">
            <a:spAutoFit/>
          </a:bodyPr>
          <a:lstStyle/>
          <a:p>
            <a:pPr eaLnBrk="0" hangingPunct="0"/>
            <a:r>
              <a:rPr lang="en-US" sz="3200" b="1" dirty="0" smtClean="0">
                <a:solidFill>
                  <a:srgbClr val="003366"/>
                </a:solidFill>
              </a:rPr>
              <a:t>Conclusion</a:t>
            </a:r>
            <a:endParaRPr lang="en-US" sz="3200" dirty="0">
              <a:solidFill>
                <a:srgbClr val="003366"/>
              </a:solidFill>
            </a:endParaRPr>
          </a:p>
        </p:txBody>
      </p:sp>
      <p:sp>
        <p:nvSpPr>
          <p:cNvPr id="169987" name="Rectangle 3"/>
          <p:cNvSpPr>
            <a:spLocks noChangeArrowheads="1"/>
          </p:cNvSpPr>
          <p:nvPr/>
        </p:nvSpPr>
        <p:spPr bwMode="auto">
          <a:xfrm>
            <a:off x="298450" y="1981200"/>
            <a:ext cx="8369300" cy="4035425"/>
          </a:xfrm>
          <a:prstGeom prst="rect">
            <a:avLst/>
          </a:prstGeom>
          <a:noFill/>
          <a:ln w="9525">
            <a:noFill/>
            <a:miter lim="800000"/>
            <a:headEnd/>
            <a:tailEnd/>
          </a:ln>
          <a:effectLst/>
        </p:spPr>
        <p:txBody>
          <a:bodyPr>
            <a:spAutoFit/>
          </a:bodyPr>
          <a:lstStyle/>
          <a:p>
            <a:pPr>
              <a:lnSpc>
                <a:spcPct val="90000"/>
              </a:lnSpc>
              <a:spcBef>
                <a:spcPct val="20000"/>
              </a:spcBef>
            </a:pPr>
            <a:r>
              <a:rPr lang="en-US" sz="2400" dirty="0"/>
              <a:t>This conclusion is the last chapter of the documentation.</a:t>
            </a:r>
          </a:p>
          <a:p>
            <a:pPr>
              <a:lnSpc>
                <a:spcPct val="90000"/>
              </a:lnSpc>
              <a:spcBef>
                <a:spcPct val="20000"/>
              </a:spcBef>
            </a:pPr>
            <a:r>
              <a:rPr lang="en-US" sz="2400" dirty="0"/>
              <a:t>This chapter should include details on:</a:t>
            </a:r>
          </a:p>
          <a:p>
            <a:pPr>
              <a:lnSpc>
                <a:spcPct val="90000"/>
              </a:lnSpc>
              <a:spcBef>
                <a:spcPct val="20000"/>
              </a:spcBef>
              <a:buFontTx/>
              <a:buChar char="•"/>
            </a:pPr>
            <a:r>
              <a:rPr lang="en-US" sz="2400" dirty="0"/>
              <a:t>   whether the system solved the problem it was suppose to</a:t>
            </a:r>
          </a:p>
          <a:p>
            <a:pPr>
              <a:lnSpc>
                <a:spcPct val="90000"/>
              </a:lnSpc>
              <a:spcBef>
                <a:spcPct val="20000"/>
              </a:spcBef>
              <a:buFontTx/>
              <a:buChar char="•"/>
            </a:pPr>
            <a:r>
              <a:rPr lang="en-US" sz="2400" dirty="0"/>
              <a:t>   the limitations and errors in the developed system</a:t>
            </a:r>
          </a:p>
          <a:p>
            <a:pPr>
              <a:lnSpc>
                <a:spcPct val="90000"/>
              </a:lnSpc>
              <a:spcBef>
                <a:spcPct val="20000"/>
              </a:spcBef>
              <a:buFontTx/>
              <a:buChar char="•"/>
            </a:pPr>
            <a:r>
              <a:rPr lang="en-US" sz="2400" dirty="0"/>
              <a:t>   possible future enhancement</a:t>
            </a:r>
          </a:p>
          <a:p>
            <a:pPr>
              <a:lnSpc>
                <a:spcPct val="90000"/>
              </a:lnSpc>
              <a:spcBef>
                <a:spcPct val="20000"/>
              </a:spcBef>
              <a:buFontTx/>
              <a:buChar char="•"/>
            </a:pPr>
            <a:r>
              <a:rPr lang="en-US" sz="2400" dirty="0"/>
              <a:t>   what would you have done differently if you were given   </a:t>
            </a:r>
          </a:p>
          <a:p>
            <a:pPr lvl="1">
              <a:lnSpc>
                <a:spcPct val="90000"/>
              </a:lnSpc>
              <a:spcBef>
                <a:spcPct val="20000"/>
              </a:spcBef>
            </a:pPr>
            <a:r>
              <a:rPr lang="en-US" sz="2400" dirty="0"/>
              <a:t>the time to redo the project</a:t>
            </a:r>
          </a:p>
          <a:p>
            <a:pPr>
              <a:lnSpc>
                <a:spcPct val="90000"/>
              </a:lnSpc>
              <a:spcBef>
                <a:spcPct val="20000"/>
              </a:spcBef>
              <a:buFontTx/>
              <a:buChar char="•"/>
            </a:pPr>
            <a:r>
              <a:rPr lang="en-US" sz="2400" dirty="0"/>
              <a:t>   the main computational challenge in your system</a:t>
            </a:r>
          </a:p>
          <a:p>
            <a:pPr>
              <a:lnSpc>
                <a:spcPct val="90000"/>
              </a:lnSpc>
              <a:spcBef>
                <a:spcPct val="20000"/>
              </a:spcBef>
              <a:buFontTx/>
              <a:buChar char="•"/>
            </a:pPr>
            <a:r>
              <a:rPr lang="en-US" sz="2400" dirty="0"/>
              <a:t>   the learning experience gathered </a:t>
            </a:r>
          </a:p>
          <a:p>
            <a:pPr>
              <a:lnSpc>
                <a:spcPct val="90000"/>
              </a:lnSpc>
              <a:spcBef>
                <a:spcPct val="20000"/>
              </a:spcBef>
            </a:pPr>
            <a:endParaRPr lang="en-US" sz="2400" dirty="0"/>
          </a:p>
        </p:txBody>
      </p:sp>
    </p:spTree>
    <p:extLst>
      <p:ext uri="{BB962C8B-B14F-4D97-AF65-F5344CB8AC3E}">
        <p14:creationId xmlns:p14="http://schemas.microsoft.com/office/powerpoint/2010/main" val="221786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9987">
                                            <p:txEl>
                                              <p:pRg st="2" end="2"/>
                                            </p:txEl>
                                          </p:spTgt>
                                        </p:tgtEl>
                                        <p:attrNameLst>
                                          <p:attrName>style.visibility</p:attrName>
                                        </p:attrNameLst>
                                      </p:cBhvr>
                                      <p:to>
                                        <p:strVal val="visible"/>
                                      </p:to>
                                    </p:set>
                                    <p:anim calcmode="lin" valueType="num">
                                      <p:cBhvr additive="base">
                                        <p:cTn id="7" dur="500" fill="hold"/>
                                        <p:tgtEl>
                                          <p:spTgt spid="16998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9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9987">
                                            <p:txEl>
                                              <p:pRg st="3" end="3"/>
                                            </p:txEl>
                                          </p:spTgt>
                                        </p:tgtEl>
                                        <p:attrNameLst>
                                          <p:attrName>style.visibility</p:attrName>
                                        </p:attrNameLst>
                                      </p:cBhvr>
                                      <p:to>
                                        <p:strVal val="visible"/>
                                      </p:to>
                                    </p:set>
                                    <p:anim calcmode="lin" valueType="num">
                                      <p:cBhvr additive="base">
                                        <p:cTn id="13" dur="500" fill="hold"/>
                                        <p:tgtEl>
                                          <p:spTgt spid="16998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99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9987">
                                            <p:txEl>
                                              <p:pRg st="4" end="4"/>
                                            </p:txEl>
                                          </p:spTgt>
                                        </p:tgtEl>
                                        <p:attrNameLst>
                                          <p:attrName>style.visibility</p:attrName>
                                        </p:attrNameLst>
                                      </p:cBhvr>
                                      <p:to>
                                        <p:strVal val="visible"/>
                                      </p:to>
                                    </p:set>
                                    <p:anim calcmode="lin" valueType="num">
                                      <p:cBhvr additive="base">
                                        <p:cTn id="19" dur="500" fill="hold"/>
                                        <p:tgtEl>
                                          <p:spTgt spid="16998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99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9987">
                                            <p:txEl>
                                              <p:pRg st="5" end="5"/>
                                            </p:txEl>
                                          </p:spTgt>
                                        </p:tgtEl>
                                        <p:attrNameLst>
                                          <p:attrName>style.visibility</p:attrName>
                                        </p:attrNameLst>
                                      </p:cBhvr>
                                      <p:to>
                                        <p:strVal val="visible"/>
                                      </p:to>
                                    </p:set>
                                    <p:anim calcmode="lin" valueType="num">
                                      <p:cBhvr additive="base">
                                        <p:cTn id="25" dur="500" fill="hold"/>
                                        <p:tgtEl>
                                          <p:spTgt spid="16998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9987">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9987">
                                            <p:txEl>
                                              <p:pRg st="6" end="6"/>
                                            </p:txEl>
                                          </p:spTgt>
                                        </p:tgtEl>
                                        <p:attrNameLst>
                                          <p:attrName>style.visibility</p:attrName>
                                        </p:attrNameLst>
                                      </p:cBhvr>
                                      <p:to>
                                        <p:strVal val="visible"/>
                                      </p:to>
                                    </p:set>
                                    <p:anim calcmode="lin" valueType="num">
                                      <p:cBhvr additive="base">
                                        <p:cTn id="29" dur="500" fill="hold"/>
                                        <p:tgtEl>
                                          <p:spTgt spid="16998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99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69987">
                                            <p:txEl>
                                              <p:pRg st="7" end="7"/>
                                            </p:txEl>
                                          </p:spTgt>
                                        </p:tgtEl>
                                        <p:attrNameLst>
                                          <p:attrName>style.visibility</p:attrName>
                                        </p:attrNameLst>
                                      </p:cBhvr>
                                      <p:to>
                                        <p:strVal val="visible"/>
                                      </p:to>
                                    </p:set>
                                    <p:anim calcmode="lin" valueType="num">
                                      <p:cBhvr additive="base">
                                        <p:cTn id="35" dur="500" fill="hold"/>
                                        <p:tgtEl>
                                          <p:spTgt spid="16998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998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69987">
                                            <p:txEl>
                                              <p:pRg st="8" end="8"/>
                                            </p:txEl>
                                          </p:spTgt>
                                        </p:tgtEl>
                                        <p:attrNameLst>
                                          <p:attrName>style.visibility</p:attrName>
                                        </p:attrNameLst>
                                      </p:cBhvr>
                                      <p:to>
                                        <p:strVal val="visible"/>
                                      </p:to>
                                    </p:set>
                                    <p:anim calcmode="lin" valueType="num">
                                      <p:cBhvr additive="base">
                                        <p:cTn id="41" dur="500" fill="hold"/>
                                        <p:tgtEl>
                                          <p:spTgt spid="169987">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998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7C71AD2A-7BB5-4C63-861C-889FD8F98573}" type="slidenum">
              <a:rPr lang="en-US"/>
              <a:pPr/>
              <a:t>61</a:t>
            </a:fld>
            <a:r>
              <a:rPr lang="en-US"/>
              <a:t> of 41</a:t>
            </a:r>
          </a:p>
        </p:txBody>
      </p:sp>
      <p:sp>
        <p:nvSpPr>
          <p:cNvPr id="172034" name="Text Box 2"/>
          <p:cNvSpPr txBox="1">
            <a:spLocks noChangeArrowheads="1"/>
          </p:cNvSpPr>
          <p:nvPr/>
        </p:nvSpPr>
        <p:spPr bwMode="auto">
          <a:xfrm>
            <a:off x="720607" y="411163"/>
            <a:ext cx="2371725" cy="579437"/>
          </a:xfrm>
          <a:prstGeom prst="rect">
            <a:avLst/>
          </a:prstGeom>
          <a:noFill/>
          <a:ln w="9525">
            <a:noFill/>
            <a:miter lim="800000"/>
            <a:headEnd/>
            <a:tailEnd/>
          </a:ln>
          <a:effectLst/>
        </p:spPr>
        <p:txBody>
          <a:bodyPr wrap="none">
            <a:spAutoFit/>
          </a:bodyPr>
          <a:lstStyle/>
          <a:p>
            <a:pPr eaLnBrk="0" hangingPunct="0"/>
            <a:r>
              <a:rPr lang="en-US" sz="3200" b="1">
                <a:solidFill>
                  <a:srgbClr val="003366"/>
                </a:solidFill>
              </a:rPr>
              <a:t>References</a:t>
            </a:r>
            <a:endParaRPr lang="en-US" sz="3200">
              <a:solidFill>
                <a:srgbClr val="003366"/>
              </a:solidFill>
            </a:endParaRPr>
          </a:p>
        </p:txBody>
      </p:sp>
      <p:sp>
        <p:nvSpPr>
          <p:cNvPr id="172037" name="Rectangle 5" descr="Rectangle: Click to edit Master text styles&#10;Second level&#10;Third level&#10;Fourth level&#10;Fifth level"/>
          <p:cNvSpPr>
            <a:spLocks noChangeArrowheads="1"/>
          </p:cNvSpPr>
          <p:nvPr/>
        </p:nvSpPr>
        <p:spPr bwMode="auto">
          <a:xfrm>
            <a:off x="315913" y="1963738"/>
            <a:ext cx="8416925" cy="2655887"/>
          </a:xfrm>
          <a:prstGeom prst="rect">
            <a:avLst/>
          </a:prstGeom>
          <a:noFill/>
          <a:ln w="9525">
            <a:noFill/>
            <a:miter lim="800000"/>
            <a:headEnd/>
            <a:tailEnd/>
          </a:ln>
          <a:effectLst/>
        </p:spPr>
        <p:txBody>
          <a:bodyPr lIns="100794" tIns="50397" rIns="100794" bIns="50397"/>
          <a:lstStyle/>
          <a:p>
            <a:pPr marL="342900" indent="-342900">
              <a:lnSpc>
                <a:spcPct val="90000"/>
              </a:lnSpc>
              <a:spcBef>
                <a:spcPct val="20000"/>
              </a:spcBef>
            </a:pPr>
            <a:r>
              <a:rPr lang="en-GB" sz="2400"/>
              <a:t>	You are expected to acknowledge any material in books etc that you have used in reports/dissertations etc</a:t>
            </a:r>
          </a:p>
          <a:p>
            <a:pPr marL="342900" indent="-342900">
              <a:lnSpc>
                <a:spcPct val="90000"/>
              </a:lnSpc>
              <a:spcBef>
                <a:spcPct val="20000"/>
              </a:spcBef>
            </a:pPr>
            <a:endParaRPr lang="en-US" sz="2400"/>
          </a:p>
          <a:p>
            <a:pPr marL="342900" indent="-342900">
              <a:lnSpc>
                <a:spcPct val="90000"/>
              </a:lnSpc>
              <a:spcBef>
                <a:spcPct val="20000"/>
              </a:spcBef>
            </a:pPr>
            <a:r>
              <a:rPr lang="en-US" sz="2400"/>
              <a:t>	Harvard style of referencing </a:t>
            </a:r>
            <a:r>
              <a:rPr lang="en-US" sz="3200" b="1"/>
              <a:t>must be used.</a:t>
            </a:r>
          </a:p>
          <a:p>
            <a:pPr marL="342900" indent="-342900">
              <a:lnSpc>
                <a:spcPct val="90000"/>
              </a:lnSpc>
              <a:spcBef>
                <a:spcPct val="20000"/>
              </a:spcBef>
            </a:pPr>
            <a:endParaRPr lang="en-GB" sz="2400" b="1"/>
          </a:p>
          <a:p>
            <a:pPr marL="342900" indent="-342900">
              <a:lnSpc>
                <a:spcPct val="90000"/>
              </a:lnSpc>
              <a:spcBef>
                <a:spcPct val="20000"/>
              </a:spcBef>
            </a:pPr>
            <a:r>
              <a:rPr lang="en-GB" sz="2400"/>
              <a:t>	Madden, R &amp; Hogan, T 1997, </a:t>
            </a:r>
            <a:r>
              <a:rPr lang="en-GB" sz="2400" i="1"/>
              <a:t>The definition of disability in Australia: moving towards national consistency, </a:t>
            </a:r>
            <a:r>
              <a:rPr lang="en-GB" sz="2400"/>
              <a:t>Australian Institute of Health and Welfare, Canberra</a:t>
            </a:r>
          </a:p>
        </p:txBody>
      </p:sp>
    </p:spTree>
    <p:extLst>
      <p:ext uri="{BB962C8B-B14F-4D97-AF65-F5344CB8AC3E}">
        <p14:creationId xmlns:p14="http://schemas.microsoft.com/office/powerpoint/2010/main" val="311024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203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2037">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203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72037">
                                            <p:txEl>
                                              <p:pRg st="2" end="2"/>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203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72037">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7"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2"/>
          <p:cNvSpPr>
            <a:spLocks noGrp="1"/>
          </p:cNvSpPr>
          <p:nvPr>
            <p:ph type="sldNum" sz="quarter" idx="10"/>
          </p:nvPr>
        </p:nvSpPr>
        <p:spPr/>
        <p:txBody>
          <a:bodyPr/>
          <a:lstStyle/>
          <a:p>
            <a:r>
              <a:rPr lang="en-US"/>
              <a:t>Slide </a:t>
            </a:r>
            <a:fld id="{DE6B0F6D-03A7-40AD-A9AC-C0DB4704A683}" type="slidenum">
              <a:rPr lang="en-US"/>
              <a:pPr/>
              <a:t>62</a:t>
            </a:fld>
            <a:r>
              <a:rPr lang="en-US"/>
              <a:t> of 41</a:t>
            </a:r>
          </a:p>
        </p:txBody>
      </p:sp>
      <p:sp>
        <p:nvSpPr>
          <p:cNvPr id="238594" name="Text Box 2"/>
          <p:cNvSpPr txBox="1">
            <a:spLocks noChangeArrowheads="1"/>
          </p:cNvSpPr>
          <p:nvPr/>
        </p:nvSpPr>
        <p:spPr bwMode="auto">
          <a:xfrm>
            <a:off x="491999" y="411163"/>
            <a:ext cx="2663825" cy="579437"/>
          </a:xfrm>
          <a:prstGeom prst="rect">
            <a:avLst/>
          </a:prstGeom>
          <a:noFill/>
          <a:ln w="9525">
            <a:noFill/>
            <a:miter lim="800000"/>
            <a:headEnd/>
            <a:tailEnd/>
          </a:ln>
          <a:effectLst/>
        </p:spPr>
        <p:txBody>
          <a:bodyPr wrap="none">
            <a:spAutoFit/>
          </a:bodyPr>
          <a:lstStyle/>
          <a:p>
            <a:pPr eaLnBrk="0" hangingPunct="0"/>
            <a:r>
              <a:rPr lang="en-US" sz="3200" b="1" dirty="0">
                <a:solidFill>
                  <a:srgbClr val="003366"/>
                </a:solidFill>
              </a:rPr>
              <a:t>Bibliography</a:t>
            </a:r>
            <a:endParaRPr lang="en-US" sz="3200" dirty="0">
              <a:solidFill>
                <a:srgbClr val="003366"/>
              </a:solidFill>
            </a:endParaRPr>
          </a:p>
        </p:txBody>
      </p:sp>
      <p:sp>
        <p:nvSpPr>
          <p:cNvPr id="238595" name="Rectangle 3"/>
          <p:cNvSpPr>
            <a:spLocks noChangeArrowheads="1"/>
          </p:cNvSpPr>
          <p:nvPr/>
        </p:nvSpPr>
        <p:spPr bwMode="auto">
          <a:xfrm>
            <a:off x="430213" y="1612900"/>
            <a:ext cx="8435975" cy="1917700"/>
          </a:xfrm>
          <a:prstGeom prst="rect">
            <a:avLst/>
          </a:prstGeom>
          <a:noFill/>
          <a:ln w="9525">
            <a:noFill/>
            <a:miter lim="800000"/>
            <a:headEnd/>
            <a:tailEnd/>
          </a:ln>
          <a:effectLst/>
        </p:spPr>
        <p:txBody>
          <a:bodyPr anchor="ctr">
            <a:spAutoFit/>
          </a:bodyPr>
          <a:lstStyle/>
          <a:p>
            <a:r>
              <a:rPr lang="en-US" sz="2400"/>
              <a:t>A </a:t>
            </a:r>
            <a:r>
              <a:rPr lang="en-US" sz="2400" b="1"/>
              <a:t>Bibliography </a:t>
            </a:r>
            <a:r>
              <a:rPr lang="en-US" sz="2400"/>
              <a:t>is any list of references at the end of a text, </a:t>
            </a:r>
            <a:r>
              <a:rPr lang="en-US" sz="2400" u="sng"/>
              <a:t>whether cited or not</a:t>
            </a:r>
            <a:r>
              <a:rPr lang="en-US" sz="2400"/>
              <a:t>. It includes texts you made use of, not only texts you referred to in your paper, but your own additional background reading, and any other articles you think the reader might need as background reading. </a:t>
            </a:r>
          </a:p>
        </p:txBody>
      </p:sp>
      <p:graphicFrame>
        <p:nvGraphicFramePr>
          <p:cNvPr id="238596" name="Group 4"/>
          <p:cNvGraphicFramePr>
            <a:graphicFrameLocks noGrp="1"/>
          </p:cNvGraphicFramePr>
          <p:nvPr>
            <p:ph/>
          </p:nvPr>
        </p:nvGraphicFramePr>
        <p:xfrm>
          <a:off x="361950" y="3779838"/>
          <a:ext cx="8458200" cy="2651760"/>
        </p:xfrm>
        <a:graphic>
          <a:graphicData uri="http://schemas.openxmlformats.org/drawingml/2006/table">
            <a:tbl>
              <a:tblPr/>
              <a:tblGrid>
                <a:gridCol w="8458200"/>
              </a:tblGrid>
              <a:tr h="388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C44F81"/>
                          </a:solidFill>
                          <a:effectLst/>
                          <a:latin typeface="Arial" charset="0"/>
                        </a:rPr>
                        <a:t>Cuba, L. 1988, </a:t>
                      </a:r>
                      <a:r>
                        <a:rPr kumimoji="0" lang="en-US" sz="2300" b="0" i="1" u="none" strike="noStrike" cap="none" normalizeH="0" baseline="0" smtClean="0">
                          <a:ln>
                            <a:noFill/>
                          </a:ln>
                          <a:solidFill>
                            <a:srgbClr val="C44F81"/>
                          </a:solidFill>
                          <a:effectLst/>
                          <a:latin typeface="Arial" charset="0"/>
                        </a:rPr>
                        <a:t>A Short Guide to Writing in the Social Sciences</a:t>
                      </a:r>
                      <a:r>
                        <a:rPr kumimoji="0" lang="en-US" sz="2300" b="0" i="0" u="none" strike="noStrike" cap="none" normalizeH="0" baseline="0" smtClean="0">
                          <a:ln>
                            <a:noFill/>
                          </a:ln>
                          <a:solidFill>
                            <a:srgbClr val="C44F81"/>
                          </a:solidFill>
                          <a:effectLst/>
                          <a:latin typeface="Arial" charset="0"/>
                        </a:rPr>
                        <a:t>. </a:t>
                      </a:r>
                      <a:endParaRPr kumimoji="0" lang="en-US" sz="2300" b="0" i="0" u="none" strike="noStrike" cap="none" normalizeH="0" baseline="0" smtClean="0">
                        <a:ln>
                          <a:noFill/>
                        </a:ln>
                        <a:solidFill>
                          <a:schemeClr val="tx1"/>
                        </a:solidFill>
                        <a:effectLst/>
                        <a:latin typeface="Arial" charset="0"/>
                      </a:endParaRPr>
                    </a:p>
                  </a:txBody>
                  <a:tcPr anchor="ctr" horzOverflow="overflow">
                    <a:lnL cap="flat">
                      <a:noFill/>
                    </a:lnL>
                    <a:lnR cap="flat">
                      <a:noFill/>
                    </a:lnR>
                    <a:lnT cap="flat">
                      <a:noFill/>
                    </a:lnT>
                    <a:lnB>
                      <a:noFill/>
                    </a:lnB>
                    <a:lnTlToBr>
                      <a:noFill/>
                    </a:lnTlToBr>
                    <a:lnBlToTr>
                      <a:noFill/>
                    </a:lnBlToTr>
                    <a:noFill/>
                  </a:tcPr>
                </a:tc>
              </a:tr>
              <a:tr h="222250">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C44F81"/>
                          </a:solidFill>
                          <a:effectLst/>
                          <a:latin typeface="Arial" charset="0"/>
                        </a:rPr>
                        <a:t>London: Scott Foresman.Chs. 2, 4 &amp; 6.</a:t>
                      </a:r>
                      <a:endParaRPr kumimoji="0" lang="en-US" sz="2300" b="0" i="0" u="none" strike="noStrike" cap="none" normalizeH="0" baseline="0" smtClean="0">
                        <a:ln>
                          <a:noFill/>
                        </a:ln>
                        <a:solidFill>
                          <a:schemeClr val="tx1"/>
                        </a:solidFill>
                        <a:effectLst/>
                        <a:latin typeface="Arial" charset="0"/>
                      </a:endParaRPr>
                    </a:p>
                  </a:txBody>
                  <a:tcPr anchor="ctr" horzOverflow="overflow">
                    <a:lnL cap="flat">
                      <a:noFill/>
                    </a:lnL>
                    <a:lnR cap="flat">
                      <a:noFill/>
                    </a:lnR>
                    <a:lnT>
                      <a:noFill/>
                    </a:lnT>
                    <a:lnB>
                      <a:noFill/>
                    </a:lnB>
                    <a:lnTlToBr>
                      <a:noFill/>
                    </a:lnTlToBr>
                    <a:lnBlToTr>
                      <a:noFill/>
                    </a:lnBlToTr>
                    <a:noFill/>
                  </a:tcPr>
                </a:tc>
              </a:tr>
              <a:tr h="379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C44F81"/>
                          </a:solidFill>
                          <a:effectLst/>
                          <a:latin typeface="Arial" charset="0"/>
                        </a:rPr>
                        <a:t>Friedman, S. &amp; S. Steinberg 1989, </a:t>
                      </a:r>
                      <a:r>
                        <a:rPr kumimoji="0" lang="en-US" sz="2300" b="0" i="1" u="none" strike="noStrike" cap="none" normalizeH="0" baseline="0" smtClean="0">
                          <a:ln>
                            <a:noFill/>
                          </a:ln>
                          <a:solidFill>
                            <a:srgbClr val="C44F81"/>
                          </a:solidFill>
                          <a:effectLst/>
                          <a:latin typeface="Arial" charset="0"/>
                        </a:rPr>
                        <a:t>Writing and thinking in the </a:t>
                      </a:r>
                      <a:endParaRPr kumimoji="0" lang="en-US" sz="2300" b="0" i="0" u="none" strike="noStrike" cap="none" normalizeH="0" baseline="0" smtClean="0">
                        <a:ln>
                          <a:noFill/>
                        </a:ln>
                        <a:solidFill>
                          <a:schemeClr val="tx1"/>
                        </a:solidFill>
                        <a:effectLst/>
                        <a:latin typeface="Arial" charset="0"/>
                      </a:endParaRPr>
                    </a:p>
                  </a:txBody>
                  <a:tcPr anchor="ctr" horzOverflow="overflow">
                    <a:lnL cap="flat">
                      <a:noFill/>
                    </a:lnL>
                    <a:lnR cap="flat">
                      <a:noFill/>
                    </a:lnR>
                    <a:lnT>
                      <a:noFill/>
                    </a:lnT>
                    <a:lnB>
                      <a:noFill/>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1" u="none" strike="noStrike" cap="none" normalizeH="0" baseline="0" smtClean="0">
                          <a:ln>
                            <a:noFill/>
                          </a:ln>
                          <a:solidFill>
                            <a:srgbClr val="C44F81"/>
                          </a:solidFill>
                          <a:effectLst/>
                          <a:latin typeface="Arial" charset="0"/>
                        </a:rPr>
                        <a:t>Social Sciences</a:t>
                      </a:r>
                      <a:r>
                        <a:rPr kumimoji="0" lang="en-US" sz="2300" b="0" i="0" u="none" strike="noStrike" cap="none" normalizeH="0" baseline="0" smtClean="0">
                          <a:ln>
                            <a:noFill/>
                          </a:ln>
                          <a:solidFill>
                            <a:srgbClr val="C44F81"/>
                          </a:solidFill>
                          <a:effectLst/>
                          <a:latin typeface="Arial" charset="0"/>
                        </a:rPr>
                        <a:t>.Englewood Cliffs, NJ: Prentice Hall.</a:t>
                      </a:r>
                      <a:endParaRPr kumimoji="0" lang="en-US" sz="2300" b="0" i="0" u="none" strike="noStrike" cap="none" normalizeH="0" baseline="0" smtClean="0">
                        <a:ln>
                          <a:noFill/>
                        </a:ln>
                        <a:solidFill>
                          <a:schemeClr val="tx1"/>
                        </a:solidFill>
                        <a:effectLst/>
                        <a:latin typeface="Arial" charset="0"/>
                      </a:endParaRPr>
                    </a:p>
                  </a:txBody>
                  <a:tcPr anchor="ctr" horzOverflow="overflow">
                    <a:lnL cap="flat">
                      <a:noFill/>
                    </a:lnL>
                    <a:lnR cap="flat">
                      <a:noFill/>
                    </a:lnR>
                    <a:lnT>
                      <a:noFill/>
                    </a:lnT>
                    <a:lnB>
                      <a:noFill/>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C44F81"/>
                          </a:solidFill>
                          <a:effectLst/>
                          <a:latin typeface="Arial" charset="0"/>
                        </a:rPr>
                        <a:t>Hamp-Lyons, L. &amp; K. Courter 1984, </a:t>
                      </a:r>
                      <a:r>
                        <a:rPr kumimoji="0" lang="en-US" sz="2300" b="0" i="1" u="none" strike="noStrike" cap="none" normalizeH="0" baseline="0" smtClean="0">
                          <a:ln>
                            <a:noFill/>
                          </a:ln>
                          <a:solidFill>
                            <a:srgbClr val="C44F81"/>
                          </a:solidFill>
                          <a:effectLst/>
                          <a:latin typeface="Arial" charset="0"/>
                        </a:rPr>
                        <a:t>Research matters</a:t>
                      </a:r>
                      <a:r>
                        <a:rPr kumimoji="0" lang="en-US" sz="2300" b="0" i="0" u="none" strike="noStrike" cap="none" normalizeH="0" baseline="0" smtClean="0">
                          <a:ln>
                            <a:noFill/>
                          </a:ln>
                          <a:solidFill>
                            <a:srgbClr val="C44F81"/>
                          </a:solidFill>
                          <a:effectLst/>
                          <a:latin typeface="Arial" charset="0"/>
                        </a:rPr>
                        <a:t>. Rowley, </a:t>
                      </a:r>
                      <a:endParaRPr kumimoji="0" lang="en-US" sz="2300" b="0" i="0" u="none" strike="noStrike" cap="none" normalizeH="0" baseline="0" smtClean="0">
                        <a:ln>
                          <a:noFill/>
                        </a:ln>
                        <a:solidFill>
                          <a:schemeClr val="tx1"/>
                        </a:solidFill>
                        <a:effectLst/>
                        <a:latin typeface="Arial" charset="0"/>
                      </a:endParaRPr>
                    </a:p>
                  </a:txBody>
                  <a:tcPr anchor="ctr" horzOverflow="overflow">
                    <a:lnL cap="flat">
                      <a:noFill/>
                    </a:lnL>
                    <a:lnR cap="flat">
                      <a:noFill/>
                    </a:lnR>
                    <a:lnT>
                      <a:noFill/>
                    </a:lnT>
                    <a:lnB>
                      <a:noFill/>
                    </a:lnB>
                    <a:lnTlToBr>
                      <a:noFill/>
                    </a:lnTlToBr>
                    <a:lnBlToTr>
                      <a:noFill/>
                    </a:lnBlToTr>
                    <a:noFill/>
                  </a:tcPr>
                </a:tc>
              </a:tr>
              <a:tr h="127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C44F81"/>
                          </a:solidFill>
                          <a:effectLst/>
                          <a:latin typeface="Arial" charset="0"/>
                        </a:rPr>
                        <a:t>Mass.: Newbury House.</a:t>
                      </a:r>
                      <a:endParaRPr kumimoji="0" lang="en-US" sz="2300" b="0" i="0" u="none" strike="noStrike" cap="none" normalizeH="0" baseline="0" smtClean="0">
                        <a:ln>
                          <a:noFill/>
                        </a:ln>
                        <a:solidFill>
                          <a:schemeClr val="tx1"/>
                        </a:solidFill>
                        <a:effectLst/>
                        <a:latin typeface="Arial" charset="0"/>
                      </a:endParaRPr>
                    </a:p>
                  </a:txBody>
                  <a:tcPr anchor="ctr" horzOverflow="overflow">
                    <a:lnL cap="flat">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41651039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7BBA8314-E90F-4DB1-9D25-888102BDDD88}" type="slidenum">
              <a:rPr lang="en-US"/>
              <a:pPr/>
              <a:t>63</a:t>
            </a:fld>
            <a:r>
              <a:rPr lang="en-US"/>
              <a:t> of 41</a:t>
            </a:r>
          </a:p>
        </p:txBody>
      </p:sp>
      <p:sp>
        <p:nvSpPr>
          <p:cNvPr id="174082" name="Text Box 2"/>
          <p:cNvSpPr txBox="1">
            <a:spLocks noChangeArrowheads="1"/>
          </p:cNvSpPr>
          <p:nvPr/>
        </p:nvSpPr>
        <p:spPr bwMode="auto">
          <a:xfrm>
            <a:off x="877023" y="411163"/>
            <a:ext cx="2482850" cy="579437"/>
          </a:xfrm>
          <a:prstGeom prst="rect">
            <a:avLst/>
          </a:prstGeom>
          <a:noFill/>
          <a:ln w="9525">
            <a:noFill/>
            <a:miter lim="800000"/>
            <a:headEnd/>
            <a:tailEnd/>
          </a:ln>
          <a:effectLst/>
        </p:spPr>
        <p:txBody>
          <a:bodyPr wrap="none">
            <a:spAutoFit/>
          </a:bodyPr>
          <a:lstStyle/>
          <a:p>
            <a:pPr eaLnBrk="0" hangingPunct="0"/>
            <a:r>
              <a:rPr lang="en-US" sz="3200" b="1" dirty="0">
                <a:solidFill>
                  <a:srgbClr val="003366"/>
                </a:solidFill>
              </a:rPr>
              <a:t>Appendices</a:t>
            </a:r>
            <a:endParaRPr lang="en-US" sz="3200" dirty="0">
              <a:solidFill>
                <a:srgbClr val="003366"/>
              </a:solidFill>
            </a:endParaRPr>
          </a:p>
        </p:txBody>
      </p:sp>
      <p:sp>
        <p:nvSpPr>
          <p:cNvPr id="174083" name="Rectangle 3"/>
          <p:cNvSpPr>
            <a:spLocks noChangeArrowheads="1"/>
          </p:cNvSpPr>
          <p:nvPr/>
        </p:nvSpPr>
        <p:spPr bwMode="auto">
          <a:xfrm>
            <a:off x="774700" y="1733550"/>
            <a:ext cx="8369300" cy="3600986"/>
          </a:xfrm>
          <a:prstGeom prst="rect">
            <a:avLst/>
          </a:prstGeom>
          <a:noFill/>
          <a:ln w="9525">
            <a:noFill/>
            <a:miter lim="800000"/>
            <a:headEnd/>
            <a:tailEnd/>
          </a:ln>
          <a:effectLst/>
        </p:spPr>
        <p:txBody>
          <a:bodyPr>
            <a:spAutoFit/>
          </a:bodyPr>
          <a:lstStyle/>
          <a:p>
            <a:pPr>
              <a:lnSpc>
                <a:spcPct val="90000"/>
              </a:lnSpc>
              <a:spcBef>
                <a:spcPct val="20000"/>
              </a:spcBef>
            </a:pPr>
            <a:r>
              <a:rPr lang="en-US" sz="2400" dirty="0"/>
              <a:t>This section should contain all the </a:t>
            </a:r>
            <a:r>
              <a:rPr lang="en-US" sz="2400" dirty="0" smtClean="0"/>
              <a:t>materials </a:t>
            </a:r>
            <a:r>
              <a:rPr lang="en-US" sz="2400" dirty="0"/>
              <a:t>below:</a:t>
            </a:r>
          </a:p>
          <a:p>
            <a:pPr>
              <a:lnSpc>
                <a:spcPct val="90000"/>
              </a:lnSpc>
              <a:spcBef>
                <a:spcPct val="20000"/>
              </a:spcBef>
              <a:buFontTx/>
              <a:buChar char="•"/>
            </a:pPr>
            <a:r>
              <a:rPr lang="en-US" sz="2400" dirty="0"/>
              <a:t>   </a:t>
            </a:r>
            <a:r>
              <a:rPr lang="en-US" sz="2400" dirty="0" smtClean="0"/>
              <a:t>FYP </a:t>
            </a:r>
            <a:r>
              <a:rPr lang="en-US" sz="2400" dirty="0"/>
              <a:t>Poster - A3 size (</a:t>
            </a:r>
            <a:r>
              <a:rPr lang="en-US" sz="2400" dirty="0">
                <a:solidFill>
                  <a:srgbClr val="FF0000"/>
                </a:solidFill>
              </a:rPr>
              <a:t>colour</a:t>
            </a:r>
            <a:r>
              <a:rPr lang="en-US" sz="2400" dirty="0"/>
              <a:t>) </a:t>
            </a:r>
            <a:r>
              <a:rPr lang="en-US" sz="2400" dirty="0" smtClean="0"/>
              <a:t> - fold it and attach it to  softbound document.</a:t>
            </a:r>
            <a:endParaRPr lang="en-US" sz="2400" dirty="0"/>
          </a:p>
          <a:p>
            <a:pPr>
              <a:lnSpc>
                <a:spcPct val="90000"/>
              </a:lnSpc>
              <a:spcBef>
                <a:spcPct val="20000"/>
              </a:spcBef>
              <a:buFontTx/>
              <a:buChar char="•"/>
            </a:pPr>
            <a:r>
              <a:rPr lang="en-US" sz="2400" dirty="0" smtClean="0"/>
              <a:t>   Meeting </a:t>
            </a:r>
            <a:r>
              <a:rPr lang="en-US" sz="2400" dirty="0" smtClean="0"/>
              <a:t>log </a:t>
            </a:r>
            <a:r>
              <a:rPr lang="en-US" sz="2400" dirty="0"/>
              <a:t>sheets (a minimum of 6 log </a:t>
            </a:r>
            <a:r>
              <a:rPr lang="en-US" sz="2400" dirty="0" smtClean="0"/>
              <a:t>meeting sheets) </a:t>
            </a:r>
          </a:p>
          <a:p>
            <a:pPr>
              <a:lnSpc>
                <a:spcPct val="90000"/>
              </a:lnSpc>
              <a:spcBef>
                <a:spcPct val="20000"/>
              </a:spcBef>
              <a:buFontTx/>
              <a:buChar char="•"/>
            </a:pPr>
            <a:r>
              <a:rPr lang="en-US" sz="2400" dirty="0" smtClean="0"/>
              <a:t>   PPF </a:t>
            </a:r>
            <a:r>
              <a:rPr lang="en-US" sz="2400" dirty="0"/>
              <a:t>(Photostat copy</a:t>
            </a:r>
            <a:r>
              <a:rPr lang="en-US" sz="2400" dirty="0" smtClean="0"/>
              <a:t>)</a:t>
            </a:r>
          </a:p>
          <a:p>
            <a:pPr>
              <a:lnSpc>
                <a:spcPct val="90000"/>
              </a:lnSpc>
              <a:spcBef>
                <a:spcPct val="20000"/>
              </a:spcBef>
              <a:buFontTx/>
              <a:buChar char="•"/>
            </a:pPr>
            <a:r>
              <a:rPr lang="en-US" sz="2400" dirty="0" smtClean="0"/>
              <a:t>   PSF </a:t>
            </a:r>
            <a:r>
              <a:rPr lang="en-US" sz="2400" dirty="0"/>
              <a:t>(Photostat copy</a:t>
            </a:r>
            <a:r>
              <a:rPr lang="en-US" sz="2400" dirty="0" smtClean="0"/>
              <a:t>)</a:t>
            </a:r>
          </a:p>
          <a:p>
            <a:pPr>
              <a:lnSpc>
                <a:spcPct val="90000"/>
              </a:lnSpc>
              <a:spcBef>
                <a:spcPct val="20000"/>
              </a:spcBef>
              <a:buFontTx/>
              <a:buChar char="•"/>
            </a:pPr>
            <a:r>
              <a:rPr lang="en-US" sz="2400" dirty="0" smtClean="0"/>
              <a:t>   Ethics </a:t>
            </a:r>
            <a:r>
              <a:rPr lang="en-US" sz="2400" dirty="0"/>
              <a:t>form (Photostat copy</a:t>
            </a:r>
            <a:r>
              <a:rPr lang="en-US" sz="2400" dirty="0" smtClean="0"/>
              <a:t>)</a:t>
            </a:r>
          </a:p>
          <a:p>
            <a:pPr>
              <a:lnSpc>
                <a:spcPct val="90000"/>
              </a:lnSpc>
              <a:spcBef>
                <a:spcPct val="20000"/>
              </a:spcBef>
              <a:buFontTx/>
              <a:buChar char="•"/>
            </a:pPr>
            <a:r>
              <a:rPr lang="en-US" sz="2400" dirty="0" smtClean="0"/>
              <a:t>   Gantt </a:t>
            </a:r>
            <a:r>
              <a:rPr lang="en-US" sz="2400" dirty="0"/>
              <a:t>chart for the whole FYP (detailed)</a:t>
            </a:r>
            <a:r>
              <a:rPr lang="en-US" sz="2400" dirty="0" smtClean="0"/>
              <a:t> </a:t>
            </a:r>
            <a:r>
              <a:rPr lang="en-US" sz="2400" dirty="0" smtClean="0"/>
              <a:t>    </a:t>
            </a:r>
            <a:endParaRPr lang="en-US" sz="2400" dirty="0"/>
          </a:p>
          <a:p>
            <a:pPr>
              <a:lnSpc>
                <a:spcPct val="90000"/>
              </a:lnSpc>
              <a:spcBef>
                <a:spcPct val="20000"/>
              </a:spcBef>
            </a:pPr>
            <a:endParaRPr lang="en-US" sz="2400" dirty="0"/>
          </a:p>
        </p:txBody>
      </p:sp>
    </p:spTree>
    <p:extLst>
      <p:ext uri="{BB962C8B-B14F-4D97-AF65-F5344CB8AC3E}">
        <p14:creationId xmlns:p14="http://schemas.microsoft.com/office/powerpoint/2010/main" val="32934006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CF7BBF4E-FED7-44D9-A326-BDE91AEF7A0D}" type="slidenum">
              <a:rPr lang="en-US"/>
              <a:pPr/>
              <a:t>64</a:t>
            </a:fld>
            <a:r>
              <a:rPr lang="en-US"/>
              <a:t> of 41</a:t>
            </a:r>
          </a:p>
        </p:txBody>
      </p:sp>
      <p:sp>
        <p:nvSpPr>
          <p:cNvPr id="202754" name="Text Box 2"/>
          <p:cNvSpPr txBox="1">
            <a:spLocks noChangeArrowheads="1"/>
          </p:cNvSpPr>
          <p:nvPr/>
        </p:nvSpPr>
        <p:spPr bwMode="auto">
          <a:xfrm>
            <a:off x="477673" y="392113"/>
            <a:ext cx="8656844" cy="584775"/>
          </a:xfrm>
          <a:prstGeom prst="rect">
            <a:avLst/>
          </a:prstGeom>
          <a:noFill/>
          <a:ln w="9525">
            <a:noFill/>
            <a:miter lim="800000"/>
            <a:headEnd/>
            <a:tailEnd/>
          </a:ln>
          <a:effectLst/>
        </p:spPr>
        <p:txBody>
          <a:bodyPr wrap="square">
            <a:spAutoFit/>
          </a:bodyPr>
          <a:lstStyle/>
          <a:p>
            <a:pPr eaLnBrk="0" hangingPunct="0"/>
            <a:r>
              <a:rPr lang="en-US" sz="3200" b="1" dirty="0" smtClean="0">
                <a:solidFill>
                  <a:srgbClr val="003366"/>
                </a:solidFill>
              </a:rPr>
              <a:t>What should be submitted to Moodle?</a:t>
            </a:r>
            <a:endParaRPr lang="en-US" sz="3200" b="1" dirty="0">
              <a:solidFill>
                <a:srgbClr val="003366"/>
              </a:solidFill>
            </a:endParaRPr>
          </a:p>
        </p:txBody>
      </p:sp>
      <p:sp>
        <p:nvSpPr>
          <p:cNvPr id="202756" name="Rectangle 4"/>
          <p:cNvSpPr>
            <a:spLocks noChangeArrowheads="1"/>
          </p:cNvSpPr>
          <p:nvPr/>
        </p:nvSpPr>
        <p:spPr bwMode="auto">
          <a:xfrm>
            <a:off x="1062060" y="1495604"/>
            <a:ext cx="7550150" cy="3108543"/>
          </a:xfrm>
          <a:prstGeom prst="rect">
            <a:avLst/>
          </a:prstGeom>
          <a:noFill/>
          <a:ln w="9525">
            <a:noFill/>
            <a:miter lim="800000"/>
            <a:headEnd/>
            <a:tailEnd/>
          </a:ln>
          <a:effectLst/>
        </p:spPr>
        <p:txBody>
          <a:bodyPr>
            <a:spAutoFit/>
          </a:bodyPr>
          <a:lstStyle/>
          <a:p>
            <a:pPr algn="ctr">
              <a:lnSpc>
                <a:spcPct val="90000"/>
              </a:lnSpc>
              <a:spcBef>
                <a:spcPct val="20000"/>
              </a:spcBef>
            </a:pPr>
            <a:endParaRPr lang="en-US" sz="2800" b="1" dirty="0"/>
          </a:p>
          <a:p>
            <a:pPr marL="457200" indent="-457200">
              <a:buFont typeface="Arial" pitchFamily="34" charset="0"/>
              <a:buChar char="•"/>
            </a:pPr>
            <a:r>
              <a:rPr lang="en-US" sz="2800" dirty="0" smtClean="0"/>
              <a:t>FYP doc in PDF</a:t>
            </a:r>
            <a:endParaRPr lang="en-US" sz="2800" dirty="0">
              <a:solidFill>
                <a:srgbClr val="FF0000"/>
              </a:solidFill>
            </a:endParaRPr>
          </a:p>
          <a:p>
            <a:pPr marL="457200" indent="-457200">
              <a:buFont typeface="Arial" pitchFamily="34" charset="0"/>
              <a:buChar char="•"/>
            </a:pPr>
            <a:r>
              <a:rPr lang="en-US" sz="2800" dirty="0" smtClean="0"/>
              <a:t>End product of your FYP (</a:t>
            </a:r>
            <a:r>
              <a:rPr lang="en-US" sz="2800" dirty="0" smtClean="0">
                <a:solidFill>
                  <a:srgbClr val="FF0000"/>
                </a:solidFill>
              </a:rPr>
              <a:t>complete source codes</a:t>
            </a:r>
            <a:r>
              <a:rPr lang="en-US" sz="2800" dirty="0" smtClean="0"/>
              <a:t>)</a:t>
            </a:r>
            <a:endParaRPr lang="en-US" sz="2800" dirty="0"/>
          </a:p>
          <a:p>
            <a:pPr marL="457200" indent="-457200">
              <a:buFont typeface="Arial" pitchFamily="34" charset="0"/>
              <a:buChar char="•"/>
            </a:pPr>
            <a:r>
              <a:rPr lang="en-US" sz="2800" dirty="0"/>
              <a:t>FYP </a:t>
            </a:r>
            <a:r>
              <a:rPr lang="en-US" sz="2800" dirty="0" smtClean="0"/>
              <a:t>in 5 ~ 7 minutes video </a:t>
            </a:r>
            <a:r>
              <a:rPr lang="en-US" sz="2800" dirty="0" smtClean="0"/>
              <a:t>(</a:t>
            </a:r>
            <a:r>
              <a:rPr lang="en-US" sz="2800" dirty="0" smtClean="0">
                <a:solidFill>
                  <a:srgbClr val="FF0000"/>
                </a:solidFill>
              </a:rPr>
              <a:t>use </a:t>
            </a:r>
            <a:r>
              <a:rPr lang="en-US" sz="2800" dirty="0" smtClean="0">
                <a:solidFill>
                  <a:srgbClr val="FF0000"/>
                </a:solidFill>
              </a:rPr>
              <a:t>SNAGIT or any </a:t>
            </a:r>
            <a:r>
              <a:rPr lang="en-US" sz="2800" dirty="0" smtClean="0"/>
              <a:t>screen </a:t>
            </a:r>
            <a:r>
              <a:rPr lang="en-US" sz="2800" dirty="0" smtClean="0"/>
              <a:t>capture software)</a:t>
            </a:r>
            <a:endParaRPr lang="en-US" sz="2800" dirty="0"/>
          </a:p>
          <a:p>
            <a:pPr algn="ctr">
              <a:lnSpc>
                <a:spcPct val="90000"/>
              </a:lnSpc>
              <a:spcBef>
                <a:spcPct val="20000"/>
              </a:spcBef>
            </a:pPr>
            <a:endParaRPr lang="en-US" sz="2800" b="1" dirty="0"/>
          </a:p>
        </p:txBody>
      </p:sp>
    </p:spTree>
    <p:extLst>
      <p:ext uri="{BB962C8B-B14F-4D97-AF65-F5344CB8AC3E}">
        <p14:creationId xmlns:p14="http://schemas.microsoft.com/office/powerpoint/2010/main" val="32551724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CF7BBF4E-FED7-44D9-A326-BDE91AEF7A0D}" type="slidenum">
              <a:rPr lang="en-US"/>
              <a:pPr/>
              <a:t>65</a:t>
            </a:fld>
            <a:r>
              <a:rPr lang="en-US"/>
              <a:t> of 41</a:t>
            </a:r>
          </a:p>
        </p:txBody>
      </p:sp>
      <p:sp>
        <p:nvSpPr>
          <p:cNvPr id="202754" name="Text Box 2"/>
          <p:cNvSpPr txBox="1">
            <a:spLocks noChangeArrowheads="1"/>
          </p:cNvSpPr>
          <p:nvPr/>
        </p:nvSpPr>
        <p:spPr bwMode="auto">
          <a:xfrm>
            <a:off x="655093" y="392113"/>
            <a:ext cx="7932798" cy="584775"/>
          </a:xfrm>
          <a:prstGeom prst="rect">
            <a:avLst/>
          </a:prstGeom>
          <a:noFill/>
          <a:ln w="9525">
            <a:noFill/>
            <a:miter lim="800000"/>
            <a:headEnd/>
            <a:tailEnd/>
          </a:ln>
          <a:effectLst/>
        </p:spPr>
        <p:txBody>
          <a:bodyPr wrap="square">
            <a:spAutoFit/>
          </a:bodyPr>
          <a:lstStyle/>
          <a:p>
            <a:pPr eaLnBrk="0" hangingPunct="0"/>
            <a:r>
              <a:rPr lang="en-US" sz="3200" b="1" dirty="0">
                <a:solidFill>
                  <a:srgbClr val="003366"/>
                </a:solidFill>
              </a:rPr>
              <a:t>What should be in </a:t>
            </a:r>
            <a:r>
              <a:rPr lang="en-US" sz="3200" b="1" dirty="0" smtClean="0">
                <a:solidFill>
                  <a:srgbClr val="003366"/>
                </a:solidFill>
              </a:rPr>
              <a:t>hardbound doc?</a:t>
            </a:r>
            <a:endParaRPr lang="en-US" sz="3200" b="1" dirty="0">
              <a:solidFill>
                <a:srgbClr val="003366"/>
              </a:solidFill>
            </a:endParaRPr>
          </a:p>
        </p:txBody>
      </p:sp>
      <p:sp>
        <p:nvSpPr>
          <p:cNvPr id="202756" name="Rectangle 4"/>
          <p:cNvSpPr>
            <a:spLocks noChangeArrowheads="1"/>
          </p:cNvSpPr>
          <p:nvPr/>
        </p:nvSpPr>
        <p:spPr bwMode="auto">
          <a:xfrm>
            <a:off x="655093" y="1228299"/>
            <a:ext cx="7741474" cy="4702826"/>
          </a:xfrm>
          <a:prstGeom prst="rect">
            <a:avLst/>
          </a:prstGeom>
          <a:noFill/>
          <a:ln w="9525">
            <a:noFill/>
            <a:miter lim="800000"/>
            <a:headEnd/>
            <a:tailEnd/>
          </a:ln>
          <a:effectLst/>
        </p:spPr>
        <p:txBody>
          <a:bodyPr wrap="square">
            <a:spAutoFit/>
          </a:bodyPr>
          <a:lstStyle/>
          <a:p>
            <a:pPr algn="ctr">
              <a:lnSpc>
                <a:spcPct val="90000"/>
              </a:lnSpc>
              <a:spcBef>
                <a:spcPct val="20000"/>
              </a:spcBef>
            </a:pPr>
            <a:endParaRPr lang="en-US" sz="2800" b="1" dirty="0"/>
          </a:p>
          <a:p>
            <a:pPr marL="457200" indent="-457200">
              <a:lnSpc>
                <a:spcPct val="90000"/>
              </a:lnSpc>
              <a:spcBef>
                <a:spcPct val="20000"/>
              </a:spcBef>
              <a:buFont typeface="Arial" panose="020B0604020202020204" pitchFamily="34" charset="0"/>
              <a:buChar char="•"/>
            </a:pPr>
            <a:r>
              <a:rPr lang="en-US" sz="2800" dirty="0"/>
              <a:t>Similar in contents as with </a:t>
            </a:r>
            <a:r>
              <a:rPr lang="en-US" sz="2800" dirty="0" smtClean="0"/>
              <a:t>online FYP doc submission.</a:t>
            </a:r>
          </a:p>
          <a:p>
            <a:pPr marL="457200" indent="-457200">
              <a:lnSpc>
                <a:spcPct val="90000"/>
              </a:lnSpc>
              <a:spcBef>
                <a:spcPct val="20000"/>
              </a:spcBef>
              <a:buFont typeface="Arial" panose="020B0604020202020204" pitchFamily="34" charset="0"/>
              <a:buChar char="•"/>
            </a:pPr>
            <a:r>
              <a:rPr lang="en-US" sz="2800" dirty="0" smtClean="0">
                <a:solidFill>
                  <a:srgbClr val="FF2929"/>
                </a:solidFill>
              </a:rPr>
              <a:t>Need not to attach a CD to your hardbound doc</a:t>
            </a:r>
            <a:r>
              <a:rPr lang="en-US" sz="2800" dirty="0" smtClean="0"/>
              <a:t>.</a:t>
            </a:r>
          </a:p>
          <a:p>
            <a:pPr marL="457200" indent="-457200">
              <a:lnSpc>
                <a:spcPct val="90000"/>
              </a:lnSpc>
              <a:spcBef>
                <a:spcPct val="20000"/>
              </a:spcBef>
              <a:buFont typeface="Arial" panose="020B0604020202020204" pitchFamily="34" charset="0"/>
              <a:buChar char="•"/>
            </a:pPr>
            <a:r>
              <a:rPr lang="en-US" sz="2800" dirty="0" smtClean="0"/>
              <a:t>Submit your hardbound FYP doc at Admin counter in level 4, Block D,APU or send your hardbound FYP doc to FYP department by a registered post within </a:t>
            </a:r>
            <a:r>
              <a:rPr lang="en-US" sz="2800" b="1" dirty="0" smtClean="0">
                <a:solidFill>
                  <a:srgbClr val="FF0000"/>
                </a:solidFill>
              </a:rPr>
              <a:t>1-month</a:t>
            </a:r>
            <a:r>
              <a:rPr lang="en-US" sz="2800" dirty="0" smtClean="0"/>
              <a:t> from the date of online FYP doc submission.</a:t>
            </a:r>
            <a:endParaRPr lang="en-US" sz="2800" dirty="0"/>
          </a:p>
          <a:p>
            <a:pPr algn="ctr">
              <a:lnSpc>
                <a:spcPct val="90000"/>
              </a:lnSpc>
              <a:spcBef>
                <a:spcPct val="20000"/>
              </a:spcBef>
            </a:pPr>
            <a:endParaRPr lang="en-US" sz="2800" b="1" dirty="0"/>
          </a:p>
        </p:txBody>
      </p:sp>
    </p:spTree>
    <p:extLst>
      <p:ext uri="{BB962C8B-B14F-4D97-AF65-F5344CB8AC3E}">
        <p14:creationId xmlns:p14="http://schemas.microsoft.com/office/powerpoint/2010/main" val="427320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2756">
                                            <p:txEl>
                                              <p:pRg st="1" end="1"/>
                                            </p:txEl>
                                          </p:spTgt>
                                        </p:tgtEl>
                                        <p:attrNameLst>
                                          <p:attrName>style.visibility</p:attrName>
                                        </p:attrNameLst>
                                      </p:cBhvr>
                                      <p:to>
                                        <p:strVal val="visible"/>
                                      </p:to>
                                    </p:set>
                                    <p:anim calcmode="lin" valueType="num">
                                      <p:cBhvr additive="base">
                                        <p:cTn id="7" dur="500" fill="hold"/>
                                        <p:tgtEl>
                                          <p:spTgt spid="20275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27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2756">
                                            <p:txEl>
                                              <p:pRg st="2" end="2"/>
                                            </p:txEl>
                                          </p:spTgt>
                                        </p:tgtEl>
                                        <p:attrNameLst>
                                          <p:attrName>style.visibility</p:attrName>
                                        </p:attrNameLst>
                                      </p:cBhvr>
                                      <p:to>
                                        <p:strVal val="visible"/>
                                      </p:to>
                                    </p:set>
                                    <p:anim calcmode="lin" valueType="num">
                                      <p:cBhvr additive="base">
                                        <p:cTn id="13" dur="500" fill="hold"/>
                                        <p:tgtEl>
                                          <p:spTgt spid="20275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275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2756">
                                            <p:txEl>
                                              <p:pRg st="3" end="3"/>
                                            </p:txEl>
                                          </p:spTgt>
                                        </p:tgtEl>
                                        <p:attrNameLst>
                                          <p:attrName>style.visibility</p:attrName>
                                        </p:attrNameLst>
                                      </p:cBhvr>
                                      <p:to>
                                        <p:strVal val="visible"/>
                                      </p:to>
                                    </p:set>
                                    <p:anim calcmode="lin" valueType="num">
                                      <p:cBhvr additive="base">
                                        <p:cTn id="19" dur="500" fill="hold"/>
                                        <p:tgtEl>
                                          <p:spTgt spid="20275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275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Slide </a:t>
            </a:r>
            <a:fld id="{73FD7D78-C559-4143-ADB8-C94063ED05F7}" type="slidenum">
              <a:rPr lang="en-US"/>
              <a:pPr/>
              <a:t>66</a:t>
            </a:fld>
            <a:r>
              <a:rPr lang="en-US"/>
              <a:t> of 41</a:t>
            </a:r>
          </a:p>
        </p:txBody>
      </p:sp>
      <p:sp>
        <p:nvSpPr>
          <p:cNvPr id="240642" name="Text Box 2"/>
          <p:cNvSpPr txBox="1">
            <a:spLocks noChangeArrowheads="1"/>
          </p:cNvSpPr>
          <p:nvPr/>
        </p:nvSpPr>
        <p:spPr bwMode="auto">
          <a:xfrm>
            <a:off x="317523" y="392113"/>
            <a:ext cx="5935662" cy="579437"/>
          </a:xfrm>
          <a:prstGeom prst="rect">
            <a:avLst/>
          </a:prstGeom>
          <a:noFill/>
          <a:ln w="9525">
            <a:noFill/>
            <a:miter lim="800000"/>
            <a:headEnd/>
            <a:tailEnd/>
          </a:ln>
          <a:effectLst/>
        </p:spPr>
        <p:txBody>
          <a:bodyPr wrap="none">
            <a:spAutoFit/>
          </a:bodyPr>
          <a:lstStyle/>
          <a:p>
            <a:pPr eaLnBrk="0" hangingPunct="0"/>
            <a:r>
              <a:rPr lang="en-US" sz="3200" b="1" dirty="0">
                <a:solidFill>
                  <a:srgbClr val="003366"/>
                </a:solidFill>
              </a:rPr>
              <a:t>Number of Pages and Volume</a:t>
            </a:r>
          </a:p>
        </p:txBody>
      </p:sp>
      <p:sp>
        <p:nvSpPr>
          <p:cNvPr id="240646" name="Rectangle 6"/>
          <p:cNvSpPr>
            <a:spLocks noChangeArrowheads="1"/>
          </p:cNvSpPr>
          <p:nvPr/>
        </p:nvSpPr>
        <p:spPr bwMode="auto">
          <a:xfrm>
            <a:off x="317500" y="1939709"/>
            <a:ext cx="8540750" cy="1454244"/>
          </a:xfrm>
          <a:prstGeom prst="rect">
            <a:avLst/>
          </a:prstGeom>
          <a:noFill/>
          <a:ln w="9525">
            <a:noFill/>
            <a:miter lim="800000"/>
            <a:headEnd/>
            <a:tailEnd/>
          </a:ln>
          <a:effectLst/>
        </p:spPr>
        <p:txBody>
          <a:bodyPr>
            <a:spAutoFit/>
          </a:bodyPr>
          <a:lstStyle/>
          <a:p>
            <a:pPr>
              <a:lnSpc>
                <a:spcPct val="90000"/>
              </a:lnSpc>
              <a:spcBef>
                <a:spcPct val="20000"/>
              </a:spcBef>
            </a:pPr>
            <a:endParaRPr lang="en-US" sz="800" b="1" dirty="0"/>
          </a:p>
          <a:p>
            <a:pPr marL="457200" indent="-457200">
              <a:lnSpc>
                <a:spcPct val="90000"/>
              </a:lnSpc>
              <a:spcBef>
                <a:spcPct val="20000"/>
              </a:spcBef>
              <a:buFont typeface="Arial" panose="020B0604020202020204" pitchFamily="34" charset="0"/>
              <a:buChar char="•"/>
            </a:pPr>
            <a:r>
              <a:rPr lang="en-US" sz="2800" dirty="0" smtClean="0"/>
              <a:t>10,000 words or total </a:t>
            </a:r>
            <a:r>
              <a:rPr lang="en-US" sz="2800" dirty="0"/>
              <a:t>number of pages </a:t>
            </a:r>
            <a:r>
              <a:rPr lang="en-US" sz="2800" u="sng" dirty="0"/>
              <a:t>including</a:t>
            </a:r>
            <a:r>
              <a:rPr lang="en-US" sz="2800" dirty="0"/>
              <a:t> appendices should not exceed </a:t>
            </a:r>
            <a:r>
              <a:rPr lang="en-US" sz="2800" dirty="0" smtClean="0">
                <a:solidFill>
                  <a:srgbClr val="FF0000"/>
                </a:solidFill>
              </a:rPr>
              <a:t>200 pages</a:t>
            </a:r>
            <a:r>
              <a:rPr lang="en-US" sz="2800" dirty="0" smtClean="0"/>
              <a:t> </a:t>
            </a:r>
            <a:endParaRPr lang="en-US" sz="2800" u="sng" dirty="0"/>
          </a:p>
          <a:p>
            <a:pPr>
              <a:lnSpc>
                <a:spcPct val="90000"/>
              </a:lnSpc>
              <a:spcBef>
                <a:spcPct val="20000"/>
              </a:spcBef>
            </a:pPr>
            <a:endParaRPr lang="en-US" sz="2300" b="1" u="sng" dirty="0"/>
          </a:p>
        </p:txBody>
      </p:sp>
      <p:sp>
        <p:nvSpPr>
          <p:cNvPr id="240647" name="Rectangle 7"/>
          <p:cNvSpPr>
            <a:spLocks noChangeArrowheads="1"/>
          </p:cNvSpPr>
          <p:nvPr/>
        </p:nvSpPr>
        <p:spPr bwMode="auto">
          <a:xfrm>
            <a:off x="317500" y="3408122"/>
            <a:ext cx="8540750" cy="2246769"/>
          </a:xfrm>
          <a:prstGeom prst="rect">
            <a:avLst/>
          </a:prstGeom>
          <a:noFill/>
          <a:ln w="9525">
            <a:noFill/>
            <a:miter lim="800000"/>
            <a:headEnd/>
            <a:tailEnd/>
          </a:ln>
          <a:effectLst/>
        </p:spPr>
        <p:txBody>
          <a:bodyPr wrap="square" anchor="ctr">
            <a:spAutoFit/>
          </a:bodyPr>
          <a:lstStyle/>
          <a:p>
            <a:pPr marL="457200" indent="-457200">
              <a:buFont typeface="Arial" panose="020B0604020202020204" pitchFamily="34" charset="0"/>
              <a:buChar char="•"/>
            </a:pPr>
            <a:r>
              <a:rPr lang="en-US" sz="2800" dirty="0"/>
              <a:t>The report must be laser-printed or high-quality-printed on A4-size paper with a weight between 70 and 100g/m2 and should be on the right-hand (i.e. recto) page with a left margin of 40-50mm and other margins of 15-20mm </a:t>
            </a:r>
          </a:p>
        </p:txBody>
      </p:sp>
    </p:spTree>
    <p:extLst>
      <p:ext uri="{BB962C8B-B14F-4D97-AF65-F5344CB8AC3E}">
        <p14:creationId xmlns:p14="http://schemas.microsoft.com/office/powerpoint/2010/main" val="78717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0646">
                                            <p:txEl>
                                              <p:pRg st="1" end="1"/>
                                            </p:txEl>
                                          </p:spTgt>
                                        </p:tgtEl>
                                        <p:attrNameLst>
                                          <p:attrName>style.visibility</p:attrName>
                                        </p:attrNameLst>
                                      </p:cBhvr>
                                      <p:to>
                                        <p:strVal val="visible"/>
                                      </p:to>
                                    </p:set>
                                    <p:anim calcmode="lin" valueType="num">
                                      <p:cBhvr additive="base">
                                        <p:cTn id="7" dur="500" fill="hold"/>
                                        <p:tgtEl>
                                          <p:spTgt spid="24064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064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94D0CA48-ADF1-40FC-AFAC-D1956CE4B1B9}" type="slidenum">
              <a:rPr lang="en-US"/>
              <a:pPr/>
              <a:t>67</a:t>
            </a:fld>
            <a:r>
              <a:rPr lang="en-US"/>
              <a:t> of 41</a:t>
            </a:r>
          </a:p>
        </p:txBody>
      </p:sp>
      <p:sp>
        <p:nvSpPr>
          <p:cNvPr id="204802" name="Text Box 2"/>
          <p:cNvSpPr txBox="1">
            <a:spLocks noChangeArrowheads="1"/>
          </p:cNvSpPr>
          <p:nvPr/>
        </p:nvSpPr>
        <p:spPr bwMode="auto">
          <a:xfrm>
            <a:off x="437843" y="392113"/>
            <a:ext cx="1876425" cy="579437"/>
          </a:xfrm>
          <a:prstGeom prst="rect">
            <a:avLst/>
          </a:prstGeom>
          <a:noFill/>
          <a:ln w="9525">
            <a:noFill/>
            <a:miter lim="800000"/>
            <a:headEnd/>
            <a:tailEnd/>
          </a:ln>
          <a:effectLst/>
        </p:spPr>
        <p:txBody>
          <a:bodyPr wrap="none">
            <a:spAutoFit/>
          </a:bodyPr>
          <a:lstStyle/>
          <a:p>
            <a:pPr eaLnBrk="0" hangingPunct="0"/>
            <a:r>
              <a:rPr lang="en-US" sz="3200" b="1">
                <a:solidFill>
                  <a:srgbClr val="003366"/>
                </a:solidFill>
              </a:rPr>
              <a:t>Volumes</a:t>
            </a:r>
          </a:p>
        </p:txBody>
      </p:sp>
      <p:sp>
        <p:nvSpPr>
          <p:cNvPr id="204804" name="Rectangle 4"/>
          <p:cNvSpPr>
            <a:spLocks noChangeArrowheads="1"/>
          </p:cNvSpPr>
          <p:nvPr/>
        </p:nvSpPr>
        <p:spPr bwMode="auto">
          <a:xfrm>
            <a:off x="357188" y="5121686"/>
            <a:ext cx="8540750" cy="867930"/>
          </a:xfrm>
          <a:prstGeom prst="rect">
            <a:avLst/>
          </a:prstGeom>
          <a:noFill/>
          <a:ln w="9525">
            <a:noFill/>
            <a:miter lim="800000"/>
            <a:headEnd/>
            <a:tailEnd/>
          </a:ln>
          <a:effectLst/>
        </p:spPr>
        <p:txBody>
          <a:bodyPr>
            <a:spAutoFit/>
          </a:bodyPr>
          <a:lstStyle/>
          <a:p>
            <a:pPr algn="ctr">
              <a:lnSpc>
                <a:spcPct val="90000"/>
              </a:lnSpc>
              <a:spcBef>
                <a:spcPct val="20000"/>
              </a:spcBef>
            </a:pPr>
            <a:r>
              <a:rPr lang="en-GB" sz="2800" b="1" dirty="0"/>
              <a:t>Failing to comply on the above will result in deduction of marks </a:t>
            </a:r>
            <a:r>
              <a:rPr lang="en-GB" sz="2800" b="1" dirty="0" smtClean="0"/>
              <a:t> </a:t>
            </a:r>
            <a:endParaRPr lang="en-US" sz="2800" b="1" dirty="0"/>
          </a:p>
        </p:txBody>
      </p:sp>
      <p:sp>
        <p:nvSpPr>
          <p:cNvPr id="204805" name="Rectangle 5"/>
          <p:cNvSpPr>
            <a:spLocks noChangeArrowheads="1"/>
          </p:cNvSpPr>
          <p:nvPr/>
        </p:nvSpPr>
        <p:spPr bwMode="auto">
          <a:xfrm>
            <a:off x="136478" y="1385394"/>
            <a:ext cx="8761460" cy="3756413"/>
          </a:xfrm>
          <a:prstGeom prst="rect">
            <a:avLst/>
          </a:prstGeom>
          <a:noFill/>
          <a:ln w="9525">
            <a:noFill/>
            <a:miter lim="800000"/>
            <a:headEnd/>
            <a:tailEnd/>
          </a:ln>
          <a:effectLst/>
        </p:spPr>
        <p:txBody>
          <a:bodyPr wrap="square">
            <a:spAutoFit/>
          </a:bodyPr>
          <a:lstStyle/>
          <a:p>
            <a:pPr marL="371475" indent="-371475">
              <a:lnSpc>
                <a:spcPct val="90000"/>
              </a:lnSpc>
              <a:spcBef>
                <a:spcPct val="20000"/>
              </a:spcBef>
              <a:buFont typeface="Arial" panose="020B0604020202020204" pitchFamily="34" charset="0"/>
              <a:buChar char="•"/>
            </a:pPr>
            <a:r>
              <a:rPr lang="en-US" sz="2300" b="1" dirty="0" smtClean="0"/>
              <a:t> </a:t>
            </a:r>
            <a:r>
              <a:rPr lang="en-US" sz="2800" dirty="0" smtClean="0"/>
              <a:t>Do </a:t>
            </a:r>
            <a:r>
              <a:rPr lang="en-US" sz="2800" dirty="0"/>
              <a:t>not place too many documents under </a:t>
            </a:r>
            <a:r>
              <a:rPr lang="en-US" sz="2800" dirty="0"/>
              <a:t>   Appendices.</a:t>
            </a:r>
          </a:p>
          <a:p>
            <a:pPr marL="457200" indent="-457200">
              <a:lnSpc>
                <a:spcPct val="90000"/>
              </a:lnSpc>
              <a:spcBef>
                <a:spcPct val="20000"/>
              </a:spcBef>
              <a:buFont typeface="Arial" panose="020B0604020202020204" pitchFamily="34" charset="0"/>
              <a:buChar char="•"/>
            </a:pPr>
            <a:r>
              <a:rPr lang="en-US" sz="2800" dirty="0" smtClean="0"/>
              <a:t>Remember </a:t>
            </a:r>
            <a:r>
              <a:rPr lang="en-US" sz="2800" dirty="0"/>
              <a:t>that the Appendices will not be looked at unless and a reference is made to it in the main documentation. </a:t>
            </a:r>
          </a:p>
          <a:p>
            <a:pPr marL="457200" indent="-457200">
              <a:lnSpc>
                <a:spcPct val="90000"/>
              </a:lnSpc>
              <a:spcBef>
                <a:spcPct val="20000"/>
              </a:spcBef>
              <a:buFont typeface="Arial" panose="020B0604020202020204" pitchFamily="34" charset="0"/>
              <a:buChar char="•"/>
            </a:pPr>
            <a:r>
              <a:rPr lang="en-GB" sz="2800" dirty="0" smtClean="0"/>
              <a:t>Diagrams </a:t>
            </a:r>
            <a:r>
              <a:rPr lang="en-GB" sz="2800" dirty="0"/>
              <a:t>and write-ups that don’t add value to the project should either be placed in the appendices or not included at all.</a:t>
            </a:r>
            <a:endParaRPr lang="en-US" sz="2800" dirty="0"/>
          </a:p>
          <a:p>
            <a:pPr marL="371475" indent="-371475">
              <a:lnSpc>
                <a:spcPct val="90000"/>
              </a:lnSpc>
              <a:spcBef>
                <a:spcPct val="20000"/>
              </a:spcBef>
            </a:pPr>
            <a:endParaRPr lang="en-US" sz="2300" b="1" dirty="0"/>
          </a:p>
        </p:txBody>
      </p:sp>
    </p:spTree>
    <p:extLst>
      <p:ext uri="{BB962C8B-B14F-4D97-AF65-F5344CB8AC3E}">
        <p14:creationId xmlns:p14="http://schemas.microsoft.com/office/powerpoint/2010/main" val="11696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05">
                                            <p:txEl>
                                              <p:pRg st="0" end="0"/>
                                            </p:txEl>
                                          </p:spTgt>
                                        </p:tgtEl>
                                        <p:attrNameLst>
                                          <p:attrName>style.visibility</p:attrName>
                                        </p:attrNameLst>
                                      </p:cBhvr>
                                      <p:to>
                                        <p:strVal val="visible"/>
                                      </p:to>
                                    </p:set>
                                    <p:anim calcmode="lin" valueType="num">
                                      <p:cBhvr additive="base">
                                        <p:cTn id="7" dur="500" fill="hold"/>
                                        <p:tgtEl>
                                          <p:spTgt spid="20480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0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05">
                                            <p:txEl>
                                              <p:pRg st="1" end="1"/>
                                            </p:txEl>
                                          </p:spTgt>
                                        </p:tgtEl>
                                        <p:attrNameLst>
                                          <p:attrName>style.visibility</p:attrName>
                                        </p:attrNameLst>
                                      </p:cBhvr>
                                      <p:to>
                                        <p:strVal val="visible"/>
                                      </p:to>
                                    </p:set>
                                    <p:anim calcmode="lin" valueType="num">
                                      <p:cBhvr additive="base">
                                        <p:cTn id="13" dur="500" fill="hold"/>
                                        <p:tgtEl>
                                          <p:spTgt spid="20480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0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05">
                                            <p:txEl>
                                              <p:pRg st="2" end="2"/>
                                            </p:txEl>
                                          </p:spTgt>
                                        </p:tgtEl>
                                        <p:attrNameLst>
                                          <p:attrName>style.visibility</p:attrName>
                                        </p:attrNameLst>
                                      </p:cBhvr>
                                      <p:to>
                                        <p:strVal val="visible"/>
                                      </p:to>
                                    </p:set>
                                    <p:anim calcmode="lin" valueType="num">
                                      <p:cBhvr additive="base">
                                        <p:cTn id="19" dur="500" fill="hold"/>
                                        <p:tgtEl>
                                          <p:spTgt spid="20480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0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4804"/>
                                        </p:tgtEl>
                                        <p:attrNameLst>
                                          <p:attrName>style.visibility</p:attrName>
                                        </p:attrNameLst>
                                      </p:cBhvr>
                                      <p:to>
                                        <p:strVal val="visible"/>
                                      </p:to>
                                    </p:set>
                                    <p:anim calcmode="lin" valueType="num">
                                      <p:cBhvr additive="base">
                                        <p:cTn id="25" dur="500" fill="hold"/>
                                        <p:tgtEl>
                                          <p:spTgt spid="204804"/>
                                        </p:tgtEl>
                                        <p:attrNameLst>
                                          <p:attrName>ppt_x</p:attrName>
                                        </p:attrNameLst>
                                      </p:cBhvr>
                                      <p:tavLst>
                                        <p:tav tm="0">
                                          <p:val>
                                            <p:strVal val="#ppt_x"/>
                                          </p:val>
                                        </p:tav>
                                        <p:tav tm="100000">
                                          <p:val>
                                            <p:strVal val="#ppt_x"/>
                                          </p:val>
                                        </p:tav>
                                      </p:tavLst>
                                    </p:anim>
                                    <p:anim calcmode="lin" valueType="num">
                                      <p:cBhvr additive="base">
                                        <p:cTn id="26" dur="500" fill="hold"/>
                                        <p:tgtEl>
                                          <p:spTgt spid="204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3557239C-08E3-475E-9376-A7557E266C4D}" type="slidenum">
              <a:rPr lang="en-US"/>
              <a:pPr/>
              <a:t>68</a:t>
            </a:fld>
            <a:r>
              <a:rPr lang="en-US"/>
              <a:t> of 41</a:t>
            </a:r>
          </a:p>
        </p:txBody>
      </p:sp>
      <p:sp>
        <p:nvSpPr>
          <p:cNvPr id="230402" name="Text Box 2"/>
          <p:cNvSpPr txBox="1">
            <a:spLocks noChangeArrowheads="1"/>
          </p:cNvSpPr>
          <p:nvPr/>
        </p:nvSpPr>
        <p:spPr bwMode="auto">
          <a:xfrm>
            <a:off x="376693" y="354013"/>
            <a:ext cx="2824162" cy="579437"/>
          </a:xfrm>
          <a:prstGeom prst="rect">
            <a:avLst/>
          </a:prstGeom>
          <a:noFill/>
          <a:ln w="9525">
            <a:noFill/>
            <a:miter lim="800000"/>
            <a:headEnd/>
            <a:tailEnd/>
          </a:ln>
          <a:effectLst/>
        </p:spPr>
        <p:txBody>
          <a:bodyPr wrap="none">
            <a:spAutoFit/>
          </a:bodyPr>
          <a:lstStyle/>
          <a:p>
            <a:pPr eaLnBrk="0" hangingPunct="0"/>
            <a:r>
              <a:rPr lang="en-US" sz="3200" b="1">
                <a:solidFill>
                  <a:srgbClr val="003366"/>
                </a:solidFill>
              </a:rPr>
              <a:t>Writing Prose</a:t>
            </a:r>
          </a:p>
        </p:txBody>
      </p:sp>
      <p:sp>
        <p:nvSpPr>
          <p:cNvPr id="230403" name="Rectangle 3"/>
          <p:cNvSpPr>
            <a:spLocks noChangeArrowheads="1"/>
          </p:cNvSpPr>
          <p:nvPr/>
        </p:nvSpPr>
        <p:spPr bwMode="auto">
          <a:xfrm>
            <a:off x="317500" y="1863725"/>
            <a:ext cx="8540750" cy="1163395"/>
          </a:xfrm>
          <a:prstGeom prst="rect">
            <a:avLst/>
          </a:prstGeom>
          <a:noFill/>
          <a:ln w="9525">
            <a:noFill/>
            <a:miter lim="800000"/>
            <a:headEnd/>
            <a:tailEnd/>
          </a:ln>
          <a:effectLst/>
        </p:spPr>
        <p:txBody>
          <a:bodyPr>
            <a:spAutoFit/>
          </a:bodyPr>
          <a:lstStyle/>
          <a:p>
            <a:pPr>
              <a:lnSpc>
                <a:spcPct val="90000"/>
              </a:lnSpc>
              <a:spcBef>
                <a:spcPct val="20000"/>
              </a:spcBef>
            </a:pPr>
            <a:endParaRPr lang="en-US" sz="2400" b="1" dirty="0"/>
          </a:p>
          <a:p>
            <a:pPr>
              <a:lnSpc>
                <a:spcPct val="90000"/>
              </a:lnSpc>
              <a:spcBef>
                <a:spcPct val="20000"/>
              </a:spcBef>
            </a:pPr>
            <a:r>
              <a:rPr lang="en-US" sz="2400" b="1" dirty="0"/>
              <a:t>The use of </a:t>
            </a:r>
            <a:r>
              <a:rPr lang="en-US" sz="2400" b="1" dirty="0">
                <a:latin typeface="Tahoma"/>
              </a:rPr>
              <a:t>“</a:t>
            </a:r>
            <a:r>
              <a:rPr lang="en-US" sz="2400" dirty="0">
                <a:solidFill>
                  <a:srgbClr val="FF2929"/>
                </a:solidFill>
              </a:rPr>
              <a:t>I</a:t>
            </a:r>
            <a:r>
              <a:rPr lang="en-US" sz="2400" b="1" dirty="0">
                <a:latin typeface="Tahoma"/>
              </a:rPr>
              <a:t>”</a:t>
            </a:r>
            <a:r>
              <a:rPr lang="en-US" sz="2400" b="1" dirty="0"/>
              <a:t> should is not allowed for an academic report.  Instead the word </a:t>
            </a:r>
            <a:r>
              <a:rPr lang="en-US" sz="2400" b="1" dirty="0">
                <a:latin typeface="Tahoma"/>
              </a:rPr>
              <a:t>“</a:t>
            </a:r>
            <a:r>
              <a:rPr lang="en-US" sz="2400" dirty="0">
                <a:solidFill>
                  <a:srgbClr val="FF2929"/>
                </a:solidFill>
              </a:rPr>
              <a:t>developer</a:t>
            </a:r>
            <a:r>
              <a:rPr lang="en-US" sz="2400" b="1" dirty="0">
                <a:latin typeface="Tahoma"/>
              </a:rPr>
              <a:t>”</a:t>
            </a:r>
            <a:r>
              <a:rPr lang="en-US" sz="2400" b="1" dirty="0"/>
              <a:t> should be used. </a:t>
            </a:r>
          </a:p>
        </p:txBody>
      </p:sp>
      <p:sp>
        <p:nvSpPr>
          <p:cNvPr id="230407" name="Rectangle 7"/>
          <p:cNvSpPr>
            <a:spLocks noChangeArrowheads="1"/>
          </p:cNvSpPr>
          <p:nvPr/>
        </p:nvSpPr>
        <p:spPr bwMode="auto">
          <a:xfrm>
            <a:off x="261938" y="3541713"/>
            <a:ext cx="8540750" cy="1674812"/>
          </a:xfrm>
          <a:prstGeom prst="rect">
            <a:avLst/>
          </a:prstGeom>
          <a:noFill/>
          <a:ln w="9525">
            <a:noFill/>
            <a:miter lim="800000"/>
            <a:headEnd/>
            <a:tailEnd/>
          </a:ln>
          <a:effectLst/>
        </p:spPr>
        <p:txBody>
          <a:bodyPr>
            <a:spAutoFit/>
          </a:bodyPr>
          <a:lstStyle/>
          <a:p>
            <a:pPr>
              <a:lnSpc>
                <a:spcPct val="90000"/>
              </a:lnSpc>
              <a:spcBef>
                <a:spcPct val="20000"/>
              </a:spcBef>
            </a:pPr>
            <a:endParaRPr lang="en-US" sz="800" b="1" dirty="0"/>
          </a:p>
          <a:p>
            <a:pPr>
              <a:lnSpc>
                <a:spcPct val="90000"/>
              </a:lnSpc>
              <a:spcBef>
                <a:spcPct val="20000"/>
              </a:spcBef>
            </a:pPr>
            <a:r>
              <a:rPr lang="en-US" sz="2300" b="1" dirty="0"/>
              <a:t>Example:</a:t>
            </a:r>
          </a:p>
          <a:p>
            <a:pPr>
              <a:lnSpc>
                <a:spcPct val="90000"/>
              </a:lnSpc>
              <a:spcBef>
                <a:spcPct val="20000"/>
              </a:spcBef>
            </a:pPr>
            <a:r>
              <a:rPr lang="en-US" sz="2300" b="1" dirty="0">
                <a:solidFill>
                  <a:srgbClr val="FF0000"/>
                </a:solidFill>
              </a:rPr>
              <a:t>The developer </a:t>
            </a:r>
            <a:r>
              <a:rPr lang="en-US" sz="2300" b="1" dirty="0"/>
              <a:t>has decided to use </a:t>
            </a:r>
            <a:r>
              <a:rPr lang="en-US" sz="2300" b="1" dirty="0" smtClean="0"/>
              <a:t>ASP.NET </a:t>
            </a:r>
            <a:r>
              <a:rPr lang="en-US" sz="2300" b="1" dirty="0"/>
              <a:t>as the choice of programming language due to the following reasons:</a:t>
            </a:r>
          </a:p>
          <a:p>
            <a:pPr>
              <a:lnSpc>
                <a:spcPct val="90000"/>
              </a:lnSpc>
              <a:spcBef>
                <a:spcPct val="20000"/>
              </a:spcBef>
            </a:pPr>
            <a:r>
              <a:rPr lang="en-US" sz="2300" b="1" dirty="0"/>
              <a:t> </a:t>
            </a:r>
          </a:p>
        </p:txBody>
      </p:sp>
    </p:spTree>
    <p:extLst>
      <p:ext uri="{BB962C8B-B14F-4D97-AF65-F5344CB8AC3E}">
        <p14:creationId xmlns:p14="http://schemas.microsoft.com/office/powerpoint/2010/main" val="332783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0403"/>
                                        </p:tgtEl>
                                        <p:attrNameLst>
                                          <p:attrName>style.visibility</p:attrName>
                                        </p:attrNameLst>
                                      </p:cBhvr>
                                      <p:to>
                                        <p:strVal val="visible"/>
                                      </p:to>
                                    </p:set>
                                    <p:anim calcmode="lin" valueType="num">
                                      <p:cBhvr additive="base">
                                        <p:cTn id="7" dur="500" fill="hold"/>
                                        <p:tgtEl>
                                          <p:spTgt spid="230403"/>
                                        </p:tgtEl>
                                        <p:attrNameLst>
                                          <p:attrName>ppt_x</p:attrName>
                                        </p:attrNameLst>
                                      </p:cBhvr>
                                      <p:tavLst>
                                        <p:tav tm="0">
                                          <p:val>
                                            <p:strVal val="#ppt_x"/>
                                          </p:val>
                                        </p:tav>
                                        <p:tav tm="100000">
                                          <p:val>
                                            <p:strVal val="#ppt_x"/>
                                          </p:val>
                                        </p:tav>
                                      </p:tavLst>
                                    </p:anim>
                                    <p:anim calcmode="lin" valueType="num">
                                      <p:cBhvr additive="base">
                                        <p:cTn id="8" dur="500" fill="hold"/>
                                        <p:tgtEl>
                                          <p:spTgt spid="2304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0407"/>
                                        </p:tgtEl>
                                        <p:attrNameLst>
                                          <p:attrName>style.visibility</p:attrName>
                                        </p:attrNameLst>
                                      </p:cBhvr>
                                      <p:to>
                                        <p:strVal val="visible"/>
                                      </p:to>
                                    </p:set>
                                    <p:anim calcmode="lin" valueType="num">
                                      <p:cBhvr additive="base">
                                        <p:cTn id="13" dur="500" fill="hold"/>
                                        <p:tgtEl>
                                          <p:spTgt spid="230407"/>
                                        </p:tgtEl>
                                        <p:attrNameLst>
                                          <p:attrName>ppt_x</p:attrName>
                                        </p:attrNameLst>
                                      </p:cBhvr>
                                      <p:tavLst>
                                        <p:tav tm="0">
                                          <p:val>
                                            <p:strVal val="#ppt_x"/>
                                          </p:val>
                                        </p:tav>
                                        <p:tav tm="100000">
                                          <p:val>
                                            <p:strVal val="#ppt_x"/>
                                          </p:val>
                                        </p:tav>
                                      </p:tavLst>
                                    </p:anim>
                                    <p:anim calcmode="lin" valueType="num">
                                      <p:cBhvr additive="base">
                                        <p:cTn id="14" dur="500" fill="hold"/>
                                        <p:tgtEl>
                                          <p:spTgt spid="2304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p:bldP spid="23040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0B7E5BAD-3BD2-4DE1-8CDB-F3102B4F1656}" type="slidenum">
              <a:rPr lang="en-US"/>
              <a:pPr/>
              <a:t>69</a:t>
            </a:fld>
            <a:r>
              <a:rPr lang="en-US"/>
              <a:t> of 41</a:t>
            </a:r>
          </a:p>
        </p:txBody>
      </p:sp>
      <p:sp>
        <p:nvSpPr>
          <p:cNvPr id="206850" name="Text Box 2"/>
          <p:cNvSpPr txBox="1">
            <a:spLocks noChangeArrowheads="1"/>
          </p:cNvSpPr>
          <p:nvPr/>
        </p:nvSpPr>
        <p:spPr bwMode="auto">
          <a:xfrm>
            <a:off x="266700" y="1766888"/>
            <a:ext cx="8877300" cy="2105025"/>
          </a:xfrm>
          <a:prstGeom prst="rect">
            <a:avLst/>
          </a:prstGeom>
          <a:noFill/>
          <a:ln w="9525">
            <a:noFill/>
            <a:miter lim="800000"/>
            <a:headEnd/>
            <a:tailEnd/>
          </a:ln>
        </p:spPr>
        <p:txBody>
          <a:bodyPr lIns="0" tIns="0" rIns="0" bIns="0">
            <a:spAutoFit/>
          </a:bodyPr>
          <a:lstStyle/>
          <a:p>
            <a:pPr>
              <a:spcBef>
                <a:spcPct val="20000"/>
              </a:spcBef>
              <a:buClr>
                <a:schemeClr val="tx1"/>
              </a:buClr>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000" b="1">
                <a:solidFill>
                  <a:srgbClr val="CC0000"/>
                </a:solidFill>
              </a:rPr>
              <a:t>For most sections write about: </a:t>
            </a:r>
          </a:p>
          <a:p>
            <a:pPr>
              <a:spcBef>
                <a:spcPct val="20000"/>
              </a:spcBef>
              <a:buClr>
                <a:schemeClr val="tx1"/>
              </a:buClr>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000" b="1">
                <a:solidFill>
                  <a:srgbClr val="CC0000"/>
                </a:solidFill>
              </a:rPr>
              <a:t>- What you have done ?</a:t>
            </a:r>
          </a:p>
          <a:p>
            <a:pPr>
              <a:spcBef>
                <a:spcPct val="20000"/>
              </a:spcBef>
              <a:buClr>
                <a:schemeClr val="tx1"/>
              </a:buClr>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000" b="1">
                <a:solidFill>
                  <a:srgbClr val="CC0000"/>
                </a:solidFill>
              </a:rPr>
              <a:t>- Why you have done the way you have done?</a:t>
            </a:r>
          </a:p>
          <a:p>
            <a:pPr>
              <a:spcBef>
                <a:spcPct val="20000"/>
              </a:spcBef>
              <a:buClr>
                <a:schemeClr val="tx1"/>
              </a:buClr>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000" b="1">
                <a:solidFill>
                  <a:srgbClr val="CC0000"/>
                </a:solidFill>
              </a:rPr>
              <a:t>- How you have done?</a:t>
            </a:r>
            <a:endParaRPr lang="en-US" sz="3000" b="1"/>
          </a:p>
        </p:txBody>
      </p:sp>
      <p:sp>
        <p:nvSpPr>
          <p:cNvPr id="206854" name="Text Box 6"/>
          <p:cNvSpPr txBox="1">
            <a:spLocks noChangeArrowheads="1"/>
          </p:cNvSpPr>
          <p:nvPr/>
        </p:nvSpPr>
        <p:spPr bwMode="auto">
          <a:xfrm>
            <a:off x="216213" y="217488"/>
            <a:ext cx="3205162" cy="701675"/>
          </a:xfrm>
          <a:prstGeom prst="rect">
            <a:avLst/>
          </a:prstGeom>
          <a:noFill/>
          <a:ln w="9525">
            <a:noFill/>
            <a:miter lim="800000"/>
            <a:headEnd/>
            <a:tailEnd/>
          </a:ln>
          <a:effectLst/>
        </p:spPr>
        <p:txBody>
          <a:bodyPr wrap="none">
            <a:spAutoFit/>
          </a:bodyPr>
          <a:lstStyle/>
          <a:p>
            <a:pPr eaLnBrk="0" hangingPunct="0"/>
            <a:r>
              <a:rPr lang="en-US" sz="4000" b="1" dirty="0">
                <a:solidFill>
                  <a:srgbClr val="003366"/>
                </a:solidFill>
              </a:rPr>
              <a:t>General Hint</a:t>
            </a:r>
          </a:p>
        </p:txBody>
      </p:sp>
      <p:sp>
        <p:nvSpPr>
          <p:cNvPr id="206855" name="Text Box 7"/>
          <p:cNvSpPr txBox="1">
            <a:spLocks noChangeArrowheads="1"/>
          </p:cNvSpPr>
          <p:nvPr/>
        </p:nvSpPr>
        <p:spPr bwMode="auto">
          <a:xfrm>
            <a:off x="361950" y="4133850"/>
            <a:ext cx="8483600" cy="2528888"/>
          </a:xfrm>
          <a:prstGeom prst="rect">
            <a:avLst/>
          </a:prstGeom>
          <a:noFill/>
          <a:ln w="9525">
            <a:noFill/>
            <a:miter lim="800000"/>
            <a:headEnd/>
            <a:tailEnd/>
          </a:ln>
          <a:effectLst/>
        </p:spPr>
        <p:txBody>
          <a:bodyPr>
            <a:spAutoFit/>
          </a:bodyPr>
          <a:lstStyle/>
          <a:p>
            <a:pPr algn="ctr"/>
            <a:r>
              <a:rPr lang="en-US" sz="3200"/>
              <a:t>Write what the examiners would like to know (your findings, conclusions and critical insights) and less about what they already know (discussion on technology, tools and programming languages)</a:t>
            </a:r>
          </a:p>
        </p:txBody>
      </p:sp>
    </p:spTree>
    <p:extLst>
      <p:ext uri="{BB962C8B-B14F-4D97-AF65-F5344CB8AC3E}">
        <p14:creationId xmlns:p14="http://schemas.microsoft.com/office/powerpoint/2010/main" val="169786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685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06850">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685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06850">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6850">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06850">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6850">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06850">
                                            <p:txEl>
                                              <p:pRg st="3" end="3"/>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06855"/>
                                        </p:tgtEl>
                                        <p:attrNameLst>
                                          <p:attrName>style.visibility</p:attrName>
                                        </p:attrNameLst>
                                      </p:cBhvr>
                                      <p:to>
                                        <p:strVal val="visible"/>
                                      </p:to>
                                    </p:set>
                                    <p:anim calcmode="lin" valueType="num">
                                      <p:cBhvr additive="base">
                                        <p:cTn id="23" dur="500" fill="hold"/>
                                        <p:tgtEl>
                                          <p:spTgt spid="206855"/>
                                        </p:tgtEl>
                                        <p:attrNameLst>
                                          <p:attrName>ppt_x</p:attrName>
                                        </p:attrNameLst>
                                      </p:cBhvr>
                                      <p:tavLst>
                                        <p:tav tm="0">
                                          <p:val>
                                            <p:strVal val="#ppt_x"/>
                                          </p:val>
                                        </p:tav>
                                        <p:tav tm="100000">
                                          <p:val>
                                            <p:strVal val="#ppt_x"/>
                                          </p:val>
                                        </p:tav>
                                      </p:tavLst>
                                    </p:anim>
                                    <p:anim calcmode="lin" valueType="num">
                                      <p:cBhvr additive="base">
                                        <p:cTn id="24" dur="500" fill="hold"/>
                                        <p:tgtEl>
                                          <p:spTgt spid="2068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build="p" autoUpdateAnimBg="0"/>
      <p:bldP spid="2068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80DE69CE-9D92-4486-8BF2-15D6B3A5B818}" type="slidenum">
              <a:rPr lang="en-US"/>
              <a:pPr/>
              <a:t>7</a:t>
            </a:fld>
            <a:r>
              <a:rPr lang="en-US"/>
              <a:t> of 41</a:t>
            </a:r>
          </a:p>
        </p:txBody>
      </p:sp>
      <p:sp>
        <p:nvSpPr>
          <p:cNvPr id="88073" name="Text Box 9"/>
          <p:cNvSpPr txBox="1">
            <a:spLocks noChangeArrowheads="1"/>
          </p:cNvSpPr>
          <p:nvPr/>
        </p:nvSpPr>
        <p:spPr bwMode="auto">
          <a:xfrm>
            <a:off x="564191" y="411163"/>
            <a:ext cx="7172325" cy="579437"/>
          </a:xfrm>
          <a:prstGeom prst="rect">
            <a:avLst/>
          </a:prstGeom>
          <a:noFill/>
          <a:ln w="9525">
            <a:noFill/>
            <a:miter lim="800000"/>
            <a:headEnd/>
            <a:tailEnd/>
          </a:ln>
          <a:effectLst/>
        </p:spPr>
        <p:txBody>
          <a:bodyPr wrap="none">
            <a:spAutoFit/>
          </a:bodyPr>
          <a:lstStyle/>
          <a:p>
            <a:pPr eaLnBrk="0" hangingPunct="0"/>
            <a:r>
              <a:rPr lang="en-US" sz="3200" b="1">
                <a:solidFill>
                  <a:srgbClr val="003366"/>
                </a:solidFill>
              </a:rPr>
              <a:t>Requirements of the Documentation</a:t>
            </a:r>
          </a:p>
        </p:txBody>
      </p:sp>
      <p:sp>
        <p:nvSpPr>
          <p:cNvPr id="88079" name="Text Box 15"/>
          <p:cNvSpPr txBox="1">
            <a:spLocks noChangeArrowheads="1"/>
          </p:cNvSpPr>
          <p:nvPr/>
        </p:nvSpPr>
        <p:spPr bwMode="auto">
          <a:xfrm>
            <a:off x="757387" y="2224088"/>
            <a:ext cx="6861175" cy="2994025"/>
          </a:xfrm>
          <a:prstGeom prst="rect">
            <a:avLst/>
          </a:prstGeom>
          <a:noFill/>
          <a:ln w="9525">
            <a:noFill/>
            <a:miter lim="800000"/>
            <a:headEnd/>
            <a:tailEnd/>
          </a:ln>
        </p:spPr>
        <p:txBody>
          <a:bodyPr lIns="0" tIns="0" rIns="0" bIns="0">
            <a:spAutoFit/>
          </a:bodyPr>
          <a:lstStyle/>
          <a:p>
            <a:pPr>
              <a:spcBef>
                <a:spcPct val="20000"/>
              </a:spcBef>
              <a:buClr>
                <a:schemeClr val="tx1"/>
              </a:buClr>
              <a:buFont typeface="Wingdings"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dirty="0">
                <a:solidFill>
                  <a:srgbClr val="CC0000"/>
                </a:solidFill>
              </a:rPr>
              <a:t> </a:t>
            </a:r>
            <a:r>
              <a:rPr lang="en-US" sz="2400" dirty="0"/>
              <a:t>Concise</a:t>
            </a:r>
          </a:p>
          <a:p>
            <a:pPr>
              <a:spcBef>
                <a:spcPct val="20000"/>
              </a:spcBef>
              <a:buClr>
                <a:schemeClr val="tx1"/>
              </a:buClr>
              <a:buFont typeface="Wingdings"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dirty="0"/>
              <a:t> Precise</a:t>
            </a:r>
          </a:p>
          <a:p>
            <a:pPr>
              <a:spcBef>
                <a:spcPct val="20000"/>
              </a:spcBef>
              <a:buClr>
                <a:schemeClr val="tx1"/>
              </a:buClr>
              <a:buFont typeface="Wingdings"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dirty="0"/>
              <a:t> Focused</a:t>
            </a:r>
          </a:p>
          <a:p>
            <a:pPr>
              <a:spcBef>
                <a:spcPct val="20000"/>
              </a:spcBef>
              <a:buClr>
                <a:schemeClr val="tx1"/>
              </a:buClr>
              <a:buFont typeface="Wingdings"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dirty="0"/>
              <a:t> Clear</a:t>
            </a:r>
          </a:p>
          <a:p>
            <a:pPr>
              <a:spcBef>
                <a:spcPct val="20000"/>
              </a:spcBef>
              <a:buClr>
                <a:schemeClr val="tx1"/>
              </a:buClr>
              <a:buFont typeface="Wingdings"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dirty="0"/>
              <a:t> Properly Typeset</a:t>
            </a:r>
          </a:p>
          <a:p>
            <a:pPr>
              <a:spcBef>
                <a:spcPct val="20000"/>
              </a:spcBef>
              <a:buClr>
                <a:schemeClr val="tx1"/>
              </a:buClr>
              <a:buFont typeface="Wingdings"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dirty="0"/>
              <a:t> Well Structured</a:t>
            </a:r>
          </a:p>
          <a:p>
            <a:pPr>
              <a:spcBef>
                <a:spcPct val="20000"/>
              </a:spcBef>
              <a:buClr>
                <a:schemeClr val="tx1"/>
              </a:buClr>
              <a:buFont typeface="Wingdings"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dirty="0"/>
              <a:t> Well Written</a:t>
            </a:r>
          </a:p>
        </p:txBody>
      </p:sp>
    </p:spTree>
    <p:extLst>
      <p:ext uri="{BB962C8B-B14F-4D97-AF65-F5344CB8AC3E}">
        <p14:creationId xmlns:p14="http://schemas.microsoft.com/office/powerpoint/2010/main" val="129048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80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80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80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80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80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80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9"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Slide </a:t>
            </a:r>
            <a:fld id="{CC1F3D5D-E0B3-4A32-9EE5-4AAAB25430A1}" type="slidenum">
              <a:rPr lang="en-US"/>
              <a:pPr/>
              <a:t>70</a:t>
            </a:fld>
            <a:r>
              <a:rPr lang="en-US"/>
              <a:t> of 41</a:t>
            </a:r>
          </a:p>
        </p:txBody>
      </p:sp>
      <p:sp>
        <p:nvSpPr>
          <p:cNvPr id="208898" name="Text Box 2"/>
          <p:cNvSpPr txBox="1">
            <a:spLocks noChangeArrowheads="1"/>
          </p:cNvSpPr>
          <p:nvPr/>
        </p:nvSpPr>
        <p:spPr bwMode="auto">
          <a:xfrm>
            <a:off x="2464460" y="1309688"/>
            <a:ext cx="4419600" cy="914400"/>
          </a:xfrm>
          <a:prstGeom prst="rect">
            <a:avLst/>
          </a:prstGeom>
          <a:noFill/>
          <a:ln w="9525">
            <a:noFill/>
            <a:miter lim="800000"/>
            <a:headEnd/>
            <a:tailEnd/>
          </a:ln>
        </p:spPr>
        <p:txBody>
          <a:bodyPr lIns="0" tIns="0" rIns="0" bIns="0">
            <a:spAutoFit/>
          </a:bodyPr>
          <a:lstStyle/>
          <a:p>
            <a:pPr>
              <a:spcBef>
                <a:spcPct val="20000"/>
              </a:spcBef>
              <a:buClr>
                <a:schemeClr val="tx1"/>
              </a:buClr>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6000" b="1" dirty="0">
                <a:solidFill>
                  <a:srgbClr val="CC0000"/>
                </a:solidFill>
              </a:rPr>
              <a:t>Backups !!!</a:t>
            </a:r>
            <a:endParaRPr lang="en-US" sz="6000" b="1" dirty="0"/>
          </a:p>
        </p:txBody>
      </p:sp>
      <p:sp>
        <p:nvSpPr>
          <p:cNvPr id="208899" name="Text Box 3"/>
          <p:cNvSpPr txBox="1">
            <a:spLocks noChangeArrowheads="1"/>
          </p:cNvSpPr>
          <p:nvPr/>
        </p:nvSpPr>
        <p:spPr bwMode="auto">
          <a:xfrm>
            <a:off x="2586517" y="217488"/>
            <a:ext cx="3205162" cy="701675"/>
          </a:xfrm>
          <a:prstGeom prst="rect">
            <a:avLst/>
          </a:prstGeom>
          <a:noFill/>
          <a:ln w="9525">
            <a:noFill/>
            <a:miter lim="800000"/>
            <a:headEnd/>
            <a:tailEnd/>
          </a:ln>
          <a:effectLst/>
        </p:spPr>
        <p:txBody>
          <a:bodyPr wrap="none">
            <a:spAutoFit/>
          </a:bodyPr>
          <a:lstStyle/>
          <a:p>
            <a:pPr eaLnBrk="0" hangingPunct="0"/>
            <a:r>
              <a:rPr lang="en-US" sz="4000" b="1" dirty="0">
                <a:solidFill>
                  <a:srgbClr val="003366"/>
                </a:solidFill>
              </a:rPr>
              <a:t>General Hint</a:t>
            </a:r>
          </a:p>
        </p:txBody>
      </p:sp>
      <p:sp>
        <p:nvSpPr>
          <p:cNvPr id="208901" name="Text Box 5"/>
          <p:cNvSpPr txBox="1">
            <a:spLocks noChangeArrowheads="1"/>
          </p:cNvSpPr>
          <p:nvPr/>
        </p:nvSpPr>
        <p:spPr bwMode="auto">
          <a:xfrm>
            <a:off x="233363" y="2374900"/>
            <a:ext cx="9521825" cy="1938992"/>
          </a:xfrm>
          <a:prstGeom prst="rect">
            <a:avLst/>
          </a:prstGeom>
          <a:noFill/>
          <a:ln w="9525">
            <a:noFill/>
            <a:miter lim="800000"/>
            <a:headEnd/>
            <a:tailEnd/>
          </a:ln>
          <a:effectLst/>
        </p:spPr>
        <p:txBody>
          <a:bodyPr>
            <a:spAutoFit/>
          </a:bodyPr>
          <a:lstStyle/>
          <a:p>
            <a:pPr marL="371475" indent="-371475"/>
            <a:r>
              <a:rPr lang="en-US" sz="2400" b="1" dirty="0"/>
              <a:t>EC </a:t>
            </a:r>
            <a:r>
              <a:rPr lang="en-US" sz="2400" b="1" dirty="0" smtClean="0"/>
              <a:t>application rejection </a:t>
            </a:r>
            <a:r>
              <a:rPr lang="en-US" sz="2400" b="1" dirty="0"/>
              <a:t>treated as 2</a:t>
            </a:r>
            <a:r>
              <a:rPr lang="en-US" sz="2400" b="1" baseline="30000" dirty="0"/>
              <a:t>nd</a:t>
            </a:r>
            <a:r>
              <a:rPr lang="en-US" sz="2400" b="1" dirty="0"/>
              <a:t> attempt. </a:t>
            </a:r>
          </a:p>
          <a:p>
            <a:pPr marL="371475" indent="-371475"/>
            <a:r>
              <a:rPr lang="en-US" sz="2400" b="1" dirty="0"/>
              <a:t>The EC committee will not accept ;</a:t>
            </a:r>
          </a:p>
          <a:p>
            <a:pPr marL="371475" indent="-371475">
              <a:buFontTx/>
              <a:buAutoNum type="romanLcParenBoth"/>
            </a:pPr>
            <a:r>
              <a:rPr lang="en-US" sz="2400" b="1" dirty="0"/>
              <a:t>  PC crash – how ever genuine it may be!!</a:t>
            </a:r>
          </a:p>
          <a:p>
            <a:pPr marL="371475" indent="-371475"/>
            <a:endParaRPr lang="en-US" sz="2400" b="1" dirty="0"/>
          </a:p>
          <a:p>
            <a:pPr marL="371475" indent="-371475"/>
            <a:r>
              <a:rPr lang="en-US" sz="2400" b="1" dirty="0"/>
              <a:t>For accidents (police report to be furnished) </a:t>
            </a:r>
          </a:p>
        </p:txBody>
      </p:sp>
      <p:sp>
        <p:nvSpPr>
          <p:cNvPr id="208902" name="Text Box 6"/>
          <p:cNvSpPr txBox="1">
            <a:spLocks noChangeArrowheads="1"/>
          </p:cNvSpPr>
          <p:nvPr/>
        </p:nvSpPr>
        <p:spPr bwMode="auto">
          <a:xfrm>
            <a:off x="174625" y="5251450"/>
            <a:ext cx="8656638" cy="1373188"/>
          </a:xfrm>
          <a:prstGeom prst="rect">
            <a:avLst/>
          </a:prstGeom>
          <a:noFill/>
          <a:ln w="9525">
            <a:noFill/>
            <a:miter lim="800000"/>
            <a:headEnd/>
            <a:tailEnd/>
          </a:ln>
          <a:effectLst/>
        </p:spPr>
        <p:txBody>
          <a:bodyPr>
            <a:spAutoFit/>
          </a:bodyPr>
          <a:lstStyle/>
          <a:p>
            <a:r>
              <a:rPr lang="en-US" sz="2800" b="1"/>
              <a:t>It is poor project management to say that you could not submit because you were NOT WELL!!</a:t>
            </a:r>
          </a:p>
          <a:p>
            <a:r>
              <a:rPr lang="en-US" sz="2800" b="1"/>
              <a:t>In any case an EC should be submitted!</a:t>
            </a:r>
          </a:p>
        </p:txBody>
      </p:sp>
    </p:spTree>
    <p:extLst>
      <p:ext uri="{BB962C8B-B14F-4D97-AF65-F5344CB8AC3E}">
        <p14:creationId xmlns:p14="http://schemas.microsoft.com/office/powerpoint/2010/main" val="47360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889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08898">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5E5BE643-88DE-4471-8BE6-2D7171265945}" type="slidenum">
              <a:rPr lang="en-US"/>
              <a:pPr/>
              <a:t>71</a:t>
            </a:fld>
            <a:r>
              <a:rPr lang="en-US"/>
              <a:t> of 41</a:t>
            </a:r>
          </a:p>
        </p:txBody>
      </p:sp>
      <p:sp>
        <p:nvSpPr>
          <p:cNvPr id="212994" name="Text Box 2"/>
          <p:cNvSpPr txBox="1">
            <a:spLocks noChangeArrowheads="1"/>
          </p:cNvSpPr>
          <p:nvPr/>
        </p:nvSpPr>
        <p:spPr bwMode="auto">
          <a:xfrm>
            <a:off x="958150" y="201613"/>
            <a:ext cx="6873875" cy="701675"/>
          </a:xfrm>
          <a:prstGeom prst="rect">
            <a:avLst/>
          </a:prstGeom>
          <a:noFill/>
          <a:ln w="9525">
            <a:noFill/>
            <a:miter lim="800000"/>
            <a:headEnd/>
            <a:tailEnd/>
          </a:ln>
          <a:effectLst/>
        </p:spPr>
        <p:txBody>
          <a:bodyPr wrap="none">
            <a:spAutoFit/>
          </a:bodyPr>
          <a:lstStyle/>
          <a:p>
            <a:pPr eaLnBrk="0" hangingPunct="0"/>
            <a:r>
              <a:rPr lang="en-US" sz="4000" b="1" dirty="0">
                <a:solidFill>
                  <a:srgbClr val="003366"/>
                </a:solidFill>
              </a:rPr>
              <a:t>Extenuating Circumstances</a:t>
            </a:r>
          </a:p>
        </p:txBody>
      </p:sp>
      <p:sp>
        <p:nvSpPr>
          <p:cNvPr id="212995" name="Text Box 3"/>
          <p:cNvSpPr txBox="1">
            <a:spLocks noChangeArrowheads="1"/>
          </p:cNvSpPr>
          <p:nvPr/>
        </p:nvSpPr>
        <p:spPr bwMode="auto">
          <a:xfrm>
            <a:off x="0" y="2509838"/>
            <a:ext cx="9144000" cy="2654300"/>
          </a:xfrm>
          <a:prstGeom prst="rect">
            <a:avLst/>
          </a:prstGeom>
          <a:noFill/>
          <a:ln w="9525">
            <a:noFill/>
            <a:miter lim="800000"/>
            <a:headEnd/>
            <a:tailEnd/>
          </a:ln>
          <a:effectLst/>
        </p:spPr>
        <p:txBody>
          <a:bodyPr>
            <a:spAutoFit/>
          </a:bodyPr>
          <a:lstStyle/>
          <a:p>
            <a:pPr marL="371475" indent="-371475"/>
            <a:r>
              <a:rPr lang="en-US" sz="2800" b="1" dirty="0"/>
              <a:t>	Request for extensions of FYP submission date will not be entertained </a:t>
            </a:r>
            <a:r>
              <a:rPr lang="en-US" sz="2800" b="1" u="sng" dirty="0"/>
              <a:t>except</a:t>
            </a:r>
            <a:r>
              <a:rPr lang="en-US" sz="2800" b="1" dirty="0"/>
              <a:t> for </a:t>
            </a:r>
            <a:r>
              <a:rPr lang="en-US" sz="2800" b="1" dirty="0">
                <a:solidFill>
                  <a:srgbClr val="FF0000"/>
                </a:solidFill>
              </a:rPr>
              <a:t>extenuating circumstance</a:t>
            </a:r>
            <a:r>
              <a:rPr lang="en-US" sz="2800" b="1" dirty="0"/>
              <a:t>. This is defined as events beyond your control. </a:t>
            </a:r>
          </a:p>
          <a:p>
            <a:pPr marL="371475" indent="-371475"/>
            <a:r>
              <a:rPr lang="en-US" sz="2800" b="1" dirty="0"/>
              <a:t>	</a:t>
            </a:r>
          </a:p>
          <a:p>
            <a:pPr marL="371475" indent="-371475"/>
            <a:r>
              <a:rPr lang="en-US" sz="2800" b="1" dirty="0"/>
              <a:t>	</a:t>
            </a:r>
          </a:p>
        </p:txBody>
      </p:sp>
    </p:spTree>
    <p:extLst>
      <p:ext uri="{BB962C8B-B14F-4D97-AF65-F5344CB8AC3E}">
        <p14:creationId xmlns:p14="http://schemas.microsoft.com/office/powerpoint/2010/main" val="151127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blinds(horizontal)">
                                      <p:cBhvr>
                                        <p:cTn id="7" dur="500"/>
                                        <p:tgtEl>
                                          <p:spTgt spid="212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12995">
                                            <p:txEl>
                                              <p:pRg st="1" end="1"/>
                                            </p:txEl>
                                          </p:spTgt>
                                        </p:tgtEl>
                                        <p:attrNameLst>
                                          <p:attrName>style.visibility</p:attrName>
                                        </p:attrNameLst>
                                      </p:cBhvr>
                                      <p:to>
                                        <p:strVal val="visible"/>
                                      </p:to>
                                    </p:set>
                                    <p:anim calcmode="lin" valueType="num">
                                      <p:cBhvr additive="base">
                                        <p:cTn id="12" dur="500" fill="hold"/>
                                        <p:tgtEl>
                                          <p:spTgt spid="21299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1299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14BD02E6-3225-4F64-9FBD-661A3DC7D24F}" type="slidenum">
              <a:rPr lang="en-US"/>
              <a:pPr/>
              <a:t>72</a:t>
            </a:fld>
            <a:r>
              <a:rPr lang="en-US"/>
              <a:t> of 41</a:t>
            </a:r>
          </a:p>
        </p:txBody>
      </p:sp>
      <p:sp>
        <p:nvSpPr>
          <p:cNvPr id="210947" name="Text Box 3"/>
          <p:cNvSpPr txBox="1">
            <a:spLocks noChangeArrowheads="1"/>
          </p:cNvSpPr>
          <p:nvPr/>
        </p:nvSpPr>
        <p:spPr bwMode="auto">
          <a:xfrm>
            <a:off x="2586517" y="217488"/>
            <a:ext cx="4420121" cy="707886"/>
          </a:xfrm>
          <a:prstGeom prst="rect">
            <a:avLst/>
          </a:prstGeom>
          <a:noFill/>
          <a:ln w="9525">
            <a:noFill/>
            <a:miter lim="800000"/>
            <a:headEnd/>
            <a:tailEnd/>
          </a:ln>
          <a:effectLst/>
        </p:spPr>
        <p:txBody>
          <a:bodyPr wrap="none">
            <a:spAutoFit/>
          </a:bodyPr>
          <a:lstStyle/>
          <a:p>
            <a:pPr eaLnBrk="0" hangingPunct="0"/>
            <a:r>
              <a:rPr lang="en-US" sz="4000" b="1" dirty="0" smtClean="0">
                <a:solidFill>
                  <a:srgbClr val="003366"/>
                </a:solidFill>
              </a:rPr>
              <a:t>FYP Presentation</a:t>
            </a:r>
            <a:endParaRPr lang="en-US" sz="4000" b="1" dirty="0">
              <a:solidFill>
                <a:srgbClr val="003366"/>
              </a:solidFill>
            </a:endParaRPr>
          </a:p>
        </p:txBody>
      </p:sp>
      <p:sp>
        <p:nvSpPr>
          <p:cNvPr id="210950" name="Text Box 6"/>
          <p:cNvSpPr txBox="1">
            <a:spLocks noChangeArrowheads="1"/>
          </p:cNvSpPr>
          <p:nvPr/>
        </p:nvSpPr>
        <p:spPr bwMode="auto">
          <a:xfrm>
            <a:off x="228600" y="1928813"/>
            <a:ext cx="8305800" cy="1384995"/>
          </a:xfrm>
          <a:prstGeom prst="rect">
            <a:avLst/>
          </a:prstGeom>
          <a:noFill/>
          <a:ln w="9525">
            <a:noFill/>
            <a:miter lim="800000"/>
            <a:headEnd/>
            <a:tailEnd/>
          </a:ln>
          <a:effectLst/>
        </p:spPr>
        <p:txBody>
          <a:bodyPr>
            <a:spAutoFit/>
          </a:bodyPr>
          <a:lstStyle/>
          <a:p>
            <a:pPr marL="371475" indent="-371475"/>
            <a:r>
              <a:rPr lang="en-US" sz="2800" b="1" dirty="0"/>
              <a:t>	If you </a:t>
            </a:r>
            <a:r>
              <a:rPr lang="en-US" sz="2800" b="1" dirty="0">
                <a:solidFill>
                  <a:srgbClr val="FF0000"/>
                </a:solidFill>
              </a:rPr>
              <a:t>fail to turn up </a:t>
            </a:r>
            <a:r>
              <a:rPr lang="en-US" sz="2800" b="1" dirty="0"/>
              <a:t>for your </a:t>
            </a:r>
            <a:r>
              <a:rPr lang="en-US" sz="2800" b="1" dirty="0" smtClean="0"/>
              <a:t>presentation </a:t>
            </a:r>
            <a:r>
              <a:rPr lang="en-US" sz="2800" b="1" dirty="0" smtClean="0">
                <a:solidFill>
                  <a:srgbClr val="FF0000"/>
                </a:solidFill>
              </a:rPr>
              <a:t>3 times</a:t>
            </a:r>
            <a:r>
              <a:rPr lang="en-US" sz="2800" b="1" dirty="0" smtClean="0"/>
              <a:t>, your </a:t>
            </a:r>
            <a:r>
              <a:rPr lang="en-US" sz="2800" b="1" dirty="0"/>
              <a:t>project will only be marked </a:t>
            </a:r>
            <a:r>
              <a:rPr lang="en-US" sz="2800" b="1" dirty="0">
                <a:solidFill>
                  <a:srgbClr val="FF0000"/>
                </a:solidFill>
              </a:rPr>
              <a:t>based on your FYP </a:t>
            </a:r>
            <a:r>
              <a:rPr lang="en-US" sz="2800" b="1" dirty="0" smtClean="0">
                <a:solidFill>
                  <a:srgbClr val="FF0000"/>
                </a:solidFill>
              </a:rPr>
              <a:t>documentation</a:t>
            </a:r>
            <a:r>
              <a:rPr lang="en-US" sz="2800" b="1" dirty="0" smtClean="0"/>
              <a:t>.  </a:t>
            </a:r>
            <a:endParaRPr lang="en-US" sz="2800" b="1" dirty="0"/>
          </a:p>
        </p:txBody>
      </p:sp>
    </p:spTree>
    <p:extLst>
      <p:ext uri="{BB962C8B-B14F-4D97-AF65-F5344CB8AC3E}">
        <p14:creationId xmlns:p14="http://schemas.microsoft.com/office/powerpoint/2010/main" val="307250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0950">
                                            <p:txEl>
                                              <p:pRg st="0" end="0"/>
                                            </p:txEl>
                                          </p:spTgt>
                                        </p:tgtEl>
                                        <p:attrNameLst>
                                          <p:attrName>style.visibility</p:attrName>
                                        </p:attrNameLst>
                                      </p:cBhvr>
                                      <p:to>
                                        <p:strVal val="visible"/>
                                      </p:to>
                                    </p:set>
                                    <p:anim calcmode="lin" valueType="num">
                                      <p:cBhvr additive="base">
                                        <p:cTn id="7" dur="500" fill="hold"/>
                                        <p:tgtEl>
                                          <p:spTgt spid="21095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095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Slide </a:t>
            </a:r>
            <a:fld id="{665BA59C-8636-475F-B54C-B6DAB5501454}" type="slidenum">
              <a:rPr lang="en-US"/>
              <a:pPr/>
              <a:t>73</a:t>
            </a:fld>
            <a:r>
              <a:rPr lang="en-US"/>
              <a:t> of 41</a:t>
            </a:r>
          </a:p>
        </p:txBody>
      </p:sp>
      <p:sp>
        <p:nvSpPr>
          <p:cNvPr id="194562" name="Text Box 2"/>
          <p:cNvSpPr txBox="1">
            <a:spLocks noChangeArrowheads="1"/>
          </p:cNvSpPr>
          <p:nvPr/>
        </p:nvSpPr>
        <p:spPr bwMode="auto">
          <a:xfrm>
            <a:off x="347663" y="1709738"/>
            <a:ext cx="8340725" cy="3295650"/>
          </a:xfrm>
          <a:prstGeom prst="rect">
            <a:avLst/>
          </a:prstGeom>
          <a:noFill/>
          <a:ln w="9525">
            <a:noFill/>
            <a:miter lim="800000"/>
            <a:headEnd/>
            <a:tailEnd/>
          </a:ln>
        </p:spPr>
        <p:txBody>
          <a:bodyPr lIns="0" tIns="0" rIns="0" bIns="0">
            <a:spAutoFit/>
          </a:bodyPr>
          <a:lstStyle/>
          <a:p>
            <a:pPr algn="ctr">
              <a:spcBef>
                <a:spcPct val="20000"/>
              </a:spcBef>
              <a:buClr>
                <a:schemeClr val="tx1"/>
              </a:buClr>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600" b="1">
                <a:solidFill>
                  <a:srgbClr val="CC0000"/>
                </a:solidFill>
              </a:rPr>
              <a:t>The best researchers spend significant time making sure their presentation [documentation] is excellent, often rewriting sentences and paragraphs numerous times before they are satisfied ! </a:t>
            </a:r>
            <a:endParaRPr lang="en-US" sz="3600" b="1"/>
          </a:p>
        </p:txBody>
      </p:sp>
      <p:sp>
        <p:nvSpPr>
          <p:cNvPr id="194563" name="Text Box 3"/>
          <p:cNvSpPr txBox="1">
            <a:spLocks noChangeArrowheads="1"/>
          </p:cNvSpPr>
          <p:nvPr/>
        </p:nvSpPr>
        <p:spPr bwMode="auto">
          <a:xfrm>
            <a:off x="841375" y="5808663"/>
            <a:ext cx="7537450" cy="366712"/>
          </a:xfrm>
          <a:prstGeom prst="rect">
            <a:avLst/>
          </a:prstGeom>
          <a:noFill/>
          <a:ln w="9525">
            <a:noFill/>
            <a:miter lim="800000"/>
            <a:headEnd/>
            <a:tailEnd/>
          </a:ln>
          <a:effectLst/>
        </p:spPr>
        <p:txBody>
          <a:bodyPr>
            <a:spAutoFit/>
          </a:bodyPr>
          <a:lstStyle/>
          <a:p>
            <a:endParaRPr lang="en-GB"/>
          </a:p>
        </p:txBody>
      </p:sp>
      <p:sp>
        <p:nvSpPr>
          <p:cNvPr id="194566" name="Text Box 6"/>
          <p:cNvSpPr txBox="1">
            <a:spLocks noChangeArrowheads="1"/>
          </p:cNvSpPr>
          <p:nvPr/>
        </p:nvSpPr>
        <p:spPr bwMode="auto">
          <a:xfrm>
            <a:off x="593725" y="5903913"/>
            <a:ext cx="8299450" cy="366712"/>
          </a:xfrm>
          <a:prstGeom prst="rect">
            <a:avLst/>
          </a:prstGeom>
          <a:noFill/>
          <a:ln w="9525">
            <a:noFill/>
            <a:miter lim="800000"/>
            <a:headEnd/>
            <a:tailEnd/>
          </a:ln>
          <a:effectLst/>
        </p:spPr>
        <p:txBody>
          <a:bodyPr>
            <a:spAutoFit/>
          </a:bodyPr>
          <a:lstStyle/>
          <a:p>
            <a:endParaRPr lang="en-GB"/>
          </a:p>
        </p:txBody>
      </p:sp>
      <p:sp>
        <p:nvSpPr>
          <p:cNvPr id="194567" name="Text Box 7"/>
          <p:cNvSpPr txBox="1">
            <a:spLocks noChangeArrowheads="1"/>
          </p:cNvSpPr>
          <p:nvPr/>
        </p:nvSpPr>
        <p:spPr bwMode="auto">
          <a:xfrm>
            <a:off x="1127125" y="5351463"/>
            <a:ext cx="7397750" cy="915987"/>
          </a:xfrm>
          <a:prstGeom prst="rect">
            <a:avLst/>
          </a:prstGeom>
          <a:noFill/>
          <a:ln w="9525">
            <a:noFill/>
            <a:miter lim="800000"/>
            <a:headEnd/>
            <a:tailEnd/>
          </a:ln>
          <a:effectLst/>
        </p:spPr>
        <p:txBody>
          <a:bodyPr>
            <a:spAutoFit/>
          </a:bodyPr>
          <a:lstStyle/>
          <a:p>
            <a:pPr algn="ctr"/>
            <a:r>
              <a:rPr lang="en-GB" b="1" i="1"/>
              <a:t>Berndtsson, M. et. al, 2002. Planning and Implementing your Final Year Project with Success! – A Guide for Students in Computer Science and Information Systems, Springer</a:t>
            </a:r>
          </a:p>
        </p:txBody>
      </p:sp>
    </p:spTree>
    <p:extLst>
      <p:ext uri="{BB962C8B-B14F-4D97-AF65-F5344CB8AC3E}">
        <p14:creationId xmlns:p14="http://schemas.microsoft.com/office/powerpoint/2010/main" val="37419729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4DC20AE6-1D94-4648-B0C6-C3CF951F3D1D}" type="slidenum">
              <a:rPr lang="en-US"/>
              <a:pPr/>
              <a:t>74</a:t>
            </a:fld>
            <a:r>
              <a:rPr lang="en-US"/>
              <a:t> of 41</a:t>
            </a:r>
          </a:p>
        </p:txBody>
      </p:sp>
      <p:sp>
        <p:nvSpPr>
          <p:cNvPr id="184322" name="Text Box 2"/>
          <p:cNvSpPr txBox="1">
            <a:spLocks noChangeArrowheads="1"/>
          </p:cNvSpPr>
          <p:nvPr/>
        </p:nvSpPr>
        <p:spPr bwMode="auto">
          <a:xfrm>
            <a:off x="1556819" y="392113"/>
            <a:ext cx="5419725" cy="579437"/>
          </a:xfrm>
          <a:prstGeom prst="rect">
            <a:avLst/>
          </a:prstGeom>
          <a:noFill/>
          <a:ln w="9525">
            <a:noFill/>
            <a:miter lim="800000"/>
            <a:headEnd/>
            <a:tailEnd/>
          </a:ln>
          <a:effectLst/>
        </p:spPr>
        <p:txBody>
          <a:bodyPr wrap="none">
            <a:spAutoFit/>
          </a:bodyPr>
          <a:lstStyle/>
          <a:p>
            <a:pPr eaLnBrk="0" hangingPunct="0"/>
            <a:r>
              <a:rPr lang="en-US" sz="3200" b="1" dirty="0">
                <a:solidFill>
                  <a:srgbClr val="003366"/>
                </a:solidFill>
              </a:rPr>
              <a:t>IMPORTANT CHECKLIST !!</a:t>
            </a:r>
          </a:p>
        </p:txBody>
      </p:sp>
      <p:sp>
        <p:nvSpPr>
          <p:cNvPr id="184323" name="Rectangle 3"/>
          <p:cNvSpPr>
            <a:spLocks noChangeArrowheads="1"/>
          </p:cNvSpPr>
          <p:nvPr/>
        </p:nvSpPr>
        <p:spPr bwMode="auto">
          <a:xfrm>
            <a:off x="260350" y="1385888"/>
            <a:ext cx="8883650" cy="5072062"/>
          </a:xfrm>
          <a:prstGeom prst="rect">
            <a:avLst/>
          </a:prstGeom>
          <a:noFill/>
          <a:ln w="9525">
            <a:noFill/>
            <a:miter lim="800000"/>
            <a:headEnd/>
            <a:tailEnd/>
          </a:ln>
          <a:effectLst/>
        </p:spPr>
        <p:txBody>
          <a:bodyPr>
            <a:spAutoFit/>
          </a:bodyPr>
          <a:lstStyle/>
          <a:p>
            <a:pPr>
              <a:lnSpc>
                <a:spcPct val="90000"/>
              </a:lnSpc>
              <a:spcBef>
                <a:spcPct val="20000"/>
              </a:spcBef>
            </a:pPr>
            <a:r>
              <a:rPr lang="en-US" sz="2400" b="1"/>
              <a:t>Before you </a:t>
            </a:r>
            <a:r>
              <a:rPr lang="en-US" sz="2400" b="1" u="sng"/>
              <a:t>think</a:t>
            </a:r>
            <a:r>
              <a:rPr lang="en-US" sz="2400" b="1"/>
              <a:t> you have completed your  documentation, ask yourself the following questions:</a:t>
            </a:r>
          </a:p>
          <a:p>
            <a:pPr>
              <a:lnSpc>
                <a:spcPct val="90000"/>
              </a:lnSpc>
              <a:spcBef>
                <a:spcPct val="20000"/>
              </a:spcBef>
            </a:pPr>
            <a:endParaRPr lang="en-US" sz="800" b="1"/>
          </a:p>
          <a:p>
            <a:pPr>
              <a:lnSpc>
                <a:spcPct val="90000"/>
              </a:lnSpc>
              <a:spcBef>
                <a:spcPct val="20000"/>
              </a:spcBef>
              <a:buFontTx/>
              <a:buChar char="•"/>
            </a:pPr>
            <a:r>
              <a:rPr lang="en-US" sz="2400"/>
              <a:t> </a:t>
            </a:r>
            <a:r>
              <a:rPr lang="en-US" sz="2300"/>
              <a:t>Have </a:t>
            </a:r>
            <a:r>
              <a:rPr lang="en-US" sz="2300" u="sng"/>
              <a:t>all</a:t>
            </a:r>
            <a:r>
              <a:rPr lang="en-US" sz="2300"/>
              <a:t> aspects of my project been documented  </a:t>
            </a:r>
          </a:p>
          <a:p>
            <a:pPr>
              <a:lnSpc>
                <a:spcPct val="90000"/>
              </a:lnSpc>
              <a:spcBef>
                <a:spcPct val="20000"/>
              </a:spcBef>
            </a:pPr>
            <a:r>
              <a:rPr lang="en-US" sz="2300"/>
              <a:t>   including implementation </a:t>
            </a:r>
            <a:r>
              <a:rPr lang="en-US" sz="2300">
                <a:latin typeface="Tahoma"/>
              </a:rPr>
              <a:t>–</a:t>
            </a:r>
            <a:r>
              <a:rPr lang="en-US" sz="2300"/>
              <a:t> </a:t>
            </a:r>
            <a:r>
              <a:rPr lang="en-US" sz="2300" i="1"/>
              <a:t>Have I said what I wanted to say?</a:t>
            </a:r>
          </a:p>
          <a:p>
            <a:pPr>
              <a:lnSpc>
                <a:spcPct val="90000"/>
              </a:lnSpc>
              <a:spcBef>
                <a:spcPct val="20000"/>
              </a:spcBef>
              <a:buFontTx/>
              <a:buChar char="•"/>
            </a:pPr>
            <a:r>
              <a:rPr lang="en-US" sz="2300"/>
              <a:t> Does my documentation convey </a:t>
            </a:r>
            <a:r>
              <a:rPr lang="en-US" sz="2300" u="sng"/>
              <a:t>all the work</a:t>
            </a:r>
            <a:r>
              <a:rPr lang="en-US" sz="2300"/>
              <a:t> I have </a:t>
            </a:r>
          </a:p>
          <a:p>
            <a:pPr>
              <a:lnSpc>
                <a:spcPct val="90000"/>
              </a:lnSpc>
              <a:spcBef>
                <a:spcPct val="20000"/>
              </a:spcBef>
            </a:pPr>
            <a:r>
              <a:rPr lang="en-US" sz="2300"/>
              <a:t>   done? </a:t>
            </a:r>
            <a:r>
              <a:rPr lang="en-US" sz="2300">
                <a:latin typeface="Tahoma"/>
              </a:rPr>
              <a:t>–</a:t>
            </a:r>
            <a:r>
              <a:rPr lang="en-US" sz="2300"/>
              <a:t> </a:t>
            </a:r>
            <a:r>
              <a:rPr lang="en-US" sz="2300" i="1"/>
              <a:t>Did I miss out anything?</a:t>
            </a:r>
          </a:p>
          <a:p>
            <a:pPr>
              <a:lnSpc>
                <a:spcPct val="90000"/>
              </a:lnSpc>
              <a:spcBef>
                <a:spcPct val="20000"/>
              </a:spcBef>
              <a:buFontTx/>
              <a:buChar char="•"/>
            </a:pPr>
            <a:r>
              <a:rPr lang="en-US" sz="2300"/>
              <a:t> Can anyone </a:t>
            </a:r>
            <a:r>
              <a:rPr lang="en-US" sz="2300" u="sng"/>
              <a:t>understand my project</a:t>
            </a:r>
            <a:r>
              <a:rPr lang="en-US" sz="2300"/>
              <a:t> in its entirety by just </a:t>
            </a:r>
          </a:p>
          <a:p>
            <a:pPr>
              <a:lnSpc>
                <a:spcPct val="90000"/>
              </a:lnSpc>
              <a:spcBef>
                <a:spcPct val="20000"/>
              </a:spcBef>
            </a:pPr>
            <a:r>
              <a:rPr lang="en-US" sz="2300"/>
              <a:t>   looking at my documentation? </a:t>
            </a:r>
            <a:r>
              <a:rPr lang="en-US" sz="2300">
                <a:latin typeface="Tahoma"/>
              </a:rPr>
              <a:t>–</a:t>
            </a:r>
            <a:r>
              <a:rPr lang="en-US" sz="2300"/>
              <a:t> </a:t>
            </a:r>
            <a:r>
              <a:rPr lang="en-US" i="1"/>
              <a:t>Can my documentation speak for me?</a:t>
            </a:r>
          </a:p>
          <a:p>
            <a:pPr>
              <a:lnSpc>
                <a:spcPct val="90000"/>
              </a:lnSpc>
              <a:spcBef>
                <a:spcPct val="20000"/>
              </a:spcBef>
              <a:buFontTx/>
              <a:buChar char="•"/>
            </a:pPr>
            <a:r>
              <a:rPr lang="en-US" sz="2300"/>
              <a:t> Have my documentation been </a:t>
            </a:r>
            <a:r>
              <a:rPr lang="en-US" sz="2300" u="sng"/>
              <a:t>completely</a:t>
            </a:r>
            <a:r>
              <a:rPr lang="en-US" sz="2300"/>
              <a:t> referenced?</a:t>
            </a:r>
          </a:p>
          <a:p>
            <a:pPr>
              <a:buFontTx/>
              <a:buChar char="•"/>
            </a:pPr>
            <a:r>
              <a:rPr lang="en-US" sz="2300"/>
              <a:t> Have I </a:t>
            </a:r>
            <a:r>
              <a:rPr lang="en-US" sz="2300" u="sng"/>
              <a:t>proof-read</a:t>
            </a:r>
            <a:r>
              <a:rPr lang="en-US" sz="2300"/>
              <a:t> my work – check for grammar and use </a:t>
            </a:r>
          </a:p>
          <a:p>
            <a:r>
              <a:rPr lang="en-US" sz="2300"/>
              <a:t>   of appropriate language?</a:t>
            </a:r>
          </a:p>
          <a:p>
            <a:pPr>
              <a:lnSpc>
                <a:spcPct val="90000"/>
              </a:lnSpc>
              <a:spcBef>
                <a:spcPct val="20000"/>
              </a:spcBef>
              <a:buFontTx/>
              <a:buChar char="•"/>
            </a:pPr>
            <a:r>
              <a:rPr lang="en-US" sz="2300"/>
              <a:t> Did I </a:t>
            </a:r>
            <a:r>
              <a:rPr lang="en-US" sz="2300" u="sng"/>
              <a:t>show and discuss</a:t>
            </a:r>
            <a:r>
              <a:rPr lang="en-US" sz="2300"/>
              <a:t> my finalised documentation and system   </a:t>
            </a:r>
          </a:p>
          <a:p>
            <a:pPr>
              <a:lnSpc>
                <a:spcPct val="90000"/>
              </a:lnSpc>
              <a:spcBef>
                <a:spcPct val="20000"/>
              </a:spcBef>
            </a:pPr>
            <a:r>
              <a:rPr lang="en-US" sz="2300"/>
              <a:t>   with my supervisor </a:t>
            </a:r>
            <a:r>
              <a:rPr lang="en-US" sz="2300" b="1"/>
              <a:t>prior</a:t>
            </a:r>
            <a:r>
              <a:rPr lang="en-US" sz="2300"/>
              <a:t> to submission?</a:t>
            </a:r>
          </a:p>
        </p:txBody>
      </p:sp>
    </p:spTree>
    <p:extLst>
      <p:ext uri="{BB962C8B-B14F-4D97-AF65-F5344CB8AC3E}">
        <p14:creationId xmlns:p14="http://schemas.microsoft.com/office/powerpoint/2010/main" val="139639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23">
                                            <p:txEl>
                                              <p:pRg st="2" end="2"/>
                                            </p:txEl>
                                          </p:spTgt>
                                        </p:tgtEl>
                                        <p:attrNameLst>
                                          <p:attrName>style.visibility</p:attrName>
                                        </p:attrNameLst>
                                      </p:cBhvr>
                                      <p:to>
                                        <p:strVal val="visible"/>
                                      </p:to>
                                    </p:set>
                                    <p:anim calcmode="lin" valueType="num">
                                      <p:cBhvr additive="base">
                                        <p:cTn id="7" dur="500" fill="hold"/>
                                        <p:tgtEl>
                                          <p:spTgt spid="1843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2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4323">
                                            <p:txEl>
                                              <p:pRg st="3" end="3"/>
                                            </p:txEl>
                                          </p:spTgt>
                                        </p:tgtEl>
                                        <p:attrNameLst>
                                          <p:attrName>style.visibility</p:attrName>
                                        </p:attrNameLst>
                                      </p:cBhvr>
                                      <p:to>
                                        <p:strVal val="visible"/>
                                      </p:to>
                                    </p:set>
                                    <p:anim calcmode="lin" valueType="num">
                                      <p:cBhvr additive="base">
                                        <p:cTn id="11" dur="500" fill="hold"/>
                                        <p:tgtEl>
                                          <p:spTgt spid="18432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4323">
                                            <p:txEl>
                                              <p:pRg st="4" end="4"/>
                                            </p:txEl>
                                          </p:spTgt>
                                        </p:tgtEl>
                                        <p:attrNameLst>
                                          <p:attrName>style.visibility</p:attrName>
                                        </p:attrNameLst>
                                      </p:cBhvr>
                                      <p:to>
                                        <p:strVal val="visible"/>
                                      </p:to>
                                    </p:set>
                                    <p:anim calcmode="lin" valueType="num">
                                      <p:cBhvr additive="base">
                                        <p:cTn id="17" dur="500" fill="hold"/>
                                        <p:tgtEl>
                                          <p:spTgt spid="18432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432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84323">
                                            <p:txEl>
                                              <p:pRg st="5" end="5"/>
                                            </p:txEl>
                                          </p:spTgt>
                                        </p:tgtEl>
                                        <p:attrNameLst>
                                          <p:attrName>style.visibility</p:attrName>
                                        </p:attrNameLst>
                                      </p:cBhvr>
                                      <p:to>
                                        <p:strVal val="visible"/>
                                      </p:to>
                                    </p:set>
                                    <p:anim calcmode="lin" valueType="num">
                                      <p:cBhvr additive="base">
                                        <p:cTn id="21" dur="500" fill="hold"/>
                                        <p:tgtEl>
                                          <p:spTgt spid="18432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43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84323">
                                            <p:txEl>
                                              <p:pRg st="6" end="6"/>
                                            </p:txEl>
                                          </p:spTgt>
                                        </p:tgtEl>
                                        <p:attrNameLst>
                                          <p:attrName>style.visibility</p:attrName>
                                        </p:attrNameLst>
                                      </p:cBhvr>
                                      <p:to>
                                        <p:strVal val="visible"/>
                                      </p:to>
                                    </p:set>
                                    <p:anim calcmode="lin" valueType="num">
                                      <p:cBhvr additive="base">
                                        <p:cTn id="27" dur="500" fill="hold"/>
                                        <p:tgtEl>
                                          <p:spTgt spid="18432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432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4323">
                                            <p:txEl>
                                              <p:pRg st="7" end="7"/>
                                            </p:txEl>
                                          </p:spTgt>
                                        </p:tgtEl>
                                        <p:attrNameLst>
                                          <p:attrName>style.visibility</p:attrName>
                                        </p:attrNameLst>
                                      </p:cBhvr>
                                      <p:to>
                                        <p:strVal val="visible"/>
                                      </p:to>
                                    </p:set>
                                    <p:anim calcmode="lin" valueType="num">
                                      <p:cBhvr additive="base">
                                        <p:cTn id="31" dur="500" fill="hold"/>
                                        <p:tgtEl>
                                          <p:spTgt spid="18432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4323">
                                            <p:txEl>
                                              <p:pRg st="8" end="8"/>
                                            </p:txEl>
                                          </p:spTgt>
                                        </p:tgtEl>
                                        <p:attrNameLst>
                                          <p:attrName>style.visibility</p:attrName>
                                        </p:attrNameLst>
                                      </p:cBhvr>
                                      <p:to>
                                        <p:strVal val="visible"/>
                                      </p:to>
                                    </p:set>
                                    <p:anim calcmode="lin" valueType="num">
                                      <p:cBhvr additive="base">
                                        <p:cTn id="37" dur="500" fill="hold"/>
                                        <p:tgtEl>
                                          <p:spTgt spid="18432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432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4323">
                                            <p:txEl>
                                              <p:pRg st="9" end="9"/>
                                            </p:txEl>
                                          </p:spTgt>
                                        </p:tgtEl>
                                        <p:attrNameLst>
                                          <p:attrName>style.visibility</p:attrName>
                                        </p:attrNameLst>
                                      </p:cBhvr>
                                      <p:to>
                                        <p:strVal val="visible"/>
                                      </p:to>
                                    </p:set>
                                    <p:anim calcmode="lin" valueType="num">
                                      <p:cBhvr additive="base">
                                        <p:cTn id="43" dur="500" fill="hold"/>
                                        <p:tgtEl>
                                          <p:spTgt spid="18432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432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84323">
                                            <p:txEl>
                                              <p:pRg st="10" end="10"/>
                                            </p:txEl>
                                          </p:spTgt>
                                        </p:tgtEl>
                                        <p:attrNameLst>
                                          <p:attrName>style.visibility</p:attrName>
                                        </p:attrNameLst>
                                      </p:cBhvr>
                                      <p:to>
                                        <p:strVal val="visible"/>
                                      </p:to>
                                    </p:set>
                                    <p:anim calcmode="lin" valueType="num">
                                      <p:cBhvr additive="base">
                                        <p:cTn id="49" dur="500" fill="hold"/>
                                        <p:tgtEl>
                                          <p:spTgt spid="18432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843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84323">
                                            <p:txEl>
                                              <p:pRg st="11" end="11"/>
                                            </p:txEl>
                                          </p:spTgt>
                                        </p:tgtEl>
                                        <p:attrNameLst>
                                          <p:attrName>style.visibility</p:attrName>
                                        </p:attrNameLst>
                                      </p:cBhvr>
                                      <p:to>
                                        <p:strVal val="visible"/>
                                      </p:to>
                                    </p:set>
                                    <p:anim calcmode="lin" valueType="num">
                                      <p:cBhvr additive="base">
                                        <p:cTn id="55" dur="500" fill="hold"/>
                                        <p:tgtEl>
                                          <p:spTgt spid="18432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84323">
                                            <p:txEl>
                                              <p:pRg st="11" end="11"/>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00"/>
                            </p:stCondLst>
                            <p:childTnLst>
                              <p:par>
                                <p:cTn id="58" presetID="2" presetClass="entr" presetSubtype="4" fill="hold" nodeType="afterEffect">
                                  <p:stCondLst>
                                    <p:cond delay="0"/>
                                  </p:stCondLst>
                                  <p:childTnLst>
                                    <p:set>
                                      <p:cBhvr>
                                        <p:cTn id="59" dur="1" fill="hold">
                                          <p:stCondLst>
                                            <p:cond delay="0"/>
                                          </p:stCondLst>
                                        </p:cTn>
                                        <p:tgtEl>
                                          <p:spTgt spid="184323">
                                            <p:txEl>
                                              <p:pRg st="12" end="12"/>
                                            </p:txEl>
                                          </p:spTgt>
                                        </p:tgtEl>
                                        <p:attrNameLst>
                                          <p:attrName>style.visibility</p:attrName>
                                        </p:attrNameLst>
                                      </p:cBhvr>
                                      <p:to>
                                        <p:strVal val="visible"/>
                                      </p:to>
                                    </p:set>
                                    <p:anim calcmode="lin" valueType="num">
                                      <p:cBhvr additive="base">
                                        <p:cTn id="60" dur="500" fill="hold"/>
                                        <p:tgtEl>
                                          <p:spTgt spid="184323">
                                            <p:txEl>
                                              <p:pRg st="12" end="12"/>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8432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875DFDFD-EBA5-43DA-BC5E-DE0986AC389E}" type="slidenum">
              <a:rPr lang="en-US"/>
              <a:pPr/>
              <a:t>75</a:t>
            </a:fld>
            <a:r>
              <a:rPr lang="en-US"/>
              <a:t> of 41</a:t>
            </a:r>
          </a:p>
        </p:txBody>
      </p:sp>
      <p:sp>
        <p:nvSpPr>
          <p:cNvPr id="106500" name="Text Box 4"/>
          <p:cNvSpPr txBox="1">
            <a:spLocks noChangeArrowheads="1"/>
          </p:cNvSpPr>
          <p:nvPr/>
        </p:nvSpPr>
        <p:spPr bwMode="auto">
          <a:xfrm>
            <a:off x="2647950" y="2667000"/>
            <a:ext cx="4968875" cy="1555750"/>
          </a:xfrm>
          <a:prstGeom prst="rect">
            <a:avLst/>
          </a:prstGeom>
          <a:noFill/>
          <a:ln w="9525">
            <a:noFill/>
            <a:miter lim="800000"/>
            <a:headEnd/>
            <a:tailEnd/>
          </a:ln>
          <a:effectLst/>
        </p:spPr>
        <p:txBody>
          <a:bodyPr>
            <a:spAutoFit/>
          </a:bodyPr>
          <a:lstStyle/>
          <a:p>
            <a:r>
              <a:rPr lang="en-US" sz="9600"/>
              <a:t>Q &amp; A</a:t>
            </a:r>
          </a:p>
        </p:txBody>
      </p:sp>
      <p:sp>
        <p:nvSpPr>
          <p:cNvPr id="106501" name="Text Box 5"/>
          <p:cNvSpPr txBox="1">
            <a:spLocks noChangeArrowheads="1"/>
          </p:cNvSpPr>
          <p:nvPr/>
        </p:nvSpPr>
        <p:spPr bwMode="auto">
          <a:xfrm>
            <a:off x="1719263" y="411163"/>
            <a:ext cx="6022975" cy="579437"/>
          </a:xfrm>
          <a:prstGeom prst="rect">
            <a:avLst/>
          </a:prstGeom>
          <a:noFill/>
          <a:ln w="9525">
            <a:noFill/>
            <a:miter lim="800000"/>
            <a:headEnd/>
            <a:tailEnd/>
          </a:ln>
          <a:effectLst/>
        </p:spPr>
        <p:txBody>
          <a:bodyPr wrap="none">
            <a:spAutoFit/>
          </a:bodyPr>
          <a:lstStyle/>
          <a:p>
            <a:pPr eaLnBrk="0" hangingPunct="0"/>
            <a:r>
              <a:rPr lang="en-US" sz="3200" b="1">
                <a:solidFill>
                  <a:srgbClr val="003366"/>
                </a:solidFill>
              </a:rPr>
              <a:t>Question and Answer Session</a:t>
            </a:r>
            <a:endParaRPr lang="en-US" sz="3200">
              <a:solidFill>
                <a:srgbClr val="003366"/>
              </a:solidFill>
            </a:endParaRPr>
          </a:p>
        </p:txBody>
      </p:sp>
    </p:spTree>
    <p:extLst>
      <p:ext uri="{BB962C8B-B14F-4D97-AF65-F5344CB8AC3E}">
        <p14:creationId xmlns:p14="http://schemas.microsoft.com/office/powerpoint/2010/main" val="299058767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r>
              <a:rPr lang="en-US"/>
              <a:t>Slide </a:t>
            </a:r>
            <a:fld id="{E4F9A5CF-35F1-4A31-8AFE-9D47EE9F679C}" type="slidenum">
              <a:rPr lang="en-US"/>
              <a:pPr/>
              <a:t>76</a:t>
            </a:fld>
            <a:r>
              <a:rPr lang="en-US"/>
              <a:t> of 41</a:t>
            </a:r>
          </a:p>
        </p:txBody>
      </p:sp>
      <p:sp>
        <p:nvSpPr>
          <p:cNvPr id="108548" name="Rectangle 4" descr="Rectangle: Click to edit Master text styles&#10;Second level&#10;Third level&#10;Fourth level&#10;Fifth level"/>
          <p:cNvSpPr>
            <a:spLocks noChangeArrowheads="1"/>
          </p:cNvSpPr>
          <p:nvPr/>
        </p:nvSpPr>
        <p:spPr bwMode="auto">
          <a:xfrm>
            <a:off x="461963" y="2795588"/>
            <a:ext cx="8305800" cy="1295400"/>
          </a:xfrm>
          <a:prstGeom prst="rect">
            <a:avLst/>
          </a:prstGeom>
          <a:noFill/>
          <a:ln w="9525">
            <a:noFill/>
            <a:miter lim="800000"/>
            <a:headEnd/>
            <a:tailEnd/>
          </a:ln>
          <a:effectLst/>
        </p:spPr>
        <p:txBody>
          <a:bodyPr lIns="100794" tIns="50397" rIns="100794" bIns="50397"/>
          <a:lstStyle/>
          <a:p>
            <a:pPr marL="342900" indent="-342900" algn="ctr">
              <a:spcBef>
                <a:spcPct val="20000"/>
              </a:spcBef>
            </a:pPr>
            <a:r>
              <a:rPr lang="en-US" sz="6300">
                <a:solidFill>
                  <a:srgbClr val="CC0000"/>
                </a:solidFill>
              </a:rPr>
              <a:t>Good Luck !</a:t>
            </a:r>
          </a:p>
        </p:txBody>
      </p:sp>
    </p:spTree>
    <p:extLst>
      <p:ext uri="{BB962C8B-B14F-4D97-AF65-F5344CB8AC3E}">
        <p14:creationId xmlns:p14="http://schemas.microsoft.com/office/powerpoint/2010/main" val="340385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48">
                                            <p:txEl>
                                              <p:pRg st="0" end="0"/>
                                            </p:txEl>
                                          </p:spTgt>
                                        </p:tgtEl>
                                        <p:attrNameLst>
                                          <p:attrName>style.visibility</p:attrName>
                                        </p:attrNameLst>
                                      </p:cBhvr>
                                      <p:to>
                                        <p:strVal val="visible"/>
                                      </p:to>
                                    </p:set>
                                    <p:anim calcmode="lin" valueType="num">
                                      <p:cBhvr additive="base">
                                        <p:cTn id="7" dur="500" fill="hold"/>
                                        <p:tgtEl>
                                          <p:spTgt spid="10854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854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E8B38CE6-6230-4650-A878-A8ED7E2614F4}" type="slidenum">
              <a:rPr lang="en-US"/>
              <a:pPr/>
              <a:t>8</a:t>
            </a:fld>
            <a:r>
              <a:rPr lang="en-US"/>
              <a:t> of 41</a:t>
            </a:r>
          </a:p>
        </p:txBody>
      </p:sp>
      <p:sp>
        <p:nvSpPr>
          <p:cNvPr id="110594" name="Text Box 2"/>
          <p:cNvSpPr txBox="1">
            <a:spLocks noChangeArrowheads="1"/>
          </p:cNvSpPr>
          <p:nvPr/>
        </p:nvSpPr>
        <p:spPr bwMode="auto">
          <a:xfrm>
            <a:off x="115911" y="411163"/>
            <a:ext cx="10215806" cy="461665"/>
          </a:xfrm>
          <a:prstGeom prst="rect">
            <a:avLst/>
          </a:prstGeom>
          <a:noFill/>
          <a:ln w="9525">
            <a:noFill/>
            <a:miter lim="800000"/>
            <a:headEnd/>
            <a:tailEnd/>
          </a:ln>
          <a:effectLst/>
        </p:spPr>
        <p:txBody>
          <a:bodyPr wrap="square">
            <a:spAutoFit/>
          </a:bodyPr>
          <a:lstStyle/>
          <a:p>
            <a:pPr eaLnBrk="0" hangingPunct="0"/>
            <a:r>
              <a:rPr lang="en-US" sz="2400" b="1" dirty="0" smtClean="0">
                <a:solidFill>
                  <a:srgbClr val="003366"/>
                </a:solidFill>
              </a:rPr>
              <a:t>STRUCTURE OF THE FINAL DOCUMENTATION</a:t>
            </a:r>
            <a:endParaRPr lang="en-US" sz="2400" dirty="0">
              <a:solidFill>
                <a:srgbClr val="003366"/>
              </a:solidFill>
            </a:endParaRPr>
          </a:p>
        </p:txBody>
      </p:sp>
      <p:sp>
        <p:nvSpPr>
          <p:cNvPr id="110597" name="Rectangle 5" descr="Rectangle: Click to edit Master text styles&#10;Second level&#10;Third level&#10;Fourth level&#10;Fifth level"/>
          <p:cNvSpPr>
            <a:spLocks noChangeArrowheads="1"/>
          </p:cNvSpPr>
          <p:nvPr/>
        </p:nvSpPr>
        <p:spPr bwMode="auto">
          <a:xfrm>
            <a:off x="933450" y="1120462"/>
            <a:ext cx="7907338" cy="4667563"/>
          </a:xfrm>
          <a:prstGeom prst="rect">
            <a:avLst/>
          </a:prstGeom>
          <a:noFill/>
          <a:ln w="9525">
            <a:noFill/>
            <a:miter lim="800000"/>
            <a:headEnd/>
            <a:tailEnd/>
          </a:ln>
          <a:effectLst/>
        </p:spPr>
        <p:txBody>
          <a:bodyPr lIns="100794" tIns="50397" rIns="100794" bIns="50397"/>
          <a:lstStyle/>
          <a:p>
            <a:pPr marL="342900" indent="-342900">
              <a:spcBef>
                <a:spcPct val="20000"/>
              </a:spcBef>
              <a:buFontTx/>
              <a:buChar char="•"/>
            </a:pPr>
            <a:r>
              <a:rPr lang="en-US" sz="1400" dirty="0"/>
              <a:t>Title </a:t>
            </a:r>
            <a:r>
              <a:rPr lang="en-US" sz="1400" dirty="0" smtClean="0"/>
              <a:t>Page / Cover Page</a:t>
            </a:r>
            <a:endParaRPr lang="en-US" sz="1400" dirty="0"/>
          </a:p>
          <a:p>
            <a:pPr marL="342900" indent="-342900">
              <a:spcBef>
                <a:spcPct val="20000"/>
              </a:spcBef>
              <a:buFontTx/>
              <a:buChar char="•"/>
            </a:pPr>
            <a:r>
              <a:rPr lang="en-US" sz="1400" dirty="0"/>
              <a:t>Acknowledgement (optional)</a:t>
            </a:r>
          </a:p>
          <a:p>
            <a:pPr marL="342900" indent="-342900">
              <a:spcBef>
                <a:spcPct val="20000"/>
              </a:spcBef>
              <a:buFontTx/>
              <a:buChar char="•"/>
            </a:pPr>
            <a:r>
              <a:rPr lang="en-US" sz="1400" dirty="0" smtClean="0"/>
              <a:t>Abstract </a:t>
            </a:r>
          </a:p>
          <a:p>
            <a:pPr marL="342900" indent="-342900">
              <a:spcBef>
                <a:spcPct val="20000"/>
              </a:spcBef>
              <a:buFontTx/>
              <a:buChar char="•"/>
            </a:pPr>
            <a:r>
              <a:rPr lang="en-US" sz="1400" dirty="0" smtClean="0"/>
              <a:t>Table </a:t>
            </a:r>
            <a:r>
              <a:rPr lang="en-US" sz="1400" dirty="0"/>
              <a:t>of </a:t>
            </a:r>
            <a:r>
              <a:rPr lang="en-US" sz="1400" dirty="0" smtClean="0"/>
              <a:t>Contents</a:t>
            </a:r>
            <a:endParaRPr lang="en-US" sz="1400" dirty="0"/>
          </a:p>
          <a:p>
            <a:pPr marL="342900" indent="-342900">
              <a:spcBef>
                <a:spcPct val="20000"/>
              </a:spcBef>
              <a:buFontTx/>
              <a:buChar char="•"/>
            </a:pPr>
            <a:r>
              <a:rPr lang="en-US" sz="1400" b="1" dirty="0">
                <a:solidFill>
                  <a:srgbClr val="00B050"/>
                </a:solidFill>
              </a:rPr>
              <a:t>CHAPTER 1: INTRODUCTION TO THE </a:t>
            </a:r>
            <a:r>
              <a:rPr lang="en-US" sz="1400" b="1" dirty="0" smtClean="0">
                <a:solidFill>
                  <a:srgbClr val="00B050"/>
                </a:solidFill>
              </a:rPr>
              <a:t>STUDY </a:t>
            </a:r>
            <a:r>
              <a:rPr lang="en-US" sz="1400" b="1" dirty="0" smtClean="0">
                <a:solidFill>
                  <a:srgbClr val="FF0000"/>
                </a:solidFill>
              </a:rPr>
              <a:t>(semester 1)</a:t>
            </a:r>
          </a:p>
          <a:p>
            <a:pPr marL="342900" indent="-342900">
              <a:spcBef>
                <a:spcPct val="20000"/>
              </a:spcBef>
              <a:buFontTx/>
              <a:buChar char="•"/>
            </a:pPr>
            <a:r>
              <a:rPr lang="en-US" sz="1400" b="1" dirty="0">
                <a:solidFill>
                  <a:srgbClr val="00B050"/>
                </a:solidFill>
              </a:rPr>
              <a:t>CHAPTER 2: LITERATURE </a:t>
            </a:r>
            <a:r>
              <a:rPr lang="en-US" sz="1400" b="1" dirty="0" smtClean="0">
                <a:solidFill>
                  <a:srgbClr val="00B050"/>
                </a:solidFill>
              </a:rPr>
              <a:t>REVIEW  </a:t>
            </a:r>
            <a:r>
              <a:rPr lang="en-US" sz="1400" b="1" dirty="0">
                <a:solidFill>
                  <a:srgbClr val="FF0000"/>
                </a:solidFill>
              </a:rPr>
              <a:t>(semester 1</a:t>
            </a:r>
            <a:r>
              <a:rPr lang="en-US" sz="1400" b="1" dirty="0" smtClean="0">
                <a:solidFill>
                  <a:srgbClr val="FF0000"/>
                </a:solidFill>
              </a:rPr>
              <a:t>)</a:t>
            </a:r>
            <a:endParaRPr lang="en-US" sz="1400" b="1" dirty="0" smtClean="0">
              <a:solidFill>
                <a:srgbClr val="00B050"/>
              </a:solidFill>
            </a:endParaRPr>
          </a:p>
          <a:p>
            <a:pPr marL="342900" indent="-342900">
              <a:spcBef>
                <a:spcPct val="20000"/>
              </a:spcBef>
              <a:buFontTx/>
              <a:buChar char="•"/>
            </a:pPr>
            <a:r>
              <a:rPr lang="en-US" sz="1400" b="1" dirty="0">
                <a:solidFill>
                  <a:srgbClr val="00B050"/>
                </a:solidFill>
              </a:rPr>
              <a:t>CHAPTER 3: TECHNICAL </a:t>
            </a:r>
            <a:r>
              <a:rPr lang="en-US" sz="1400" b="1" dirty="0" smtClean="0">
                <a:solidFill>
                  <a:srgbClr val="00B050"/>
                </a:solidFill>
              </a:rPr>
              <a:t>RESEARCH </a:t>
            </a:r>
            <a:r>
              <a:rPr lang="en-US" sz="1400" b="1" dirty="0">
                <a:solidFill>
                  <a:srgbClr val="FF0000"/>
                </a:solidFill>
              </a:rPr>
              <a:t>(semester 1</a:t>
            </a:r>
            <a:r>
              <a:rPr lang="en-US" sz="1400" b="1" dirty="0" smtClean="0">
                <a:solidFill>
                  <a:srgbClr val="FF0000"/>
                </a:solidFill>
              </a:rPr>
              <a:t>)</a:t>
            </a:r>
            <a:endParaRPr lang="en-US" sz="1400" b="1" dirty="0" smtClean="0">
              <a:solidFill>
                <a:srgbClr val="00B050"/>
              </a:solidFill>
            </a:endParaRPr>
          </a:p>
          <a:p>
            <a:pPr marL="342900" indent="-342900">
              <a:spcBef>
                <a:spcPct val="20000"/>
              </a:spcBef>
              <a:buFontTx/>
              <a:buChar char="•"/>
            </a:pPr>
            <a:r>
              <a:rPr lang="en-US" sz="1400" b="1" dirty="0">
                <a:solidFill>
                  <a:srgbClr val="00B050"/>
                </a:solidFill>
              </a:rPr>
              <a:t>CHAPTER 4: SYSTEM DEVELOPMENT METHODOLOGY </a:t>
            </a:r>
            <a:r>
              <a:rPr lang="en-US" sz="1400" b="1" dirty="0">
                <a:solidFill>
                  <a:srgbClr val="FF0000"/>
                </a:solidFill>
              </a:rPr>
              <a:t>(semester 1</a:t>
            </a:r>
            <a:r>
              <a:rPr lang="en-US" sz="1400" b="1" dirty="0" smtClean="0">
                <a:solidFill>
                  <a:srgbClr val="FF0000"/>
                </a:solidFill>
              </a:rPr>
              <a:t>)</a:t>
            </a:r>
            <a:endParaRPr lang="en-US" sz="1400" b="1" dirty="0" smtClean="0">
              <a:solidFill>
                <a:srgbClr val="00B050"/>
              </a:solidFill>
            </a:endParaRPr>
          </a:p>
          <a:p>
            <a:pPr marL="342900" indent="-342900">
              <a:spcBef>
                <a:spcPct val="20000"/>
              </a:spcBef>
              <a:buFontTx/>
              <a:buChar char="•"/>
            </a:pPr>
            <a:r>
              <a:rPr lang="en-US" sz="1400" b="1" dirty="0">
                <a:solidFill>
                  <a:srgbClr val="00B050"/>
                </a:solidFill>
              </a:rPr>
              <a:t>CHAPTER 5: RESEARCH </a:t>
            </a:r>
            <a:r>
              <a:rPr lang="en-US" sz="1400" b="1" dirty="0" smtClean="0">
                <a:solidFill>
                  <a:srgbClr val="00B050"/>
                </a:solidFill>
              </a:rPr>
              <a:t>METHODS </a:t>
            </a:r>
            <a:r>
              <a:rPr lang="en-US" sz="1400" b="1" dirty="0">
                <a:solidFill>
                  <a:srgbClr val="FF0000"/>
                </a:solidFill>
              </a:rPr>
              <a:t>(semester 1</a:t>
            </a:r>
            <a:r>
              <a:rPr lang="en-US" sz="1400" b="1" dirty="0" smtClean="0">
                <a:solidFill>
                  <a:srgbClr val="FF0000"/>
                </a:solidFill>
              </a:rPr>
              <a:t>)</a:t>
            </a:r>
            <a:endParaRPr lang="en-US" sz="1400" b="1" dirty="0" smtClean="0">
              <a:solidFill>
                <a:srgbClr val="00B050"/>
              </a:solidFill>
            </a:endParaRPr>
          </a:p>
          <a:p>
            <a:pPr marL="342900" indent="-342900">
              <a:spcBef>
                <a:spcPct val="20000"/>
              </a:spcBef>
              <a:buFontTx/>
              <a:buChar char="•"/>
            </a:pPr>
            <a:r>
              <a:rPr lang="en-US" sz="1400" b="1" dirty="0">
                <a:solidFill>
                  <a:srgbClr val="00B050"/>
                </a:solidFill>
              </a:rPr>
              <a:t>CHAPTER 6: REQUIREMENTS </a:t>
            </a:r>
            <a:r>
              <a:rPr lang="en-US" sz="1400" b="1" dirty="0" smtClean="0">
                <a:solidFill>
                  <a:srgbClr val="00B050"/>
                </a:solidFill>
              </a:rPr>
              <a:t>VALIDATION (ANALYSIS) </a:t>
            </a:r>
            <a:r>
              <a:rPr lang="en-US" sz="1400" b="1" dirty="0">
                <a:solidFill>
                  <a:srgbClr val="FF0000"/>
                </a:solidFill>
              </a:rPr>
              <a:t>(semester 1</a:t>
            </a:r>
            <a:r>
              <a:rPr lang="en-US" sz="1400" b="1" dirty="0" smtClean="0">
                <a:solidFill>
                  <a:srgbClr val="FF0000"/>
                </a:solidFill>
              </a:rPr>
              <a:t>)</a:t>
            </a:r>
            <a:endParaRPr lang="en-US" sz="1400" b="1" dirty="0" smtClean="0">
              <a:solidFill>
                <a:srgbClr val="00B050"/>
              </a:solidFill>
            </a:endParaRPr>
          </a:p>
          <a:p>
            <a:pPr marL="342900" indent="-342900">
              <a:spcBef>
                <a:spcPct val="20000"/>
              </a:spcBef>
              <a:buFontTx/>
              <a:buChar char="•"/>
            </a:pPr>
            <a:r>
              <a:rPr lang="en-US" sz="1400" dirty="0">
                <a:solidFill>
                  <a:srgbClr val="FF2929"/>
                </a:solidFill>
              </a:rPr>
              <a:t>CHAPTER 7: SYSTEM </a:t>
            </a:r>
            <a:r>
              <a:rPr lang="en-US" sz="1400" dirty="0" smtClean="0">
                <a:solidFill>
                  <a:srgbClr val="FF2929"/>
                </a:solidFill>
              </a:rPr>
              <a:t>ARCHITECTURE </a:t>
            </a:r>
            <a:r>
              <a:rPr lang="en-US" sz="1400" b="1" dirty="0"/>
              <a:t>(semester </a:t>
            </a:r>
            <a:r>
              <a:rPr lang="en-US" sz="1400" b="1" dirty="0" smtClean="0"/>
              <a:t>2)</a:t>
            </a:r>
            <a:endParaRPr lang="en-US" sz="1400" dirty="0" smtClean="0">
              <a:solidFill>
                <a:srgbClr val="FF2929"/>
              </a:solidFill>
            </a:endParaRPr>
          </a:p>
          <a:p>
            <a:pPr marL="342900" indent="-342900">
              <a:spcBef>
                <a:spcPct val="20000"/>
              </a:spcBef>
              <a:buFontTx/>
              <a:buChar char="•"/>
            </a:pPr>
            <a:r>
              <a:rPr lang="en-US" sz="1400" dirty="0">
                <a:solidFill>
                  <a:srgbClr val="FF2929"/>
                </a:solidFill>
              </a:rPr>
              <a:t>CHAPTER 8: PROJECT </a:t>
            </a:r>
            <a:r>
              <a:rPr lang="en-US" sz="1400" dirty="0" smtClean="0">
                <a:solidFill>
                  <a:srgbClr val="FF2929"/>
                </a:solidFill>
              </a:rPr>
              <a:t>PLAN </a:t>
            </a:r>
            <a:r>
              <a:rPr lang="en-US" sz="1400" b="1" dirty="0"/>
              <a:t>(semester 2</a:t>
            </a:r>
            <a:r>
              <a:rPr lang="en-US" sz="1400" b="1" dirty="0" smtClean="0"/>
              <a:t>)</a:t>
            </a:r>
            <a:endParaRPr lang="en-US" sz="1400" dirty="0" smtClean="0">
              <a:solidFill>
                <a:srgbClr val="FF2929"/>
              </a:solidFill>
            </a:endParaRPr>
          </a:p>
          <a:p>
            <a:pPr marL="342900" indent="-342900">
              <a:spcBef>
                <a:spcPct val="20000"/>
              </a:spcBef>
              <a:buFontTx/>
              <a:buChar char="•"/>
            </a:pPr>
            <a:r>
              <a:rPr lang="en-US" sz="1400" dirty="0">
                <a:solidFill>
                  <a:srgbClr val="FF2929"/>
                </a:solidFill>
              </a:rPr>
              <a:t>CHAPTER 9: </a:t>
            </a:r>
            <a:r>
              <a:rPr lang="en-US" sz="1400" dirty="0" smtClean="0">
                <a:solidFill>
                  <a:srgbClr val="FF2929"/>
                </a:solidFill>
              </a:rPr>
              <a:t>IMPLEMENTATION </a:t>
            </a:r>
            <a:r>
              <a:rPr lang="en-US" sz="1400" b="1" dirty="0"/>
              <a:t>(semester 2</a:t>
            </a:r>
            <a:r>
              <a:rPr lang="en-US" sz="1400" b="1" dirty="0" smtClean="0"/>
              <a:t>)</a:t>
            </a:r>
            <a:endParaRPr lang="en-US" sz="1400" dirty="0">
              <a:solidFill>
                <a:srgbClr val="FF2929"/>
              </a:solidFill>
            </a:endParaRPr>
          </a:p>
          <a:p>
            <a:pPr marL="342900" indent="-342900">
              <a:spcBef>
                <a:spcPct val="20000"/>
              </a:spcBef>
              <a:buFontTx/>
              <a:buChar char="•"/>
            </a:pPr>
            <a:r>
              <a:rPr lang="en-US" sz="1400" dirty="0">
                <a:solidFill>
                  <a:srgbClr val="FF2929"/>
                </a:solidFill>
              </a:rPr>
              <a:t>CHAPTER 10: SYSTEM </a:t>
            </a:r>
            <a:r>
              <a:rPr lang="en-US" sz="1400" dirty="0" smtClean="0">
                <a:solidFill>
                  <a:srgbClr val="FF2929"/>
                </a:solidFill>
              </a:rPr>
              <a:t>VALIDATION </a:t>
            </a:r>
            <a:r>
              <a:rPr lang="en-US" sz="1400" b="1" dirty="0"/>
              <a:t>(semester 2)</a:t>
            </a:r>
          </a:p>
          <a:p>
            <a:pPr marL="342900" indent="-342900">
              <a:spcBef>
                <a:spcPct val="20000"/>
              </a:spcBef>
              <a:buFontTx/>
              <a:buChar char="•"/>
            </a:pPr>
            <a:r>
              <a:rPr lang="en-US" sz="1400" dirty="0">
                <a:solidFill>
                  <a:srgbClr val="FF2929"/>
                </a:solidFill>
              </a:rPr>
              <a:t>	</a:t>
            </a:r>
            <a:r>
              <a:rPr lang="en-US" sz="1400" dirty="0" smtClean="0">
                <a:solidFill>
                  <a:srgbClr val="FF2929"/>
                </a:solidFill>
              </a:rPr>
              <a:t> </a:t>
            </a:r>
            <a:endParaRPr lang="en-US" sz="1400" dirty="0">
              <a:solidFill>
                <a:srgbClr val="FF2929"/>
              </a:solidFill>
            </a:endParaRPr>
          </a:p>
          <a:p>
            <a:pPr marL="342900" indent="-342900">
              <a:spcBef>
                <a:spcPct val="20000"/>
              </a:spcBef>
              <a:buFontTx/>
              <a:buChar char="•"/>
            </a:pPr>
            <a:r>
              <a:rPr lang="en-US" sz="1400" dirty="0">
                <a:solidFill>
                  <a:srgbClr val="FF2929"/>
                </a:solidFill>
              </a:rPr>
              <a:t>CHAPTER 11: CONCLUSIONS AND REFLECTIONS </a:t>
            </a:r>
            <a:endParaRPr lang="en-US" sz="1400" dirty="0" smtClean="0">
              <a:solidFill>
                <a:srgbClr val="FF2929"/>
              </a:solidFill>
            </a:endParaRPr>
          </a:p>
          <a:p>
            <a:pPr marL="342900" indent="-342900">
              <a:spcBef>
                <a:spcPct val="20000"/>
              </a:spcBef>
              <a:buFontTx/>
              <a:buChar char="•"/>
            </a:pPr>
            <a:r>
              <a:rPr lang="en-US" sz="1400" dirty="0" smtClean="0"/>
              <a:t>REFERENCES</a:t>
            </a:r>
          </a:p>
          <a:p>
            <a:pPr marL="342900" indent="-342900">
              <a:spcBef>
                <a:spcPct val="20000"/>
              </a:spcBef>
              <a:buFontTx/>
              <a:buChar char="•"/>
            </a:pPr>
            <a:r>
              <a:rPr lang="en-US" sz="1400" dirty="0"/>
              <a:t>APPENDICES </a:t>
            </a:r>
          </a:p>
        </p:txBody>
      </p:sp>
    </p:spTree>
    <p:extLst>
      <p:ext uri="{BB962C8B-B14F-4D97-AF65-F5344CB8AC3E}">
        <p14:creationId xmlns:p14="http://schemas.microsoft.com/office/powerpoint/2010/main" val="421758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10597">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059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10597">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059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10597">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059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10597">
                                            <p:txEl>
                                              <p:pRg st="3" end="3"/>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059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10597">
                                            <p:txEl>
                                              <p:pRg st="4" end="4"/>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0597">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10597">
                                            <p:txEl>
                                              <p:pRg st="5" end="5"/>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0597">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10597">
                                            <p:txEl>
                                              <p:pRg st="6" end="6"/>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0597">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110597">
                                            <p:txEl>
                                              <p:pRg st="7" end="7"/>
                                            </p:txEl>
                                          </p:spTgt>
                                        </p:tgtEl>
                                        <p:attrNameLst>
                                          <p:attrName>ppt_c</p:attrName>
                                        </p:attrNameLst>
                                      </p:cBhvr>
                                      <p:to>
                                        <a:schemeClr val="bg2"/>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0597">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110597">
                                            <p:txEl>
                                              <p:pRg st="8" end="8"/>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B447A918-A73A-4A6E-8D74-A6B7AC85C21A}" type="slidenum">
              <a:rPr lang="en-US"/>
              <a:pPr/>
              <a:t>9</a:t>
            </a:fld>
            <a:r>
              <a:rPr lang="en-US"/>
              <a:t> of 41</a:t>
            </a:r>
          </a:p>
        </p:txBody>
      </p:sp>
      <p:sp>
        <p:nvSpPr>
          <p:cNvPr id="161794" name="Text Box 2"/>
          <p:cNvSpPr txBox="1">
            <a:spLocks noChangeArrowheads="1"/>
          </p:cNvSpPr>
          <p:nvPr/>
        </p:nvSpPr>
        <p:spPr bwMode="auto">
          <a:xfrm>
            <a:off x="792799" y="411163"/>
            <a:ext cx="4481291" cy="584775"/>
          </a:xfrm>
          <a:prstGeom prst="rect">
            <a:avLst/>
          </a:prstGeom>
          <a:noFill/>
          <a:ln w="9525">
            <a:noFill/>
            <a:miter lim="800000"/>
            <a:headEnd/>
            <a:tailEnd/>
          </a:ln>
          <a:effectLst/>
        </p:spPr>
        <p:txBody>
          <a:bodyPr wrap="none">
            <a:spAutoFit/>
          </a:bodyPr>
          <a:lstStyle/>
          <a:p>
            <a:pPr eaLnBrk="0" hangingPunct="0"/>
            <a:r>
              <a:rPr lang="en-US" sz="3200" b="1" dirty="0">
                <a:solidFill>
                  <a:srgbClr val="003366"/>
                </a:solidFill>
              </a:rPr>
              <a:t>Title </a:t>
            </a:r>
            <a:r>
              <a:rPr lang="en-US" sz="3200" b="1" dirty="0" smtClean="0">
                <a:solidFill>
                  <a:srgbClr val="003366"/>
                </a:solidFill>
              </a:rPr>
              <a:t>Page/Cover Page</a:t>
            </a:r>
            <a:endParaRPr lang="en-US" sz="3200" b="1" dirty="0">
              <a:solidFill>
                <a:srgbClr val="003366"/>
              </a:solidFill>
            </a:endParaRPr>
          </a:p>
        </p:txBody>
      </p:sp>
      <p:sp>
        <p:nvSpPr>
          <p:cNvPr id="161795" name="Rectangle 3" descr="Rectangle: Click to edit Master text styles&#10;Second level&#10;Third level&#10;Fourth level&#10;Fifth level"/>
          <p:cNvSpPr>
            <a:spLocks noChangeArrowheads="1"/>
          </p:cNvSpPr>
          <p:nvPr/>
        </p:nvSpPr>
        <p:spPr bwMode="auto">
          <a:xfrm>
            <a:off x="244698" y="2343955"/>
            <a:ext cx="8494489" cy="1803042"/>
          </a:xfrm>
          <a:prstGeom prst="rect">
            <a:avLst/>
          </a:prstGeom>
          <a:noFill/>
          <a:ln w="9525">
            <a:noFill/>
            <a:miter lim="800000"/>
            <a:headEnd/>
            <a:tailEnd/>
          </a:ln>
          <a:effectLst/>
        </p:spPr>
        <p:txBody>
          <a:bodyPr lIns="100794" tIns="50397" rIns="100794" bIns="50397"/>
          <a:lstStyle/>
          <a:p>
            <a:pPr marL="819150" lvl="1" indent="-315913" defTabSz="1008063">
              <a:lnSpc>
                <a:spcPct val="90000"/>
              </a:lnSpc>
              <a:spcBef>
                <a:spcPct val="20000"/>
              </a:spcBef>
            </a:pPr>
            <a:r>
              <a:rPr lang="en-US" sz="2800" b="1" dirty="0"/>
              <a:t>   </a:t>
            </a:r>
            <a:r>
              <a:rPr lang="en-US" sz="2400" dirty="0" smtClean="0"/>
              <a:t>Please refer to the project zip file received from your </a:t>
            </a:r>
            <a:r>
              <a:rPr lang="en-US" sz="2400" b="1" dirty="0" smtClean="0"/>
              <a:t>Project manager</a:t>
            </a:r>
            <a:r>
              <a:rPr lang="en-US" sz="2400" dirty="0" smtClean="0"/>
              <a:t>.</a:t>
            </a:r>
            <a:endParaRPr lang="en-US" sz="2400" dirty="0"/>
          </a:p>
        </p:txBody>
      </p:sp>
    </p:spTree>
    <p:extLst>
      <p:ext uri="{BB962C8B-B14F-4D97-AF65-F5344CB8AC3E}">
        <p14:creationId xmlns:p14="http://schemas.microsoft.com/office/powerpoint/2010/main" val="106195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79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1795">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Lst>
  </p:timing>
</p:sld>
</file>

<file path=ppt/theme/theme1.xml><?xml version="1.0" encoding="utf-8"?>
<a:theme xmlns:a="http://schemas.openxmlformats.org/drawingml/2006/main" name="02">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Template>
  <TotalTime>1795</TotalTime>
  <Pages>11</Pages>
  <Words>3406</Words>
  <Application>Microsoft Office PowerPoint</Application>
  <PresentationFormat>On-screen Show (4:3)</PresentationFormat>
  <Paragraphs>687</Paragraphs>
  <Slides>76</Slides>
  <Notes>64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Tahoma</vt:lpstr>
      <vt:lpstr>Times New Roman</vt:lpstr>
      <vt:lpstr>Wingdings</vt:lpstr>
      <vt:lpstr>02</vt:lpstr>
      <vt:lpstr>Final Document 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Designing of Interview Questions</vt:lpstr>
      <vt:lpstr>Designing of Questionnaire</vt:lpstr>
      <vt:lpstr>Designing of Questionnaire</vt:lpstr>
      <vt:lpstr>PowerPoint Presentation</vt:lpstr>
      <vt:lpstr>Analysis of data</vt:lpstr>
      <vt:lpstr>Analysis of data</vt:lpstr>
      <vt:lpstr>Analysis of data</vt:lpstr>
      <vt:lpstr>Analysis of data</vt:lpstr>
      <vt:lpstr>Analysis of Data</vt:lpstr>
      <vt:lpstr>Analysis of data</vt:lpstr>
      <vt:lpstr>Analysis of data</vt:lpstr>
      <vt:lpstr>Analysis of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Dhason Padmakumar</dc:creator>
  <cp:lastModifiedBy>Dhason Padmakumar</cp:lastModifiedBy>
  <cp:revision>102</cp:revision>
  <cp:lastPrinted>1995-11-02T09:23:42Z</cp:lastPrinted>
  <dcterms:created xsi:type="dcterms:W3CDTF">2017-04-02T20:06:50Z</dcterms:created>
  <dcterms:modified xsi:type="dcterms:W3CDTF">2020-10-04T02:52:38Z</dcterms:modified>
</cp:coreProperties>
</file>