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6"/>
  </p:notesMasterIdLst>
  <p:handoutMasterIdLst>
    <p:handoutMasterId r:id="rId27"/>
  </p:handout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4" d="100"/>
          <a:sy n="74" d="100"/>
        </p:scale>
        <p:origin x="1668" y="72"/>
      </p:cViewPr>
      <p:guideLst>
        <p:guide orient="horz" pos="2160"/>
        <p:guide pos="2880"/>
      </p:guideLst>
    </p:cSldViewPr>
  </p:slideViewPr>
  <p:notesTextViewPr>
    <p:cViewPr>
      <p:scale>
        <a:sx n="1" d="1"/>
        <a:sy n="1" d="1"/>
      </p:scale>
      <p:origin x="0" y="0"/>
    </p:cViewPr>
  </p:notesTextViewPr>
  <p:sorterViewPr>
    <p:cViewPr>
      <p:scale>
        <a:sx n="100" d="100"/>
        <a:sy n="100" d="100"/>
      </p:scale>
      <p:origin x="0" y="31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65BD378-55F4-4A9F-8D44-6391DB012E2C}"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558535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91EA4AC1-E606-4037-9FD8-EA9C7C4F4BEF}"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31075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35A32D5-7474-49FF-B576-EA3A4764E2C7}" type="slidenum">
              <a:rPr lang="en-US"/>
              <a:pPr/>
              <a:t>2</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9891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A6BFAF0-2143-45AF-9B29-7D9807CCB072}" type="slidenum">
              <a:rPr lang="en-US"/>
              <a:pPr/>
              <a:t>11</a:t>
            </a:fld>
            <a:endParaRPr lang="en-US"/>
          </a:p>
        </p:txBody>
      </p:sp>
      <p:sp>
        <p:nvSpPr>
          <p:cNvPr id="162818" name="Rectangle 2"/>
          <p:cNvSpPr>
            <a:spLocks noGrp="1" noRot="1" noChangeAspect="1" noChangeArrowheads="1" noTextEdit="1"/>
          </p:cNvSpPr>
          <p:nvPr>
            <p:ph type="sldImg"/>
          </p:nvPr>
        </p:nvSpPr>
        <p:spPr>
          <a:xfrm>
            <a:off x="0" y="323850"/>
            <a:ext cx="1588" cy="1588"/>
          </a:xfrm>
          <a:solidFill>
            <a:srgbClr val="FFFFFF"/>
          </a:solidFill>
          <a:ln/>
        </p:spPr>
      </p:sp>
      <p:sp>
        <p:nvSpPr>
          <p:cNvPr id="16281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62903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CE85E7C7-7FFA-4E5A-B8D7-AC884B5B38DE}" type="slidenum">
              <a:rPr lang="en-US"/>
              <a:pPr/>
              <a:t>12</a:t>
            </a:fld>
            <a:endParaRPr lang="en-US"/>
          </a:p>
        </p:txBody>
      </p:sp>
      <p:sp>
        <p:nvSpPr>
          <p:cNvPr id="205826" name="Rectangle 2"/>
          <p:cNvSpPr>
            <a:spLocks noGrp="1" noRot="1" noChangeAspect="1" noChangeArrowheads="1" noTextEdit="1"/>
          </p:cNvSpPr>
          <p:nvPr>
            <p:ph type="sldImg"/>
          </p:nvPr>
        </p:nvSpPr>
        <p:spPr>
          <a:xfrm>
            <a:off x="0" y="323850"/>
            <a:ext cx="1588" cy="1588"/>
          </a:xfrm>
          <a:solidFill>
            <a:srgbClr val="FFFFFF"/>
          </a:solidFill>
          <a:ln/>
        </p:spPr>
      </p:sp>
      <p:sp>
        <p:nvSpPr>
          <p:cNvPr id="20582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06950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13232E2-3359-4DA7-A31D-4E4117850466}" type="slidenum">
              <a:rPr lang="en-US"/>
              <a:pPr/>
              <a:t>13</a:t>
            </a:fld>
            <a:endParaRPr lang="en-US"/>
          </a:p>
        </p:txBody>
      </p:sp>
      <p:sp>
        <p:nvSpPr>
          <p:cNvPr id="164866" name="Rectangle 2"/>
          <p:cNvSpPr>
            <a:spLocks noGrp="1" noRot="1" noChangeAspect="1" noChangeArrowheads="1" noTextEdit="1"/>
          </p:cNvSpPr>
          <p:nvPr>
            <p:ph type="sldImg"/>
          </p:nvPr>
        </p:nvSpPr>
        <p:spPr>
          <a:xfrm>
            <a:off x="0" y="323850"/>
            <a:ext cx="1588" cy="1588"/>
          </a:xfrm>
          <a:solidFill>
            <a:srgbClr val="FFFFFF"/>
          </a:solidFill>
          <a:ln/>
        </p:spPr>
      </p:sp>
      <p:sp>
        <p:nvSpPr>
          <p:cNvPr id="16486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28471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A43A76-7237-4657-9C34-8F94C1735E54}" type="slidenum">
              <a:rPr lang="en-US"/>
              <a:pPr/>
              <a:t>14</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203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98B7A08-846F-4FA9-B092-3AFB8DA4E13D}" type="slidenum">
              <a:rPr lang="en-US"/>
              <a:pPr/>
              <a:t>15</a:t>
            </a:fld>
            <a:endParaRPr lang="en-US"/>
          </a:p>
        </p:txBody>
      </p:sp>
      <p:sp>
        <p:nvSpPr>
          <p:cNvPr id="173058" name="Rectangle 2"/>
          <p:cNvSpPr>
            <a:spLocks noGrp="1" noRot="1" noChangeAspect="1" noChangeArrowheads="1" noTextEdit="1"/>
          </p:cNvSpPr>
          <p:nvPr>
            <p:ph type="sldImg"/>
          </p:nvPr>
        </p:nvSpPr>
        <p:spPr>
          <a:xfrm>
            <a:off x="0" y="323850"/>
            <a:ext cx="1588" cy="1588"/>
          </a:xfrm>
          <a:solidFill>
            <a:srgbClr val="FFFFFF"/>
          </a:solidFill>
          <a:ln/>
        </p:spPr>
      </p:sp>
      <p:sp>
        <p:nvSpPr>
          <p:cNvPr id="17305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886464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0B86778-AD13-4B5F-9FED-ECCD41A9E880}" type="slidenum">
              <a:rPr lang="en-US"/>
              <a:pPr/>
              <a:t>16</a:t>
            </a:fld>
            <a:endParaRPr lang="en-US"/>
          </a:p>
        </p:txBody>
      </p:sp>
      <p:sp>
        <p:nvSpPr>
          <p:cNvPr id="175106" name="Rectangle 2"/>
          <p:cNvSpPr>
            <a:spLocks noGrp="1" noRot="1" noChangeAspect="1" noChangeArrowheads="1" noTextEdit="1"/>
          </p:cNvSpPr>
          <p:nvPr>
            <p:ph type="sldImg"/>
          </p:nvPr>
        </p:nvSpPr>
        <p:spPr>
          <a:xfrm>
            <a:off x="0" y="323850"/>
            <a:ext cx="1588" cy="1588"/>
          </a:xfrm>
          <a:solidFill>
            <a:srgbClr val="FFFFFF"/>
          </a:solidFill>
          <a:ln/>
        </p:spPr>
      </p:sp>
      <p:sp>
        <p:nvSpPr>
          <p:cNvPr id="17510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53009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37C4F62-9BB4-49EE-933B-292205A8B69F}" type="slidenum">
              <a:rPr lang="en-US"/>
              <a:pPr/>
              <a:t>17</a:t>
            </a:fld>
            <a:endParaRPr lang="en-US"/>
          </a:p>
        </p:txBody>
      </p:sp>
      <p:sp>
        <p:nvSpPr>
          <p:cNvPr id="177154" name="Rectangle 2"/>
          <p:cNvSpPr>
            <a:spLocks noGrp="1" noRot="1" noChangeAspect="1" noChangeArrowheads="1" noTextEdit="1"/>
          </p:cNvSpPr>
          <p:nvPr>
            <p:ph type="sldImg"/>
          </p:nvPr>
        </p:nvSpPr>
        <p:spPr>
          <a:xfrm>
            <a:off x="0" y="323850"/>
            <a:ext cx="1588" cy="1588"/>
          </a:xfrm>
          <a:solidFill>
            <a:srgbClr val="FFFFFF"/>
          </a:solidFill>
          <a:ln/>
        </p:spPr>
      </p:sp>
      <p:sp>
        <p:nvSpPr>
          <p:cNvPr id="17715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511243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FFD429C-9189-4017-916E-1B6168B5F171}" type="slidenum">
              <a:rPr lang="en-US"/>
              <a:pPr/>
              <a:t>18</a:t>
            </a:fld>
            <a:endParaRPr lang="en-US"/>
          </a:p>
        </p:txBody>
      </p:sp>
      <p:sp>
        <p:nvSpPr>
          <p:cNvPr id="179202" name="Rectangle 2"/>
          <p:cNvSpPr>
            <a:spLocks noGrp="1" noRot="1" noChangeAspect="1" noChangeArrowheads="1" noTextEdit="1"/>
          </p:cNvSpPr>
          <p:nvPr>
            <p:ph type="sldImg"/>
          </p:nvPr>
        </p:nvSpPr>
        <p:spPr>
          <a:xfrm>
            <a:off x="0" y="323850"/>
            <a:ext cx="1588" cy="1588"/>
          </a:xfrm>
          <a:solidFill>
            <a:srgbClr val="FFFFFF"/>
          </a:solidFill>
          <a:ln/>
        </p:spPr>
      </p:sp>
      <p:sp>
        <p:nvSpPr>
          <p:cNvPr id="179203"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736690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7D2E885-F8D8-4CF1-AAF5-C98BFD131FD1}" type="slidenum">
              <a:rPr lang="en-US"/>
              <a:pPr/>
              <a:t>19</a:t>
            </a:fld>
            <a:endParaRPr lang="en-US"/>
          </a:p>
        </p:txBody>
      </p:sp>
      <p:sp>
        <p:nvSpPr>
          <p:cNvPr id="181250" name="Rectangle 2"/>
          <p:cNvSpPr>
            <a:spLocks noGrp="1" noRot="1" noChangeAspect="1" noChangeArrowheads="1" noTextEdit="1"/>
          </p:cNvSpPr>
          <p:nvPr>
            <p:ph type="sldImg"/>
          </p:nvPr>
        </p:nvSpPr>
        <p:spPr>
          <a:xfrm>
            <a:off x="0" y="323850"/>
            <a:ext cx="1588" cy="1588"/>
          </a:xfrm>
          <a:solidFill>
            <a:srgbClr val="FFFFFF"/>
          </a:solidFill>
          <a:ln/>
        </p:spPr>
      </p:sp>
      <p:sp>
        <p:nvSpPr>
          <p:cNvPr id="18125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81946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8786BC5-7774-4404-8D94-A5EB4E921701}" type="slidenum">
              <a:rPr lang="en-US"/>
              <a:pPr/>
              <a:t>20</a:t>
            </a:fld>
            <a:endParaRPr lang="en-US"/>
          </a:p>
        </p:txBody>
      </p:sp>
      <p:sp>
        <p:nvSpPr>
          <p:cNvPr id="183298" name="Rectangle 2"/>
          <p:cNvSpPr>
            <a:spLocks noGrp="1" noRot="1" noChangeAspect="1" noChangeArrowheads="1" noTextEdit="1"/>
          </p:cNvSpPr>
          <p:nvPr>
            <p:ph type="sldImg"/>
          </p:nvPr>
        </p:nvSpPr>
        <p:spPr>
          <a:xfrm>
            <a:off x="0" y="323850"/>
            <a:ext cx="1588" cy="1588"/>
          </a:xfrm>
          <a:solidFill>
            <a:srgbClr val="FFFFFF"/>
          </a:solidFill>
          <a:ln/>
        </p:spPr>
      </p:sp>
      <p:sp>
        <p:nvSpPr>
          <p:cNvPr id="18329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35363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C9C5E68-BA2E-40CA-959F-8FAE9732A51C}" type="slidenum">
              <a:rPr lang="en-US"/>
              <a:pPr/>
              <a:t>3</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7371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885D9FF-E0CE-4C7B-9DE9-705A23D1B7BA}" type="slidenum">
              <a:rPr lang="en-US"/>
              <a:pPr/>
              <a:t>21</a:t>
            </a:fld>
            <a:endParaRPr lang="en-US"/>
          </a:p>
        </p:txBody>
      </p:sp>
      <p:sp>
        <p:nvSpPr>
          <p:cNvPr id="185346" name="Rectangle 2"/>
          <p:cNvSpPr>
            <a:spLocks noGrp="1" noRot="1" noChangeAspect="1" noChangeArrowheads="1" noTextEdit="1"/>
          </p:cNvSpPr>
          <p:nvPr>
            <p:ph type="sldImg"/>
          </p:nvPr>
        </p:nvSpPr>
        <p:spPr>
          <a:xfrm>
            <a:off x="0" y="323850"/>
            <a:ext cx="1588" cy="1588"/>
          </a:xfrm>
          <a:solidFill>
            <a:srgbClr val="FFFFFF"/>
          </a:solidFill>
          <a:ln/>
        </p:spPr>
      </p:sp>
      <p:sp>
        <p:nvSpPr>
          <p:cNvPr id="18534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338434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D0B9F5A-5935-4C6C-AA19-9BF9D085DFC4}" type="slidenum">
              <a:rPr lang="en-US"/>
              <a:pPr/>
              <a:t>22</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155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68640F16-A545-4044-A528-E15DC4A7F27A}" type="slidenum">
              <a:rPr lang="en-US"/>
              <a:pPr/>
              <a:t>23</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915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C3A361FB-4CE6-4804-8BF5-45B09B78BE2F}" type="slidenum">
              <a:rPr lang="en-US"/>
              <a:pPr/>
              <a:t>24</a:t>
            </a:fld>
            <a:endParaRPr lang="en-US"/>
          </a:p>
        </p:txBody>
      </p:sp>
      <p:sp>
        <p:nvSpPr>
          <p:cNvPr id="132098"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400186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D4DCA237-3368-412C-BE37-4F8C34EF97A8}" type="slidenum">
              <a:rPr lang="en-US"/>
              <a:pPr/>
              <a:t>4</a:t>
            </a:fld>
            <a:endParaRPr lang="en-US"/>
          </a:p>
        </p:txBody>
      </p:sp>
      <p:sp>
        <p:nvSpPr>
          <p:cNvPr id="199682" name="Rectangle 2"/>
          <p:cNvSpPr>
            <a:spLocks noGrp="1" noRot="1" noChangeAspect="1" noChangeArrowheads="1" noTextEdit="1"/>
          </p:cNvSpPr>
          <p:nvPr>
            <p:ph type="sldImg"/>
          </p:nvPr>
        </p:nvSpPr>
        <p:spPr>
          <a:xfrm>
            <a:off x="0" y="323850"/>
            <a:ext cx="1588" cy="1588"/>
          </a:xfrm>
          <a:solidFill>
            <a:srgbClr val="FFFFFF"/>
          </a:solidFill>
          <a:ln/>
        </p:spPr>
      </p:sp>
      <p:sp>
        <p:nvSpPr>
          <p:cNvPr id="199683"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798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3CB9A3D-F278-4633-B0C9-87ED4C5C2D82}" type="slidenum">
              <a:rPr lang="en-US"/>
              <a:pPr/>
              <a:t>5</a:t>
            </a:fld>
            <a:endParaRPr lang="en-US"/>
          </a:p>
        </p:txBody>
      </p:sp>
      <p:sp>
        <p:nvSpPr>
          <p:cNvPr id="187394" name="Rectangle 2"/>
          <p:cNvSpPr>
            <a:spLocks noGrp="1" noRot="1" noChangeAspect="1" noChangeArrowheads="1" noTextEdit="1"/>
          </p:cNvSpPr>
          <p:nvPr>
            <p:ph type="sldImg"/>
          </p:nvPr>
        </p:nvSpPr>
        <p:spPr>
          <a:xfrm>
            <a:off x="0" y="323850"/>
            <a:ext cx="1588" cy="1588"/>
          </a:xfrm>
          <a:solidFill>
            <a:srgbClr val="FFFFFF"/>
          </a:solidFill>
          <a:ln/>
        </p:spPr>
      </p:sp>
      <p:sp>
        <p:nvSpPr>
          <p:cNvPr id="18739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53510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98CAF8B-151B-4778-B8BD-C5E8734C8B79}" type="slidenum">
              <a:rPr lang="en-US"/>
              <a:pPr/>
              <a:t>6</a:t>
            </a:fld>
            <a:endParaRPr lang="en-US"/>
          </a:p>
        </p:txBody>
      </p:sp>
      <p:sp>
        <p:nvSpPr>
          <p:cNvPr id="191490" name="Rectangle 2"/>
          <p:cNvSpPr>
            <a:spLocks noGrp="1" noRot="1" noChangeAspect="1" noChangeArrowheads="1" noTextEdit="1"/>
          </p:cNvSpPr>
          <p:nvPr>
            <p:ph type="sldImg"/>
          </p:nvPr>
        </p:nvSpPr>
        <p:spPr>
          <a:xfrm>
            <a:off x="0" y="323850"/>
            <a:ext cx="1588" cy="1588"/>
          </a:xfrm>
          <a:solidFill>
            <a:srgbClr val="FFFFFF"/>
          </a:solidFill>
          <a:ln/>
        </p:spPr>
      </p:sp>
      <p:sp>
        <p:nvSpPr>
          <p:cNvPr id="19149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69971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13E4485-7BA2-4A4F-A4BA-887FE17A43D4}" type="slidenum">
              <a:rPr lang="en-US"/>
              <a:pPr/>
              <a:t>7</a:t>
            </a:fld>
            <a:endParaRPr lang="en-US"/>
          </a:p>
        </p:txBody>
      </p:sp>
      <p:sp>
        <p:nvSpPr>
          <p:cNvPr id="195586" name="Rectangle 2"/>
          <p:cNvSpPr>
            <a:spLocks noGrp="1" noRot="1" noChangeAspect="1" noChangeArrowheads="1" noTextEdit="1"/>
          </p:cNvSpPr>
          <p:nvPr>
            <p:ph type="sldImg"/>
          </p:nvPr>
        </p:nvSpPr>
        <p:spPr>
          <a:xfrm>
            <a:off x="0" y="323850"/>
            <a:ext cx="1588" cy="1588"/>
          </a:xfrm>
          <a:solidFill>
            <a:srgbClr val="FFFFFF"/>
          </a:solidFill>
          <a:ln/>
        </p:spPr>
      </p:sp>
      <p:sp>
        <p:nvSpPr>
          <p:cNvPr id="19558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71624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4BE6D81-923D-4EFB-8C7B-5479A9490459}" type="slidenum">
              <a:rPr lang="en-US"/>
              <a:pPr/>
              <a:t>8</a:t>
            </a:fld>
            <a:endParaRPr lang="en-US"/>
          </a:p>
        </p:txBody>
      </p:sp>
      <p:sp>
        <p:nvSpPr>
          <p:cNvPr id="201730" name="Rectangle 2"/>
          <p:cNvSpPr>
            <a:spLocks noGrp="1" noRot="1" noChangeAspect="1" noChangeArrowheads="1" noTextEdit="1"/>
          </p:cNvSpPr>
          <p:nvPr>
            <p:ph type="sldImg"/>
          </p:nvPr>
        </p:nvSpPr>
        <p:spPr>
          <a:xfrm>
            <a:off x="0" y="323850"/>
            <a:ext cx="1588" cy="1588"/>
          </a:xfrm>
          <a:solidFill>
            <a:srgbClr val="FFFFFF"/>
          </a:solidFill>
          <a:ln/>
        </p:spPr>
      </p:sp>
      <p:sp>
        <p:nvSpPr>
          <p:cNvPr id="20173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14130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97CCD06-847E-4D1D-8A4A-06D701430FB7}" type="slidenum">
              <a:rPr lang="en-US"/>
              <a:pPr/>
              <a:t>9</a:t>
            </a:fld>
            <a:endParaRPr lang="en-US"/>
          </a:p>
        </p:txBody>
      </p:sp>
      <p:sp>
        <p:nvSpPr>
          <p:cNvPr id="197634" name="Rectangle 2"/>
          <p:cNvSpPr>
            <a:spLocks noGrp="1" noRot="1" noChangeAspect="1" noChangeArrowheads="1" noTextEdit="1"/>
          </p:cNvSpPr>
          <p:nvPr>
            <p:ph type="sldImg"/>
          </p:nvPr>
        </p:nvSpPr>
        <p:spPr>
          <a:xfrm>
            <a:off x="0" y="323850"/>
            <a:ext cx="1588" cy="1588"/>
          </a:xfrm>
          <a:solidFill>
            <a:srgbClr val="FFFFFF"/>
          </a:solidFill>
          <a:ln/>
        </p:spPr>
      </p:sp>
      <p:sp>
        <p:nvSpPr>
          <p:cNvPr id="19763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25372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5B94B38-1750-4CB4-8EF9-E942B33698DB}" type="slidenum">
              <a:rPr lang="en-US"/>
              <a:pPr/>
              <a:t>10</a:t>
            </a:fld>
            <a:endParaRPr lang="en-US"/>
          </a:p>
        </p:txBody>
      </p:sp>
      <p:sp>
        <p:nvSpPr>
          <p:cNvPr id="203778" name="Rectangle 2"/>
          <p:cNvSpPr>
            <a:spLocks noGrp="1" noRot="1" noChangeAspect="1" noChangeArrowheads="1" noTextEdit="1"/>
          </p:cNvSpPr>
          <p:nvPr>
            <p:ph type="sldImg"/>
          </p:nvPr>
        </p:nvSpPr>
        <p:spPr>
          <a:xfrm>
            <a:off x="0" y="323850"/>
            <a:ext cx="1588" cy="1588"/>
          </a:xfrm>
          <a:solidFill>
            <a:srgbClr val="FFFFFF"/>
          </a:solidFill>
          <a:ln/>
        </p:spPr>
      </p:sp>
      <p:sp>
        <p:nvSpPr>
          <p:cNvPr id="20377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204441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94781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49310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71063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47809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348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93237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762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91188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10087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84227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77201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fld id="{87C5BDE8-5F66-41B5-82C6-5F7D6171C827}" type="slidenum">
              <a:rPr lang="en-GB"/>
              <a:pPr>
                <a:defRPr/>
              </a:pPr>
              <a:t>‹#›</a:t>
            </a:fld>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533400" y="1000125"/>
            <a:ext cx="4627563" cy="762000"/>
          </a:xfrm>
          <a:prstGeom prst="rect">
            <a:avLst/>
          </a:prstGeom>
          <a:noFill/>
          <a:ln w="9525">
            <a:noFill/>
            <a:miter lim="800000"/>
            <a:headEnd/>
            <a:tailEnd/>
          </a:ln>
          <a:effectLst/>
        </p:spPr>
        <p:txBody>
          <a:bodyPr wrap="none">
            <a:spAutoFit/>
          </a:bodyPr>
          <a:lstStyle/>
          <a:p>
            <a:pPr eaLnBrk="1" hangingPunct="1"/>
            <a:r>
              <a:rPr lang="en-US" sz="4400" dirty="0">
                <a:solidFill>
                  <a:schemeClr val="tx1">
                    <a:lumMod val="95000"/>
                    <a:lumOff val="5000"/>
                  </a:schemeClr>
                </a:solidFill>
                <a:latin typeface="Arial" charset="0"/>
              </a:rPr>
              <a:t>Final Year Project</a:t>
            </a:r>
          </a:p>
        </p:txBody>
      </p:sp>
      <p:sp>
        <p:nvSpPr>
          <p:cNvPr id="6" name="Rectangle 17"/>
          <p:cNvSpPr>
            <a:spLocks noChangeArrowheads="1"/>
          </p:cNvSpPr>
          <p:nvPr/>
        </p:nvSpPr>
        <p:spPr bwMode="auto">
          <a:xfrm>
            <a:off x="2160104" y="3581400"/>
            <a:ext cx="8541406" cy="369332"/>
          </a:xfrm>
          <a:prstGeom prst="rect">
            <a:avLst/>
          </a:prstGeom>
          <a:noFill/>
          <a:ln w="9525">
            <a:noFill/>
            <a:miter lim="800000"/>
            <a:headEnd/>
            <a:tailEnd/>
          </a:ln>
          <a:effectLst/>
        </p:spPr>
        <p:txBody>
          <a:bodyPr wrap="square" anchor="ctr">
            <a:spAutoFit/>
          </a:bodyPr>
          <a:lstStyle/>
          <a:p>
            <a:pPr eaLnBrk="1" hangingPunct="1"/>
            <a:r>
              <a:rPr lang="en-US" sz="1800" b="1" dirty="0">
                <a:solidFill>
                  <a:schemeClr val="tx1"/>
                </a:solidFill>
                <a:latin typeface="Arial" charset="0"/>
              </a:rPr>
              <a:t>ALL FINAL </a:t>
            </a:r>
            <a:r>
              <a:rPr lang="en-US" sz="1800" b="1" dirty="0" smtClean="0">
                <a:solidFill>
                  <a:schemeClr val="tx1"/>
                </a:solidFill>
                <a:latin typeface="Arial" charset="0"/>
              </a:rPr>
              <a:t>FYPs – School of Computing &amp; Technology</a:t>
            </a:r>
            <a:endParaRPr lang="en-US" sz="1800" b="1" dirty="0">
              <a:solidFill>
                <a:schemeClr val="tx1"/>
              </a:solidFill>
              <a:latin typeface="Arial" charset="0"/>
            </a:endParaRPr>
          </a:p>
        </p:txBody>
      </p:sp>
      <p:sp>
        <p:nvSpPr>
          <p:cNvPr id="5" name="Rectangle 2"/>
          <p:cNvSpPr>
            <a:spLocks noGrp="1" noChangeArrowheads="1"/>
          </p:cNvSpPr>
          <p:nvPr>
            <p:ph type="ctrTitle"/>
          </p:nvPr>
        </p:nvSpPr>
        <p:spPr>
          <a:xfrm>
            <a:off x="3152775" y="2628900"/>
            <a:ext cx="5949950" cy="781050"/>
          </a:xfrm>
        </p:spPr>
        <p:txBody>
          <a:bodyPr/>
          <a:lstStyle/>
          <a:p>
            <a:pPr algn="r"/>
            <a:r>
              <a:rPr lang="en-US" sz="3200" dirty="0">
                <a:solidFill>
                  <a:schemeClr val="tx1"/>
                </a:solidFill>
              </a:rPr>
              <a:t>How to do your Presentation</a:t>
            </a:r>
          </a:p>
        </p:txBody>
      </p:sp>
    </p:spTree>
    <p:extLst>
      <p:ext uri="{BB962C8B-B14F-4D97-AF65-F5344CB8AC3E}">
        <p14:creationId xmlns:p14="http://schemas.microsoft.com/office/powerpoint/2010/main" val="1411989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3646BA93-10AC-44CE-BF00-484C2C9D1744}" type="slidenum">
              <a:rPr lang="en-US"/>
              <a:pPr/>
              <a:t>10</a:t>
            </a:fld>
            <a:r>
              <a:rPr lang="en-US"/>
              <a:t> of 26</a:t>
            </a:r>
          </a:p>
        </p:txBody>
      </p:sp>
      <p:sp>
        <p:nvSpPr>
          <p:cNvPr id="202754" name="Rectangle 2"/>
          <p:cNvSpPr>
            <a:spLocks noGrp="1" noChangeArrowheads="1"/>
          </p:cNvSpPr>
          <p:nvPr>
            <p:ph type="title"/>
          </p:nvPr>
        </p:nvSpPr>
        <p:spPr>
          <a:xfrm>
            <a:off x="1524000" y="-152400"/>
            <a:ext cx="4467225"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After Presentation</a:t>
            </a:r>
          </a:p>
        </p:txBody>
      </p:sp>
      <p:sp>
        <p:nvSpPr>
          <p:cNvPr id="202755" name="Rectangle 3"/>
          <p:cNvSpPr>
            <a:spLocks noGrp="1" noChangeArrowheads="1"/>
          </p:cNvSpPr>
          <p:nvPr>
            <p:ph type="body" idx="1"/>
          </p:nvPr>
        </p:nvSpPr>
        <p:spPr>
          <a:xfrm>
            <a:off x="381000" y="1600200"/>
            <a:ext cx="8763000" cy="4800600"/>
          </a:xfrm>
          <a:ln/>
        </p:spPr>
        <p:txBody>
          <a:bodyPr lIns="90000" tIns="46800" rIns="90000" bIns="46800"/>
          <a:lstStyle/>
          <a:p>
            <a:pPr marL="341313" indent="-341313" defTabSz="457200">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Students </a:t>
            </a:r>
            <a:r>
              <a:rPr lang="en-GB" sz="2800" dirty="0" smtClean="0"/>
              <a:t>will be </a:t>
            </a:r>
            <a:r>
              <a:rPr lang="en-GB" sz="2800" dirty="0"/>
              <a:t>informed if they had </a:t>
            </a:r>
            <a:r>
              <a:rPr lang="en-GB" sz="2800" dirty="0">
                <a:solidFill>
                  <a:srgbClr val="FF0000"/>
                </a:solidFill>
              </a:rPr>
              <a:t>passed</a:t>
            </a:r>
            <a:r>
              <a:rPr lang="en-GB" sz="2800" dirty="0"/>
              <a:t> or </a:t>
            </a:r>
            <a:r>
              <a:rPr lang="en-GB" sz="2800" dirty="0">
                <a:solidFill>
                  <a:srgbClr val="FF0000"/>
                </a:solidFill>
              </a:rPr>
              <a:t>failed</a:t>
            </a:r>
            <a:r>
              <a:rPr lang="en-GB" sz="2800" dirty="0"/>
              <a:t> </a:t>
            </a:r>
            <a:r>
              <a:rPr lang="en-GB" sz="2800" dirty="0" smtClean="0"/>
              <a:t>at the end of their final presentation. An </a:t>
            </a:r>
            <a:r>
              <a:rPr lang="en-GB" sz="2800" dirty="0">
                <a:solidFill>
                  <a:srgbClr val="FF0000"/>
                </a:solidFill>
              </a:rPr>
              <a:t>advice letter </a:t>
            </a:r>
            <a:r>
              <a:rPr lang="en-GB" sz="2800" dirty="0"/>
              <a:t>will be given to students who have </a:t>
            </a:r>
            <a:r>
              <a:rPr lang="en-GB" sz="2800" dirty="0">
                <a:solidFill>
                  <a:srgbClr val="FF0000"/>
                </a:solidFill>
              </a:rPr>
              <a:t>failed</a:t>
            </a:r>
            <a:r>
              <a:rPr lang="en-GB" sz="2800" dirty="0"/>
              <a:t> </a:t>
            </a:r>
            <a:r>
              <a:rPr lang="en-GB" sz="2800" dirty="0" smtClean="0"/>
              <a:t>in FYP.  </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Each </a:t>
            </a:r>
            <a:r>
              <a:rPr lang="en-GB" sz="2800" dirty="0"/>
              <a:t>project will be moderated </a:t>
            </a:r>
            <a:r>
              <a:rPr lang="en-GB" sz="2800" dirty="0" smtClean="0"/>
              <a:t>by an </a:t>
            </a:r>
            <a:r>
              <a:rPr lang="en-GB" sz="2800" dirty="0" smtClean="0">
                <a:solidFill>
                  <a:srgbClr val="FF0000"/>
                </a:solidFill>
              </a:rPr>
              <a:t>Internal</a:t>
            </a:r>
            <a:r>
              <a:rPr lang="en-GB" sz="2800" dirty="0" smtClean="0"/>
              <a:t> </a:t>
            </a:r>
            <a:r>
              <a:rPr lang="en-GB" sz="2800" dirty="0"/>
              <a:t>project assessment </a:t>
            </a:r>
            <a:r>
              <a:rPr lang="en-GB" sz="2800" dirty="0" smtClean="0"/>
              <a:t>board (FYPC-FYP Committee) </a:t>
            </a:r>
            <a:r>
              <a:rPr lang="en-GB" sz="2800" dirty="0"/>
              <a:t>before reaching the </a:t>
            </a:r>
            <a:r>
              <a:rPr lang="en-GB" sz="2800" dirty="0" smtClean="0">
                <a:solidFill>
                  <a:srgbClr val="FF0000"/>
                </a:solidFill>
              </a:rPr>
              <a:t>External</a:t>
            </a:r>
            <a:r>
              <a:rPr lang="en-GB" sz="2800" dirty="0" smtClean="0"/>
              <a:t> exam </a:t>
            </a:r>
            <a:r>
              <a:rPr lang="en-GB" sz="2800" dirty="0"/>
              <a:t>board.</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p:txBody>
      </p:sp>
    </p:spTree>
    <p:extLst>
      <p:ext uri="{BB962C8B-B14F-4D97-AF65-F5344CB8AC3E}">
        <p14:creationId xmlns:p14="http://schemas.microsoft.com/office/powerpoint/2010/main" val="40328637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 calcmode="lin" valueType="num">
                                      <p:cBhvr additive="base">
                                        <p:cTn id="7" dur="500" fill="hold"/>
                                        <p:tgtEl>
                                          <p:spTgt spid="202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 calcmode="lin" valueType="num">
                                      <p:cBhvr additive="base">
                                        <p:cTn id="13" dur="500" fill="hold"/>
                                        <p:tgtEl>
                                          <p:spTgt spid="202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Slide </a:t>
            </a:r>
            <a:fld id="{6F79A2A0-C6F2-4365-B03B-7489CE8B510F}" type="slidenum">
              <a:rPr lang="en-US"/>
              <a:pPr/>
              <a:t>11</a:t>
            </a:fld>
            <a:r>
              <a:rPr lang="en-US"/>
              <a:t> of 26</a:t>
            </a:r>
          </a:p>
        </p:txBody>
      </p:sp>
      <p:sp>
        <p:nvSpPr>
          <p:cNvPr id="161794" name="Rectangle 2"/>
          <p:cNvSpPr>
            <a:spLocks noGrp="1" noChangeArrowheads="1"/>
          </p:cNvSpPr>
          <p:nvPr>
            <p:ph type="title"/>
          </p:nvPr>
        </p:nvSpPr>
        <p:spPr>
          <a:xfrm>
            <a:off x="952500" y="-38100"/>
            <a:ext cx="8191500"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FYP Assessment </a:t>
            </a:r>
            <a:br>
              <a:rPr lang="en-GB" sz="3600" b="1"/>
            </a:br>
            <a:r>
              <a:rPr lang="en-GB" sz="3600" b="1"/>
              <a:t>&amp; Moderation Process</a:t>
            </a:r>
          </a:p>
        </p:txBody>
      </p:sp>
      <p:sp>
        <p:nvSpPr>
          <p:cNvPr id="161797" name="Rectangle 5"/>
          <p:cNvSpPr>
            <a:spLocks noChangeArrowheads="1"/>
          </p:cNvSpPr>
          <p:nvPr/>
        </p:nvSpPr>
        <p:spPr bwMode="auto">
          <a:xfrm>
            <a:off x="762000" y="3009900"/>
            <a:ext cx="3048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FYP Presentation</a:t>
            </a:r>
          </a:p>
        </p:txBody>
      </p:sp>
      <p:sp>
        <p:nvSpPr>
          <p:cNvPr id="161798" name="Rectangle 6"/>
          <p:cNvSpPr>
            <a:spLocks noChangeArrowheads="1"/>
          </p:cNvSpPr>
          <p:nvPr/>
        </p:nvSpPr>
        <p:spPr bwMode="auto">
          <a:xfrm>
            <a:off x="630238" y="4306888"/>
            <a:ext cx="329565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Post-Marking of FYP </a:t>
            </a:r>
          </a:p>
          <a:p>
            <a:pPr algn="ctr"/>
            <a:r>
              <a:rPr lang="en-US" sz="2400" b="1"/>
              <a:t>Documentation</a:t>
            </a:r>
          </a:p>
        </p:txBody>
      </p:sp>
      <p:sp>
        <p:nvSpPr>
          <p:cNvPr id="161799" name="Rectangle 7"/>
          <p:cNvSpPr>
            <a:spLocks noChangeArrowheads="1"/>
          </p:cNvSpPr>
          <p:nvPr/>
        </p:nvSpPr>
        <p:spPr bwMode="auto">
          <a:xfrm>
            <a:off x="288925" y="1641475"/>
            <a:ext cx="4038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Pre-Marking of FYP </a:t>
            </a:r>
          </a:p>
          <a:p>
            <a:pPr algn="ctr"/>
            <a:r>
              <a:rPr lang="en-US" sz="2400" b="1"/>
              <a:t>Documentation</a:t>
            </a:r>
          </a:p>
        </p:txBody>
      </p:sp>
      <p:sp>
        <p:nvSpPr>
          <p:cNvPr id="161800" name="Rectangle 8"/>
          <p:cNvSpPr>
            <a:spLocks noChangeArrowheads="1"/>
          </p:cNvSpPr>
          <p:nvPr/>
        </p:nvSpPr>
        <p:spPr bwMode="auto">
          <a:xfrm>
            <a:off x="782638" y="5564188"/>
            <a:ext cx="3048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Internal Project</a:t>
            </a:r>
          </a:p>
          <a:p>
            <a:pPr algn="ctr"/>
            <a:r>
              <a:rPr lang="en-US" sz="2400" b="1"/>
              <a:t>Moderation</a:t>
            </a:r>
          </a:p>
        </p:txBody>
      </p:sp>
      <p:sp>
        <p:nvSpPr>
          <p:cNvPr id="161801" name="Rectangle 9"/>
          <p:cNvSpPr>
            <a:spLocks noChangeArrowheads="1"/>
          </p:cNvSpPr>
          <p:nvPr/>
        </p:nvSpPr>
        <p:spPr bwMode="auto">
          <a:xfrm>
            <a:off x="5108575" y="5546725"/>
            <a:ext cx="34671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External Moderation &amp; </a:t>
            </a:r>
          </a:p>
          <a:p>
            <a:pPr algn="ctr"/>
            <a:r>
              <a:rPr lang="en-US" sz="2400" b="1"/>
              <a:t>External Board</a:t>
            </a:r>
          </a:p>
        </p:txBody>
      </p:sp>
      <p:sp>
        <p:nvSpPr>
          <p:cNvPr id="161802" name="Rectangle 10"/>
          <p:cNvSpPr>
            <a:spLocks noChangeArrowheads="1"/>
          </p:cNvSpPr>
          <p:nvPr/>
        </p:nvSpPr>
        <p:spPr bwMode="auto">
          <a:xfrm>
            <a:off x="4919663" y="4062413"/>
            <a:ext cx="3562350" cy="838200"/>
          </a:xfrm>
          <a:prstGeom prst="rect">
            <a:avLst/>
          </a:prstGeom>
          <a:solidFill>
            <a:schemeClr val="accent1"/>
          </a:solidFill>
          <a:ln w="38100">
            <a:solidFill>
              <a:srgbClr val="FF6600"/>
            </a:solidFill>
            <a:miter lim="800000"/>
            <a:headEnd/>
            <a:tailEnd/>
          </a:ln>
          <a:effectLst/>
        </p:spPr>
        <p:txBody>
          <a:bodyPr wrap="none" anchor="ctr"/>
          <a:lstStyle/>
          <a:p>
            <a:pPr algn="ctr"/>
            <a:r>
              <a:rPr lang="en-US" sz="2400" b="1">
                <a:solidFill>
                  <a:srgbClr val="FF0000"/>
                </a:solidFill>
              </a:rPr>
              <a:t>Release of Final Result</a:t>
            </a:r>
          </a:p>
        </p:txBody>
      </p:sp>
      <p:sp>
        <p:nvSpPr>
          <p:cNvPr id="161803" name="Line 11"/>
          <p:cNvSpPr>
            <a:spLocks noChangeShapeType="1"/>
          </p:cNvSpPr>
          <p:nvPr/>
        </p:nvSpPr>
        <p:spPr bwMode="auto">
          <a:xfrm>
            <a:off x="2152650" y="2495550"/>
            <a:ext cx="0" cy="514350"/>
          </a:xfrm>
          <a:prstGeom prst="line">
            <a:avLst/>
          </a:prstGeom>
          <a:noFill/>
          <a:ln w="38100">
            <a:solidFill>
              <a:schemeClr val="tx1"/>
            </a:solidFill>
            <a:round/>
            <a:headEnd/>
            <a:tailEnd type="triangle" w="med" len="med"/>
          </a:ln>
          <a:effectLst/>
        </p:spPr>
        <p:txBody>
          <a:bodyPr/>
          <a:lstStyle/>
          <a:p>
            <a:endParaRPr lang="en-GB"/>
          </a:p>
        </p:txBody>
      </p:sp>
      <p:sp>
        <p:nvSpPr>
          <p:cNvPr id="161804" name="Line 12"/>
          <p:cNvSpPr>
            <a:spLocks noChangeShapeType="1"/>
          </p:cNvSpPr>
          <p:nvPr/>
        </p:nvSpPr>
        <p:spPr bwMode="auto">
          <a:xfrm>
            <a:off x="2190750" y="3867150"/>
            <a:ext cx="0" cy="438150"/>
          </a:xfrm>
          <a:prstGeom prst="line">
            <a:avLst/>
          </a:prstGeom>
          <a:noFill/>
          <a:ln w="28575">
            <a:solidFill>
              <a:schemeClr val="tx1"/>
            </a:solidFill>
            <a:round/>
            <a:headEnd/>
            <a:tailEnd type="triangle" w="med" len="med"/>
          </a:ln>
          <a:effectLst/>
        </p:spPr>
        <p:txBody>
          <a:bodyPr/>
          <a:lstStyle/>
          <a:p>
            <a:endParaRPr lang="en-GB"/>
          </a:p>
        </p:txBody>
      </p:sp>
      <p:sp>
        <p:nvSpPr>
          <p:cNvPr id="161805" name="Line 13"/>
          <p:cNvSpPr>
            <a:spLocks noChangeShapeType="1"/>
          </p:cNvSpPr>
          <p:nvPr/>
        </p:nvSpPr>
        <p:spPr bwMode="auto">
          <a:xfrm>
            <a:off x="2209800" y="5162550"/>
            <a:ext cx="0" cy="381000"/>
          </a:xfrm>
          <a:prstGeom prst="line">
            <a:avLst/>
          </a:prstGeom>
          <a:noFill/>
          <a:ln w="28575">
            <a:solidFill>
              <a:schemeClr val="tx1"/>
            </a:solidFill>
            <a:round/>
            <a:headEnd/>
            <a:tailEnd type="triangle" w="med" len="med"/>
          </a:ln>
          <a:effectLst/>
        </p:spPr>
        <p:txBody>
          <a:bodyPr/>
          <a:lstStyle/>
          <a:p>
            <a:endParaRPr lang="en-GB"/>
          </a:p>
        </p:txBody>
      </p:sp>
      <p:sp>
        <p:nvSpPr>
          <p:cNvPr id="161806" name="Line 14"/>
          <p:cNvSpPr>
            <a:spLocks noChangeShapeType="1"/>
          </p:cNvSpPr>
          <p:nvPr/>
        </p:nvSpPr>
        <p:spPr bwMode="auto">
          <a:xfrm>
            <a:off x="3848100" y="5981700"/>
            <a:ext cx="1257300" cy="0"/>
          </a:xfrm>
          <a:prstGeom prst="line">
            <a:avLst/>
          </a:prstGeom>
          <a:noFill/>
          <a:ln w="28575">
            <a:solidFill>
              <a:schemeClr val="tx1"/>
            </a:solidFill>
            <a:round/>
            <a:headEnd/>
            <a:tailEnd type="triangle" w="med" len="med"/>
          </a:ln>
          <a:effectLst/>
        </p:spPr>
        <p:txBody>
          <a:bodyPr/>
          <a:lstStyle/>
          <a:p>
            <a:endParaRPr lang="en-GB"/>
          </a:p>
        </p:txBody>
      </p:sp>
      <p:sp>
        <p:nvSpPr>
          <p:cNvPr id="161807" name="Line 15"/>
          <p:cNvSpPr>
            <a:spLocks noChangeShapeType="1"/>
          </p:cNvSpPr>
          <p:nvPr/>
        </p:nvSpPr>
        <p:spPr bwMode="auto">
          <a:xfrm flipV="1">
            <a:off x="6800850" y="4895850"/>
            <a:ext cx="0" cy="628650"/>
          </a:xfrm>
          <a:prstGeom prst="line">
            <a:avLst/>
          </a:prstGeom>
          <a:noFill/>
          <a:ln w="28575">
            <a:solidFill>
              <a:schemeClr val="tx1"/>
            </a:solidFill>
            <a:round/>
            <a:headEnd/>
            <a:tailEnd type="triangle" w="med" len="med"/>
          </a:ln>
          <a:effectLst/>
        </p:spPr>
        <p:txBody>
          <a:bodyPr/>
          <a:lstStyle/>
          <a:p>
            <a:endParaRPr lang="en-GB"/>
          </a:p>
        </p:txBody>
      </p:sp>
    </p:spTree>
    <p:extLst>
      <p:ext uri="{BB962C8B-B14F-4D97-AF65-F5344CB8AC3E}">
        <p14:creationId xmlns:p14="http://schemas.microsoft.com/office/powerpoint/2010/main" val="2759808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additive="base">
                                        <p:cTn id="7" dur="500" fill="hold"/>
                                        <p:tgtEl>
                                          <p:spTgt spid="161799"/>
                                        </p:tgtEl>
                                        <p:attrNameLst>
                                          <p:attrName>ppt_x</p:attrName>
                                        </p:attrNameLst>
                                      </p:cBhvr>
                                      <p:tavLst>
                                        <p:tav tm="0">
                                          <p:val>
                                            <p:strVal val="#ppt_x"/>
                                          </p:val>
                                        </p:tav>
                                        <p:tav tm="100000">
                                          <p:val>
                                            <p:strVal val="#ppt_x"/>
                                          </p:val>
                                        </p:tav>
                                      </p:tavLst>
                                    </p:anim>
                                    <p:anim calcmode="lin" valueType="num">
                                      <p:cBhvr additive="base">
                                        <p:cTn id="8" dur="500" fill="hold"/>
                                        <p:tgtEl>
                                          <p:spTgt spid="1617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1803"/>
                                        </p:tgtEl>
                                        <p:attrNameLst>
                                          <p:attrName>style.visibility</p:attrName>
                                        </p:attrNameLst>
                                      </p:cBhvr>
                                      <p:to>
                                        <p:strVal val="visible"/>
                                      </p:to>
                                    </p:set>
                                    <p:anim calcmode="lin" valueType="num">
                                      <p:cBhvr additive="base">
                                        <p:cTn id="11" dur="500" fill="hold"/>
                                        <p:tgtEl>
                                          <p:spTgt spid="161803"/>
                                        </p:tgtEl>
                                        <p:attrNameLst>
                                          <p:attrName>ppt_x</p:attrName>
                                        </p:attrNameLst>
                                      </p:cBhvr>
                                      <p:tavLst>
                                        <p:tav tm="0">
                                          <p:val>
                                            <p:strVal val="#ppt_x"/>
                                          </p:val>
                                        </p:tav>
                                        <p:tav tm="100000">
                                          <p:val>
                                            <p:strVal val="#ppt_x"/>
                                          </p:val>
                                        </p:tav>
                                      </p:tavLst>
                                    </p:anim>
                                    <p:anim calcmode="lin" valueType="num">
                                      <p:cBhvr additive="base">
                                        <p:cTn id="12" dur="500" fill="hold"/>
                                        <p:tgtEl>
                                          <p:spTgt spid="1618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1797"/>
                                        </p:tgtEl>
                                        <p:attrNameLst>
                                          <p:attrName>style.visibility</p:attrName>
                                        </p:attrNameLst>
                                      </p:cBhvr>
                                      <p:to>
                                        <p:strVal val="visible"/>
                                      </p:to>
                                    </p:set>
                                    <p:anim calcmode="lin" valueType="num">
                                      <p:cBhvr additive="base">
                                        <p:cTn id="17" dur="500" fill="hold"/>
                                        <p:tgtEl>
                                          <p:spTgt spid="161797"/>
                                        </p:tgtEl>
                                        <p:attrNameLst>
                                          <p:attrName>ppt_x</p:attrName>
                                        </p:attrNameLst>
                                      </p:cBhvr>
                                      <p:tavLst>
                                        <p:tav tm="0">
                                          <p:val>
                                            <p:strVal val="#ppt_x"/>
                                          </p:val>
                                        </p:tav>
                                        <p:tav tm="100000">
                                          <p:val>
                                            <p:strVal val="#ppt_x"/>
                                          </p:val>
                                        </p:tav>
                                      </p:tavLst>
                                    </p:anim>
                                    <p:anim calcmode="lin" valueType="num">
                                      <p:cBhvr additive="base">
                                        <p:cTn id="18" dur="500" fill="hold"/>
                                        <p:tgtEl>
                                          <p:spTgt spid="16179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1804"/>
                                        </p:tgtEl>
                                        <p:attrNameLst>
                                          <p:attrName>style.visibility</p:attrName>
                                        </p:attrNameLst>
                                      </p:cBhvr>
                                      <p:to>
                                        <p:strVal val="visible"/>
                                      </p:to>
                                    </p:set>
                                    <p:anim calcmode="lin" valueType="num">
                                      <p:cBhvr additive="base">
                                        <p:cTn id="21" dur="500" fill="hold"/>
                                        <p:tgtEl>
                                          <p:spTgt spid="161804"/>
                                        </p:tgtEl>
                                        <p:attrNameLst>
                                          <p:attrName>ppt_x</p:attrName>
                                        </p:attrNameLst>
                                      </p:cBhvr>
                                      <p:tavLst>
                                        <p:tav tm="0">
                                          <p:val>
                                            <p:strVal val="#ppt_x"/>
                                          </p:val>
                                        </p:tav>
                                        <p:tav tm="100000">
                                          <p:val>
                                            <p:strVal val="#ppt_x"/>
                                          </p:val>
                                        </p:tav>
                                      </p:tavLst>
                                    </p:anim>
                                    <p:anim calcmode="lin" valueType="num">
                                      <p:cBhvr additive="base">
                                        <p:cTn id="22" dur="500" fill="hold"/>
                                        <p:tgtEl>
                                          <p:spTgt spid="16180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1798"/>
                                        </p:tgtEl>
                                        <p:attrNameLst>
                                          <p:attrName>style.visibility</p:attrName>
                                        </p:attrNameLst>
                                      </p:cBhvr>
                                      <p:to>
                                        <p:strVal val="visible"/>
                                      </p:to>
                                    </p:set>
                                    <p:anim calcmode="lin" valueType="num">
                                      <p:cBhvr additive="base">
                                        <p:cTn id="27" dur="500" fill="hold"/>
                                        <p:tgtEl>
                                          <p:spTgt spid="161798"/>
                                        </p:tgtEl>
                                        <p:attrNameLst>
                                          <p:attrName>ppt_x</p:attrName>
                                        </p:attrNameLst>
                                      </p:cBhvr>
                                      <p:tavLst>
                                        <p:tav tm="0">
                                          <p:val>
                                            <p:strVal val="#ppt_x"/>
                                          </p:val>
                                        </p:tav>
                                        <p:tav tm="100000">
                                          <p:val>
                                            <p:strVal val="#ppt_x"/>
                                          </p:val>
                                        </p:tav>
                                      </p:tavLst>
                                    </p:anim>
                                    <p:anim calcmode="lin" valueType="num">
                                      <p:cBhvr additive="base">
                                        <p:cTn id="28" dur="500" fill="hold"/>
                                        <p:tgtEl>
                                          <p:spTgt spid="1617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1805"/>
                                        </p:tgtEl>
                                        <p:attrNameLst>
                                          <p:attrName>style.visibility</p:attrName>
                                        </p:attrNameLst>
                                      </p:cBhvr>
                                      <p:to>
                                        <p:strVal val="visible"/>
                                      </p:to>
                                    </p:set>
                                    <p:anim calcmode="lin" valueType="num">
                                      <p:cBhvr additive="base">
                                        <p:cTn id="31" dur="500" fill="hold"/>
                                        <p:tgtEl>
                                          <p:spTgt spid="161805"/>
                                        </p:tgtEl>
                                        <p:attrNameLst>
                                          <p:attrName>ppt_x</p:attrName>
                                        </p:attrNameLst>
                                      </p:cBhvr>
                                      <p:tavLst>
                                        <p:tav tm="0">
                                          <p:val>
                                            <p:strVal val="#ppt_x"/>
                                          </p:val>
                                        </p:tav>
                                        <p:tav tm="100000">
                                          <p:val>
                                            <p:strVal val="#ppt_x"/>
                                          </p:val>
                                        </p:tav>
                                      </p:tavLst>
                                    </p:anim>
                                    <p:anim calcmode="lin" valueType="num">
                                      <p:cBhvr additive="base">
                                        <p:cTn id="32" dur="500" fill="hold"/>
                                        <p:tgtEl>
                                          <p:spTgt spid="16180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1800"/>
                                        </p:tgtEl>
                                        <p:attrNameLst>
                                          <p:attrName>style.visibility</p:attrName>
                                        </p:attrNameLst>
                                      </p:cBhvr>
                                      <p:to>
                                        <p:strVal val="visible"/>
                                      </p:to>
                                    </p:set>
                                    <p:anim calcmode="lin" valueType="num">
                                      <p:cBhvr additive="base">
                                        <p:cTn id="37" dur="500" fill="hold"/>
                                        <p:tgtEl>
                                          <p:spTgt spid="161800"/>
                                        </p:tgtEl>
                                        <p:attrNameLst>
                                          <p:attrName>ppt_x</p:attrName>
                                        </p:attrNameLst>
                                      </p:cBhvr>
                                      <p:tavLst>
                                        <p:tav tm="0">
                                          <p:val>
                                            <p:strVal val="#ppt_x"/>
                                          </p:val>
                                        </p:tav>
                                        <p:tav tm="100000">
                                          <p:val>
                                            <p:strVal val="#ppt_x"/>
                                          </p:val>
                                        </p:tav>
                                      </p:tavLst>
                                    </p:anim>
                                    <p:anim calcmode="lin" valueType="num">
                                      <p:cBhvr additive="base">
                                        <p:cTn id="38" dur="500" fill="hold"/>
                                        <p:tgtEl>
                                          <p:spTgt spid="16180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1806"/>
                                        </p:tgtEl>
                                        <p:attrNameLst>
                                          <p:attrName>style.visibility</p:attrName>
                                        </p:attrNameLst>
                                      </p:cBhvr>
                                      <p:to>
                                        <p:strVal val="visible"/>
                                      </p:to>
                                    </p:set>
                                    <p:anim calcmode="lin" valueType="num">
                                      <p:cBhvr additive="base">
                                        <p:cTn id="41" dur="500" fill="hold"/>
                                        <p:tgtEl>
                                          <p:spTgt spid="161806"/>
                                        </p:tgtEl>
                                        <p:attrNameLst>
                                          <p:attrName>ppt_x</p:attrName>
                                        </p:attrNameLst>
                                      </p:cBhvr>
                                      <p:tavLst>
                                        <p:tav tm="0">
                                          <p:val>
                                            <p:strVal val="#ppt_x"/>
                                          </p:val>
                                        </p:tav>
                                        <p:tav tm="100000">
                                          <p:val>
                                            <p:strVal val="#ppt_x"/>
                                          </p:val>
                                        </p:tav>
                                      </p:tavLst>
                                    </p:anim>
                                    <p:anim calcmode="lin" valueType="num">
                                      <p:cBhvr additive="base">
                                        <p:cTn id="42" dur="500" fill="hold"/>
                                        <p:tgtEl>
                                          <p:spTgt spid="16180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1801"/>
                                        </p:tgtEl>
                                        <p:attrNameLst>
                                          <p:attrName>style.visibility</p:attrName>
                                        </p:attrNameLst>
                                      </p:cBhvr>
                                      <p:to>
                                        <p:strVal val="visible"/>
                                      </p:to>
                                    </p:set>
                                    <p:anim calcmode="lin" valueType="num">
                                      <p:cBhvr additive="base">
                                        <p:cTn id="47" dur="500" fill="hold"/>
                                        <p:tgtEl>
                                          <p:spTgt spid="161801"/>
                                        </p:tgtEl>
                                        <p:attrNameLst>
                                          <p:attrName>ppt_x</p:attrName>
                                        </p:attrNameLst>
                                      </p:cBhvr>
                                      <p:tavLst>
                                        <p:tav tm="0">
                                          <p:val>
                                            <p:strVal val="#ppt_x"/>
                                          </p:val>
                                        </p:tav>
                                        <p:tav tm="100000">
                                          <p:val>
                                            <p:strVal val="#ppt_x"/>
                                          </p:val>
                                        </p:tav>
                                      </p:tavLst>
                                    </p:anim>
                                    <p:anim calcmode="lin" valueType="num">
                                      <p:cBhvr additive="base">
                                        <p:cTn id="48" dur="500" fill="hold"/>
                                        <p:tgtEl>
                                          <p:spTgt spid="1618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1807"/>
                                        </p:tgtEl>
                                        <p:attrNameLst>
                                          <p:attrName>style.visibility</p:attrName>
                                        </p:attrNameLst>
                                      </p:cBhvr>
                                      <p:to>
                                        <p:strVal val="visible"/>
                                      </p:to>
                                    </p:set>
                                    <p:anim calcmode="lin" valueType="num">
                                      <p:cBhvr additive="base">
                                        <p:cTn id="51" dur="500" fill="hold"/>
                                        <p:tgtEl>
                                          <p:spTgt spid="161807"/>
                                        </p:tgtEl>
                                        <p:attrNameLst>
                                          <p:attrName>ppt_x</p:attrName>
                                        </p:attrNameLst>
                                      </p:cBhvr>
                                      <p:tavLst>
                                        <p:tav tm="0">
                                          <p:val>
                                            <p:strVal val="#ppt_x"/>
                                          </p:val>
                                        </p:tav>
                                        <p:tav tm="100000">
                                          <p:val>
                                            <p:strVal val="#ppt_x"/>
                                          </p:val>
                                        </p:tav>
                                      </p:tavLst>
                                    </p:anim>
                                    <p:anim calcmode="lin" valueType="num">
                                      <p:cBhvr additive="base">
                                        <p:cTn id="52" dur="500" fill="hold"/>
                                        <p:tgtEl>
                                          <p:spTgt spid="1618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1802"/>
                                        </p:tgtEl>
                                        <p:attrNameLst>
                                          <p:attrName>style.visibility</p:attrName>
                                        </p:attrNameLst>
                                      </p:cBhvr>
                                      <p:to>
                                        <p:strVal val="visible"/>
                                      </p:to>
                                    </p:set>
                                    <p:anim calcmode="lin" valueType="num">
                                      <p:cBhvr additive="base">
                                        <p:cTn id="57" dur="500" fill="hold"/>
                                        <p:tgtEl>
                                          <p:spTgt spid="161802"/>
                                        </p:tgtEl>
                                        <p:attrNameLst>
                                          <p:attrName>ppt_x</p:attrName>
                                        </p:attrNameLst>
                                      </p:cBhvr>
                                      <p:tavLst>
                                        <p:tav tm="0">
                                          <p:val>
                                            <p:strVal val="#ppt_x"/>
                                          </p:val>
                                        </p:tav>
                                        <p:tav tm="100000">
                                          <p:val>
                                            <p:strVal val="#ppt_x"/>
                                          </p:val>
                                        </p:tav>
                                      </p:tavLst>
                                    </p:anim>
                                    <p:anim calcmode="lin" valueType="num">
                                      <p:cBhvr additive="base">
                                        <p:cTn id="58" dur="500" fill="hold"/>
                                        <p:tgtEl>
                                          <p:spTgt spid="161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animBg="1"/>
      <p:bldP spid="161798" grpId="0" animBg="1"/>
      <p:bldP spid="161799" grpId="0" animBg="1"/>
      <p:bldP spid="161800" grpId="0" animBg="1"/>
      <p:bldP spid="161801" grpId="0" animBg="1"/>
      <p:bldP spid="161802" grpId="0" animBg="1"/>
      <p:bldP spid="161803" grpId="0" animBg="1"/>
      <p:bldP spid="161804" grpId="0" animBg="1"/>
      <p:bldP spid="161805" grpId="0" animBg="1"/>
      <p:bldP spid="161806" grpId="0" animBg="1"/>
      <p:bldP spid="1618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DFC177D9-3DEB-4C80-8C5C-19545F710D08}" type="slidenum">
              <a:rPr lang="en-US"/>
              <a:pPr/>
              <a:t>12</a:t>
            </a:fld>
            <a:r>
              <a:rPr lang="en-US"/>
              <a:t> of 26</a:t>
            </a:r>
          </a:p>
        </p:txBody>
      </p:sp>
      <p:sp>
        <p:nvSpPr>
          <p:cNvPr id="204802" name="Rectangle 2"/>
          <p:cNvSpPr>
            <a:spLocks noGrp="1" noChangeArrowheads="1"/>
          </p:cNvSpPr>
          <p:nvPr>
            <p:ph type="title"/>
          </p:nvPr>
        </p:nvSpPr>
        <p:spPr>
          <a:xfrm>
            <a:off x="1943100" y="0"/>
            <a:ext cx="5448300" cy="8763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Appeal</a:t>
            </a:r>
          </a:p>
        </p:txBody>
      </p:sp>
      <p:sp>
        <p:nvSpPr>
          <p:cNvPr id="204814" name="Text Box 14"/>
          <p:cNvSpPr txBox="1">
            <a:spLocks noChangeArrowheads="1"/>
          </p:cNvSpPr>
          <p:nvPr/>
        </p:nvSpPr>
        <p:spPr bwMode="auto">
          <a:xfrm>
            <a:off x="327025" y="1903413"/>
            <a:ext cx="8375650" cy="3416320"/>
          </a:xfrm>
          <a:prstGeom prst="rect">
            <a:avLst/>
          </a:prstGeom>
          <a:noFill/>
          <a:ln w="9525">
            <a:noFill/>
            <a:miter lim="800000"/>
            <a:headEnd/>
            <a:tailEnd/>
          </a:ln>
          <a:effectLst/>
        </p:spPr>
        <p:txBody>
          <a:bodyPr>
            <a:spAutoFit/>
          </a:bodyPr>
          <a:lstStyle/>
          <a:p>
            <a:endParaRPr lang="en-US" altLang="ko-KR" sz="2400" dirty="0">
              <a:ea typeface="굴림" charset="-127"/>
            </a:endParaRPr>
          </a:p>
          <a:p>
            <a:r>
              <a:rPr lang="en-US" altLang="ko-KR" sz="2400" b="1" dirty="0">
                <a:ea typeface="굴림" charset="-127"/>
              </a:rPr>
              <a:t>Students </a:t>
            </a:r>
            <a:r>
              <a:rPr lang="en-US" altLang="ko-KR" sz="2400" b="1" u="sng" dirty="0">
                <a:solidFill>
                  <a:srgbClr val="FF0000"/>
                </a:solidFill>
                <a:ea typeface="굴림" charset="-127"/>
              </a:rPr>
              <a:t>cannot</a:t>
            </a:r>
            <a:r>
              <a:rPr lang="en-US" altLang="ko-KR" sz="2400" b="1" dirty="0">
                <a:ea typeface="굴림" charset="-127"/>
              </a:rPr>
              <a:t> appeal academic judgment as the QA process is complete.</a:t>
            </a:r>
            <a:r>
              <a:rPr lang="en-US" altLang="ko-KR" sz="2400" dirty="0">
                <a:ea typeface="굴림" charset="-127"/>
              </a:rPr>
              <a:t>  </a:t>
            </a:r>
          </a:p>
          <a:p>
            <a:endParaRPr lang="en-US" altLang="ko-KR" sz="2400" dirty="0">
              <a:ea typeface="굴림" charset="-127"/>
            </a:endParaRPr>
          </a:p>
          <a:p>
            <a:r>
              <a:rPr lang="en-US" altLang="ko-KR" sz="2400" dirty="0">
                <a:ea typeface="굴림" charset="-127"/>
              </a:rPr>
              <a:t>Students, however, may submit a formal complaint  if they believe there has been a material error or irregularity, and must state what this is. In this case, a formal </a:t>
            </a:r>
            <a:r>
              <a:rPr lang="en-US" altLang="ko-KR" sz="2400" dirty="0" smtClean="0">
                <a:ea typeface="굴림" charset="-127"/>
              </a:rPr>
              <a:t>letter[appeal form] </a:t>
            </a:r>
            <a:r>
              <a:rPr lang="en-US" altLang="ko-KR" sz="2400" dirty="0">
                <a:ea typeface="굴림" charset="-127"/>
              </a:rPr>
              <a:t>must be </a:t>
            </a:r>
            <a:r>
              <a:rPr lang="en-US" altLang="ko-KR" sz="2400" dirty="0" smtClean="0">
                <a:ea typeface="굴림" charset="-127"/>
              </a:rPr>
              <a:t>submitted to Admin </a:t>
            </a:r>
            <a:r>
              <a:rPr lang="en-US" altLang="ko-KR" sz="2400" dirty="0">
                <a:ea typeface="굴림" charset="-127"/>
              </a:rPr>
              <a:t>within </a:t>
            </a:r>
            <a:r>
              <a:rPr lang="en-US" altLang="ko-KR" sz="2400" b="1" dirty="0">
                <a:solidFill>
                  <a:srgbClr val="FF0000"/>
                </a:solidFill>
                <a:ea typeface="굴림" charset="-127"/>
              </a:rPr>
              <a:t>1 month</a:t>
            </a:r>
            <a:r>
              <a:rPr lang="en-US" altLang="ko-KR" sz="2400" dirty="0">
                <a:solidFill>
                  <a:srgbClr val="FF0000"/>
                </a:solidFill>
                <a:ea typeface="굴림" charset="-127"/>
              </a:rPr>
              <a:t> </a:t>
            </a:r>
            <a:r>
              <a:rPr lang="en-US" altLang="ko-KR" sz="2400" dirty="0">
                <a:ea typeface="굴림" charset="-127"/>
              </a:rPr>
              <a:t>from </a:t>
            </a:r>
            <a:r>
              <a:rPr lang="en-US" altLang="ko-KR" sz="2400" dirty="0" smtClean="0">
                <a:ea typeface="굴림" charset="-127"/>
              </a:rPr>
              <a:t>the date of FYP results published  </a:t>
            </a:r>
            <a:endParaRPr lang="en-US" sz="2400" dirty="0"/>
          </a:p>
        </p:txBody>
      </p:sp>
    </p:spTree>
    <p:extLst>
      <p:ext uri="{BB962C8B-B14F-4D97-AF65-F5344CB8AC3E}">
        <p14:creationId xmlns:p14="http://schemas.microsoft.com/office/powerpoint/2010/main" val="1205977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14">
                                            <p:txEl>
                                              <p:pRg st="1" end="1"/>
                                            </p:txEl>
                                          </p:spTgt>
                                        </p:tgtEl>
                                        <p:attrNameLst>
                                          <p:attrName>style.visibility</p:attrName>
                                        </p:attrNameLst>
                                      </p:cBhvr>
                                      <p:to>
                                        <p:strVal val="visible"/>
                                      </p:to>
                                    </p:set>
                                    <p:anim calcmode="lin" valueType="num">
                                      <p:cBhvr additive="base">
                                        <p:cTn id="7" dur="500" fill="hold"/>
                                        <p:tgtEl>
                                          <p:spTgt spid="2048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14">
                                            <p:txEl>
                                              <p:pRg st="3" end="3"/>
                                            </p:txEl>
                                          </p:spTgt>
                                        </p:tgtEl>
                                        <p:attrNameLst>
                                          <p:attrName>style.visibility</p:attrName>
                                        </p:attrNameLst>
                                      </p:cBhvr>
                                      <p:to>
                                        <p:strVal val="visible"/>
                                      </p:to>
                                    </p:set>
                                    <p:anim calcmode="lin" valueType="num">
                                      <p:cBhvr additive="base">
                                        <p:cTn id="13" dur="500" fill="hold"/>
                                        <p:tgtEl>
                                          <p:spTgt spid="20481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5354E9D9-B13D-45B4-8586-C03765DCB1A4}" type="slidenum">
              <a:rPr lang="en-US"/>
              <a:pPr/>
              <a:t>13</a:t>
            </a:fld>
            <a:r>
              <a:rPr lang="en-US"/>
              <a:t> of 26</a:t>
            </a:r>
          </a:p>
        </p:txBody>
      </p:sp>
      <p:sp>
        <p:nvSpPr>
          <p:cNvPr id="163842" name="Rectangle 2"/>
          <p:cNvSpPr>
            <a:spLocks noGrp="1" noChangeArrowheads="1"/>
          </p:cNvSpPr>
          <p:nvPr>
            <p:ph type="title"/>
          </p:nvPr>
        </p:nvSpPr>
        <p:spPr>
          <a:xfrm>
            <a:off x="1619250" y="400050"/>
            <a:ext cx="4562475" cy="6096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Project Assessment</a:t>
            </a:r>
          </a:p>
        </p:txBody>
      </p:sp>
      <p:sp>
        <p:nvSpPr>
          <p:cNvPr id="163843" name="Rectangle 3"/>
          <p:cNvSpPr>
            <a:spLocks noGrp="1" noChangeArrowheads="1"/>
          </p:cNvSpPr>
          <p:nvPr>
            <p:ph type="body" idx="1"/>
          </p:nvPr>
        </p:nvSpPr>
        <p:spPr>
          <a:xfrm>
            <a:off x="304800" y="1573369"/>
            <a:ext cx="8610600" cy="4495800"/>
          </a:xfrm>
          <a:ln/>
        </p:spPr>
        <p:txBody>
          <a:bodyPr lIns="90000" tIns="46800" rIns="90000" bIns="4680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Must </a:t>
            </a:r>
            <a:r>
              <a:rPr lang="en-GB" sz="2800" u="sng" dirty="0"/>
              <a:t>pass</a:t>
            </a:r>
            <a:r>
              <a:rPr lang="en-GB" sz="2800" dirty="0"/>
              <a:t> </a:t>
            </a:r>
            <a:r>
              <a:rPr lang="en-GB" sz="2800" dirty="0" smtClean="0"/>
              <a:t>in IR (1</a:t>
            </a:r>
            <a:r>
              <a:rPr lang="en-GB" sz="2800" baseline="30000" dirty="0" smtClean="0"/>
              <a:t>st</a:t>
            </a:r>
            <a:r>
              <a:rPr lang="en-GB" sz="2800" dirty="0" smtClean="0"/>
              <a:t> semester </a:t>
            </a:r>
            <a:r>
              <a:rPr lang="en-GB" sz="2800" i="1" dirty="0" smtClean="0">
                <a:solidFill>
                  <a:srgbClr val="FF0000"/>
                </a:solidFill>
              </a:rPr>
              <a:t>100 marks</a:t>
            </a:r>
            <a:r>
              <a:rPr lang="en-GB" sz="2800" dirty="0" smtClean="0"/>
              <a:t>) and FYP (2</a:t>
            </a:r>
            <a:r>
              <a:rPr lang="en-GB" sz="2800" baseline="30000" dirty="0" smtClean="0"/>
              <a:t>nd</a:t>
            </a:r>
            <a:r>
              <a:rPr lang="en-GB" sz="2800" dirty="0" smtClean="0"/>
              <a:t> semester </a:t>
            </a:r>
            <a:r>
              <a:rPr lang="en-GB" sz="2800" i="1" dirty="0" smtClean="0">
                <a:solidFill>
                  <a:srgbClr val="FF0000"/>
                </a:solidFill>
              </a:rPr>
              <a:t>200 marks</a:t>
            </a:r>
            <a:r>
              <a:rPr lang="en-GB" sz="2800" dirty="0" smtClean="0"/>
              <a:t>)</a:t>
            </a:r>
            <a:endParaRPr lang="en-GB" sz="2800" dirty="0"/>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Supervisor and </a:t>
            </a:r>
            <a:r>
              <a:rPr lang="en-GB" sz="2400" dirty="0" smtClean="0"/>
              <a:t>2</a:t>
            </a:r>
            <a:r>
              <a:rPr lang="en-GB" sz="2400" baseline="30000" dirty="0" smtClean="0"/>
              <a:t>nd</a:t>
            </a:r>
            <a:r>
              <a:rPr lang="en-GB" sz="2400" dirty="0" smtClean="0"/>
              <a:t> marker recommend </a:t>
            </a:r>
            <a:r>
              <a:rPr lang="en-GB" sz="2400" dirty="0"/>
              <a:t>a grade, goes through the </a:t>
            </a:r>
            <a:r>
              <a:rPr lang="en-GB" sz="2400" dirty="0" smtClean="0">
                <a:solidFill>
                  <a:srgbClr val="FF0000"/>
                </a:solidFill>
              </a:rPr>
              <a:t>Internal </a:t>
            </a:r>
            <a:r>
              <a:rPr lang="en-GB" sz="2400" dirty="0"/>
              <a:t>project assessment board </a:t>
            </a:r>
            <a:r>
              <a:rPr lang="en-GB" sz="2400" dirty="0" smtClean="0"/>
              <a:t> (</a:t>
            </a:r>
            <a:r>
              <a:rPr lang="en-GB" sz="2400" dirty="0" smtClean="0">
                <a:solidFill>
                  <a:srgbClr val="FF0000"/>
                </a:solidFill>
              </a:rPr>
              <a:t>FYPC</a:t>
            </a:r>
            <a:r>
              <a:rPr lang="en-GB" sz="2400" dirty="0" smtClean="0"/>
              <a:t>) and </a:t>
            </a:r>
            <a:r>
              <a:rPr lang="en-GB" sz="2400" dirty="0"/>
              <a:t>then to the </a:t>
            </a:r>
            <a:r>
              <a:rPr lang="en-GB" sz="2400" dirty="0" smtClean="0">
                <a:solidFill>
                  <a:srgbClr val="FF0000"/>
                </a:solidFill>
              </a:rPr>
              <a:t>External</a:t>
            </a:r>
            <a:r>
              <a:rPr lang="en-GB" sz="2400" dirty="0" smtClean="0"/>
              <a:t> exam </a:t>
            </a:r>
            <a:r>
              <a:rPr lang="en-GB" sz="2400" dirty="0"/>
              <a:t>board.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Final decision rests with the </a:t>
            </a:r>
            <a:r>
              <a:rPr lang="en-GB" sz="2400" dirty="0" smtClean="0">
                <a:solidFill>
                  <a:srgbClr val="FF0000"/>
                </a:solidFill>
              </a:rPr>
              <a:t>External</a:t>
            </a:r>
            <a:r>
              <a:rPr lang="en-GB" sz="2400" dirty="0" smtClean="0"/>
              <a:t> exam board</a:t>
            </a:r>
            <a:r>
              <a:rPr lang="en-GB" sz="2400" dirty="0"/>
              <a:t>.</a:t>
            </a:r>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	Students will usually attempt a redo of the failed components before the exam board convenes. The student may however wait for the board to decide on the outcome in which case the board may provide the student a compensate pass or alternatively suggest the student to redo a component. </a:t>
            </a:r>
          </a:p>
        </p:txBody>
      </p:sp>
    </p:spTree>
    <p:extLst>
      <p:ext uri="{BB962C8B-B14F-4D97-AF65-F5344CB8AC3E}">
        <p14:creationId xmlns:p14="http://schemas.microsoft.com/office/powerpoint/2010/main" val="113423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43">
                                            <p:txEl>
                                              <p:pRg st="1" end="1"/>
                                            </p:txEl>
                                          </p:spTgt>
                                        </p:tgtEl>
                                        <p:attrNameLst>
                                          <p:attrName>style.visibility</p:attrName>
                                        </p:attrNameLst>
                                      </p:cBhvr>
                                      <p:to>
                                        <p:strVal val="visible"/>
                                      </p:to>
                                    </p:set>
                                    <p:anim calcmode="lin" valueType="num">
                                      <p:cBhvr additive="base">
                                        <p:cTn id="13"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43">
                                            <p:txEl>
                                              <p:pRg st="2" end="2"/>
                                            </p:txEl>
                                          </p:spTgt>
                                        </p:tgtEl>
                                        <p:attrNameLst>
                                          <p:attrName>style.visibility</p:attrName>
                                        </p:attrNameLst>
                                      </p:cBhvr>
                                      <p:to>
                                        <p:strVal val="visible"/>
                                      </p:to>
                                    </p:set>
                                    <p:anim calcmode="lin" valueType="num">
                                      <p:cBhvr additive="base">
                                        <p:cTn id="19"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43">
                                            <p:txEl>
                                              <p:pRg st="3" end="3"/>
                                            </p:txEl>
                                          </p:spTgt>
                                        </p:tgtEl>
                                        <p:attrNameLst>
                                          <p:attrName>style.visibility</p:attrName>
                                        </p:attrNameLst>
                                      </p:cBhvr>
                                      <p:to>
                                        <p:strVal val="visible"/>
                                      </p:to>
                                    </p:set>
                                    <p:anim calcmode="lin" valueType="num">
                                      <p:cBhvr additive="base">
                                        <p:cTn id="25"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C111D9B0-BB7A-423D-9BAA-1B10C650647B}" type="slidenum">
              <a:rPr lang="en-US"/>
              <a:pPr/>
              <a:t>14</a:t>
            </a:fld>
            <a:r>
              <a:rPr lang="en-US"/>
              <a:t> of 26</a:t>
            </a:r>
          </a:p>
        </p:txBody>
      </p:sp>
      <p:sp>
        <p:nvSpPr>
          <p:cNvPr id="169986" name="Text Box 2"/>
          <p:cNvSpPr txBox="1">
            <a:spLocks noChangeArrowheads="1"/>
          </p:cNvSpPr>
          <p:nvPr/>
        </p:nvSpPr>
        <p:spPr bwMode="auto">
          <a:xfrm>
            <a:off x="1719263" y="411163"/>
            <a:ext cx="3994150"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Learning Outcomes</a:t>
            </a:r>
            <a:endParaRPr lang="en-US" sz="3200">
              <a:solidFill>
                <a:srgbClr val="003366"/>
              </a:solidFill>
            </a:endParaRPr>
          </a:p>
        </p:txBody>
      </p:sp>
      <p:sp>
        <p:nvSpPr>
          <p:cNvPr id="169987" name="Text Box 3"/>
          <p:cNvSpPr txBox="1">
            <a:spLocks noChangeArrowheads="1"/>
          </p:cNvSpPr>
          <p:nvPr/>
        </p:nvSpPr>
        <p:spPr bwMode="auto">
          <a:xfrm>
            <a:off x="519113" y="1828800"/>
            <a:ext cx="8229600" cy="466725"/>
          </a:xfrm>
          <a:prstGeom prst="rect">
            <a:avLst/>
          </a:prstGeom>
          <a:noFill/>
          <a:ln w="9525">
            <a:noFill/>
            <a:miter lim="800000"/>
            <a:headEnd/>
            <a:tailEnd/>
          </a:ln>
          <a:effectLst/>
        </p:spPr>
        <p:txBody>
          <a:bodyPr lIns="101494" tIns="50748" rIns="101494" bIns="50748">
            <a:spAutoFit/>
          </a:bodyPr>
          <a:lstStyle/>
          <a:p>
            <a:pPr>
              <a:spcBef>
                <a:spcPct val="20000"/>
              </a:spcBef>
            </a:pPr>
            <a:r>
              <a:rPr lang="en-US" sz="2400" b="1"/>
              <a:t>At the end of this session, </a:t>
            </a:r>
            <a:r>
              <a:rPr lang="en-US" sz="2400" b="1">
                <a:solidFill>
                  <a:srgbClr val="CC0000"/>
                </a:solidFill>
              </a:rPr>
              <a:t>YOU</a:t>
            </a:r>
            <a:r>
              <a:rPr lang="en-US" sz="2400" b="1"/>
              <a:t> should be able to:</a:t>
            </a:r>
            <a:endParaRPr lang="en-US" sz="2400" b="1">
              <a:latin typeface="Tahoma" pitchFamily="34" charset="0"/>
            </a:endParaRPr>
          </a:p>
        </p:txBody>
      </p:sp>
      <p:sp>
        <p:nvSpPr>
          <p:cNvPr id="169988" name="Text Box 4"/>
          <p:cNvSpPr txBox="1">
            <a:spLocks noChangeArrowheads="1"/>
          </p:cNvSpPr>
          <p:nvPr/>
        </p:nvSpPr>
        <p:spPr bwMode="auto">
          <a:xfrm>
            <a:off x="673100" y="3578225"/>
            <a:ext cx="847090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FF6600"/>
                </a:solidFill>
              </a:rPr>
              <a:t>relate</a:t>
            </a:r>
            <a:r>
              <a:rPr lang="en-US" sz="2400" b="1"/>
              <a:t> mental and physical preparation required for final year presentation – 6 Steps</a:t>
            </a:r>
          </a:p>
        </p:txBody>
      </p:sp>
      <p:sp>
        <p:nvSpPr>
          <p:cNvPr id="169989" name="Text Box 5"/>
          <p:cNvSpPr txBox="1">
            <a:spLocks noChangeArrowheads="1"/>
          </p:cNvSpPr>
          <p:nvPr/>
        </p:nvSpPr>
        <p:spPr bwMode="auto">
          <a:xfrm>
            <a:off x="692150" y="2701925"/>
            <a:ext cx="845185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0C0C0"/>
                </a:solidFill>
              </a:rPr>
              <a:t>relate procedures, assessment and moderation criteria     for the final year presentation</a:t>
            </a:r>
          </a:p>
        </p:txBody>
      </p:sp>
    </p:spTree>
    <p:extLst>
      <p:ext uri="{BB962C8B-B14F-4D97-AF65-F5344CB8AC3E}">
        <p14:creationId xmlns:p14="http://schemas.microsoft.com/office/powerpoint/2010/main" val="1495195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Slide </a:t>
            </a:r>
            <a:fld id="{08386189-5263-409A-BC0E-1FA5279999BA}" type="slidenum">
              <a:rPr lang="en-US"/>
              <a:pPr/>
              <a:t>15</a:t>
            </a:fld>
            <a:r>
              <a:rPr lang="en-US"/>
              <a:t> of 26</a:t>
            </a:r>
          </a:p>
        </p:txBody>
      </p:sp>
      <p:sp>
        <p:nvSpPr>
          <p:cNvPr id="172034" name="Rectangle 2"/>
          <p:cNvSpPr>
            <a:spLocks noGrp="1" noChangeArrowheads="1"/>
          </p:cNvSpPr>
          <p:nvPr>
            <p:ph type="title"/>
          </p:nvPr>
        </p:nvSpPr>
        <p:spPr>
          <a:xfrm>
            <a:off x="319802" y="400050"/>
            <a:ext cx="7753350" cy="6096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t>Mental &amp; Physical Preparations – 6 Steps</a:t>
            </a:r>
          </a:p>
        </p:txBody>
      </p:sp>
      <p:sp>
        <p:nvSpPr>
          <p:cNvPr id="172035" name="Rectangle 3"/>
          <p:cNvSpPr>
            <a:spLocks noGrp="1" noChangeArrowheads="1"/>
          </p:cNvSpPr>
          <p:nvPr>
            <p:ph type="body" idx="1"/>
          </p:nvPr>
        </p:nvSpPr>
        <p:spPr>
          <a:xfrm>
            <a:off x="304800" y="1943100"/>
            <a:ext cx="5753100" cy="4229100"/>
          </a:xfrm>
          <a:noFill/>
          <a:ln/>
        </p:spPr>
        <p:txBody>
          <a:bodyPr lIns="90000" tIns="46800" rIns="90000" bIns="46800"/>
          <a:lstStyle/>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Being Prepared</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Number of slides &amp; reference to documentation</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Rehearsals</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Visualisation</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Attitude &amp; Qualities</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Expectations</a:t>
            </a:r>
          </a:p>
        </p:txBody>
      </p:sp>
      <p:sp>
        <p:nvSpPr>
          <p:cNvPr id="172036" name="AutoShape 4"/>
          <p:cNvSpPr>
            <a:spLocks noChangeArrowheads="1"/>
          </p:cNvSpPr>
          <p:nvPr/>
        </p:nvSpPr>
        <p:spPr bwMode="auto">
          <a:xfrm>
            <a:off x="6229350" y="2133600"/>
            <a:ext cx="2914650" cy="1695450"/>
          </a:xfrm>
          <a:prstGeom prst="upDownArrow">
            <a:avLst>
              <a:gd name="adj1" fmla="val 50000"/>
              <a:gd name="adj2" fmla="val 20000"/>
            </a:avLst>
          </a:prstGeom>
          <a:solidFill>
            <a:schemeClr val="accent1"/>
          </a:solidFill>
          <a:ln w="9525">
            <a:solidFill>
              <a:schemeClr val="tx1"/>
            </a:solidFill>
            <a:miter lim="800000"/>
            <a:headEnd/>
            <a:tailEnd/>
          </a:ln>
          <a:effectLst/>
        </p:spPr>
        <p:txBody>
          <a:bodyPr vert="eaVert" wrap="none" anchor="ctr"/>
          <a:lstStyle/>
          <a:p>
            <a:pPr algn="ctr"/>
            <a:endParaRPr lang="en-GB"/>
          </a:p>
        </p:txBody>
      </p:sp>
      <p:sp>
        <p:nvSpPr>
          <p:cNvPr id="172037" name="Text Box 5"/>
          <p:cNvSpPr txBox="1">
            <a:spLocks noChangeArrowheads="1"/>
          </p:cNvSpPr>
          <p:nvPr/>
        </p:nvSpPr>
        <p:spPr bwMode="auto">
          <a:xfrm>
            <a:off x="6937375" y="2398713"/>
            <a:ext cx="1454150" cy="641350"/>
          </a:xfrm>
          <a:prstGeom prst="rect">
            <a:avLst/>
          </a:prstGeom>
          <a:noFill/>
          <a:ln w="9525">
            <a:noFill/>
            <a:miter lim="800000"/>
            <a:headEnd/>
            <a:tailEnd/>
          </a:ln>
          <a:effectLst/>
        </p:spPr>
        <p:txBody>
          <a:bodyPr wrap="none">
            <a:spAutoFit/>
          </a:bodyPr>
          <a:lstStyle/>
          <a:p>
            <a:pPr algn="ctr"/>
            <a:r>
              <a:rPr lang="en-GB" b="1"/>
              <a:t>Physical</a:t>
            </a:r>
          </a:p>
          <a:p>
            <a:pPr algn="ctr"/>
            <a:r>
              <a:rPr lang="en-GB" b="1"/>
              <a:t>Preparation</a:t>
            </a:r>
          </a:p>
        </p:txBody>
      </p:sp>
      <p:sp>
        <p:nvSpPr>
          <p:cNvPr id="172038" name="AutoShape 6"/>
          <p:cNvSpPr>
            <a:spLocks noChangeArrowheads="1"/>
          </p:cNvSpPr>
          <p:nvPr/>
        </p:nvSpPr>
        <p:spPr bwMode="auto">
          <a:xfrm>
            <a:off x="6191250" y="4592638"/>
            <a:ext cx="2952750" cy="1562100"/>
          </a:xfrm>
          <a:prstGeom prst="upDownArrow">
            <a:avLst>
              <a:gd name="adj1" fmla="val 50000"/>
              <a:gd name="adj2" fmla="val 20000"/>
            </a:avLst>
          </a:prstGeom>
          <a:solidFill>
            <a:schemeClr val="accent1"/>
          </a:solidFill>
          <a:ln w="9525">
            <a:solidFill>
              <a:schemeClr val="tx1"/>
            </a:solidFill>
            <a:miter lim="800000"/>
            <a:headEnd/>
            <a:tailEnd/>
          </a:ln>
          <a:effectLst/>
        </p:spPr>
        <p:txBody>
          <a:bodyPr vert="eaVert" wrap="none" anchor="ctr"/>
          <a:lstStyle/>
          <a:p>
            <a:pPr algn="ctr"/>
            <a:endParaRPr lang="en-GB"/>
          </a:p>
        </p:txBody>
      </p:sp>
      <p:sp>
        <p:nvSpPr>
          <p:cNvPr id="172039" name="Text Box 7"/>
          <p:cNvSpPr txBox="1">
            <a:spLocks noChangeArrowheads="1"/>
          </p:cNvSpPr>
          <p:nvPr/>
        </p:nvSpPr>
        <p:spPr bwMode="auto">
          <a:xfrm>
            <a:off x="6875463" y="5010150"/>
            <a:ext cx="1581150" cy="641350"/>
          </a:xfrm>
          <a:prstGeom prst="rect">
            <a:avLst/>
          </a:prstGeom>
          <a:noFill/>
          <a:ln w="9525">
            <a:noFill/>
            <a:miter lim="800000"/>
            <a:headEnd/>
            <a:tailEnd/>
          </a:ln>
          <a:effectLst/>
        </p:spPr>
        <p:txBody>
          <a:bodyPr wrap="none">
            <a:spAutoFit/>
          </a:bodyPr>
          <a:lstStyle/>
          <a:p>
            <a:pPr algn="ctr"/>
            <a:r>
              <a:rPr lang="en-GB" b="1"/>
              <a:t>Mental</a:t>
            </a:r>
          </a:p>
          <a:p>
            <a:pPr algn="ctr"/>
            <a:r>
              <a:rPr lang="en-GB" b="1"/>
              <a:t>Preparations</a:t>
            </a:r>
          </a:p>
        </p:txBody>
      </p:sp>
    </p:spTree>
    <p:extLst>
      <p:ext uri="{BB962C8B-B14F-4D97-AF65-F5344CB8AC3E}">
        <p14:creationId xmlns:p14="http://schemas.microsoft.com/office/powerpoint/2010/main" val="8074661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035">
                                            <p:txEl>
                                              <p:pRg st="4" end="4"/>
                                            </p:txEl>
                                          </p:spTgt>
                                        </p:tgtEl>
                                        <p:attrNameLst>
                                          <p:attrName>style.visibility</p:attrName>
                                        </p:attrNameLst>
                                      </p:cBhvr>
                                      <p:to>
                                        <p:strVal val="visible"/>
                                      </p:to>
                                    </p:set>
                                    <p:anim calcmode="lin" valueType="num">
                                      <p:cBhvr additive="base">
                                        <p:cTn id="25"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035">
                                            <p:txEl>
                                              <p:pRg st="5" end="5"/>
                                            </p:txEl>
                                          </p:spTgt>
                                        </p:tgtEl>
                                        <p:attrNameLst>
                                          <p:attrName>style.visibility</p:attrName>
                                        </p:attrNameLst>
                                      </p:cBhvr>
                                      <p:to>
                                        <p:strVal val="visible"/>
                                      </p:to>
                                    </p:set>
                                    <p:anim calcmode="lin" valueType="num">
                                      <p:cBhvr additive="base">
                                        <p:cTn id="31"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35">
                                            <p:txEl>
                                              <p:pRg st="6" end="6"/>
                                            </p:txEl>
                                          </p:spTgt>
                                        </p:tgtEl>
                                        <p:attrNameLst>
                                          <p:attrName>style.visibility</p:attrName>
                                        </p:attrNameLst>
                                      </p:cBhvr>
                                      <p:to>
                                        <p:strVal val="visible"/>
                                      </p:to>
                                    </p:set>
                                    <p:anim calcmode="lin" valueType="num">
                                      <p:cBhvr additive="base">
                                        <p:cTn id="37"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2037"/>
                                        </p:tgtEl>
                                        <p:attrNameLst>
                                          <p:attrName>style.visibility</p:attrName>
                                        </p:attrNameLst>
                                      </p:cBhvr>
                                      <p:to>
                                        <p:strVal val="visible"/>
                                      </p:to>
                                    </p:set>
                                    <p:animEffect transition="in" filter="blinds(horizontal)">
                                      <p:cBhvr>
                                        <p:cTn id="43" dur="500"/>
                                        <p:tgtEl>
                                          <p:spTgt spid="17203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2036"/>
                                        </p:tgtEl>
                                        <p:attrNameLst>
                                          <p:attrName>style.visibility</p:attrName>
                                        </p:attrNameLst>
                                      </p:cBhvr>
                                      <p:to>
                                        <p:strVal val="visible"/>
                                      </p:to>
                                    </p:set>
                                    <p:animEffect transition="in" filter="blinds(horizontal)">
                                      <p:cBhvr>
                                        <p:cTn id="46" dur="500"/>
                                        <p:tgtEl>
                                          <p:spTgt spid="17203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2038"/>
                                        </p:tgtEl>
                                        <p:attrNameLst>
                                          <p:attrName>style.visibility</p:attrName>
                                        </p:attrNameLst>
                                      </p:cBhvr>
                                      <p:to>
                                        <p:strVal val="visible"/>
                                      </p:to>
                                    </p:set>
                                    <p:animEffect transition="in" filter="blinds(horizontal)">
                                      <p:cBhvr>
                                        <p:cTn id="49" dur="500"/>
                                        <p:tgtEl>
                                          <p:spTgt spid="17203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2039"/>
                                        </p:tgtEl>
                                        <p:attrNameLst>
                                          <p:attrName>style.visibility</p:attrName>
                                        </p:attrNameLst>
                                      </p:cBhvr>
                                      <p:to>
                                        <p:strVal val="visible"/>
                                      </p:to>
                                    </p:set>
                                    <p:animEffect transition="in" filter="blinds(horizontal)">
                                      <p:cBhvr>
                                        <p:cTn id="52"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6" grpId="0" animBg="1"/>
      <p:bldP spid="172037" grpId="0"/>
      <p:bldP spid="172038" grpId="0" animBg="1"/>
      <p:bldP spid="1720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F6FD329E-5A50-4463-87D1-E2EA11888068}" type="slidenum">
              <a:rPr lang="en-US"/>
              <a:pPr/>
              <a:t>16</a:t>
            </a:fld>
            <a:r>
              <a:rPr lang="en-US"/>
              <a:t> of 26</a:t>
            </a:r>
          </a:p>
        </p:txBody>
      </p:sp>
      <p:sp>
        <p:nvSpPr>
          <p:cNvPr id="174085" name="Rectangle 5"/>
          <p:cNvSpPr>
            <a:spLocks noGrp="1" noChangeArrowheads="1"/>
          </p:cNvSpPr>
          <p:nvPr>
            <p:ph type="title"/>
          </p:nvPr>
        </p:nvSpPr>
        <p:spPr>
          <a:xfrm>
            <a:off x="-183530"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4087" name="Rectangle 7"/>
          <p:cNvSpPr>
            <a:spLocks noChangeArrowheads="1"/>
          </p:cNvSpPr>
          <p:nvPr/>
        </p:nvSpPr>
        <p:spPr bwMode="auto">
          <a:xfrm>
            <a:off x="2676525" y="3005138"/>
            <a:ext cx="3867150" cy="641350"/>
          </a:xfrm>
          <a:prstGeom prst="rect">
            <a:avLst/>
          </a:prstGeom>
          <a:noFill/>
          <a:ln w="9525">
            <a:noFill/>
            <a:miter lim="800000"/>
            <a:headEnd/>
            <a:tailEnd/>
          </a:ln>
          <a:effectLst/>
        </p:spPr>
        <p:txBody>
          <a:bodyPr wrap="none">
            <a:spAutoFit/>
          </a:bodyPr>
          <a:lstStyle/>
          <a:p>
            <a:pPr marL="342900" indent="-342900">
              <a:spcBef>
                <a:spcPct val="20000"/>
              </a:spcBef>
              <a:buFontTx/>
              <a:buAutoNum type="arabicPeriod"/>
            </a:pPr>
            <a:r>
              <a:rPr lang="en-GB" sz="3600"/>
              <a:t> Being Prepared</a:t>
            </a:r>
          </a:p>
        </p:txBody>
      </p:sp>
    </p:spTree>
    <p:extLst>
      <p:ext uri="{BB962C8B-B14F-4D97-AF65-F5344CB8AC3E}">
        <p14:creationId xmlns:p14="http://schemas.microsoft.com/office/powerpoint/2010/main" val="15348244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0716F5B4-0ED6-43EC-8715-8E9DD7BB5D10}" type="slidenum">
              <a:rPr lang="en-US"/>
              <a:pPr/>
              <a:t>17</a:t>
            </a:fld>
            <a:r>
              <a:rPr lang="en-US"/>
              <a:t> of 26</a:t>
            </a:r>
          </a:p>
        </p:txBody>
      </p:sp>
      <p:sp>
        <p:nvSpPr>
          <p:cNvPr id="176130" name="Rectangle 2"/>
          <p:cNvSpPr>
            <a:spLocks noGrp="1" noChangeArrowheads="1"/>
          </p:cNvSpPr>
          <p:nvPr>
            <p:ph type="title"/>
          </p:nvPr>
        </p:nvSpPr>
        <p:spPr>
          <a:xfrm>
            <a:off x="-135402"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6131" name="Rectangle 3"/>
          <p:cNvSpPr>
            <a:spLocks noChangeArrowheads="1"/>
          </p:cNvSpPr>
          <p:nvPr/>
        </p:nvSpPr>
        <p:spPr bwMode="auto">
          <a:xfrm>
            <a:off x="1339850" y="2566988"/>
            <a:ext cx="7213600" cy="1300162"/>
          </a:xfrm>
          <a:prstGeom prst="rect">
            <a:avLst/>
          </a:prstGeom>
          <a:noFill/>
          <a:ln w="9525">
            <a:noFill/>
            <a:miter lim="800000"/>
            <a:headEnd/>
            <a:tailEnd/>
          </a:ln>
          <a:effectLst/>
        </p:spPr>
        <p:txBody>
          <a:bodyPr>
            <a:spAutoFit/>
          </a:bodyPr>
          <a:lstStyle/>
          <a:p>
            <a:pPr marL="342900" indent="-342900">
              <a:spcBef>
                <a:spcPct val="20000"/>
              </a:spcBef>
            </a:pPr>
            <a:r>
              <a:rPr lang="en-GB" sz="3600"/>
              <a:t>2. Number of slides &amp; reference to </a:t>
            </a:r>
          </a:p>
          <a:p>
            <a:pPr marL="342900" indent="-342900">
              <a:spcBef>
                <a:spcPct val="20000"/>
              </a:spcBef>
            </a:pPr>
            <a:r>
              <a:rPr lang="en-GB" sz="3600"/>
              <a:t>    documentation</a:t>
            </a:r>
          </a:p>
        </p:txBody>
      </p:sp>
    </p:spTree>
    <p:extLst>
      <p:ext uri="{BB962C8B-B14F-4D97-AF65-F5344CB8AC3E}">
        <p14:creationId xmlns:p14="http://schemas.microsoft.com/office/powerpoint/2010/main" val="34290551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8EF360E8-FB05-44B2-8605-1E7FBB40AFD1}" type="slidenum">
              <a:rPr lang="en-US"/>
              <a:pPr/>
              <a:t>18</a:t>
            </a:fld>
            <a:r>
              <a:rPr lang="en-US"/>
              <a:t> of 26</a:t>
            </a:r>
          </a:p>
        </p:txBody>
      </p:sp>
      <p:sp>
        <p:nvSpPr>
          <p:cNvPr id="178178" name="Rectangle 2"/>
          <p:cNvSpPr>
            <a:spLocks noGrp="1" noChangeArrowheads="1"/>
          </p:cNvSpPr>
          <p:nvPr>
            <p:ph type="title"/>
          </p:nvPr>
        </p:nvSpPr>
        <p:spPr>
          <a:xfrm>
            <a:off x="-159466"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8179" name="Rectangle 3"/>
          <p:cNvSpPr>
            <a:spLocks noChangeArrowheads="1"/>
          </p:cNvSpPr>
          <p:nvPr/>
        </p:nvSpPr>
        <p:spPr bwMode="auto">
          <a:xfrm>
            <a:off x="2867025" y="2509838"/>
            <a:ext cx="30035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3. Rehearsals</a:t>
            </a:r>
          </a:p>
        </p:txBody>
      </p:sp>
      <p:sp>
        <p:nvSpPr>
          <p:cNvPr id="178180" name="WordArt 4"/>
          <p:cNvSpPr>
            <a:spLocks noChangeArrowheads="1" noChangeShapeType="1" noTextEdit="1"/>
          </p:cNvSpPr>
          <p:nvPr/>
        </p:nvSpPr>
        <p:spPr bwMode="auto">
          <a:xfrm>
            <a:off x="676275" y="3829050"/>
            <a:ext cx="8115300" cy="241935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This can be the single most important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factor that may decide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the success or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failure of a presentation</a:t>
            </a:r>
            <a:endParaRPr lang="en-GB" sz="3600" kern="10">
              <a:ln w="19050">
                <a:solidFill>
                  <a:srgbClr val="99CCFF"/>
                </a:solidFill>
                <a:round/>
                <a:headEnd/>
                <a:tailEnd/>
              </a:ln>
              <a:solidFill>
                <a:srgbClr val="0066CC"/>
              </a:solidFill>
              <a:effectLst>
                <a:outerShdw dist="35921" dir="2700000" algn="ctr" rotWithShape="0">
                  <a:srgbClr val="990000"/>
                </a:outerShdw>
              </a:effectLst>
              <a:latin typeface="Impact"/>
            </a:endParaRPr>
          </a:p>
        </p:txBody>
      </p:sp>
    </p:spTree>
    <p:extLst>
      <p:ext uri="{BB962C8B-B14F-4D97-AF65-F5344CB8AC3E}">
        <p14:creationId xmlns:p14="http://schemas.microsoft.com/office/powerpoint/2010/main" val="37412151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F24EFAE-4123-4CB7-B574-D42F71949AE8}" type="slidenum">
              <a:rPr lang="en-US"/>
              <a:pPr/>
              <a:t>19</a:t>
            </a:fld>
            <a:r>
              <a:rPr lang="en-US"/>
              <a:t> of 26</a:t>
            </a:r>
          </a:p>
        </p:txBody>
      </p:sp>
      <p:sp>
        <p:nvSpPr>
          <p:cNvPr id="180226" name="Rectangle 2"/>
          <p:cNvSpPr>
            <a:spLocks noGrp="1" noChangeArrowheads="1"/>
          </p:cNvSpPr>
          <p:nvPr>
            <p:ph type="title"/>
          </p:nvPr>
        </p:nvSpPr>
        <p:spPr>
          <a:xfrm>
            <a:off x="-111338"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0227" name="Rectangle 3"/>
          <p:cNvSpPr>
            <a:spLocks noChangeArrowheads="1"/>
          </p:cNvSpPr>
          <p:nvPr/>
        </p:nvSpPr>
        <p:spPr bwMode="auto">
          <a:xfrm>
            <a:off x="2676525" y="3005138"/>
            <a:ext cx="32575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4. Visualisation</a:t>
            </a:r>
          </a:p>
        </p:txBody>
      </p:sp>
    </p:spTree>
    <p:extLst>
      <p:ext uri="{BB962C8B-B14F-4D97-AF65-F5344CB8AC3E}">
        <p14:creationId xmlns:p14="http://schemas.microsoft.com/office/powerpoint/2010/main" val="222564276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29FCBDF5-560A-48DE-A6F7-966AF3BC26AC}" type="slidenum">
              <a:rPr lang="en-US"/>
              <a:pPr/>
              <a:t>2</a:t>
            </a:fld>
            <a:r>
              <a:rPr lang="en-US"/>
              <a:t> of 26</a:t>
            </a:r>
          </a:p>
        </p:txBody>
      </p:sp>
      <p:sp>
        <p:nvSpPr>
          <p:cNvPr id="83976" name="Text Box 8"/>
          <p:cNvSpPr txBox="1">
            <a:spLocks noChangeArrowheads="1"/>
          </p:cNvSpPr>
          <p:nvPr/>
        </p:nvSpPr>
        <p:spPr bwMode="auto">
          <a:xfrm>
            <a:off x="588255" y="411163"/>
            <a:ext cx="39941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Learning Outcomes</a:t>
            </a:r>
            <a:endParaRPr lang="en-US" sz="3200" dirty="0">
              <a:solidFill>
                <a:srgbClr val="003366"/>
              </a:solidFill>
            </a:endParaRPr>
          </a:p>
        </p:txBody>
      </p:sp>
      <p:sp>
        <p:nvSpPr>
          <p:cNvPr id="83980" name="Text Box 12"/>
          <p:cNvSpPr txBox="1">
            <a:spLocks noChangeArrowheads="1"/>
          </p:cNvSpPr>
          <p:nvPr/>
        </p:nvSpPr>
        <p:spPr bwMode="auto">
          <a:xfrm>
            <a:off x="519113" y="1828800"/>
            <a:ext cx="8229600" cy="466725"/>
          </a:xfrm>
          <a:prstGeom prst="rect">
            <a:avLst/>
          </a:prstGeom>
          <a:noFill/>
          <a:ln w="9525">
            <a:noFill/>
            <a:miter lim="800000"/>
            <a:headEnd/>
            <a:tailEnd/>
          </a:ln>
          <a:effectLst/>
        </p:spPr>
        <p:txBody>
          <a:bodyPr lIns="101494" tIns="50748" rIns="101494" bIns="50748">
            <a:spAutoFit/>
          </a:bodyPr>
          <a:lstStyle/>
          <a:p>
            <a:pPr>
              <a:spcBef>
                <a:spcPct val="20000"/>
              </a:spcBef>
            </a:pPr>
            <a:r>
              <a:rPr lang="en-US" sz="2400" b="1"/>
              <a:t>At the end of this session, </a:t>
            </a:r>
            <a:r>
              <a:rPr lang="en-US" sz="2400" b="1">
                <a:solidFill>
                  <a:srgbClr val="CC0000"/>
                </a:solidFill>
              </a:rPr>
              <a:t>YOU</a:t>
            </a:r>
            <a:r>
              <a:rPr lang="en-US" sz="2400" b="1"/>
              <a:t> should be able to:</a:t>
            </a:r>
            <a:endParaRPr lang="en-US" sz="2400" b="1">
              <a:latin typeface="Tahoma" pitchFamily="34" charset="0"/>
            </a:endParaRPr>
          </a:p>
        </p:txBody>
      </p:sp>
      <p:sp>
        <p:nvSpPr>
          <p:cNvPr id="83985" name="Text Box 17"/>
          <p:cNvSpPr txBox="1">
            <a:spLocks noChangeArrowheads="1"/>
          </p:cNvSpPr>
          <p:nvPr/>
        </p:nvSpPr>
        <p:spPr bwMode="auto">
          <a:xfrm>
            <a:off x="673100" y="3578225"/>
            <a:ext cx="847090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relate </a:t>
            </a:r>
            <a:r>
              <a:rPr lang="en-US" sz="2400" b="1"/>
              <a:t>mental and physical</a:t>
            </a:r>
            <a:r>
              <a:rPr lang="en-US" sz="2400" b="1">
                <a:solidFill>
                  <a:srgbClr val="CC0000"/>
                </a:solidFill>
              </a:rPr>
              <a:t> </a:t>
            </a:r>
            <a:r>
              <a:rPr lang="en-US" sz="2400" b="1"/>
              <a:t>preparation required for final year presentation – 6 Steps</a:t>
            </a:r>
          </a:p>
        </p:txBody>
      </p:sp>
      <p:sp>
        <p:nvSpPr>
          <p:cNvPr id="83986" name="Text Box 18"/>
          <p:cNvSpPr txBox="1">
            <a:spLocks noChangeArrowheads="1"/>
          </p:cNvSpPr>
          <p:nvPr/>
        </p:nvSpPr>
        <p:spPr bwMode="auto">
          <a:xfrm>
            <a:off x="692150" y="2701925"/>
            <a:ext cx="845185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relate </a:t>
            </a:r>
            <a:r>
              <a:rPr lang="en-US" sz="2400" b="1"/>
              <a:t>procedures, assessment and moderation criteria     for the final year presentation</a:t>
            </a:r>
          </a:p>
        </p:txBody>
      </p:sp>
    </p:spTree>
    <p:extLst>
      <p:ext uri="{BB962C8B-B14F-4D97-AF65-F5344CB8AC3E}">
        <p14:creationId xmlns:p14="http://schemas.microsoft.com/office/powerpoint/2010/main" val="350361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 calcmode="lin" valueType="num">
                                      <p:cBhvr additive="base">
                                        <p:cTn id="7" dur="500" fill="hold"/>
                                        <p:tgtEl>
                                          <p:spTgt spid="83986"/>
                                        </p:tgtEl>
                                        <p:attrNameLst>
                                          <p:attrName>ppt_x</p:attrName>
                                        </p:attrNameLst>
                                      </p:cBhvr>
                                      <p:tavLst>
                                        <p:tav tm="0">
                                          <p:val>
                                            <p:strVal val="#ppt_x"/>
                                          </p:val>
                                        </p:tav>
                                        <p:tav tm="100000">
                                          <p:val>
                                            <p:strVal val="#ppt_x"/>
                                          </p:val>
                                        </p:tav>
                                      </p:tavLst>
                                    </p:anim>
                                    <p:anim calcmode="lin" valueType="num">
                                      <p:cBhvr additive="base">
                                        <p:cTn id="8" dur="500" fill="hold"/>
                                        <p:tgtEl>
                                          <p:spTgt spid="839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5"/>
                                        </p:tgtEl>
                                        <p:attrNameLst>
                                          <p:attrName>style.visibility</p:attrName>
                                        </p:attrNameLst>
                                      </p:cBhvr>
                                      <p:to>
                                        <p:strVal val="visible"/>
                                      </p:to>
                                    </p:set>
                                    <p:anim calcmode="lin" valueType="num">
                                      <p:cBhvr additive="base">
                                        <p:cTn id="13" dur="500" fill="hold"/>
                                        <p:tgtEl>
                                          <p:spTgt spid="83985"/>
                                        </p:tgtEl>
                                        <p:attrNameLst>
                                          <p:attrName>ppt_x</p:attrName>
                                        </p:attrNameLst>
                                      </p:cBhvr>
                                      <p:tavLst>
                                        <p:tav tm="0">
                                          <p:val>
                                            <p:strVal val="#ppt_x"/>
                                          </p:val>
                                        </p:tav>
                                        <p:tav tm="100000">
                                          <p:val>
                                            <p:strVal val="#ppt_x"/>
                                          </p:val>
                                        </p:tav>
                                      </p:tavLst>
                                    </p:anim>
                                    <p:anim calcmode="lin" valueType="num">
                                      <p:cBhvr additive="base">
                                        <p:cTn id="14" dur="500" fill="hold"/>
                                        <p:tgtEl>
                                          <p:spTgt spid="83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5" grpId="0"/>
      <p:bldP spid="8398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E47DCFB4-42F7-4A20-9776-87113CF8F677}" type="slidenum">
              <a:rPr lang="en-US"/>
              <a:pPr/>
              <a:t>20</a:t>
            </a:fld>
            <a:r>
              <a:rPr lang="en-US"/>
              <a:t> of 26</a:t>
            </a:r>
          </a:p>
        </p:txBody>
      </p:sp>
      <p:sp>
        <p:nvSpPr>
          <p:cNvPr id="182274" name="Rectangle 2"/>
          <p:cNvSpPr>
            <a:spLocks noGrp="1" noChangeArrowheads="1"/>
          </p:cNvSpPr>
          <p:nvPr>
            <p:ph type="title"/>
          </p:nvPr>
        </p:nvSpPr>
        <p:spPr>
          <a:xfrm>
            <a:off x="-243690"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2275" name="Rectangle 3"/>
          <p:cNvSpPr>
            <a:spLocks noChangeArrowheads="1"/>
          </p:cNvSpPr>
          <p:nvPr/>
        </p:nvSpPr>
        <p:spPr bwMode="auto">
          <a:xfrm>
            <a:off x="2676525" y="3005138"/>
            <a:ext cx="45783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5. Attitude &amp; Qualities</a:t>
            </a:r>
          </a:p>
        </p:txBody>
      </p:sp>
    </p:spTree>
    <p:extLst>
      <p:ext uri="{BB962C8B-B14F-4D97-AF65-F5344CB8AC3E}">
        <p14:creationId xmlns:p14="http://schemas.microsoft.com/office/powerpoint/2010/main" val="232454600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807ACDCF-0084-4396-8A18-07B6D6B5BF29}" type="slidenum">
              <a:rPr lang="en-US"/>
              <a:pPr/>
              <a:t>21</a:t>
            </a:fld>
            <a:r>
              <a:rPr lang="en-US"/>
              <a:t> of 26</a:t>
            </a:r>
          </a:p>
        </p:txBody>
      </p:sp>
      <p:sp>
        <p:nvSpPr>
          <p:cNvPr id="184322" name="Rectangle 2"/>
          <p:cNvSpPr>
            <a:spLocks noGrp="1" noChangeArrowheads="1"/>
          </p:cNvSpPr>
          <p:nvPr>
            <p:ph type="title"/>
          </p:nvPr>
        </p:nvSpPr>
        <p:spPr>
          <a:xfrm>
            <a:off x="-219626"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4323" name="Rectangle 3"/>
          <p:cNvSpPr>
            <a:spLocks noChangeArrowheads="1"/>
          </p:cNvSpPr>
          <p:nvPr/>
        </p:nvSpPr>
        <p:spPr bwMode="auto">
          <a:xfrm>
            <a:off x="2676525" y="3005138"/>
            <a:ext cx="33083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6. Expectations</a:t>
            </a:r>
          </a:p>
        </p:txBody>
      </p:sp>
    </p:spTree>
    <p:extLst>
      <p:ext uri="{BB962C8B-B14F-4D97-AF65-F5344CB8AC3E}">
        <p14:creationId xmlns:p14="http://schemas.microsoft.com/office/powerpoint/2010/main" val="26737492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49D9A776-826D-46C2-808F-FFAC68717D21}" type="slidenum">
              <a:rPr lang="en-US"/>
              <a:pPr/>
              <a:t>22</a:t>
            </a:fld>
            <a:r>
              <a:rPr lang="en-US"/>
              <a:t> of 26</a:t>
            </a:r>
          </a:p>
        </p:txBody>
      </p:sp>
      <p:sp>
        <p:nvSpPr>
          <p:cNvPr id="188419" name="Text Box 3"/>
          <p:cNvSpPr txBox="1">
            <a:spLocks noChangeArrowheads="1"/>
          </p:cNvSpPr>
          <p:nvPr/>
        </p:nvSpPr>
        <p:spPr bwMode="auto">
          <a:xfrm>
            <a:off x="1021407" y="411163"/>
            <a:ext cx="6905625"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Presentation Commencement Date</a:t>
            </a:r>
            <a:endParaRPr lang="en-US" sz="3200" dirty="0">
              <a:solidFill>
                <a:srgbClr val="003366"/>
              </a:solidFill>
            </a:endParaRPr>
          </a:p>
        </p:txBody>
      </p:sp>
      <p:sp>
        <p:nvSpPr>
          <p:cNvPr id="188420" name="Text Box 4"/>
          <p:cNvSpPr txBox="1">
            <a:spLocks noChangeArrowheads="1"/>
          </p:cNvSpPr>
          <p:nvPr/>
        </p:nvSpPr>
        <p:spPr bwMode="auto">
          <a:xfrm>
            <a:off x="441325" y="2230438"/>
            <a:ext cx="8250238" cy="1200329"/>
          </a:xfrm>
          <a:prstGeom prst="rect">
            <a:avLst/>
          </a:prstGeom>
          <a:noFill/>
          <a:ln w="9525">
            <a:noFill/>
            <a:miter lim="800000"/>
            <a:headEnd/>
            <a:tailEnd/>
          </a:ln>
          <a:effectLst/>
        </p:spPr>
        <p:txBody>
          <a:bodyPr>
            <a:spAutoFit/>
          </a:bodyPr>
          <a:lstStyle/>
          <a:p>
            <a:r>
              <a:rPr lang="en-US" sz="2400" dirty="0" smtClean="0"/>
              <a:t>Presentation </a:t>
            </a:r>
            <a:r>
              <a:rPr lang="en-US" sz="2400" dirty="0"/>
              <a:t>schedule will ONLY be released on a </a:t>
            </a:r>
            <a:r>
              <a:rPr lang="en-US" sz="2400" b="1" dirty="0">
                <a:solidFill>
                  <a:srgbClr val="FF0000"/>
                </a:solidFill>
              </a:rPr>
              <a:t>weekly basis</a:t>
            </a:r>
            <a:r>
              <a:rPr lang="en-US" sz="2400" dirty="0"/>
              <a:t>. Hence, it is your responsibility to check </a:t>
            </a:r>
            <a:r>
              <a:rPr lang="en-US" sz="2400" dirty="0" smtClean="0"/>
              <a:t>your emails at least 2 times daily. </a:t>
            </a:r>
            <a:endParaRPr lang="en-US" sz="2400" dirty="0"/>
          </a:p>
        </p:txBody>
      </p:sp>
      <p:sp>
        <p:nvSpPr>
          <p:cNvPr id="188421" name="Text Box 5"/>
          <p:cNvSpPr txBox="1">
            <a:spLocks noChangeArrowheads="1"/>
          </p:cNvSpPr>
          <p:nvPr/>
        </p:nvSpPr>
        <p:spPr bwMode="auto">
          <a:xfrm>
            <a:off x="269875" y="5151438"/>
            <a:ext cx="8502650" cy="1022350"/>
          </a:xfrm>
          <a:prstGeom prst="rect">
            <a:avLst/>
          </a:prstGeom>
          <a:noFill/>
          <a:ln w="76200" cmpd="tri">
            <a:solidFill>
              <a:schemeClr val="tx1"/>
            </a:solidFill>
            <a:miter lim="800000"/>
            <a:headEnd/>
            <a:tailEnd/>
          </a:ln>
          <a:effectLst/>
        </p:spPr>
        <p:txBody>
          <a:bodyPr>
            <a:spAutoFit/>
          </a:bodyPr>
          <a:lstStyle/>
          <a:p>
            <a:pPr algn="ctr"/>
            <a:r>
              <a:rPr lang="en-US" sz="2800"/>
              <a:t>All presentations are expected to be completed in approximately 3 weeks.</a:t>
            </a:r>
          </a:p>
        </p:txBody>
      </p:sp>
    </p:spTree>
    <p:extLst>
      <p:ext uri="{BB962C8B-B14F-4D97-AF65-F5344CB8AC3E}">
        <p14:creationId xmlns:p14="http://schemas.microsoft.com/office/powerpoint/2010/main" val="22263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 calcmode="lin" valueType="num">
                                      <p:cBhvr additive="base">
                                        <p:cTn id="7" dur="500" fill="hold"/>
                                        <p:tgtEl>
                                          <p:spTgt spid="188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8421"/>
                                        </p:tgtEl>
                                        <p:attrNameLst>
                                          <p:attrName>style.visibility</p:attrName>
                                        </p:attrNameLst>
                                      </p:cBhvr>
                                      <p:to>
                                        <p:strVal val="visible"/>
                                      </p:to>
                                    </p:set>
                                    <p:animEffect transition="in" filter="blinds(horizontal)">
                                      <p:cBhvr>
                                        <p:cTn id="13" dur="5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5B284F60-84A9-4375-8280-DDA90DD50B11}" type="slidenum">
              <a:rPr lang="en-US"/>
              <a:pPr/>
              <a:t>23</a:t>
            </a:fld>
            <a:r>
              <a:rPr lang="en-US"/>
              <a:t> of 26</a:t>
            </a:r>
          </a:p>
        </p:txBody>
      </p:sp>
      <p:sp>
        <p:nvSpPr>
          <p:cNvPr id="106500" name="Text Box 4"/>
          <p:cNvSpPr txBox="1">
            <a:spLocks noChangeArrowheads="1"/>
          </p:cNvSpPr>
          <p:nvPr/>
        </p:nvSpPr>
        <p:spPr bwMode="auto">
          <a:xfrm>
            <a:off x="2686050" y="2895600"/>
            <a:ext cx="4968875" cy="1555750"/>
          </a:xfrm>
          <a:prstGeom prst="rect">
            <a:avLst/>
          </a:prstGeom>
          <a:noFill/>
          <a:ln w="9525">
            <a:noFill/>
            <a:miter lim="800000"/>
            <a:headEnd/>
            <a:tailEnd/>
          </a:ln>
          <a:effectLst/>
        </p:spPr>
        <p:txBody>
          <a:bodyPr>
            <a:spAutoFit/>
          </a:bodyPr>
          <a:lstStyle/>
          <a:p>
            <a:r>
              <a:rPr lang="en-US" sz="9600"/>
              <a:t>Q &amp; A</a:t>
            </a:r>
          </a:p>
        </p:txBody>
      </p:sp>
      <p:sp>
        <p:nvSpPr>
          <p:cNvPr id="106501" name="Text Box 5"/>
          <p:cNvSpPr txBox="1">
            <a:spLocks noChangeArrowheads="1"/>
          </p:cNvSpPr>
          <p:nvPr/>
        </p:nvSpPr>
        <p:spPr bwMode="auto">
          <a:xfrm>
            <a:off x="1719263" y="411163"/>
            <a:ext cx="602297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1883665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BAFB836E-D881-4021-AC2A-E6ECB28C8FC8}" type="slidenum">
              <a:rPr lang="en-US"/>
              <a:pPr/>
              <a:t>24</a:t>
            </a:fld>
            <a:r>
              <a:rPr lang="en-US"/>
              <a:t> of 26</a:t>
            </a:r>
          </a:p>
        </p:txBody>
      </p:sp>
      <p:sp>
        <p:nvSpPr>
          <p:cNvPr id="131074" name="Rectangle 2"/>
          <p:cNvSpPr>
            <a:spLocks noChangeArrowheads="1"/>
          </p:cNvSpPr>
          <p:nvPr/>
        </p:nvSpPr>
        <p:spPr bwMode="auto">
          <a:xfrm>
            <a:off x="674688" y="2017713"/>
            <a:ext cx="7772400" cy="4114800"/>
          </a:xfrm>
          <a:prstGeom prst="rect">
            <a:avLst/>
          </a:prstGeom>
          <a:noFill/>
          <a:ln w="9525">
            <a:noFill/>
            <a:miter lim="800000"/>
            <a:headEnd/>
            <a:tailEnd/>
          </a:ln>
          <a:effectLst/>
        </p:spPr>
        <p:txBody>
          <a:bodyPr lIns="90000" tIns="46800" rIns="90000" bIns="46800"/>
          <a:lstStyle/>
          <a:p>
            <a:pPr marL="339725" indent="-339725" defTabSz="457200">
              <a:lnSpc>
                <a:spcPct val="93000"/>
              </a:lnSpc>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 </a:t>
            </a:r>
          </a:p>
        </p:txBody>
      </p:sp>
      <p:sp>
        <p:nvSpPr>
          <p:cNvPr id="131075" name="Rectangle 3" descr="Rectangle: Click to edit Master text styles&#10;Second level&#10;Third level&#10;Fourth level&#10;Fifth level"/>
          <p:cNvSpPr>
            <a:spLocks noChangeArrowheads="1"/>
          </p:cNvSpPr>
          <p:nvPr/>
        </p:nvSpPr>
        <p:spPr bwMode="auto">
          <a:xfrm>
            <a:off x="461963" y="2986088"/>
            <a:ext cx="8305800" cy="1295400"/>
          </a:xfrm>
          <a:prstGeom prst="rect">
            <a:avLst/>
          </a:prstGeom>
          <a:noFill/>
          <a:ln w="9525">
            <a:noFill/>
            <a:miter lim="800000"/>
            <a:headEnd/>
            <a:tailEnd/>
          </a:ln>
          <a:effectLst/>
        </p:spPr>
        <p:txBody>
          <a:bodyPr lIns="100794" tIns="50397" rIns="100794" bIns="50397"/>
          <a:lstStyle/>
          <a:p>
            <a:pPr marL="342900" indent="-342900" algn="ctr">
              <a:spcBef>
                <a:spcPct val="20000"/>
              </a:spcBef>
            </a:pPr>
            <a:r>
              <a:rPr lang="en-US" sz="6300">
                <a:solidFill>
                  <a:srgbClr val="CC0000"/>
                </a:solidFill>
              </a:rPr>
              <a:t>Good Luck !</a:t>
            </a:r>
          </a:p>
        </p:txBody>
      </p:sp>
    </p:spTree>
    <p:extLst>
      <p:ext uri="{BB962C8B-B14F-4D97-AF65-F5344CB8AC3E}">
        <p14:creationId xmlns:p14="http://schemas.microsoft.com/office/powerpoint/2010/main" val="138143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BAE63476-501A-4C53-A1AB-096C08903B88}" type="slidenum">
              <a:rPr lang="en-US"/>
              <a:pPr/>
              <a:t>3</a:t>
            </a:fld>
            <a:r>
              <a:rPr lang="en-US"/>
              <a:t> of 26</a:t>
            </a:r>
          </a:p>
        </p:txBody>
      </p:sp>
      <p:sp>
        <p:nvSpPr>
          <p:cNvPr id="167938" name="Text Box 2"/>
          <p:cNvSpPr txBox="1">
            <a:spLocks noChangeArrowheads="1"/>
          </p:cNvSpPr>
          <p:nvPr/>
        </p:nvSpPr>
        <p:spPr bwMode="auto">
          <a:xfrm>
            <a:off x="541133" y="354013"/>
            <a:ext cx="27749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Questions ??</a:t>
            </a:r>
            <a:endParaRPr lang="en-US" sz="3200" dirty="0">
              <a:solidFill>
                <a:srgbClr val="003366"/>
              </a:solidFill>
            </a:endParaRPr>
          </a:p>
        </p:txBody>
      </p:sp>
      <p:sp>
        <p:nvSpPr>
          <p:cNvPr id="167939" name="Text Box 3"/>
          <p:cNvSpPr txBox="1">
            <a:spLocks noChangeArrowheads="1"/>
          </p:cNvSpPr>
          <p:nvPr/>
        </p:nvSpPr>
        <p:spPr bwMode="auto">
          <a:xfrm>
            <a:off x="557213" y="1581150"/>
            <a:ext cx="8267700" cy="588963"/>
          </a:xfrm>
          <a:prstGeom prst="rect">
            <a:avLst/>
          </a:prstGeom>
          <a:noFill/>
          <a:ln w="9525">
            <a:noFill/>
            <a:miter lim="800000"/>
            <a:headEnd/>
            <a:tailEnd/>
          </a:ln>
          <a:effectLst/>
        </p:spPr>
        <p:txBody>
          <a:bodyPr lIns="101494" tIns="50748" rIns="101494" bIns="50748">
            <a:spAutoFit/>
          </a:bodyPr>
          <a:lstStyle/>
          <a:p>
            <a:pPr>
              <a:spcBef>
                <a:spcPct val="20000"/>
              </a:spcBef>
            </a:pPr>
            <a:r>
              <a:rPr lang="en-US" sz="3200" b="1">
                <a:solidFill>
                  <a:srgbClr val="FF0000"/>
                </a:solidFill>
              </a:rPr>
              <a:t>Can a student fail a FYP presentation ??</a:t>
            </a:r>
            <a:endParaRPr lang="en-US" sz="3200" b="1">
              <a:solidFill>
                <a:srgbClr val="FF0000"/>
              </a:solidFill>
              <a:latin typeface="Tahoma" pitchFamily="34" charset="0"/>
            </a:endParaRPr>
          </a:p>
        </p:txBody>
      </p:sp>
      <p:sp>
        <p:nvSpPr>
          <p:cNvPr id="167944" name="Text Box 8"/>
          <p:cNvSpPr txBox="1">
            <a:spLocks noChangeArrowheads="1"/>
          </p:cNvSpPr>
          <p:nvPr/>
        </p:nvSpPr>
        <p:spPr bwMode="auto">
          <a:xfrm>
            <a:off x="231775" y="2379663"/>
            <a:ext cx="9331325" cy="4524315"/>
          </a:xfrm>
          <a:prstGeom prst="rect">
            <a:avLst/>
          </a:prstGeom>
          <a:noFill/>
          <a:ln w="9525">
            <a:noFill/>
            <a:miter lim="800000"/>
            <a:headEnd/>
            <a:tailEnd/>
          </a:ln>
          <a:effectLst/>
        </p:spPr>
        <p:txBody>
          <a:bodyPr>
            <a:spAutoFit/>
          </a:bodyPr>
          <a:lstStyle/>
          <a:p>
            <a:r>
              <a:rPr lang="en-US" sz="3200" u="sng" dirty="0"/>
              <a:t>Answer:</a:t>
            </a:r>
          </a:p>
          <a:p>
            <a:r>
              <a:rPr lang="en-US" sz="3200" dirty="0"/>
              <a:t>Yes &amp; No.</a:t>
            </a:r>
          </a:p>
          <a:p>
            <a:r>
              <a:rPr lang="en-US" sz="3200" dirty="0"/>
              <a:t>NO - You can only </a:t>
            </a:r>
            <a:r>
              <a:rPr lang="en-US" sz="3200" dirty="0">
                <a:solidFill>
                  <a:srgbClr val="FF0000"/>
                </a:solidFill>
              </a:rPr>
              <a:t>fail</a:t>
            </a:r>
            <a:r>
              <a:rPr lang="en-US" sz="3200" dirty="0"/>
              <a:t> your final year project </a:t>
            </a:r>
          </a:p>
          <a:p>
            <a:r>
              <a:rPr lang="en-US" sz="3200" dirty="0"/>
              <a:t>but not presentation.</a:t>
            </a:r>
          </a:p>
          <a:p>
            <a:r>
              <a:rPr lang="en-US" sz="3200" dirty="0"/>
              <a:t>YES – You are said to have “</a:t>
            </a:r>
            <a:r>
              <a:rPr lang="en-US" sz="3200" dirty="0">
                <a:solidFill>
                  <a:srgbClr val="FF0000"/>
                </a:solidFill>
              </a:rPr>
              <a:t>failed</a:t>
            </a:r>
            <a:r>
              <a:rPr lang="en-US" sz="3200" dirty="0"/>
              <a:t>” a </a:t>
            </a:r>
          </a:p>
          <a:p>
            <a:r>
              <a:rPr lang="en-US" sz="3200" dirty="0"/>
              <a:t>presentation when you have not effectively said what you wanted to say and not answered what</a:t>
            </a:r>
          </a:p>
          <a:p>
            <a:r>
              <a:rPr lang="en-US" sz="3200" dirty="0"/>
              <a:t>you wanted to answer.</a:t>
            </a:r>
          </a:p>
          <a:p>
            <a:endParaRPr lang="en-US" sz="3200" dirty="0"/>
          </a:p>
        </p:txBody>
      </p:sp>
    </p:spTree>
    <p:extLst>
      <p:ext uri="{BB962C8B-B14F-4D97-AF65-F5344CB8AC3E}">
        <p14:creationId xmlns:p14="http://schemas.microsoft.com/office/powerpoint/2010/main" val="208873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44">
                                            <p:txEl>
                                              <p:pRg st="1" end="1"/>
                                            </p:txEl>
                                          </p:spTgt>
                                        </p:tgtEl>
                                        <p:attrNameLst>
                                          <p:attrName>style.visibility</p:attrName>
                                        </p:attrNameLst>
                                      </p:cBhvr>
                                      <p:to>
                                        <p:strVal val="visible"/>
                                      </p:to>
                                    </p:set>
                                    <p:animEffect transition="in" filter="blinds(horizontal)">
                                      <p:cBhvr>
                                        <p:cTn id="7" dur="500"/>
                                        <p:tgtEl>
                                          <p:spTgt spid="1679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944">
                                            <p:txEl>
                                              <p:pRg st="2" end="2"/>
                                            </p:txEl>
                                          </p:spTgt>
                                        </p:tgtEl>
                                        <p:attrNameLst>
                                          <p:attrName>style.visibility</p:attrName>
                                        </p:attrNameLst>
                                      </p:cBhvr>
                                      <p:to>
                                        <p:strVal val="visible"/>
                                      </p:to>
                                    </p:set>
                                    <p:anim calcmode="lin" valueType="num">
                                      <p:cBhvr additive="base">
                                        <p:cTn id="12" dur="500" fill="hold"/>
                                        <p:tgtEl>
                                          <p:spTgt spid="16794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7944">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7944">
                                            <p:txEl>
                                              <p:pRg st="3" end="3"/>
                                            </p:txEl>
                                          </p:spTgt>
                                        </p:tgtEl>
                                        <p:attrNameLst>
                                          <p:attrName>style.visibility</p:attrName>
                                        </p:attrNameLst>
                                      </p:cBhvr>
                                      <p:to>
                                        <p:strVal val="visible"/>
                                      </p:to>
                                    </p:set>
                                    <p:anim calcmode="lin" valueType="num">
                                      <p:cBhvr additive="base">
                                        <p:cTn id="16" dur="500" fill="hold"/>
                                        <p:tgtEl>
                                          <p:spTgt spid="167944">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679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7944">
                                            <p:txEl>
                                              <p:pRg st="4" end="4"/>
                                            </p:txEl>
                                          </p:spTgt>
                                        </p:tgtEl>
                                        <p:attrNameLst>
                                          <p:attrName>style.visibility</p:attrName>
                                        </p:attrNameLst>
                                      </p:cBhvr>
                                      <p:to>
                                        <p:strVal val="visible"/>
                                      </p:to>
                                    </p:set>
                                    <p:anim calcmode="lin" valueType="num">
                                      <p:cBhvr additive="base">
                                        <p:cTn id="22" dur="500" fill="hold"/>
                                        <p:tgtEl>
                                          <p:spTgt spid="16794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794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7944">
                                            <p:txEl>
                                              <p:pRg st="5" end="5"/>
                                            </p:txEl>
                                          </p:spTgt>
                                        </p:tgtEl>
                                        <p:attrNameLst>
                                          <p:attrName>style.visibility</p:attrName>
                                        </p:attrNameLst>
                                      </p:cBhvr>
                                      <p:to>
                                        <p:strVal val="visible"/>
                                      </p:to>
                                    </p:set>
                                    <p:anim calcmode="lin" valueType="num">
                                      <p:cBhvr additive="base">
                                        <p:cTn id="26" dur="500" fill="hold"/>
                                        <p:tgtEl>
                                          <p:spTgt spid="16794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7944">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67944">
                                            <p:txEl>
                                              <p:pRg st="6" end="6"/>
                                            </p:txEl>
                                          </p:spTgt>
                                        </p:tgtEl>
                                        <p:attrNameLst>
                                          <p:attrName>style.visibility</p:attrName>
                                        </p:attrNameLst>
                                      </p:cBhvr>
                                      <p:to>
                                        <p:strVal val="visible"/>
                                      </p:to>
                                    </p:set>
                                    <p:anim calcmode="lin" valueType="num">
                                      <p:cBhvr additive="base">
                                        <p:cTn id="30" dur="500" fill="hold"/>
                                        <p:tgtEl>
                                          <p:spTgt spid="167944">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79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6BEF5309-EE5B-4193-9B0D-980951477295}" type="slidenum">
              <a:rPr lang="en-US"/>
              <a:pPr/>
              <a:t>4</a:t>
            </a:fld>
            <a:r>
              <a:rPr lang="en-US"/>
              <a:t> of 26</a:t>
            </a:r>
          </a:p>
        </p:txBody>
      </p:sp>
      <p:sp>
        <p:nvSpPr>
          <p:cNvPr id="198658" name="Rectangle 2"/>
          <p:cNvSpPr>
            <a:spLocks noGrp="1" noChangeArrowheads="1"/>
          </p:cNvSpPr>
          <p:nvPr>
            <p:ph type="title"/>
          </p:nvPr>
        </p:nvSpPr>
        <p:spPr>
          <a:xfrm>
            <a:off x="545401" y="-152400"/>
            <a:ext cx="6324600"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Duration &amp; People Involved</a:t>
            </a:r>
          </a:p>
        </p:txBody>
      </p:sp>
      <p:sp>
        <p:nvSpPr>
          <p:cNvPr id="198659" name="Rectangle 3"/>
          <p:cNvSpPr>
            <a:spLocks noGrp="1" noChangeArrowheads="1"/>
          </p:cNvSpPr>
          <p:nvPr>
            <p:ph type="body" idx="1"/>
          </p:nvPr>
        </p:nvSpPr>
        <p:spPr>
          <a:xfrm>
            <a:off x="381000" y="1600200"/>
            <a:ext cx="8763000" cy="4800600"/>
          </a:xfrm>
          <a:ln/>
        </p:spPr>
        <p:txBody>
          <a:bodyPr lIns="90000" tIns="46800" rIns="90000" bIns="46800"/>
          <a:lstStyle/>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Presentation lasts approximately </a:t>
            </a:r>
            <a:r>
              <a:rPr lang="en-GB" dirty="0">
                <a:solidFill>
                  <a:srgbClr val="FF0000"/>
                </a:solidFill>
              </a:rPr>
              <a:t>60</a:t>
            </a:r>
            <a:r>
              <a:rPr lang="en-GB" dirty="0"/>
              <a:t> minutes.</a:t>
            </a:r>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20 minutes of </a:t>
            </a:r>
            <a:r>
              <a:rPr lang="en-GB" dirty="0" smtClean="0"/>
              <a:t>PPT </a:t>
            </a:r>
            <a:r>
              <a:rPr lang="en-GB" dirty="0"/>
              <a:t>slides.</a:t>
            </a:r>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25 minutes demonstration of </a:t>
            </a:r>
            <a:r>
              <a:rPr lang="en-GB" dirty="0" smtClean="0"/>
              <a:t>software (</a:t>
            </a:r>
            <a:r>
              <a:rPr lang="en-GB" dirty="0" smtClean="0">
                <a:solidFill>
                  <a:srgbClr val="FF0000"/>
                </a:solidFill>
              </a:rPr>
              <a:t>end product</a:t>
            </a:r>
            <a:r>
              <a:rPr lang="en-GB" dirty="0" smtClean="0"/>
              <a:t> of your FYP).</a:t>
            </a:r>
            <a:endParaRPr lang="en-GB" dirty="0"/>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10 minutes of Q&amp;A based on documentation.</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Supervisor and </a:t>
            </a:r>
            <a:r>
              <a:rPr lang="en-GB" dirty="0" smtClean="0"/>
              <a:t>2</a:t>
            </a:r>
            <a:r>
              <a:rPr lang="en-GB" baseline="30000" dirty="0" smtClean="0"/>
              <a:t>nd</a:t>
            </a:r>
            <a:r>
              <a:rPr lang="en-GB" dirty="0" smtClean="0"/>
              <a:t> marker </a:t>
            </a:r>
            <a:r>
              <a:rPr lang="en-GB" dirty="0"/>
              <a:t>present only.</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Tree>
    <p:extLst>
      <p:ext uri="{BB962C8B-B14F-4D97-AF65-F5344CB8AC3E}">
        <p14:creationId xmlns:p14="http://schemas.microsoft.com/office/powerpoint/2010/main" val="22338287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659">
                                            <p:txEl>
                                              <p:pRg st="1" end="1"/>
                                            </p:txEl>
                                          </p:spTgt>
                                        </p:tgtEl>
                                        <p:attrNameLst>
                                          <p:attrName>style.visibility</p:attrName>
                                        </p:attrNameLst>
                                      </p:cBhvr>
                                      <p:to>
                                        <p:strVal val="visible"/>
                                      </p:to>
                                    </p:set>
                                    <p:anim calcmode="lin" valueType="num">
                                      <p:cBhvr additive="base">
                                        <p:cTn id="11" dur="500" fill="hold"/>
                                        <p:tgtEl>
                                          <p:spTgt spid="198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 calcmode="lin" valueType="num">
                                      <p:cBhvr additive="base">
                                        <p:cTn id="15" dur="500" fill="hold"/>
                                        <p:tgtEl>
                                          <p:spTgt spid="198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8659">
                                            <p:txEl>
                                              <p:pRg st="3" end="3"/>
                                            </p:txEl>
                                          </p:spTgt>
                                        </p:tgtEl>
                                        <p:attrNameLst>
                                          <p:attrName>style.visibility</p:attrName>
                                        </p:attrNameLst>
                                      </p:cBhvr>
                                      <p:to>
                                        <p:strVal val="visible"/>
                                      </p:to>
                                    </p:set>
                                    <p:anim calcmode="lin" valueType="num">
                                      <p:cBhvr additive="base">
                                        <p:cTn id="19" dur="500" fill="hold"/>
                                        <p:tgtEl>
                                          <p:spTgt spid="198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8659">
                                            <p:txEl>
                                              <p:pRg st="5" end="5"/>
                                            </p:txEl>
                                          </p:spTgt>
                                        </p:tgtEl>
                                        <p:attrNameLst>
                                          <p:attrName>style.visibility</p:attrName>
                                        </p:attrNameLst>
                                      </p:cBhvr>
                                      <p:to>
                                        <p:strVal val="visible"/>
                                      </p:to>
                                    </p:set>
                                    <p:anim calcmode="lin" valueType="num">
                                      <p:cBhvr additive="base">
                                        <p:cTn id="25" dur="500" fill="hold"/>
                                        <p:tgtEl>
                                          <p:spTgt spid="1986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5BB79411-680F-455F-855C-89577675A09F}" type="slidenum">
              <a:rPr lang="en-US"/>
              <a:pPr/>
              <a:t>5</a:t>
            </a:fld>
            <a:r>
              <a:rPr lang="en-US"/>
              <a:t> of 26</a:t>
            </a:r>
          </a:p>
        </p:txBody>
      </p:sp>
      <p:sp>
        <p:nvSpPr>
          <p:cNvPr id="186370" name="Rectangle 2"/>
          <p:cNvSpPr>
            <a:spLocks noGrp="1" noChangeArrowheads="1"/>
          </p:cNvSpPr>
          <p:nvPr>
            <p:ph type="title"/>
          </p:nvPr>
        </p:nvSpPr>
        <p:spPr>
          <a:xfrm>
            <a:off x="1560513" y="0"/>
            <a:ext cx="44783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Modules Assessed</a:t>
            </a:r>
          </a:p>
        </p:txBody>
      </p:sp>
      <p:sp>
        <p:nvSpPr>
          <p:cNvPr id="186411" name="WordArt 43"/>
          <p:cNvSpPr>
            <a:spLocks noChangeArrowheads="1" noChangeShapeType="1" noTextEdit="1"/>
          </p:cNvSpPr>
          <p:nvPr/>
        </p:nvSpPr>
        <p:spPr bwMode="auto">
          <a:xfrm>
            <a:off x="904875" y="1714500"/>
            <a:ext cx="7639050" cy="2400300"/>
          </a:xfrm>
          <a:prstGeom prst="rect">
            <a:avLst/>
          </a:prstGeom>
        </p:spPr>
        <p:txBody>
          <a:bodyPr wrap="none" fromWordArt="1">
            <a:prstTxWarp prst="textPlain">
              <a:avLst>
                <a:gd name="adj" fmla="val 50000"/>
              </a:avLst>
            </a:prstTxWarp>
          </a:bodyPr>
          <a:lstStyle/>
          <a:p>
            <a:pPr algn="ctr"/>
            <a:r>
              <a:rPr lang="en-US" sz="3200" dirty="0"/>
              <a:t>Presentation slides </a:t>
            </a:r>
          </a:p>
          <a:p>
            <a:pPr algn="ctr"/>
            <a:r>
              <a:rPr lang="en-US" sz="3200" dirty="0"/>
              <a:t>should encompass extracts IR  (Semester 1 ) &amp; FYP (semester 2) </a:t>
            </a:r>
          </a:p>
          <a:p>
            <a:pPr algn="ctr"/>
            <a:r>
              <a:rPr lang="en-US" sz="3200" dirty="0"/>
              <a:t> </a:t>
            </a:r>
            <a:endParaRPr lang="en-GB" sz="3200" dirty="0"/>
          </a:p>
        </p:txBody>
      </p:sp>
      <p:sp>
        <p:nvSpPr>
          <p:cNvPr id="186412" name="Text Box 44"/>
          <p:cNvSpPr txBox="1">
            <a:spLocks noChangeArrowheads="1"/>
          </p:cNvSpPr>
          <p:nvPr/>
        </p:nvSpPr>
        <p:spPr bwMode="auto">
          <a:xfrm>
            <a:off x="269875" y="4968875"/>
            <a:ext cx="8569325" cy="1569660"/>
          </a:xfrm>
          <a:prstGeom prst="rect">
            <a:avLst/>
          </a:prstGeom>
          <a:noFill/>
          <a:ln w="9525">
            <a:noFill/>
            <a:miter lim="800000"/>
            <a:headEnd/>
            <a:tailEnd/>
          </a:ln>
          <a:effectLst/>
        </p:spPr>
        <p:txBody>
          <a:bodyPr>
            <a:spAutoFit/>
          </a:bodyPr>
          <a:lstStyle/>
          <a:p>
            <a:pPr algn="ctr"/>
            <a:r>
              <a:rPr lang="en-US" sz="3200" dirty="0"/>
              <a:t>Abide by the </a:t>
            </a:r>
            <a:r>
              <a:rPr lang="en-US" sz="3200" dirty="0">
                <a:solidFill>
                  <a:srgbClr val="FF0000"/>
                </a:solidFill>
              </a:rPr>
              <a:t>5 by 5 </a:t>
            </a:r>
            <a:r>
              <a:rPr lang="en-US" sz="3200" dirty="0"/>
              <a:t>rule where possible </a:t>
            </a:r>
            <a:br>
              <a:rPr lang="en-US" sz="3200" dirty="0"/>
            </a:br>
            <a:r>
              <a:rPr lang="en-US" sz="3200" dirty="0"/>
              <a:t>– i.e. Maximum </a:t>
            </a:r>
            <a:r>
              <a:rPr lang="en-US" sz="3200" dirty="0">
                <a:solidFill>
                  <a:srgbClr val="FF0000"/>
                </a:solidFill>
              </a:rPr>
              <a:t>5 words</a:t>
            </a:r>
            <a:r>
              <a:rPr lang="en-US" sz="3200" dirty="0"/>
              <a:t> per line and maximum </a:t>
            </a:r>
            <a:r>
              <a:rPr lang="en-US" sz="3200" dirty="0">
                <a:solidFill>
                  <a:srgbClr val="FF0000"/>
                </a:solidFill>
              </a:rPr>
              <a:t>5 lines</a:t>
            </a:r>
            <a:r>
              <a:rPr lang="en-US" sz="3200" dirty="0"/>
              <a:t>.</a:t>
            </a:r>
          </a:p>
        </p:txBody>
      </p:sp>
    </p:spTree>
    <p:extLst>
      <p:ext uri="{BB962C8B-B14F-4D97-AF65-F5344CB8AC3E}">
        <p14:creationId xmlns:p14="http://schemas.microsoft.com/office/powerpoint/2010/main" val="2580205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412"/>
                                        </p:tgtEl>
                                        <p:attrNameLst>
                                          <p:attrName>style.visibility</p:attrName>
                                        </p:attrNameLst>
                                      </p:cBhvr>
                                      <p:to>
                                        <p:strVal val="visible"/>
                                      </p:to>
                                    </p:set>
                                    <p:anim calcmode="lin" valueType="num">
                                      <p:cBhvr additive="base">
                                        <p:cTn id="7" dur="500" fill="hold"/>
                                        <p:tgtEl>
                                          <p:spTgt spid="186412"/>
                                        </p:tgtEl>
                                        <p:attrNameLst>
                                          <p:attrName>ppt_x</p:attrName>
                                        </p:attrNameLst>
                                      </p:cBhvr>
                                      <p:tavLst>
                                        <p:tav tm="0">
                                          <p:val>
                                            <p:strVal val="#ppt_x"/>
                                          </p:val>
                                        </p:tav>
                                        <p:tav tm="100000">
                                          <p:val>
                                            <p:strVal val="#ppt_x"/>
                                          </p:val>
                                        </p:tav>
                                      </p:tavLst>
                                    </p:anim>
                                    <p:anim calcmode="lin" valueType="num">
                                      <p:cBhvr additive="base">
                                        <p:cTn id="8" dur="500" fill="hold"/>
                                        <p:tgtEl>
                                          <p:spTgt spid="186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9C41C2C2-99CE-4890-89E8-168F706F0E44}" type="slidenum">
              <a:rPr lang="en-US"/>
              <a:pPr/>
              <a:t>6</a:t>
            </a:fld>
            <a:r>
              <a:rPr lang="en-US"/>
              <a:t> of 26</a:t>
            </a:r>
          </a:p>
        </p:txBody>
      </p:sp>
      <p:sp>
        <p:nvSpPr>
          <p:cNvPr id="190466" name="Rectangle 2"/>
          <p:cNvSpPr>
            <a:spLocks noGrp="1" noChangeArrowheads="1"/>
          </p:cNvSpPr>
          <p:nvPr>
            <p:ph type="title"/>
          </p:nvPr>
        </p:nvSpPr>
        <p:spPr>
          <a:xfrm>
            <a:off x="507717" y="-19050"/>
            <a:ext cx="758348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Suggestion Sequence of Slides</a:t>
            </a:r>
          </a:p>
        </p:txBody>
      </p:sp>
      <p:sp>
        <p:nvSpPr>
          <p:cNvPr id="190469" name="Text Box 5"/>
          <p:cNvSpPr txBox="1">
            <a:spLocks noChangeArrowheads="1"/>
          </p:cNvSpPr>
          <p:nvPr/>
        </p:nvSpPr>
        <p:spPr bwMode="auto">
          <a:xfrm>
            <a:off x="482600" y="1465263"/>
            <a:ext cx="8394700" cy="5509200"/>
          </a:xfrm>
          <a:prstGeom prst="rect">
            <a:avLst/>
          </a:prstGeom>
          <a:noFill/>
          <a:ln w="9525">
            <a:noFill/>
            <a:miter lim="800000"/>
            <a:headEnd/>
            <a:tailEnd/>
          </a:ln>
          <a:effectLst/>
        </p:spPr>
        <p:txBody>
          <a:bodyPr>
            <a:spAutoFit/>
          </a:bodyPr>
          <a:lstStyle/>
          <a:p>
            <a:pPr marL="342900" indent="-342900">
              <a:buFontTx/>
              <a:buAutoNum type="arabicPeriod"/>
            </a:pPr>
            <a:r>
              <a:rPr lang="en-GB" sz="2200" dirty="0"/>
              <a:t>Problem Statement (i.e. what problem/opportunity the system is to solve/address).</a:t>
            </a:r>
          </a:p>
          <a:p>
            <a:pPr marL="342900" indent="-342900">
              <a:buFontTx/>
              <a:buAutoNum type="arabicPeriod"/>
            </a:pPr>
            <a:r>
              <a:rPr lang="en-GB" sz="2200" dirty="0" smtClean="0"/>
              <a:t>Aims &amp; Objectives</a:t>
            </a:r>
            <a:endParaRPr lang="en-GB" sz="2200" dirty="0"/>
          </a:p>
          <a:p>
            <a:pPr marL="342900" indent="-342900">
              <a:buFontTx/>
              <a:buAutoNum type="arabicPeriod"/>
            </a:pPr>
            <a:r>
              <a:rPr lang="en-GB" sz="2200" dirty="0"/>
              <a:t>Functionality</a:t>
            </a:r>
          </a:p>
          <a:p>
            <a:pPr marL="342900" indent="-342900">
              <a:buFontTx/>
              <a:buAutoNum type="arabicPeriod"/>
            </a:pPr>
            <a:r>
              <a:rPr lang="en-GB" sz="2200" dirty="0"/>
              <a:t>Primary and Secondary Research – findings and conclusion</a:t>
            </a:r>
          </a:p>
          <a:p>
            <a:pPr marL="342900" indent="-342900">
              <a:buFontTx/>
              <a:buAutoNum type="arabicPeriod"/>
            </a:pPr>
            <a:r>
              <a:rPr lang="en-GB" sz="2200" dirty="0"/>
              <a:t>Academic Research – i.e. what was looked at ?</a:t>
            </a:r>
          </a:p>
          <a:p>
            <a:pPr marL="342900" indent="-342900">
              <a:buFontTx/>
              <a:buAutoNum type="arabicPeriod"/>
            </a:pPr>
            <a:r>
              <a:rPr lang="en-GB" sz="2200" dirty="0"/>
              <a:t>Brief description of analysis and design – system, algorithm (if applicable), interface (if applicable) and database design (if applicable).</a:t>
            </a:r>
          </a:p>
          <a:p>
            <a:pPr marL="342900" indent="-342900">
              <a:buFontTx/>
              <a:buAutoNum type="arabicPeriod"/>
            </a:pPr>
            <a:r>
              <a:rPr lang="en-GB" sz="2200" dirty="0"/>
              <a:t>Implementation and Testing – what was the difficult aspects implemented and how was testing carried out. </a:t>
            </a:r>
          </a:p>
          <a:p>
            <a:pPr marL="342900" indent="-342900">
              <a:buFontTx/>
              <a:buAutoNum type="arabicPeriod"/>
            </a:pPr>
            <a:r>
              <a:rPr lang="en-GB" sz="2200" dirty="0"/>
              <a:t>Problems and limitations encountered</a:t>
            </a:r>
          </a:p>
          <a:p>
            <a:pPr marL="342900" indent="-342900">
              <a:buFontTx/>
              <a:buAutoNum type="arabicPeriod"/>
            </a:pPr>
            <a:r>
              <a:rPr lang="en-GB" sz="2200" dirty="0"/>
              <a:t>Success Criteria</a:t>
            </a:r>
          </a:p>
          <a:p>
            <a:pPr marL="342900" indent="-342900">
              <a:buFontTx/>
              <a:buAutoNum type="arabicPeriod"/>
            </a:pPr>
            <a:r>
              <a:rPr lang="en-GB" sz="2200" dirty="0"/>
              <a:t>Future Enhancement</a:t>
            </a:r>
          </a:p>
          <a:p>
            <a:pPr marL="342900" indent="-342900">
              <a:buFontTx/>
              <a:buAutoNum type="arabicPeriod"/>
            </a:pPr>
            <a:r>
              <a:rPr lang="en-GB" sz="2200" dirty="0"/>
              <a:t> Conclusion</a:t>
            </a:r>
          </a:p>
          <a:p>
            <a:pPr marL="342900" indent="-342900">
              <a:buFontTx/>
              <a:buAutoNum type="arabicPeriod"/>
            </a:pPr>
            <a:endParaRPr lang="en-GB" sz="2200" dirty="0"/>
          </a:p>
        </p:txBody>
      </p:sp>
    </p:spTree>
    <p:extLst>
      <p:ext uri="{BB962C8B-B14F-4D97-AF65-F5344CB8AC3E}">
        <p14:creationId xmlns:p14="http://schemas.microsoft.com/office/powerpoint/2010/main" val="21937656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9">
                                            <p:txEl>
                                              <p:pRg st="0" end="0"/>
                                            </p:txEl>
                                          </p:spTgt>
                                        </p:tgtEl>
                                        <p:attrNameLst>
                                          <p:attrName>style.visibility</p:attrName>
                                        </p:attrNameLst>
                                      </p:cBhvr>
                                      <p:to>
                                        <p:strVal val="visible"/>
                                      </p:to>
                                    </p:set>
                                    <p:anim calcmode="lin" valueType="num">
                                      <p:cBhvr additive="base">
                                        <p:cTn id="7" dur="500" fill="hold"/>
                                        <p:tgtEl>
                                          <p:spTgt spid="1904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9">
                                            <p:txEl>
                                              <p:pRg st="1" end="1"/>
                                            </p:txEl>
                                          </p:spTgt>
                                        </p:tgtEl>
                                        <p:attrNameLst>
                                          <p:attrName>style.visibility</p:attrName>
                                        </p:attrNameLst>
                                      </p:cBhvr>
                                      <p:to>
                                        <p:strVal val="visible"/>
                                      </p:to>
                                    </p:set>
                                    <p:anim calcmode="lin" valueType="num">
                                      <p:cBhvr additive="base">
                                        <p:cTn id="13" dur="500" fill="hold"/>
                                        <p:tgtEl>
                                          <p:spTgt spid="1904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9">
                                            <p:txEl>
                                              <p:pRg st="2" end="2"/>
                                            </p:txEl>
                                          </p:spTgt>
                                        </p:tgtEl>
                                        <p:attrNameLst>
                                          <p:attrName>style.visibility</p:attrName>
                                        </p:attrNameLst>
                                      </p:cBhvr>
                                      <p:to>
                                        <p:strVal val="visible"/>
                                      </p:to>
                                    </p:set>
                                    <p:anim calcmode="lin" valueType="num">
                                      <p:cBhvr additive="base">
                                        <p:cTn id="19" dur="500" fill="hold"/>
                                        <p:tgtEl>
                                          <p:spTgt spid="19046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9">
                                            <p:txEl>
                                              <p:pRg st="3" end="3"/>
                                            </p:txEl>
                                          </p:spTgt>
                                        </p:tgtEl>
                                        <p:attrNameLst>
                                          <p:attrName>style.visibility</p:attrName>
                                        </p:attrNameLst>
                                      </p:cBhvr>
                                      <p:to>
                                        <p:strVal val="visible"/>
                                      </p:to>
                                    </p:set>
                                    <p:anim calcmode="lin" valueType="num">
                                      <p:cBhvr additive="base">
                                        <p:cTn id="25" dur="500" fill="hold"/>
                                        <p:tgtEl>
                                          <p:spTgt spid="19046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9">
                                            <p:txEl>
                                              <p:pRg st="4" end="4"/>
                                            </p:txEl>
                                          </p:spTgt>
                                        </p:tgtEl>
                                        <p:attrNameLst>
                                          <p:attrName>style.visibility</p:attrName>
                                        </p:attrNameLst>
                                      </p:cBhvr>
                                      <p:to>
                                        <p:strVal val="visible"/>
                                      </p:to>
                                    </p:set>
                                    <p:anim calcmode="lin" valueType="num">
                                      <p:cBhvr additive="base">
                                        <p:cTn id="31" dur="500" fill="hold"/>
                                        <p:tgtEl>
                                          <p:spTgt spid="19046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9">
                                            <p:txEl>
                                              <p:pRg st="5" end="5"/>
                                            </p:txEl>
                                          </p:spTgt>
                                        </p:tgtEl>
                                        <p:attrNameLst>
                                          <p:attrName>style.visibility</p:attrName>
                                        </p:attrNameLst>
                                      </p:cBhvr>
                                      <p:to>
                                        <p:strVal val="visible"/>
                                      </p:to>
                                    </p:set>
                                    <p:anim calcmode="lin" valueType="num">
                                      <p:cBhvr additive="base">
                                        <p:cTn id="37" dur="500" fill="hold"/>
                                        <p:tgtEl>
                                          <p:spTgt spid="19046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9">
                                            <p:txEl>
                                              <p:pRg st="6" end="6"/>
                                            </p:txEl>
                                          </p:spTgt>
                                        </p:tgtEl>
                                        <p:attrNameLst>
                                          <p:attrName>style.visibility</p:attrName>
                                        </p:attrNameLst>
                                      </p:cBhvr>
                                      <p:to>
                                        <p:strVal val="visible"/>
                                      </p:to>
                                    </p:set>
                                    <p:anim calcmode="lin" valueType="num">
                                      <p:cBhvr additive="base">
                                        <p:cTn id="43" dur="500" fill="hold"/>
                                        <p:tgtEl>
                                          <p:spTgt spid="19046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9">
                                            <p:txEl>
                                              <p:pRg st="7" end="7"/>
                                            </p:txEl>
                                          </p:spTgt>
                                        </p:tgtEl>
                                        <p:attrNameLst>
                                          <p:attrName>style.visibility</p:attrName>
                                        </p:attrNameLst>
                                      </p:cBhvr>
                                      <p:to>
                                        <p:strVal val="visible"/>
                                      </p:to>
                                    </p:set>
                                    <p:anim calcmode="lin" valueType="num">
                                      <p:cBhvr additive="base">
                                        <p:cTn id="49" dur="500" fill="hold"/>
                                        <p:tgtEl>
                                          <p:spTgt spid="19046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9">
                                            <p:txEl>
                                              <p:pRg st="8" end="8"/>
                                            </p:txEl>
                                          </p:spTgt>
                                        </p:tgtEl>
                                        <p:attrNameLst>
                                          <p:attrName>style.visibility</p:attrName>
                                        </p:attrNameLst>
                                      </p:cBhvr>
                                      <p:to>
                                        <p:strVal val="visible"/>
                                      </p:to>
                                    </p:set>
                                    <p:anim calcmode="lin" valueType="num">
                                      <p:cBhvr additive="base">
                                        <p:cTn id="55" dur="500" fill="hold"/>
                                        <p:tgtEl>
                                          <p:spTgt spid="19046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469">
                                            <p:txEl>
                                              <p:pRg st="9" end="9"/>
                                            </p:txEl>
                                          </p:spTgt>
                                        </p:tgtEl>
                                        <p:attrNameLst>
                                          <p:attrName>style.visibility</p:attrName>
                                        </p:attrNameLst>
                                      </p:cBhvr>
                                      <p:to>
                                        <p:strVal val="visible"/>
                                      </p:to>
                                    </p:set>
                                    <p:anim calcmode="lin" valueType="num">
                                      <p:cBhvr additive="base">
                                        <p:cTn id="61" dur="500" fill="hold"/>
                                        <p:tgtEl>
                                          <p:spTgt spid="19046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46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469">
                                            <p:txEl>
                                              <p:pRg st="10" end="10"/>
                                            </p:txEl>
                                          </p:spTgt>
                                        </p:tgtEl>
                                        <p:attrNameLst>
                                          <p:attrName>style.visibility</p:attrName>
                                        </p:attrNameLst>
                                      </p:cBhvr>
                                      <p:to>
                                        <p:strVal val="visible"/>
                                      </p:to>
                                    </p:set>
                                    <p:anim calcmode="lin" valueType="num">
                                      <p:cBhvr additive="base">
                                        <p:cTn id="67" dur="500" fill="hold"/>
                                        <p:tgtEl>
                                          <p:spTgt spid="19046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46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25FF0FE7-9BDA-4BFC-ACEC-A3CEE145876A}" type="slidenum">
              <a:rPr lang="en-US"/>
              <a:pPr/>
              <a:t>7</a:t>
            </a:fld>
            <a:r>
              <a:rPr lang="en-US"/>
              <a:t> of 26</a:t>
            </a:r>
          </a:p>
        </p:txBody>
      </p:sp>
      <p:sp>
        <p:nvSpPr>
          <p:cNvPr id="194562" name="Rectangle 2"/>
          <p:cNvSpPr>
            <a:spLocks noGrp="1" noChangeArrowheads="1"/>
          </p:cNvSpPr>
          <p:nvPr>
            <p:ph type="title"/>
          </p:nvPr>
        </p:nvSpPr>
        <p:spPr>
          <a:xfrm>
            <a:off x="-78817" y="0"/>
            <a:ext cx="87836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Characteristics of Good Presentation</a:t>
            </a:r>
          </a:p>
        </p:txBody>
      </p:sp>
      <p:sp>
        <p:nvSpPr>
          <p:cNvPr id="194563" name="WordArt 3"/>
          <p:cNvSpPr>
            <a:spLocks noChangeArrowheads="1" noChangeShapeType="1" noTextEdit="1"/>
          </p:cNvSpPr>
          <p:nvPr/>
        </p:nvSpPr>
        <p:spPr bwMode="auto">
          <a:xfrm>
            <a:off x="319088" y="2171700"/>
            <a:ext cx="8520112" cy="25527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FF6600"/>
                </a:solidFill>
                <a:latin typeface="Arial Black"/>
              </a:rPr>
              <a:t>Say what you have to say, </a:t>
            </a:r>
          </a:p>
          <a:p>
            <a:pPr algn="ctr"/>
            <a:r>
              <a:rPr lang="en-US" sz="3600" kern="10">
                <a:ln w="9525">
                  <a:noFill/>
                  <a:round/>
                  <a:headEnd/>
                  <a:tailEnd/>
                </a:ln>
                <a:solidFill>
                  <a:srgbClr val="FF6600"/>
                </a:solidFill>
                <a:latin typeface="Arial Black"/>
              </a:rPr>
              <a:t>say that only and </a:t>
            </a:r>
          </a:p>
          <a:p>
            <a:pPr algn="ctr"/>
            <a:r>
              <a:rPr lang="en-US" sz="3600" kern="10">
                <a:ln w="9525">
                  <a:noFill/>
                  <a:round/>
                  <a:headEnd/>
                  <a:tailEnd/>
                </a:ln>
                <a:solidFill>
                  <a:srgbClr val="FF6600"/>
                </a:solidFill>
                <a:latin typeface="Arial Black"/>
              </a:rPr>
              <a:t>say it well.</a:t>
            </a:r>
            <a:endParaRPr lang="en-GB" sz="3600" kern="10">
              <a:ln w="9525">
                <a:noFill/>
                <a:round/>
                <a:headEnd/>
                <a:tailEnd/>
              </a:ln>
              <a:solidFill>
                <a:srgbClr val="FF6600"/>
              </a:solidFill>
              <a:latin typeface="Arial Black"/>
            </a:endParaRPr>
          </a:p>
        </p:txBody>
      </p:sp>
    </p:spTree>
    <p:extLst>
      <p:ext uri="{BB962C8B-B14F-4D97-AF65-F5344CB8AC3E}">
        <p14:creationId xmlns:p14="http://schemas.microsoft.com/office/powerpoint/2010/main" val="251113594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2E84EF7-3884-46EA-9468-6EDB4A4DFAA8}" type="slidenum">
              <a:rPr lang="en-US"/>
              <a:pPr/>
              <a:t>8</a:t>
            </a:fld>
            <a:r>
              <a:rPr lang="en-US"/>
              <a:t> of 26</a:t>
            </a:r>
          </a:p>
        </p:txBody>
      </p:sp>
      <p:sp>
        <p:nvSpPr>
          <p:cNvPr id="200706" name="Rectangle 2"/>
          <p:cNvSpPr>
            <a:spLocks noGrp="1" noChangeArrowheads="1"/>
          </p:cNvSpPr>
          <p:nvPr>
            <p:ph type="title"/>
          </p:nvPr>
        </p:nvSpPr>
        <p:spPr>
          <a:xfrm>
            <a:off x="83627" y="0"/>
            <a:ext cx="4259763"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dirty="0"/>
              <a:t>General Advice</a:t>
            </a:r>
          </a:p>
        </p:txBody>
      </p:sp>
      <p:sp>
        <p:nvSpPr>
          <p:cNvPr id="200708" name="Text Box 4"/>
          <p:cNvSpPr txBox="1">
            <a:spLocks noChangeArrowheads="1"/>
          </p:cNvSpPr>
          <p:nvPr/>
        </p:nvSpPr>
        <p:spPr bwMode="auto">
          <a:xfrm>
            <a:off x="327025" y="1998663"/>
            <a:ext cx="8191500" cy="3508375"/>
          </a:xfrm>
          <a:prstGeom prst="rect">
            <a:avLst/>
          </a:prstGeom>
          <a:noFill/>
          <a:ln w="9525">
            <a:noFill/>
            <a:miter lim="800000"/>
            <a:headEnd/>
            <a:tailEnd/>
          </a:ln>
          <a:effectLst/>
        </p:spPr>
        <p:txBody>
          <a:bodyPr>
            <a:spAutoFit/>
          </a:bodyPr>
          <a:lstStyle/>
          <a:p>
            <a:r>
              <a:rPr lang="en-US" sz="2800"/>
              <a:t>You should strive to convince the listener that you have done a meaningful effort/project and that all aspects have been looked. This should be </a:t>
            </a:r>
            <a:r>
              <a:rPr lang="en-US" sz="2800" u="sng"/>
              <a:t>heard and seen</a:t>
            </a:r>
            <a:r>
              <a:rPr lang="en-US" sz="2800"/>
              <a:t> from your presentation.</a:t>
            </a:r>
          </a:p>
          <a:p>
            <a:endParaRPr lang="en-US" sz="2800"/>
          </a:p>
          <a:p>
            <a:r>
              <a:rPr lang="en-US" sz="2800"/>
              <a:t>Your documentation will of course reflect this. </a:t>
            </a:r>
          </a:p>
          <a:p>
            <a:r>
              <a:rPr lang="en-US" sz="2800"/>
              <a:t>Nonetheless, it is your duty to ensure that the above is communicated!</a:t>
            </a:r>
          </a:p>
        </p:txBody>
      </p:sp>
    </p:spTree>
    <p:extLst>
      <p:ext uri="{BB962C8B-B14F-4D97-AF65-F5344CB8AC3E}">
        <p14:creationId xmlns:p14="http://schemas.microsoft.com/office/powerpoint/2010/main" val="407989559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A7421C4F-142F-4D31-B7B1-C639465EF215}" type="slidenum">
              <a:rPr lang="en-US"/>
              <a:pPr/>
              <a:t>9</a:t>
            </a:fld>
            <a:r>
              <a:rPr lang="en-US"/>
              <a:t> of 26</a:t>
            </a:r>
          </a:p>
        </p:txBody>
      </p:sp>
      <p:sp>
        <p:nvSpPr>
          <p:cNvPr id="196610" name="Rectangle 2"/>
          <p:cNvSpPr>
            <a:spLocks noGrp="1" noChangeArrowheads="1"/>
          </p:cNvSpPr>
          <p:nvPr>
            <p:ph type="title"/>
          </p:nvPr>
        </p:nvSpPr>
        <p:spPr>
          <a:xfrm>
            <a:off x="958913" y="0"/>
            <a:ext cx="62309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Typical Structure of Slides</a:t>
            </a:r>
          </a:p>
        </p:txBody>
      </p:sp>
      <p:sp>
        <p:nvSpPr>
          <p:cNvPr id="196611" name="WordArt 3"/>
          <p:cNvSpPr>
            <a:spLocks noChangeArrowheads="1" noChangeShapeType="1" noTextEdit="1"/>
          </p:cNvSpPr>
          <p:nvPr/>
        </p:nvSpPr>
        <p:spPr bwMode="auto">
          <a:xfrm>
            <a:off x="623888" y="1733550"/>
            <a:ext cx="7758112" cy="245745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FF6600"/>
                </a:solidFill>
                <a:latin typeface="Arial Black"/>
              </a:rPr>
              <a:t>Slides should not exceed 15 and your </a:t>
            </a:r>
          </a:p>
          <a:p>
            <a:pPr algn="ctr"/>
            <a:r>
              <a:rPr lang="en-US" sz="3600" kern="10">
                <a:ln w="9525">
                  <a:noFill/>
                  <a:round/>
                  <a:headEnd/>
                  <a:tailEnd/>
                </a:ln>
                <a:solidFill>
                  <a:srgbClr val="FF6600"/>
                </a:solidFill>
                <a:latin typeface="Arial Black"/>
              </a:rPr>
              <a:t>discussion should (ideally) </a:t>
            </a:r>
          </a:p>
          <a:p>
            <a:pPr algn="ctr"/>
            <a:r>
              <a:rPr lang="en-US" sz="3600" kern="10">
                <a:ln w="9525">
                  <a:noFill/>
                  <a:round/>
                  <a:headEnd/>
                  <a:tailEnd/>
                </a:ln>
                <a:solidFill>
                  <a:srgbClr val="FF6600"/>
                </a:solidFill>
                <a:latin typeface="Arial Black"/>
              </a:rPr>
              <a:t>take no longer than 20 minutes.</a:t>
            </a:r>
            <a:endParaRPr lang="en-GB" sz="3600" kern="10">
              <a:ln w="9525">
                <a:noFill/>
                <a:round/>
                <a:headEnd/>
                <a:tailEnd/>
              </a:ln>
              <a:solidFill>
                <a:srgbClr val="FF6600"/>
              </a:solidFill>
              <a:latin typeface="Arial Black"/>
            </a:endParaRPr>
          </a:p>
        </p:txBody>
      </p:sp>
      <p:sp>
        <p:nvSpPr>
          <p:cNvPr id="196612" name="Text Box 4"/>
          <p:cNvSpPr txBox="1">
            <a:spLocks noChangeArrowheads="1"/>
          </p:cNvSpPr>
          <p:nvPr/>
        </p:nvSpPr>
        <p:spPr bwMode="auto">
          <a:xfrm>
            <a:off x="363538" y="5068888"/>
            <a:ext cx="8532812" cy="1373187"/>
          </a:xfrm>
          <a:prstGeom prst="rect">
            <a:avLst/>
          </a:prstGeom>
          <a:noFill/>
          <a:ln w="9525">
            <a:noFill/>
            <a:miter lim="800000"/>
            <a:headEnd/>
            <a:tailEnd/>
          </a:ln>
          <a:effectLst/>
        </p:spPr>
        <p:txBody>
          <a:bodyPr>
            <a:spAutoFit/>
          </a:bodyPr>
          <a:lstStyle/>
          <a:p>
            <a:r>
              <a:rPr lang="en-US" sz="2800" b="1"/>
              <a:t>Proper rehearsals will ensure that you do not carried away in your explanation and thus exceed the time.</a:t>
            </a:r>
          </a:p>
        </p:txBody>
      </p:sp>
      <p:sp>
        <p:nvSpPr>
          <p:cNvPr id="196613" name="Rectangle 5"/>
          <p:cNvSpPr>
            <a:spLocks noChangeArrowheads="1"/>
          </p:cNvSpPr>
          <p:nvPr/>
        </p:nvSpPr>
        <p:spPr bwMode="auto">
          <a:xfrm>
            <a:off x="349250" y="4189413"/>
            <a:ext cx="7913688" cy="946150"/>
          </a:xfrm>
          <a:prstGeom prst="rect">
            <a:avLst/>
          </a:prstGeom>
          <a:noFill/>
          <a:ln w="9525">
            <a:noFill/>
            <a:miter lim="800000"/>
            <a:headEnd/>
            <a:tailEnd/>
          </a:ln>
          <a:effectLst/>
        </p:spPr>
        <p:txBody>
          <a:bodyPr>
            <a:spAutoFit/>
          </a:bodyPr>
          <a:lstStyle/>
          <a:p>
            <a:r>
              <a:rPr lang="en-US" sz="2800"/>
              <a:t>There can be instance where you would take slightly longer (~5 minutes). </a:t>
            </a:r>
          </a:p>
        </p:txBody>
      </p:sp>
    </p:spTree>
    <p:extLst>
      <p:ext uri="{BB962C8B-B14F-4D97-AF65-F5344CB8AC3E}">
        <p14:creationId xmlns:p14="http://schemas.microsoft.com/office/powerpoint/2010/main" val="239118363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0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Template>
  <TotalTime>167</TotalTime>
  <Pages>11</Pages>
  <Words>937</Words>
  <Application>Microsoft Office PowerPoint</Application>
  <PresentationFormat>On-screen Show (4:3)</PresentationFormat>
  <Paragraphs>166</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굴림</vt:lpstr>
      <vt:lpstr>Impact</vt:lpstr>
      <vt:lpstr>Symbol</vt:lpstr>
      <vt:lpstr>Tahoma</vt:lpstr>
      <vt:lpstr>Times New Roman</vt:lpstr>
      <vt:lpstr>Wingdings</vt:lpstr>
      <vt:lpstr>02</vt:lpstr>
      <vt:lpstr>How to do your Presentation</vt:lpstr>
      <vt:lpstr>PowerPoint Presentation</vt:lpstr>
      <vt:lpstr>PowerPoint Presentation</vt:lpstr>
      <vt:lpstr>Duration &amp; People Involved</vt:lpstr>
      <vt:lpstr>Modules Assessed</vt:lpstr>
      <vt:lpstr>Suggestion Sequence of Slides</vt:lpstr>
      <vt:lpstr>Characteristics of Good Presentation</vt:lpstr>
      <vt:lpstr>General Advice</vt:lpstr>
      <vt:lpstr>Typical Structure of Slides</vt:lpstr>
      <vt:lpstr>After Presentation</vt:lpstr>
      <vt:lpstr>FYP Assessment  &amp; Moderation Process</vt:lpstr>
      <vt:lpstr>Appeal</vt:lpstr>
      <vt:lpstr>Project Assessment</vt:lpstr>
      <vt:lpstr>PowerPoint Presentation</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Dhason Padmakumar</dc:creator>
  <cp:lastModifiedBy>Dhason Padmakumar</cp:lastModifiedBy>
  <cp:revision>17</cp:revision>
  <cp:lastPrinted>1995-11-02T09:23:42Z</cp:lastPrinted>
  <dcterms:created xsi:type="dcterms:W3CDTF">2017-04-02T20:10:23Z</dcterms:created>
  <dcterms:modified xsi:type="dcterms:W3CDTF">2020-10-04T02:10:22Z</dcterms:modified>
</cp:coreProperties>
</file>