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267275" cy="42794238"/>
  <p:notesSz cx="31954788" cy="501491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59">
          <p15:clr>
            <a:srgbClr val="A4A3A4"/>
          </p15:clr>
        </p15:guide>
        <p15:guide id="2" orient="horz" pos="7322">
          <p15:clr>
            <a:srgbClr val="A4A3A4"/>
          </p15:clr>
        </p15:guide>
        <p15:guide id="3" orient="horz" pos="4593">
          <p15:clr>
            <a:srgbClr val="A4A3A4"/>
          </p15:clr>
        </p15:guide>
        <p15:guide id="4" orient="horz" pos="8120">
          <p15:clr>
            <a:srgbClr val="A4A3A4"/>
          </p15:clr>
        </p15:guide>
        <p15:guide id="5" pos="497">
          <p15:clr>
            <a:srgbClr val="A4A3A4"/>
          </p15:clr>
        </p15:guide>
        <p15:guide id="6" pos="4767">
          <p15:clr>
            <a:srgbClr val="A4A3A4"/>
          </p15:clr>
        </p15:guide>
        <p15:guide id="7" pos="5098">
          <p15:clr>
            <a:srgbClr val="A4A3A4"/>
          </p15:clr>
        </p15:guide>
        <p15:guide id="8" pos="9367">
          <p15:clr>
            <a:srgbClr val="A4A3A4"/>
          </p15:clr>
        </p15:guide>
        <p15:guide id="9" pos="9699">
          <p15:clr>
            <a:srgbClr val="A4A3A4"/>
          </p15:clr>
        </p15:guide>
        <p15:guide id="10" pos="13968">
          <p15:clr>
            <a:srgbClr val="A4A3A4"/>
          </p15:clr>
        </p15:guide>
        <p15:guide id="11" pos="14300">
          <p15:clr>
            <a:srgbClr val="A4A3A4"/>
          </p15:clr>
        </p15:guide>
        <p15:guide id="12" pos="185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06699"/>
    <a:srgbClr val="CC3300"/>
    <a:srgbClr val="006600"/>
    <a:srgbClr val="336699"/>
    <a:srgbClr val="003399"/>
    <a:srgbClr val="009483"/>
    <a:srgbClr val="00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33" d="100"/>
          <a:sy n="33" d="100"/>
        </p:scale>
        <p:origin x="684" y="-5388"/>
      </p:cViewPr>
      <p:guideLst>
        <p:guide orient="horz" pos="25959"/>
        <p:guide orient="horz" pos="7322"/>
        <p:guide orient="horz" pos="4593"/>
        <p:guide orient="horz" pos="8120"/>
        <p:guide pos="497"/>
        <p:guide pos="4767"/>
        <p:guide pos="5098"/>
        <p:guide pos="9367"/>
        <p:guide pos="9699"/>
        <p:guide pos="13968"/>
        <p:guide pos="14300"/>
        <p:guide pos="18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82" y="-84"/>
      </p:cViewPr>
      <p:guideLst>
        <p:guide orient="horz" pos="15795"/>
        <p:guide pos="10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algn="r" defTabSz="4508500">
              <a:defRPr sz="6000"/>
            </a:lvl1pPr>
          </a:lstStyle>
          <a:p>
            <a:pPr>
              <a:defRPr/>
            </a:pPr>
            <a:fld id="{9C6E6C37-B003-4E6A-9ECD-6787CCADCB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720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47188" y="3757613"/>
            <a:ext cx="13258800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algn="r" defTabSz="4508500">
              <a:defRPr sz="6000"/>
            </a:lvl1pPr>
          </a:lstStyle>
          <a:p>
            <a:pPr>
              <a:defRPr/>
            </a:pPr>
            <a:fld id="{AAEE42D6-F3C5-4B51-9D99-FB66DF8DF8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634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851E21-F972-40F5-A308-A8547C55FB35}" type="slidenum">
              <a:rPr lang="en-AU" sz="6000" smtClean="0"/>
              <a:pPr/>
              <a:t>1</a:t>
            </a:fld>
            <a:endParaRPr lang="en-AU" sz="60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03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41" y="13294776"/>
            <a:ext cx="25726795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481" y="24249242"/>
            <a:ext cx="21186314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0E30-207F-4133-B7C7-D0B82C167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B551A-B7D1-41C1-87DE-4BED4BEC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4853" y="3803522"/>
            <a:ext cx="6431212" cy="34235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214" y="3803522"/>
            <a:ext cx="19200219" cy="34235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7929F-271B-41DC-AFED-18BFCDC04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6D60D-5BAC-46BF-93A2-0E11CAF0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5" y="27499679"/>
            <a:ext cx="25726795" cy="84985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5" y="18138434"/>
            <a:ext cx="25726795" cy="93612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8BB4C-6357-42C8-B557-AD0E540C7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217" y="12361958"/>
            <a:ext cx="12815715" cy="25677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80350" y="12361958"/>
            <a:ext cx="12815715" cy="25677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E6FD9-9B53-4F52-93E5-8E7A8F32D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170" y="1712925"/>
            <a:ext cx="2724093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169" y="9580003"/>
            <a:ext cx="13373302" cy="3991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169" y="13571323"/>
            <a:ext cx="13373302" cy="246558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4969" y="9580003"/>
            <a:ext cx="13379140" cy="3991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4969" y="13571323"/>
            <a:ext cx="13379140" cy="246558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A52-EAC0-4B74-9BA3-D2627DDCC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3AC92-A545-4978-8450-5C8F828CC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EEA42-AB58-4266-88D5-AFAB7846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169" y="1704671"/>
            <a:ext cx="9957724" cy="72500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859" y="1704672"/>
            <a:ext cx="16920247" cy="3652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169" y="8954678"/>
            <a:ext cx="9957724" cy="292724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BB952-07AE-43C4-B5B3-8BAFAC464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986" y="29955559"/>
            <a:ext cx="18159976" cy="35372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986" y="3824160"/>
            <a:ext cx="18159976" cy="256753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986" y="33492852"/>
            <a:ext cx="18159976" cy="50211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5635B-1A7A-4F5D-967E-5CA8EE50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713" y="3803650"/>
            <a:ext cx="25723850" cy="713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713" y="12361863"/>
            <a:ext cx="25723850" cy="256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713" y="38990588"/>
            <a:ext cx="630555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388" y="38990588"/>
            <a:ext cx="95885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0013" y="38990588"/>
            <a:ext cx="630555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r" defTabSz="4267200">
              <a:defRPr sz="6500"/>
            </a:lvl1pPr>
          </a:lstStyle>
          <a:p>
            <a:pPr>
              <a:defRPr/>
            </a:pPr>
            <a:fld id="{4787894D-B378-41EB-8A0B-D333CBFBD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4"/>
          <p:cNvSpPr>
            <a:spLocks noChangeArrowheads="1"/>
          </p:cNvSpPr>
          <p:nvPr/>
        </p:nvSpPr>
        <p:spPr bwMode="auto">
          <a:xfrm>
            <a:off x="841375" y="20890608"/>
            <a:ext cx="9144000" cy="856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365760" tIns="365760" rIns="365760" bIns="36576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sz="4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Implementation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endParaRPr lang="en-US" sz="3600" dirty="0" smtClean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			  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+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endParaRPr lang="en-US" sz="3600" dirty="0" smtClean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SafeRide on Android app serve as a data collection tool where it detect sudden movement while driving to flag as possible defects. All the possible defects are being analyzed on Ruby on Rails server to generate a defect density map.</a:t>
            </a: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735964" y="946847"/>
            <a:ext cx="18207674" cy="293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540000" tIns="540000" rIns="540000" bIns="540000">
            <a:spAutoFit/>
          </a:bodyPr>
          <a:lstStyle>
            <a:lvl1pPr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0" b="1" i="1" dirty="0" smtClean="0">
                <a:solidFill>
                  <a:schemeClr val="accent4"/>
                </a:solidFill>
              </a:rPr>
              <a:t>SafeRide</a:t>
            </a:r>
            <a:endParaRPr lang="en-AU" sz="12000" b="1" i="1" dirty="0">
              <a:solidFill>
                <a:schemeClr val="accent4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012825" y="4946158"/>
            <a:ext cx="2866866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6200" b="1" dirty="0" smtClean="0">
                <a:solidFill>
                  <a:schemeClr val="accent4"/>
                </a:solidFill>
                <a:latin typeface="Arial" charset="0"/>
              </a:rPr>
              <a:t>Lim Choon Yun</a:t>
            </a:r>
            <a:endParaRPr lang="en-US" sz="6200" b="1" dirty="0">
              <a:solidFill>
                <a:schemeClr val="accent4"/>
              </a:solidFill>
              <a:latin typeface="Arial" charset="0"/>
            </a:endParaRPr>
          </a:p>
          <a:p>
            <a:r>
              <a:rPr lang="en-US" sz="6200" b="1" dirty="0">
                <a:solidFill>
                  <a:schemeClr val="accent4"/>
                </a:solidFill>
                <a:latin typeface="Arial" charset="0"/>
              </a:rPr>
              <a:t>BSc (Hons) in Software </a:t>
            </a:r>
            <a:r>
              <a:rPr lang="en-US" sz="6200" b="1" dirty="0" smtClean="0">
                <a:solidFill>
                  <a:schemeClr val="accent4"/>
                </a:solidFill>
                <a:latin typeface="Arial" charset="0"/>
              </a:rPr>
              <a:t>Engineering – UC3F1410SE</a:t>
            </a:r>
            <a:endParaRPr lang="en-GB" sz="620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2056" name="Text Box 60"/>
          <p:cNvSpPr txBox="1">
            <a:spLocks noChangeArrowheads="1"/>
          </p:cNvSpPr>
          <p:nvPr/>
        </p:nvSpPr>
        <p:spPr bwMode="auto">
          <a:xfrm>
            <a:off x="16962438" y="42195750"/>
            <a:ext cx="130032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Lim Choon Yun (Marco)</a:t>
            </a:r>
            <a:r>
              <a:rPr lang="en-US" smtClean="0">
                <a:solidFill>
                  <a:schemeClr val="bg1"/>
                </a:solidFill>
                <a:latin typeface="Arial" charset="0"/>
              </a:rPr>
              <a:t>	marco.cylim@gmail.com	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0" name="Text Box 71"/>
          <p:cNvSpPr txBox="1">
            <a:spLocks noChangeArrowheads="1"/>
          </p:cNvSpPr>
          <p:nvPr/>
        </p:nvSpPr>
        <p:spPr bwMode="auto">
          <a:xfrm>
            <a:off x="11247438" y="41057513"/>
            <a:ext cx="7439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i="1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Pre- and post-program 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Insert your text here </a:t>
            </a:r>
            <a:endParaRPr lang="en-AU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63" name="Text Box 122"/>
          <p:cNvSpPr txBox="1">
            <a:spLocks noChangeArrowheads="1"/>
          </p:cNvSpPr>
          <p:nvPr/>
        </p:nvSpPr>
        <p:spPr bwMode="auto">
          <a:xfrm>
            <a:off x="800100" y="9371783"/>
            <a:ext cx="9185275" cy="1054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5760" tIns="365760" rIns="365760" bIns="365760">
            <a:spAutoFit/>
          </a:bodyPr>
          <a:lstStyle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sz="4800" b="1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Introduction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SafeRide  is  a  proposed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crowd-sourcing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system  to  exploit  the  full  usage  hardware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capability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of existing mobile device to enhance road driving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experience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and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reduce risks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of traffic accident due to poor road conditions. </a:t>
            </a:r>
            <a:endParaRPr lang="en-US" sz="3600" dirty="0" smtClean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With   accelerometer   and   Global   Positioning   System   (GPS)   capabilities   readily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available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throughout   variance   of 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smart-phones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make   this   system   possible.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Community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,  especially  road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users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could  help  provide  instantaneous  report  to  the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system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of defective road via mobile device hands free. 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064" name="Text Box 123"/>
          <p:cNvSpPr txBox="1">
            <a:spLocks noChangeArrowheads="1"/>
          </p:cNvSpPr>
          <p:nvPr/>
        </p:nvSpPr>
        <p:spPr bwMode="auto">
          <a:xfrm>
            <a:off x="20708937" y="9371783"/>
            <a:ext cx="9144000" cy="1062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5760" tIns="365760" rIns="365760" bIns="365760">
            <a:spAutoFit/>
          </a:bodyPr>
          <a:lstStyle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sz="4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Purpose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utilize  accelerometer  of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smart-phone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devices  to  file  report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without distracting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road users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.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crowd-source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defective roads from community and road users.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utilize GPS information within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camera captured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picture to file precise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location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of defective roads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.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 use  GPS  services  to  alert  user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with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reported  poor  road  condition  in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advance.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ultimately minimize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traffic accident due to poor road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conditions.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069" name="Text Box 148"/>
          <p:cNvSpPr txBox="1">
            <a:spLocks noChangeArrowheads="1"/>
          </p:cNvSpPr>
          <p:nvPr/>
        </p:nvSpPr>
        <p:spPr bwMode="auto">
          <a:xfrm>
            <a:off x="10775156" y="9371783"/>
            <a:ext cx="9144000" cy="9935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5760" tIns="365760" rIns="365760" bIns="365760">
            <a:spAutoFit/>
          </a:bodyPr>
          <a:lstStyle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sz="4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Problem Statement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With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high density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and  frequent usage of roads, road continues to age and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damaged swiftly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. Therefore, quick location identification of road damages is often impossible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hence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maintenance  is  often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insufficient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 fix  the  defective  roads  in  time  to  ensure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safety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of road users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The reporting system available now is extremely outdated where user would have to make phone call or directly visit authority’s office to send a complaint or report.</a:t>
            </a:r>
          </a:p>
        </p:txBody>
      </p:sp>
      <p:sp>
        <p:nvSpPr>
          <p:cNvPr id="2070" name="Rectangle 150"/>
          <p:cNvSpPr>
            <a:spLocks noChangeArrowheads="1"/>
          </p:cNvSpPr>
          <p:nvPr/>
        </p:nvSpPr>
        <p:spPr bwMode="auto">
          <a:xfrm>
            <a:off x="20708937" y="20970189"/>
            <a:ext cx="9144000" cy="88731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365760" tIns="365760" rIns="365760" bIns="365760">
            <a:spAutoFit/>
          </a:bodyPr>
          <a:lstStyle/>
          <a:p>
            <a:pPr marL="381000" indent="-381000" algn="just" eaLnBrk="1" hangingPunct="1">
              <a:spcBef>
                <a:spcPct val="50000"/>
              </a:spcBef>
            </a:pPr>
            <a:r>
              <a:rPr lang="en-GB" sz="4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Conclusion</a:t>
            </a:r>
            <a:endParaRPr lang="en-GB" sz="4800" b="1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As  conclusion,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the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initial  product  indicate  that  SafeRide  works  as  an  automated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assistant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 submit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reports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authority. 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There is still plenty of room for improvement therefore, initial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plan  after  the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project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after the development is to publish the application to Google’s Play store for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users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to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test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run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as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beta  release,  and  feedbacks  can  be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gathered.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171" y="1375453"/>
            <a:ext cx="8298533" cy="2079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05" y="22207344"/>
            <a:ext cx="3218688" cy="3017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65" y="22207344"/>
            <a:ext cx="2330916" cy="3017520"/>
          </a:xfrm>
          <a:prstGeom prst="rect">
            <a:avLst/>
          </a:prstGeom>
        </p:spPr>
      </p:pic>
      <p:sp>
        <p:nvSpPr>
          <p:cNvPr id="41" name="Text Box 148"/>
          <p:cNvSpPr txBox="1">
            <a:spLocks noChangeArrowheads="1"/>
          </p:cNvSpPr>
          <p:nvPr/>
        </p:nvSpPr>
        <p:spPr bwMode="auto">
          <a:xfrm>
            <a:off x="10713742" y="19983382"/>
            <a:ext cx="9144000" cy="9639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5760" tIns="365760" rIns="365760" bIns="365760">
            <a:spAutoFit/>
          </a:bodyPr>
          <a:lstStyle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sz="4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How it works</a:t>
            </a:r>
          </a:p>
          <a:p>
            <a:pPr algn="ctr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Accelerometer</a:t>
            </a:r>
          </a:p>
          <a:p>
            <a:pPr algn="ctr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+ </a:t>
            </a:r>
          </a:p>
          <a:p>
            <a:pPr algn="ctr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GPS</a:t>
            </a:r>
          </a:p>
          <a:p>
            <a:pPr algn="ctr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+ </a:t>
            </a:r>
          </a:p>
          <a:p>
            <a:pPr algn="ctr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Internet connection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These are the component that is widely available and equipped with the mobile devices nowadays. With complex algorithms applied, these hardware can turn into useful automated data collection tools.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936" y="30808325"/>
            <a:ext cx="6151612" cy="10936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31" y="30814268"/>
            <a:ext cx="6151612" cy="10936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44" y="34372494"/>
            <a:ext cx="1697062" cy="1697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019" y="36532734"/>
            <a:ext cx="64087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SafeRide</a:t>
            </a:r>
          </a:p>
          <a:p>
            <a:pPr algn="ctr"/>
            <a:r>
              <a:rPr lang="en-US" sz="2800" dirty="0"/>
              <a:t>Crowd-sourcing for better road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3650</TotalTime>
  <Words>360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Lim Choon Yun</cp:lastModifiedBy>
  <cp:revision>300</cp:revision>
  <cp:lastPrinted>2006-11-15T16:04:57Z</cp:lastPrinted>
  <dcterms:created xsi:type="dcterms:W3CDTF">1997-10-24T05:44:18Z</dcterms:created>
  <dcterms:modified xsi:type="dcterms:W3CDTF">2015-06-07T09:59:30Z</dcterms:modified>
  <cp:category>templates for scientific poster</cp:category>
</cp:coreProperties>
</file>