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6"/>
  </p:notesMasterIdLst>
  <p:handoutMasterIdLst>
    <p:handoutMasterId r:id="rId27"/>
  </p:handout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5" autoAdjust="0"/>
    <p:restoredTop sz="94702" autoAdjust="0"/>
  </p:normalViewPr>
  <p:slideViewPr>
    <p:cSldViewPr snapToGrid="0">
      <p:cViewPr varScale="1">
        <p:scale>
          <a:sx n="74" d="100"/>
          <a:sy n="74" d="100"/>
        </p:scale>
        <p:origin x="1668" y="90"/>
      </p:cViewPr>
      <p:guideLst>
        <p:guide orient="horz" pos="2160"/>
        <p:guide pos="2880"/>
      </p:guideLst>
    </p:cSldViewPr>
  </p:slideViewPr>
  <p:notesTextViewPr>
    <p:cViewPr>
      <p:scale>
        <a:sx n="1" d="1"/>
        <a:sy n="1" d="1"/>
      </p:scale>
      <p:origin x="0" y="0"/>
    </p:cViewPr>
  </p:notesTextViewPr>
  <p:sorterViewPr>
    <p:cViewPr>
      <p:scale>
        <a:sx n="100" d="100"/>
        <a:sy n="100" d="100"/>
      </p:scale>
      <p:origin x="0" y="313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065BD378-55F4-4A9F-8D44-6391DB012E2C}"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558535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91EA4AC1-E606-4037-9FD8-EA9C7C4F4BEF}"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31075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A35A32D5-7474-49FF-B576-EA3A4764E2C7}" type="slidenum">
              <a:rPr lang="en-US"/>
              <a:pPr/>
              <a:t>2</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79891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1A6BFAF0-2143-45AF-9B29-7D9807CCB072}" type="slidenum">
              <a:rPr lang="en-US"/>
              <a:pPr/>
              <a:t>11</a:t>
            </a:fld>
            <a:endParaRPr lang="en-US"/>
          </a:p>
        </p:txBody>
      </p:sp>
      <p:sp>
        <p:nvSpPr>
          <p:cNvPr id="162818" name="Rectangle 2"/>
          <p:cNvSpPr>
            <a:spLocks noGrp="1" noRot="1" noChangeAspect="1" noChangeArrowheads="1" noTextEdit="1"/>
          </p:cNvSpPr>
          <p:nvPr>
            <p:ph type="sldImg"/>
          </p:nvPr>
        </p:nvSpPr>
        <p:spPr>
          <a:xfrm>
            <a:off x="0" y="323850"/>
            <a:ext cx="1588" cy="1588"/>
          </a:xfrm>
          <a:solidFill>
            <a:srgbClr val="FFFFFF"/>
          </a:solidFill>
          <a:ln/>
        </p:spPr>
      </p:sp>
      <p:sp>
        <p:nvSpPr>
          <p:cNvPr id="162819"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62903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CE85E7C7-7FFA-4E5A-B8D7-AC884B5B38DE}" type="slidenum">
              <a:rPr lang="en-US"/>
              <a:pPr/>
              <a:t>12</a:t>
            </a:fld>
            <a:endParaRPr lang="en-US"/>
          </a:p>
        </p:txBody>
      </p:sp>
      <p:sp>
        <p:nvSpPr>
          <p:cNvPr id="205826" name="Rectangle 2"/>
          <p:cNvSpPr>
            <a:spLocks noGrp="1" noRot="1" noChangeAspect="1" noChangeArrowheads="1" noTextEdit="1"/>
          </p:cNvSpPr>
          <p:nvPr>
            <p:ph type="sldImg"/>
          </p:nvPr>
        </p:nvSpPr>
        <p:spPr>
          <a:xfrm>
            <a:off x="0" y="323850"/>
            <a:ext cx="1588" cy="1588"/>
          </a:xfrm>
          <a:solidFill>
            <a:srgbClr val="FFFFFF"/>
          </a:solidFill>
          <a:ln/>
        </p:spPr>
      </p:sp>
      <p:sp>
        <p:nvSpPr>
          <p:cNvPr id="205827"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1069502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213232E2-3359-4DA7-A31D-4E4117850466}" type="slidenum">
              <a:rPr lang="en-US"/>
              <a:pPr/>
              <a:t>13</a:t>
            </a:fld>
            <a:endParaRPr lang="en-US"/>
          </a:p>
        </p:txBody>
      </p:sp>
      <p:sp>
        <p:nvSpPr>
          <p:cNvPr id="164866" name="Rectangle 2"/>
          <p:cNvSpPr>
            <a:spLocks noGrp="1" noRot="1" noChangeAspect="1" noChangeArrowheads="1" noTextEdit="1"/>
          </p:cNvSpPr>
          <p:nvPr>
            <p:ph type="sldImg"/>
          </p:nvPr>
        </p:nvSpPr>
        <p:spPr>
          <a:xfrm>
            <a:off x="0" y="323850"/>
            <a:ext cx="1588" cy="1588"/>
          </a:xfrm>
          <a:solidFill>
            <a:srgbClr val="FFFFFF"/>
          </a:solidFill>
          <a:ln/>
        </p:spPr>
      </p:sp>
      <p:sp>
        <p:nvSpPr>
          <p:cNvPr id="164867"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428471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2A43A76-7237-4657-9C34-8F94C1735E54}" type="slidenum">
              <a:rPr lang="en-US"/>
              <a:pPr/>
              <a:t>14</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203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98B7A08-846F-4FA9-B092-3AFB8DA4E13D}" type="slidenum">
              <a:rPr lang="en-US"/>
              <a:pPr/>
              <a:t>15</a:t>
            </a:fld>
            <a:endParaRPr lang="en-US"/>
          </a:p>
        </p:txBody>
      </p:sp>
      <p:sp>
        <p:nvSpPr>
          <p:cNvPr id="173058" name="Rectangle 2"/>
          <p:cNvSpPr>
            <a:spLocks noGrp="1" noRot="1" noChangeAspect="1" noChangeArrowheads="1" noTextEdit="1"/>
          </p:cNvSpPr>
          <p:nvPr>
            <p:ph type="sldImg"/>
          </p:nvPr>
        </p:nvSpPr>
        <p:spPr>
          <a:xfrm>
            <a:off x="0" y="323850"/>
            <a:ext cx="1588" cy="1588"/>
          </a:xfrm>
          <a:solidFill>
            <a:srgbClr val="FFFFFF"/>
          </a:solidFill>
          <a:ln/>
        </p:spPr>
      </p:sp>
      <p:sp>
        <p:nvSpPr>
          <p:cNvPr id="173059"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886464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10B86778-AD13-4B5F-9FED-ECCD41A9E880}" type="slidenum">
              <a:rPr lang="en-US"/>
              <a:pPr/>
              <a:t>16</a:t>
            </a:fld>
            <a:endParaRPr lang="en-US"/>
          </a:p>
        </p:txBody>
      </p:sp>
      <p:sp>
        <p:nvSpPr>
          <p:cNvPr id="175106" name="Rectangle 2"/>
          <p:cNvSpPr>
            <a:spLocks noGrp="1" noRot="1" noChangeAspect="1" noChangeArrowheads="1" noTextEdit="1"/>
          </p:cNvSpPr>
          <p:nvPr>
            <p:ph type="sldImg"/>
          </p:nvPr>
        </p:nvSpPr>
        <p:spPr>
          <a:xfrm>
            <a:off x="0" y="323850"/>
            <a:ext cx="1588" cy="1588"/>
          </a:xfrm>
          <a:solidFill>
            <a:srgbClr val="FFFFFF"/>
          </a:solidFill>
          <a:ln/>
        </p:spPr>
      </p:sp>
      <p:sp>
        <p:nvSpPr>
          <p:cNvPr id="175107"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530097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437C4F62-9BB4-49EE-933B-292205A8B69F}" type="slidenum">
              <a:rPr lang="en-US"/>
              <a:pPr/>
              <a:t>17</a:t>
            </a:fld>
            <a:endParaRPr lang="en-US"/>
          </a:p>
        </p:txBody>
      </p:sp>
      <p:sp>
        <p:nvSpPr>
          <p:cNvPr id="177154" name="Rectangle 2"/>
          <p:cNvSpPr>
            <a:spLocks noGrp="1" noRot="1" noChangeAspect="1" noChangeArrowheads="1" noTextEdit="1"/>
          </p:cNvSpPr>
          <p:nvPr>
            <p:ph type="sldImg"/>
          </p:nvPr>
        </p:nvSpPr>
        <p:spPr>
          <a:xfrm>
            <a:off x="0" y="323850"/>
            <a:ext cx="1588" cy="1588"/>
          </a:xfrm>
          <a:solidFill>
            <a:srgbClr val="FFFFFF"/>
          </a:solidFill>
          <a:ln/>
        </p:spPr>
      </p:sp>
      <p:sp>
        <p:nvSpPr>
          <p:cNvPr id="177155"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511243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9FFD429C-9189-4017-916E-1B6168B5F171}" type="slidenum">
              <a:rPr lang="en-US"/>
              <a:pPr/>
              <a:t>18</a:t>
            </a:fld>
            <a:endParaRPr lang="en-US"/>
          </a:p>
        </p:txBody>
      </p:sp>
      <p:sp>
        <p:nvSpPr>
          <p:cNvPr id="179202" name="Rectangle 2"/>
          <p:cNvSpPr>
            <a:spLocks noGrp="1" noRot="1" noChangeAspect="1" noChangeArrowheads="1" noTextEdit="1"/>
          </p:cNvSpPr>
          <p:nvPr>
            <p:ph type="sldImg"/>
          </p:nvPr>
        </p:nvSpPr>
        <p:spPr>
          <a:xfrm>
            <a:off x="0" y="323850"/>
            <a:ext cx="1588" cy="1588"/>
          </a:xfrm>
          <a:solidFill>
            <a:srgbClr val="FFFFFF"/>
          </a:solidFill>
          <a:ln/>
        </p:spPr>
      </p:sp>
      <p:sp>
        <p:nvSpPr>
          <p:cNvPr id="179203"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736690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77D2E885-F8D8-4CF1-AAF5-C98BFD131FD1}" type="slidenum">
              <a:rPr lang="en-US"/>
              <a:pPr/>
              <a:t>19</a:t>
            </a:fld>
            <a:endParaRPr lang="en-US"/>
          </a:p>
        </p:txBody>
      </p:sp>
      <p:sp>
        <p:nvSpPr>
          <p:cNvPr id="181250" name="Rectangle 2"/>
          <p:cNvSpPr>
            <a:spLocks noGrp="1" noRot="1" noChangeAspect="1" noChangeArrowheads="1" noTextEdit="1"/>
          </p:cNvSpPr>
          <p:nvPr>
            <p:ph type="sldImg"/>
          </p:nvPr>
        </p:nvSpPr>
        <p:spPr>
          <a:xfrm>
            <a:off x="0" y="323850"/>
            <a:ext cx="1588" cy="1588"/>
          </a:xfrm>
          <a:solidFill>
            <a:srgbClr val="FFFFFF"/>
          </a:solidFill>
          <a:ln/>
        </p:spPr>
      </p:sp>
      <p:sp>
        <p:nvSpPr>
          <p:cNvPr id="181251"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3819463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8786BC5-7774-4404-8D94-A5EB4E921701}" type="slidenum">
              <a:rPr lang="en-US"/>
              <a:pPr/>
              <a:t>20</a:t>
            </a:fld>
            <a:endParaRPr lang="en-US"/>
          </a:p>
        </p:txBody>
      </p:sp>
      <p:sp>
        <p:nvSpPr>
          <p:cNvPr id="183298" name="Rectangle 2"/>
          <p:cNvSpPr>
            <a:spLocks noGrp="1" noRot="1" noChangeAspect="1" noChangeArrowheads="1" noTextEdit="1"/>
          </p:cNvSpPr>
          <p:nvPr>
            <p:ph type="sldImg"/>
          </p:nvPr>
        </p:nvSpPr>
        <p:spPr>
          <a:xfrm>
            <a:off x="0" y="323850"/>
            <a:ext cx="1588" cy="1588"/>
          </a:xfrm>
          <a:solidFill>
            <a:srgbClr val="FFFFFF"/>
          </a:solidFill>
          <a:ln/>
        </p:spPr>
      </p:sp>
      <p:sp>
        <p:nvSpPr>
          <p:cNvPr id="183299"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35363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0C9C5E68-BA2E-40CA-959F-8FAE9732A51C}" type="slidenum">
              <a:rPr lang="en-US"/>
              <a:pPr/>
              <a:t>3</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873711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1885D9FF-E0CE-4C7B-9DE9-705A23D1B7BA}" type="slidenum">
              <a:rPr lang="en-US"/>
              <a:pPr/>
              <a:t>21</a:t>
            </a:fld>
            <a:endParaRPr lang="en-US"/>
          </a:p>
        </p:txBody>
      </p:sp>
      <p:sp>
        <p:nvSpPr>
          <p:cNvPr id="185346" name="Rectangle 2"/>
          <p:cNvSpPr>
            <a:spLocks noGrp="1" noRot="1" noChangeAspect="1" noChangeArrowheads="1" noTextEdit="1"/>
          </p:cNvSpPr>
          <p:nvPr>
            <p:ph type="sldImg"/>
          </p:nvPr>
        </p:nvSpPr>
        <p:spPr>
          <a:xfrm>
            <a:off x="0" y="323850"/>
            <a:ext cx="1588" cy="1588"/>
          </a:xfrm>
          <a:solidFill>
            <a:srgbClr val="FFFFFF"/>
          </a:solidFill>
          <a:ln/>
        </p:spPr>
      </p:sp>
      <p:sp>
        <p:nvSpPr>
          <p:cNvPr id="185347"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1338434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9D0B9F5A-5935-4C6C-AA19-9BF9D085DFC4}" type="slidenum">
              <a:rPr lang="en-US"/>
              <a:pPr/>
              <a:t>22</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155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68640F16-A545-4044-A528-E15DC4A7F27A}" type="slidenum">
              <a:rPr lang="en-US"/>
              <a:pPr/>
              <a:t>23</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915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C3A361FB-4CE6-4804-8BF5-45B09B78BE2F}" type="slidenum">
              <a:rPr lang="en-US"/>
              <a:pPr/>
              <a:t>24</a:t>
            </a:fld>
            <a:endParaRPr lang="en-US"/>
          </a:p>
        </p:txBody>
      </p:sp>
      <p:sp>
        <p:nvSpPr>
          <p:cNvPr id="132098" name="Rectangle 2"/>
          <p:cNvSpPr>
            <a:spLocks noGrp="1" noRot="1" noChangeAspect="1" noChangeArrowheads="1" noTextEdit="1"/>
          </p:cNvSpPr>
          <p:nvPr>
            <p:ph type="sldImg"/>
          </p:nvPr>
        </p:nvSpPr>
        <p:spPr bwMode="auto">
          <a:xfrm>
            <a:off x="984250" y="733425"/>
            <a:ext cx="4889500" cy="3667125"/>
          </a:xfrm>
          <a:prstGeom prst="rect">
            <a:avLst/>
          </a:prstGeom>
          <a:solidFill>
            <a:srgbClr val="FFFFFF"/>
          </a:solidFill>
          <a:ln>
            <a:solidFill>
              <a:srgbClr val="000000"/>
            </a:solidFill>
            <a:miter lim="800000"/>
            <a:headEnd/>
            <a:tailEnd/>
          </a:ln>
        </p:spPr>
      </p:sp>
      <p:sp>
        <p:nvSpPr>
          <p:cNvPr id="132099" name="Rectangle 3"/>
          <p:cNvSpPr>
            <a:spLocks noGrp="1" noChangeArrowheads="1"/>
          </p:cNvSpPr>
          <p:nvPr>
            <p:ph type="body" idx="1"/>
          </p:nvPr>
        </p:nvSpPr>
        <p:spPr bwMode="auto">
          <a:xfrm>
            <a:off x="685800" y="4644271"/>
            <a:ext cx="5486400" cy="4399836"/>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400186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D4DCA237-3368-412C-BE37-4F8C34EF97A8}" type="slidenum">
              <a:rPr lang="en-US"/>
              <a:pPr/>
              <a:t>4</a:t>
            </a:fld>
            <a:endParaRPr lang="en-US"/>
          </a:p>
        </p:txBody>
      </p:sp>
      <p:sp>
        <p:nvSpPr>
          <p:cNvPr id="199682" name="Rectangle 2"/>
          <p:cNvSpPr>
            <a:spLocks noGrp="1" noRot="1" noChangeAspect="1" noChangeArrowheads="1" noTextEdit="1"/>
          </p:cNvSpPr>
          <p:nvPr>
            <p:ph type="sldImg"/>
          </p:nvPr>
        </p:nvSpPr>
        <p:spPr>
          <a:xfrm>
            <a:off x="0" y="323850"/>
            <a:ext cx="1588" cy="1588"/>
          </a:xfrm>
          <a:solidFill>
            <a:srgbClr val="FFFFFF"/>
          </a:solidFill>
          <a:ln/>
        </p:spPr>
      </p:sp>
      <p:sp>
        <p:nvSpPr>
          <p:cNvPr id="199683"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27988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43CB9A3D-F278-4633-B0C9-87ED4C5C2D82}" type="slidenum">
              <a:rPr lang="en-US"/>
              <a:pPr/>
              <a:t>5</a:t>
            </a:fld>
            <a:endParaRPr lang="en-US"/>
          </a:p>
        </p:txBody>
      </p:sp>
      <p:sp>
        <p:nvSpPr>
          <p:cNvPr id="187394" name="Rectangle 2"/>
          <p:cNvSpPr>
            <a:spLocks noGrp="1" noRot="1" noChangeAspect="1" noChangeArrowheads="1" noTextEdit="1"/>
          </p:cNvSpPr>
          <p:nvPr>
            <p:ph type="sldImg"/>
          </p:nvPr>
        </p:nvSpPr>
        <p:spPr>
          <a:xfrm>
            <a:off x="0" y="323850"/>
            <a:ext cx="1588" cy="1588"/>
          </a:xfrm>
          <a:solidFill>
            <a:srgbClr val="FFFFFF"/>
          </a:solidFill>
          <a:ln/>
        </p:spPr>
      </p:sp>
      <p:sp>
        <p:nvSpPr>
          <p:cNvPr id="187395"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535101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A98CAF8B-151B-4778-B8BD-C5E8734C8B79}" type="slidenum">
              <a:rPr lang="en-US"/>
              <a:pPr/>
              <a:t>6</a:t>
            </a:fld>
            <a:endParaRPr lang="en-US"/>
          </a:p>
        </p:txBody>
      </p:sp>
      <p:sp>
        <p:nvSpPr>
          <p:cNvPr id="191490" name="Rectangle 2"/>
          <p:cNvSpPr>
            <a:spLocks noGrp="1" noRot="1" noChangeAspect="1" noChangeArrowheads="1" noTextEdit="1"/>
          </p:cNvSpPr>
          <p:nvPr>
            <p:ph type="sldImg"/>
          </p:nvPr>
        </p:nvSpPr>
        <p:spPr>
          <a:xfrm>
            <a:off x="0" y="323850"/>
            <a:ext cx="1588" cy="1588"/>
          </a:xfrm>
          <a:solidFill>
            <a:srgbClr val="FFFFFF"/>
          </a:solidFill>
          <a:ln/>
        </p:spPr>
      </p:sp>
      <p:sp>
        <p:nvSpPr>
          <p:cNvPr id="191491"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369971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213E4485-7BA2-4A4F-A4BA-887FE17A43D4}" type="slidenum">
              <a:rPr lang="en-US"/>
              <a:pPr/>
              <a:t>7</a:t>
            </a:fld>
            <a:endParaRPr lang="en-US"/>
          </a:p>
        </p:txBody>
      </p:sp>
      <p:sp>
        <p:nvSpPr>
          <p:cNvPr id="195586" name="Rectangle 2"/>
          <p:cNvSpPr>
            <a:spLocks noGrp="1" noRot="1" noChangeAspect="1" noChangeArrowheads="1" noTextEdit="1"/>
          </p:cNvSpPr>
          <p:nvPr>
            <p:ph type="sldImg"/>
          </p:nvPr>
        </p:nvSpPr>
        <p:spPr>
          <a:xfrm>
            <a:off x="0" y="323850"/>
            <a:ext cx="1588" cy="1588"/>
          </a:xfrm>
          <a:solidFill>
            <a:srgbClr val="FFFFFF"/>
          </a:solidFill>
          <a:ln/>
        </p:spPr>
      </p:sp>
      <p:sp>
        <p:nvSpPr>
          <p:cNvPr id="195587"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371624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24BE6D81-923D-4EFB-8C7B-5479A9490459}" type="slidenum">
              <a:rPr lang="en-US"/>
              <a:pPr/>
              <a:t>8</a:t>
            </a:fld>
            <a:endParaRPr lang="en-US"/>
          </a:p>
        </p:txBody>
      </p:sp>
      <p:sp>
        <p:nvSpPr>
          <p:cNvPr id="201730" name="Rectangle 2"/>
          <p:cNvSpPr>
            <a:spLocks noGrp="1" noRot="1" noChangeAspect="1" noChangeArrowheads="1" noTextEdit="1"/>
          </p:cNvSpPr>
          <p:nvPr>
            <p:ph type="sldImg"/>
          </p:nvPr>
        </p:nvSpPr>
        <p:spPr>
          <a:xfrm>
            <a:off x="0" y="323850"/>
            <a:ext cx="1588" cy="1588"/>
          </a:xfrm>
          <a:solidFill>
            <a:srgbClr val="FFFFFF"/>
          </a:solidFill>
          <a:ln/>
        </p:spPr>
      </p:sp>
      <p:sp>
        <p:nvSpPr>
          <p:cNvPr id="201731"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414130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E97CCD06-847E-4D1D-8A4A-06D701430FB7}" type="slidenum">
              <a:rPr lang="en-US"/>
              <a:pPr/>
              <a:t>9</a:t>
            </a:fld>
            <a:endParaRPr lang="en-US"/>
          </a:p>
        </p:txBody>
      </p:sp>
      <p:sp>
        <p:nvSpPr>
          <p:cNvPr id="197634" name="Rectangle 2"/>
          <p:cNvSpPr>
            <a:spLocks noGrp="1" noRot="1" noChangeAspect="1" noChangeArrowheads="1" noTextEdit="1"/>
          </p:cNvSpPr>
          <p:nvPr>
            <p:ph type="sldImg"/>
          </p:nvPr>
        </p:nvSpPr>
        <p:spPr>
          <a:xfrm>
            <a:off x="0" y="323850"/>
            <a:ext cx="1588" cy="1588"/>
          </a:xfrm>
          <a:solidFill>
            <a:srgbClr val="FFFFFF"/>
          </a:solidFill>
          <a:ln/>
        </p:spPr>
      </p:sp>
      <p:sp>
        <p:nvSpPr>
          <p:cNvPr id="197635"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1253726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86845"/>
            <a:ext cx="2971800" cy="488871"/>
          </a:xfrm>
          <a:prstGeom prst="rect">
            <a:avLst/>
          </a:prstGeom>
          <a:ln/>
        </p:spPr>
        <p:txBody>
          <a:bodyPr/>
          <a:lstStyle/>
          <a:p>
            <a:fld id="{15B94B38-1750-4CB4-8EF9-E942B33698DB}" type="slidenum">
              <a:rPr lang="en-US"/>
              <a:pPr/>
              <a:t>10</a:t>
            </a:fld>
            <a:endParaRPr lang="en-US"/>
          </a:p>
        </p:txBody>
      </p:sp>
      <p:sp>
        <p:nvSpPr>
          <p:cNvPr id="203778" name="Rectangle 2"/>
          <p:cNvSpPr>
            <a:spLocks noGrp="1" noRot="1" noChangeAspect="1" noChangeArrowheads="1" noTextEdit="1"/>
          </p:cNvSpPr>
          <p:nvPr>
            <p:ph type="sldImg"/>
          </p:nvPr>
        </p:nvSpPr>
        <p:spPr>
          <a:xfrm>
            <a:off x="0" y="323850"/>
            <a:ext cx="1588" cy="1588"/>
          </a:xfrm>
          <a:solidFill>
            <a:srgbClr val="FFFFFF"/>
          </a:solidFill>
          <a:ln/>
        </p:spPr>
      </p:sp>
      <p:sp>
        <p:nvSpPr>
          <p:cNvPr id="203779" name="Rectangle 3"/>
          <p:cNvSpPr txBox="1">
            <a:spLocks noGrp="1" noChangeArrowheads="1"/>
          </p:cNvSpPr>
          <p:nvPr>
            <p:ph type="body" idx="1"/>
          </p:nvPr>
        </p:nvSpPr>
        <p:spPr>
          <a:xfrm>
            <a:off x="503239" y="4615415"/>
            <a:ext cx="5856287" cy="4342122"/>
          </a:xfrm>
          <a:ln/>
        </p:spPr>
        <p:txBody>
          <a:bodyPr wrap="none" anchor="ctr"/>
          <a:lstStyle/>
          <a:p>
            <a:pPr defTabSz="457200"/>
            <a:endParaRPr lang="en-GB"/>
          </a:p>
        </p:txBody>
      </p:sp>
    </p:spTree>
    <p:extLst>
      <p:ext uri="{BB962C8B-B14F-4D97-AF65-F5344CB8AC3E}">
        <p14:creationId xmlns:p14="http://schemas.microsoft.com/office/powerpoint/2010/main" val="4204441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94781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49310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71063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478090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63487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932374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7625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91188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10087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84227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77201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fld id="{87C5BDE8-5F66-41B5-82C6-5F7D6171C827}" type="slidenum">
              <a:rPr lang="en-GB"/>
              <a:pPr>
                <a:defRPr/>
              </a:pPr>
              <a:t>‹#›</a:t>
            </a:fld>
            <a:endParaRPr lang="en-GB"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533400" y="1000125"/>
            <a:ext cx="4627563" cy="762000"/>
          </a:xfrm>
          <a:prstGeom prst="rect">
            <a:avLst/>
          </a:prstGeom>
          <a:noFill/>
          <a:ln w="9525">
            <a:noFill/>
            <a:miter lim="800000"/>
            <a:headEnd/>
            <a:tailEnd/>
          </a:ln>
          <a:effectLst/>
        </p:spPr>
        <p:txBody>
          <a:bodyPr wrap="none">
            <a:spAutoFit/>
          </a:bodyPr>
          <a:lstStyle/>
          <a:p>
            <a:pPr eaLnBrk="1" hangingPunct="1"/>
            <a:r>
              <a:rPr lang="en-US" sz="4400" dirty="0">
                <a:solidFill>
                  <a:schemeClr val="tx1">
                    <a:lumMod val="95000"/>
                    <a:lumOff val="5000"/>
                  </a:schemeClr>
                </a:solidFill>
                <a:latin typeface="Arial" charset="0"/>
              </a:rPr>
              <a:t>Final Year Project</a:t>
            </a:r>
          </a:p>
        </p:txBody>
      </p:sp>
      <p:sp>
        <p:nvSpPr>
          <p:cNvPr id="6" name="Rectangle 17"/>
          <p:cNvSpPr>
            <a:spLocks noChangeArrowheads="1"/>
          </p:cNvSpPr>
          <p:nvPr/>
        </p:nvSpPr>
        <p:spPr bwMode="auto">
          <a:xfrm>
            <a:off x="2160104" y="3581400"/>
            <a:ext cx="8541406" cy="369332"/>
          </a:xfrm>
          <a:prstGeom prst="rect">
            <a:avLst/>
          </a:prstGeom>
          <a:noFill/>
          <a:ln w="9525">
            <a:noFill/>
            <a:miter lim="800000"/>
            <a:headEnd/>
            <a:tailEnd/>
          </a:ln>
          <a:effectLst/>
        </p:spPr>
        <p:txBody>
          <a:bodyPr wrap="square" anchor="ctr">
            <a:spAutoFit/>
          </a:bodyPr>
          <a:lstStyle/>
          <a:p>
            <a:pPr eaLnBrk="1" hangingPunct="1"/>
            <a:r>
              <a:rPr lang="en-US" sz="1800" b="1" dirty="0">
                <a:solidFill>
                  <a:schemeClr val="tx1"/>
                </a:solidFill>
                <a:latin typeface="Arial" charset="0"/>
              </a:rPr>
              <a:t>ALL FINAL </a:t>
            </a:r>
            <a:r>
              <a:rPr lang="en-US" sz="1800" b="1" dirty="0" smtClean="0">
                <a:solidFill>
                  <a:schemeClr val="tx1"/>
                </a:solidFill>
                <a:latin typeface="Arial" charset="0"/>
              </a:rPr>
              <a:t>FYPs – School of Computing &amp; Technology</a:t>
            </a:r>
            <a:endParaRPr lang="en-US" sz="1800" b="1" dirty="0">
              <a:solidFill>
                <a:schemeClr val="tx1"/>
              </a:solidFill>
              <a:latin typeface="Arial" charset="0"/>
            </a:endParaRPr>
          </a:p>
        </p:txBody>
      </p:sp>
      <p:sp>
        <p:nvSpPr>
          <p:cNvPr id="5" name="Rectangle 2"/>
          <p:cNvSpPr>
            <a:spLocks noGrp="1" noChangeArrowheads="1"/>
          </p:cNvSpPr>
          <p:nvPr>
            <p:ph type="ctrTitle"/>
          </p:nvPr>
        </p:nvSpPr>
        <p:spPr>
          <a:xfrm>
            <a:off x="3152775" y="2628900"/>
            <a:ext cx="5949950" cy="781050"/>
          </a:xfrm>
        </p:spPr>
        <p:txBody>
          <a:bodyPr/>
          <a:lstStyle/>
          <a:p>
            <a:pPr algn="r"/>
            <a:r>
              <a:rPr lang="en-US" sz="3200" dirty="0">
                <a:solidFill>
                  <a:schemeClr val="tx1"/>
                </a:solidFill>
              </a:rPr>
              <a:t>How to do your Presentation</a:t>
            </a:r>
          </a:p>
        </p:txBody>
      </p:sp>
    </p:spTree>
    <p:extLst>
      <p:ext uri="{BB962C8B-B14F-4D97-AF65-F5344CB8AC3E}">
        <p14:creationId xmlns:p14="http://schemas.microsoft.com/office/powerpoint/2010/main" val="1411989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3646BA93-10AC-44CE-BF00-484C2C9D1744}" type="slidenum">
              <a:rPr lang="en-US"/>
              <a:pPr/>
              <a:t>10</a:t>
            </a:fld>
            <a:r>
              <a:rPr lang="en-US"/>
              <a:t> of 26</a:t>
            </a:r>
          </a:p>
        </p:txBody>
      </p:sp>
      <p:sp>
        <p:nvSpPr>
          <p:cNvPr id="202754" name="Rectangle 2"/>
          <p:cNvSpPr>
            <a:spLocks noGrp="1" noChangeArrowheads="1"/>
          </p:cNvSpPr>
          <p:nvPr>
            <p:ph type="title"/>
          </p:nvPr>
        </p:nvSpPr>
        <p:spPr>
          <a:xfrm>
            <a:off x="1524000" y="-152400"/>
            <a:ext cx="4467225" cy="11430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a:t>After Presentation</a:t>
            </a:r>
          </a:p>
        </p:txBody>
      </p:sp>
      <p:sp>
        <p:nvSpPr>
          <p:cNvPr id="202755" name="Rectangle 3"/>
          <p:cNvSpPr>
            <a:spLocks noGrp="1" noChangeArrowheads="1"/>
          </p:cNvSpPr>
          <p:nvPr>
            <p:ph type="body" idx="1"/>
          </p:nvPr>
        </p:nvSpPr>
        <p:spPr>
          <a:xfrm>
            <a:off x="381000" y="1600200"/>
            <a:ext cx="8763000" cy="4800600"/>
          </a:xfrm>
          <a:ln/>
        </p:spPr>
        <p:txBody>
          <a:bodyPr lIns="90000" tIns="46800" rIns="90000" bIns="46800"/>
          <a:lstStyle/>
          <a:p>
            <a:pPr marL="341313" indent="-341313" defTabSz="457200">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Students </a:t>
            </a:r>
            <a:r>
              <a:rPr lang="en-GB" sz="2800" dirty="0" smtClean="0"/>
              <a:t>will be </a:t>
            </a:r>
            <a:r>
              <a:rPr lang="en-GB" sz="2800" dirty="0"/>
              <a:t>informed if they had </a:t>
            </a:r>
            <a:r>
              <a:rPr lang="en-GB" sz="2800" dirty="0">
                <a:solidFill>
                  <a:srgbClr val="FF0000"/>
                </a:solidFill>
              </a:rPr>
              <a:t>passed</a:t>
            </a:r>
            <a:r>
              <a:rPr lang="en-GB" sz="2800" dirty="0"/>
              <a:t> or </a:t>
            </a:r>
            <a:r>
              <a:rPr lang="en-GB" sz="2800" dirty="0">
                <a:solidFill>
                  <a:srgbClr val="FF0000"/>
                </a:solidFill>
              </a:rPr>
              <a:t>failed</a:t>
            </a:r>
            <a:r>
              <a:rPr lang="en-GB" sz="2800" dirty="0"/>
              <a:t> </a:t>
            </a:r>
            <a:r>
              <a:rPr lang="en-GB" sz="2800" dirty="0" smtClean="0"/>
              <a:t>at the end of their final presentation. An </a:t>
            </a:r>
            <a:r>
              <a:rPr lang="en-GB" sz="2800" dirty="0">
                <a:solidFill>
                  <a:srgbClr val="FF0000"/>
                </a:solidFill>
              </a:rPr>
              <a:t>advice letter </a:t>
            </a:r>
            <a:r>
              <a:rPr lang="en-GB" sz="2800" dirty="0"/>
              <a:t>will be given to students who have </a:t>
            </a:r>
            <a:r>
              <a:rPr lang="en-GB" sz="2800" dirty="0">
                <a:solidFill>
                  <a:srgbClr val="FF0000"/>
                </a:solidFill>
              </a:rPr>
              <a:t>failed</a:t>
            </a:r>
            <a:r>
              <a:rPr lang="en-GB" sz="2800" dirty="0"/>
              <a:t> </a:t>
            </a:r>
            <a:r>
              <a:rPr lang="en-GB" sz="2800" dirty="0" smtClean="0"/>
              <a:t>in FYP.  </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Each </a:t>
            </a:r>
            <a:r>
              <a:rPr lang="en-GB" sz="2800" dirty="0"/>
              <a:t>project will be moderated </a:t>
            </a:r>
            <a:r>
              <a:rPr lang="en-GB" sz="2800" dirty="0" smtClean="0"/>
              <a:t>by an </a:t>
            </a:r>
            <a:r>
              <a:rPr lang="en-GB" sz="2800" dirty="0" smtClean="0">
                <a:solidFill>
                  <a:srgbClr val="FF0000"/>
                </a:solidFill>
              </a:rPr>
              <a:t>Internal</a:t>
            </a:r>
            <a:r>
              <a:rPr lang="en-GB" sz="2800" dirty="0" smtClean="0"/>
              <a:t> </a:t>
            </a:r>
            <a:r>
              <a:rPr lang="en-GB" sz="2800" dirty="0"/>
              <a:t>project assessment </a:t>
            </a:r>
            <a:r>
              <a:rPr lang="en-GB" sz="2800" dirty="0" smtClean="0"/>
              <a:t>board (FYPC-FYP Committee) </a:t>
            </a:r>
            <a:r>
              <a:rPr lang="en-GB" sz="2800" dirty="0"/>
              <a:t>before reaching the </a:t>
            </a:r>
            <a:r>
              <a:rPr lang="en-GB" sz="2800" dirty="0" smtClean="0">
                <a:solidFill>
                  <a:srgbClr val="FF0000"/>
                </a:solidFill>
              </a:rPr>
              <a:t>External</a:t>
            </a:r>
            <a:r>
              <a:rPr lang="en-GB" sz="2800" dirty="0" smtClean="0"/>
              <a:t> exam </a:t>
            </a:r>
            <a:r>
              <a:rPr lang="en-GB" sz="2800" dirty="0"/>
              <a:t>board.</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p>
        </p:txBody>
      </p:sp>
    </p:spTree>
    <p:extLst>
      <p:ext uri="{BB962C8B-B14F-4D97-AF65-F5344CB8AC3E}">
        <p14:creationId xmlns:p14="http://schemas.microsoft.com/office/powerpoint/2010/main" val="40328637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anim calcmode="lin" valueType="num">
                                      <p:cBhvr additive="base">
                                        <p:cTn id="7" dur="500" fill="hold"/>
                                        <p:tgtEl>
                                          <p:spTgt spid="2027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2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2755">
                                            <p:txEl>
                                              <p:pRg st="2" end="2"/>
                                            </p:txEl>
                                          </p:spTgt>
                                        </p:tgtEl>
                                        <p:attrNameLst>
                                          <p:attrName>style.visibility</p:attrName>
                                        </p:attrNameLst>
                                      </p:cBhvr>
                                      <p:to>
                                        <p:strVal val="visible"/>
                                      </p:to>
                                    </p:set>
                                    <p:anim calcmode="lin" valueType="num">
                                      <p:cBhvr additive="base">
                                        <p:cTn id="13" dur="500" fill="hold"/>
                                        <p:tgtEl>
                                          <p:spTgt spid="2027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27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r>
              <a:rPr lang="en-US"/>
              <a:t>Slide </a:t>
            </a:r>
            <a:fld id="{6F79A2A0-C6F2-4365-B03B-7489CE8B510F}" type="slidenum">
              <a:rPr lang="en-US"/>
              <a:pPr/>
              <a:t>11</a:t>
            </a:fld>
            <a:r>
              <a:rPr lang="en-US"/>
              <a:t> of 26</a:t>
            </a:r>
          </a:p>
        </p:txBody>
      </p:sp>
      <p:sp>
        <p:nvSpPr>
          <p:cNvPr id="161794" name="Rectangle 2"/>
          <p:cNvSpPr>
            <a:spLocks noGrp="1" noChangeArrowheads="1"/>
          </p:cNvSpPr>
          <p:nvPr>
            <p:ph type="title"/>
          </p:nvPr>
        </p:nvSpPr>
        <p:spPr>
          <a:xfrm>
            <a:off x="952500" y="-38100"/>
            <a:ext cx="8191500" cy="11430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a:t>FYP Assessment </a:t>
            </a:r>
            <a:br>
              <a:rPr lang="en-GB" sz="3600" b="1"/>
            </a:br>
            <a:r>
              <a:rPr lang="en-GB" sz="3600" b="1"/>
              <a:t>&amp; Moderation Process</a:t>
            </a:r>
          </a:p>
        </p:txBody>
      </p:sp>
      <p:sp>
        <p:nvSpPr>
          <p:cNvPr id="161797" name="Rectangle 5"/>
          <p:cNvSpPr>
            <a:spLocks noChangeArrowheads="1"/>
          </p:cNvSpPr>
          <p:nvPr/>
        </p:nvSpPr>
        <p:spPr bwMode="auto">
          <a:xfrm>
            <a:off x="762000" y="3009900"/>
            <a:ext cx="30480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FYP Presentation</a:t>
            </a:r>
          </a:p>
        </p:txBody>
      </p:sp>
      <p:sp>
        <p:nvSpPr>
          <p:cNvPr id="161798" name="Rectangle 6"/>
          <p:cNvSpPr>
            <a:spLocks noChangeArrowheads="1"/>
          </p:cNvSpPr>
          <p:nvPr/>
        </p:nvSpPr>
        <p:spPr bwMode="auto">
          <a:xfrm>
            <a:off x="630238" y="4306888"/>
            <a:ext cx="329565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Post-Marking of FYP </a:t>
            </a:r>
          </a:p>
          <a:p>
            <a:pPr algn="ctr"/>
            <a:r>
              <a:rPr lang="en-US" sz="2400" b="1"/>
              <a:t>Documentation</a:t>
            </a:r>
          </a:p>
        </p:txBody>
      </p:sp>
      <p:sp>
        <p:nvSpPr>
          <p:cNvPr id="161799" name="Rectangle 7"/>
          <p:cNvSpPr>
            <a:spLocks noChangeArrowheads="1"/>
          </p:cNvSpPr>
          <p:nvPr/>
        </p:nvSpPr>
        <p:spPr bwMode="auto">
          <a:xfrm>
            <a:off x="288925" y="1641475"/>
            <a:ext cx="40386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Pre-Marking of FYP </a:t>
            </a:r>
          </a:p>
          <a:p>
            <a:pPr algn="ctr"/>
            <a:r>
              <a:rPr lang="en-US" sz="2400" b="1"/>
              <a:t>Documentation</a:t>
            </a:r>
          </a:p>
        </p:txBody>
      </p:sp>
      <p:sp>
        <p:nvSpPr>
          <p:cNvPr id="161800" name="Rectangle 8"/>
          <p:cNvSpPr>
            <a:spLocks noChangeArrowheads="1"/>
          </p:cNvSpPr>
          <p:nvPr/>
        </p:nvSpPr>
        <p:spPr bwMode="auto">
          <a:xfrm>
            <a:off x="782638" y="5564188"/>
            <a:ext cx="30480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Internal Project</a:t>
            </a:r>
          </a:p>
          <a:p>
            <a:pPr algn="ctr"/>
            <a:r>
              <a:rPr lang="en-US" sz="2400" b="1"/>
              <a:t>Moderation</a:t>
            </a:r>
          </a:p>
        </p:txBody>
      </p:sp>
      <p:sp>
        <p:nvSpPr>
          <p:cNvPr id="161801" name="Rectangle 9"/>
          <p:cNvSpPr>
            <a:spLocks noChangeArrowheads="1"/>
          </p:cNvSpPr>
          <p:nvPr/>
        </p:nvSpPr>
        <p:spPr bwMode="auto">
          <a:xfrm>
            <a:off x="5108575" y="5546725"/>
            <a:ext cx="34671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External Moderation &amp; </a:t>
            </a:r>
          </a:p>
          <a:p>
            <a:pPr algn="ctr"/>
            <a:r>
              <a:rPr lang="en-US" sz="2400" b="1"/>
              <a:t>External Board</a:t>
            </a:r>
          </a:p>
        </p:txBody>
      </p:sp>
      <p:sp>
        <p:nvSpPr>
          <p:cNvPr id="161802" name="Rectangle 10"/>
          <p:cNvSpPr>
            <a:spLocks noChangeArrowheads="1"/>
          </p:cNvSpPr>
          <p:nvPr/>
        </p:nvSpPr>
        <p:spPr bwMode="auto">
          <a:xfrm>
            <a:off x="4919663" y="4062413"/>
            <a:ext cx="3562350" cy="838200"/>
          </a:xfrm>
          <a:prstGeom prst="rect">
            <a:avLst/>
          </a:prstGeom>
          <a:solidFill>
            <a:schemeClr val="accent1"/>
          </a:solidFill>
          <a:ln w="38100">
            <a:solidFill>
              <a:srgbClr val="FF6600"/>
            </a:solidFill>
            <a:miter lim="800000"/>
            <a:headEnd/>
            <a:tailEnd/>
          </a:ln>
          <a:effectLst/>
        </p:spPr>
        <p:txBody>
          <a:bodyPr wrap="none" anchor="ctr"/>
          <a:lstStyle/>
          <a:p>
            <a:pPr algn="ctr"/>
            <a:r>
              <a:rPr lang="en-US" sz="2400" b="1">
                <a:solidFill>
                  <a:srgbClr val="FF0000"/>
                </a:solidFill>
              </a:rPr>
              <a:t>Release of Final Result</a:t>
            </a:r>
          </a:p>
        </p:txBody>
      </p:sp>
      <p:sp>
        <p:nvSpPr>
          <p:cNvPr id="161803" name="Line 11"/>
          <p:cNvSpPr>
            <a:spLocks noChangeShapeType="1"/>
          </p:cNvSpPr>
          <p:nvPr/>
        </p:nvSpPr>
        <p:spPr bwMode="auto">
          <a:xfrm>
            <a:off x="2152650" y="2495550"/>
            <a:ext cx="0" cy="514350"/>
          </a:xfrm>
          <a:prstGeom prst="line">
            <a:avLst/>
          </a:prstGeom>
          <a:noFill/>
          <a:ln w="38100">
            <a:solidFill>
              <a:schemeClr val="tx1"/>
            </a:solidFill>
            <a:round/>
            <a:headEnd/>
            <a:tailEnd type="triangle" w="med" len="med"/>
          </a:ln>
          <a:effectLst/>
        </p:spPr>
        <p:txBody>
          <a:bodyPr/>
          <a:lstStyle/>
          <a:p>
            <a:endParaRPr lang="en-GB"/>
          </a:p>
        </p:txBody>
      </p:sp>
      <p:sp>
        <p:nvSpPr>
          <p:cNvPr id="161804" name="Line 12"/>
          <p:cNvSpPr>
            <a:spLocks noChangeShapeType="1"/>
          </p:cNvSpPr>
          <p:nvPr/>
        </p:nvSpPr>
        <p:spPr bwMode="auto">
          <a:xfrm>
            <a:off x="2190750" y="3867150"/>
            <a:ext cx="0" cy="438150"/>
          </a:xfrm>
          <a:prstGeom prst="line">
            <a:avLst/>
          </a:prstGeom>
          <a:noFill/>
          <a:ln w="28575">
            <a:solidFill>
              <a:schemeClr val="tx1"/>
            </a:solidFill>
            <a:round/>
            <a:headEnd/>
            <a:tailEnd type="triangle" w="med" len="med"/>
          </a:ln>
          <a:effectLst/>
        </p:spPr>
        <p:txBody>
          <a:bodyPr/>
          <a:lstStyle/>
          <a:p>
            <a:endParaRPr lang="en-GB"/>
          </a:p>
        </p:txBody>
      </p:sp>
      <p:sp>
        <p:nvSpPr>
          <p:cNvPr id="161805" name="Line 13"/>
          <p:cNvSpPr>
            <a:spLocks noChangeShapeType="1"/>
          </p:cNvSpPr>
          <p:nvPr/>
        </p:nvSpPr>
        <p:spPr bwMode="auto">
          <a:xfrm>
            <a:off x="2209800" y="5162550"/>
            <a:ext cx="0" cy="381000"/>
          </a:xfrm>
          <a:prstGeom prst="line">
            <a:avLst/>
          </a:prstGeom>
          <a:noFill/>
          <a:ln w="28575">
            <a:solidFill>
              <a:schemeClr val="tx1"/>
            </a:solidFill>
            <a:round/>
            <a:headEnd/>
            <a:tailEnd type="triangle" w="med" len="med"/>
          </a:ln>
          <a:effectLst/>
        </p:spPr>
        <p:txBody>
          <a:bodyPr/>
          <a:lstStyle/>
          <a:p>
            <a:endParaRPr lang="en-GB"/>
          </a:p>
        </p:txBody>
      </p:sp>
      <p:sp>
        <p:nvSpPr>
          <p:cNvPr id="161806" name="Line 14"/>
          <p:cNvSpPr>
            <a:spLocks noChangeShapeType="1"/>
          </p:cNvSpPr>
          <p:nvPr/>
        </p:nvSpPr>
        <p:spPr bwMode="auto">
          <a:xfrm>
            <a:off x="3848100" y="5981700"/>
            <a:ext cx="1257300" cy="0"/>
          </a:xfrm>
          <a:prstGeom prst="line">
            <a:avLst/>
          </a:prstGeom>
          <a:noFill/>
          <a:ln w="28575">
            <a:solidFill>
              <a:schemeClr val="tx1"/>
            </a:solidFill>
            <a:round/>
            <a:headEnd/>
            <a:tailEnd type="triangle" w="med" len="med"/>
          </a:ln>
          <a:effectLst/>
        </p:spPr>
        <p:txBody>
          <a:bodyPr/>
          <a:lstStyle/>
          <a:p>
            <a:endParaRPr lang="en-GB"/>
          </a:p>
        </p:txBody>
      </p:sp>
      <p:sp>
        <p:nvSpPr>
          <p:cNvPr id="161807" name="Line 15"/>
          <p:cNvSpPr>
            <a:spLocks noChangeShapeType="1"/>
          </p:cNvSpPr>
          <p:nvPr/>
        </p:nvSpPr>
        <p:spPr bwMode="auto">
          <a:xfrm flipV="1">
            <a:off x="6800850" y="4895850"/>
            <a:ext cx="0" cy="628650"/>
          </a:xfrm>
          <a:prstGeom prst="line">
            <a:avLst/>
          </a:prstGeom>
          <a:noFill/>
          <a:ln w="28575">
            <a:solidFill>
              <a:schemeClr val="tx1"/>
            </a:solidFill>
            <a:round/>
            <a:headEnd/>
            <a:tailEnd type="triangle" w="med" len="med"/>
          </a:ln>
          <a:effectLst/>
        </p:spPr>
        <p:txBody>
          <a:bodyPr/>
          <a:lstStyle/>
          <a:p>
            <a:endParaRPr lang="en-GB"/>
          </a:p>
        </p:txBody>
      </p:sp>
    </p:spTree>
    <p:extLst>
      <p:ext uri="{BB962C8B-B14F-4D97-AF65-F5344CB8AC3E}">
        <p14:creationId xmlns:p14="http://schemas.microsoft.com/office/powerpoint/2010/main" val="27598087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799"/>
                                        </p:tgtEl>
                                        <p:attrNameLst>
                                          <p:attrName>style.visibility</p:attrName>
                                        </p:attrNameLst>
                                      </p:cBhvr>
                                      <p:to>
                                        <p:strVal val="visible"/>
                                      </p:to>
                                    </p:set>
                                    <p:anim calcmode="lin" valueType="num">
                                      <p:cBhvr additive="base">
                                        <p:cTn id="7" dur="500" fill="hold"/>
                                        <p:tgtEl>
                                          <p:spTgt spid="161799"/>
                                        </p:tgtEl>
                                        <p:attrNameLst>
                                          <p:attrName>ppt_x</p:attrName>
                                        </p:attrNameLst>
                                      </p:cBhvr>
                                      <p:tavLst>
                                        <p:tav tm="0">
                                          <p:val>
                                            <p:strVal val="#ppt_x"/>
                                          </p:val>
                                        </p:tav>
                                        <p:tav tm="100000">
                                          <p:val>
                                            <p:strVal val="#ppt_x"/>
                                          </p:val>
                                        </p:tav>
                                      </p:tavLst>
                                    </p:anim>
                                    <p:anim calcmode="lin" valueType="num">
                                      <p:cBhvr additive="base">
                                        <p:cTn id="8" dur="500" fill="hold"/>
                                        <p:tgtEl>
                                          <p:spTgt spid="16179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1803"/>
                                        </p:tgtEl>
                                        <p:attrNameLst>
                                          <p:attrName>style.visibility</p:attrName>
                                        </p:attrNameLst>
                                      </p:cBhvr>
                                      <p:to>
                                        <p:strVal val="visible"/>
                                      </p:to>
                                    </p:set>
                                    <p:anim calcmode="lin" valueType="num">
                                      <p:cBhvr additive="base">
                                        <p:cTn id="11" dur="500" fill="hold"/>
                                        <p:tgtEl>
                                          <p:spTgt spid="161803"/>
                                        </p:tgtEl>
                                        <p:attrNameLst>
                                          <p:attrName>ppt_x</p:attrName>
                                        </p:attrNameLst>
                                      </p:cBhvr>
                                      <p:tavLst>
                                        <p:tav tm="0">
                                          <p:val>
                                            <p:strVal val="#ppt_x"/>
                                          </p:val>
                                        </p:tav>
                                        <p:tav tm="100000">
                                          <p:val>
                                            <p:strVal val="#ppt_x"/>
                                          </p:val>
                                        </p:tav>
                                      </p:tavLst>
                                    </p:anim>
                                    <p:anim calcmode="lin" valueType="num">
                                      <p:cBhvr additive="base">
                                        <p:cTn id="12" dur="500" fill="hold"/>
                                        <p:tgtEl>
                                          <p:spTgt spid="16180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1797"/>
                                        </p:tgtEl>
                                        <p:attrNameLst>
                                          <p:attrName>style.visibility</p:attrName>
                                        </p:attrNameLst>
                                      </p:cBhvr>
                                      <p:to>
                                        <p:strVal val="visible"/>
                                      </p:to>
                                    </p:set>
                                    <p:anim calcmode="lin" valueType="num">
                                      <p:cBhvr additive="base">
                                        <p:cTn id="17" dur="500" fill="hold"/>
                                        <p:tgtEl>
                                          <p:spTgt spid="161797"/>
                                        </p:tgtEl>
                                        <p:attrNameLst>
                                          <p:attrName>ppt_x</p:attrName>
                                        </p:attrNameLst>
                                      </p:cBhvr>
                                      <p:tavLst>
                                        <p:tav tm="0">
                                          <p:val>
                                            <p:strVal val="#ppt_x"/>
                                          </p:val>
                                        </p:tav>
                                        <p:tav tm="100000">
                                          <p:val>
                                            <p:strVal val="#ppt_x"/>
                                          </p:val>
                                        </p:tav>
                                      </p:tavLst>
                                    </p:anim>
                                    <p:anim calcmode="lin" valueType="num">
                                      <p:cBhvr additive="base">
                                        <p:cTn id="18" dur="500" fill="hold"/>
                                        <p:tgtEl>
                                          <p:spTgt spid="16179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1804"/>
                                        </p:tgtEl>
                                        <p:attrNameLst>
                                          <p:attrName>style.visibility</p:attrName>
                                        </p:attrNameLst>
                                      </p:cBhvr>
                                      <p:to>
                                        <p:strVal val="visible"/>
                                      </p:to>
                                    </p:set>
                                    <p:anim calcmode="lin" valueType="num">
                                      <p:cBhvr additive="base">
                                        <p:cTn id="21" dur="500" fill="hold"/>
                                        <p:tgtEl>
                                          <p:spTgt spid="161804"/>
                                        </p:tgtEl>
                                        <p:attrNameLst>
                                          <p:attrName>ppt_x</p:attrName>
                                        </p:attrNameLst>
                                      </p:cBhvr>
                                      <p:tavLst>
                                        <p:tav tm="0">
                                          <p:val>
                                            <p:strVal val="#ppt_x"/>
                                          </p:val>
                                        </p:tav>
                                        <p:tav tm="100000">
                                          <p:val>
                                            <p:strVal val="#ppt_x"/>
                                          </p:val>
                                        </p:tav>
                                      </p:tavLst>
                                    </p:anim>
                                    <p:anim calcmode="lin" valueType="num">
                                      <p:cBhvr additive="base">
                                        <p:cTn id="22" dur="500" fill="hold"/>
                                        <p:tgtEl>
                                          <p:spTgt spid="16180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1798"/>
                                        </p:tgtEl>
                                        <p:attrNameLst>
                                          <p:attrName>style.visibility</p:attrName>
                                        </p:attrNameLst>
                                      </p:cBhvr>
                                      <p:to>
                                        <p:strVal val="visible"/>
                                      </p:to>
                                    </p:set>
                                    <p:anim calcmode="lin" valueType="num">
                                      <p:cBhvr additive="base">
                                        <p:cTn id="27" dur="500" fill="hold"/>
                                        <p:tgtEl>
                                          <p:spTgt spid="161798"/>
                                        </p:tgtEl>
                                        <p:attrNameLst>
                                          <p:attrName>ppt_x</p:attrName>
                                        </p:attrNameLst>
                                      </p:cBhvr>
                                      <p:tavLst>
                                        <p:tav tm="0">
                                          <p:val>
                                            <p:strVal val="#ppt_x"/>
                                          </p:val>
                                        </p:tav>
                                        <p:tav tm="100000">
                                          <p:val>
                                            <p:strVal val="#ppt_x"/>
                                          </p:val>
                                        </p:tav>
                                      </p:tavLst>
                                    </p:anim>
                                    <p:anim calcmode="lin" valueType="num">
                                      <p:cBhvr additive="base">
                                        <p:cTn id="28" dur="500" fill="hold"/>
                                        <p:tgtEl>
                                          <p:spTgt spid="16179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1805"/>
                                        </p:tgtEl>
                                        <p:attrNameLst>
                                          <p:attrName>style.visibility</p:attrName>
                                        </p:attrNameLst>
                                      </p:cBhvr>
                                      <p:to>
                                        <p:strVal val="visible"/>
                                      </p:to>
                                    </p:set>
                                    <p:anim calcmode="lin" valueType="num">
                                      <p:cBhvr additive="base">
                                        <p:cTn id="31" dur="500" fill="hold"/>
                                        <p:tgtEl>
                                          <p:spTgt spid="161805"/>
                                        </p:tgtEl>
                                        <p:attrNameLst>
                                          <p:attrName>ppt_x</p:attrName>
                                        </p:attrNameLst>
                                      </p:cBhvr>
                                      <p:tavLst>
                                        <p:tav tm="0">
                                          <p:val>
                                            <p:strVal val="#ppt_x"/>
                                          </p:val>
                                        </p:tav>
                                        <p:tav tm="100000">
                                          <p:val>
                                            <p:strVal val="#ppt_x"/>
                                          </p:val>
                                        </p:tav>
                                      </p:tavLst>
                                    </p:anim>
                                    <p:anim calcmode="lin" valueType="num">
                                      <p:cBhvr additive="base">
                                        <p:cTn id="32" dur="500" fill="hold"/>
                                        <p:tgtEl>
                                          <p:spTgt spid="16180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1800"/>
                                        </p:tgtEl>
                                        <p:attrNameLst>
                                          <p:attrName>style.visibility</p:attrName>
                                        </p:attrNameLst>
                                      </p:cBhvr>
                                      <p:to>
                                        <p:strVal val="visible"/>
                                      </p:to>
                                    </p:set>
                                    <p:anim calcmode="lin" valueType="num">
                                      <p:cBhvr additive="base">
                                        <p:cTn id="37" dur="500" fill="hold"/>
                                        <p:tgtEl>
                                          <p:spTgt spid="161800"/>
                                        </p:tgtEl>
                                        <p:attrNameLst>
                                          <p:attrName>ppt_x</p:attrName>
                                        </p:attrNameLst>
                                      </p:cBhvr>
                                      <p:tavLst>
                                        <p:tav tm="0">
                                          <p:val>
                                            <p:strVal val="#ppt_x"/>
                                          </p:val>
                                        </p:tav>
                                        <p:tav tm="100000">
                                          <p:val>
                                            <p:strVal val="#ppt_x"/>
                                          </p:val>
                                        </p:tav>
                                      </p:tavLst>
                                    </p:anim>
                                    <p:anim calcmode="lin" valueType="num">
                                      <p:cBhvr additive="base">
                                        <p:cTn id="38" dur="500" fill="hold"/>
                                        <p:tgtEl>
                                          <p:spTgt spid="16180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1806"/>
                                        </p:tgtEl>
                                        <p:attrNameLst>
                                          <p:attrName>style.visibility</p:attrName>
                                        </p:attrNameLst>
                                      </p:cBhvr>
                                      <p:to>
                                        <p:strVal val="visible"/>
                                      </p:to>
                                    </p:set>
                                    <p:anim calcmode="lin" valueType="num">
                                      <p:cBhvr additive="base">
                                        <p:cTn id="41" dur="500" fill="hold"/>
                                        <p:tgtEl>
                                          <p:spTgt spid="161806"/>
                                        </p:tgtEl>
                                        <p:attrNameLst>
                                          <p:attrName>ppt_x</p:attrName>
                                        </p:attrNameLst>
                                      </p:cBhvr>
                                      <p:tavLst>
                                        <p:tav tm="0">
                                          <p:val>
                                            <p:strVal val="#ppt_x"/>
                                          </p:val>
                                        </p:tav>
                                        <p:tav tm="100000">
                                          <p:val>
                                            <p:strVal val="#ppt_x"/>
                                          </p:val>
                                        </p:tav>
                                      </p:tavLst>
                                    </p:anim>
                                    <p:anim calcmode="lin" valueType="num">
                                      <p:cBhvr additive="base">
                                        <p:cTn id="42" dur="500" fill="hold"/>
                                        <p:tgtEl>
                                          <p:spTgt spid="16180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1801"/>
                                        </p:tgtEl>
                                        <p:attrNameLst>
                                          <p:attrName>style.visibility</p:attrName>
                                        </p:attrNameLst>
                                      </p:cBhvr>
                                      <p:to>
                                        <p:strVal val="visible"/>
                                      </p:to>
                                    </p:set>
                                    <p:anim calcmode="lin" valueType="num">
                                      <p:cBhvr additive="base">
                                        <p:cTn id="47" dur="500" fill="hold"/>
                                        <p:tgtEl>
                                          <p:spTgt spid="161801"/>
                                        </p:tgtEl>
                                        <p:attrNameLst>
                                          <p:attrName>ppt_x</p:attrName>
                                        </p:attrNameLst>
                                      </p:cBhvr>
                                      <p:tavLst>
                                        <p:tav tm="0">
                                          <p:val>
                                            <p:strVal val="#ppt_x"/>
                                          </p:val>
                                        </p:tav>
                                        <p:tav tm="100000">
                                          <p:val>
                                            <p:strVal val="#ppt_x"/>
                                          </p:val>
                                        </p:tav>
                                      </p:tavLst>
                                    </p:anim>
                                    <p:anim calcmode="lin" valueType="num">
                                      <p:cBhvr additive="base">
                                        <p:cTn id="48" dur="500" fill="hold"/>
                                        <p:tgtEl>
                                          <p:spTgt spid="16180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1807"/>
                                        </p:tgtEl>
                                        <p:attrNameLst>
                                          <p:attrName>style.visibility</p:attrName>
                                        </p:attrNameLst>
                                      </p:cBhvr>
                                      <p:to>
                                        <p:strVal val="visible"/>
                                      </p:to>
                                    </p:set>
                                    <p:anim calcmode="lin" valueType="num">
                                      <p:cBhvr additive="base">
                                        <p:cTn id="51" dur="500" fill="hold"/>
                                        <p:tgtEl>
                                          <p:spTgt spid="161807"/>
                                        </p:tgtEl>
                                        <p:attrNameLst>
                                          <p:attrName>ppt_x</p:attrName>
                                        </p:attrNameLst>
                                      </p:cBhvr>
                                      <p:tavLst>
                                        <p:tav tm="0">
                                          <p:val>
                                            <p:strVal val="#ppt_x"/>
                                          </p:val>
                                        </p:tav>
                                        <p:tav tm="100000">
                                          <p:val>
                                            <p:strVal val="#ppt_x"/>
                                          </p:val>
                                        </p:tav>
                                      </p:tavLst>
                                    </p:anim>
                                    <p:anim calcmode="lin" valueType="num">
                                      <p:cBhvr additive="base">
                                        <p:cTn id="52" dur="500" fill="hold"/>
                                        <p:tgtEl>
                                          <p:spTgt spid="16180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1802"/>
                                        </p:tgtEl>
                                        <p:attrNameLst>
                                          <p:attrName>style.visibility</p:attrName>
                                        </p:attrNameLst>
                                      </p:cBhvr>
                                      <p:to>
                                        <p:strVal val="visible"/>
                                      </p:to>
                                    </p:set>
                                    <p:anim calcmode="lin" valueType="num">
                                      <p:cBhvr additive="base">
                                        <p:cTn id="57" dur="500" fill="hold"/>
                                        <p:tgtEl>
                                          <p:spTgt spid="161802"/>
                                        </p:tgtEl>
                                        <p:attrNameLst>
                                          <p:attrName>ppt_x</p:attrName>
                                        </p:attrNameLst>
                                      </p:cBhvr>
                                      <p:tavLst>
                                        <p:tav tm="0">
                                          <p:val>
                                            <p:strVal val="#ppt_x"/>
                                          </p:val>
                                        </p:tav>
                                        <p:tav tm="100000">
                                          <p:val>
                                            <p:strVal val="#ppt_x"/>
                                          </p:val>
                                        </p:tav>
                                      </p:tavLst>
                                    </p:anim>
                                    <p:anim calcmode="lin" valueType="num">
                                      <p:cBhvr additive="base">
                                        <p:cTn id="58" dur="500" fill="hold"/>
                                        <p:tgtEl>
                                          <p:spTgt spid="1618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animBg="1"/>
      <p:bldP spid="161798" grpId="0" animBg="1"/>
      <p:bldP spid="161799" grpId="0" animBg="1"/>
      <p:bldP spid="161800" grpId="0" animBg="1"/>
      <p:bldP spid="161801" grpId="0" animBg="1"/>
      <p:bldP spid="161802" grpId="0" animBg="1"/>
      <p:bldP spid="161803" grpId="0" animBg="1"/>
      <p:bldP spid="161804" grpId="0" animBg="1"/>
      <p:bldP spid="161805" grpId="0" animBg="1"/>
      <p:bldP spid="161806" grpId="0" animBg="1"/>
      <p:bldP spid="1618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DFC177D9-3DEB-4C80-8C5C-19545F710D08}" type="slidenum">
              <a:rPr lang="en-US"/>
              <a:pPr/>
              <a:t>12</a:t>
            </a:fld>
            <a:r>
              <a:rPr lang="en-US"/>
              <a:t> of 26</a:t>
            </a:r>
          </a:p>
        </p:txBody>
      </p:sp>
      <p:sp>
        <p:nvSpPr>
          <p:cNvPr id="204802" name="Rectangle 2"/>
          <p:cNvSpPr>
            <a:spLocks noGrp="1" noChangeArrowheads="1"/>
          </p:cNvSpPr>
          <p:nvPr>
            <p:ph type="title"/>
          </p:nvPr>
        </p:nvSpPr>
        <p:spPr>
          <a:xfrm>
            <a:off x="1943100" y="0"/>
            <a:ext cx="5448300" cy="8763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t>Appeal</a:t>
            </a:r>
          </a:p>
        </p:txBody>
      </p:sp>
      <p:sp>
        <p:nvSpPr>
          <p:cNvPr id="204814" name="Text Box 14"/>
          <p:cNvSpPr txBox="1">
            <a:spLocks noChangeArrowheads="1"/>
          </p:cNvSpPr>
          <p:nvPr/>
        </p:nvSpPr>
        <p:spPr bwMode="auto">
          <a:xfrm>
            <a:off x="327025" y="1903413"/>
            <a:ext cx="8375650" cy="3416320"/>
          </a:xfrm>
          <a:prstGeom prst="rect">
            <a:avLst/>
          </a:prstGeom>
          <a:noFill/>
          <a:ln w="9525">
            <a:noFill/>
            <a:miter lim="800000"/>
            <a:headEnd/>
            <a:tailEnd/>
          </a:ln>
          <a:effectLst/>
        </p:spPr>
        <p:txBody>
          <a:bodyPr>
            <a:spAutoFit/>
          </a:bodyPr>
          <a:lstStyle/>
          <a:p>
            <a:endParaRPr lang="en-US" altLang="ko-KR" sz="2400" dirty="0">
              <a:ea typeface="굴림" charset="-127"/>
            </a:endParaRPr>
          </a:p>
          <a:p>
            <a:r>
              <a:rPr lang="en-US" altLang="ko-KR" sz="2400" b="1" dirty="0">
                <a:ea typeface="굴림" charset="-127"/>
              </a:rPr>
              <a:t>Students </a:t>
            </a:r>
            <a:r>
              <a:rPr lang="en-US" altLang="ko-KR" sz="2400" b="1" u="sng" dirty="0">
                <a:solidFill>
                  <a:srgbClr val="FF0000"/>
                </a:solidFill>
                <a:ea typeface="굴림" charset="-127"/>
              </a:rPr>
              <a:t>cannot</a:t>
            </a:r>
            <a:r>
              <a:rPr lang="en-US" altLang="ko-KR" sz="2400" b="1" dirty="0">
                <a:ea typeface="굴림" charset="-127"/>
              </a:rPr>
              <a:t> appeal academic judgment as the QA process is complete.</a:t>
            </a:r>
            <a:r>
              <a:rPr lang="en-US" altLang="ko-KR" sz="2400" dirty="0">
                <a:ea typeface="굴림" charset="-127"/>
              </a:rPr>
              <a:t>  </a:t>
            </a:r>
          </a:p>
          <a:p>
            <a:endParaRPr lang="en-US" altLang="ko-KR" sz="2400" dirty="0">
              <a:ea typeface="굴림" charset="-127"/>
            </a:endParaRPr>
          </a:p>
          <a:p>
            <a:r>
              <a:rPr lang="en-US" altLang="ko-KR" sz="2400" dirty="0">
                <a:ea typeface="굴림" charset="-127"/>
              </a:rPr>
              <a:t>Students, however, may submit a formal complaint  if they believe there has been a material error or irregularity, and must state what this is. In this case, a formal </a:t>
            </a:r>
            <a:r>
              <a:rPr lang="en-US" altLang="ko-KR" sz="2400" dirty="0" smtClean="0">
                <a:ea typeface="굴림" charset="-127"/>
              </a:rPr>
              <a:t>letter[appeal form] </a:t>
            </a:r>
            <a:r>
              <a:rPr lang="en-US" altLang="ko-KR" sz="2400" dirty="0">
                <a:ea typeface="굴림" charset="-127"/>
              </a:rPr>
              <a:t>must be </a:t>
            </a:r>
            <a:r>
              <a:rPr lang="en-US" altLang="ko-KR" sz="2400" dirty="0" smtClean="0">
                <a:ea typeface="굴림" charset="-127"/>
              </a:rPr>
              <a:t>submitted to Admin </a:t>
            </a:r>
            <a:r>
              <a:rPr lang="en-US" altLang="ko-KR" sz="2400" dirty="0">
                <a:ea typeface="굴림" charset="-127"/>
              </a:rPr>
              <a:t>within </a:t>
            </a:r>
            <a:r>
              <a:rPr lang="en-US" altLang="ko-KR" sz="2400" b="1" dirty="0">
                <a:solidFill>
                  <a:srgbClr val="FF0000"/>
                </a:solidFill>
                <a:ea typeface="굴림" charset="-127"/>
              </a:rPr>
              <a:t>1 month</a:t>
            </a:r>
            <a:r>
              <a:rPr lang="en-US" altLang="ko-KR" sz="2400" dirty="0">
                <a:solidFill>
                  <a:srgbClr val="FF0000"/>
                </a:solidFill>
                <a:ea typeface="굴림" charset="-127"/>
              </a:rPr>
              <a:t> </a:t>
            </a:r>
            <a:r>
              <a:rPr lang="en-US" altLang="ko-KR" sz="2400" dirty="0">
                <a:ea typeface="굴림" charset="-127"/>
              </a:rPr>
              <a:t>from </a:t>
            </a:r>
            <a:r>
              <a:rPr lang="en-US" altLang="ko-KR" sz="2400" dirty="0" smtClean="0">
                <a:ea typeface="굴림" charset="-127"/>
              </a:rPr>
              <a:t>the date of FYP results published  </a:t>
            </a:r>
            <a:endParaRPr lang="en-US" sz="2400" dirty="0"/>
          </a:p>
        </p:txBody>
      </p:sp>
    </p:spTree>
    <p:extLst>
      <p:ext uri="{BB962C8B-B14F-4D97-AF65-F5344CB8AC3E}">
        <p14:creationId xmlns:p14="http://schemas.microsoft.com/office/powerpoint/2010/main" val="12059770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14">
                                            <p:txEl>
                                              <p:pRg st="1" end="1"/>
                                            </p:txEl>
                                          </p:spTgt>
                                        </p:tgtEl>
                                        <p:attrNameLst>
                                          <p:attrName>style.visibility</p:attrName>
                                        </p:attrNameLst>
                                      </p:cBhvr>
                                      <p:to>
                                        <p:strVal val="visible"/>
                                      </p:to>
                                    </p:set>
                                    <p:anim calcmode="lin" valueType="num">
                                      <p:cBhvr additive="base">
                                        <p:cTn id="7" dur="500" fill="hold"/>
                                        <p:tgtEl>
                                          <p:spTgt spid="2048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14">
                                            <p:txEl>
                                              <p:pRg st="3" end="3"/>
                                            </p:txEl>
                                          </p:spTgt>
                                        </p:tgtEl>
                                        <p:attrNameLst>
                                          <p:attrName>style.visibility</p:attrName>
                                        </p:attrNameLst>
                                      </p:cBhvr>
                                      <p:to>
                                        <p:strVal val="visible"/>
                                      </p:to>
                                    </p:set>
                                    <p:anim calcmode="lin" valueType="num">
                                      <p:cBhvr additive="base">
                                        <p:cTn id="13" dur="500" fill="hold"/>
                                        <p:tgtEl>
                                          <p:spTgt spid="20481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5354E9D9-B13D-45B4-8586-C03765DCB1A4}" type="slidenum">
              <a:rPr lang="en-US"/>
              <a:pPr/>
              <a:t>13</a:t>
            </a:fld>
            <a:r>
              <a:rPr lang="en-US"/>
              <a:t> of 26</a:t>
            </a:r>
          </a:p>
        </p:txBody>
      </p:sp>
      <p:sp>
        <p:nvSpPr>
          <p:cNvPr id="163842" name="Rectangle 2"/>
          <p:cNvSpPr>
            <a:spLocks noGrp="1" noChangeArrowheads="1"/>
          </p:cNvSpPr>
          <p:nvPr>
            <p:ph type="title"/>
          </p:nvPr>
        </p:nvSpPr>
        <p:spPr>
          <a:xfrm>
            <a:off x="1619250" y="400050"/>
            <a:ext cx="4562475" cy="6096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a:t>Project Assessment</a:t>
            </a:r>
          </a:p>
        </p:txBody>
      </p:sp>
      <p:sp>
        <p:nvSpPr>
          <p:cNvPr id="163843" name="Rectangle 3"/>
          <p:cNvSpPr>
            <a:spLocks noGrp="1" noChangeArrowheads="1"/>
          </p:cNvSpPr>
          <p:nvPr>
            <p:ph type="body" idx="1"/>
          </p:nvPr>
        </p:nvSpPr>
        <p:spPr>
          <a:xfrm>
            <a:off x="304800" y="1573369"/>
            <a:ext cx="8610600" cy="4495800"/>
          </a:xfrm>
          <a:ln/>
        </p:spPr>
        <p:txBody>
          <a:bodyPr lIns="90000" tIns="46800" rIns="90000" bIns="4680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Must </a:t>
            </a:r>
            <a:r>
              <a:rPr lang="en-GB" sz="2800" u="sng" dirty="0"/>
              <a:t>pass</a:t>
            </a:r>
            <a:r>
              <a:rPr lang="en-GB" sz="2800" dirty="0"/>
              <a:t> </a:t>
            </a:r>
            <a:r>
              <a:rPr lang="en-GB" sz="2800" dirty="0" smtClean="0"/>
              <a:t>in IR (1</a:t>
            </a:r>
            <a:r>
              <a:rPr lang="en-GB" sz="2800" baseline="30000" dirty="0" smtClean="0"/>
              <a:t>st</a:t>
            </a:r>
            <a:r>
              <a:rPr lang="en-GB" sz="2800" dirty="0" smtClean="0"/>
              <a:t> semester </a:t>
            </a:r>
            <a:r>
              <a:rPr lang="en-GB" sz="2800" i="1" dirty="0" smtClean="0">
                <a:solidFill>
                  <a:srgbClr val="FF0000"/>
                </a:solidFill>
              </a:rPr>
              <a:t>100 marks</a:t>
            </a:r>
            <a:r>
              <a:rPr lang="en-GB" sz="2800" dirty="0" smtClean="0"/>
              <a:t>) and FYP (2</a:t>
            </a:r>
            <a:r>
              <a:rPr lang="en-GB" sz="2800" baseline="30000" dirty="0" smtClean="0"/>
              <a:t>nd</a:t>
            </a:r>
            <a:r>
              <a:rPr lang="en-GB" sz="2800" dirty="0" smtClean="0"/>
              <a:t> semester </a:t>
            </a:r>
            <a:r>
              <a:rPr lang="en-GB" sz="2800" i="1" dirty="0" smtClean="0">
                <a:solidFill>
                  <a:srgbClr val="FF0000"/>
                </a:solidFill>
              </a:rPr>
              <a:t>200 marks</a:t>
            </a:r>
            <a:r>
              <a:rPr lang="en-GB" sz="2800" dirty="0" smtClean="0"/>
              <a:t>)</a:t>
            </a:r>
            <a:endParaRPr lang="en-GB" sz="2800" dirty="0"/>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Supervisor and </a:t>
            </a:r>
            <a:r>
              <a:rPr lang="en-GB" sz="2400" dirty="0" smtClean="0"/>
              <a:t>2</a:t>
            </a:r>
            <a:r>
              <a:rPr lang="en-GB" sz="2400" baseline="30000" dirty="0" smtClean="0"/>
              <a:t>nd</a:t>
            </a:r>
            <a:r>
              <a:rPr lang="en-GB" sz="2400" dirty="0" smtClean="0"/>
              <a:t> marker recommend </a:t>
            </a:r>
            <a:r>
              <a:rPr lang="en-GB" sz="2400" dirty="0"/>
              <a:t>a grade, goes through the </a:t>
            </a:r>
            <a:r>
              <a:rPr lang="en-GB" sz="2400" dirty="0" smtClean="0">
                <a:solidFill>
                  <a:srgbClr val="FF0000"/>
                </a:solidFill>
              </a:rPr>
              <a:t>Internal </a:t>
            </a:r>
            <a:r>
              <a:rPr lang="en-GB" sz="2400" dirty="0"/>
              <a:t>project assessment board </a:t>
            </a:r>
            <a:r>
              <a:rPr lang="en-GB" sz="2400" dirty="0" smtClean="0"/>
              <a:t> (</a:t>
            </a:r>
            <a:r>
              <a:rPr lang="en-GB" sz="2400" dirty="0" smtClean="0">
                <a:solidFill>
                  <a:srgbClr val="FF0000"/>
                </a:solidFill>
              </a:rPr>
              <a:t>FYPC</a:t>
            </a:r>
            <a:r>
              <a:rPr lang="en-GB" sz="2400" dirty="0" smtClean="0"/>
              <a:t>) and </a:t>
            </a:r>
            <a:r>
              <a:rPr lang="en-GB" sz="2400" dirty="0"/>
              <a:t>then to the </a:t>
            </a:r>
            <a:r>
              <a:rPr lang="en-GB" sz="2400" dirty="0" smtClean="0">
                <a:solidFill>
                  <a:srgbClr val="FF0000"/>
                </a:solidFill>
              </a:rPr>
              <a:t>External</a:t>
            </a:r>
            <a:r>
              <a:rPr lang="en-GB" sz="2400" dirty="0" smtClean="0"/>
              <a:t> exam </a:t>
            </a:r>
            <a:r>
              <a:rPr lang="en-GB" sz="2400" dirty="0"/>
              <a:t>board.</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Final decision rests with the </a:t>
            </a:r>
            <a:r>
              <a:rPr lang="en-GB" sz="2400" dirty="0" smtClean="0">
                <a:solidFill>
                  <a:srgbClr val="FF0000"/>
                </a:solidFill>
              </a:rPr>
              <a:t>External</a:t>
            </a:r>
            <a:r>
              <a:rPr lang="en-GB" sz="2400" dirty="0" smtClean="0"/>
              <a:t> exam board</a:t>
            </a:r>
            <a:r>
              <a:rPr lang="en-GB" sz="2400" dirty="0"/>
              <a:t>.</a:t>
            </a:r>
          </a:p>
          <a:p>
            <a:pPr marL="741363" lvl="1" indent="-284163" defTabSz="4572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	Students will usually attempt a redo of the failed components before the exam board convenes. The student may however wait for the board to decide on the outcome in which case the board may provide the student a compensate pass or alternatively suggest the student to redo a component. </a:t>
            </a:r>
          </a:p>
        </p:txBody>
      </p:sp>
    </p:spTree>
    <p:extLst>
      <p:ext uri="{BB962C8B-B14F-4D97-AF65-F5344CB8AC3E}">
        <p14:creationId xmlns:p14="http://schemas.microsoft.com/office/powerpoint/2010/main" val="11342364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 calcmode="lin" valueType="num">
                                      <p:cBhvr additive="base">
                                        <p:cTn id="7" dur="500" fill="hold"/>
                                        <p:tgtEl>
                                          <p:spTgt spid="163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43">
                                            <p:txEl>
                                              <p:pRg st="1" end="1"/>
                                            </p:txEl>
                                          </p:spTgt>
                                        </p:tgtEl>
                                        <p:attrNameLst>
                                          <p:attrName>style.visibility</p:attrName>
                                        </p:attrNameLst>
                                      </p:cBhvr>
                                      <p:to>
                                        <p:strVal val="visible"/>
                                      </p:to>
                                    </p:set>
                                    <p:anim calcmode="lin" valueType="num">
                                      <p:cBhvr additive="base">
                                        <p:cTn id="13" dur="500" fill="hold"/>
                                        <p:tgtEl>
                                          <p:spTgt spid="163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43">
                                            <p:txEl>
                                              <p:pRg st="2" end="2"/>
                                            </p:txEl>
                                          </p:spTgt>
                                        </p:tgtEl>
                                        <p:attrNameLst>
                                          <p:attrName>style.visibility</p:attrName>
                                        </p:attrNameLst>
                                      </p:cBhvr>
                                      <p:to>
                                        <p:strVal val="visible"/>
                                      </p:to>
                                    </p:set>
                                    <p:anim calcmode="lin" valueType="num">
                                      <p:cBhvr additive="base">
                                        <p:cTn id="19" dur="500" fill="hold"/>
                                        <p:tgtEl>
                                          <p:spTgt spid="163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43">
                                            <p:txEl>
                                              <p:pRg st="3" end="3"/>
                                            </p:txEl>
                                          </p:spTgt>
                                        </p:tgtEl>
                                        <p:attrNameLst>
                                          <p:attrName>style.visibility</p:attrName>
                                        </p:attrNameLst>
                                      </p:cBhvr>
                                      <p:to>
                                        <p:strVal val="visible"/>
                                      </p:to>
                                    </p:set>
                                    <p:anim calcmode="lin" valueType="num">
                                      <p:cBhvr additive="base">
                                        <p:cTn id="25" dur="500" fill="hold"/>
                                        <p:tgtEl>
                                          <p:spTgt spid="163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a:t>
            </a:r>
            <a:fld id="{C111D9B0-BB7A-423D-9BAA-1B10C650647B}" type="slidenum">
              <a:rPr lang="en-US"/>
              <a:pPr/>
              <a:t>14</a:t>
            </a:fld>
            <a:r>
              <a:rPr lang="en-US"/>
              <a:t> of 26</a:t>
            </a:r>
          </a:p>
        </p:txBody>
      </p:sp>
      <p:sp>
        <p:nvSpPr>
          <p:cNvPr id="169986" name="Text Box 2"/>
          <p:cNvSpPr txBox="1">
            <a:spLocks noChangeArrowheads="1"/>
          </p:cNvSpPr>
          <p:nvPr/>
        </p:nvSpPr>
        <p:spPr bwMode="auto">
          <a:xfrm>
            <a:off x="1719263" y="411163"/>
            <a:ext cx="3994150" cy="579437"/>
          </a:xfrm>
          <a:prstGeom prst="rect">
            <a:avLst/>
          </a:prstGeom>
          <a:noFill/>
          <a:ln w="9525">
            <a:noFill/>
            <a:miter lim="800000"/>
            <a:headEnd/>
            <a:tailEnd/>
          </a:ln>
          <a:effectLst/>
        </p:spPr>
        <p:txBody>
          <a:bodyPr wrap="none">
            <a:spAutoFit/>
          </a:bodyPr>
          <a:lstStyle/>
          <a:p>
            <a:pPr eaLnBrk="0" hangingPunct="0"/>
            <a:r>
              <a:rPr lang="en-US" sz="3200" b="1">
                <a:solidFill>
                  <a:srgbClr val="003366"/>
                </a:solidFill>
              </a:rPr>
              <a:t>Learning Outcomes</a:t>
            </a:r>
            <a:endParaRPr lang="en-US" sz="3200">
              <a:solidFill>
                <a:srgbClr val="003366"/>
              </a:solidFill>
            </a:endParaRPr>
          </a:p>
        </p:txBody>
      </p:sp>
      <p:sp>
        <p:nvSpPr>
          <p:cNvPr id="169987" name="Text Box 3"/>
          <p:cNvSpPr txBox="1">
            <a:spLocks noChangeArrowheads="1"/>
          </p:cNvSpPr>
          <p:nvPr/>
        </p:nvSpPr>
        <p:spPr bwMode="auto">
          <a:xfrm>
            <a:off x="519113" y="1828800"/>
            <a:ext cx="8229600" cy="466725"/>
          </a:xfrm>
          <a:prstGeom prst="rect">
            <a:avLst/>
          </a:prstGeom>
          <a:noFill/>
          <a:ln w="9525">
            <a:noFill/>
            <a:miter lim="800000"/>
            <a:headEnd/>
            <a:tailEnd/>
          </a:ln>
          <a:effectLst/>
        </p:spPr>
        <p:txBody>
          <a:bodyPr lIns="101494" tIns="50748" rIns="101494" bIns="50748">
            <a:spAutoFit/>
          </a:bodyPr>
          <a:lstStyle/>
          <a:p>
            <a:pPr>
              <a:spcBef>
                <a:spcPct val="20000"/>
              </a:spcBef>
            </a:pPr>
            <a:r>
              <a:rPr lang="en-US" sz="2400" b="1"/>
              <a:t>At the end of this session, </a:t>
            </a:r>
            <a:r>
              <a:rPr lang="en-US" sz="2400" b="1">
                <a:solidFill>
                  <a:srgbClr val="CC0000"/>
                </a:solidFill>
              </a:rPr>
              <a:t>YOU</a:t>
            </a:r>
            <a:r>
              <a:rPr lang="en-US" sz="2400" b="1"/>
              <a:t> should be able to:</a:t>
            </a:r>
            <a:endParaRPr lang="en-US" sz="2400" b="1">
              <a:latin typeface="Tahoma" pitchFamily="34" charset="0"/>
            </a:endParaRPr>
          </a:p>
        </p:txBody>
      </p:sp>
      <p:sp>
        <p:nvSpPr>
          <p:cNvPr id="169988" name="Text Box 4"/>
          <p:cNvSpPr txBox="1">
            <a:spLocks noChangeArrowheads="1"/>
          </p:cNvSpPr>
          <p:nvPr/>
        </p:nvSpPr>
        <p:spPr bwMode="auto">
          <a:xfrm>
            <a:off x="673100" y="3578225"/>
            <a:ext cx="8470900" cy="730250"/>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a:solidFill>
                  <a:srgbClr val="FF6600"/>
                </a:solidFill>
              </a:rPr>
              <a:t>relate</a:t>
            </a:r>
            <a:r>
              <a:rPr lang="en-US" sz="2400" b="1"/>
              <a:t> mental and physical preparation required for final year presentation – 6 Steps</a:t>
            </a:r>
          </a:p>
        </p:txBody>
      </p:sp>
      <p:sp>
        <p:nvSpPr>
          <p:cNvPr id="169989" name="Text Box 5"/>
          <p:cNvSpPr txBox="1">
            <a:spLocks noChangeArrowheads="1"/>
          </p:cNvSpPr>
          <p:nvPr/>
        </p:nvSpPr>
        <p:spPr bwMode="auto">
          <a:xfrm>
            <a:off x="692150" y="2701925"/>
            <a:ext cx="8451850" cy="730250"/>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a:solidFill>
                  <a:srgbClr val="C0C0C0"/>
                </a:solidFill>
              </a:rPr>
              <a:t>relate procedures, assessment and moderation criteria     for the final year presentation</a:t>
            </a:r>
          </a:p>
        </p:txBody>
      </p:sp>
    </p:spTree>
    <p:extLst>
      <p:ext uri="{BB962C8B-B14F-4D97-AF65-F5344CB8AC3E}">
        <p14:creationId xmlns:p14="http://schemas.microsoft.com/office/powerpoint/2010/main" val="1495195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r>
              <a:rPr lang="en-US"/>
              <a:t>Slide </a:t>
            </a:r>
            <a:fld id="{08386189-5263-409A-BC0E-1FA5279999BA}" type="slidenum">
              <a:rPr lang="en-US"/>
              <a:pPr/>
              <a:t>15</a:t>
            </a:fld>
            <a:r>
              <a:rPr lang="en-US"/>
              <a:t> of 26</a:t>
            </a:r>
          </a:p>
        </p:txBody>
      </p:sp>
      <p:sp>
        <p:nvSpPr>
          <p:cNvPr id="172034" name="Rectangle 2"/>
          <p:cNvSpPr>
            <a:spLocks noGrp="1" noChangeArrowheads="1"/>
          </p:cNvSpPr>
          <p:nvPr>
            <p:ph type="title"/>
          </p:nvPr>
        </p:nvSpPr>
        <p:spPr>
          <a:xfrm>
            <a:off x="319802" y="400050"/>
            <a:ext cx="7753350" cy="6096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t>Mental &amp; Physical Preparations – 6 Steps</a:t>
            </a:r>
          </a:p>
        </p:txBody>
      </p:sp>
      <p:sp>
        <p:nvSpPr>
          <p:cNvPr id="172035" name="Rectangle 3"/>
          <p:cNvSpPr>
            <a:spLocks noGrp="1" noChangeArrowheads="1"/>
          </p:cNvSpPr>
          <p:nvPr>
            <p:ph type="body" idx="1"/>
          </p:nvPr>
        </p:nvSpPr>
        <p:spPr>
          <a:xfrm>
            <a:off x="304800" y="1943100"/>
            <a:ext cx="5753100" cy="4229100"/>
          </a:xfrm>
          <a:noFill/>
          <a:ln/>
        </p:spPr>
        <p:txBody>
          <a:bodyPr lIns="90000" tIns="46800" rIns="90000" bIns="46800"/>
          <a:lstStyle/>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Being Prepared</a:t>
            </a:r>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Number of slides &amp; reference to documentation</a:t>
            </a:r>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Rehearsals</a:t>
            </a:r>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Visualisation</a:t>
            </a:r>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Attitude &amp; Qualities</a:t>
            </a:r>
          </a:p>
          <a:p>
            <a:pPr marL="609600" indent="-609600" defTabSz="457200">
              <a:lnSpc>
                <a:spcPct val="90000"/>
              </a:lnSpc>
              <a:buFontTx/>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Expectations</a:t>
            </a:r>
          </a:p>
        </p:txBody>
      </p:sp>
      <p:sp>
        <p:nvSpPr>
          <p:cNvPr id="172036" name="AutoShape 4"/>
          <p:cNvSpPr>
            <a:spLocks noChangeArrowheads="1"/>
          </p:cNvSpPr>
          <p:nvPr/>
        </p:nvSpPr>
        <p:spPr bwMode="auto">
          <a:xfrm>
            <a:off x="6229350" y="2133600"/>
            <a:ext cx="2914650" cy="1695450"/>
          </a:xfrm>
          <a:prstGeom prst="upDownArrow">
            <a:avLst>
              <a:gd name="adj1" fmla="val 50000"/>
              <a:gd name="adj2" fmla="val 20000"/>
            </a:avLst>
          </a:prstGeom>
          <a:solidFill>
            <a:schemeClr val="accent1"/>
          </a:solidFill>
          <a:ln w="9525">
            <a:solidFill>
              <a:schemeClr val="tx1"/>
            </a:solidFill>
            <a:miter lim="800000"/>
            <a:headEnd/>
            <a:tailEnd/>
          </a:ln>
          <a:effectLst/>
        </p:spPr>
        <p:txBody>
          <a:bodyPr vert="eaVert" wrap="none" anchor="ctr"/>
          <a:lstStyle/>
          <a:p>
            <a:pPr algn="ctr"/>
            <a:endParaRPr lang="en-GB"/>
          </a:p>
        </p:txBody>
      </p:sp>
      <p:sp>
        <p:nvSpPr>
          <p:cNvPr id="172037" name="Text Box 5"/>
          <p:cNvSpPr txBox="1">
            <a:spLocks noChangeArrowheads="1"/>
          </p:cNvSpPr>
          <p:nvPr/>
        </p:nvSpPr>
        <p:spPr bwMode="auto">
          <a:xfrm>
            <a:off x="6937375" y="2398713"/>
            <a:ext cx="1454150" cy="641350"/>
          </a:xfrm>
          <a:prstGeom prst="rect">
            <a:avLst/>
          </a:prstGeom>
          <a:noFill/>
          <a:ln w="9525">
            <a:noFill/>
            <a:miter lim="800000"/>
            <a:headEnd/>
            <a:tailEnd/>
          </a:ln>
          <a:effectLst/>
        </p:spPr>
        <p:txBody>
          <a:bodyPr wrap="none">
            <a:spAutoFit/>
          </a:bodyPr>
          <a:lstStyle/>
          <a:p>
            <a:pPr algn="ctr"/>
            <a:r>
              <a:rPr lang="en-GB" b="1"/>
              <a:t>Physical</a:t>
            </a:r>
          </a:p>
          <a:p>
            <a:pPr algn="ctr"/>
            <a:r>
              <a:rPr lang="en-GB" b="1"/>
              <a:t>Preparation</a:t>
            </a:r>
          </a:p>
        </p:txBody>
      </p:sp>
      <p:sp>
        <p:nvSpPr>
          <p:cNvPr id="172038" name="AutoShape 6"/>
          <p:cNvSpPr>
            <a:spLocks noChangeArrowheads="1"/>
          </p:cNvSpPr>
          <p:nvPr/>
        </p:nvSpPr>
        <p:spPr bwMode="auto">
          <a:xfrm>
            <a:off x="6191250" y="4592638"/>
            <a:ext cx="2952750" cy="1562100"/>
          </a:xfrm>
          <a:prstGeom prst="upDownArrow">
            <a:avLst>
              <a:gd name="adj1" fmla="val 50000"/>
              <a:gd name="adj2" fmla="val 20000"/>
            </a:avLst>
          </a:prstGeom>
          <a:solidFill>
            <a:schemeClr val="accent1"/>
          </a:solidFill>
          <a:ln w="9525">
            <a:solidFill>
              <a:schemeClr val="tx1"/>
            </a:solidFill>
            <a:miter lim="800000"/>
            <a:headEnd/>
            <a:tailEnd/>
          </a:ln>
          <a:effectLst/>
        </p:spPr>
        <p:txBody>
          <a:bodyPr vert="eaVert" wrap="none" anchor="ctr"/>
          <a:lstStyle/>
          <a:p>
            <a:pPr algn="ctr"/>
            <a:endParaRPr lang="en-GB"/>
          </a:p>
        </p:txBody>
      </p:sp>
      <p:sp>
        <p:nvSpPr>
          <p:cNvPr id="172039" name="Text Box 7"/>
          <p:cNvSpPr txBox="1">
            <a:spLocks noChangeArrowheads="1"/>
          </p:cNvSpPr>
          <p:nvPr/>
        </p:nvSpPr>
        <p:spPr bwMode="auto">
          <a:xfrm>
            <a:off x="6875463" y="5010150"/>
            <a:ext cx="1581150" cy="641350"/>
          </a:xfrm>
          <a:prstGeom prst="rect">
            <a:avLst/>
          </a:prstGeom>
          <a:noFill/>
          <a:ln w="9525">
            <a:noFill/>
            <a:miter lim="800000"/>
            <a:headEnd/>
            <a:tailEnd/>
          </a:ln>
          <a:effectLst/>
        </p:spPr>
        <p:txBody>
          <a:bodyPr wrap="none">
            <a:spAutoFit/>
          </a:bodyPr>
          <a:lstStyle/>
          <a:p>
            <a:pPr algn="ctr"/>
            <a:r>
              <a:rPr lang="en-GB" b="1"/>
              <a:t>Mental</a:t>
            </a:r>
          </a:p>
          <a:p>
            <a:pPr algn="ctr"/>
            <a:r>
              <a:rPr lang="en-GB" b="1"/>
              <a:t>Preparations</a:t>
            </a:r>
          </a:p>
        </p:txBody>
      </p:sp>
    </p:spTree>
    <p:extLst>
      <p:ext uri="{BB962C8B-B14F-4D97-AF65-F5344CB8AC3E}">
        <p14:creationId xmlns:p14="http://schemas.microsoft.com/office/powerpoint/2010/main" val="8074661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2035">
                                            <p:txEl>
                                              <p:pRg st="4" end="4"/>
                                            </p:txEl>
                                          </p:spTgt>
                                        </p:tgtEl>
                                        <p:attrNameLst>
                                          <p:attrName>style.visibility</p:attrName>
                                        </p:attrNameLst>
                                      </p:cBhvr>
                                      <p:to>
                                        <p:strVal val="visible"/>
                                      </p:to>
                                    </p:set>
                                    <p:anim calcmode="lin" valueType="num">
                                      <p:cBhvr additive="base">
                                        <p:cTn id="25" dur="500" fill="hold"/>
                                        <p:tgtEl>
                                          <p:spTgt spid="1720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2035">
                                            <p:txEl>
                                              <p:pRg st="5" end="5"/>
                                            </p:txEl>
                                          </p:spTgt>
                                        </p:tgtEl>
                                        <p:attrNameLst>
                                          <p:attrName>style.visibility</p:attrName>
                                        </p:attrNameLst>
                                      </p:cBhvr>
                                      <p:to>
                                        <p:strVal val="visible"/>
                                      </p:to>
                                    </p:set>
                                    <p:anim calcmode="lin" valueType="num">
                                      <p:cBhvr additive="base">
                                        <p:cTn id="31" dur="500" fill="hold"/>
                                        <p:tgtEl>
                                          <p:spTgt spid="1720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2035">
                                            <p:txEl>
                                              <p:pRg st="6" end="6"/>
                                            </p:txEl>
                                          </p:spTgt>
                                        </p:tgtEl>
                                        <p:attrNameLst>
                                          <p:attrName>style.visibility</p:attrName>
                                        </p:attrNameLst>
                                      </p:cBhvr>
                                      <p:to>
                                        <p:strVal val="visible"/>
                                      </p:to>
                                    </p:set>
                                    <p:anim calcmode="lin" valueType="num">
                                      <p:cBhvr additive="base">
                                        <p:cTn id="37" dur="500" fill="hold"/>
                                        <p:tgtEl>
                                          <p:spTgt spid="1720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2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72037"/>
                                        </p:tgtEl>
                                        <p:attrNameLst>
                                          <p:attrName>style.visibility</p:attrName>
                                        </p:attrNameLst>
                                      </p:cBhvr>
                                      <p:to>
                                        <p:strVal val="visible"/>
                                      </p:to>
                                    </p:set>
                                    <p:animEffect transition="in" filter="blinds(horizontal)">
                                      <p:cBhvr>
                                        <p:cTn id="43" dur="500"/>
                                        <p:tgtEl>
                                          <p:spTgt spid="17203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72036"/>
                                        </p:tgtEl>
                                        <p:attrNameLst>
                                          <p:attrName>style.visibility</p:attrName>
                                        </p:attrNameLst>
                                      </p:cBhvr>
                                      <p:to>
                                        <p:strVal val="visible"/>
                                      </p:to>
                                    </p:set>
                                    <p:animEffect transition="in" filter="blinds(horizontal)">
                                      <p:cBhvr>
                                        <p:cTn id="46" dur="500"/>
                                        <p:tgtEl>
                                          <p:spTgt spid="17203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2038"/>
                                        </p:tgtEl>
                                        <p:attrNameLst>
                                          <p:attrName>style.visibility</p:attrName>
                                        </p:attrNameLst>
                                      </p:cBhvr>
                                      <p:to>
                                        <p:strVal val="visible"/>
                                      </p:to>
                                    </p:set>
                                    <p:animEffect transition="in" filter="blinds(horizontal)">
                                      <p:cBhvr>
                                        <p:cTn id="49" dur="500"/>
                                        <p:tgtEl>
                                          <p:spTgt spid="17203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72039"/>
                                        </p:tgtEl>
                                        <p:attrNameLst>
                                          <p:attrName>style.visibility</p:attrName>
                                        </p:attrNameLst>
                                      </p:cBhvr>
                                      <p:to>
                                        <p:strVal val="visible"/>
                                      </p:to>
                                    </p:set>
                                    <p:animEffect transition="in" filter="blinds(horizontal)">
                                      <p:cBhvr>
                                        <p:cTn id="52" dur="500"/>
                                        <p:tgtEl>
                                          <p:spTgt spid="17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P spid="172036" grpId="0" animBg="1"/>
      <p:bldP spid="172037" grpId="0"/>
      <p:bldP spid="172038" grpId="0" animBg="1"/>
      <p:bldP spid="1720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F6FD329E-5A50-4463-87D1-E2EA11888068}" type="slidenum">
              <a:rPr lang="en-US"/>
              <a:pPr/>
              <a:t>16</a:t>
            </a:fld>
            <a:r>
              <a:rPr lang="en-US"/>
              <a:t> of 26</a:t>
            </a:r>
          </a:p>
        </p:txBody>
      </p:sp>
      <p:sp>
        <p:nvSpPr>
          <p:cNvPr id="174085" name="Rectangle 5"/>
          <p:cNvSpPr>
            <a:spLocks noGrp="1" noChangeArrowheads="1"/>
          </p:cNvSpPr>
          <p:nvPr>
            <p:ph type="title"/>
          </p:nvPr>
        </p:nvSpPr>
        <p:spPr>
          <a:xfrm>
            <a:off x="-183530"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chemeClr val="tx1"/>
                </a:solidFill>
              </a:rPr>
              <a:t>Mental</a:t>
            </a:r>
            <a:r>
              <a:rPr lang="en-GB" sz="3000" b="1" dirty="0"/>
              <a:t> &amp; </a:t>
            </a:r>
            <a:r>
              <a:rPr lang="en-GB" sz="3000" b="1" dirty="0">
                <a:solidFill>
                  <a:srgbClr val="FF6600"/>
                </a:solidFill>
              </a:rPr>
              <a:t>Physical</a:t>
            </a:r>
            <a:r>
              <a:rPr lang="en-GB" sz="3000" b="1" dirty="0"/>
              <a:t> Preparations – 6 Steps</a:t>
            </a:r>
          </a:p>
        </p:txBody>
      </p:sp>
      <p:sp>
        <p:nvSpPr>
          <p:cNvPr id="174087" name="Rectangle 7"/>
          <p:cNvSpPr>
            <a:spLocks noChangeArrowheads="1"/>
          </p:cNvSpPr>
          <p:nvPr/>
        </p:nvSpPr>
        <p:spPr bwMode="auto">
          <a:xfrm>
            <a:off x="2676525" y="3005138"/>
            <a:ext cx="3867150" cy="641350"/>
          </a:xfrm>
          <a:prstGeom prst="rect">
            <a:avLst/>
          </a:prstGeom>
          <a:noFill/>
          <a:ln w="9525">
            <a:noFill/>
            <a:miter lim="800000"/>
            <a:headEnd/>
            <a:tailEnd/>
          </a:ln>
          <a:effectLst/>
        </p:spPr>
        <p:txBody>
          <a:bodyPr wrap="none">
            <a:spAutoFit/>
          </a:bodyPr>
          <a:lstStyle/>
          <a:p>
            <a:pPr marL="342900" indent="-342900">
              <a:spcBef>
                <a:spcPct val="20000"/>
              </a:spcBef>
              <a:buFontTx/>
              <a:buAutoNum type="arabicPeriod"/>
            </a:pPr>
            <a:r>
              <a:rPr lang="en-GB" sz="3600"/>
              <a:t> Being Prepared</a:t>
            </a:r>
          </a:p>
        </p:txBody>
      </p:sp>
    </p:spTree>
    <p:extLst>
      <p:ext uri="{BB962C8B-B14F-4D97-AF65-F5344CB8AC3E}">
        <p14:creationId xmlns:p14="http://schemas.microsoft.com/office/powerpoint/2010/main" val="15348244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0716F5B4-0ED6-43EC-8715-8E9DD7BB5D10}" type="slidenum">
              <a:rPr lang="en-US"/>
              <a:pPr/>
              <a:t>17</a:t>
            </a:fld>
            <a:r>
              <a:rPr lang="en-US"/>
              <a:t> of 26</a:t>
            </a:r>
          </a:p>
        </p:txBody>
      </p:sp>
      <p:sp>
        <p:nvSpPr>
          <p:cNvPr id="176130" name="Rectangle 2"/>
          <p:cNvSpPr>
            <a:spLocks noGrp="1" noChangeArrowheads="1"/>
          </p:cNvSpPr>
          <p:nvPr>
            <p:ph type="title"/>
          </p:nvPr>
        </p:nvSpPr>
        <p:spPr>
          <a:xfrm>
            <a:off x="-135402"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chemeClr val="tx1"/>
                </a:solidFill>
              </a:rPr>
              <a:t>Mental</a:t>
            </a:r>
            <a:r>
              <a:rPr lang="en-GB" sz="3000" b="1" dirty="0"/>
              <a:t> &amp; </a:t>
            </a:r>
            <a:r>
              <a:rPr lang="en-GB" sz="3000" b="1" dirty="0">
                <a:solidFill>
                  <a:srgbClr val="FF6600"/>
                </a:solidFill>
              </a:rPr>
              <a:t>Physical</a:t>
            </a:r>
            <a:r>
              <a:rPr lang="en-GB" sz="3000" b="1" dirty="0"/>
              <a:t> Preparations – 6 Steps</a:t>
            </a:r>
          </a:p>
        </p:txBody>
      </p:sp>
      <p:sp>
        <p:nvSpPr>
          <p:cNvPr id="176131" name="Rectangle 3"/>
          <p:cNvSpPr>
            <a:spLocks noChangeArrowheads="1"/>
          </p:cNvSpPr>
          <p:nvPr/>
        </p:nvSpPr>
        <p:spPr bwMode="auto">
          <a:xfrm>
            <a:off x="1339850" y="2566988"/>
            <a:ext cx="7213600" cy="1300162"/>
          </a:xfrm>
          <a:prstGeom prst="rect">
            <a:avLst/>
          </a:prstGeom>
          <a:noFill/>
          <a:ln w="9525">
            <a:noFill/>
            <a:miter lim="800000"/>
            <a:headEnd/>
            <a:tailEnd/>
          </a:ln>
          <a:effectLst/>
        </p:spPr>
        <p:txBody>
          <a:bodyPr>
            <a:spAutoFit/>
          </a:bodyPr>
          <a:lstStyle/>
          <a:p>
            <a:pPr marL="342900" indent="-342900">
              <a:spcBef>
                <a:spcPct val="20000"/>
              </a:spcBef>
            </a:pPr>
            <a:r>
              <a:rPr lang="en-GB" sz="3600"/>
              <a:t>2. Number of slides &amp; reference to </a:t>
            </a:r>
          </a:p>
          <a:p>
            <a:pPr marL="342900" indent="-342900">
              <a:spcBef>
                <a:spcPct val="20000"/>
              </a:spcBef>
            </a:pPr>
            <a:r>
              <a:rPr lang="en-GB" sz="3600"/>
              <a:t>    documentation</a:t>
            </a:r>
          </a:p>
        </p:txBody>
      </p:sp>
    </p:spTree>
    <p:extLst>
      <p:ext uri="{BB962C8B-B14F-4D97-AF65-F5344CB8AC3E}">
        <p14:creationId xmlns:p14="http://schemas.microsoft.com/office/powerpoint/2010/main" val="342905513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8EF360E8-FB05-44B2-8605-1E7FBB40AFD1}" type="slidenum">
              <a:rPr lang="en-US"/>
              <a:pPr/>
              <a:t>18</a:t>
            </a:fld>
            <a:r>
              <a:rPr lang="en-US"/>
              <a:t> of 26</a:t>
            </a:r>
          </a:p>
        </p:txBody>
      </p:sp>
      <p:sp>
        <p:nvSpPr>
          <p:cNvPr id="178178" name="Rectangle 2"/>
          <p:cNvSpPr>
            <a:spLocks noGrp="1" noChangeArrowheads="1"/>
          </p:cNvSpPr>
          <p:nvPr>
            <p:ph type="title"/>
          </p:nvPr>
        </p:nvSpPr>
        <p:spPr>
          <a:xfrm>
            <a:off x="-159466"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chemeClr val="tx1"/>
                </a:solidFill>
              </a:rPr>
              <a:t>Mental</a:t>
            </a:r>
            <a:r>
              <a:rPr lang="en-GB" sz="3000" b="1" dirty="0"/>
              <a:t> &amp; </a:t>
            </a:r>
            <a:r>
              <a:rPr lang="en-GB" sz="3000" b="1" dirty="0">
                <a:solidFill>
                  <a:srgbClr val="FF6600"/>
                </a:solidFill>
              </a:rPr>
              <a:t>Physical</a:t>
            </a:r>
            <a:r>
              <a:rPr lang="en-GB" sz="3000" b="1" dirty="0"/>
              <a:t> Preparations – 6 Steps</a:t>
            </a:r>
          </a:p>
        </p:txBody>
      </p:sp>
      <p:sp>
        <p:nvSpPr>
          <p:cNvPr id="178179" name="Rectangle 3"/>
          <p:cNvSpPr>
            <a:spLocks noChangeArrowheads="1"/>
          </p:cNvSpPr>
          <p:nvPr/>
        </p:nvSpPr>
        <p:spPr bwMode="auto">
          <a:xfrm>
            <a:off x="2867025" y="2509838"/>
            <a:ext cx="3003550" cy="641350"/>
          </a:xfrm>
          <a:prstGeom prst="rect">
            <a:avLst/>
          </a:prstGeom>
          <a:noFill/>
          <a:ln w="9525">
            <a:noFill/>
            <a:miter lim="800000"/>
            <a:headEnd/>
            <a:tailEnd/>
          </a:ln>
          <a:effectLst/>
        </p:spPr>
        <p:txBody>
          <a:bodyPr wrap="none">
            <a:spAutoFit/>
          </a:bodyPr>
          <a:lstStyle/>
          <a:p>
            <a:pPr marL="342900" indent="-342900">
              <a:spcBef>
                <a:spcPct val="20000"/>
              </a:spcBef>
            </a:pPr>
            <a:r>
              <a:rPr lang="en-GB" sz="3600"/>
              <a:t>3. Rehearsals</a:t>
            </a:r>
          </a:p>
        </p:txBody>
      </p:sp>
      <p:sp>
        <p:nvSpPr>
          <p:cNvPr id="178180" name="WordArt 4"/>
          <p:cNvSpPr>
            <a:spLocks noChangeArrowheads="1" noChangeShapeType="1" noTextEdit="1"/>
          </p:cNvSpPr>
          <p:nvPr/>
        </p:nvSpPr>
        <p:spPr bwMode="auto">
          <a:xfrm>
            <a:off x="676275" y="3829050"/>
            <a:ext cx="8115300" cy="241935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This can be the single most important </a:t>
            </a:r>
          </a:p>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factor that may decide </a:t>
            </a:r>
          </a:p>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the success or </a:t>
            </a:r>
          </a:p>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failure of a presentation</a:t>
            </a:r>
            <a:endParaRPr lang="en-GB" sz="3600" kern="10">
              <a:ln w="19050">
                <a:solidFill>
                  <a:srgbClr val="99CCFF"/>
                </a:solidFill>
                <a:round/>
                <a:headEnd/>
                <a:tailEnd/>
              </a:ln>
              <a:solidFill>
                <a:srgbClr val="0066CC"/>
              </a:solidFill>
              <a:effectLst>
                <a:outerShdw dist="35921" dir="2700000" algn="ctr" rotWithShape="0">
                  <a:srgbClr val="990000"/>
                </a:outerShdw>
              </a:effectLst>
              <a:latin typeface="Impact"/>
            </a:endParaRPr>
          </a:p>
        </p:txBody>
      </p:sp>
    </p:spTree>
    <p:extLst>
      <p:ext uri="{BB962C8B-B14F-4D97-AF65-F5344CB8AC3E}">
        <p14:creationId xmlns:p14="http://schemas.microsoft.com/office/powerpoint/2010/main" val="37412151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CF24EFAE-4123-4CB7-B574-D42F71949AE8}" type="slidenum">
              <a:rPr lang="en-US"/>
              <a:pPr/>
              <a:t>19</a:t>
            </a:fld>
            <a:r>
              <a:rPr lang="en-US"/>
              <a:t> of 26</a:t>
            </a:r>
          </a:p>
        </p:txBody>
      </p:sp>
      <p:sp>
        <p:nvSpPr>
          <p:cNvPr id="180226" name="Rectangle 2"/>
          <p:cNvSpPr>
            <a:spLocks noGrp="1" noChangeArrowheads="1"/>
          </p:cNvSpPr>
          <p:nvPr>
            <p:ph type="title"/>
          </p:nvPr>
        </p:nvSpPr>
        <p:spPr>
          <a:xfrm>
            <a:off x="-111338"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FF6600"/>
                </a:solidFill>
              </a:rPr>
              <a:t>Mental</a:t>
            </a:r>
            <a:r>
              <a:rPr lang="en-GB" sz="3000" b="1" dirty="0"/>
              <a:t> &amp; </a:t>
            </a:r>
            <a:r>
              <a:rPr lang="en-GB" sz="3000" b="1" dirty="0">
                <a:solidFill>
                  <a:schemeClr val="tx1"/>
                </a:solidFill>
              </a:rPr>
              <a:t>Physical</a:t>
            </a:r>
            <a:r>
              <a:rPr lang="en-GB" sz="3000" b="1" dirty="0"/>
              <a:t> Preparations – 6 Steps</a:t>
            </a:r>
          </a:p>
        </p:txBody>
      </p:sp>
      <p:sp>
        <p:nvSpPr>
          <p:cNvPr id="180227" name="Rectangle 3"/>
          <p:cNvSpPr>
            <a:spLocks noChangeArrowheads="1"/>
          </p:cNvSpPr>
          <p:nvPr/>
        </p:nvSpPr>
        <p:spPr bwMode="auto">
          <a:xfrm>
            <a:off x="2676525" y="3005138"/>
            <a:ext cx="3257550" cy="641350"/>
          </a:xfrm>
          <a:prstGeom prst="rect">
            <a:avLst/>
          </a:prstGeom>
          <a:noFill/>
          <a:ln w="9525">
            <a:noFill/>
            <a:miter lim="800000"/>
            <a:headEnd/>
            <a:tailEnd/>
          </a:ln>
          <a:effectLst/>
        </p:spPr>
        <p:txBody>
          <a:bodyPr wrap="none">
            <a:spAutoFit/>
          </a:bodyPr>
          <a:lstStyle/>
          <a:p>
            <a:pPr marL="342900" indent="-342900">
              <a:spcBef>
                <a:spcPct val="20000"/>
              </a:spcBef>
            </a:pPr>
            <a:r>
              <a:rPr lang="en-GB" sz="3600"/>
              <a:t>4. Visualisation</a:t>
            </a:r>
          </a:p>
        </p:txBody>
      </p:sp>
    </p:spTree>
    <p:extLst>
      <p:ext uri="{BB962C8B-B14F-4D97-AF65-F5344CB8AC3E}">
        <p14:creationId xmlns:p14="http://schemas.microsoft.com/office/powerpoint/2010/main" val="222564276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a:t>
            </a:r>
            <a:fld id="{29FCBDF5-560A-48DE-A6F7-966AF3BC26AC}" type="slidenum">
              <a:rPr lang="en-US"/>
              <a:pPr/>
              <a:t>2</a:t>
            </a:fld>
            <a:r>
              <a:rPr lang="en-US"/>
              <a:t> of 26</a:t>
            </a:r>
          </a:p>
        </p:txBody>
      </p:sp>
      <p:sp>
        <p:nvSpPr>
          <p:cNvPr id="83976" name="Text Box 8"/>
          <p:cNvSpPr txBox="1">
            <a:spLocks noChangeArrowheads="1"/>
          </p:cNvSpPr>
          <p:nvPr/>
        </p:nvSpPr>
        <p:spPr bwMode="auto">
          <a:xfrm>
            <a:off x="588255" y="411163"/>
            <a:ext cx="3994150" cy="579437"/>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Learning Outcomes</a:t>
            </a:r>
            <a:endParaRPr lang="en-US" sz="3200" dirty="0">
              <a:solidFill>
                <a:srgbClr val="003366"/>
              </a:solidFill>
            </a:endParaRPr>
          </a:p>
        </p:txBody>
      </p:sp>
      <p:sp>
        <p:nvSpPr>
          <p:cNvPr id="83980" name="Text Box 12"/>
          <p:cNvSpPr txBox="1">
            <a:spLocks noChangeArrowheads="1"/>
          </p:cNvSpPr>
          <p:nvPr/>
        </p:nvSpPr>
        <p:spPr bwMode="auto">
          <a:xfrm>
            <a:off x="519113" y="1828800"/>
            <a:ext cx="8229600" cy="466725"/>
          </a:xfrm>
          <a:prstGeom prst="rect">
            <a:avLst/>
          </a:prstGeom>
          <a:noFill/>
          <a:ln w="9525">
            <a:noFill/>
            <a:miter lim="800000"/>
            <a:headEnd/>
            <a:tailEnd/>
          </a:ln>
          <a:effectLst/>
        </p:spPr>
        <p:txBody>
          <a:bodyPr lIns="101494" tIns="50748" rIns="101494" bIns="50748">
            <a:spAutoFit/>
          </a:bodyPr>
          <a:lstStyle/>
          <a:p>
            <a:pPr>
              <a:spcBef>
                <a:spcPct val="20000"/>
              </a:spcBef>
            </a:pPr>
            <a:r>
              <a:rPr lang="en-US" sz="2400" b="1"/>
              <a:t>At the end of this session, </a:t>
            </a:r>
            <a:r>
              <a:rPr lang="en-US" sz="2400" b="1">
                <a:solidFill>
                  <a:srgbClr val="CC0000"/>
                </a:solidFill>
              </a:rPr>
              <a:t>YOU</a:t>
            </a:r>
            <a:r>
              <a:rPr lang="en-US" sz="2400" b="1"/>
              <a:t> should be able to:</a:t>
            </a:r>
            <a:endParaRPr lang="en-US" sz="2400" b="1">
              <a:latin typeface="Tahoma" pitchFamily="34" charset="0"/>
            </a:endParaRPr>
          </a:p>
        </p:txBody>
      </p:sp>
      <p:sp>
        <p:nvSpPr>
          <p:cNvPr id="83985" name="Text Box 17"/>
          <p:cNvSpPr txBox="1">
            <a:spLocks noChangeArrowheads="1"/>
          </p:cNvSpPr>
          <p:nvPr/>
        </p:nvSpPr>
        <p:spPr bwMode="auto">
          <a:xfrm>
            <a:off x="673100" y="3578225"/>
            <a:ext cx="8470900" cy="730250"/>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a:solidFill>
                  <a:srgbClr val="CC0000"/>
                </a:solidFill>
              </a:rPr>
              <a:t>relate </a:t>
            </a:r>
            <a:r>
              <a:rPr lang="en-US" sz="2400" b="1"/>
              <a:t>mental and physical</a:t>
            </a:r>
            <a:r>
              <a:rPr lang="en-US" sz="2400" b="1">
                <a:solidFill>
                  <a:srgbClr val="CC0000"/>
                </a:solidFill>
              </a:rPr>
              <a:t> </a:t>
            </a:r>
            <a:r>
              <a:rPr lang="en-US" sz="2400" b="1"/>
              <a:t>preparation required for final year presentation – 6 Steps</a:t>
            </a:r>
          </a:p>
        </p:txBody>
      </p:sp>
      <p:sp>
        <p:nvSpPr>
          <p:cNvPr id="83986" name="Text Box 18"/>
          <p:cNvSpPr txBox="1">
            <a:spLocks noChangeArrowheads="1"/>
          </p:cNvSpPr>
          <p:nvPr/>
        </p:nvSpPr>
        <p:spPr bwMode="auto">
          <a:xfrm>
            <a:off x="692150" y="2701925"/>
            <a:ext cx="8451850" cy="730250"/>
          </a:xfrm>
          <a:prstGeom prst="rect">
            <a:avLst/>
          </a:prstGeom>
          <a:noFill/>
          <a:ln w="9525">
            <a:noFill/>
            <a:miter lim="800000"/>
            <a:headEnd/>
            <a:tailEnd/>
          </a:ln>
        </p:spPr>
        <p:txBody>
          <a:bodyPr lIns="0" tIns="0" rIns="0" bIns="0">
            <a:spAutoFit/>
          </a:bodyPr>
          <a:lstStyle/>
          <a:p>
            <a:pPr>
              <a:spcBef>
                <a:spcPct val="20000"/>
              </a:spcBef>
              <a:buClr>
                <a:schemeClr val="tx1"/>
              </a:buClr>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b="1">
                <a:solidFill>
                  <a:srgbClr val="CC0000"/>
                </a:solidFill>
              </a:rPr>
              <a:t>relate </a:t>
            </a:r>
            <a:r>
              <a:rPr lang="en-US" sz="2400" b="1"/>
              <a:t>procedures, assessment and moderation criteria     for the final year presentation</a:t>
            </a:r>
          </a:p>
        </p:txBody>
      </p:sp>
    </p:spTree>
    <p:extLst>
      <p:ext uri="{BB962C8B-B14F-4D97-AF65-F5344CB8AC3E}">
        <p14:creationId xmlns:p14="http://schemas.microsoft.com/office/powerpoint/2010/main" val="350361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86"/>
                                        </p:tgtEl>
                                        <p:attrNameLst>
                                          <p:attrName>style.visibility</p:attrName>
                                        </p:attrNameLst>
                                      </p:cBhvr>
                                      <p:to>
                                        <p:strVal val="visible"/>
                                      </p:to>
                                    </p:set>
                                    <p:anim calcmode="lin" valueType="num">
                                      <p:cBhvr additive="base">
                                        <p:cTn id="7" dur="500" fill="hold"/>
                                        <p:tgtEl>
                                          <p:spTgt spid="83986"/>
                                        </p:tgtEl>
                                        <p:attrNameLst>
                                          <p:attrName>ppt_x</p:attrName>
                                        </p:attrNameLst>
                                      </p:cBhvr>
                                      <p:tavLst>
                                        <p:tav tm="0">
                                          <p:val>
                                            <p:strVal val="#ppt_x"/>
                                          </p:val>
                                        </p:tav>
                                        <p:tav tm="100000">
                                          <p:val>
                                            <p:strVal val="#ppt_x"/>
                                          </p:val>
                                        </p:tav>
                                      </p:tavLst>
                                    </p:anim>
                                    <p:anim calcmode="lin" valueType="num">
                                      <p:cBhvr additive="base">
                                        <p:cTn id="8" dur="500" fill="hold"/>
                                        <p:tgtEl>
                                          <p:spTgt spid="839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85"/>
                                        </p:tgtEl>
                                        <p:attrNameLst>
                                          <p:attrName>style.visibility</p:attrName>
                                        </p:attrNameLst>
                                      </p:cBhvr>
                                      <p:to>
                                        <p:strVal val="visible"/>
                                      </p:to>
                                    </p:set>
                                    <p:anim calcmode="lin" valueType="num">
                                      <p:cBhvr additive="base">
                                        <p:cTn id="13" dur="500" fill="hold"/>
                                        <p:tgtEl>
                                          <p:spTgt spid="83985"/>
                                        </p:tgtEl>
                                        <p:attrNameLst>
                                          <p:attrName>ppt_x</p:attrName>
                                        </p:attrNameLst>
                                      </p:cBhvr>
                                      <p:tavLst>
                                        <p:tav tm="0">
                                          <p:val>
                                            <p:strVal val="#ppt_x"/>
                                          </p:val>
                                        </p:tav>
                                        <p:tav tm="100000">
                                          <p:val>
                                            <p:strVal val="#ppt_x"/>
                                          </p:val>
                                        </p:tav>
                                      </p:tavLst>
                                    </p:anim>
                                    <p:anim calcmode="lin" valueType="num">
                                      <p:cBhvr additive="base">
                                        <p:cTn id="14" dur="500" fill="hold"/>
                                        <p:tgtEl>
                                          <p:spTgt spid="839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5" grpId="0"/>
      <p:bldP spid="8398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E47DCFB4-42F7-4A20-9776-87113CF8F677}" type="slidenum">
              <a:rPr lang="en-US"/>
              <a:pPr/>
              <a:t>20</a:t>
            </a:fld>
            <a:r>
              <a:rPr lang="en-US"/>
              <a:t> of 26</a:t>
            </a:r>
          </a:p>
        </p:txBody>
      </p:sp>
      <p:sp>
        <p:nvSpPr>
          <p:cNvPr id="182274" name="Rectangle 2"/>
          <p:cNvSpPr>
            <a:spLocks noGrp="1" noChangeArrowheads="1"/>
          </p:cNvSpPr>
          <p:nvPr>
            <p:ph type="title"/>
          </p:nvPr>
        </p:nvSpPr>
        <p:spPr>
          <a:xfrm>
            <a:off x="-243690"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FF6600"/>
                </a:solidFill>
              </a:rPr>
              <a:t>Mental</a:t>
            </a:r>
            <a:r>
              <a:rPr lang="en-GB" sz="3000" b="1" dirty="0"/>
              <a:t> &amp; </a:t>
            </a:r>
            <a:r>
              <a:rPr lang="en-GB" sz="3000" b="1" dirty="0">
                <a:solidFill>
                  <a:schemeClr val="tx1"/>
                </a:solidFill>
              </a:rPr>
              <a:t>Physical</a:t>
            </a:r>
            <a:r>
              <a:rPr lang="en-GB" sz="3000" b="1" dirty="0"/>
              <a:t> Preparations – 6 Steps</a:t>
            </a:r>
          </a:p>
        </p:txBody>
      </p:sp>
      <p:sp>
        <p:nvSpPr>
          <p:cNvPr id="182275" name="Rectangle 3"/>
          <p:cNvSpPr>
            <a:spLocks noChangeArrowheads="1"/>
          </p:cNvSpPr>
          <p:nvPr/>
        </p:nvSpPr>
        <p:spPr bwMode="auto">
          <a:xfrm>
            <a:off x="2676525" y="3005138"/>
            <a:ext cx="4578350" cy="641350"/>
          </a:xfrm>
          <a:prstGeom prst="rect">
            <a:avLst/>
          </a:prstGeom>
          <a:noFill/>
          <a:ln w="9525">
            <a:noFill/>
            <a:miter lim="800000"/>
            <a:headEnd/>
            <a:tailEnd/>
          </a:ln>
          <a:effectLst/>
        </p:spPr>
        <p:txBody>
          <a:bodyPr wrap="none">
            <a:spAutoFit/>
          </a:bodyPr>
          <a:lstStyle/>
          <a:p>
            <a:pPr marL="342900" indent="-342900">
              <a:spcBef>
                <a:spcPct val="20000"/>
              </a:spcBef>
            </a:pPr>
            <a:r>
              <a:rPr lang="en-GB" sz="3600"/>
              <a:t>5. Attitude &amp; Qualities</a:t>
            </a:r>
          </a:p>
        </p:txBody>
      </p:sp>
    </p:spTree>
    <p:extLst>
      <p:ext uri="{BB962C8B-B14F-4D97-AF65-F5344CB8AC3E}">
        <p14:creationId xmlns:p14="http://schemas.microsoft.com/office/powerpoint/2010/main" val="232454600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807ACDCF-0084-4396-8A18-07B6D6B5BF29}" type="slidenum">
              <a:rPr lang="en-US"/>
              <a:pPr/>
              <a:t>21</a:t>
            </a:fld>
            <a:r>
              <a:rPr lang="en-US"/>
              <a:t> of 26</a:t>
            </a:r>
          </a:p>
        </p:txBody>
      </p:sp>
      <p:sp>
        <p:nvSpPr>
          <p:cNvPr id="184322" name="Rectangle 2"/>
          <p:cNvSpPr>
            <a:spLocks noGrp="1" noChangeArrowheads="1"/>
          </p:cNvSpPr>
          <p:nvPr>
            <p:ph type="title"/>
          </p:nvPr>
        </p:nvSpPr>
        <p:spPr>
          <a:xfrm>
            <a:off x="-219626" y="198438"/>
            <a:ext cx="8229600" cy="1143000"/>
          </a:xfrm>
          <a:ln/>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FF6600"/>
                </a:solidFill>
              </a:rPr>
              <a:t>Mental</a:t>
            </a:r>
            <a:r>
              <a:rPr lang="en-GB" sz="3000" b="1" dirty="0"/>
              <a:t> &amp; </a:t>
            </a:r>
            <a:r>
              <a:rPr lang="en-GB" sz="3000" b="1" dirty="0">
                <a:solidFill>
                  <a:schemeClr val="tx1"/>
                </a:solidFill>
              </a:rPr>
              <a:t>Physical</a:t>
            </a:r>
            <a:r>
              <a:rPr lang="en-GB" sz="3000" b="1" dirty="0"/>
              <a:t> Preparations – 6 Steps</a:t>
            </a:r>
          </a:p>
        </p:txBody>
      </p:sp>
      <p:sp>
        <p:nvSpPr>
          <p:cNvPr id="184323" name="Rectangle 3"/>
          <p:cNvSpPr>
            <a:spLocks noChangeArrowheads="1"/>
          </p:cNvSpPr>
          <p:nvPr/>
        </p:nvSpPr>
        <p:spPr bwMode="auto">
          <a:xfrm>
            <a:off x="2676525" y="3005138"/>
            <a:ext cx="3308350" cy="641350"/>
          </a:xfrm>
          <a:prstGeom prst="rect">
            <a:avLst/>
          </a:prstGeom>
          <a:noFill/>
          <a:ln w="9525">
            <a:noFill/>
            <a:miter lim="800000"/>
            <a:headEnd/>
            <a:tailEnd/>
          </a:ln>
          <a:effectLst/>
        </p:spPr>
        <p:txBody>
          <a:bodyPr wrap="none">
            <a:spAutoFit/>
          </a:bodyPr>
          <a:lstStyle/>
          <a:p>
            <a:pPr marL="342900" indent="-342900">
              <a:spcBef>
                <a:spcPct val="20000"/>
              </a:spcBef>
            </a:pPr>
            <a:r>
              <a:rPr lang="en-GB" sz="3600"/>
              <a:t>6. Expectations</a:t>
            </a:r>
          </a:p>
        </p:txBody>
      </p:sp>
    </p:spTree>
    <p:extLst>
      <p:ext uri="{BB962C8B-B14F-4D97-AF65-F5344CB8AC3E}">
        <p14:creationId xmlns:p14="http://schemas.microsoft.com/office/powerpoint/2010/main" val="267374928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a:t>
            </a:r>
            <a:fld id="{49D9A776-826D-46C2-808F-FFAC68717D21}" type="slidenum">
              <a:rPr lang="en-US"/>
              <a:pPr/>
              <a:t>22</a:t>
            </a:fld>
            <a:r>
              <a:rPr lang="en-US"/>
              <a:t> of 26</a:t>
            </a:r>
          </a:p>
        </p:txBody>
      </p:sp>
      <p:sp>
        <p:nvSpPr>
          <p:cNvPr id="188419" name="Text Box 3"/>
          <p:cNvSpPr txBox="1">
            <a:spLocks noChangeArrowheads="1"/>
          </p:cNvSpPr>
          <p:nvPr/>
        </p:nvSpPr>
        <p:spPr bwMode="auto">
          <a:xfrm>
            <a:off x="1021407" y="411163"/>
            <a:ext cx="6905625" cy="579437"/>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Presentation Commencement Date</a:t>
            </a:r>
            <a:endParaRPr lang="en-US" sz="3200" dirty="0">
              <a:solidFill>
                <a:srgbClr val="003366"/>
              </a:solidFill>
            </a:endParaRPr>
          </a:p>
        </p:txBody>
      </p:sp>
      <p:sp>
        <p:nvSpPr>
          <p:cNvPr id="188420" name="Text Box 4"/>
          <p:cNvSpPr txBox="1">
            <a:spLocks noChangeArrowheads="1"/>
          </p:cNvSpPr>
          <p:nvPr/>
        </p:nvSpPr>
        <p:spPr bwMode="auto">
          <a:xfrm>
            <a:off x="441325" y="2230438"/>
            <a:ext cx="8250238" cy="1200329"/>
          </a:xfrm>
          <a:prstGeom prst="rect">
            <a:avLst/>
          </a:prstGeom>
          <a:noFill/>
          <a:ln w="9525">
            <a:noFill/>
            <a:miter lim="800000"/>
            <a:headEnd/>
            <a:tailEnd/>
          </a:ln>
          <a:effectLst/>
        </p:spPr>
        <p:txBody>
          <a:bodyPr>
            <a:spAutoFit/>
          </a:bodyPr>
          <a:lstStyle/>
          <a:p>
            <a:r>
              <a:rPr lang="en-US" sz="2400" dirty="0" smtClean="0"/>
              <a:t>Presentation </a:t>
            </a:r>
            <a:r>
              <a:rPr lang="en-US" sz="2400" dirty="0"/>
              <a:t>schedule will ONLY be released on a </a:t>
            </a:r>
            <a:r>
              <a:rPr lang="en-US" sz="2400" b="1" dirty="0">
                <a:solidFill>
                  <a:srgbClr val="FF0000"/>
                </a:solidFill>
              </a:rPr>
              <a:t>weekly basis</a:t>
            </a:r>
            <a:r>
              <a:rPr lang="en-US" sz="2400" dirty="0"/>
              <a:t>. Hence, it is your responsibility to check </a:t>
            </a:r>
            <a:r>
              <a:rPr lang="en-US" sz="2400" dirty="0" smtClean="0"/>
              <a:t>your emails at least 2 times daily. </a:t>
            </a:r>
            <a:endParaRPr lang="en-US" sz="2400" dirty="0"/>
          </a:p>
        </p:txBody>
      </p:sp>
      <p:sp>
        <p:nvSpPr>
          <p:cNvPr id="188421" name="Text Box 5"/>
          <p:cNvSpPr txBox="1">
            <a:spLocks noChangeArrowheads="1"/>
          </p:cNvSpPr>
          <p:nvPr/>
        </p:nvSpPr>
        <p:spPr bwMode="auto">
          <a:xfrm>
            <a:off x="269875" y="5151438"/>
            <a:ext cx="8502650" cy="1022350"/>
          </a:xfrm>
          <a:prstGeom prst="rect">
            <a:avLst/>
          </a:prstGeom>
          <a:noFill/>
          <a:ln w="76200" cmpd="tri">
            <a:solidFill>
              <a:schemeClr val="tx1"/>
            </a:solidFill>
            <a:miter lim="800000"/>
            <a:headEnd/>
            <a:tailEnd/>
          </a:ln>
          <a:effectLst/>
        </p:spPr>
        <p:txBody>
          <a:bodyPr>
            <a:spAutoFit/>
          </a:bodyPr>
          <a:lstStyle/>
          <a:p>
            <a:pPr algn="ctr"/>
            <a:r>
              <a:rPr lang="en-US" sz="2800"/>
              <a:t>All presentations are expected to be completed in approximately 3 weeks.</a:t>
            </a:r>
          </a:p>
        </p:txBody>
      </p:sp>
    </p:spTree>
    <p:extLst>
      <p:ext uri="{BB962C8B-B14F-4D97-AF65-F5344CB8AC3E}">
        <p14:creationId xmlns:p14="http://schemas.microsoft.com/office/powerpoint/2010/main" val="222638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8420">
                                            <p:txEl>
                                              <p:pRg st="0" end="0"/>
                                            </p:txEl>
                                          </p:spTgt>
                                        </p:tgtEl>
                                        <p:attrNameLst>
                                          <p:attrName>style.visibility</p:attrName>
                                        </p:attrNameLst>
                                      </p:cBhvr>
                                      <p:to>
                                        <p:strVal val="visible"/>
                                      </p:to>
                                    </p:set>
                                    <p:anim calcmode="lin" valueType="num">
                                      <p:cBhvr additive="base">
                                        <p:cTn id="7" dur="500" fill="hold"/>
                                        <p:tgtEl>
                                          <p:spTgt spid="1884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84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88421"/>
                                        </p:tgtEl>
                                        <p:attrNameLst>
                                          <p:attrName>style.visibility</p:attrName>
                                        </p:attrNameLst>
                                      </p:cBhvr>
                                      <p:to>
                                        <p:strVal val="visible"/>
                                      </p:to>
                                    </p:set>
                                    <p:animEffect transition="in" filter="blinds(horizontal)">
                                      <p:cBhvr>
                                        <p:cTn id="13" dur="500"/>
                                        <p:tgtEl>
                                          <p:spTgt spid="188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5B284F60-84A9-4375-8280-DDA90DD50B11}" type="slidenum">
              <a:rPr lang="en-US"/>
              <a:pPr/>
              <a:t>23</a:t>
            </a:fld>
            <a:r>
              <a:rPr lang="en-US"/>
              <a:t> of 26</a:t>
            </a:r>
          </a:p>
        </p:txBody>
      </p:sp>
      <p:sp>
        <p:nvSpPr>
          <p:cNvPr id="106500" name="Text Box 4"/>
          <p:cNvSpPr txBox="1">
            <a:spLocks noChangeArrowheads="1"/>
          </p:cNvSpPr>
          <p:nvPr/>
        </p:nvSpPr>
        <p:spPr bwMode="auto">
          <a:xfrm>
            <a:off x="2686050" y="2895600"/>
            <a:ext cx="4968875" cy="1555750"/>
          </a:xfrm>
          <a:prstGeom prst="rect">
            <a:avLst/>
          </a:prstGeom>
          <a:noFill/>
          <a:ln w="9525">
            <a:noFill/>
            <a:miter lim="800000"/>
            <a:headEnd/>
            <a:tailEnd/>
          </a:ln>
          <a:effectLst/>
        </p:spPr>
        <p:txBody>
          <a:bodyPr>
            <a:spAutoFit/>
          </a:bodyPr>
          <a:lstStyle/>
          <a:p>
            <a:r>
              <a:rPr lang="en-US" sz="9600"/>
              <a:t>Q &amp; A</a:t>
            </a:r>
          </a:p>
        </p:txBody>
      </p:sp>
      <p:sp>
        <p:nvSpPr>
          <p:cNvPr id="106501" name="Text Box 5"/>
          <p:cNvSpPr txBox="1">
            <a:spLocks noChangeArrowheads="1"/>
          </p:cNvSpPr>
          <p:nvPr/>
        </p:nvSpPr>
        <p:spPr bwMode="auto">
          <a:xfrm>
            <a:off x="1719263" y="411163"/>
            <a:ext cx="6022975" cy="579437"/>
          </a:xfrm>
          <a:prstGeom prst="rect">
            <a:avLst/>
          </a:prstGeom>
          <a:noFill/>
          <a:ln w="9525">
            <a:noFill/>
            <a:miter lim="800000"/>
            <a:headEnd/>
            <a:tailEnd/>
          </a:ln>
          <a:effectLst/>
        </p:spPr>
        <p:txBody>
          <a:bodyPr wrap="none">
            <a:spAutoFit/>
          </a:bodyPr>
          <a:lstStyle/>
          <a:p>
            <a:pPr eaLnBrk="0" hangingPunct="0"/>
            <a:r>
              <a:rPr lang="en-US" sz="3200" b="1">
                <a:solidFill>
                  <a:srgbClr val="003366"/>
                </a:solidFill>
              </a:rPr>
              <a:t>Question and Answer Session</a:t>
            </a:r>
            <a:endParaRPr lang="en-US" sz="3200">
              <a:solidFill>
                <a:srgbClr val="003366"/>
              </a:solidFill>
            </a:endParaRPr>
          </a:p>
        </p:txBody>
      </p:sp>
    </p:spTree>
    <p:extLst>
      <p:ext uri="{BB962C8B-B14F-4D97-AF65-F5344CB8AC3E}">
        <p14:creationId xmlns:p14="http://schemas.microsoft.com/office/powerpoint/2010/main" val="1883665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BAFB836E-D881-4021-AC2A-E6ECB28C8FC8}" type="slidenum">
              <a:rPr lang="en-US"/>
              <a:pPr/>
              <a:t>24</a:t>
            </a:fld>
            <a:r>
              <a:rPr lang="en-US"/>
              <a:t> of 26</a:t>
            </a:r>
          </a:p>
        </p:txBody>
      </p:sp>
      <p:sp>
        <p:nvSpPr>
          <p:cNvPr id="131074" name="Rectangle 2"/>
          <p:cNvSpPr>
            <a:spLocks noChangeArrowheads="1"/>
          </p:cNvSpPr>
          <p:nvPr/>
        </p:nvSpPr>
        <p:spPr bwMode="auto">
          <a:xfrm>
            <a:off x="674688" y="2017713"/>
            <a:ext cx="7772400" cy="4114800"/>
          </a:xfrm>
          <a:prstGeom prst="rect">
            <a:avLst/>
          </a:prstGeom>
          <a:noFill/>
          <a:ln w="9525">
            <a:noFill/>
            <a:miter lim="800000"/>
            <a:headEnd/>
            <a:tailEnd/>
          </a:ln>
          <a:effectLst/>
        </p:spPr>
        <p:txBody>
          <a:bodyPr lIns="90000" tIns="46800" rIns="90000" bIns="46800"/>
          <a:lstStyle/>
          <a:p>
            <a:pPr marL="339725" indent="-339725" defTabSz="457200">
              <a:lnSpc>
                <a:spcPct val="93000"/>
              </a:lnSpc>
              <a:spcBef>
                <a:spcPct val="200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 </a:t>
            </a:r>
          </a:p>
        </p:txBody>
      </p:sp>
      <p:sp>
        <p:nvSpPr>
          <p:cNvPr id="131075" name="Rectangle 3" descr="Rectangle: Click to edit Master text styles&#10;Second level&#10;Third level&#10;Fourth level&#10;Fifth level"/>
          <p:cNvSpPr>
            <a:spLocks noChangeArrowheads="1"/>
          </p:cNvSpPr>
          <p:nvPr/>
        </p:nvSpPr>
        <p:spPr bwMode="auto">
          <a:xfrm>
            <a:off x="461963" y="2986088"/>
            <a:ext cx="8305800" cy="1295400"/>
          </a:xfrm>
          <a:prstGeom prst="rect">
            <a:avLst/>
          </a:prstGeom>
          <a:noFill/>
          <a:ln w="9525">
            <a:noFill/>
            <a:miter lim="800000"/>
            <a:headEnd/>
            <a:tailEnd/>
          </a:ln>
          <a:effectLst/>
        </p:spPr>
        <p:txBody>
          <a:bodyPr lIns="100794" tIns="50397" rIns="100794" bIns="50397"/>
          <a:lstStyle/>
          <a:p>
            <a:pPr marL="342900" indent="-342900" algn="ctr">
              <a:spcBef>
                <a:spcPct val="20000"/>
              </a:spcBef>
            </a:pPr>
            <a:r>
              <a:rPr lang="en-US" sz="6300">
                <a:solidFill>
                  <a:srgbClr val="CC0000"/>
                </a:solidFill>
              </a:rPr>
              <a:t>Good Luck !</a:t>
            </a:r>
          </a:p>
        </p:txBody>
      </p:sp>
    </p:spTree>
    <p:extLst>
      <p:ext uri="{BB962C8B-B14F-4D97-AF65-F5344CB8AC3E}">
        <p14:creationId xmlns:p14="http://schemas.microsoft.com/office/powerpoint/2010/main" val="1381434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BAE63476-501A-4C53-A1AB-096C08903B88}" type="slidenum">
              <a:rPr lang="en-US"/>
              <a:pPr/>
              <a:t>3</a:t>
            </a:fld>
            <a:r>
              <a:rPr lang="en-US"/>
              <a:t> of 26</a:t>
            </a:r>
          </a:p>
        </p:txBody>
      </p:sp>
      <p:sp>
        <p:nvSpPr>
          <p:cNvPr id="167938" name="Text Box 2"/>
          <p:cNvSpPr txBox="1">
            <a:spLocks noChangeArrowheads="1"/>
          </p:cNvSpPr>
          <p:nvPr/>
        </p:nvSpPr>
        <p:spPr bwMode="auto">
          <a:xfrm>
            <a:off x="541133" y="354013"/>
            <a:ext cx="2774950" cy="579437"/>
          </a:xfrm>
          <a:prstGeom prst="rect">
            <a:avLst/>
          </a:prstGeom>
          <a:noFill/>
          <a:ln w="9525">
            <a:noFill/>
            <a:miter lim="800000"/>
            <a:headEnd/>
            <a:tailEnd/>
          </a:ln>
          <a:effectLst/>
        </p:spPr>
        <p:txBody>
          <a:bodyPr wrap="none">
            <a:spAutoFit/>
          </a:bodyPr>
          <a:lstStyle/>
          <a:p>
            <a:pPr eaLnBrk="0" hangingPunct="0"/>
            <a:r>
              <a:rPr lang="en-US" sz="3200" b="1" dirty="0">
                <a:solidFill>
                  <a:srgbClr val="003366"/>
                </a:solidFill>
              </a:rPr>
              <a:t>Questions ??</a:t>
            </a:r>
            <a:endParaRPr lang="en-US" sz="3200" dirty="0">
              <a:solidFill>
                <a:srgbClr val="003366"/>
              </a:solidFill>
            </a:endParaRPr>
          </a:p>
        </p:txBody>
      </p:sp>
      <p:sp>
        <p:nvSpPr>
          <p:cNvPr id="167939" name="Text Box 3"/>
          <p:cNvSpPr txBox="1">
            <a:spLocks noChangeArrowheads="1"/>
          </p:cNvSpPr>
          <p:nvPr/>
        </p:nvSpPr>
        <p:spPr bwMode="auto">
          <a:xfrm>
            <a:off x="557213" y="1581150"/>
            <a:ext cx="8267700" cy="588963"/>
          </a:xfrm>
          <a:prstGeom prst="rect">
            <a:avLst/>
          </a:prstGeom>
          <a:noFill/>
          <a:ln w="9525">
            <a:noFill/>
            <a:miter lim="800000"/>
            <a:headEnd/>
            <a:tailEnd/>
          </a:ln>
          <a:effectLst/>
        </p:spPr>
        <p:txBody>
          <a:bodyPr lIns="101494" tIns="50748" rIns="101494" bIns="50748">
            <a:spAutoFit/>
          </a:bodyPr>
          <a:lstStyle/>
          <a:p>
            <a:pPr>
              <a:spcBef>
                <a:spcPct val="20000"/>
              </a:spcBef>
            </a:pPr>
            <a:r>
              <a:rPr lang="en-US" sz="3200" b="1">
                <a:solidFill>
                  <a:srgbClr val="FF0000"/>
                </a:solidFill>
              </a:rPr>
              <a:t>Can a student fail a FYP presentation ??</a:t>
            </a:r>
            <a:endParaRPr lang="en-US" sz="3200" b="1">
              <a:solidFill>
                <a:srgbClr val="FF0000"/>
              </a:solidFill>
              <a:latin typeface="Tahoma" pitchFamily="34" charset="0"/>
            </a:endParaRPr>
          </a:p>
        </p:txBody>
      </p:sp>
      <p:sp>
        <p:nvSpPr>
          <p:cNvPr id="167944" name="Text Box 8"/>
          <p:cNvSpPr txBox="1">
            <a:spLocks noChangeArrowheads="1"/>
          </p:cNvSpPr>
          <p:nvPr/>
        </p:nvSpPr>
        <p:spPr bwMode="auto">
          <a:xfrm>
            <a:off x="231775" y="2379663"/>
            <a:ext cx="9331325" cy="4524315"/>
          </a:xfrm>
          <a:prstGeom prst="rect">
            <a:avLst/>
          </a:prstGeom>
          <a:noFill/>
          <a:ln w="9525">
            <a:noFill/>
            <a:miter lim="800000"/>
            <a:headEnd/>
            <a:tailEnd/>
          </a:ln>
          <a:effectLst/>
        </p:spPr>
        <p:txBody>
          <a:bodyPr>
            <a:spAutoFit/>
          </a:bodyPr>
          <a:lstStyle/>
          <a:p>
            <a:r>
              <a:rPr lang="en-US" sz="3200" u="sng" dirty="0"/>
              <a:t>Answer:</a:t>
            </a:r>
          </a:p>
          <a:p>
            <a:r>
              <a:rPr lang="en-US" sz="3200" dirty="0"/>
              <a:t>Yes &amp; No.</a:t>
            </a:r>
          </a:p>
          <a:p>
            <a:r>
              <a:rPr lang="en-US" sz="3200" dirty="0"/>
              <a:t>NO - You can only </a:t>
            </a:r>
            <a:r>
              <a:rPr lang="en-US" sz="3200" dirty="0">
                <a:solidFill>
                  <a:srgbClr val="FF0000"/>
                </a:solidFill>
              </a:rPr>
              <a:t>fail</a:t>
            </a:r>
            <a:r>
              <a:rPr lang="en-US" sz="3200" dirty="0"/>
              <a:t> your final year project </a:t>
            </a:r>
          </a:p>
          <a:p>
            <a:r>
              <a:rPr lang="en-US" sz="3200" dirty="0"/>
              <a:t>but not presentation.</a:t>
            </a:r>
          </a:p>
          <a:p>
            <a:r>
              <a:rPr lang="en-US" sz="3200" dirty="0"/>
              <a:t>YES – You are said to have “</a:t>
            </a:r>
            <a:r>
              <a:rPr lang="en-US" sz="3200" dirty="0">
                <a:solidFill>
                  <a:srgbClr val="FF0000"/>
                </a:solidFill>
              </a:rPr>
              <a:t>failed</a:t>
            </a:r>
            <a:r>
              <a:rPr lang="en-US" sz="3200" dirty="0"/>
              <a:t>” a </a:t>
            </a:r>
          </a:p>
          <a:p>
            <a:r>
              <a:rPr lang="en-US" sz="3200" dirty="0"/>
              <a:t>presentation when you have not effectively said what you wanted to say and not answered what</a:t>
            </a:r>
          </a:p>
          <a:p>
            <a:r>
              <a:rPr lang="en-US" sz="3200" dirty="0"/>
              <a:t>you wanted to answer.</a:t>
            </a:r>
          </a:p>
          <a:p>
            <a:endParaRPr lang="en-US" sz="3200" dirty="0"/>
          </a:p>
        </p:txBody>
      </p:sp>
    </p:spTree>
    <p:extLst>
      <p:ext uri="{BB962C8B-B14F-4D97-AF65-F5344CB8AC3E}">
        <p14:creationId xmlns:p14="http://schemas.microsoft.com/office/powerpoint/2010/main" val="208873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7944">
                                            <p:txEl>
                                              <p:pRg st="1" end="1"/>
                                            </p:txEl>
                                          </p:spTgt>
                                        </p:tgtEl>
                                        <p:attrNameLst>
                                          <p:attrName>style.visibility</p:attrName>
                                        </p:attrNameLst>
                                      </p:cBhvr>
                                      <p:to>
                                        <p:strVal val="visible"/>
                                      </p:to>
                                    </p:set>
                                    <p:animEffect transition="in" filter="blinds(horizontal)">
                                      <p:cBhvr>
                                        <p:cTn id="7" dur="500"/>
                                        <p:tgtEl>
                                          <p:spTgt spid="1679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7944">
                                            <p:txEl>
                                              <p:pRg st="2" end="2"/>
                                            </p:txEl>
                                          </p:spTgt>
                                        </p:tgtEl>
                                        <p:attrNameLst>
                                          <p:attrName>style.visibility</p:attrName>
                                        </p:attrNameLst>
                                      </p:cBhvr>
                                      <p:to>
                                        <p:strVal val="visible"/>
                                      </p:to>
                                    </p:set>
                                    <p:anim calcmode="lin" valueType="num">
                                      <p:cBhvr additive="base">
                                        <p:cTn id="12" dur="500" fill="hold"/>
                                        <p:tgtEl>
                                          <p:spTgt spid="16794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7944">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7944">
                                            <p:txEl>
                                              <p:pRg st="3" end="3"/>
                                            </p:txEl>
                                          </p:spTgt>
                                        </p:tgtEl>
                                        <p:attrNameLst>
                                          <p:attrName>style.visibility</p:attrName>
                                        </p:attrNameLst>
                                      </p:cBhvr>
                                      <p:to>
                                        <p:strVal val="visible"/>
                                      </p:to>
                                    </p:set>
                                    <p:anim calcmode="lin" valueType="num">
                                      <p:cBhvr additive="base">
                                        <p:cTn id="16" dur="500" fill="hold"/>
                                        <p:tgtEl>
                                          <p:spTgt spid="167944">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679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7944">
                                            <p:txEl>
                                              <p:pRg st="4" end="4"/>
                                            </p:txEl>
                                          </p:spTgt>
                                        </p:tgtEl>
                                        <p:attrNameLst>
                                          <p:attrName>style.visibility</p:attrName>
                                        </p:attrNameLst>
                                      </p:cBhvr>
                                      <p:to>
                                        <p:strVal val="visible"/>
                                      </p:to>
                                    </p:set>
                                    <p:anim calcmode="lin" valueType="num">
                                      <p:cBhvr additive="base">
                                        <p:cTn id="22" dur="500" fill="hold"/>
                                        <p:tgtEl>
                                          <p:spTgt spid="16794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7944">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67944">
                                            <p:txEl>
                                              <p:pRg st="5" end="5"/>
                                            </p:txEl>
                                          </p:spTgt>
                                        </p:tgtEl>
                                        <p:attrNameLst>
                                          <p:attrName>style.visibility</p:attrName>
                                        </p:attrNameLst>
                                      </p:cBhvr>
                                      <p:to>
                                        <p:strVal val="visible"/>
                                      </p:to>
                                    </p:set>
                                    <p:anim calcmode="lin" valueType="num">
                                      <p:cBhvr additive="base">
                                        <p:cTn id="26" dur="500" fill="hold"/>
                                        <p:tgtEl>
                                          <p:spTgt spid="167944">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7944">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67944">
                                            <p:txEl>
                                              <p:pRg st="6" end="6"/>
                                            </p:txEl>
                                          </p:spTgt>
                                        </p:tgtEl>
                                        <p:attrNameLst>
                                          <p:attrName>style.visibility</p:attrName>
                                        </p:attrNameLst>
                                      </p:cBhvr>
                                      <p:to>
                                        <p:strVal val="visible"/>
                                      </p:to>
                                    </p:set>
                                    <p:anim calcmode="lin" valueType="num">
                                      <p:cBhvr additive="base">
                                        <p:cTn id="30" dur="500" fill="hold"/>
                                        <p:tgtEl>
                                          <p:spTgt spid="167944">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794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6BEF5309-EE5B-4193-9B0D-980951477295}" type="slidenum">
              <a:rPr lang="en-US"/>
              <a:pPr/>
              <a:t>4</a:t>
            </a:fld>
            <a:r>
              <a:rPr lang="en-US"/>
              <a:t> of 26</a:t>
            </a:r>
          </a:p>
        </p:txBody>
      </p:sp>
      <p:sp>
        <p:nvSpPr>
          <p:cNvPr id="198658" name="Rectangle 2"/>
          <p:cNvSpPr>
            <a:spLocks noGrp="1" noChangeArrowheads="1"/>
          </p:cNvSpPr>
          <p:nvPr>
            <p:ph type="title"/>
          </p:nvPr>
        </p:nvSpPr>
        <p:spPr>
          <a:xfrm>
            <a:off x="545401" y="-152400"/>
            <a:ext cx="6324600" cy="1143000"/>
          </a:xfrm>
          <a:ln/>
        </p:spPr>
        <p:txBody>
          <a:bodyPr lIns="90000" tIns="46800" rIns="90000" bIns="46800" anchor="b"/>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t>Duration &amp; People Involved</a:t>
            </a:r>
          </a:p>
        </p:txBody>
      </p:sp>
      <p:sp>
        <p:nvSpPr>
          <p:cNvPr id="198659" name="Rectangle 3"/>
          <p:cNvSpPr>
            <a:spLocks noGrp="1" noChangeArrowheads="1"/>
          </p:cNvSpPr>
          <p:nvPr>
            <p:ph type="body" idx="1"/>
          </p:nvPr>
        </p:nvSpPr>
        <p:spPr>
          <a:xfrm>
            <a:off x="381000" y="1600200"/>
            <a:ext cx="8763000" cy="4800600"/>
          </a:xfrm>
          <a:ln/>
        </p:spPr>
        <p:txBody>
          <a:bodyPr lIns="90000" tIns="46800" rIns="90000" bIns="46800"/>
          <a:lstStyle/>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Presentation lasts approximately </a:t>
            </a:r>
            <a:r>
              <a:rPr lang="en-GB" dirty="0">
                <a:solidFill>
                  <a:srgbClr val="FF0000"/>
                </a:solidFill>
              </a:rPr>
              <a:t>60</a:t>
            </a:r>
            <a:r>
              <a:rPr lang="en-GB" dirty="0"/>
              <a:t> minutes.</a:t>
            </a:r>
          </a:p>
          <a:p>
            <a:pPr marL="741363" lvl="1" indent="-284163" defTabSz="457200">
              <a:spcBef>
                <a:spcPts val="6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Symbol" pitchFamily="18" charset="2"/>
              </a:rPr>
              <a:t></a:t>
            </a:r>
            <a:r>
              <a:rPr lang="en-GB" dirty="0"/>
              <a:t> 20 minutes of </a:t>
            </a:r>
            <a:r>
              <a:rPr lang="en-GB" dirty="0" smtClean="0"/>
              <a:t>PPT </a:t>
            </a:r>
            <a:r>
              <a:rPr lang="en-GB" dirty="0"/>
              <a:t>slides.</a:t>
            </a:r>
          </a:p>
          <a:p>
            <a:pPr marL="741363" lvl="1" indent="-284163" defTabSz="457200">
              <a:spcBef>
                <a:spcPts val="6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Symbol" pitchFamily="18" charset="2"/>
              </a:rPr>
              <a:t></a:t>
            </a:r>
            <a:r>
              <a:rPr lang="en-GB" dirty="0"/>
              <a:t> 25 minutes demonstration of </a:t>
            </a:r>
            <a:r>
              <a:rPr lang="en-GB" dirty="0" smtClean="0"/>
              <a:t>software (</a:t>
            </a:r>
            <a:r>
              <a:rPr lang="en-GB" dirty="0" smtClean="0">
                <a:solidFill>
                  <a:srgbClr val="FF0000"/>
                </a:solidFill>
              </a:rPr>
              <a:t>end product</a:t>
            </a:r>
            <a:r>
              <a:rPr lang="en-GB" dirty="0" smtClean="0"/>
              <a:t> of your FYP).</a:t>
            </a:r>
            <a:endParaRPr lang="en-GB" dirty="0"/>
          </a:p>
          <a:p>
            <a:pPr marL="741363" lvl="1" indent="-284163" defTabSz="457200">
              <a:spcBef>
                <a:spcPts val="6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Symbol" pitchFamily="18" charset="2"/>
              </a:rPr>
              <a:t></a:t>
            </a:r>
            <a:r>
              <a:rPr lang="en-GB" dirty="0"/>
              <a:t> 10 minutes of Q&amp;A based on documentation.</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Supervisor and </a:t>
            </a:r>
            <a:r>
              <a:rPr lang="en-GB" dirty="0" smtClean="0"/>
              <a:t>2</a:t>
            </a:r>
            <a:r>
              <a:rPr lang="en-GB" baseline="30000" dirty="0" smtClean="0"/>
              <a:t>nd</a:t>
            </a:r>
            <a:r>
              <a:rPr lang="en-GB" dirty="0" smtClean="0"/>
              <a:t> marker </a:t>
            </a:r>
            <a:r>
              <a:rPr lang="en-GB" dirty="0"/>
              <a:t>present only.</a:t>
            </a:r>
          </a:p>
          <a:p>
            <a:pPr marL="341313" indent="-341313" defTabSz="45720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p:txBody>
      </p:sp>
    </p:spTree>
    <p:extLst>
      <p:ext uri="{BB962C8B-B14F-4D97-AF65-F5344CB8AC3E}">
        <p14:creationId xmlns:p14="http://schemas.microsoft.com/office/powerpoint/2010/main" val="22338287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8659">
                                            <p:txEl>
                                              <p:pRg st="1" end="1"/>
                                            </p:txEl>
                                          </p:spTgt>
                                        </p:tgtEl>
                                        <p:attrNameLst>
                                          <p:attrName>style.visibility</p:attrName>
                                        </p:attrNameLst>
                                      </p:cBhvr>
                                      <p:to>
                                        <p:strVal val="visible"/>
                                      </p:to>
                                    </p:set>
                                    <p:anim calcmode="lin" valueType="num">
                                      <p:cBhvr additive="base">
                                        <p:cTn id="11" dur="500" fill="hold"/>
                                        <p:tgtEl>
                                          <p:spTgt spid="1986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86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anim calcmode="lin" valueType="num">
                                      <p:cBhvr additive="base">
                                        <p:cTn id="15" dur="500" fill="hold"/>
                                        <p:tgtEl>
                                          <p:spTgt spid="1986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86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8659">
                                            <p:txEl>
                                              <p:pRg st="3" end="3"/>
                                            </p:txEl>
                                          </p:spTgt>
                                        </p:tgtEl>
                                        <p:attrNameLst>
                                          <p:attrName>style.visibility</p:attrName>
                                        </p:attrNameLst>
                                      </p:cBhvr>
                                      <p:to>
                                        <p:strVal val="visible"/>
                                      </p:to>
                                    </p:set>
                                    <p:anim calcmode="lin" valueType="num">
                                      <p:cBhvr additive="base">
                                        <p:cTn id="19" dur="500" fill="hold"/>
                                        <p:tgtEl>
                                          <p:spTgt spid="1986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8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8659">
                                            <p:txEl>
                                              <p:pRg st="5" end="5"/>
                                            </p:txEl>
                                          </p:spTgt>
                                        </p:tgtEl>
                                        <p:attrNameLst>
                                          <p:attrName>style.visibility</p:attrName>
                                        </p:attrNameLst>
                                      </p:cBhvr>
                                      <p:to>
                                        <p:strVal val="visible"/>
                                      </p:to>
                                    </p:set>
                                    <p:anim calcmode="lin" valueType="num">
                                      <p:cBhvr additive="base">
                                        <p:cTn id="25" dur="500" fill="hold"/>
                                        <p:tgtEl>
                                          <p:spTgt spid="19865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86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a:t>
            </a:r>
            <a:fld id="{5BB79411-680F-455F-855C-89577675A09F}" type="slidenum">
              <a:rPr lang="en-US"/>
              <a:pPr/>
              <a:t>5</a:t>
            </a:fld>
            <a:r>
              <a:rPr lang="en-US"/>
              <a:t> of 26</a:t>
            </a:r>
          </a:p>
        </p:txBody>
      </p:sp>
      <p:sp>
        <p:nvSpPr>
          <p:cNvPr id="186370" name="Rectangle 2"/>
          <p:cNvSpPr>
            <a:spLocks noGrp="1" noChangeArrowheads="1"/>
          </p:cNvSpPr>
          <p:nvPr>
            <p:ph type="title"/>
          </p:nvPr>
        </p:nvSpPr>
        <p:spPr>
          <a:xfrm>
            <a:off x="1560513" y="0"/>
            <a:ext cx="4478337" cy="990600"/>
          </a:xfrm>
          <a:noFill/>
          <a:ln/>
        </p:spPr>
        <p:txBody>
          <a:bodyPr lIns="90000" tIns="46800" rIns="90000" bIns="46800" anchor="b"/>
          <a:lstStyle/>
          <a:p>
            <a:pPr defTabSz="457200">
              <a:lnSpc>
                <a:spcPct val="101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a:t>Modules Assessed</a:t>
            </a:r>
          </a:p>
        </p:txBody>
      </p:sp>
      <p:sp>
        <p:nvSpPr>
          <p:cNvPr id="186411" name="WordArt 43"/>
          <p:cNvSpPr>
            <a:spLocks noChangeArrowheads="1" noChangeShapeType="1" noTextEdit="1"/>
          </p:cNvSpPr>
          <p:nvPr/>
        </p:nvSpPr>
        <p:spPr bwMode="auto">
          <a:xfrm>
            <a:off x="904875" y="1714500"/>
            <a:ext cx="7639050" cy="2400300"/>
          </a:xfrm>
          <a:prstGeom prst="rect">
            <a:avLst/>
          </a:prstGeom>
        </p:spPr>
        <p:txBody>
          <a:bodyPr wrap="none" fromWordArt="1">
            <a:prstTxWarp prst="textPlain">
              <a:avLst>
                <a:gd name="adj" fmla="val 50000"/>
              </a:avLst>
            </a:prstTxWarp>
          </a:bodyPr>
          <a:lstStyle/>
          <a:p>
            <a:pPr algn="ctr"/>
            <a:r>
              <a:rPr lang="en-US" sz="3200" dirty="0"/>
              <a:t>Presentation slides </a:t>
            </a:r>
          </a:p>
          <a:p>
            <a:pPr algn="ctr"/>
            <a:r>
              <a:rPr lang="en-US" sz="3200" dirty="0"/>
              <a:t>should encompass extracts IR  (Semester 1 ) &amp; FYP (semester 2) </a:t>
            </a:r>
          </a:p>
          <a:p>
            <a:pPr algn="ctr"/>
            <a:r>
              <a:rPr lang="en-US" sz="3200" dirty="0"/>
              <a:t> </a:t>
            </a:r>
            <a:endParaRPr lang="en-GB" sz="3200" dirty="0"/>
          </a:p>
        </p:txBody>
      </p:sp>
      <p:sp>
        <p:nvSpPr>
          <p:cNvPr id="186412" name="Text Box 44"/>
          <p:cNvSpPr txBox="1">
            <a:spLocks noChangeArrowheads="1"/>
          </p:cNvSpPr>
          <p:nvPr/>
        </p:nvSpPr>
        <p:spPr bwMode="auto">
          <a:xfrm>
            <a:off x="269875" y="4968875"/>
            <a:ext cx="8569325" cy="1569660"/>
          </a:xfrm>
          <a:prstGeom prst="rect">
            <a:avLst/>
          </a:prstGeom>
          <a:noFill/>
          <a:ln w="9525">
            <a:noFill/>
            <a:miter lim="800000"/>
            <a:headEnd/>
            <a:tailEnd/>
          </a:ln>
          <a:effectLst/>
        </p:spPr>
        <p:txBody>
          <a:bodyPr>
            <a:spAutoFit/>
          </a:bodyPr>
          <a:lstStyle/>
          <a:p>
            <a:pPr algn="ctr"/>
            <a:r>
              <a:rPr lang="en-US" sz="3200" dirty="0"/>
              <a:t>Abide by the </a:t>
            </a:r>
            <a:r>
              <a:rPr lang="en-US" sz="3200" dirty="0">
                <a:solidFill>
                  <a:srgbClr val="FF0000"/>
                </a:solidFill>
              </a:rPr>
              <a:t>5 by 5 </a:t>
            </a:r>
            <a:r>
              <a:rPr lang="en-US" sz="3200" dirty="0"/>
              <a:t>rule where possible </a:t>
            </a:r>
            <a:br>
              <a:rPr lang="en-US" sz="3200" dirty="0"/>
            </a:br>
            <a:r>
              <a:rPr lang="en-US" sz="3200" dirty="0"/>
              <a:t>– i.e. Maximum </a:t>
            </a:r>
            <a:r>
              <a:rPr lang="en-US" sz="3200" dirty="0">
                <a:solidFill>
                  <a:srgbClr val="FF0000"/>
                </a:solidFill>
              </a:rPr>
              <a:t>5 words</a:t>
            </a:r>
            <a:r>
              <a:rPr lang="en-US" sz="3200" dirty="0"/>
              <a:t> per line and maximum </a:t>
            </a:r>
            <a:r>
              <a:rPr lang="en-US" sz="3200" dirty="0">
                <a:solidFill>
                  <a:srgbClr val="FF0000"/>
                </a:solidFill>
              </a:rPr>
              <a:t>5 lines</a:t>
            </a:r>
            <a:r>
              <a:rPr lang="en-US" sz="3200" dirty="0"/>
              <a:t>.</a:t>
            </a:r>
          </a:p>
        </p:txBody>
      </p:sp>
    </p:spTree>
    <p:extLst>
      <p:ext uri="{BB962C8B-B14F-4D97-AF65-F5344CB8AC3E}">
        <p14:creationId xmlns:p14="http://schemas.microsoft.com/office/powerpoint/2010/main" val="2580205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412"/>
                                        </p:tgtEl>
                                        <p:attrNameLst>
                                          <p:attrName>style.visibility</p:attrName>
                                        </p:attrNameLst>
                                      </p:cBhvr>
                                      <p:to>
                                        <p:strVal val="visible"/>
                                      </p:to>
                                    </p:set>
                                    <p:anim calcmode="lin" valueType="num">
                                      <p:cBhvr additive="base">
                                        <p:cTn id="7" dur="500" fill="hold"/>
                                        <p:tgtEl>
                                          <p:spTgt spid="186412"/>
                                        </p:tgtEl>
                                        <p:attrNameLst>
                                          <p:attrName>ppt_x</p:attrName>
                                        </p:attrNameLst>
                                      </p:cBhvr>
                                      <p:tavLst>
                                        <p:tav tm="0">
                                          <p:val>
                                            <p:strVal val="#ppt_x"/>
                                          </p:val>
                                        </p:tav>
                                        <p:tav tm="100000">
                                          <p:val>
                                            <p:strVal val="#ppt_x"/>
                                          </p:val>
                                        </p:tav>
                                      </p:tavLst>
                                    </p:anim>
                                    <p:anim calcmode="lin" valueType="num">
                                      <p:cBhvr additive="base">
                                        <p:cTn id="8" dur="500" fill="hold"/>
                                        <p:tgtEl>
                                          <p:spTgt spid="186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9C41C2C2-99CE-4890-89E8-168F706F0E44}" type="slidenum">
              <a:rPr lang="en-US"/>
              <a:pPr/>
              <a:t>6</a:t>
            </a:fld>
            <a:r>
              <a:rPr lang="en-US"/>
              <a:t> of 26</a:t>
            </a:r>
          </a:p>
        </p:txBody>
      </p:sp>
      <p:sp>
        <p:nvSpPr>
          <p:cNvPr id="190466" name="Rectangle 2"/>
          <p:cNvSpPr>
            <a:spLocks noGrp="1" noChangeArrowheads="1"/>
          </p:cNvSpPr>
          <p:nvPr>
            <p:ph type="title"/>
          </p:nvPr>
        </p:nvSpPr>
        <p:spPr>
          <a:xfrm>
            <a:off x="507717" y="-19050"/>
            <a:ext cx="7583487" cy="990600"/>
          </a:xfrm>
          <a:noFill/>
          <a:ln/>
        </p:spPr>
        <p:txBody>
          <a:bodyPr lIns="90000" tIns="46800" rIns="90000" bIns="46800" anchor="b"/>
          <a:lstStyle/>
          <a:p>
            <a:pPr defTabSz="457200">
              <a:lnSpc>
                <a:spcPct val="101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t>Suggestion Sequence of Slides</a:t>
            </a:r>
          </a:p>
        </p:txBody>
      </p:sp>
      <p:sp>
        <p:nvSpPr>
          <p:cNvPr id="190469" name="Text Box 5"/>
          <p:cNvSpPr txBox="1">
            <a:spLocks noChangeArrowheads="1"/>
          </p:cNvSpPr>
          <p:nvPr/>
        </p:nvSpPr>
        <p:spPr bwMode="auto">
          <a:xfrm>
            <a:off x="482600" y="1465263"/>
            <a:ext cx="8394700" cy="5509200"/>
          </a:xfrm>
          <a:prstGeom prst="rect">
            <a:avLst/>
          </a:prstGeom>
          <a:noFill/>
          <a:ln w="9525">
            <a:noFill/>
            <a:miter lim="800000"/>
            <a:headEnd/>
            <a:tailEnd/>
          </a:ln>
          <a:effectLst/>
        </p:spPr>
        <p:txBody>
          <a:bodyPr>
            <a:spAutoFit/>
          </a:bodyPr>
          <a:lstStyle/>
          <a:p>
            <a:pPr marL="342900" indent="-342900">
              <a:buFontTx/>
              <a:buAutoNum type="arabicPeriod"/>
            </a:pPr>
            <a:r>
              <a:rPr lang="en-GB" sz="2200" dirty="0"/>
              <a:t>Problem Statement (i.e. what problem/opportunity the system is to solve/address).</a:t>
            </a:r>
          </a:p>
          <a:p>
            <a:pPr marL="342900" indent="-342900">
              <a:buFontTx/>
              <a:buAutoNum type="arabicPeriod"/>
            </a:pPr>
            <a:r>
              <a:rPr lang="en-GB" sz="2200" dirty="0" smtClean="0"/>
              <a:t>Aims &amp; Objectives</a:t>
            </a:r>
            <a:endParaRPr lang="en-GB" sz="2200" dirty="0"/>
          </a:p>
          <a:p>
            <a:pPr marL="342900" indent="-342900">
              <a:buFontTx/>
              <a:buAutoNum type="arabicPeriod"/>
            </a:pPr>
            <a:r>
              <a:rPr lang="en-GB" sz="2200" dirty="0"/>
              <a:t>Functionality</a:t>
            </a:r>
          </a:p>
          <a:p>
            <a:pPr marL="342900" indent="-342900">
              <a:buFontTx/>
              <a:buAutoNum type="arabicPeriod"/>
            </a:pPr>
            <a:r>
              <a:rPr lang="en-GB" sz="2200" dirty="0"/>
              <a:t>Primary and Secondary Research – findings and conclusion</a:t>
            </a:r>
          </a:p>
          <a:p>
            <a:pPr marL="342900" indent="-342900">
              <a:buFontTx/>
              <a:buAutoNum type="arabicPeriod"/>
            </a:pPr>
            <a:r>
              <a:rPr lang="en-GB" sz="2200" dirty="0"/>
              <a:t>Academic Research – i.e. what was looked at ?</a:t>
            </a:r>
          </a:p>
          <a:p>
            <a:pPr marL="342900" indent="-342900">
              <a:buFontTx/>
              <a:buAutoNum type="arabicPeriod"/>
            </a:pPr>
            <a:r>
              <a:rPr lang="en-GB" sz="2200" dirty="0"/>
              <a:t>Brief description of analysis and design – system, algorithm (if applicable), interface (if applicable) and database design (if applicable).</a:t>
            </a:r>
          </a:p>
          <a:p>
            <a:pPr marL="342900" indent="-342900">
              <a:buFontTx/>
              <a:buAutoNum type="arabicPeriod"/>
            </a:pPr>
            <a:r>
              <a:rPr lang="en-GB" sz="2200" dirty="0"/>
              <a:t>Implementation and Testing – what was the difficult aspects implemented and how was testing carried out. </a:t>
            </a:r>
          </a:p>
          <a:p>
            <a:pPr marL="342900" indent="-342900">
              <a:buFontTx/>
              <a:buAutoNum type="arabicPeriod"/>
            </a:pPr>
            <a:r>
              <a:rPr lang="en-GB" sz="2200" dirty="0"/>
              <a:t>Problems and limitations encountered</a:t>
            </a:r>
          </a:p>
          <a:p>
            <a:pPr marL="342900" indent="-342900">
              <a:buFontTx/>
              <a:buAutoNum type="arabicPeriod"/>
            </a:pPr>
            <a:r>
              <a:rPr lang="en-GB" sz="2200" dirty="0"/>
              <a:t>Success Criteria</a:t>
            </a:r>
          </a:p>
          <a:p>
            <a:pPr marL="342900" indent="-342900">
              <a:buFontTx/>
              <a:buAutoNum type="arabicPeriod"/>
            </a:pPr>
            <a:r>
              <a:rPr lang="en-GB" sz="2200" dirty="0"/>
              <a:t>Future Enhancement</a:t>
            </a:r>
          </a:p>
          <a:p>
            <a:pPr marL="342900" indent="-342900">
              <a:buFontTx/>
              <a:buAutoNum type="arabicPeriod"/>
            </a:pPr>
            <a:r>
              <a:rPr lang="en-GB" sz="2200" dirty="0"/>
              <a:t> Conclusion</a:t>
            </a:r>
          </a:p>
          <a:p>
            <a:pPr marL="342900" indent="-342900">
              <a:buFontTx/>
              <a:buAutoNum type="arabicPeriod"/>
            </a:pPr>
            <a:endParaRPr lang="en-GB" sz="2200" dirty="0"/>
          </a:p>
        </p:txBody>
      </p:sp>
    </p:spTree>
    <p:extLst>
      <p:ext uri="{BB962C8B-B14F-4D97-AF65-F5344CB8AC3E}">
        <p14:creationId xmlns:p14="http://schemas.microsoft.com/office/powerpoint/2010/main" val="21937656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9">
                                            <p:txEl>
                                              <p:pRg st="0" end="0"/>
                                            </p:txEl>
                                          </p:spTgt>
                                        </p:tgtEl>
                                        <p:attrNameLst>
                                          <p:attrName>style.visibility</p:attrName>
                                        </p:attrNameLst>
                                      </p:cBhvr>
                                      <p:to>
                                        <p:strVal val="visible"/>
                                      </p:to>
                                    </p:set>
                                    <p:anim calcmode="lin" valueType="num">
                                      <p:cBhvr additive="base">
                                        <p:cTn id="7" dur="500" fill="hold"/>
                                        <p:tgtEl>
                                          <p:spTgt spid="1904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9">
                                            <p:txEl>
                                              <p:pRg st="1" end="1"/>
                                            </p:txEl>
                                          </p:spTgt>
                                        </p:tgtEl>
                                        <p:attrNameLst>
                                          <p:attrName>style.visibility</p:attrName>
                                        </p:attrNameLst>
                                      </p:cBhvr>
                                      <p:to>
                                        <p:strVal val="visible"/>
                                      </p:to>
                                    </p:set>
                                    <p:anim calcmode="lin" valueType="num">
                                      <p:cBhvr additive="base">
                                        <p:cTn id="13" dur="500" fill="hold"/>
                                        <p:tgtEl>
                                          <p:spTgt spid="19046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9">
                                            <p:txEl>
                                              <p:pRg st="2" end="2"/>
                                            </p:txEl>
                                          </p:spTgt>
                                        </p:tgtEl>
                                        <p:attrNameLst>
                                          <p:attrName>style.visibility</p:attrName>
                                        </p:attrNameLst>
                                      </p:cBhvr>
                                      <p:to>
                                        <p:strVal val="visible"/>
                                      </p:to>
                                    </p:set>
                                    <p:anim calcmode="lin" valueType="num">
                                      <p:cBhvr additive="base">
                                        <p:cTn id="19" dur="500" fill="hold"/>
                                        <p:tgtEl>
                                          <p:spTgt spid="19046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9">
                                            <p:txEl>
                                              <p:pRg st="3" end="3"/>
                                            </p:txEl>
                                          </p:spTgt>
                                        </p:tgtEl>
                                        <p:attrNameLst>
                                          <p:attrName>style.visibility</p:attrName>
                                        </p:attrNameLst>
                                      </p:cBhvr>
                                      <p:to>
                                        <p:strVal val="visible"/>
                                      </p:to>
                                    </p:set>
                                    <p:anim calcmode="lin" valueType="num">
                                      <p:cBhvr additive="base">
                                        <p:cTn id="25" dur="500" fill="hold"/>
                                        <p:tgtEl>
                                          <p:spTgt spid="19046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9">
                                            <p:txEl>
                                              <p:pRg st="4" end="4"/>
                                            </p:txEl>
                                          </p:spTgt>
                                        </p:tgtEl>
                                        <p:attrNameLst>
                                          <p:attrName>style.visibility</p:attrName>
                                        </p:attrNameLst>
                                      </p:cBhvr>
                                      <p:to>
                                        <p:strVal val="visible"/>
                                      </p:to>
                                    </p:set>
                                    <p:anim calcmode="lin" valueType="num">
                                      <p:cBhvr additive="base">
                                        <p:cTn id="31" dur="500" fill="hold"/>
                                        <p:tgtEl>
                                          <p:spTgt spid="19046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469">
                                            <p:txEl>
                                              <p:pRg st="5" end="5"/>
                                            </p:txEl>
                                          </p:spTgt>
                                        </p:tgtEl>
                                        <p:attrNameLst>
                                          <p:attrName>style.visibility</p:attrName>
                                        </p:attrNameLst>
                                      </p:cBhvr>
                                      <p:to>
                                        <p:strVal val="visible"/>
                                      </p:to>
                                    </p:set>
                                    <p:anim calcmode="lin" valueType="num">
                                      <p:cBhvr additive="base">
                                        <p:cTn id="37" dur="500" fill="hold"/>
                                        <p:tgtEl>
                                          <p:spTgt spid="19046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46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469">
                                            <p:txEl>
                                              <p:pRg st="6" end="6"/>
                                            </p:txEl>
                                          </p:spTgt>
                                        </p:tgtEl>
                                        <p:attrNameLst>
                                          <p:attrName>style.visibility</p:attrName>
                                        </p:attrNameLst>
                                      </p:cBhvr>
                                      <p:to>
                                        <p:strVal val="visible"/>
                                      </p:to>
                                    </p:set>
                                    <p:anim calcmode="lin" valueType="num">
                                      <p:cBhvr additive="base">
                                        <p:cTn id="43" dur="500" fill="hold"/>
                                        <p:tgtEl>
                                          <p:spTgt spid="19046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46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0469">
                                            <p:txEl>
                                              <p:pRg st="7" end="7"/>
                                            </p:txEl>
                                          </p:spTgt>
                                        </p:tgtEl>
                                        <p:attrNameLst>
                                          <p:attrName>style.visibility</p:attrName>
                                        </p:attrNameLst>
                                      </p:cBhvr>
                                      <p:to>
                                        <p:strVal val="visible"/>
                                      </p:to>
                                    </p:set>
                                    <p:anim calcmode="lin" valueType="num">
                                      <p:cBhvr additive="base">
                                        <p:cTn id="49" dur="500" fill="hold"/>
                                        <p:tgtEl>
                                          <p:spTgt spid="19046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46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0469">
                                            <p:txEl>
                                              <p:pRg st="8" end="8"/>
                                            </p:txEl>
                                          </p:spTgt>
                                        </p:tgtEl>
                                        <p:attrNameLst>
                                          <p:attrName>style.visibility</p:attrName>
                                        </p:attrNameLst>
                                      </p:cBhvr>
                                      <p:to>
                                        <p:strVal val="visible"/>
                                      </p:to>
                                    </p:set>
                                    <p:anim calcmode="lin" valueType="num">
                                      <p:cBhvr additive="base">
                                        <p:cTn id="55" dur="500" fill="hold"/>
                                        <p:tgtEl>
                                          <p:spTgt spid="19046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46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0469">
                                            <p:txEl>
                                              <p:pRg st="9" end="9"/>
                                            </p:txEl>
                                          </p:spTgt>
                                        </p:tgtEl>
                                        <p:attrNameLst>
                                          <p:attrName>style.visibility</p:attrName>
                                        </p:attrNameLst>
                                      </p:cBhvr>
                                      <p:to>
                                        <p:strVal val="visible"/>
                                      </p:to>
                                    </p:set>
                                    <p:anim calcmode="lin" valueType="num">
                                      <p:cBhvr additive="base">
                                        <p:cTn id="61" dur="500" fill="hold"/>
                                        <p:tgtEl>
                                          <p:spTgt spid="19046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046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0469">
                                            <p:txEl>
                                              <p:pRg st="10" end="10"/>
                                            </p:txEl>
                                          </p:spTgt>
                                        </p:tgtEl>
                                        <p:attrNameLst>
                                          <p:attrName>style.visibility</p:attrName>
                                        </p:attrNameLst>
                                      </p:cBhvr>
                                      <p:to>
                                        <p:strVal val="visible"/>
                                      </p:to>
                                    </p:set>
                                    <p:anim calcmode="lin" valueType="num">
                                      <p:cBhvr additive="base">
                                        <p:cTn id="67" dur="500" fill="hold"/>
                                        <p:tgtEl>
                                          <p:spTgt spid="19046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9046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25FF0FE7-9BDA-4BFC-ACEC-A3CEE145876A}" type="slidenum">
              <a:rPr lang="en-US"/>
              <a:pPr/>
              <a:t>7</a:t>
            </a:fld>
            <a:r>
              <a:rPr lang="en-US"/>
              <a:t> of 26</a:t>
            </a:r>
          </a:p>
        </p:txBody>
      </p:sp>
      <p:sp>
        <p:nvSpPr>
          <p:cNvPr id="194562" name="Rectangle 2"/>
          <p:cNvSpPr>
            <a:spLocks noGrp="1" noChangeArrowheads="1"/>
          </p:cNvSpPr>
          <p:nvPr>
            <p:ph type="title"/>
          </p:nvPr>
        </p:nvSpPr>
        <p:spPr>
          <a:xfrm>
            <a:off x="-78817" y="0"/>
            <a:ext cx="8783637" cy="990600"/>
          </a:xfrm>
          <a:noFill/>
          <a:ln/>
        </p:spPr>
        <p:txBody>
          <a:bodyPr lIns="90000" tIns="46800" rIns="90000" bIns="46800" anchor="b"/>
          <a:lstStyle/>
          <a:p>
            <a:pPr defTabSz="457200">
              <a:lnSpc>
                <a:spcPct val="101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t>Characteristics of Good Presentation</a:t>
            </a:r>
          </a:p>
        </p:txBody>
      </p:sp>
      <p:sp>
        <p:nvSpPr>
          <p:cNvPr id="194563" name="WordArt 3"/>
          <p:cNvSpPr>
            <a:spLocks noChangeArrowheads="1" noChangeShapeType="1" noTextEdit="1"/>
          </p:cNvSpPr>
          <p:nvPr/>
        </p:nvSpPr>
        <p:spPr bwMode="auto">
          <a:xfrm>
            <a:off x="319088" y="2171700"/>
            <a:ext cx="8520112" cy="25527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FF6600"/>
                </a:solidFill>
                <a:latin typeface="Arial Black"/>
              </a:rPr>
              <a:t>Say what you have to say, </a:t>
            </a:r>
          </a:p>
          <a:p>
            <a:pPr algn="ctr"/>
            <a:r>
              <a:rPr lang="en-US" sz="3600" kern="10">
                <a:ln w="9525">
                  <a:noFill/>
                  <a:round/>
                  <a:headEnd/>
                  <a:tailEnd/>
                </a:ln>
                <a:solidFill>
                  <a:srgbClr val="FF6600"/>
                </a:solidFill>
                <a:latin typeface="Arial Black"/>
              </a:rPr>
              <a:t>say that only and </a:t>
            </a:r>
          </a:p>
          <a:p>
            <a:pPr algn="ctr"/>
            <a:r>
              <a:rPr lang="en-US" sz="3600" kern="10">
                <a:ln w="9525">
                  <a:noFill/>
                  <a:round/>
                  <a:headEnd/>
                  <a:tailEnd/>
                </a:ln>
                <a:solidFill>
                  <a:srgbClr val="FF6600"/>
                </a:solidFill>
                <a:latin typeface="Arial Black"/>
              </a:rPr>
              <a:t>say it well.</a:t>
            </a:r>
            <a:endParaRPr lang="en-GB" sz="3600" kern="10">
              <a:ln w="9525">
                <a:noFill/>
                <a:round/>
                <a:headEnd/>
                <a:tailEnd/>
              </a:ln>
              <a:solidFill>
                <a:srgbClr val="FF6600"/>
              </a:solidFill>
              <a:latin typeface="Arial Black"/>
            </a:endParaRPr>
          </a:p>
        </p:txBody>
      </p:sp>
    </p:spTree>
    <p:extLst>
      <p:ext uri="{BB962C8B-B14F-4D97-AF65-F5344CB8AC3E}">
        <p14:creationId xmlns:p14="http://schemas.microsoft.com/office/powerpoint/2010/main" val="251113594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a:t>
            </a:r>
            <a:fld id="{C2E84EF7-3884-46EA-9468-6EDB4A4DFAA8}" type="slidenum">
              <a:rPr lang="en-US"/>
              <a:pPr/>
              <a:t>8</a:t>
            </a:fld>
            <a:r>
              <a:rPr lang="en-US"/>
              <a:t> of 26</a:t>
            </a:r>
          </a:p>
        </p:txBody>
      </p:sp>
      <p:sp>
        <p:nvSpPr>
          <p:cNvPr id="200706" name="Rectangle 2"/>
          <p:cNvSpPr>
            <a:spLocks noGrp="1" noChangeArrowheads="1"/>
          </p:cNvSpPr>
          <p:nvPr>
            <p:ph type="title"/>
          </p:nvPr>
        </p:nvSpPr>
        <p:spPr>
          <a:xfrm>
            <a:off x="83627" y="0"/>
            <a:ext cx="4259763" cy="990600"/>
          </a:xfrm>
          <a:noFill/>
          <a:ln/>
        </p:spPr>
        <p:txBody>
          <a:bodyPr lIns="90000" tIns="46800" rIns="90000" bIns="46800" anchor="b"/>
          <a:lstStyle/>
          <a:p>
            <a:pPr defTabSz="457200">
              <a:lnSpc>
                <a:spcPct val="101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dirty="0"/>
              <a:t>General Advice</a:t>
            </a:r>
          </a:p>
        </p:txBody>
      </p:sp>
      <p:sp>
        <p:nvSpPr>
          <p:cNvPr id="200708" name="Text Box 4"/>
          <p:cNvSpPr txBox="1">
            <a:spLocks noChangeArrowheads="1"/>
          </p:cNvSpPr>
          <p:nvPr/>
        </p:nvSpPr>
        <p:spPr bwMode="auto">
          <a:xfrm>
            <a:off x="327025" y="1998663"/>
            <a:ext cx="8191500" cy="3508375"/>
          </a:xfrm>
          <a:prstGeom prst="rect">
            <a:avLst/>
          </a:prstGeom>
          <a:noFill/>
          <a:ln w="9525">
            <a:noFill/>
            <a:miter lim="800000"/>
            <a:headEnd/>
            <a:tailEnd/>
          </a:ln>
          <a:effectLst/>
        </p:spPr>
        <p:txBody>
          <a:bodyPr>
            <a:spAutoFit/>
          </a:bodyPr>
          <a:lstStyle/>
          <a:p>
            <a:r>
              <a:rPr lang="en-US" sz="2800"/>
              <a:t>You should strive to convince the listener that you have done a meaningful effort/project and that all aspects have been looked. This should be </a:t>
            </a:r>
            <a:r>
              <a:rPr lang="en-US" sz="2800" u="sng"/>
              <a:t>heard and seen</a:t>
            </a:r>
            <a:r>
              <a:rPr lang="en-US" sz="2800"/>
              <a:t> from your presentation.</a:t>
            </a:r>
          </a:p>
          <a:p>
            <a:endParaRPr lang="en-US" sz="2800"/>
          </a:p>
          <a:p>
            <a:r>
              <a:rPr lang="en-US" sz="2800"/>
              <a:t>Your documentation will of course reflect this. </a:t>
            </a:r>
          </a:p>
          <a:p>
            <a:r>
              <a:rPr lang="en-US" sz="2800"/>
              <a:t>Nonetheless, it is your duty to ensure that the above is communicated!</a:t>
            </a:r>
          </a:p>
        </p:txBody>
      </p:sp>
    </p:spTree>
    <p:extLst>
      <p:ext uri="{BB962C8B-B14F-4D97-AF65-F5344CB8AC3E}">
        <p14:creationId xmlns:p14="http://schemas.microsoft.com/office/powerpoint/2010/main" val="407989559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a:t>
            </a:r>
            <a:fld id="{A7421C4F-142F-4D31-B7B1-C639465EF215}" type="slidenum">
              <a:rPr lang="en-US"/>
              <a:pPr/>
              <a:t>9</a:t>
            </a:fld>
            <a:r>
              <a:rPr lang="en-US"/>
              <a:t> of 26</a:t>
            </a:r>
          </a:p>
        </p:txBody>
      </p:sp>
      <p:sp>
        <p:nvSpPr>
          <p:cNvPr id="196610" name="Rectangle 2"/>
          <p:cNvSpPr>
            <a:spLocks noGrp="1" noChangeArrowheads="1"/>
          </p:cNvSpPr>
          <p:nvPr>
            <p:ph type="title"/>
          </p:nvPr>
        </p:nvSpPr>
        <p:spPr>
          <a:xfrm>
            <a:off x="958913" y="0"/>
            <a:ext cx="6230937" cy="990600"/>
          </a:xfrm>
          <a:noFill/>
          <a:ln/>
        </p:spPr>
        <p:txBody>
          <a:bodyPr lIns="90000" tIns="46800" rIns="90000" bIns="46800" anchor="b"/>
          <a:lstStyle/>
          <a:p>
            <a:pPr defTabSz="457200">
              <a:lnSpc>
                <a:spcPct val="101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t>Typical Structure of Slides</a:t>
            </a:r>
          </a:p>
        </p:txBody>
      </p:sp>
      <p:sp>
        <p:nvSpPr>
          <p:cNvPr id="196611" name="WordArt 3"/>
          <p:cNvSpPr>
            <a:spLocks noChangeArrowheads="1" noChangeShapeType="1" noTextEdit="1"/>
          </p:cNvSpPr>
          <p:nvPr/>
        </p:nvSpPr>
        <p:spPr bwMode="auto">
          <a:xfrm>
            <a:off x="623888" y="1733550"/>
            <a:ext cx="7758112" cy="2457450"/>
          </a:xfrm>
          <a:prstGeom prst="rect">
            <a:avLst/>
          </a:prstGeom>
        </p:spPr>
        <p:txBody>
          <a:bodyPr wrap="none" fromWordArt="1">
            <a:prstTxWarp prst="textPlain">
              <a:avLst>
                <a:gd name="adj" fmla="val 50000"/>
              </a:avLst>
            </a:prstTxWarp>
          </a:bodyPr>
          <a:lstStyle/>
          <a:p>
            <a:pPr algn="ctr"/>
            <a:r>
              <a:rPr lang="en-US" sz="3600" kern="10">
                <a:ln w="9525">
                  <a:noFill/>
                  <a:round/>
                  <a:headEnd/>
                  <a:tailEnd/>
                </a:ln>
                <a:solidFill>
                  <a:srgbClr val="FF6600"/>
                </a:solidFill>
                <a:latin typeface="Arial Black"/>
              </a:rPr>
              <a:t>Slides should not exceed 15 and your </a:t>
            </a:r>
          </a:p>
          <a:p>
            <a:pPr algn="ctr"/>
            <a:r>
              <a:rPr lang="en-US" sz="3600" kern="10">
                <a:ln w="9525">
                  <a:noFill/>
                  <a:round/>
                  <a:headEnd/>
                  <a:tailEnd/>
                </a:ln>
                <a:solidFill>
                  <a:srgbClr val="FF6600"/>
                </a:solidFill>
                <a:latin typeface="Arial Black"/>
              </a:rPr>
              <a:t>discussion should (ideally) </a:t>
            </a:r>
          </a:p>
          <a:p>
            <a:pPr algn="ctr"/>
            <a:r>
              <a:rPr lang="en-US" sz="3600" kern="10">
                <a:ln w="9525">
                  <a:noFill/>
                  <a:round/>
                  <a:headEnd/>
                  <a:tailEnd/>
                </a:ln>
                <a:solidFill>
                  <a:srgbClr val="FF6600"/>
                </a:solidFill>
                <a:latin typeface="Arial Black"/>
              </a:rPr>
              <a:t>take no longer than 20 minutes.</a:t>
            </a:r>
            <a:endParaRPr lang="en-GB" sz="3600" kern="10">
              <a:ln w="9525">
                <a:noFill/>
                <a:round/>
                <a:headEnd/>
                <a:tailEnd/>
              </a:ln>
              <a:solidFill>
                <a:srgbClr val="FF6600"/>
              </a:solidFill>
              <a:latin typeface="Arial Black"/>
            </a:endParaRPr>
          </a:p>
        </p:txBody>
      </p:sp>
      <p:sp>
        <p:nvSpPr>
          <p:cNvPr id="196612" name="Text Box 4"/>
          <p:cNvSpPr txBox="1">
            <a:spLocks noChangeArrowheads="1"/>
          </p:cNvSpPr>
          <p:nvPr/>
        </p:nvSpPr>
        <p:spPr bwMode="auto">
          <a:xfrm>
            <a:off x="363538" y="5068888"/>
            <a:ext cx="8532812" cy="1373187"/>
          </a:xfrm>
          <a:prstGeom prst="rect">
            <a:avLst/>
          </a:prstGeom>
          <a:noFill/>
          <a:ln w="9525">
            <a:noFill/>
            <a:miter lim="800000"/>
            <a:headEnd/>
            <a:tailEnd/>
          </a:ln>
          <a:effectLst/>
        </p:spPr>
        <p:txBody>
          <a:bodyPr>
            <a:spAutoFit/>
          </a:bodyPr>
          <a:lstStyle/>
          <a:p>
            <a:r>
              <a:rPr lang="en-US" sz="2800" b="1"/>
              <a:t>Proper rehearsals will ensure that you do not carried away in your explanation and thus exceed the time.</a:t>
            </a:r>
          </a:p>
        </p:txBody>
      </p:sp>
      <p:sp>
        <p:nvSpPr>
          <p:cNvPr id="196613" name="Rectangle 5"/>
          <p:cNvSpPr>
            <a:spLocks noChangeArrowheads="1"/>
          </p:cNvSpPr>
          <p:nvPr/>
        </p:nvSpPr>
        <p:spPr bwMode="auto">
          <a:xfrm>
            <a:off x="349250" y="4189413"/>
            <a:ext cx="7913688" cy="946150"/>
          </a:xfrm>
          <a:prstGeom prst="rect">
            <a:avLst/>
          </a:prstGeom>
          <a:noFill/>
          <a:ln w="9525">
            <a:noFill/>
            <a:miter lim="800000"/>
            <a:headEnd/>
            <a:tailEnd/>
          </a:ln>
          <a:effectLst/>
        </p:spPr>
        <p:txBody>
          <a:bodyPr>
            <a:spAutoFit/>
          </a:bodyPr>
          <a:lstStyle/>
          <a:p>
            <a:r>
              <a:rPr lang="en-US" sz="2800"/>
              <a:t>There can be instance where you would take slightly longer (~5 minutes). </a:t>
            </a:r>
          </a:p>
        </p:txBody>
      </p:sp>
    </p:spTree>
    <p:extLst>
      <p:ext uri="{BB962C8B-B14F-4D97-AF65-F5344CB8AC3E}">
        <p14:creationId xmlns:p14="http://schemas.microsoft.com/office/powerpoint/2010/main" val="239118363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0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Template>
  <TotalTime>231</TotalTime>
  <Pages>11</Pages>
  <Words>937</Words>
  <Application>Microsoft Office PowerPoint</Application>
  <PresentationFormat>On-screen Show (4:3)</PresentationFormat>
  <Paragraphs>166</Paragraphs>
  <Slides>24</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Calibri</vt:lpstr>
      <vt:lpstr>굴림</vt:lpstr>
      <vt:lpstr>Impact</vt:lpstr>
      <vt:lpstr>Symbol</vt:lpstr>
      <vt:lpstr>Tahoma</vt:lpstr>
      <vt:lpstr>Times New Roman</vt:lpstr>
      <vt:lpstr>Wingdings</vt:lpstr>
      <vt:lpstr>02</vt:lpstr>
      <vt:lpstr>How to do your Presentation</vt:lpstr>
      <vt:lpstr>PowerPoint Presentation</vt:lpstr>
      <vt:lpstr>PowerPoint Presentation</vt:lpstr>
      <vt:lpstr>Duration &amp; People Involved</vt:lpstr>
      <vt:lpstr>Modules Assessed</vt:lpstr>
      <vt:lpstr>Suggestion Sequence of Slides</vt:lpstr>
      <vt:lpstr>Characteristics of Good Presentation</vt:lpstr>
      <vt:lpstr>General Advice</vt:lpstr>
      <vt:lpstr>Typical Structure of Slides</vt:lpstr>
      <vt:lpstr>After Presentation</vt:lpstr>
      <vt:lpstr>FYP Assessment  &amp; Moderation Process</vt:lpstr>
      <vt:lpstr>Appeal</vt:lpstr>
      <vt:lpstr>Project Assessment</vt:lpstr>
      <vt:lpstr>PowerPoint Presentation</vt:lpstr>
      <vt:lpstr>Mental &amp; Physical Preparations – 6 Steps</vt:lpstr>
      <vt:lpstr>Mental &amp; Physical Preparations – 6 Steps</vt:lpstr>
      <vt:lpstr>Mental &amp; Physical Preparations – 6 Steps</vt:lpstr>
      <vt:lpstr>Mental &amp; Physical Preparations – 6 Steps</vt:lpstr>
      <vt:lpstr>Mental &amp; Physical Preparations – 6 Steps</vt:lpstr>
      <vt:lpstr>Mental &amp; Physical Preparations – 6 Steps</vt:lpstr>
      <vt:lpstr>Mental &amp; Physical Preparations – 6 Steps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Dhason Padmakumar</dc:creator>
  <cp:lastModifiedBy>Dhason Padmakumar</cp:lastModifiedBy>
  <cp:revision>17</cp:revision>
  <cp:lastPrinted>1995-11-02T09:23:42Z</cp:lastPrinted>
  <dcterms:created xsi:type="dcterms:W3CDTF">2017-04-02T20:10:23Z</dcterms:created>
  <dcterms:modified xsi:type="dcterms:W3CDTF">2022-03-17T09:13:03Z</dcterms:modified>
</cp:coreProperties>
</file>