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Marcellus"/>
      <p:regular r:id="rId30"/>
    </p:embeddedFont>
    <p:embeddedFont>
      <p:font typeface="Fira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-regular.fntdata"/><Relationship Id="rId30" Type="http://schemas.openxmlformats.org/officeDocument/2006/relationships/font" Target="fonts/Marcellus-regular.fntdata"/><Relationship Id="rId11" Type="http://schemas.openxmlformats.org/officeDocument/2006/relationships/slide" Target="slides/slide5.xml"/><Relationship Id="rId33" Type="http://schemas.openxmlformats.org/officeDocument/2006/relationships/font" Target="fonts/FiraSans-italic.fntdata"/><Relationship Id="rId10" Type="http://schemas.openxmlformats.org/officeDocument/2006/relationships/slide" Target="slides/slide4.xml"/><Relationship Id="rId32" Type="http://schemas.openxmlformats.org/officeDocument/2006/relationships/font" Target="fonts/Fira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Fira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9b0953d34_9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d9b0953d34_9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9b0953d34_9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d9b0953d34_9_1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9b0953d34_9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d9b0953d34_9_1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9b0953d34_9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d9b0953d34_9_1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9b0953d34_9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d9b0953d34_9_1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a0743b3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da0743b31c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9b0953d34_2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d9b0953d34_2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a0743b31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da0743b31c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9f50371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d9f503714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da0743b31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da0743b31c_1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a0743b31c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da0743b31c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9b0953d34_9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d9b0953d34_9_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d9b0953d34_2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d9b0953d34_2_2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d9b0953d34_1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d9b0953d34_13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9b0953d34_1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d9b0953d34_14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9f503714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d9f5037148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a0743b31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da0743b31c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a0743b31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da0743b31c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a0743b31c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da0743b31c_1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a0743b31c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da0743b31c_2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a0743b31c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da0743b31c_1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9b0953d34_9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d9b0953d34_9_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9b0953d34_9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d9b0953d34_9_10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jpg"/><Relationship Id="rId7" Type="http://schemas.openxmlformats.org/officeDocument/2006/relationships/image" Target="../media/image13.png"/><Relationship Id="rId8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4.jpg"/><Relationship Id="rId7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4.jp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jpg"/><Relationship Id="rId7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jpg"/><Relationship Id="rId7" Type="http://schemas.openxmlformats.org/officeDocument/2006/relationships/image" Target="../media/image18.png"/><Relationship Id="rId8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4.jpg"/><Relationship Id="rId8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4.jpg"/><Relationship Id="rId7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tutorialspoint.com/sqlite/sqlite_python.htm#:~:text=SQLite3%20can%20be%20integrated%20with,x%20onwards" TargetMode="External"/><Relationship Id="rId10" Type="http://schemas.openxmlformats.org/officeDocument/2006/relationships/hyperlink" Target="https://www.programiz.com/python-programming/object-oriented-programming" TargetMode="External"/><Relationship Id="rId13" Type="http://schemas.openxmlformats.org/officeDocument/2006/relationships/hyperlink" Target="https://youtu.be/YXPyB4XeYLA" TargetMode="External"/><Relationship Id="rId12" Type="http://schemas.openxmlformats.org/officeDocument/2006/relationships/hyperlink" Target="https://www.digitalocean.com/community/tutorials/how-to-use-the-sqlite3-module-in-python-3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hyperlink" Target="https://www.javatpoint.com/python-oops-concepts" TargetMode="External"/><Relationship Id="rId15" Type="http://schemas.openxmlformats.org/officeDocument/2006/relationships/hyperlink" Target="https://youtu.be/yQSEXcf6s2I" TargetMode="External"/><Relationship Id="rId14" Type="http://schemas.openxmlformats.org/officeDocument/2006/relationships/hyperlink" Target="https://pynative.com/python-sqlite/" TargetMode="External"/><Relationship Id="rId17" Type="http://schemas.openxmlformats.org/officeDocument/2006/relationships/hyperlink" Target="https://www.programiz.com/python-programming/regex" TargetMode="External"/><Relationship Id="rId16" Type="http://schemas.openxmlformats.org/officeDocument/2006/relationships/hyperlink" Target="https://www.w3schools.com/python/python_regex.asp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4.jpg"/><Relationship Id="rId7" Type="http://schemas.openxmlformats.org/officeDocument/2006/relationships/hyperlink" Target="https://www.tutorialspoint.com/python/python_gui_programming.htm#:~:text=Tkinter%20is%20the%20standard%20GUI,to%20the%20Tk%20GUI%20toolkit.&amp;text=Import%20the%20Tkinter%20module" TargetMode="External"/><Relationship Id="rId8" Type="http://schemas.openxmlformats.org/officeDocument/2006/relationships/hyperlink" Target="https://youtu.be/pd-0G0MigUA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jpg"/><Relationship Id="rId7" Type="http://schemas.openxmlformats.org/officeDocument/2006/relationships/hyperlink" Target="https://github.com/Esha-Shelar/MiniProject-VirtualContactBook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4.jp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9.jp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9756"/>
              <a:buFont typeface="Marcellus"/>
              <a:buNone/>
            </a:pPr>
            <a:r>
              <a:rPr lang="en" sz="41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VIRTUAL CONTACT BOOK</a:t>
            </a:r>
            <a:br>
              <a:rPr lang="en" sz="41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</a:br>
            <a:endParaRPr sz="4100"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" sz="2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T</a:t>
            </a:r>
            <a:r>
              <a:rPr lang="en" sz="28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eam Members :</a:t>
            </a:r>
            <a:endParaRPr sz="28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" sz="28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Esha Shelar – 16010120136</a:t>
            </a:r>
            <a:endParaRPr sz="28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" sz="28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Arva Kachwala - 16010120152 </a:t>
            </a:r>
            <a:endParaRPr sz="28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1664"/>
            <a:ext cx="425218" cy="5141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2" y="0"/>
            <a:ext cx="157258" cy="40805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33" name="Google Shape;13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6429" y="4373116"/>
            <a:ext cx="651512" cy="4856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34" name="Google Shape;13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2930" y="4371737"/>
            <a:ext cx="1991676" cy="49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2513588" y="325314"/>
            <a:ext cx="5423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Marcellus"/>
              <a:buNone/>
            </a:pPr>
            <a:r>
              <a:rPr lang="en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Tkinter Module</a:t>
            </a:r>
            <a:endParaRPr sz="36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275" name="Google Shape;27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383399" y="398547"/>
            <a:ext cx="343700" cy="9177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5566297" y="1237755"/>
            <a:ext cx="155620" cy="69997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277" name="Google Shape;277;p34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3346" y="249511"/>
            <a:ext cx="726409" cy="54144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4"/>
          <p:cNvSpPr txBox="1"/>
          <p:nvPr/>
        </p:nvSpPr>
        <p:spPr>
          <a:xfrm>
            <a:off x="397053" y="1384862"/>
            <a:ext cx="77364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Char char="•"/>
            </a:pPr>
            <a:r>
              <a:rPr lang="en" sz="22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Tkinter is the standard </a:t>
            </a:r>
            <a:r>
              <a:rPr b="1" lang="en" sz="22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GUI library</a:t>
            </a:r>
            <a:r>
              <a:rPr lang="en" sz="22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 for Python. Python when combined with Tkinter provides a fast and easy way to create GUI applications. </a:t>
            </a:r>
            <a:endParaRPr sz="12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Char char="•"/>
            </a:pPr>
            <a:r>
              <a:rPr lang="en" sz="22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Tkinter </a:t>
            </a:r>
            <a:r>
              <a:rPr b="1" lang="en" sz="22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provides a powerful object-oriented interface</a:t>
            </a:r>
            <a:r>
              <a:rPr lang="en" sz="22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 to the Tk GUI toolkit.</a:t>
            </a:r>
            <a:endParaRPr sz="12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Fira Sans"/>
              <a:buChar char="•"/>
            </a:pPr>
            <a:r>
              <a:rPr lang="en" sz="22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Our application uses widgets like labels, buttons, textboxes, frame, listbox, scrollbar and a main tkinter window.</a:t>
            </a:r>
            <a:endParaRPr sz="12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descr="A picture containing drawing&#10;&#10;Description automatically generated" id="279" name="Google Shape;279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295" y="85825"/>
            <a:ext cx="2434302" cy="6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type="title"/>
          </p:nvPr>
        </p:nvSpPr>
        <p:spPr>
          <a:xfrm>
            <a:off x="2446632" y="288144"/>
            <a:ext cx="5423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Marcellus"/>
              <a:buNone/>
            </a:pPr>
            <a:r>
              <a:rPr lang="en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SQLite3 module</a:t>
            </a:r>
            <a:endParaRPr sz="36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285" name="Google Shape;28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6258" y="3652"/>
            <a:ext cx="420532" cy="51398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286" name="Google Shape;286;p3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124" y="4376894"/>
            <a:ext cx="726409" cy="54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7939823" y="-682279"/>
            <a:ext cx="419213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1804" y="-14794"/>
            <a:ext cx="420532" cy="419213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5"/>
          <p:cNvSpPr txBox="1"/>
          <p:nvPr/>
        </p:nvSpPr>
        <p:spPr>
          <a:xfrm>
            <a:off x="413124" y="1011491"/>
            <a:ext cx="77364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68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Char char="•"/>
            </a:pPr>
            <a:r>
              <a:rPr b="1" lang="en" sz="25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SQLite</a:t>
            </a:r>
            <a:r>
              <a:rPr lang="en" sz="25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 is a software library that provides a </a:t>
            </a:r>
            <a:r>
              <a:rPr b="1" lang="en" sz="25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relational database management system</a:t>
            </a:r>
            <a:r>
              <a:rPr lang="en" sz="25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  <a:r>
              <a:rPr lang="en" sz="25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 </a:t>
            </a:r>
            <a:endParaRPr sz="25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968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Fira Sans"/>
              <a:buChar char="•"/>
            </a:pPr>
            <a:r>
              <a:rPr lang="en" sz="25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To use sqlite3 module, our application first creates a connection object, ‘conn’ that represents the database </a:t>
            </a:r>
            <a:endParaRPr sz="25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968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Fira Sans"/>
              <a:buChar char="•"/>
            </a:pPr>
            <a:r>
              <a:rPr lang="en" sz="25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Additionally, a cursor object, ‘c’ is created which helps in executing all the SQL statements.</a:t>
            </a:r>
            <a:endParaRPr sz="25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968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Fira Sans"/>
              <a:buChar char="•"/>
            </a:pPr>
            <a:r>
              <a:rPr lang="en" sz="25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Our application uses this module to insert, select, delete and update the information in the database.</a:t>
            </a:r>
            <a:endParaRPr sz="25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5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descr="A picture containing drawing&#10;&#10;Description automatically generated" id="290" name="Google Shape;290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715" y="100132"/>
            <a:ext cx="2434302" cy="6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type="title"/>
          </p:nvPr>
        </p:nvSpPr>
        <p:spPr>
          <a:xfrm>
            <a:off x="1860163" y="361839"/>
            <a:ext cx="5423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Marcellus"/>
              <a:buNone/>
            </a:pPr>
            <a:r>
              <a:rPr lang="en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RE module</a:t>
            </a:r>
            <a:endParaRPr sz="2800"/>
          </a:p>
        </p:txBody>
      </p:sp>
      <p:pic>
        <p:nvPicPr>
          <p:cNvPr id="296" name="Google Shape;29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291844" y="306989"/>
            <a:ext cx="526812" cy="9177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5566297" y="1054630"/>
            <a:ext cx="155620" cy="69997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298" name="Google Shape;298;p36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3346" y="249511"/>
            <a:ext cx="726409" cy="54144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6"/>
          <p:cNvSpPr txBox="1"/>
          <p:nvPr/>
        </p:nvSpPr>
        <p:spPr>
          <a:xfrm>
            <a:off x="423153" y="1221212"/>
            <a:ext cx="77364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Fira Sans"/>
              <a:buChar char="•"/>
            </a:pPr>
            <a:r>
              <a:rPr lang="en" sz="25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Python has a </a:t>
            </a:r>
            <a:r>
              <a:rPr b="1" lang="en" sz="25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built-in package called re</a:t>
            </a:r>
            <a:r>
              <a:rPr lang="en" sz="25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, which can be used to work with </a:t>
            </a:r>
            <a:r>
              <a:rPr b="1" lang="en" sz="25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Regular Expressions</a:t>
            </a:r>
            <a:r>
              <a:rPr lang="en" sz="25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  <a:endParaRPr sz="25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Fira Sans"/>
              <a:buChar char="•"/>
            </a:pPr>
            <a:r>
              <a:rPr lang="en" sz="25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A RegEx, or Regular Expression, is a sequence of characters that forms a search pattern.</a:t>
            </a:r>
            <a:endParaRPr sz="25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Char char="•"/>
            </a:pPr>
            <a:r>
              <a:rPr lang="en" sz="25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Our application uses findall function provided by the module. It is used to return a list containing all matches.</a:t>
            </a:r>
            <a:r>
              <a:rPr lang="en" sz="25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25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descr="A picture containing drawing&#10;&#10;Description automatically generated" id="300" name="Google Shape;300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295" y="85825"/>
            <a:ext cx="2434302" cy="6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117313" y="244950"/>
            <a:ext cx="7886700" cy="10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Exception handling</a:t>
            </a:r>
            <a:endParaRPr sz="40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Marcellus"/>
              <a:buNone/>
            </a:pPr>
            <a:r>
              <a:rPr lang="en" sz="27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 </a:t>
            </a:r>
            <a:br>
              <a:rPr lang="en" sz="11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</a:br>
            <a:endParaRPr sz="1100"/>
          </a:p>
        </p:txBody>
      </p:sp>
      <p:sp>
        <p:nvSpPr>
          <p:cNvPr id="306" name="Google Shape;306;p37"/>
          <p:cNvSpPr txBox="1"/>
          <p:nvPr>
            <p:ph idx="1" type="body"/>
          </p:nvPr>
        </p:nvSpPr>
        <p:spPr>
          <a:xfrm>
            <a:off x="445169" y="881873"/>
            <a:ext cx="7230979" cy="33652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22250" lvl="0" marL="177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Fira Sans"/>
              <a:buChar char="•"/>
            </a:pPr>
            <a:r>
              <a:rPr lang="en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The try and except block in Python is </a:t>
            </a:r>
            <a:r>
              <a:rPr b="1" lang="en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used to catch</a:t>
            </a:r>
            <a:r>
              <a:rPr lang="en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 and </a:t>
            </a:r>
            <a:r>
              <a:rPr b="1" lang="en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handle exceptions</a:t>
            </a:r>
            <a:r>
              <a:rPr lang="en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. Python executes code following the try statement as a “normal” part of the program.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22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Fira Sans"/>
              <a:buChar char="•"/>
            </a:pPr>
            <a:r>
              <a:rPr lang="en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The code that follows the except statement is the program’s response to any exceptions in the preceding try clause.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22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Fira Sans"/>
              <a:buChar char="•"/>
            </a:pPr>
            <a:r>
              <a:rPr lang="en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Our application uses pass statement in except block.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222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Fira Sans"/>
              <a:buChar char="•"/>
            </a:pPr>
            <a:r>
              <a:rPr lang="en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In Python programming, the pass statement is a null statement. It results in no operation (NOP).</a:t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Fira Sans"/>
              <a:buChar char="•"/>
            </a:pPr>
            <a:r>
              <a:t/>
            </a:r>
            <a:endParaRPr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07" name="Google Shape;30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9975" y="0"/>
            <a:ext cx="394025" cy="514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94403" y="0"/>
            <a:ext cx="255575" cy="4080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309" name="Google Shape;309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26188" y="4415725"/>
            <a:ext cx="651512" cy="4856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310" name="Google Shape;310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3589" y="4415725"/>
            <a:ext cx="2434302" cy="6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title"/>
          </p:nvPr>
        </p:nvSpPr>
        <p:spPr>
          <a:xfrm>
            <a:off x="778900" y="694425"/>
            <a:ext cx="3405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9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Adding a contact</a:t>
            </a:r>
            <a:endParaRPr sz="243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316" name="Google Shape;31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291844" y="306989"/>
            <a:ext cx="526812" cy="9177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5566297" y="1054630"/>
            <a:ext cx="155620" cy="69997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318" name="Google Shape;318;p38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3346" y="249511"/>
            <a:ext cx="726300" cy="5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8"/>
          <p:cNvSpPr txBox="1"/>
          <p:nvPr/>
        </p:nvSpPr>
        <p:spPr>
          <a:xfrm>
            <a:off x="4680300" y="1038225"/>
            <a:ext cx="36996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"/>
                <a:ea typeface="Fira Sans"/>
                <a:cs typeface="Fira Sans"/>
                <a:sym typeface="Fira Sans"/>
              </a:rPr>
              <a:t>AFTER</a:t>
            </a:r>
            <a:endParaRPr sz="16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descr="A picture containing drawing&#10;&#10;Description automatically generated" id="320" name="Google Shape;320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5" y="49288"/>
            <a:ext cx="2434303" cy="60857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8"/>
          <p:cNvSpPr txBox="1"/>
          <p:nvPr/>
        </p:nvSpPr>
        <p:spPr>
          <a:xfrm>
            <a:off x="484927" y="1074763"/>
            <a:ext cx="36996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"/>
                <a:ea typeface="Fira Sans"/>
                <a:cs typeface="Fira Sans"/>
                <a:sym typeface="Fira Sans"/>
              </a:rPr>
              <a:t>BEFORE </a:t>
            </a:r>
            <a:endParaRPr sz="16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322" name="Google Shape;322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4925" y="1333013"/>
            <a:ext cx="3490200" cy="300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85700" y="1366588"/>
            <a:ext cx="3695700" cy="296746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8"/>
          <p:cNvSpPr txBox="1"/>
          <p:nvPr/>
        </p:nvSpPr>
        <p:spPr>
          <a:xfrm>
            <a:off x="2946375" y="20663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Result: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9975" y="0"/>
            <a:ext cx="394025" cy="514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7829" y="0"/>
            <a:ext cx="232150" cy="4080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331" name="Google Shape;331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26188" y="4415725"/>
            <a:ext cx="651512" cy="4856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332" name="Google Shape;332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3589" y="4415725"/>
            <a:ext cx="2434303" cy="60857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9"/>
          <p:cNvSpPr txBox="1"/>
          <p:nvPr/>
        </p:nvSpPr>
        <p:spPr>
          <a:xfrm>
            <a:off x="5278211" y="808265"/>
            <a:ext cx="2436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69275" y="1220300"/>
            <a:ext cx="3151250" cy="30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9"/>
          <p:cNvSpPr txBox="1"/>
          <p:nvPr/>
        </p:nvSpPr>
        <p:spPr>
          <a:xfrm>
            <a:off x="76525" y="1220300"/>
            <a:ext cx="4495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Just like our computer handles multiple copies by adding a number in front of the file name.Similarly ,our code  also adds a number in front of the contact to distinguish the multiple copies present in the  database under that particular name. </a:t>
            </a:r>
            <a:endParaRPr sz="2100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336" name="Google Shape;336;p39"/>
          <p:cNvSpPr txBox="1"/>
          <p:nvPr/>
        </p:nvSpPr>
        <p:spPr>
          <a:xfrm>
            <a:off x="201450" y="354075"/>
            <a:ext cx="662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Handling of additional copies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7000" y="0"/>
            <a:ext cx="497000" cy="514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4104" y="0"/>
            <a:ext cx="222900" cy="4080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343" name="Google Shape;343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26188" y="4415725"/>
            <a:ext cx="651512" cy="4856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344" name="Google Shape;344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3589" y="4415725"/>
            <a:ext cx="2434303" cy="6085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0"/>
          <p:cNvSpPr txBox="1"/>
          <p:nvPr/>
        </p:nvSpPr>
        <p:spPr>
          <a:xfrm>
            <a:off x="5278211" y="808265"/>
            <a:ext cx="2436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0"/>
          <p:cNvSpPr txBox="1"/>
          <p:nvPr/>
        </p:nvSpPr>
        <p:spPr>
          <a:xfrm>
            <a:off x="1074350" y="188025"/>
            <a:ext cx="573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Deleting a contact</a:t>
            </a:r>
            <a:endParaRPr sz="10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347" name="Google Shape;347;p40"/>
          <p:cNvSpPr txBox="1"/>
          <p:nvPr/>
        </p:nvSpPr>
        <p:spPr>
          <a:xfrm>
            <a:off x="308875" y="899775"/>
            <a:ext cx="337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"/>
                <a:ea typeface="Fira Sans"/>
                <a:cs typeface="Fira Sans"/>
                <a:sym typeface="Fira Sans"/>
              </a:rPr>
              <a:t>    BEFORE </a:t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0"/>
          <p:cNvSpPr txBox="1"/>
          <p:nvPr/>
        </p:nvSpPr>
        <p:spPr>
          <a:xfrm>
            <a:off x="4512325" y="886350"/>
            <a:ext cx="3008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"/>
                <a:ea typeface="Fira Sans"/>
                <a:cs typeface="Fira Sans"/>
                <a:sym typeface="Fira Sans"/>
              </a:rPr>
              <a:t>AFTER</a:t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925" y="1411950"/>
            <a:ext cx="2953050" cy="28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45800" y="1411950"/>
            <a:ext cx="3008100" cy="28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410506" y="425651"/>
            <a:ext cx="289488" cy="9177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3400240" y="1315601"/>
            <a:ext cx="132307" cy="69997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357" name="Google Shape;357;p41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1316" y="4207900"/>
            <a:ext cx="726300" cy="54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358" name="Google Shape;358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010" y="4080607"/>
            <a:ext cx="2434303" cy="60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97200" y="798775"/>
            <a:ext cx="3413425" cy="34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1"/>
          <p:cNvSpPr txBox="1"/>
          <p:nvPr/>
        </p:nvSpPr>
        <p:spPr>
          <a:xfrm>
            <a:off x="654050" y="77875"/>
            <a:ext cx="542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 </a:t>
            </a:r>
            <a:r>
              <a:rPr lang="en" sz="33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Deletion of multiple </a:t>
            </a:r>
            <a:r>
              <a:rPr lang="en" sz="33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copies</a:t>
            </a:r>
            <a:endParaRPr sz="2700"/>
          </a:p>
        </p:txBody>
      </p:sp>
      <p:sp>
        <p:nvSpPr>
          <p:cNvPr id="361" name="Google Shape;361;p41"/>
          <p:cNvSpPr txBox="1"/>
          <p:nvPr/>
        </p:nvSpPr>
        <p:spPr>
          <a:xfrm>
            <a:off x="520475" y="871800"/>
            <a:ext cx="41043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As discussed, our code automatically adds a number in front of a repeating contact name.This ensures that during deletion only the intended record is deleted and avoids any unnecessary outcomes.</a:t>
            </a:r>
            <a:endParaRPr sz="15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/>
          <p:nvPr>
            <p:ph type="title"/>
          </p:nvPr>
        </p:nvSpPr>
        <p:spPr>
          <a:xfrm>
            <a:off x="2144213" y="181264"/>
            <a:ext cx="5423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Editing a contact</a:t>
            </a:r>
            <a:endParaRPr sz="2400"/>
          </a:p>
        </p:txBody>
      </p:sp>
      <p:pic>
        <p:nvPicPr>
          <p:cNvPr id="367" name="Google Shape;36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377537" y="392685"/>
            <a:ext cx="355425" cy="9177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5566297" y="1226030"/>
            <a:ext cx="155620" cy="69997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369" name="Google Shape;369;p42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3346" y="249511"/>
            <a:ext cx="726300" cy="5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2"/>
          <p:cNvSpPr txBox="1"/>
          <p:nvPr/>
        </p:nvSpPr>
        <p:spPr>
          <a:xfrm>
            <a:off x="591550" y="904950"/>
            <a:ext cx="1245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6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BEFORE</a:t>
            </a:r>
            <a:endParaRPr sz="16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descr="A picture containing drawing&#10;&#10;Description automatically generated" id="371" name="Google Shape;371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295" y="85825"/>
            <a:ext cx="2434303" cy="60857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2"/>
          <p:cNvSpPr txBox="1"/>
          <p:nvPr/>
        </p:nvSpPr>
        <p:spPr>
          <a:xfrm>
            <a:off x="5693900" y="9049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AFTER</a:t>
            </a:r>
            <a:endParaRPr sz="16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73" name="Google Shape;373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98200" y="1235400"/>
            <a:ext cx="3695700" cy="3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1100" y="1235400"/>
            <a:ext cx="3676650" cy="31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6258" y="3652"/>
            <a:ext cx="420532" cy="5139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380" name="Google Shape;380;p4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124" y="4376894"/>
            <a:ext cx="726300" cy="5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7939823" y="-682279"/>
            <a:ext cx="419213" cy="1754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1804" y="-14794"/>
            <a:ext cx="420533" cy="4192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383" name="Google Shape;383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715" y="100132"/>
            <a:ext cx="2434303" cy="608576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3"/>
          <p:cNvSpPr txBox="1"/>
          <p:nvPr/>
        </p:nvSpPr>
        <p:spPr>
          <a:xfrm>
            <a:off x="2336750" y="282025"/>
            <a:ext cx="4515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Viewing a contact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3"/>
          <p:cNvSpPr txBox="1"/>
          <p:nvPr/>
        </p:nvSpPr>
        <p:spPr>
          <a:xfrm>
            <a:off x="449475" y="882850"/>
            <a:ext cx="167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BEFORE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86" name="Google Shape;386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2325" y="1283050"/>
            <a:ext cx="3676650" cy="304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9288" y="1298350"/>
            <a:ext cx="3676650" cy="304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3"/>
          <p:cNvSpPr txBox="1"/>
          <p:nvPr/>
        </p:nvSpPr>
        <p:spPr>
          <a:xfrm>
            <a:off x="4579300" y="8828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AFTER</a:t>
            </a:r>
            <a:endParaRPr sz="15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-91925" y="464569"/>
            <a:ext cx="788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Marcellus"/>
              <a:buNone/>
            </a:pPr>
            <a:r>
              <a:rPr lang="en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Problem statement – To create a virtual contact book  </a:t>
            </a:r>
            <a:br>
              <a:rPr lang="en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</a:br>
            <a:endParaRPr sz="36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445169" y="989036"/>
            <a:ext cx="4992300" cy="18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Fira Sans"/>
              <a:buChar char="•"/>
            </a:pPr>
            <a:r>
              <a:rPr lang="en" sz="20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Virtual contact book is a small application developed for mini project. In olden days, we stored all our important contact details in books. Here we proposed a new system, by which we can store all the details in a central repository.</a:t>
            </a:r>
            <a:endParaRPr sz="20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Fira Sans"/>
              <a:buChar char="•"/>
            </a:pPr>
            <a:r>
              <a:rPr lang="en" sz="20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By using this application, we can see our contacts anywhere in the world. It also allows us to add, view, delete and edit a contact as per need.</a:t>
            </a:r>
            <a:endParaRPr sz="20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0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3575" y="0"/>
            <a:ext cx="450425" cy="514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7528" y="0"/>
            <a:ext cx="246050" cy="4080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43" name="Google Shape;14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26188" y="4415725"/>
            <a:ext cx="651512" cy="4856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44" name="Google Shape;144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3589" y="4415725"/>
            <a:ext cx="2434302" cy="60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404132" y="3024868"/>
            <a:ext cx="6894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000" u="none" cap="none" strike="noStrike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5278211" y="808265"/>
            <a:ext cx="24370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Thunderbolt\Desktop\ULTRASONIC\download.png" id="147" name="Google Shape;147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70111" y="982853"/>
            <a:ext cx="1983921" cy="1873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8425" y="0"/>
            <a:ext cx="485575" cy="514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0700" y="4733431"/>
            <a:ext cx="394025" cy="408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395" name="Google Shape;39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21772" y="4500162"/>
            <a:ext cx="651512" cy="485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7562376" y="4045779"/>
            <a:ext cx="408400" cy="1783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397" name="Google Shape;397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3702" y="4500162"/>
            <a:ext cx="1992090" cy="498022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4"/>
          <p:cNvSpPr txBox="1"/>
          <p:nvPr/>
        </p:nvSpPr>
        <p:spPr>
          <a:xfrm>
            <a:off x="581700" y="382700"/>
            <a:ext cx="7335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Conclusion </a:t>
            </a:r>
            <a:endParaRPr sz="36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399" name="Google Shape;399;p44"/>
          <p:cNvSpPr txBox="1"/>
          <p:nvPr/>
        </p:nvSpPr>
        <p:spPr>
          <a:xfrm>
            <a:off x="581700" y="1136900"/>
            <a:ext cx="7335600" cy="30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We have successfully developed a virtual Contact Book.We have used tkinter for rendering graphics.We have used SQlite3 module to create a database that stores  all our information.</a:t>
            </a:r>
            <a:r>
              <a:rPr lang="en" sz="1850">
                <a:solidFill>
                  <a:srgbClr val="262626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We have also  understood  how to create button widgets and how to call the function using the same.In addition to that , we have  implemented the concepts of object oriented programming, wherever required.Our application  uses re module for searching copies of a contact name and modifying them to avoid any possible errors.We have tried to handle all the scenarios after thorough testing.</a:t>
            </a:r>
            <a:endParaRPr sz="19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410506" y="425651"/>
            <a:ext cx="289488" cy="9177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3400240" y="1315601"/>
            <a:ext cx="132307" cy="69997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406" name="Google Shape;406;p45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1316" y="4207900"/>
            <a:ext cx="726300" cy="54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407" name="Google Shape;407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010" y="4080607"/>
            <a:ext cx="2434303" cy="608576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5"/>
          <p:cNvSpPr txBox="1"/>
          <p:nvPr/>
        </p:nvSpPr>
        <p:spPr>
          <a:xfrm>
            <a:off x="459250" y="290850"/>
            <a:ext cx="780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References</a:t>
            </a:r>
            <a:endParaRPr sz="36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409" name="Google Shape;409;p45"/>
          <p:cNvSpPr txBox="1"/>
          <p:nvPr/>
        </p:nvSpPr>
        <p:spPr>
          <a:xfrm>
            <a:off x="651650" y="863250"/>
            <a:ext cx="7807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https://www.tutorialspoint.com/python/python_gui_programming.htm#:~:text=Tkinter%20is%20the%20standard%20GUI,to%20the%20Tk%20GUI%20toolkit.&amp;text=Import%20the%20Tkinter%20module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https://youtu.be/pd-0G0MigUA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https://www.javatpoint.com/python-oops-concepts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https://www.programiz.com/python-programming/object-oriented-programming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https://www.tutorialspoint.com/sqlite/sqlite_python.htm#:~:text=SQLite3%20can%20be%20integrated%20with,x%20onwards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https://www.digitalocean.com/community/tutorials/how-to-use-the-sqlite3-module-in-python-3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https://youtu.be/YXPyB4XeYLA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https://pynative.com/python-sqlite/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https://youtu.be/yQSEXcf6s2I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6"/>
              </a:rPr>
              <a:t>https://www.w3schools.com/python/python_regex.asp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7"/>
              </a:rPr>
              <a:t>https://www.programiz.com/python-programming/regex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291844" y="306989"/>
            <a:ext cx="526812" cy="9177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5566297" y="1054630"/>
            <a:ext cx="155620" cy="69997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416" name="Google Shape;416;p46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3346" y="249511"/>
            <a:ext cx="726300" cy="54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417" name="Google Shape;417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295" y="85825"/>
            <a:ext cx="2434303" cy="60857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6"/>
          <p:cNvSpPr txBox="1"/>
          <p:nvPr/>
        </p:nvSpPr>
        <p:spPr>
          <a:xfrm>
            <a:off x="2444175" y="577475"/>
            <a:ext cx="517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Link for git-hub</a:t>
            </a:r>
            <a:endParaRPr sz="36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419" name="Google Shape;419;p46"/>
          <p:cNvSpPr txBox="1"/>
          <p:nvPr/>
        </p:nvSpPr>
        <p:spPr>
          <a:xfrm>
            <a:off x="443175" y="1490675"/>
            <a:ext cx="7762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7"/>
              </a:rPr>
              <a:t>https://github.com/Esha-Shelar/MiniProject-VirtualContactBook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" y="1664"/>
            <a:ext cx="425218" cy="5141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672" y="0"/>
            <a:ext cx="157258" cy="40805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426" name="Google Shape;426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6429" y="4373116"/>
            <a:ext cx="651512" cy="4856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427" name="Google Shape;427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2930" y="4371737"/>
            <a:ext cx="1991677" cy="49791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47"/>
          <p:cNvSpPr txBox="1"/>
          <p:nvPr/>
        </p:nvSpPr>
        <p:spPr>
          <a:xfrm>
            <a:off x="2624700" y="2148450"/>
            <a:ext cx="3894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THANK YOU</a:t>
            </a:r>
            <a:endParaRPr sz="43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410506" y="425651"/>
            <a:ext cx="289488" cy="9177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3400240" y="1315601"/>
            <a:ext cx="132307" cy="69997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54" name="Google Shape;154;p27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1316" y="4207900"/>
            <a:ext cx="726300" cy="54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55" name="Google Shape;155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010" y="4080607"/>
            <a:ext cx="2434303" cy="60857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899800" y="0"/>
            <a:ext cx="699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System Architecture</a:t>
            </a:r>
            <a:endParaRPr sz="36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0" y="684900"/>
            <a:ext cx="9024600" cy="3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" sz="18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This mini project in python allows us to perform simple Phonebook operations like in our mobiles. You can add,  modify, view and delete Phonebook-related records. OOP, data structure and exception handling concepts have been extensively used for almost all functions in this mini project.</a:t>
            </a:r>
            <a:endParaRPr sz="18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" sz="18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The source code for this project is just over 170 lines.</a:t>
            </a:r>
            <a:endParaRPr sz="18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" sz="18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Personal information such as name, number and email id are asked while adding a record into the Phonebook. These records can then be modified, viewed and removed. All changes made are permanent and stored in a database.</a:t>
            </a:r>
            <a:endParaRPr sz="18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" sz="18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This mini project is an application made by using graphics.</a:t>
            </a:r>
            <a:endParaRPr sz="18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Fira Sans"/>
              <a:buChar char="•"/>
            </a:pPr>
            <a:r>
              <a:rPr lang="en" sz="18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The source code is complete and compiled using Spyder.</a:t>
            </a:r>
            <a:endParaRPr sz="18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143600" y="-5"/>
            <a:ext cx="788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Marcellus"/>
              <a:buNone/>
            </a:pPr>
            <a:r>
              <a:rPr lang="en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Adding a contact:</a:t>
            </a:r>
            <a:endParaRPr sz="36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9975" y="0"/>
            <a:ext cx="394025" cy="514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4279" y="0"/>
            <a:ext cx="275700" cy="4080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65" name="Google Shape;16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63838" y="67538"/>
            <a:ext cx="651512" cy="4856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66" name="Google Shape;16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3589" y="4415725"/>
            <a:ext cx="2434303" cy="608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>
            <a:off x="5278211" y="808265"/>
            <a:ext cx="2436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-76800" y="553150"/>
            <a:ext cx="869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The add_contacts() method is used to add a new contact to our database. </a:t>
            </a:r>
            <a:endParaRPr sz="1300"/>
          </a:p>
        </p:txBody>
      </p:sp>
      <p:sp>
        <p:nvSpPr>
          <p:cNvPr id="169" name="Google Shape;169;p28"/>
          <p:cNvSpPr/>
          <p:nvPr/>
        </p:nvSpPr>
        <p:spPr>
          <a:xfrm>
            <a:off x="3159113" y="1012738"/>
            <a:ext cx="1802700" cy="125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When the add button is clicked,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add_contacts </a:t>
            </a:r>
            <a:r>
              <a:rPr lang="en">
                <a:latin typeface="Fira Sans"/>
                <a:ea typeface="Fira Sans"/>
                <a:cs typeface="Fira Sans"/>
                <a:sym typeface="Fira Sans"/>
              </a:rPr>
              <a:t>method</a:t>
            </a:r>
            <a:r>
              <a:rPr lang="en">
                <a:latin typeface="Fira Sans"/>
                <a:ea typeface="Fira Sans"/>
                <a:cs typeface="Fira Sans"/>
                <a:sym typeface="Fira Sans"/>
              </a:rPr>
              <a:t> is invoke</a:t>
            </a:r>
            <a:r>
              <a:rPr lang="en" sz="1300">
                <a:latin typeface="Fira Sans"/>
                <a:ea typeface="Fira Sans"/>
                <a:cs typeface="Fira Sans"/>
                <a:sym typeface="Fira Sans"/>
              </a:rPr>
              <a:t>d.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5316000" y="2864450"/>
            <a:ext cx="2434200" cy="140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fetched details are then added to the </a:t>
            </a:r>
            <a:r>
              <a:rPr lang="en"/>
              <a:t>database</a:t>
            </a:r>
            <a:r>
              <a:rPr lang="en"/>
              <a:t> using the execute method and Insert statement of  the SQlite module</a:t>
            </a: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5714425" y="1012750"/>
            <a:ext cx="2013900" cy="125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new details in the entry boxes are fetched by using StringVar and get method of the tkinter module.</a:t>
            </a: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182025" y="1012775"/>
            <a:ext cx="2304000" cy="125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first enters the contact details in the entry boxes.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filling all the boxes, the user must click on the add button.</a:t>
            </a: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2542438" y="1499200"/>
            <a:ext cx="520500" cy="28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6583525" y="2324550"/>
            <a:ext cx="275700" cy="485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4659025" y="3460925"/>
            <a:ext cx="520500" cy="284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>
            <a:off x="2081388" y="2875500"/>
            <a:ext cx="2490600" cy="125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adding the new contact, the entry boxes are again set to null.Lastly the function insert_list() is invoked which updates the listbox on the GUI window</a:t>
            </a:r>
            <a:r>
              <a:rPr lang="en"/>
              <a:t> </a:t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5058000" y="1499225"/>
            <a:ext cx="520500" cy="28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 rotWithShape="1">
          <a:blip r:embed="rId7">
            <a:alphaModFix/>
          </a:blip>
          <a:srcRect b="21363" l="26725" r="33845" t="24069"/>
          <a:stretch/>
        </p:blipFill>
        <p:spPr>
          <a:xfrm>
            <a:off x="0" y="2875500"/>
            <a:ext cx="1802700" cy="14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2542450" y="4415713"/>
            <a:ext cx="51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*INCASE OF ANY EXCEPTIONS, PASS STATEMENT IS EXECUTED*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0100" y="0"/>
            <a:ext cx="393900" cy="514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2375" y="4733425"/>
            <a:ext cx="394025" cy="409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86" name="Google Shape;18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21772" y="4500162"/>
            <a:ext cx="651512" cy="485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7653463" y="4046363"/>
            <a:ext cx="409575" cy="1783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88" name="Google Shape;188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3702" y="4500162"/>
            <a:ext cx="1992090" cy="49802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0" y="0"/>
            <a:ext cx="76146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Deleting </a:t>
            </a:r>
            <a:r>
              <a:rPr lang="en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a contact:</a:t>
            </a:r>
            <a:endParaRPr sz="36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113700" y="535775"/>
            <a:ext cx="82806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6075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50"/>
              <a:buFont typeface="Fira Sans"/>
              <a:buChar char="●"/>
            </a:pPr>
            <a:r>
              <a:rPr lang="en" sz="185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The delete_contacts method is used to delete a record from the database. 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3168300" y="1152675"/>
            <a:ext cx="1783800" cy="150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"/>
                <a:ea typeface="Fira Sans"/>
                <a:cs typeface="Fira Sans"/>
                <a:sym typeface="Fira Sans"/>
              </a:rPr>
              <a:t>After selecting the contact the user must click on the delete button.This button invokes delete_contacts() method</a:t>
            </a:r>
            <a:r>
              <a:rPr lang="en" sz="1300">
                <a:latin typeface="Fira Sans"/>
                <a:ea typeface="Fira Sans"/>
                <a:cs typeface="Fira Sans"/>
                <a:sym typeface="Fira Sans"/>
              </a:rPr>
              <a:t>.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576013" y="1670138"/>
            <a:ext cx="520500" cy="28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219250" y="1225425"/>
            <a:ext cx="2304000" cy="125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deletion of a contact the user must first select the contact from the listbox on the GUI window.</a:t>
            </a:r>
            <a:r>
              <a:rPr lang="en"/>
              <a:t> </a:t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5068075" y="1788425"/>
            <a:ext cx="393900" cy="28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5578050" y="1152675"/>
            <a:ext cx="2434200" cy="140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"/>
                <a:ea typeface="Fira Sans"/>
                <a:cs typeface="Fira Sans"/>
                <a:sym typeface="Fira Sans"/>
              </a:rPr>
              <a:t>This function first fetches the record of the selected contact name using execute method,select statement and fetchall method.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6813150" y="2661325"/>
            <a:ext cx="275700" cy="172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5663975" y="2941575"/>
            <a:ext cx="2304000" cy="125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"/>
                <a:ea typeface="Fira Sans"/>
                <a:cs typeface="Fira Sans"/>
                <a:sym typeface="Fira Sans"/>
              </a:rPr>
              <a:t>This selected contact is then deleted from the database using the execute method and the delete statement.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2643075" y="2941575"/>
            <a:ext cx="2434200" cy="134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"/>
                <a:ea typeface="Fira Sans"/>
                <a:cs typeface="Fira Sans"/>
                <a:sym typeface="Fira Sans"/>
              </a:rPr>
              <a:t>This function deletes a record  on basis of the contact name.Lastly insert_list() function is called to </a:t>
            </a:r>
            <a:r>
              <a:rPr lang="en" sz="1300">
                <a:latin typeface="Fira Sans"/>
                <a:ea typeface="Fira Sans"/>
                <a:cs typeface="Fira Sans"/>
                <a:sym typeface="Fira Sans"/>
              </a:rPr>
              <a:t>update the listbox on the GUI window.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5173675" y="3428025"/>
            <a:ext cx="393900" cy="284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 txBox="1"/>
          <p:nvPr/>
        </p:nvSpPr>
        <p:spPr>
          <a:xfrm>
            <a:off x="2944163" y="44005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*INCASE OF ANY EXCEPTIONS, PASS STATEMENT IS EXECUTED*</a:t>
            </a:r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1325" y="2635425"/>
            <a:ext cx="1645040" cy="1712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410506" y="425651"/>
            <a:ext cx="289488" cy="9177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3400240" y="1315601"/>
            <a:ext cx="132307" cy="69997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208" name="Google Shape;208;p30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17691" y="0"/>
            <a:ext cx="726300" cy="54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209" name="Google Shape;209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83386" y="-33531"/>
            <a:ext cx="2434303" cy="60857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270400" y="-70950"/>
            <a:ext cx="68223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Editing a contact:</a:t>
            </a:r>
            <a:endParaRPr sz="36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-16800" y="458450"/>
            <a:ext cx="91776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Fira Sans"/>
              <a:buChar char="●"/>
            </a:pPr>
            <a:r>
              <a:rPr lang="en" sz="1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program breaks down the edit process into two halves .First half  is handled by the edit_contacts() and the second half by the edit() method.</a:t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270400" y="1272038"/>
            <a:ext cx="1783800" cy="161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First the user must select the contact from the listbox, which he  wishes to edit</a:t>
            </a:r>
            <a:endParaRPr sz="13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2126363" y="1938788"/>
            <a:ext cx="520500" cy="28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2646863" y="1272050"/>
            <a:ext cx="1783800" cy="161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After selecting, he must click on the edit button.This button is used to invoke edit_contacts() method.</a:t>
            </a:r>
            <a:endParaRPr sz="13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4851500" y="1272050"/>
            <a:ext cx="1991100" cy="161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When this function is executed , other buttons like add,delete, view and reset get disabled, while the ok button gets enabled.</a:t>
            </a:r>
            <a:endParaRPr sz="12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4486158" y="1861121"/>
            <a:ext cx="327600" cy="2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6880358" y="1861121"/>
            <a:ext cx="327600" cy="2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7245700" y="1272050"/>
            <a:ext cx="1783800" cy="161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This function first fetches the original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details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of the  selected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contact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and then sets the entry boxes with these fetched details.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7180000" y="3144438"/>
            <a:ext cx="1915200" cy="161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user must now  make the desired changes to the contact details and click on the 'ok' button.The control now gets directed to the edit() function</a:t>
            </a:r>
            <a:endParaRPr sz="6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8065450" y="2913578"/>
            <a:ext cx="275700" cy="201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6813950" y="3811200"/>
            <a:ext cx="275700" cy="284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4572000" y="3010700"/>
            <a:ext cx="2204100" cy="161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The edit method fetches the edited  details and then using the execute and update statements, the new data is modified into the database</a:t>
            </a:r>
            <a:endParaRPr sz="12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4140250" y="3677450"/>
            <a:ext cx="393900" cy="284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2318600" y="3010700"/>
            <a:ext cx="1783800" cy="161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Lastly the function insert_list() is called which ensures that the contact details also get edited in the GUI window.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25" name="Google Shape;225;p30"/>
          <p:cNvSpPr/>
          <p:nvPr/>
        </p:nvSpPr>
        <p:spPr>
          <a:xfrm>
            <a:off x="131500" y="3010700"/>
            <a:ext cx="1783800" cy="161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</a:rPr>
              <a:t>After all the updates the disabled buttons are restored back to their enabled state and the ok button is again set to disabled state </a:t>
            </a:r>
            <a:endParaRPr sz="5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6" name="Google Shape;226;p30"/>
          <p:cNvSpPr/>
          <p:nvPr/>
        </p:nvSpPr>
        <p:spPr>
          <a:xfrm>
            <a:off x="1953150" y="3677450"/>
            <a:ext cx="327600" cy="284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6258" y="3652"/>
            <a:ext cx="420532" cy="5139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232" name="Google Shape;232;p3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124" y="4376894"/>
            <a:ext cx="726300" cy="5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7939823" y="-682279"/>
            <a:ext cx="419213" cy="1754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1804" y="-14794"/>
            <a:ext cx="420533" cy="4192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235" name="Google Shape;235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715" y="100132"/>
            <a:ext cx="2434303" cy="60857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/>
          <p:nvPr/>
        </p:nvSpPr>
        <p:spPr>
          <a:xfrm>
            <a:off x="3446538" y="1375100"/>
            <a:ext cx="1956300" cy="135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"/>
                <a:ea typeface="Fira Sans"/>
                <a:cs typeface="Fira Sans"/>
                <a:sym typeface="Fira Sans"/>
              </a:rPr>
              <a:t>After selecting the contact the user must click on view    button.This then invokes view_contacts() method.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1231275" y="190125"/>
            <a:ext cx="61626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 Viewing a contact:</a:t>
            </a:r>
            <a:endParaRPr sz="36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238" name="Google Shape;238;p31"/>
          <p:cNvSpPr/>
          <p:nvPr/>
        </p:nvSpPr>
        <p:spPr>
          <a:xfrm>
            <a:off x="2838538" y="1909400"/>
            <a:ext cx="520500" cy="28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1"/>
          <p:cNvSpPr/>
          <p:nvPr/>
        </p:nvSpPr>
        <p:spPr>
          <a:xfrm>
            <a:off x="380900" y="1473025"/>
            <a:ext cx="2304000" cy="125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first selects the contact from the listbox whose contact details he wishes to view.</a:t>
            </a:r>
            <a:endParaRPr/>
          </a:p>
        </p:txBody>
      </p:sp>
      <p:sp>
        <p:nvSpPr>
          <p:cNvPr id="240" name="Google Shape;240;p31"/>
          <p:cNvSpPr txBox="1"/>
          <p:nvPr/>
        </p:nvSpPr>
        <p:spPr>
          <a:xfrm>
            <a:off x="261775" y="733613"/>
            <a:ext cx="79179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Fira Sans"/>
              <a:buChar char="●"/>
            </a:pPr>
            <a:r>
              <a:rPr lang="en" sz="20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The view_contacts method is used to view the details of the selected contact.</a:t>
            </a:r>
            <a:endParaRPr/>
          </a:p>
        </p:txBody>
      </p:sp>
      <p:sp>
        <p:nvSpPr>
          <p:cNvPr id="241" name="Google Shape;241;p31"/>
          <p:cNvSpPr/>
          <p:nvPr/>
        </p:nvSpPr>
        <p:spPr>
          <a:xfrm>
            <a:off x="5490313" y="1909400"/>
            <a:ext cx="520500" cy="28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1"/>
          <p:cNvSpPr/>
          <p:nvPr/>
        </p:nvSpPr>
        <p:spPr>
          <a:xfrm>
            <a:off x="5966600" y="3118575"/>
            <a:ext cx="2434200" cy="14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The fetched details are then set to the respective entry boxes.</a:t>
            </a:r>
            <a:r>
              <a:rPr lang="en" sz="20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/>
          </a:p>
        </p:txBody>
      </p:sp>
      <p:sp>
        <p:nvSpPr>
          <p:cNvPr id="243" name="Google Shape;243;p31"/>
          <p:cNvSpPr/>
          <p:nvPr/>
        </p:nvSpPr>
        <p:spPr>
          <a:xfrm>
            <a:off x="5359425" y="3639825"/>
            <a:ext cx="520500" cy="284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1"/>
          <p:cNvSpPr/>
          <p:nvPr/>
        </p:nvSpPr>
        <p:spPr>
          <a:xfrm>
            <a:off x="2838550" y="3015675"/>
            <a:ext cx="2434200" cy="153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2626"/>
                </a:solidFill>
              </a:rPr>
              <a:t>Once the user is done viewing the contact, he can click reset. This button will clear the data present in the entry boxes.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245" name="Google Shape;245;p31"/>
          <p:cNvSpPr/>
          <p:nvPr/>
        </p:nvSpPr>
        <p:spPr>
          <a:xfrm>
            <a:off x="7193050" y="2764525"/>
            <a:ext cx="275700" cy="284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"/>
          <p:cNvSpPr txBox="1"/>
          <p:nvPr/>
        </p:nvSpPr>
        <p:spPr>
          <a:xfrm>
            <a:off x="-2053300" y="2026025"/>
            <a:ext cx="24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1"/>
          <p:cNvSpPr/>
          <p:nvPr/>
        </p:nvSpPr>
        <p:spPr>
          <a:xfrm>
            <a:off x="6113800" y="1437575"/>
            <a:ext cx="2434200" cy="125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2626"/>
                </a:solidFill>
              </a:rPr>
              <a:t>The record details of the contact are first fetched using execute method, select </a:t>
            </a:r>
            <a:r>
              <a:rPr lang="en">
                <a:solidFill>
                  <a:srgbClr val="262626"/>
                </a:solidFill>
              </a:rPr>
              <a:t>statement</a:t>
            </a:r>
            <a:r>
              <a:rPr lang="en">
                <a:solidFill>
                  <a:srgbClr val="262626"/>
                </a:solidFill>
              </a:rPr>
              <a:t> and fetchall method.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248" name="Google Shape;248;p31"/>
          <p:cNvSpPr/>
          <p:nvPr/>
        </p:nvSpPr>
        <p:spPr>
          <a:xfrm>
            <a:off x="279900" y="3015675"/>
            <a:ext cx="2143200" cy="1257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*INCASE OF ANY EXCEPTIONS, PASS STATEMENT IS EXECUTED*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9975" y="0"/>
            <a:ext cx="394025" cy="514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2250" y="4710006"/>
            <a:ext cx="394025" cy="431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255" name="Google Shape;25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21772" y="4500162"/>
            <a:ext cx="651512" cy="485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7642213" y="4034066"/>
            <a:ext cx="431825" cy="1783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257" name="Google Shape;257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3702" y="4500162"/>
            <a:ext cx="1992091" cy="498023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286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Fira Sans"/>
              <a:buChar char="•"/>
            </a:pPr>
            <a:r>
              <a:rPr lang="en" sz="20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Following application uses :</a:t>
            </a:r>
            <a:endParaRPr sz="20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000" u="sng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1. Concepts of OOP.</a:t>
            </a:r>
            <a:endParaRPr sz="20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000" u="sng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2. Tkinter module</a:t>
            </a:r>
            <a:endParaRPr sz="20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000" u="sng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3. SQLite3 module</a:t>
            </a:r>
            <a:endParaRPr sz="20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000" u="sng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4. RE module</a:t>
            </a:r>
            <a:endParaRPr sz="20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000" u="sng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5. Exception handling</a:t>
            </a:r>
            <a:endParaRPr sz="20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>
              <a:solidFill>
                <a:srgbClr val="262626"/>
              </a:solidFill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940075" y="349175"/>
            <a:ext cx="57882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Marcellus"/>
              <a:buNone/>
            </a:pPr>
            <a:r>
              <a:rPr lang="en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Features of designed system</a:t>
            </a:r>
            <a:endParaRPr sz="32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300791" y="143896"/>
            <a:ext cx="8546934" cy="54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Marcellus"/>
              <a:buNone/>
            </a:pPr>
            <a:r>
              <a:rPr lang="en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Object Oriented Programming</a:t>
            </a:r>
            <a:endParaRPr sz="36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265" name="Google Shape;26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410506" y="425651"/>
            <a:ext cx="289488" cy="9177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3400240" y="1315601"/>
            <a:ext cx="132307" cy="69997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267" name="Google Shape;267;p33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1316" y="4207900"/>
            <a:ext cx="726409" cy="54144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3"/>
          <p:cNvSpPr txBox="1"/>
          <p:nvPr/>
        </p:nvSpPr>
        <p:spPr>
          <a:xfrm>
            <a:off x="502319" y="763982"/>
            <a:ext cx="77364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Fira Sans"/>
              <a:buChar char="•"/>
            </a:pPr>
            <a:r>
              <a:rPr lang="en" sz="21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The basic concepts of OOP used in our application are as follows:</a:t>
            </a:r>
            <a:endParaRPr sz="11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  1. </a:t>
            </a:r>
            <a:r>
              <a:rPr b="1" lang="en" sz="21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Class</a:t>
            </a:r>
            <a:r>
              <a:rPr lang="en" sz="21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 : Our application uses a class called contactBook. It is used to make our code more manageable. </a:t>
            </a:r>
            <a:endParaRPr sz="11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  2. </a:t>
            </a:r>
            <a:r>
              <a:rPr b="1" lang="en" sz="21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Objects</a:t>
            </a:r>
            <a:r>
              <a:rPr lang="en" sz="21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 : the class contactBook has an object ‘obj’ to access its attributes.</a:t>
            </a:r>
            <a:endParaRPr sz="11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  3. </a:t>
            </a:r>
            <a:r>
              <a:rPr b="1" lang="en" sz="21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Class methods</a:t>
            </a:r>
            <a:r>
              <a:rPr lang="en" sz="21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 : Our application has various methods like add_contacts, delete_contacts, view_contacts etc. These methods are used to perform specific tasks and ensure code reusability.</a:t>
            </a:r>
            <a:endParaRPr sz="11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descr="A picture containing drawing&#10;&#10;Description automatically generated" id="269" name="Google Shape;269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011" y="4080607"/>
            <a:ext cx="2434302" cy="6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