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59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Северин" initials="МС" lastIdx="2" clrIdx="0">
    <p:extLst>
      <p:ext uri="{19B8F6BF-5375-455C-9EA6-DF929625EA0E}">
        <p15:presenceInfo xmlns:p15="http://schemas.microsoft.com/office/powerpoint/2012/main" userId="6df62736ae2680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43" d="100"/>
          <a:sy n="143" d="100"/>
        </p:scale>
        <p:origin x="72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05E5A-6CEC-492E-AFE8-C6FC1DC53A96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E281B9-C7CC-419C-8BE9-4A982221D7B6}">
      <dgm:prSet/>
      <dgm:spPr/>
      <dgm:t>
        <a:bodyPr/>
        <a:lstStyle/>
        <a:p>
          <a:r>
            <a:rPr lang="en-US" dirty="0"/>
            <a:t>The entire node.js application is run in a container as a single service and each container has the same features as all other containers. If one application feature experiences a spike in demand, the entire architecture must be scaled.</a:t>
          </a:r>
        </a:p>
      </dgm:t>
    </dgm:pt>
    <dgm:pt modelId="{CF75D20D-ED99-488C-B906-A58A4770CEBA}" type="parTrans" cxnId="{8711B2CD-AFBE-4957-A1D9-E8C22A109071}">
      <dgm:prSet/>
      <dgm:spPr/>
      <dgm:t>
        <a:bodyPr/>
        <a:lstStyle/>
        <a:p>
          <a:endParaRPr lang="en-US"/>
        </a:p>
      </dgm:t>
    </dgm:pt>
    <dgm:pt modelId="{5465AABE-3502-4CD6-89A5-06B13BDC9A38}" type="sibTrans" cxnId="{8711B2CD-AFBE-4957-A1D9-E8C22A109071}">
      <dgm:prSet/>
      <dgm:spPr/>
      <dgm:t>
        <a:bodyPr/>
        <a:lstStyle/>
        <a:p>
          <a:endParaRPr lang="en-US"/>
        </a:p>
      </dgm:t>
    </dgm:pt>
    <dgm:pt modelId="{3EA208CD-D06A-4097-BB8D-32B2C782BDDB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Each feature of the node.js application runs as a separate service within its own container. The services can scale and be updated independently of the others.</a:t>
          </a:r>
        </a:p>
      </dgm:t>
    </dgm:pt>
    <dgm:pt modelId="{B12AC0A6-F455-46B6-9A66-53F3DD751386}" type="parTrans" cxnId="{7C813BAE-8301-497D-B81F-630C65583E38}">
      <dgm:prSet/>
      <dgm:spPr/>
      <dgm:t>
        <a:bodyPr/>
        <a:lstStyle/>
        <a:p>
          <a:endParaRPr lang="en-US"/>
        </a:p>
      </dgm:t>
    </dgm:pt>
    <dgm:pt modelId="{7ADDE835-E330-420D-B1E7-D635CE99DBAF}" type="sibTrans" cxnId="{7C813BAE-8301-497D-B81F-630C65583E38}">
      <dgm:prSet/>
      <dgm:spPr/>
      <dgm:t>
        <a:bodyPr/>
        <a:lstStyle/>
        <a:p>
          <a:endParaRPr lang="en-US"/>
        </a:p>
      </dgm:t>
    </dgm:pt>
    <dgm:pt modelId="{4DA2795C-68F4-4113-BEFA-1404B2891B41}" type="pres">
      <dgm:prSet presAssocID="{F8505E5A-6CEC-492E-AFE8-C6FC1DC53A96}" presName="Name0" presStyleCnt="0">
        <dgm:presLayoutVars>
          <dgm:dir/>
          <dgm:resizeHandles val="exact"/>
        </dgm:presLayoutVars>
      </dgm:prSet>
      <dgm:spPr/>
    </dgm:pt>
    <dgm:pt modelId="{FE193F4F-B23E-4D96-BEC9-6475C6A9C810}" type="pres">
      <dgm:prSet presAssocID="{A9E281B9-C7CC-419C-8BE9-4A982221D7B6}" presName="node" presStyleLbl="node1" presStyleIdx="0" presStyleCnt="2" custLinFactNeighborX="12199" custLinFactNeighborY="-11829">
        <dgm:presLayoutVars>
          <dgm:bulletEnabled val="1"/>
        </dgm:presLayoutVars>
      </dgm:prSet>
      <dgm:spPr/>
    </dgm:pt>
    <dgm:pt modelId="{4D394AF9-C20E-43FF-A11E-E7769B9E2008}" type="pres">
      <dgm:prSet presAssocID="{5465AABE-3502-4CD6-89A5-06B13BDC9A38}" presName="sibTrans" presStyleLbl="sibTrans2D1" presStyleIdx="0" presStyleCnt="1"/>
      <dgm:spPr/>
    </dgm:pt>
    <dgm:pt modelId="{80DC54DE-98A1-4315-999F-DE6EF8DF4B15}" type="pres">
      <dgm:prSet presAssocID="{5465AABE-3502-4CD6-89A5-06B13BDC9A38}" presName="connectorText" presStyleLbl="sibTrans2D1" presStyleIdx="0" presStyleCnt="1"/>
      <dgm:spPr/>
    </dgm:pt>
    <dgm:pt modelId="{B111C65D-C2CB-4112-B2CB-D6567E24D26C}" type="pres">
      <dgm:prSet presAssocID="{3EA208CD-D06A-4097-BB8D-32B2C782BDDB}" presName="node" presStyleLbl="node1" presStyleIdx="1" presStyleCnt="2" custLinFactNeighborX="643" custLinFactNeighborY="-11829">
        <dgm:presLayoutVars>
          <dgm:bulletEnabled val="1"/>
        </dgm:presLayoutVars>
      </dgm:prSet>
      <dgm:spPr/>
    </dgm:pt>
  </dgm:ptLst>
  <dgm:cxnLst>
    <dgm:cxn modelId="{A36EF308-B39E-4576-8307-4F5F0C5B4417}" type="presOf" srcId="{A9E281B9-C7CC-419C-8BE9-4A982221D7B6}" destId="{FE193F4F-B23E-4D96-BEC9-6475C6A9C810}" srcOrd="0" destOrd="0" presId="urn:microsoft.com/office/officeart/2005/8/layout/process1"/>
    <dgm:cxn modelId="{61411E0A-85AA-4A46-8C18-FBD3E14685FA}" type="presOf" srcId="{3EA208CD-D06A-4097-BB8D-32B2C782BDDB}" destId="{B111C65D-C2CB-4112-B2CB-D6567E24D26C}" srcOrd="0" destOrd="0" presId="urn:microsoft.com/office/officeart/2005/8/layout/process1"/>
    <dgm:cxn modelId="{7C813BAE-8301-497D-B81F-630C65583E38}" srcId="{F8505E5A-6CEC-492E-AFE8-C6FC1DC53A96}" destId="{3EA208CD-D06A-4097-BB8D-32B2C782BDDB}" srcOrd="1" destOrd="0" parTransId="{B12AC0A6-F455-46B6-9A66-53F3DD751386}" sibTransId="{7ADDE835-E330-420D-B1E7-D635CE99DBAF}"/>
    <dgm:cxn modelId="{FEF3ACB5-A39C-4971-882A-B292634F3227}" type="presOf" srcId="{5465AABE-3502-4CD6-89A5-06B13BDC9A38}" destId="{4D394AF9-C20E-43FF-A11E-E7769B9E2008}" srcOrd="0" destOrd="0" presId="urn:microsoft.com/office/officeart/2005/8/layout/process1"/>
    <dgm:cxn modelId="{8711B2CD-AFBE-4957-A1D9-E8C22A109071}" srcId="{F8505E5A-6CEC-492E-AFE8-C6FC1DC53A96}" destId="{A9E281B9-C7CC-419C-8BE9-4A982221D7B6}" srcOrd="0" destOrd="0" parTransId="{CF75D20D-ED99-488C-B906-A58A4770CEBA}" sibTransId="{5465AABE-3502-4CD6-89A5-06B13BDC9A38}"/>
    <dgm:cxn modelId="{60FA78CE-5BA2-435A-9B93-17AF53460D3D}" type="presOf" srcId="{5465AABE-3502-4CD6-89A5-06B13BDC9A38}" destId="{80DC54DE-98A1-4315-999F-DE6EF8DF4B15}" srcOrd="1" destOrd="0" presId="urn:microsoft.com/office/officeart/2005/8/layout/process1"/>
    <dgm:cxn modelId="{E05CB7E2-3FCE-4E36-944B-0DCD4C94A1AA}" type="presOf" srcId="{F8505E5A-6CEC-492E-AFE8-C6FC1DC53A96}" destId="{4DA2795C-68F4-4113-BEFA-1404B2891B41}" srcOrd="0" destOrd="0" presId="urn:microsoft.com/office/officeart/2005/8/layout/process1"/>
    <dgm:cxn modelId="{7D606047-1158-4E7A-8E22-615DEE164042}" type="presParOf" srcId="{4DA2795C-68F4-4113-BEFA-1404B2891B41}" destId="{FE193F4F-B23E-4D96-BEC9-6475C6A9C810}" srcOrd="0" destOrd="0" presId="urn:microsoft.com/office/officeart/2005/8/layout/process1"/>
    <dgm:cxn modelId="{D128682C-B80F-47AE-B793-1BB2BDD4D46B}" type="presParOf" srcId="{4DA2795C-68F4-4113-BEFA-1404B2891B41}" destId="{4D394AF9-C20E-43FF-A11E-E7769B9E2008}" srcOrd="1" destOrd="0" presId="urn:microsoft.com/office/officeart/2005/8/layout/process1"/>
    <dgm:cxn modelId="{0B348866-2AC5-4BEF-8AD9-002DDD8F4535}" type="presParOf" srcId="{4D394AF9-C20E-43FF-A11E-E7769B9E2008}" destId="{80DC54DE-98A1-4315-999F-DE6EF8DF4B15}" srcOrd="0" destOrd="0" presId="urn:microsoft.com/office/officeart/2005/8/layout/process1"/>
    <dgm:cxn modelId="{C5B9696D-A7BC-4BE3-B9F7-B53C5538A40F}" type="presParOf" srcId="{4DA2795C-68F4-4113-BEFA-1404B2891B41}" destId="{B111C65D-C2CB-4112-B2CB-D6567E24D26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93F4F-B23E-4D96-BEC9-6475C6A9C810}">
      <dsp:nvSpPr>
        <dsp:cNvPr id="0" name=""/>
        <dsp:cNvSpPr/>
      </dsp:nvSpPr>
      <dsp:spPr>
        <a:xfrm>
          <a:off x="179510" y="0"/>
          <a:ext cx="3643769" cy="3211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entire node.js application is run in a container as a single service and each container has the same features as all other containers. If one application feature experiences a spike in demand, the entire architecture must be scaled.</a:t>
          </a:r>
        </a:p>
      </dsp:txBody>
      <dsp:txXfrm>
        <a:off x="273559" y="94049"/>
        <a:ext cx="3455671" cy="3022973"/>
      </dsp:txXfrm>
    </dsp:sp>
    <dsp:sp modelId="{4D394AF9-C20E-43FF-A11E-E7769B9E2008}">
      <dsp:nvSpPr>
        <dsp:cNvPr id="0" name=""/>
        <dsp:cNvSpPr/>
      </dsp:nvSpPr>
      <dsp:spPr>
        <a:xfrm>
          <a:off x="4143633" y="1153708"/>
          <a:ext cx="679149" cy="9036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43633" y="1334439"/>
        <a:ext cx="475404" cy="542192"/>
      </dsp:txXfrm>
    </dsp:sp>
    <dsp:sp modelId="{B111C65D-C2CB-4112-B2CB-D6567E24D26C}">
      <dsp:nvSpPr>
        <dsp:cNvPr id="0" name=""/>
        <dsp:cNvSpPr/>
      </dsp:nvSpPr>
      <dsp:spPr>
        <a:xfrm>
          <a:off x="5104694" y="0"/>
          <a:ext cx="3643769" cy="321107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Each feature of the node.js application runs as a separate service within its own container. The services can scale and be updated independently of the others.</a:t>
          </a:r>
        </a:p>
      </dsp:txBody>
      <dsp:txXfrm>
        <a:off x="5198743" y="94049"/>
        <a:ext cx="3455671" cy="3022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87ED-7806-4908-A61C-80E7C14203B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8FB2E-BB77-481A-BDEC-5656810D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1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8FB2E-BB77-481A-BDEC-5656810DF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youtu.be/YftzfoaDb-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81" y="1531119"/>
            <a:ext cx="421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Docker, AWS ECS, ECR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75656" y="555526"/>
            <a:ext cx="70567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Break a Monolith Application into Microservices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948264" y="4424213"/>
            <a:ext cx="1584176" cy="276999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Severyn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 Maksym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578A0-7720-48C0-B88D-96CEC6BE1851}"/>
              </a:ext>
            </a:extLst>
          </p:cNvPr>
          <p:cNvSpPr/>
          <p:nvPr/>
        </p:nvSpPr>
        <p:spPr>
          <a:xfrm>
            <a:off x="8532439" y="145069"/>
            <a:ext cx="57606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D18E5-02A6-45B0-A309-B499E6ACA0B2}"/>
              </a:ext>
            </a:extLst>
          </p:cNvPr>
          <p:cNvSpPr/>
          <p:nvPr/>
        </p:nvSpPr>
        <p:spPr>
          <a:xfrm>
            <a:off x="3834172" y="4687123"/>
            <a:ext cx="24660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&lt;EPAM&gt; DevOps courses 2019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95" y="-3464"/>
            <a:ext cx="9144000" cy="857250"/>
          </a:xfrm>
        </p:spPr>
        <p:txBody>
          <a:bodyPr>
            <a:normAutofit fontScale="90000"/>
          </a:bodyPr>
          <a:lstStyle/>
          <a:p>
            <a:br>
              <a:rPr lang="en-US" altLang="ko-KR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ko-KR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Why this Matters</a:t>
            </a:r>
            <a:br>
              <a:rPr lang="en-US" altLang="ko-KR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ko-KR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260EB2D-5760-44B7-8656-F78DFAFA507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3989877"/>
              </p:ext>
            </p:extLst>
          </p:nvPr>
        </p:nvGraphicFramePr>
        <p:xfrm>
          <a:off x="0" y="1131888"/>
          <a:ext cx="8748464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F9E1B82-3C87-41B3-8A08-CDA1C7D4167E}"/>
              </a:ext>
            </a:extLst>
          </p:cNvPr>
          <p:cNvSpPr/>
          <p:nvPr/>
        </p:nvSpPr>
        <p:spPr>
          <a:xfrm>
            <a:off x="8748464" y="195486"/>
            <a:ext cx="208651" cy="176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2C05-7967-4A90-AD4D-4A90C77C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+mn-lt"/>
              </a:rPr>
              <a:t>Application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90F04-E653-4958-8D40-2DD97E643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11560"/>
            <a:ext cx="3960440" cy="2642955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76F625-F0E8-4277-BAD1-92F0986F9078}"/>
              </a:ext>
            </a:extLst>
          </p:cNvPr>
          <p:cNvSpPr/>
          <p:nvPr/>
        </p:nvSpPr>
        <p:spPr>
          <a:xfrm>
            <a:off x="4644008" y="1011560"/>
            <a:ext cx="4176464" cy="26429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Within a microservices architecture, each application component </a:t>
            </a:r>
          </a:p>
          <a:p>
            <a:r>
              <a:rPr lang="en-US" dirty="0"/>
              <a:t>runs as its own service and </a:t>
            </a:r>
          </a:p>
          <a:p>
            <a:r>
              <a:rPr lang="en-US" dirty="0"/>
              <a:t>communicates with other services </a:t>
            </a:r>
          </a:p>
          <a:p>
            <a:r>
              <a:rPr lang="en-US" dirty="0"/>
              <a:t>via a well-defined API.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E7DF7-FE2E-4349-9E60-BF395BCCCE9E}"/>
              </a:ext>
            </a:extLst>
          </p:cNvPr>
          <p:cNvSpPr/>
          <p:nvPr/>
        </p:nvSpPr>
        <p:spPr>
          <a:xfrm>
            <a:off x="8567936" y="123478"/>
            <a:ext cx="57606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965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4B08-333C-46BA-ADF7-B0959C0C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857250"/>
          </a:xfrm>
        </p:spPr>
        <p:txBody>
          <a:bodyPr/>
          <a:lstStyle/>
          <a:p>
            <a:r>
              <a:rPr lang="en-US" b="0" dirty="0">
                <a:latin typeface="+mn-lt"/>
              </a:rPr>
              <a:t>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48993-5D5C-41F5-9917-26C2B65C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14273"/>
            <a:ext cx="715801" cy="71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2A992-1CAA-496E-880D-5D303BEF9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80" y="2283900"/>
            <a:ext cx="1290461" cy="680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99191-33E9-4E36-9CC7-1966DF109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36" y="2271445"/>
            <a:ext cx="1272538" cy="705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E4DE85-3E9B-4945-8CE7-F2B79AA6FA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83" y="2266475"/>
            <a:ext cx="1272538" cy="715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7DB09A-E5F7-4A34-BD38-C770712CD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55" y="2290074"/>
            <a:ext cx="1857238" cy="66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0F2B52-1E4D-499A-8807-36EE2E0B44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41" y="2211080"/>
            <a:ext cx="889831" cy="88983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D6A765-7D15-41DD-A498-82986CA01A44}"/>
              </a:ext>
            </a:extLst>
          </p:cNvPr>
          <p:cNvSpPr/>
          <p:nvPr/>
        </p:nvSpPr>
        <p:spPr>
          <a:xfrm>
            <a:off x="182679" y="1880613"/>
            <a:ext cx="8778641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5D855-9F83-434B-843D-AD50FEEED30A}"/>
              </a:ext>
            </a:extLst>
          </p:cNvPr>
          <p:cNvSpPr/>
          <p:nvPr/>
        </p:nvSpPr>
        <p:spPr>
          <a:xfrm>
            <a:off x="8754898" y="95801"/>
            <a:ext cx="13114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75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F4B-1A9F-4C2E-A606-01D7F06A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" y="100622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latin typeface="+mn-lt"/>
              </a:rPr>
              <a:t>Containerize the Monolith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0551A-F3D6-4C24-A8FD-972E1B455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07" y="1203598"/>
            <a:ext cx="4869185" cy="237626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4DF7B9-1C80-4C4D-A2DB-4B1DA82211BE}"/>
              </a:ext>
            </a:extLst>
          </p:cNvPr>
          <p:cNvSpPr/>
          <p:nvPr/>
        </p:nvSpPr>
        <p:spPr>
          <a:xfrm>
            <a:off x="8676456" y="195486"/>
            <a:ext cx="310595" cy="204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854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0816E0E-BFA8-42F8-873B-2B381D21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+mn-lt"/>
                <a:cs typeface="Segoe UI" panose="020B0502040204020203" pitchFamily="34" charset="0"/>
              </a:rPr>
              <a:t>Containerized </a:t>
            </a:r>
            <a:r>
              <a:rPr lang="en-US" b="0" dirty="0" err="1">
                <a:latin typeface="+mn-lt"/>
                <a:cs typeface="Segoe UI" panose="020B0502040204020203" pitchFamily="34" charset="0"/>
              </a:rPr>
              <a:t>nodejs</a:t>
            </a:r>
            <a:r>
              <a:rPr lang="en-US" b="0" dirty="0">
                <a:latin typeface="+mn-lt"/>
                <a:cs typeface="Segoe UI" panose="020B0502040204020203" pitchFamily="34" charset="0"/>
              </a:rPr>
              <a:t> Monolith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50F1BA-167D-47F7-BD44-2784B0EDD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19" y="1755888"/>
            <a:ext cx="1368153" cy="1360552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087E884-6042-4510-A2D5-790A12915096}"/>
              </a:ext>
            </a:extLst>
          </p:cNvPr>
          <p:cNvSpPr/>
          <p:nvPr/>
        </p:nvSpPr>
        <p:spPr>
          <a:xfrm>
            <a:off x="323528" y="1779662"/>
            <a:ext cx="1368152" cy="14401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54BE6-C76A-4F0E-A80F-9476092C914C}"/>
              </a:ext>
            </a:extLst>
          </p:cNvPr>
          <p:cNvSpPr/>
          <p:nvPr/>
        </p:nvSpPr>
        <p:spPr>
          <a:xfrm>
            <a:off x="2483768" y="1779662"/>
            <a:ext cx="1296144" cy="1440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Balancer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A5337-1CE2-4C4B-8ACB-7B381827DE5C}"/>
              </a:ext>
            </a:extLst>
          </p:cNvPr>
          <p:cNvSpPr/>
          <p:nvPr/>
        </p:nvSpPr>
        <p:spPr>
          <a:xfrm>
            <a:off x="6245164" y="1176996"/>
            <a:ext cx="1728192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8067E-2430-4AD7-86E0-751DE9281FCD}"/>
              </a:ext>
            </a:extLst>
          </p:cNvPr>
          <p:cNvSpPr/>
          <p:nvPr/>
        </p:nvSpPr>
        <p:spPr>
          <a:xfrm>
            <a:off x="6245164" y="2787774"/>
            <a:ext cx="1728192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8A7D8-4067-4380-A157-E653EBB63A76}"/>
              </a:ext>
            </a:extLst>
          </p:cNvPr>
          <p:cNvSpPr/>
          <p:nvPr/>
        </p:nvSpPr>
        <p:spPr>
          <a:xfrm>
            <a:off x="4484581" y="3185419"/>
            <a:ext cx="1368152" cy="19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3A2881-577F-4097-A6C1-6D9F1E4925B6}"/>
              </a:ext>
            </a:extLst>
          </p:cNvPr>
          <p:cNvSpPr/>
          <p:nvPr/>
        </p:nvSpPr>
        <p:spPr>
          <a:xfrm>
            <a:off x="6948264" y="1353270"/>
            <a:ext cx="864096" cy="2880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EF961-B6FB-453F-8394-69B3572F17B0}"/>
              </a:ext>
            </a:extLst>
          </p:cNvPr>
          <p:cNvSpPr/>
          <p:nvPr/>
        </p:nvSpPr>
        <p:spPr>
          <a:xfrm>
            <a:off x="6948264" y="2158506"/>
            <a:ext cx="864096" cy="2880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D9C7D5-2A60-4D0F-BFEF-F0B1CD193912}"/>
              </a:ext>
            </a:extLst>
          </p:cNvPr>
          <p:cNvSpPr/>
          <p:nvPr/>
        </p:nvSpPr>
        <p:spPr>
          <a:xfrm>
            <a:off x="6948264" y="1755888"/>
            <a:ext cx="864096" cy="28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308901-C4DF-4F3D-9E5E-BF168905B99C}"/>
              </a:ext>
            </a:extLst>
          </p:cNvPr>
          <p:cNvSpPr/>
          <p:nvPr/>
        </p:nvSpPr>
        <p:spPr>
          <a:xfrm>
            <a:off x="6380690" y="1396292"/>
            <a:ext cx="432048" cy="1067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8D56B9-D5EB-4E94-BC05-F0A86CCA8A38}"/>
              </a:ext>
            </a:extLst>
          </p:cNvPr>
          <p:cNvSpPr/>
          <p:nvPr/>
        </p:nvSpPr>
        <p:spPr>
          <a:xfrm>
            <a:off x="6409967" y="2973946"/>
            <a:ext cx="432048" cy="1067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F8D9641-615D-4152-B202-8AD3C232C308}"/>
              </a:ext>
            </a:extLst>
          </p:cNvPr>
          <p:cNvSpPr/>
          <p:nvPr/>
        </p:nvSpPr>
        <p:spPr>
          <a:xfrm>
            <a:off x="1835696" y="2158506"/>
            <a:ext cx="487076" cy="62926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96AFCA1-27BF-4362-BEE3-2E9B3DFD76C5}"/>
              </a:ext>
            </a:extLst>
          </p:cNvPr>
          <p:cNvSpPr/>
          <p:nvPr/>
        </p:nvSpPr>
        <p:spPr>
          <a:xfrm>
            <a:off x="3975627" y="2185108"/>
            <a:ext cx="472665" cy="62926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754CF5-934D-4F01-88A8-B620E46BEF74}"/>
              </a:ext>
            </a:extLst>
          </p:cNvPr>
          <p:cNvCxnSpPr/>
          <p:nvPr/>
        </p:nvCxnSpPr>
        <p:spPr>
          <a:xfrm>
            <a:off x="5948642" y="2396876"/>
            <a:ext cx="0" cy="111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CF7BB7-6E47-4D04-AE13-65AE705918F4}"/>
              </a:ext>
            </a:extLst>
          </p:cNvPr>
          <p:cNvCxnSpPr/>
          <p:nvPr/>
        </p:nvCxnSpPr>
        <p:spPr>
          <a:xfrm flipV="1">
            <a:off x="5952018" y="1905366"/>
            <a:ext cx="0" cy="48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B8BF92-2A2C-496D-BE3C-D68375FB825F}"/>
              </a:ext>
            </a:extLst>
          </p:cNvPr>
          <p:cNvCxnSpPr/>
          <p:nvPr/>
        </p:nvCxnSpPr>
        <p:spPr>
          <a:xfrm>
            <a:off x="5948642" y="1897076"/>
            <a:ext cx="27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E26F61-8E37-4E46-B519-5BAA3132F853}"/>
              </a:ext>
            </a:extLst>
          </p:cNvPr>
          <p:cNvCxnSpPr>
            <a:endCxn id="8" idx="1"/>
          </p:cNvCxnSpPr>
          <p:nvPr/>
        </p:nvCxnSpPr>
        <p:spPr>
          <a:xfrm>
            <a:off x="5948642" y="3507853"/>
            <a:ext cx="2965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A24A3C0-BECD-459D-836F-80B9CDAB71C8}"/>
              </a:ext>
            </a:extLst>
          </p:cNvPr>
          <p:cNvSpPr/>
          <p:nvPr/>
        </p:nvSpPr>
        <p:spPr>
          <a:xfrm>
            <a:off x="1691680" y="1936910"/>
            <a:ext cx="742981" cy="170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Port 80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221747-3801-46C6-8729-62A1ABE2DE48}"/>
              </a:ext>
            </a:extLst>
          </p:cNvPr>
          <p:cNvSpPr/>
          <p:nvPr/>
        </p:nvSpPr>
        <p:spPr>
          <a:xfrm>
            <a:off x="6996070" y="2897387"/>
            <a:ext cx="864096" cy="2880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126481-44C5-491E-99AE-175237C5B484}"/>
              </a:ext>
            </a:extLst>
          </p:cNvPr>
          <p:cNvSpPr/>
          <p:nvPr/>
        </p:nvSpPr>
        <p:spPr>
          <a:xfrm>
            <a:off x="7013351" y="3296313"/>
            <a:ext cx="864096" cy="28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837342-522E-4634-AFCA-78A3C0201FBC}"/>
              </a:ext>
            </a:extLst>
          </p:cNvPr>
          <p:cNvSpPr/>
          <p:nvPr/>
        </p:nvSpPr>
        <p:spPr>
          <a:xfrm>
            <a:off x="7016735" y="3693958"/>
            <a:ext cx="864096" cy="2880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C3A55A-582A-49FC-B35D-D6C06081B262}"/>
              </a:ext>
            </a:extLst>
          </p:cNvPr>
          <p:cNvSpPr/>
          <p:nvPr/>
        </p:nvSpPr>
        <p:spPr>
          <a:xfrm>
            <a:off x="8567936" y="123478"/>
            <a:ext cx="57606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202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E1B6956-62EB-47E8-B2E4-C6A95E11C22E}"/>
              </a:ext>
            </a:extLst>
          </p:cNvPr>
          <p:cNvSpPr/>
          <p:nvPr/>
        </p:nvSpPr>
        <p:spPr>
          <a:xfrm>
            <a:off x="323528" y="1779662"/>
            <a:ext cx="1368152" cy="14401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B35C65-0EB4-4598-80ED-38B67CF3E911}"/>
              </a:ext>
            </a:extLst>
          </p:cNvPr>
          <p:cNvSpPr/>
          <p:nvPr/>
        </p:nvSpPr>
        <p:spPr>
          <a:xfrm>
            <a:off x="1835696" y="2158506"/>
            <a:ext cx="487076" cy="62926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A30AE-F600-4468-AA43-050878E01BFF}"/>
              </a:ext>
            </a:extLst>
          </p:cNvPr>
          <p:cNvSpPr/>
          <p:nvPr/>
        </p:nvSpPr>
        <p:spPr>
          <a:xfrm>
            <a:off x="2483768" y="1779662"/>
            <a:ext cx="1296144" cy="1440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Balancer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753CDE-9AD9-460A-9770-95B5D49A3CF4}"/>
              </a:ext>
            </a:extLst>
          </p:cNvPr>
          <p:cNvSpPr/>
          <p:nvPr/>
        </p:nvSpPr>
        <p:spPr>
          <a:xfrm>
            <a:off x="6073116" y="1175235"/>
            <a:ext cx="472665" cy="62926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246FA6-107F-49F1-926E-78AA3773001B}"/>
              </a:ext>
            </a:extLst>
          </p:cNvPr>
          <p:cNvSpPr/>
          <p:nvPr/>
        </p:nvSpPr>
        <p:spPr>
          <a:xfrm>
            <a:off x="4704963" y="4254358"/>
            <a:ext cx="1368152" cy="19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Groups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0E63D-D71A-44F6-B519-C5A603ABA581}"/>
              </a:ext>
            </a:extLst>
          </p:cNvPr>
          <p:cNvSpPr/>
          <p:nvPr/>
        </p:nvSpPr>
        <p:spPr>
          <a:xfrm>
            <a:off x="6876256" y="1345853"/>
            <a:ext cx="864096" cy="2880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DF4CE-1E5E-4265-9E81-DED9B694CB95}"/>
              </a:ext>
            </a:extLst>
          </p:cNvPr>
          <p:cNvSpPr/>
          <p:nvPr/>
        </p:nvSpPr>
        <p:spPr>
          <a:xfrm>
            <a:off x="6876256" y="2499742"/>
            <a:ext cx="864096" cy="28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B312A4-3BD6-43A5-802F-7E83873D5133}"/>
              </a:ext>
            </a:extLst>
          </p:cNvPr>
          <p:cNvSpPr/>
          <p:nvPr/>
        </p:nvSpPr>
        <p:spPr>
          <a:xfrm>
            <a:off x="6876256" y="3635017"/>
            <a:ext cx="864096" cy="2880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A46E7D-1793-4A29-990A-3ECF16CA03A0}"/>
              </a:ext>
            </a:extLst>
          </p:cNvPr>
          <p:cNvSpPr/>
          <p:nvPr/>
        </p:nvSpPr>
        <p:spPr>
          <a:xfrm>
            <a:off x="1691680" y="1936910"/>
            <a:ext cx="742981" cy="170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Port 80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3848ACC-0426-4D1D-B68C-1A456683F420}"/>
              </a:ext>
            </a:extLst>
          </p:cNvPr>
          <p:cNvSpPr/>
          <p:nvPr/>
        </p:nvSpPr>
        <p:spPr>
          <a:xfrm>
            <a:off x="6081302" y="2319817"/>
            <a:ext cx="472665" cy="62926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DBF531C-40F6-44B9-81E2-AB6293F67813}"/>
              </a:ext>
            </a:extLst>
          </p:cNvPr>
          <p:cNvSpPr/>
          <p:nvPr/>
        </p:nvSpPr>
        <p:spPr>
          <a:xfrm>
            <a:off x="6081301" y="3464399"/>
            <a:ext cx="472665" cy="62926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D11B8F-2C47-4320-AE03-DBC4EB6B2BAE}"/>
              </a:ext>
            </a:extLst>
          </p:cNvPr>
          <p:cNvCxnSpPr/>
          <p:nvPr/>
        </p:nvCxnSpPr>
        <p:spPr>
          <a:xfrm>
            <a:off x="4139952" y="1489869"/>
            <a:ext cx="0" cy="230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39">
            <a:extLst>
              <a:ext uri="{FF2B5EF4-FFF2-40B4-BE49-F238E27FC236}">
                <a16:creationId xmlns:a16="http://schemas.microsoft.com/office/drawing/2014/main" id="{2A24B7DA-A3F5-4BBB-9225-28CACD99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857250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Break the Monolith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AE63AF-F2B7-4D41-92CE-8D08FEFF9D21}"/>
              </a:ext>
            </a:extLst>
          </p:cNvPr>
          <p:cNvCxnSpPr>
            <a:cxnSpLocks/>
          </p:cNvCxnSpPr>
          <p:nvPr/>
        </p:nvCxnSpPr>
        <p:spPr>
          <a:xfrm>
            <a:off x="4139952" y="1489869"/>
            <a:ext cx="656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87E48C-3092-48BA-83F6-8D5107FD0342}"/>
              </a:ext>
            </a:extLst>
          </p:cNvPr>
          <p:cNvCxnSpPr>
            <a:cxnSpLocks/>
          </p:cNvCxnSpPr>
          <p:nvPr/>
        </p:nvCxnSpPr>
        <p:spPr>
          <a:xfrm flipV="1">
            <a:off x="4170988" y="2661660"/>
            <a:ext cx="677067" cy="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C5AB48-1BA7-4465-AD78-119A50F49840}"/>
              </a:ext>
            </a:extLst>
          </p:cNvPr>
          <p:cNvCxnSpPr>
            <a:cxnSpLocks/>
          </p:cNvCxnSpPr>
          <p:nvPr/>
        </p:nvCxnSpPr>
        <p:spPr>
          <a:xfrm>
            <a:off x="4139952" y="3792599"/>
            <a:ext cx="656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B4086EF-F5E4-4F78-B119-884801346044}"/>
              </a:ext>
            </a:extLst>
          </p:cNvPr>
          <p:cNvSpPr/>
          <p:nvPr/>
        </p:nvSpPr>
        <p:spPr>
          <a:xfrm>
            <a:off x="4083808" y="1298384"/>
            <a:ext cx="764247" cy="141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/</a:t>
            </a:r>
            <a:r>
              <a:rPr lang="en-US" sz="800" b="1" dirty="0" err="1"/>
              <a:t>api</a:t>
            </a:r>
            <a:r>
              <a:rPr lang="en-US" sz="800" b="1" dirty="0"/>
              <a:t>/users/*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31D0A4-0D44-44D2-AD74-BD09916793C4}"/>
              </a:ext>
            </a:extLst>
          </p:cNvPr>
          <p:cNvSpPr/>
          <p:nvPr/>
        </p:nvSpPr>
        <p:spPr>
          <a:xfrm>
            <a:off x="4079227" y="2453316"/>
            <a:ext cx="905631" cy="18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/</a:t>
            </a:r>
            <a:r>
              <a:rPr lang="en-US" sz="800" b="1" dirty="0" err="1"/>
              <a:t>api</a:t>
            </a:r>
            <a:r>
              <a:rPr lang="en-US" sz="800" b="1" dirty="0"/>
              <a:t>/threads/*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E81CBC-F321-48E4-8DE2-82A22E8774D0}"/>
              </a:ext>
            </a:extLst>
          </p:cNvPr>
          <p:cNvSpPr/>
          <p:nvPr/>
        </p:nvSpPr>
        <p:spPr>
          <a:xfrm>
            <a:off x="4079227" y="3593061"/>
            <a:ext cx="832229" cy="18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/</a:t>
            </a:r>
            <a:r>
              <a:rPr lang="en-US" sz="800" b="1" dirty="0" err="1"/>
              <a:t>api</a:t>
            </a:r>
            <a:r>
              <a:rPr lang="en-US" sz="800" b="1" dirty="0"/>
              <a:t>/posts/*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3A7EEA-C4D6-4DB4-ABA0-052F2F540B1D}"/>
              </a:ext>
            </a:extLst>
          </p:cNvPr>
          <p:cNvSpPr/>
          <p:nvPr/>
        </p:nvSpPr>
        <p:spPr>
          <a:xfrm>
            <a:off x="8567936" y="123478"/>
            <a:ext cx="57606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pic>
        <p:nvPicPr>
          <p:cNvPr id="35" name="Content Placeholder 10">
            <a:extLst>
              <a:ext uri="{FF2B5EF4-FFF2-40B4-BE49-F238E27FC236}">
                <a16:creationId xmlns:a16="http://schemas.microsoft.com/office/drawing/2014/main" id="{00A6D26C-1A6F-4999-B2F0-3613667A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04" y="977997"/>
            <a:ext cx="965235" cy="959872"/>
          </a:xfrm>
          <a:prstGeom prst="rect">
            <a:avLst/>
          </a:prstGeom>
        </p:spPr>
      </p:pic>
      <p:pic>
        <p:nvPicPr>
          <p:cNvPr id="38" name="Content Placeholder 10">
            <a:extLst>
              <a:ext uri="{FF2B5EF4-FFF2-40B4-BE49-F238E27FC236}">
                <a16:creationId xmlns:a16="http://schemas.microsoft.com/office/drawing/2014/main" id="{CD16CEF3-6420-4AA9-B0EE-4DCDFBB2E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31" y="2079843"/>
            <a:ext cx="984608" cy="979138"/>
          </a:xfrm>
          <a:prstGeom prst="rect">
            <a:avLst/>
          </a:prstGeom>
        </p:spPr>
      </p:pic>
      <p:pic>
        <p:nvPicPr>
          <p:cNvPr id="41" name="Content Placeholder 10">
            <a:extLst>
              <a:ext uri="{FF2B5EF4-FFF2-40B4-BE49-F238E27FC236}">
                <a16:creationId xmlns:a16="http://schemas.microsoft.com/office/drawing/2014/main" id="{5ACD720B-605D-48E6-8B8A-96B710131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69" y="3207185"/>
            <a:ext cx="984608" cy="97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6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2601-666E-4B7B-AF50-A90E0519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16"/>
            <a:ext cx="9108504" cy="857250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Let’s check it on </a:t>
            </a:r>
            <a:r>
              <a:rPr lang="en-US" b="0" dirty="0" err="1">
                <a:latin typeface="+mn-lt"/>
              </a:rPr>
              <a:t>Youtube</a:t>
            </a:r>
            <a:endParaRPr lang="en-US" b="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4D07C-90EA-4418-AD70-AF4D8851AF42}"/>
              </a:ext>
            </a:extLst>
          </p:cNvPr>
          <p:cNvSpPr/>
          <p:nvPr/>
        </p:nvSpPr>
        <p:spPr>
          <a:xfrm>
            <a:off x="8532440" y="123478"/>
            <a:ext cx="57606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3322C00-77B7-459A-93A3-676C23AA9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8" b="17910"/>
          <a:stretch/>
        </p:blipFill>
        <p:spPr>
          <a:xfrm>
            <a:off x="2512293" y="1131590"/>
            <a:ext cx="408391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3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189</Words>
  <Application>Microsoft Office PowerPoint</Application>
  <PresentationFormat>On-screen Show (16:9)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PowerPoint Presentation</vt:lpstr>
      <vt:lpstr> Why this Matters </vt:lpstr>
      <vt:lpstr>Application Architecture</vt:lpstr>
      <vt:lpstr>Technology Stack</vt:lpstr>
      <vt:lpstr>Containerize the Monolith</vt:lpstr>
      <vt:lpstr>Containerized nodejs Monolith</vt:lpstr>
      <vt:lpstr>Break the Monolith</vt:lpstr>
      <vt:lpstr>Let’s check it on Youtube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Максим Северин</cp:lastModifiedBy>
  <cp:revision>52</cp:revision>
  <dcterms:created xsi:type="dcterms:W3CDTF">2014-04-01T16:27:38Z</dcterms:created>
  <dcterms:modified xsi:type="dcterms:W3CDTF">2019-11-10T13:33:01Z</dcterms:modified>
</cp:coreProperties>
</file>