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05"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06" r:id="rId36"/>
    <p:sldId id="307" r:id="rId37"/>
    <p:sldId id="308" r:id="rId38"/>
    <p:sldId id="291" r:id="rId39"/>
    <p:sldId id="292" r:id="rId40"/>
    <p:sldId id="293" r:id="rId41"/>
    <p:sldId id="294" r:id="rId42"/>
    <p:sldId id="297" r:id="rId43"/>
    <p:sldId id="298" r:id="rId44"/>
    <p:sldId id="299" r:id="rId45"/>
    <p:sldId id="296" r:id="rId46"/>
    <p:sldId id="295" r:id="rId47"/>
    <p:sldId id="300" r:id="rId48"/>
    <p:sldId id="301" r:id="rId49"/>
    <p:sldId id="302" r:id="rId50"/>
    <p:sldId id="303" r:id="rId51"/>
    <p:sldId id="304" r:id="rId52"/>
    <p:sldId id="311" r:id="rId53"/>
    <p:sldId id="309" r:id="rId54"/>
    <p:sldId id="312" r:id="rId55"/>
    <p:sldId id="313" r:id="rId56"/>
    <p:sldId id="315" r:id="rId57"/>
    <p:sldId id="314" r:id="rId58"/>
    <p:sldId id="316" r:id="rId59"/>
    <p:sldId id="317" r:id="rId60"/>
    <p:sldId id="318" r:id="rId61"/>
    <p:sldId id="319" r:id="rId62"/>
    <p:sldId id="320" r:id="rId63"/>
    <p:sldId id="325" r:id="rId64"/>
    <p:sldId id="321" r:id="rId65"/>
    <p:sldId id="322" r:id="rId66"/>
    <p:sldId id="323" r:id="rId67"/>
    <p:sldId id="32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528" autoAdjust="0"/>
  </p:normalViewPr>
  <p:slideViewPr>
    <p:cSldViewPr>
      <p:cViewPr varScale="1">
        <p:scale>
          <a:sx n="55" d="100"/>
          <a:sy n="55" d="100"/>
        </p:scale>
        <p:origin x="-1794"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27A78-8805-4836-9B52-2B708D76EDDE}" type="datetimeFigureOut">
              <a:rPr lang="en-US" smtClean="0"/>
              <a:pPr/>
              <a:t>8/6/2012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6F69F4-5BEE-41BA-8FA2-3394E44C84A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E98E55-26B9-447E-B2DF-81803DA5E3BB}" type="datetimeFigureOut">
              <a:rPr lang="en-US" smtClean="0"/>
              <a:pPr/>
              <a:t>8/6/2012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38AE9-74A6-4A49-A166-ED31CA23F5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Every software development methodology framework acts as a basis for applying specific approaches to develop and maintain software. Several software development approaches have been used since the origin of information technology. These are: </a:t>
            </a:r>
          </a:p>
          <a:p>
            <a:pPr lvl="0"/>
            <a:r>
              <a:rPr lang="en-US" sz="1200" kern="1200" dirty="0" smtClean="0">
                <a:solidFill>
                  <a:schemeClr val="tx1"/>
                </a:solidFill>
                <a:latin typeface="+mn-lt"/>
                <a:ea typeface="+mn-ea"/>
                <a:cs typeface="+mn-cs"/>
              </a:rPr>
              <a:t>Waterfall: a linear framework</a:t>
            </a:r>
          </a:p>
          <a:p>
            <a:pPr lvl="0"/>
            <a:r>
              <a:rPr lang="en-US" sz="1200" kern="1200" dirty="0" smtClean="0">
                <a:solidFill>
                  <a:schemeClr val="tx1"/>
                </a:solidFill>
                <a:latin typeface="+mn-lt"/>
                <a:ea typeface="+mn-ea"/>
                <a:cs typeface="+mn-cs"/>
              </a:rPr>
              <a:t>Prototyping: an iterative framework</a:t>
            </a:r>
          </a:p>
          <a:p>
            <a:pPr lvl="0"/>
            <a:r>
              <a:rPr lang="en-US" sz="1200" kern="1200" dirty="0" smtClean="0">
                <a:solidFill>
                  <a:schemeClr val="tx1"/>
                </a:solidFill>
                <a:latin typeface="+mn-lt"/>
                <a:ea typeface="+mn-ea"/>
                <a:cs typeface="+mn-cs"/>
              </a:rPr>
              <a:t>Incremental: a combined linear-iterative framework</a:t>
            </a:r>
          </a:p>
          <a:p>
            <a:pPr lvl="0"/>
            <a:r>
              <a:rPr lang="en-US" sz="1200" kern="1200" dirty="0" smtClean="0">
                <a:solidFill>
                  <a:schemeClr val="tx1"/>
                </a:solidFill>
                <a:latin typeface="+mn-lt"/>
                <a:ea typeface="+mn-ea"/>
                <a:cs typeface="+mn-cs"/>
              </a:rPr>
              <a:t>Spiral: a combined linear-iterative framework</a:t>
            </a:r>
          </a:p>
          <a:p>
            <a:pPr lvl="0"/>
            <a:r>
              <a:rPr lang="en-US" sz="1200" kern="1200" dirty="0" smtClean="0">
                <a:solidFill>
                  <a:schemeClr val="tx1"/>
                </a:solidFill>
                <a:latin typeface="+mn-lt"/>
                <a:ea typeface="+mn-ea"/>
                <a:cs typeface="+mn-cs"/>
              </a:rPr>
              <a:t>Rapid application development (RAD): an iterative framework</a:t>
            </a:r>
          </a:p>
          <a:p>
            <a:pPr lvl="0"/>
            <a:r>
              <a:rPr lang="en-US" sz="1200" kern="1200" dirty="0" smtClean="0">
                <a:solidFill>
                  <a:schemeClr val="tx1"/>
                </a:solidFill>
                <a:latin typeface="+mn-lt"/>
                <a:ea typeface="+mn-ea"/>
                <a:cs typeface="+mn-cs"/>
              </a:rPr>
              <a:t>Extreme Programming</a:t>
            </a:r>
          </a:p>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19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Agile methods are sometimes characterized as being at the opposite end of the spectrum from "plan-driven" or "disciplined" methods</a:t>
            </a:r>
          </a:p>
          <a:p>
            <a:r>
              <a:rPr lang="en-US" dirty="0" smtClean="0"/>
              <a:t>Agile methods lie on the "adaptive" side of this continuum. </a:t>
            </a:r>
          </a:p>
          <a:p>
            <a:r>
              <a:rPr lang="en-US" dirty="0" smtClean="0"/>
              <a:t>Adaptive methods focus on adapting quickly to changing realities.</a:t>
            </a:r>
          </a:p>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promote development, teamwork, collaboration, and process adaptability throughout the life-cycle of the project.</a:t>
            </a:r>
          </a:p>
          <a:p>
            <a:endParaRPr lang="en-US" sz="1200" b="0" i="0" kern="1200" dirty="0" smtClean="0">
              <a:solidFill>
                <a:schemeClr val="tx1"/>
              </a:solidFill>
              <a:latin typeface="+mn-lt"/>
              <a:ea typeface="+mn-ea"/>
              <a:cs typeface="+mn-cs"/>
            </a:endParaRPr>
          </a:p>
          <a:p>
            <a:r>
              <a:rPr lang="en-US" dirty="0" smtClean="0"/>
              <a:t>Agile methods are sometimes characterized as being at the opposite end of the spectrum from "plan-driven" or "disciplined" methods</a:t>
            </a:r>
          </a:p>
          <a:p>
            <a:r>
              <a:rPr lang="en-US" dirty="0" smtClean="0"/>
              <a:t>Agile methods lie on the "adaptive" side of this continuum. </a:t>
            </a:r>
          </a:p>
          <a:p>
            <a:r>
              <a:rPr lang="en-US" dirty="0" smtClean="0"/>
              <a:t>Adaptive methods focus on adapting quickly to changing realities.</a:t>
            </a:r>
          </a:p>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An iterative and incremental (evolutionary) approach to software development which is performed in a highly collaborative manner by self-organizing teams within an effective governance framework with "just enough" ceremony that produces high quality solutions in a cost effective and timely manner  which meets the changing needs of its stakeholders.</a:t>
            </a:r>
          </a:p>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54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57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XP projects start with a release planning phase, followed by several iterations, each of which concludes with </a:t>
            </a:r>
          </a:p>
          <a:p>
            <a:r>
              <a:rPr lang="en-US" dirty="0" smtClean="0"/>
              <a:t>user acceptance testing. When the product has enough features to satisfy users, the team terminates iteration </a:t>
            </a:r>
          </a:p>
          <a:p>
            <a:r>
              <a:rPr lang="en-US" dirty="0" smtClean="0"/>
              <a:t>and releases the software.</a:t>
            </a:r>
          </a:p>
          <a:p>
            <a:endParaRPr lang="en-US" dirty="0" smtClean="0"/>
          </a:p>
          <a:p>
            <a:r>
              <a:rPr lang="en-US" dirty="0" smtClean="0"/>
              <a:t>Users write “user stories” to describe the need the software should fulfill. User stories help the team to estimate the time and resources necessary to build the release and to define user acceptance tests. </a:t>
            </a:r>
          </a:p>
          <a:p>
            <a:endParaRPr lang="en-US" dirty="0" smtClean="0"/>
          </a:p>
          <a:p>
            <a:r>
              <a:rPr lang="en-US" dirty="0" smtClean="0"/>
              <a:t>A user or a representative is part of the XP team, so he or she can add detail to requirements as the software is being </a:t>
            </a:r>
          </a:p>
          <a:p>
            <a:r>
              <a:rPr lang="en-US" dirty="0" smtClean="0"/>
              <a:t>built. This allows requirements to evolve as both users and developers define what the product will look like. </a:t>
            </a:r>
          </a:p>
          <a:p>
            <a:r>
              <a:rPr lang="en-US" dirty="0" smtClean="0"/>
              <a:t>To create a release plan, the team breaks up the development tasks into iterations. The release plan defines </a:t>
            </a:r>
          </a:p>
          <a:p>
            <a:r>
              <a:rPr lang="en-US" dirty="0" smtClean="0"/>
              <a:t>each iteration plan, which drives the development for that iteration. At the end of an iteration, users perform </a:t>
            </a:r>
          </a:p>
          <a:p>
            <a:r>
              <a:rPr lang="en-US" dirty="0" smtClean="0"/>
              <a:t>acceptance tests against the user stories. If they find bugs, fixing the bugs becomes a step in the next iteration.</a:t>
            </a:r>
          </a:p>
          <a:p>
            <a:endParaRPr lang="en-US" dirty="0" smtClean="0"/>
          </a:p>
          <a:p>
            <a:r>
              <a:rPr lang="en-US" dirty="0" smtClean="0"/>
              <a:t>Iterative user acceptance testing, in theory, can result in release of the software. If users decide that enough </a:t>
            </a:r>
          </a:p>
          <a:p>
            <a:r>
              <a:rPr lang="en-US" dirty="0" smtClean="0"/>
              <a:t>user stories have been delivered, the team can choose to terminate the project before all of the originally </a:t>
            </a:r>
          </a:p>
          <a:p>
            <a:r>
              <a:rPr lang="en-US" dirty="0" smtClean="0"/>
              <a:t>planned user stories have been implemented.</a:t>
            </a:r>
          </a:p>
        </p:txBody>
      </p:sp>
      <p:sp>
        <p:nvSpPr>
          <p:cNvPr id="4" name="Slide Number Placeholder 3"/>
          <p:cNvSpPr>
            <a:spLocks noGrp="1"/>
          </p:cNvSpPr>
          <p:nvPr>
            <p:ph type="sldNum" sz="quarter" idx="10"/>
          </p:nvPr>
        </p:nvSpPr>
        <p:spPr/>
        <p:txBody>
          <a:bodyPr/>
          <a:lstStyle/>
          <a:p>
            <a:fld id="{79F38AE9-74A6-4A49-A166-ED31CA23F587}" type="slidenum">
              <a:rPr lang="en-US" smtClean="0"/>
              <a:pPr/>
              <a:t>59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dirty="0" smtClean="0"/>
              <a:t>The most important concepts:</a:t>
            </a:r>
          </a:p>
          <a:p>
            <a:r>
              <a:rPr lang="en-US" sz="1200" dirty="0" smtClean="0"/>
              <a:t>Integrate often. Development teams must integrate changes into the development baseline at least once a </a:t>
            </a:r>
          </a:p>
          <a:p>
            <a:r>
              <a:rPr lang="en-US" sz="1200" dirty="0" smtClean="0"/>
              <a:t>day. This concept is also called continuous integration.</a:t>
            </a:r>
          </a:p>
          <a:p>
            <a:r>
              <a:rPr lang="en-US" sz="1200" dirty="0" smtClean="0"/>
              <a:t>project velocity. Velocity is a measure of how much work is getting done on the project. This important </a:t>
            </a:r>
          </a:p>
          <a:p>
            <a:r>
              <a:rPr lang="en-US" sz="1200" dirty="0" smtClean="0"/>
              <a:t>metric drives release planning and schedule updates.</a:t>
            </a:r>
          </a:p>
          <a:p>
            <a:r>
              <a:rPr lang="en-US" sz="1200" dirty="0" smtClean="0"/>
              <a:t>pair programming. All code for a production release is created by two people working together at a single </a:t>
            </a:r>
          </a:p>
          <a:p>
            <a:r>
              <a:rPr lang="en-US" sz="1200" dirty="0" smtClean="0"/>
              <a:t>computer. XP proposes that two coders working together will satisfy user stories at the same rate as two </a:t>
            </a:r>
          </a:p>
          <a:p>
            <a:r>
              <a:rPr lang="en-US" sz="1200" dirty="0" smtClean="0"/>
              <a:t>coders working alone, but with much higher quality.</a:t>
            </a:r>
          </a:p>
          <a:p>
            <a:r>
              <a:rPr lang="en-US" sz="1200" dirty="0" smtClean="0"/>
              <a:t>user story. A user story describes problems to be solved by the system being built. These stories must be </a:t>
            </a:r>
          </a:p>
          <a:p>
            <a:r>
              <a:rPr lang="en-US" sz="1200" dirty="0" smtClean="0"/>
              <a:t>written by the user and should be about three sentences long. User stories do not describe a solution, use </a:t>
            </a:r>
          </a:p>
          <a:p>
            <a:r>
              <a:rPr lang="en-US" sz="1200" dirty="0" smtClean="0"/>
              <a:t>technical language, or contain traditional requirements-speak, such as “shall” statements. Instead, a sample </a:t>
            </a:r>
          </a:p>
          <a:p>
            <a:r>
              <a:rPr lang="en-US" sz="1200" dirty="0" smtClean="0"/>
              <a:t>user story might go like this: Search for customers. The user tells the application to search for customers. The </a:t>
            </a:r>
          </a:p>
          <a:p>
            <a:r>
              <a:rPr lang="en-US" sz="1200" dirty="0" smtClean="0"/>
              <a:t>application asks the user to specify which customers. After the user specifies the search criteria, the application returns a list of customers meeting those criteria.</a:t>
            </a:r>
          </a:p>
          <a:p>
            <a:r>
              <a:rPr lang="en-US" sz="1200" dirty="0" smtClean="0"/>
              <a:t>Because user stories are short and somewhat vague, XP will only work if the customer representative is on </a:t>
            </a:r>
          </a:p>
          <a:p>
            <a:r>
              <a:rPr lang="en-US" sz="1200" dirty="0" smtClean="0"/>
              <a:t>hand to review and approve user story implementations. This is one of the main objections to the XP methodology, but also one of its greatest strengths.</a:t>
            </a:r>
          </a:p>
          <a:p>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60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sz="1200" kern="1200" dirty="0" smtClean="0">
                <a:solidFill>
                  <a:schemeClr val="tx1"/>
                </a:solidFill>
                <a:latin typeface="+mn-lt"/>
                <a:ea typeface="+mn-ea"/>
                <a:cs typeface="+mn-cs"/>
              </a:rPr>
              <a:t>The basic principles are: </a:t>
            </a:r>
          </a:p>
          <a:p>
            <a:pPr lvl="0">
              <a:buFont typeface="Arial" pitchFamily="34" charset="0"/>
              <a:buChar char="•"/>
            </a:pPr>
            <a:r>
              <a:rPr lang="en-US" sz="1200" kern="1200" dirty="0" smtClean="0">
                <a:solidFill>
                  <a:schemeClr val="tx1"/>
                </a:solidFill>
                <a:latin typeface="+mn-lt"/>
                <a:ea typeface="+mn-ea"/>
                <a:cs typeface="+mn-cs"/>
              </a:rPr>
              <a:t>Focus is on risk assessment and on minimizing project risk by breaking a project into smaller segments and providing more ease-of-change during the development process, as well as providing the opportunity to evaluate risks and weigh consideration of project continuation throughout the life cycle.</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Each cycle involves a progression through the same sequence of steps, for each part of the product and for each of its levels of elaboration, from an overall concept-of-operation document down to the coding of each individual program.</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Each trip around the spiral traverses four basic quadrants: (1) determine objectives, alternatives, and constraints of the iteration; (2) evaluate alternatives; Identify and resolve risks; (3) develop and verify deliverables from the iteration; and (4) plan the next iteration</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lvl="0">
              <a:buFont typeface="Arial" pitchFamily="34" charset="0"/>
              <a:buChar char="•"/>
            </a:pPr>
            <a:r>
              <a:rPr lang="en-US" sz="1200" kern="1200" dirty="0" smtClean="0">
                <a:solidFill>
                  <a:schemeClr val="tx1"/>
                </a:solidFill>
                <a:latin typeface="+mn-lt"/>
                <a:ea typeface="+mn-ea"/>
                <a:cs typeface="+mn-cs"/>
              </a:rPr>
              <a:t>Begin each cycle with an identification of stakeholders and their win conditions, and end each cycle with review and commitment.  </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9F38AE9-74A6-4A49-A166-ED31CA23F587}"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3000" y="685800"/>
            <a:ext cx="4572000" cy="3429000"/>
          </a:xfrm>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3000" y="685800"/>
            <a:ext cx="4572000" cy="3429000"/>
          </a:xfrm>
          <a:ln/>
        </p:spPr>
      </p:sp>
      <p:sp>
        <p:nvSpPr>
          <p:cNvPr id="655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3000" y="685800"/>
            <a:ext cx="4572000" cy="3429000"/>
          </a:xfrm>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3000" y="685800"/>
            <a:ext cx="4572000" cy="3429000"/>
          </a:xfrm>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3000" y="685800"/>
            <a:ext cx="4572000" cy="3429000"/>
          </a:xfrm>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627A81-3865-493E-9BA6-7573CFD01B4A}" type="datetimeFigureOut">
              <a:rPr lang="en-US" smtClean="0"/>
              <a:pPr/>
              <a:t>8/6/2012</a:t>
            </a:fld>
            <a:endParaRPr lang="en-US"/>
          </a:p>
        </p:txBody>
      </p:sp>
      <p:sp>
        <p:nvSpPr>
          <p:cNvPr id="5" name="Footer Placeholder 4"/>
          <p:cNvSpPr>
            <a:spLocks noGrp="1"/>
          </p:cNvSpPr>
          <p:nvPr>
            <p:ph type="ftr" sz="quarter" idx="11"/>
          </p:nvPr>
        </p:nvSpPr>
        <p:spPr/>
        <p:txBody>
          <a:bodyPr/>
          <a:lstStyle/>
          <a:p>
            <a:r>
              <a:rPr lang="en-US" dirty="0" smtClean="0"/>
              <a:t>Design Patterns</a:t>
            </a:r>
            <a:endParaRPr lang="en-US" dirty="0"/>
          </a:p>
        </p:txBody>
      </p:sp>
      <p:sp>
        <p:nvSpPr>
          <p:cNvPr id="6" name="Slide Number Placeholder 5"/>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27A81-3865-493E-9BA6-7573CFD01B4A}" type="datetimeFigureOut">
              <a:rPr lang="en-US" smtClean="0"/>
              <a:pPr/>
              <a:t>8/6/2012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27A81-3865-493E-9BA6-7573CFD01B4A}" type="datetimeFigureOut">
              <a:rPr lang="en-US" smtClean="0"/>
              <a:pPr/>
              <a:t>8/6/2012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27A81-3865-493E-9BA6-7573CFD01B4A}" type="datetimeFigureOut">
              <a:rPr lang="en-US" smtClean="0"/>
              <a:pPr/>
              <a:t>8/6/2012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27A81-3865-493E-9BA6-7573CFD01B4A}" type="datetimeFigureOut">
              <a:rPr lang="en-US" smtClean="0"/>
              <a:pPr/>
              <a:t>8/6/2012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627A81-3865-493E-9BA6-7573CFD01B4A}" type="datetimeFigureOut">
              <a:rPr lang="en-US" smtClean="0"/>
              <a:pPr/>
              <a:t>8/6/2012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627A81-3865-493E-9BA6-7573CFD01B4A}" type="datetimeFigureOut">
              <a:rPr lang="en-US" smtClean="0"/>
              <a:pPr/>
              <a:t>8/6/2012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627A81-3865-493E-9BA6-7573CFD01B4A}" type="datetimeFigureOut">
              <a:rPr lang="en-US" smtClean="0"/>
              <a:pPr/>
              <a:t>8/6/2012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27A81-3865-493E-9BA6-7573CFD01B4A}" type="datetimeFigureOut">
              <a:rPr lang="en-US" smtClean="0"/>
              <a:pPr/>
              <a:t>8/6/2012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27A81-3865-493E-9BA6-7573CFD01B4A}" type="datetimeFigureOut">
              <a:rPr lang="en-US" smtClean="0"/>
              <a:pPr/>
              <a:t>8/6/2012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27A81-3865-493E-9BA6-7573CFD01B4A}" type="datetimeFigureOut">
              <a:rPr lang="en-US" smtClean="0"/>
              <a:pPr/>
              <a:t>8/6/2012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D7FAF-594D-45F9-9A76-2CE1824685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27A81-3865-493E-9BA6-7573CFD01B4A}" type="datetimeFigureOut">
              <a:rPr lang="en-US" smtClean="0"/>
              <a:pPr/>
              <a:t>8/6/2012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D7FAF-594D-45F9-9A76-2CE1824685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agilealliance.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ambysoft.com/essays/agileManifesto.html" TargetMode="External"/><Relationship Id="rId4" Type="http://schemas.openxmlformats.org/officeDocument/2006/relationships/hyperlink" Target="http://agilemanifesto.org/"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extremeprogramming.or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scrumallianc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smtClean="0">
                <a:solidFill>
                  <a:schemeClr val="hlink"/>
                </a:solidFill>
                <a:effectLst>
                  <a:outerShdw blurRad="38100" dist="38100" dir="2700000" algn="tl">
                    <a:srgbClr val="000000"/>
                  </a:outerShdw>
                </a:effectLst>
              </a:rPr>
              <a:t>Design Patterns </a:t>
            </a:r>
            <a:r>
              <a:rPr lang="en-US" sz="3200" dirty="0" smtClean="0"/>
              <a:t/>
            </a:r>
            <a:br>
              <a:rPr lang="en-US" sz="3200" dirty="0" smtClean="0"/>
            </a:br>
            <a:endParaRPr lang="en-US" sz="3200" dirty="0"/>
          </a:p>
        </p:txBody>
      </p:sp>
      <p:sp>
        <p:nvSpPr>
          <p:cNvPr id="4" name="Title 1"/>
          <p:cNvSpPr>
            <a:spLocks noGrp="1"/>
          </p:cNvSpPr>
          <p:nvPr>
            <p:ph type="subTitle" idx="1"/>
          </p:nvPr>
        </p:nvSpPr>
        <p:spPr/>
        <p:txBody>
          <a:bodyPr>
            <a:noAutofit/>
          </a:bodyPr>
          <a:lstStyle/>
          <a:p>
            <a:r>
              <a:rPr lang="en-US" sz="2000" b="1" dirty="0" smtClean="0">
                <a:solidFill>
                  <a:schemeClr val="hlink"/>
                </a:solidFill>
                <a:effectLst>
                  <a:outerShdw blurRad="38100" dist="38100" dir="2700000" algn="tl">
                    <a:srgbClr val="000000"/>
                  </a:outerShdw>
                </a:effectLst>
              </a:rPr>
              <a:t> Lecture 1: </a:t>
            </a:r>
          </a:p>
          <a:p>
            <a:r>
              <a:rPr lang="en-US" sz="2000" b="1" dirty="0" smtClean="0">
                <a:solidFill>
                  <a:schemeClr val="hlink"/>
                </a:solidFill>
                <a:effectLst>
                  <a:outerShdw blurRad="38100" dist="38100" dir="2700000" algn="tl">
                    <a:srgbClr val="000000"/>
                  </a:outerShdw>
                </a:effectLst>
              </a:rPr>
              <a:t>OVERVIEW OF SOFTWARE ENGINEERING METHODOLOGIES</a:t>
            </a:r>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MODULAR DEVELOPMENT (cont’d)</a:t>
            </a:r>
          </a:p>
        </p:txBody>
      </p:sp>
      <p:sp>
        <p:nvSpPr>
          <p:cNvPr id="25603" name="Rectangle 3"/>
          <p:cNvSpPr>
            <a:spLocks noGrp="1" noChangeArrowheads="1"/>
          </p:cNvSpPr>
          <p:nvPr>
            <p:ph type="body" idx="1"/>
          </p:nvPr>
        </p:nvSpPr>
        <p:spPr>
          <a:xfrm>
            <a:off x="685800" y="2286000"/>
            <a:ext cx="7772400" cy="1524000"/>
          </a:xfrm>
        </p:spPr>
        <p:txBody>
          <a:bodyPr>
            <a:normAutofit fontScale="77500" lnSpcReduction="20000"/>
          </a:bodyPr>
          <a:lstStyle/>
          <a:p>
            <a:r>
              <a:rPr lang="en-US">
                <a:solidFill>
                  <a:schemeClr val="hlink"/>
                </a:solidFill>
              </a:rPr>
              <a:t>modularity defined via interfaces</a:t>
            </a:r>
            <a:r>
              <a:rPr lang="en-US"/>
              <a:t> allows for:</a:t>
            </a:r>
          </a:p>
          <a:p>
            <a:pPr lvl="1">
              <a:spcBef>
                <a:spcPct val="0"/>
              </a:spcBef>
            </a:pPr>
            <a:r>
              <a:rPr lang="en-US"/>
              <a:t>more productivity in team development</a:t>
            </a:r>
          </a:p>
          <a:p>
            <a:pPr lvl="1">
              <a:spcBef>
                <a:spcPct val="0"/>
              </a:spcBef>
            </a:pPr>
            <a:r>
              <a:rPr lang="en-US"/>
              <a:t>fewer bugs</a:t>
            </a:r>
          </a:p>
          <a:p>
            <a:pPr lvl="1">
              <a:spcBef>
                <a:spcPct val="0"/>
              </a:spcBef>
            </a:pPr>
            <a:r>
              <a:rPr lang="en-US"/>
              <a:t>more maintainable software</a:t>
            </a:r>
          </a:p>
          <a:p>
            <a:pPr lvl="1">
              <a:spcBef>
                <a:spcPct val="0"/>
              </a:spcBef>
            </a:pPr>
            <a:r>
              <a:rPr lang="en-US"/>
              <a:t>more reusable software</a:t>
            </a:r>
          </a:p>
        </p:txBody>
      </p:sp>
      <p:sp>
        <p:nvSpPr>
          <p:cNvPr id="25604" name="Text Box 4"/>
          <p:cNvSpPr txBox="1">
            <a:spLocks noChangeArrowheads="1"/>
          </p:cNvSpPr>
          <p:nvPr/>
        </p:nvSpPr>
        <p:spPr bwMode="auto">
          <a:xfrm>
            <a:off x="571500" y="4851400"/>
            <a:ext cx="8001000" cy="1397000"/>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a:spAutoFit/>
          </a:bodyPr>
          <a:lstStyle/>
          <a:p>
            <a:pPr algn="ctr"/>
            <a:r>
              <a:rPr lang="en-US" b="1" u="sng">
                <a:solidFill>
                  <a:srgbClr val="CF0E30"/>
                </a:solidFill>
                <a:effectLst>
                  <a:outerShdw blurRad="38100" dist="38100" dir="2700000" algn="tl">
                    <a:srgbClr val="000000"/>
                  </a:outerShdw>
                </a:effectLst>
              </a:rPr>
              <a:t>CHALLENGES</a:t>
            </a:r>
            <a:endParaRPr lang="en-US"/>
          </a:p>
          <a:p>
            <a:pPr>
              <a:spcBef>
                <a:spcPts val="1200"/>
              </a:spcBef>
            </a:pPr>
            <a:r>
              <a:rPr lang="en-US"/>
              <a:t>– define good </a:t>
            </a:r>
            <a:r>
              <a:rPr lang="en-US">
                <a:solidFill>
                  <a:schemeClr val="hlink"/>
                </a:solidFill>
              </a:rPr>
              <a:t>modules</a:t>
            </a:r>
            <a:r>
              <a:rPr lang="en-US"/>
              <a:t> with the right things in their </a:t>
            </a:r>
            <a:r>
              <a:rPr lang="en-US">
                <a:solidFill>
                  <a:schemeClr val="hlink"/>
                </a:solidFill>
              </a:rPr>
              <a:t>interfaces</a:t>
            </a:r>
            <a:endParaRPr lang="en-US"/>
          </a:p>
          <a:p>
            <a:r>
              <a:rPr lang="en-US"/>
              <a:t>– specify suitable </a:t>
            </a:r>
            <a:r>
              <a:rPr lang="en-US">
                <a:solidFill>
                  <a:schemeClr val="hlink"/>
                </a:solidFill>
              </a:rPr>
              <a:t>software architectures</a:t>
            </a:r>
            <a:r>
              <a:rPr lang="en-US"/>
              <a:t> to support </a:t>
            </a:r>
            <a:r>
              <a:rPr lang="en-US">
                <a:solidFill>
                  <a:schemeClr val="hlink"/>
                </a:solidFill>
              </a:rPr>
              <a:t>components</a:t>
            </a:r>
            <a:endParaRPr lang="en-US"/>
          </a:p>
        </p:txBody>
      </p:sp>
      <p:sp>
        <p:nvSpPr>
          <p:cNvPr id="25605" name="Rectangle 5"/>
          <p:cNvSpPr>
            <a:spLocks noChangeArrowheads="1"/>
          </p:cNvSpPr>
          <p:nvPr/>
        </p:nvSpPr>
        <p:spPr bwMode="auto">
          <a:xfrm>
            <a:off x="685800" y="3962400"/>
            <a:ext cx="7772400" cy="685800"/>
          </a:xfrm>
          <a:prstGeom prst="rect">
            <a:avLst/>
          </a:prstGeom>
          <a:noFill/>
          <a:ln w="12700">
            <a:noFill/>
            <a:miter lim="800000"/>
            <a:headEnd/>
            <a:tailEnd/>
          </a:ln>
          <a:effectLst/>
        </p:spPr>
        <p:txBody>
          <a:bodyPr lIns="90487" tIns="44450" rIns="90487" bIns="44450"/>
          <a:lstStyle/>
          <a:p>
            <a:pPr marL="342900" indent="-342900">
              <a:spcBef>
                <a:spcPts val="4800"/>
              </a:spcBef>
              <a:buClr>
                <a:schemeClr val="tx1"/>
              </a:buClr>
              <a:buSzPct val="65000"/>
              <a:buFont typeface="Zapf Dingbats" charset="2"/>
              <a:buChar char=""/>
            </a:pPr>
            <a:r>
              <a:rPr lang="en-US" sz="2000">
                <a:latin typeface="Helvetica" charset="0"/>
              </a:rPr>
              <a:t>and the possibility of </a:t>
            </a:r>
            <a:r>
              <a:rPr lang="en-US" sz="2000">
                <a:solidFill>
                  <a:schemeClr val="hlink"/>
                </a:solidFill>
                <a:latin typeface="Helvetica" charset="0"/>
              </a:rPr>
              <a:t>component-based development </a:t>
            </a:r>
            <a:r>
              <a:rPr lang="en-US" sz="2000">
                <a:latin typeface="Helvetica" charset="0"/>
              </a:rPr>
              <a:t>using a suitable</a:t>
            </a:r>
            <a:r>
              <a:rPr lang="en-US" sz="2000">
                <a:solidFill>
                  <a:schemeClr val="hlink"/>
                </a:solidFill>
                <a:latin typeface="Helvetica" charset="0"/>
              </a:rPr>
              <a:t> software architecture</a:t>
            </a:r>
            <a:endParaRPr lang="en-US" sz="2000">
              <a:latin typeface="Helvetica" charset="0"/>
            </a:endParaRPr>
          </a:p>
        </p:txBody>
      </p:sp>
      <p:sp>
        <p:nvSpPr>
          <p:cNvPr id="25606" name="Text Box 6"/>
          <p:cNvSpPr txBox="1">
            <a:spLocks noChangeArrowheads="1"/>
          </p:cNvSpPr>
          <p:nvPr/>
        </p:nvSpPr>
        <p:spPr bwMode="auto">
          <a:xfrm>
            <a:off x="1143000" y="1143000"/>
            <a:ext cx="6858000" cy="879475"/>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a:spAutoFit/>
          </a:bodyPr>
          <a:lstStyle/>
          <a:p>
            <a:pPr marL="457200" indent="-457200" algn="ctr">
              <a:buClr>
                <a:srgbClr val="FA5AB9"/>
              </a:buClr>
              <a:buSzPct val="120000"/>
              <a:buFont typeface="Zapf Dingbats" charset="2"/>
              <a:buNone/>
            </a:pPr>
            <a:r>
              <a:rPr lang="en-US" b="1">
                <a:solidFill>
                  <a:srgbClr val="00279F"/>
                </a:solidFill>
                <a:effectLst>
                  <a:outerShdw blurRad="38100" dist="38100" dir="2700000" algn="tl">
                    <a:srgbClr val="000000"/>
                  </a:outerShdw>
                </a:effectLst>
              </a:rPr>
              <a:t>&gt;&gt;&gt;   INTERFACE   &lt;&lt;&lt;</a:t>
            </a:r>
            <a:endParaRPr lang="en-US" b="1">
              <a:effectLst>
                <a:outerShdw blurRad="38100" dist="38100" dir="2700000" algn="tl">
                  <a:srgbClr val="FFFFFF"/>
                </a:outerShdw>
              </a:effectLst>
            </a:endParaRPr>
          </a:p>
          <a:p>
            <a:pPr marL="457200" indent="-457200"/>
            <a:r>
              <a:rPr lang="en-US" b="1">
                <a:effectLst>
                  <a:outerShdw blurRad="38100" dist="38100" dir="2700000" algn="tl">
                    <a:srgbClr val="FFFFFF"/>
                  </a:outerShdw>
                </a:effectLst>
              </a:rPr>
              <a:t>(encapsulation + abstraction = information hiding)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ox(ou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slide(fromLeft)">
                                      <p:cBhvr>
                                        <p:cTn id="12" dur="500"/>
                                        <p:tgtEl>
                                          <p:spTgt spid="25603">
                                            <p:txEl>
                                              <p:pRg st="0" end="0"/>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animEffect transition="in" filter="slide(fromLeft)">
                                      <p:cBhvr>
                                        <p:cTn id="15" dur="500"/>
                                        <p:tgtEl>
                                          <p:spTgt spid="25603">
                                            <p:txEl>
                                              <p:pRg st="1" end="1"/>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25603">
                                            <p:txEl>
                                              <p:pRg st="2" end="2"/>
                                            </p:txEl>
                                          </p:spTgt>
                                        </p:tgtEl>
                                        <p:attrNameLst>
                                          <p:attrName>style.visibility</p:attrName>
                                        </p:attrNameLst>
                                      </p:cBhvr>
                                      <p:to>
                                        <p:strVal val="visible"/>
                                      </p:to>
                                    </p:set>
                                    <p:animEffect transition="in" filter="slide(fromLeft)">
                                      <p:cBhvr>
                                        <p:cTn id="18" dur="500"/>
                                        <p:tgtEl>
                                          <p:spTgt spid="25603">
                                            <p:txEl>
                                              <p:pRg st="2" end="2"/>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Effect transition="in" filter="slide(fromLeft)">
                                      <p:cBhvr>
                                        <p:cTn id="21" dur="500"/>
                                        <p:tgtEl>
                                          <p:spTgt spid="25603">
                                            <p:txEl>
                                              <p:pRg st="3" end="3"/>
                                            </p:txEl>
                                          </p:spTgt>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25603">
                                            <p:txEl>
                                              <p:pRg st="4" end="4"/>
                                            </p:txEl>
                                          </p:spTgt>
                                        </p:tgtEl>
                                        <p:attrNameLst>
                                          <p:attrName>style.visibility</p:attrName>
                                        </p:attrNameLst>
                                      </p:cBhvr>
                                      <p:to>
                                        <p:strVal val="visible"/>
                                      </p:to>
                                    </p:set>
                                    <p:animEffect transition="in" filter="slide(fromLeft)">
                                      <p:cBhvr>
                                        <p:cTn id="24" dur="500"/>
                                        <p:tgtEl>
                                          <p:spTgt spid="256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25605">
                                            <p:txEl>
                                              <p:pRg st="0" end="0"/>
                                            </p:txEl>
                                          </p:spTgt>
                                        </p:tgtEl>
                                        <p:attrNameLst>
                                          <p:attrName>style.visibility</p:attrName>
                                        </p:attrNameLst>
                                      </p:cBhvr>
                                      <p:to>
                                        <p:strVal val="visible"/>
                                      </p:to>
                                    </p:set>
                                    <p:animEffect transition="in" filter="slide(fromLeft)">
                                      <p:cBhvr>
                                        <p:cTn id="29" dur="500"/>
                                        <p:tgtEl>
                                          <p:spTgt spid="2560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5604"/>
                                        </p:tgtEl>
                                        <p:attrNameLst>
                                          <p:attrName>style.visibility</p:attrName>
                                        </p:attrNameLst>
                                      </p:cBhvr>
                                      <p:to>
                                        <p:strVal val="visible"/>
                                      </p:to>
                                    </p:set>
                                    <p:animEffect transition="in" filter="box(out)">
                                      <p:cBhvr>
                                        <p:cTn id="34"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4" grpId="0" animBg="1" autoUpdateAnimBg="0"/>
      <p:bldP spid="25605" grpId="0" build="p" autoUpdateAnimBg="0"/>
      <p:bldP spid="2560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772400" cy="685800"/>
          </a:xfrm>
          <a:noFill/>
          <a:ln/>
        </p:spPr>
        <p:txBody>
          <a:bodyPr>
            <a:normAutofit fontScale="90000"/>
          </a:bodyPr>
          <a:lstStyle/>
          <a:p>
            <a:r>
              <a:rPr lang="en-US"/>
              <a:t>DEALING WITH COMPLEXITY —</a:t>
            </a:r>
            <a:br>
              <a:rPr lang="en-US"/>
            </a:br>
            <a:r>
              <a:rPr lang="en-US"/>
              <a:t>QUALITY DEVELOPMENT</a:t>
            </a:r>
          </a:p>
        </p:txBody>
      </p:sp>
      <p:sp>
        <p:nvSpPr>
          <p:cNvPr id="26628" name="Rectangle 4"/>
          <p:cNvSpPr>
            <a:spLocks noChangeArrowheads="1"/>
          </p:cNvSpPr>
          <p:nvPr/>
        </p:nvSpPr>
        <p:spPr bwMode="auto">
          <a:xfrm>
            <a:off x="685800" y="1295400"/>
            <a:ext cx="7772400" cy="533400"/>
          </a:xfrm>
          <a:prstGeom prst="rect">
            <a:avLst/>
          </a:prstGeom>
          <a:noFill/>
          <a:ln w="12700">
            <a:noFill/>
            <a:miter lim="800000"/>
            <a:headEnd/>
            <a:tailEnd/>
          </a:ln>
          <a:effectLst/>
        </p:spPr>
        <p:txBody>
          <a:bodyPr lIns="90487" tIns="44450" rIns="90487" bIns="44450"/>
          <a:lstStyle/>
          <a:p>
            <a:pPr marL="450850" indent="-450850" algn="ctr">
              <a:spcBef>
                <a:spcPts val="4800"/>
              </a:spcBef>
              <a:buClr>
                <a:srgbClr val="FA5AB9"/>
              </a:buClr>
              <a:buSzPct val="120000"/>
              <a:buFont typeface="Zapf Dingbats" charset="2"/>
              <a:buNone/>
              <a:tabLst>
                <a:tab pos="2514600" algn="l"/>
                <a:tab pos="4108450" algn="l"/>
                <a:tab pos="6226175" algn="l"/>
              </a:tabLst>
            </a:pPr>
            <a:r>
              <a:rPr lang="en-US" sz="2000" b="1">
                <a:solidFill>
                  <a:schemeClr val="hlink"/>
                </a:solidFill>
                <a:latin typeface="Helvetica" charset="0"/>
              </a:rPr>
              <a:t>Many desirable software quality characteristics</a:t>
            </a:r>
          </a:p>
        </p:txBody>
      </p:sp>
      <p:sp>
        <p:nvSpPr>
          <p:cNvPr id="26629" name="Rectangle 5"/>
          <p:cNvSpPr>
            <a:spLocks noChangeArrowheads="1"/>
          </p:cNvSpPr>
          <p:nvPr/>
        </p:nvSpPr>
        <p:spPr bwMode="auto">
          <a:xfrm>
            <a:off x="685800" y="1828800"/>
            <a:ext cx="7772400" cy="1447800"/>
          </a:xfrm>
          <a:prstGeom prst="rect">
            <a:avLst/>
          </a:prstGeom>
          <a:noFill/>
          <a:ln w="12700">
            <a:noFill/>
            <a:miter lim="800000"/>
            <a:headEnd/>
            <a:tailEnd/>
          </a:ln>
          <a:effectLst/>
        </p:spPr>
        <p:txBody>
          <a:bodyPr lIns="90487" tIns="44450" rIns="90487" bIns="44450"/>
          <a:lstStyle/>
          <a:p>
            <a:pPr marL="450850" indent="-450850">
              <a:spcBef>
                <a:spcPts val="600"/>
              </a:spcBef>
              <a:buClr>
                <a:srgbClr val="B50069"/>
              </a:buClr>
              <a:buSzPct val="65000"/>
              <a:buFont typeface="Zapf Dingbats" charset="2"/>
              <a:buNone/>
              <a:tabLst>
                <a:tab pos="1709738" algn="l"/>
                <a:tab pos="3827463" algn="l"/>
                <a:tab pos="5943600" algn="l"/>
              </a:tabLst>
            </a:pPr>
            <a:r>
              <a:rPr lang="en-US" sz="1800">
                <a:latin typeface="Helvetica" charset="0"/>
              </a:rPr>
              <a:t>correct	user friendly 	evolvable 	understandable</a:t>
            </a:r>
          </a:p>
          <a:p>
            <a:pPr marL="450850" indent="-450850">
              <a:spcBef>
                <a:spcPts val="600"/>
              </a:spcBef>
              <a:buClr>
                <a:srgbClr val="B50069"/>
              </a:buClr>
              <a:buSzPct val="65000"/>
              <a:buFont typeface="Zapf Dingbats" charset="2"/>
              <a:buNone/>
              <a:tabLst>
                <a:tab pos="1709738" algn="l"/>
                <a:tab pos="3827463" algn="l"/>
                <a:tab pos="5943600" algn="l"/>
              </a:tabLst>
            </a:pPr>
            <a:r>
              <a:rPr lang="en-US" sz="1800">
                <a:latin typeface="Helvetica" charset="0"/>
              </a:rPr>
              <a:t>reliable 	verifiable	reusable 	productive</a:t>
            </a:r>
          </a:p>
          <a:p>
            <a:pPr marL="450850" indent="-450850">
              <a:spcBef>
                <a:spcPts val="600"/>
              </a:spcBef>
              <a:buClr>
                <a:srgbClr val="B50069"/>
              </a:buClr>
              <a:buSzPct val="65000"/>
              <a:buFont typeface="Zapf Dingbats" charset="2"/>
              <a:buNone/>
              <a:tabLst>
                <a:tab pos="1709738" algn="l"/>
                <a:tab pos="3827463" algn="l"/>
                <a:tab pos="5943600" algn="l"/>
              </a:tabLst>
            </a:pPr>
            <a:r>
              <a:rPr lang="en-US" sz="1800">
                <a:latin typeface="Helvetica" charset="0"/>
              </a:rPr>
              <a:t>robust	maintainable	portable	timely</a:t>
            </a:r>
          </a:p>
          <a:p>
            <a:pPr marL="450850" indent="-450850">
              <a:spcBef>
                <a:spcPts val="600"/>
              </a:spcBef>
              <a:buClr>
                <a:srgbClr val="B50069"/>
              </a:buClr>
              <a:buSzPct val="65000"/>
              <a:buFont typeface="Zapf Dingbats" charset="2"/>
              <a:buNone/>
              <a:tabLst>
                <a:tab pos="1709738" algn="l"/>
                <a:tab pos="3827463" algn="l"/>
                <a:tab pos="5943600" algn="l"/>
              </a:tabLst>
            </a:pPr>
            <a:r>
              <a:rPr lang="en-US" sz="1800">
                <a:latin typeface="Helvetica" charset="0"/>
              </a:rPr>
              <a:t>efficient	repairable	interoperable 	visible</a:t>
            </a:r>
          </a:p>
        </p:txBody>
      </p:sp>
      <p:sp>
        <p:nvSpPr>
          <p:cNvPr id="26630" name="Rectangle 6"/>
          <p:cNvSpPr>
            <a:spLocks noGrp="1" noChangeArrowheads="1"/>
          </p:cNvSpPr>
          <p:nvPr>
            <p:ph type="body" idx="1"/>
          </p:nvPr>
        </p:nvSpPr>
        <p:spPr>
          <a:xfrm>
            <a:off x="685800" y="3581400"/>
            <a:ext cx="7772400" cy="685800"/>
          </a:xfrm>
        </p:spPr>
        <p:txBody>
          <a:bodyPr>
            <a:normAutofit fontScale="70000" lnSpcReduction="20000"/>
          </a:bodyPr>
          <a:lstStyle/>
          <a:p>
            <a:pPr marL="406400" indent="-406400" algn="ctr">
              <a:buClr>
                <a:srgbClr val="FA5AB9"/>
              </a:buClr>
              <a:buSzPct val="120000"/>
              <a:buFont typeface="Zapf Dingbats" charset="2"/>
              <a:buNone/>
            </a:pPr>
            <a:r>
              <a:rPr lang="en-US" b="1">
                <a:solidFill>
                  <a:schemeClr val="hlink"/>
                </a:solidFill>
              </a:rPr>
              <a:t>Usually impossible to achieve all of them simultaneously </a:t>
            </a:r>
            <a:r>
              <a:rPr lang="en-US" b="1">
                <a:solidFill>
                  <a:srgbClr val="00279F"/>
                </a:solidFill>
              </a:rPr>
              <a:t>(time/cost/conflicting)</a:t>
            </a:r>
            <a:endParaRPr lang="en-US" b="1"/>
          </a:p>
        </p:txBody>
      </p:sp>
      <p:sp>
        <p:nvSpPr>
          <p:cNvPr id="26631" name="Rectangle 7"/>
          <p:cNvSpPr>
            <a:spLocks noChangeArrowheads="1"/>
          </p:cNvSpPr>
          <p:nvPr/>
        </p:nvSpPr>
        <p:spPr bwMode="auto">
          <a:xfrm>
            <a:off x="685800" y="5448300"/>
            <a:ext cx="7772400" cy="800100"/>
          </a:xfrm>
          <a:prstGeom prst="rect">
            <a:avLst/>
          </a:prstGeom>
          <a:noFill/>
          <a:ln w="12700">
            <a:noFill/>
            <a:miter lim="800000"/>
            <a:headEnd/>
            <a:tailEnd/>
          </a:ln>
          <a:effectLst/>
        </p:spPr>
        <p:txBody>
          <a:bodyPr lIns="90487" tIns="44450" rIns="90487" bIns="44450"/>
          <a:lstStyle/>
          <a:p>
            <a:pPr marL="342900" indent="-342900" algn="ctr">
              <a:spcBef>
                <a:spcPts val="1200"/>
              </a:spcBef>
              <a:buClr>
                <a:srgbClr val="FA5AB9"/>
              </a:buClr>
              <a:buSzPct val="120000"/>
              <a:buFont typeface="Zapf Dingbats" charset="2"/>
              <a:buNone/>
            </a:pPr>
            <a:r>
              <a:rPr lang="en-US" sz="2000" b="1">
                <a:solidFill>
                  <a:srgbClr val="00279F"/>
                </a:solidFill>
                <a:effectLst>
                  <a:outerShdw blurRad="38100" dist="38100" dir="2700000" algn="tl">
                    <a:srgbClr val="C0C0C0"/>
                  </a:outerShdw>
                </a:effectLst>
                <a:latin typeface="Helvetica" charset="0"/>
              </a:rPr>
              <a:t>Need a way to measure if you have achieved them.</a:t>
            </a:r>
          </a:p>
          <a:p>
            <a:pPr marL="342900" indent="-342900" algn="ctr">
              <a:spcBef>
                <a:spcPts val="1200"/>
              </a:spcBef>
              <a:buClr>
                <a:srgbClr val="FA5AB9"/>
              </a:buClr>
              <a:buSzPct val="120000"/>
              <a:buFont typeface="Zapf Dingbats" charset="2"/>
              <a:buNone/>
            </a:pPr>
            <a:r>
              <a:rPr lang="en-US" sz="2000" b="1">
                <a:solidFill>
                  <a:srgbClr val="CF0E30"/>
                </a:solidFill>
                <a:effectLst>
                  <a:outerShdw blurRad="38100" dist="38100" dir="2700000" algn="tl">
                    <a:srgbClr val="C0C0C0"/>
                  </a:outerShdw>
                </a:effectLst>
                <a:latin typeface="Helvetica" charset="0"/>
              </a:rPr>
              <a:t>HARD!</a:t>
            </a:r>
          </a:p>
        </p:txBody>
      </p:sp>
      <p:sp>
        <p:nvSpPr>
          <p:cNvPr id="26633" name="Rectangle 9"/>
          <p:cNvSpPr>
            <a:spLocks noChangeArrowheads="1"/>
          </p:cNvSpPr>
          <p:nvPr/>
        </p:nvSpPr>
        <p:spPr bwMode="auto">
          <a:xfrm>
            <a:off x="685800" y="4495800"/>
            <a:ext cx="7772400" cy="685800"/>
          </a:xfrm>
          <a:prstGeom prst="rect">
            <a:avLst/>
          </a:prstGeom>
          <a:noFill/>
          <a:ln w="12700">
            <a:noFill/>
            <a:miter lim="800000"/>
            <a:headEnd/>
            <a:tailEnd/>
          </a:ln>
          <a:effectLst/>
        </p:spPr>
        <p:txBody>
          <a:bodyPr lIns="90487" tIns="44450" rIns="90487" bIns="44450"/>
          <a:lstStyle/>
          <a:p>
            <a:pPr marL="406400" indent="-406400" algn="ctr">
              <a:spcBef>
                <a:spcPts val="2400"/>
              </a:spcBef>
              <a:buClr>
                <a:srgbClr val="FA5AB9"/>
              </a:buClr>
              <a:buSzPct val="120000"/>
              <a:buFont typeface="Zapf Dingbats" charset="2"/>
              <a:buChar char="è"/>
            </a:pPr>
            <a:r>
              <a:rPr lang="en-US" sz="2000" b="1">
                <a:latin typeface="Helvetica" charset="0"/>
              </a:rPr>
              <a:t>Choose most important for a given project (</a:t>
            </a:r>
            <a:r>
              <a:rPr lang="en-US" sz="2000" b="1">
                <a:solidFill>
                  <a:schemeClr val="hlink"/>
                </a:solidFill>
                <a:latin typeface="Helvetica" charset="0"/>
              </a:rPr>
              <a:t>design goals</a:t>
            </a:r>
            <a:r>
              <a:rPr lang="en-US" sz="2000" b="1">
                <a:latin typeface="Helvetica" charset="0"/>
              </a:rPr>
              <a:t>) and base the development around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wipe(left)">
                                      <p:cBhvr>
                                        <p:cTn id="7" dur="500"/>
                                        <p:tgtEl>
                                          <p:spTgt spid="26628"/>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26629"/>
                                        </p:tgtEl>
                                        <p:attrNameLst>
                                          <p:attrName>style.visibility</p:attrName>
                                        </p:attrNameLst>
                                      </p:cBhvr>
                                      <p:to>
                                        <p:strVal val="visible"/>
                                      </p:to>
                                    </p:set>
                                    <p:animEffect transition="in" filter="randombar(vertical)">
                                      <p:cBhvr>
                                        <p:cTn id="11" dur="500"/>
                                        <p:tgtEl>
                                          <p:spTgt spid="26629"/>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26630">
                                            <p:txEl>
                                              <p:pRg st="0" end="0"/>
                                            </p:txEl>
                                          </p:spTgt>
                                        </p:tgtEl>
                                        <p:attrNameLst>
                                          <p:attrName>style.visibility</p:attrName>
                                        </p:attrNameLst>
                                      </p:cBhvr>
                                      <p:to>
                                        <p:strVal val="visible"/>
                                      </p:to>
                                    </p:set>
                                    <p:anim calcmode="lin" valueType="num">
                                      <p:cBhvr>
                                        <p:cTn id="16" dur="1000" fill="hold"/>
                                        <p:tgtEl>
                                          <p:spTgt spid="26630">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26630">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2663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663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633">
                                            <p:txEl>
                                              <p:pRg st="0" end="0"/>
                                            </p:txEl>
                                          </p:spTgt>
                                        </p:tgtEl>
                                        <p:attrNameLst>
                                          <p:attrName>style.visibility</p:attrName>
                                        </p:attrNameLst>
                                      </p:cBhvr>
                                      <p:to>
                                        <p:strVal val="visible"/>
                                      </p:to>
                                    </p:set>
                                    <p:animEffect transition="in" filter="wipe(left)">
                                      <p:cBhvr>
                                        <p:cTn id="24" dur="500"/>
                                        <p:tgtEl>
                                          <p:spTgt spid="2663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6631">
                                            <p:txEl>
                                              <p:pRg st="0" end="0"/>
                                            </p:txEl>
                                          </p:spTgt>
                                        </p:tgtEl>
                                        <p:attrNameLst>
                                          <p:attrName>style.visibility</p:attrName>
                                        </p:attrNameLst>
                                      </p:cBhvr>
                                      <p:to>
                                        <p:strVal val="visible"/>
                                      </p:to>
                                    </p:set>
                                    <p:animEffect transition="in" filter="box(out)">
                                      <p:cBhvr>
                                        <p:cTn id="29" dur="500"/>
                                        <p:tgtEl>
                                          <p:spTgt spid="2663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6631">
                                            <p:txEl>
                                              <p:pRg st="1" end="1"/>
                                            </p:txEl>
                                          </p:spTgt>
                                        </p:tgtEl>
                                        <p:attrNameLst>
                                          <p:attrName>style.visibility</p:attrName>
                                        </p:attrNameLst>
                                      </p:cBhvr>
                                      <p:to>
                                        <p:strVal val="visible"/>
                                      </p:to>
                                    </p:set>
                                    <p:animEffect transition="in" filter="box(out)">
                                      <p:cBhvr>
                                        <p:cTn id="34" dur="500"/>
                                        <p:tgtEl>
                                          <p:spTgt spid="266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29" grpId="0" autoUpdateAnimBg="0"/>
      <p:bldP spid="26630" grpId="0" build="p" autoUpdateAnimBg="0"/>
      <p:bldP spid="26631" grpId="0" build="p" autoUpdateAnimBg="0"/>
      <p:bldP spid="2663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QUALITY DEVELOPMENT</a:t>
            </a:r>
          </a:p>
        </p:txBody>
      </p:sp>
      <p:sp>
        <p:nvSpPr>
          <p:cNvPr id="27651" name="Rectangle 3"/>
          <p:cNvSpPr>
            <a:spLocks noGrp="1" noChangeArrowheads="1"/>
          </p:cNvSpPr>
          <p:nvPr>
            <p:ph type="body" idx="1"/>
          </p:nvPr>
        </p:nvSpPr>
        <p:spPr>
          <a:xfrm>
            <a:off x="685800" y="1143000"/>
            <a:ext cx="7848600" cy="5029200"/>
          </a:xfrm>
        </p:spPr>
        <p:txBody>
          <a:bodyPr>
            <a:normAutofit fontScale="92500" lnSpcReduction="10000"/>
          </a:bodyPr>
          <a:lstStyle/>
          <a:p>
            <a:pPr>
              <a:spcBef>
                <a:spcPts val="600"/>
              </a:spcBef>
              <a:buFont typeface="Zapf Dingbats" charset="2"/>
              <a:buNone/>
            </a:pPr>
            <a:r>
              <a:rPr lang="en-US" sz="1600" b="1">
                <a:latin typeface="Times" charset="0"/>
              </a:rPr>
              <a:t>correct</a:t>
            </a:r>
            <a:r>
              <a:rPr lang="en-US" sz="1600">
                <a:latin typeface="Times" charset="0"/>
              </a:rPr>
              <a:t> - behaves according to the specifications of its functions (functionally correct)</a:t>
            </a:r>
          </a:p>
          <a:p>
            <a:pPr>
              <a:spcBef>
                <a:spcPts val="600"/>
              </a:spcBef>
              <a:buFont typeface="Zapf Dingbats" charset="2"/>
              <a:buNone/>
            </a:pPr>
            <a:r>
              <a:rPr lang="en-US" sz="1600" b="1">
                <a:latin typeface="Times" charset="0"/>
              </a:rPr>
              <a:t>reliable</a:t>
            </a:r>
            <a:r>
              <a:rPr lang="en-US" sz="1600">
                <a:latin typeface="Times" charset="0"/>
              </a:rPr>
              <a:t> - probability that the software will work as expected over a specified time interval</a:t>
            </a:r>
          </a:p>
          <a:p>
            <a:pPr>
              <a:spcBef>
                <a:spcPts val="600"/>
              </a:spcBef>
              <a:buFont typeface="Zapf Dingbats" charset="2"/>
              <a:buNone/>
            </a:pPr>
            <a:r>
              <a:rPr lang="en-US" sz="1600" b="1">
                <a:latin typeface="Times" charset="0"/>
              </a:rPr>
              <a:t>robust</a:t>
            </a:r>
            <a:r>
              <a:rPr lang="en-US" sz="1600">
                <a:latin typeface="Times" charset="0"/>
              </a:rPr>
              <a:t> - if it behaves “reasonably” in unanticipated circumstances</a:t>
            </a:r>
          </a:p>
          <a:p>
            <a:pPr>
              <a:spcBef>
                <a:spcPts val="600"/>
              </a:spcBef>
              <a:buFont typeface="Zapf Dingbats" charset="2"/>
              <a:buNone/>
            </a:pPr>
            <a:r>
              <a:rPr lang="en-US" sz="1600" b="1">
                <a:latin typeface="Times" charset="0"/>
              </a:rPr>
              <a:t>efficient</a:t>
            </a:r>
            <a:r>
              <a:rPr lang="en-US" sz="1600">
                <a:latin typeface="Times" charset="0"/>
              </a:rPr>
              <a:t> - in use of time, space, etc.</a:t>
            </a:r>
          </a:p>
          <a:p>
            <a:pPr>
              <a:spcBef>
                <a:spcPts val="600"/>
              </a:spcBef>
              <a:buFont typeface="Zapf Dingbats" charset="2"/>
              <a:buNone/>
            </a:pPr>
            <a:r>
              <a:rPr lang="en-US" sz="1600" b="1">
                <a:latin typeface="Times" charset="0"/>
              </a:rPr>
              <a:t>user friendly</a:t>
            </a:r>
            <a:r>
              <a:rPr lang="en-US" sz="1600">
                <a:latin typeface="Times" charset="0"/>
              </a:rPr>
              <a:t> - if human users find it easy to use (user interface aspect very important)</a:t>
            </a:r>
          </a:p>
          <a:p>
            <a:pPr>
              <a:spcBef>
                <a:spcPts val="600"/>
              </a:spcBef>
              <a:buFont typeface="Zapf Dingbats" charset="2"/>
              <a:buNone/>
            </a:pPr>
            <a:r>
              <a:rPr lang="en-US" sz="1600" b="1">
                <a:latin typeface="Times" charset="0"/>
              </a:rPr>
              <a:t>verifiable</a:t>
            </a:r>
            <a:r>
              <a:rPr lang="en-US" sz="1600">
                <a:latin typeface="Times" charset="0"/>
              </a:rPr>
              <a:t> - if properties can be easily checked (e.g., correct, efficient, etc.)</a:t>
            </a:r>
          </a:p>
          <a:p>
            <a:pPr>
              <a:spcBef>
                <a:spcPts val="600"/>
              </a:spcBef>
              <a:buFont typeface="Zapf Dingbats" charset="2"/>
              <a:buNone/>
            </a:pPr>
            <a:r>
              <a:rPr lang="en-US" sz="1600" b="1">
                <a:latin typeface="Times" charset="0"/>
              </a:rPr>
              <a:t>maintainable</a:t>
            </a:r>
            <a:r>
              <a:rPr lang="en-US" sz="1600">
                <a:latin typeface="Times" charset="0"/>
              </a:rPr>
              <a:t> - if software can be easily fixed/changed </a:t>
            </a:r>
            <a:r>
              <a:rPr lang="en-US" sz="1600" i="1" u="sng">
                <a:latin typeface="Times" charset="0"/>
              </a:rPr>
              <a:t>after</a:t>
            </a:r>
            <a:r>
              <a:rPr lang="en-US" sz="1600">
                <a:latin typeface="Times" charset="0"/>
              </a:rPr>
              <a:t> implementation</a:t>
            </a:r>
          </a:p>
          <a:p>
            <a:pPr>
              <a:spcBef>
                <a:spcPts val="600"/>
              </a:spcBef>
              <a:buFont typeface="Zapf Dingbats" charset="2"/>
              <a:buNone/>
            </a:pPr>
            <a:r>
              <a:rPr lang="en-US" sz="1600" b="1">
                <a:latin typeface="Times" charset="0"/>
              </a:rPr>
              <a:t>repairable</a:t>
            </a:r>
            <a:r>
              <a:rPr lang="en-US" sz="1600">
                <a:latin typeface="Times" charset="0"/>
              </a:rPr>
              <a:t> - if defects can be easily corrected with limited/reasonable effort</a:t>
            </a:r>
          </a:p>
          <a:p>
            <a:pPr>
              <a:spcBef>
                <a:spcPts val="600"/>
              </a:spcBef>
              <a:buFont typeface="Zapf Dingbats" charset="2"/>
              <a:buNone/>
            </a:pPr>
            <a:r>
              <a:rPr lang="en-US" sz="1600" b="1">
                <a:latin typeface="Times" charset="0"/>
              </a:rPr>
              <a:t>evolvable</a:t>
            </a:r>
            <a:r>
              <a:rPr lang="en-US" sz="1600">
                <a:latin typeface="Times" charset="0"/>
              </a:rPr>
              <a:t> - if software can be easily changed over time</a:t>
            </a:r>
          </a:p>
          <a:p>
            <a:pPr>
              <a:spcBef>
                <a:spcPts val="600"/>
              </a:spcBef>
              <a:buFont typeface="Zapf Dingbats" charset="2"/>
              <a:buNone/>
            </a:pPr>
            <a:r>
              <a:rPr lang="en-US" sz="1600" b="1">
                <a:latin typeface="Times" charset="0"/>
              </a:rPr>
              <a:t>reusable</a:t>
            </a:r>
            <a:r>
              <a:rPr lang="en-US" sz="1600">
                <a:latin typeface="Times" charset="0"/>
              </a:rPr>
              <a:t> - if we can reuse parts, perhaps with minor changes</a:t>
            </a:r>
          </a:p>
          <a:p>
            <a:pPr>
              <a:spcBef>
                <a:spcPts val="600"/>
              </a:spcBef>
              <a:buFont typeface="Zapf Dingbats" charset="2"/>
              <a:buNone/>
            </a:pPr>
            <a:r>
              <a:rPr lang="en-US" sz="1600" b="1">
                <a:latin typeface="Times" charset="0"/>
              </a:rPr>
              <a:t>portable</a:t>
            </a:r>
            <a:r>
              <a:rPr lang="en-US" sz="1600">
                <a:latin typeface="Times" charset="0"/>
              </a:rPr>
              <a:t> - if software can run in different hardware/software environments</a:t>
            </a:r>
          </a:p>
          <a:p>
            <a:pPr>
              <a:spcBef>
                <a:spcPts val="600"/>
              </a:spcBef>
              <a:buFont typeface="Zapf Dingbats" charset="2"/>
              <a:buNone/>
            </a:pPr>
            <a:r>
              <a:rPr lang="en-US" sz="1600" b="1">
                <a:latin typeface="Times" charset="0"/>
              </a:rPr>
              <a:t>interoperable</a:t>
            </a:r>
            <a:r>
              <a:rPr lang="en-US" sz="1600">
                <a:latin typeface="Times" charset="0"/>
              </a:rPr>
              <a:t> - if software can co-exist and cooperate with other hardware/software systems</a:t>
            </a:r>
          </a:p>
          <a:p>
            <a:pPr>
              <a:spcBef>
                <a:spcPts val="600"/>
              </a:spcBef>
              <a:buFont typeface="Zapf Dingbats" charset="2"/>
              <a:buNone/>
            </a:pPr>
            <a:r>
              <a:rPr lang="en-US" sz="1600" b="1">
                <a:latin typeface="Times" charset="0"/>
              </a:rPr>
              <a:t>understandable</a:t>
            </a:r>
            <a:r>
              <a:rPr lang="en-US" sz="1600">
                <a:latin typeface="Times" charset="0"/>
              </a:rPr>
              <a:t> - if it is easy to figure out what is going on/being done</a:t>
            </a:r>
          </a:p>
          <a:p>
            <a:pPr>
              <a:spcBef>
                <a:spcPts val="600"/>
              </a:spcBef>
              <a:buFont typeface="Zapf Dingbats" charset="2"/>
              <a:buNone/>
            </a:pPr>
            <a:r>
              <a:rPr lang="en-US" sz="1600" b="1">
                <a:latin typeface="Times" charset="0"/>
              </a:rPr>
              <a:t>productive</a:t>
            </a:r>
            <a:r>
              <a:rPr lang="en-US" sz="1600">
                <a:latin typeface="Times" charset="0"/>
              </a:rPr>
              <a:t> - efficiency of the software production process</a:t>
            </a:r>
          </a:p>
          <a:p>
            <a:pPr>
              <a:spcBef>
                <a:spcPts val="600"/>
              </a:spcBef>
              <a:buFont typeface="Zapf Dingbats" charset="2"/>
              <a:buNone/>
            </a:pPr>
            <a:r>
              <a:rPr lang="en-US" sz="1600" b="1">
                <a:latin typeface="Times" charset="0"/>
              </a:rPr>
              <a:t>timely</a:t>
            </a:r>
            <a:r>
              <a:rPr lang="en-US" sz="1600">
                <a:latin typeface="Times" charset="0"/>
              </a:rPr>
              <a:t> - ability to deliver a product on time</a:t>
            </a:r>
          </a:p>
          <a:p>
            <a:pPr>
              <a:spcBef>
                <a:spcPts val="600"/>
              </a:spcBef>
              <a:buFont typeface="Zapf Dingbats" charset="2"/>
              <a:buNone/>
            </a:pPr>
            <a:r>
              <a:rPr lang="en-US" sz="1600" b="1">
                <a:latin typeface="Times" charset="0"/>
              </a:rPr>
              <a:t>visible</a:t>
            </a:r>
            <a:r>
              <a:rPr lang="en-US" sz="1600">
                <a:latin typeface="Times" charset="0"/>
              </a:rPr>
              <a:t> - if all steps/current status are available and easily accessible for external examination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685800"/>
          </a:xfrm>
          <a:noFill/>
          <a:ln/>
        </p:spPr>
        <p:txBody>
          <a:bodyPr>
            <a:normAutofit fontScale="90000"/>
          </a:bodyPr>
          <a:lstStyle/>
          <a:p>
            <a:r>
              <a:rPr lang="en-US"/>
              <a:t>DEALING WITH COMPLEXITY —</a:t>
            </a:r>
            <a:br>
              <a:rPr lang="en-US"/>
            </a:br>
            <a:r>
              <a:rPr lang="en-US"/>
              <a:t>PERSONNEL DEVELOPMENT</a:t>
            </a:r>
          </a:p>
        </p:txBody>
      </p:sp>
      <p:sp>
        <p:nvSpPr>
          <p:cNvPr id="16387" name="Rectangle 3"/>
          <p:cNvSpPr>
            <a:spLocks noGrp="1" noChangeArrowheads="1"/>
          </p:cNvSpPr>
          <p:nvPr>
            <p:ph type="body" idx="1"/>
          </p:nvPr>
        </p:nvSpPr>
        <p:spPr>
          <a:xfrm>
            <a:off x="685800" y="1219200"/>
            <a:ext cx="7772400" cy="457200"/>
          </a:xfrm>
          <a:solidFill>
            <a:srgbClr val="FFFF99"/>
          </a:solidFill>
          <a:ln w="57150">
            <a:solidFill>
              <a:schemeClr val="hlink"/>
            </a:solidFill>
          </a:ln>
          <a:effectLst>
            <a:outerShdw dist="107763" dir="2700000" algn="ctr" rotWithShape="0">
              <a:schemeClr val="bg2"/>
            </a:outerShdw>
          </a:effectLst>
        </p:spPr>
        <p:txBody>
          <a:bodyPr>
            <a:normAutofit fontScale="70000" lnSpcReduction="20000"/>
          </a:bodyPr>
          <a:lstStyle/>
          <a:p>
            <a:pPr algn="ctr">
              <a:buFont typeface="Zapf Dingbats" charset="2"/>
              <a:buNone/>
            </a:pPr>
            <a:r>
              <a:rPr lang="en-US" b="1">
                <a:solidFill>
                  <a:srgbClr val="CF0E30"/>
                </a:solidFill>
                <a:effectLst>
                  <a:outerShdw blurRad="38100" dist="38100" dir="2700000" algn="tl">
                    <a:srgbClr val="000000"/>
                  </a:outerShdw>
                </a:effectLst>
              </a:rPr>
              <a:t>“programming-in-the-small”</a:t>
            </a:r>
            <a:r>
              <a:rPr lang="en-US"/>
              <a:t> </a:t>
            </a:r>
            <a:r>
              <a:rPr lang="en-US" b="1">
                <a:effectLst>
                  <a:outerShdw blurRad="38100" dist="38100" dir="2700000" algn="tl">
                    <a:srgbClr val="FFFFFF"/>
                  </a:outerShdw>
                </a:effectLst>
              </a:rPr>
              <a:t>vs.</a:t>
            </a:r>
            <a:r>
              <a:rPr lang="en-US"/>
              <a:t> </a:t>
            </a:r>
            <a:r>
              <a:rPr lang="en-US" b="1">
                <a:solidFill>
                  <a:srgbClr val="CF0E30"/>
                </a:solidFill>
                <a:effectLst>
                  <a:outerShdw blurRad="38100" dist="38100" dir="2700000" algn="tl">
                    <a:srgbClr val="000000"/>
                  </a:outerShdw>
                </a:effectLst>
              </a:rPr>
              <a:t>“programming-in-the-large”</a:t>
            </a:r>
            <a:endParaRPr lang="en-US"/>
          </a:p>
        </p:txBody>
      </p:sp>
      <p:sp>
        <p:nvSpPr>
          <p:cNvPr id="16388" name="Rectangle 4"/>
          <p:cNvSpPr>
            <a:spLocks noChangeArrowheads="1"/>
          </p:cNvSpPr>
          <p:nvPr/>
        </p:nvSpPr>
        <p:spPr bwMode="auto">
          <a:xfrm>
            <a:off x="685800" y="1981200"/>
            <a:ext cx="8077200" cy="4267200"/>
          </a:xfrm>
          <a:prstGeom prst="rect">
            <a:avLst/>
          </a:prstGeom>
          <a:noFill/>
          <a:ln w="12700">
            <a:noFill/>
            <a:miter lim="800000"/>
            <a:headEnd/>
            <a:tailEnd/>
          </a:ln>
          <a:effectLst/>
        </p:spPr>
        <p:txBody>
          <a:bodyPr lIns="90487" tIns="44450" rIns="90487" bIns="44450"/>
          <a:lstStyle/>
          <a:p>
            <a:pPr marL="342900" indent="-342900">
              <a:spcBef>
                <a:spcPts val="1200"/>
              </a:spcBef>
              <a:buClr>
                <a:schemeClr val="tx1"/>
              </a:buClr>
              <a:buSzPct val="65000"/>
              <a:buFont typeface="Zapf Dingbats" charset="2"/>
              <a:buChar char=""/>
            </a:pPr>
            <a:r>
              <a:rPr lang="en-US" sz="2000">
                <a:latin typeface="Helvetica" charset="0"/>
              </a:rPr>
              <a:t>need to</a:t>
            </a:r>
            <a:r>
              <a:rPr lang="en-US" sz="2000">
                <a:solidFill>
                  <a:schemeClr val="hlink"/>
                </a:solidFill>
                <a:latin typeface="Helvetica" charset="0"/>
              </a:rPr>
              <a:t> talk</a:t>
            </a:r>
            <a:r>
              <a:rPr lang="en-US" sz="2000">
                <a:latin typeface="Helvetica" charset="0"/>
              </a:rPr>
              <a:t> with user </a:t>
            </a:r>
            <a:r>
              <a:rPr lang="en-US" sz="2000">
                <a:solidFill>
                  <a:schemeClr val="hlink"/>
                </a:solidFill>
                <a:latin typeface="Helvetica" charset="0"/>
              </a:rPr>
              <a:t>in terms of the application</a:t>
            </a:r>
            <a:r>
              <a:rPr lang="en-US" sz="2000">
                <a:latin typeface="Helvetica" charset="0"/>
              </a:rPr>
              <a:t>, rather than computer jargon</a:t>
            </a:r>
          </a:p>
          <a:p>
            <a:pPr marL="342900" indent="-342900">
              <a:spcBef>
                <a:spcPts val="1200"/>
              </a:spcBef>
              <a:buClr>
                <a:schemeClr val="tx1"/>
              </a:buClr>
              <a:buSzPct val="65000"/>
              <a:buFont typeface="Zapf Dingbats" charset="2"/>
              <a:buChar char=""/>
            </a:pPr>
            <a:r>
              <a:rPr lang="en-US" sz="2000">
                <a:latin typeface="Helvetica" charset="0"/>
              </a:rPr>
              <a:t>often need to translate </a:t>
            </a:r>
            <a:r>
              <a:rPr lang="en-US" sz="2000">
                <a:solidFill>
                  <a:schemeClr val="hlink"/>
                </a:solidFill>
                <a:latin typeface="Helvetica" charset="0"/>
              </a:rPr>
              <a:t>vague requirements</a:t>
            </a:r>
            <a:r>
              <a:rPr lang="en-US" sz="2000">
                <a:latin typeface="Helvetica" charset="0"/>
              </a:rPr>
              <a:t> and desires into </a:t>
            </a:r>
            <a:r>
              <a:rPr lang="en-US" sz="2000">
                <a:solidFill>
                  <a:schemeClr val="hlink"/>
                </a:solidFill>
                <a:latin typeface="Helvetica" charset="0"/>
              </a:rPr>
              <a:t>precise specifications</a:t>
            </a:r>
            <a:endParaRPr lang="en-US" sz="2000">
              <a:latin typeface="Helvetica" charset="0"/>
            </a:endParaRPr>
          </a:p>
          <a:p>
            <a:pPr marL="342900" indent="-342900">
              <a:spcBef>
                <a:spcPts val="1200"/>
              </a:spcBef>
              <a:buClr>
                <a:schemeClr val="tx1"/>
              </a:buClr>
              <a:buSzPct val="65000"/>
              <a:buFont typeface="Zapf Dingbats" charset="2"/>
              <a:buChar char=""/>
            </a:pPr>
            <a:r>
              <a:rPr lang="en-US" sz="2000">
                <a:latin typeface="Helvetica" charset="0"/>
              </a:rPr>
              <a:t>need to move among </a:t>
            </a:r>
            <a:r>
              <a:rPr lang="en-US" sz="2000">
                <a:solidFill>
                  <a:schemeClr val="hlink"/>
                </a:solidFill>
                <a:latin typeface="Helvetica" charset="0"/>
              </a:rPr>
              <a:t>different levels of abstraction</a:t>
            </a:r>
            <a:r>
              <a:rPr lang="en-US" sz="2000">
                <a:latin typeface="Helvetica" charset="0"/>
              </a:rPr>
              <a:t> at different stages of the project</a:t>
            </a:r>
          </a:p>
          <a:p>
            <a:pPr marL="342900" indent="-342900">
              <a:spcBef>
                <a:spcPts val="1200"/>
              </a:spcBef>
              <a:buClr>
                <a:schemeClr val="tx1"/>
              </a:buClr>
              <a:buSzPct val="65000"/>
              <a:buFont typeface="Zapf Dingbats" charset="2"/>
              <a:buChar char=""/>
            </a:pPr>
            <a:r>
              <a:rPr lang="en-US" sz="2000">
                <a:latin typeface="Helvetica" charset="0"/>
              </a:rPr>
              <a:t>need to</a:t>
            </a:r>
            <a:r>
              <a:rPr lang="en-US" sz="2000">
                <a:solidFill>
                  <a:schemeClr val="hlink"/>
                </a:solidFill>
                <a:latin typeface="Helvetica" charset="0"/>
              </a:rPr>
              <a:t> build a “model”</a:t>
            </a:r>
            <a:r>
              <a:rPr lang="en-US" sz="2000">
                <a:latin typeface="Helvetica" charset="0"/>
              </a:rPr>
              <a:t> of the application (actually several models)</a:t>
            </a:r>
          </a:p>
          <a:p>
            <a:pPr marL="342900" indent="-342900">
              <a:spcBef>
                <a:spcPts val="1200"/>
              </a:spcBef>
              <a:buClr>
                <a:schemeClr val="tx1"/>
              </a:buClr>
              <a:buSzPct val="65000"/>
              <a:buFont typeface="Zapf Dingbats" charset="2"/>
              <a:buChar char=""/>
            </a:pPr>
            <a:r>
              <a:rPr lang="en-US" sz="2000">
                <a:latin typeface="Helvetica" charset="0"/>
              </a:rPr>
              <a:t>may need to use and apply </a:t>
            </a:r>
            <a:r>
              <a:rPr lang="en-US" sz="2000">
                <a:solidFill>
                  <a:schemeClr val="hlink"/>
                </a:solidFill>
                <a:latin typeface="Helvetica" charset="0"/>
              </a:rPr>
              <a:t>several design approaches</a:t>
            </a:r>
            <a:endParaRPr lang="en-US" sz="2000">
              <a:latin typeface="Helvetica" charset="0"/>
            </a:endParaRPr>
          </a:p>
          <a:p>
            <a:pPr marL="342900" indent="-342900">
              <a:spcBef>
                <a:spcPts val="1200"/>
              </a:spcBef>
              <a:buClr>
                <a:schemeClr val="tx1"/>
              </a:buClr>
              <a:buSzPct val="65000"/>
              <a:buFont typeface="Zapf Dingbats" charset="2"/>
              <a:buChar char=""/>
            </a:pPr>
            <a:r>
              <a:rPr lang="en-US" sz="2000">
                <a:latin typeface="Helvetica" charset="0"/>
              </a:rPr>
              <a:t>often need to choose among alternatives (</a:t>
            </a:r>
            <a:r>
              <a:rPr lang="en-US" sz="2000">
                <a:solidFill>
                  <a:schemeClr val="hlink"/>
                </a:solidFill>
                <a:latin typeface="Helvetica" charset="0"/>
              </a:rPr>
              <a:t>tradeoffs</a:t>
            </a:r>
            <a:r>
              <a:rPr lang="en-US" sz="2000">
                <a:latin typeface="Helvetica" charset="0"/>
              </a:rPr>
              <a:t>)</a:t>
            </a:r>
          </a:p>
          <a:p>
            <a:pPr marL="342900" indent="-342900">
              <a:spcBef>
                <a:spcPts val="1200"/>
              </a:spcBef>
              <a:buClr>
                <a:schemeClr val="tx1"/>
              </a:buClr>
              <a:buSzPct val="65000"/>
              <a:buFont typeface="Zapf Dingbats" charset="2"/>
              <a:buChar char=""/>
            </a:pPr>
            <a:r>
              <a:rPr lang="en-US" sz="2000">
                <a:latin typeface="Helvetica" charset="0"/>
              </a:rPr>
              <a:t>often need to work in</a:t>
            </a:r>
            <a:r>
              <a:rPr lang="en-US" sz="2000">
                <a:solidFill>
                  <a:schemeClr val="hlink"/>
                </a:solidFill>
                <a:latin typeface="Helvetica" charset="0"/>
              </a:rPr>
              <a:t> well-defined roles</a:t>
            </a:r>
            <a:r>
              <a:rPr lang="en-US" sz="2000">
                <a:latin typeface="Helvetica" charset="0"/>
              </a:rPr>
              <a:t> but a rigid fragmentation of roles is often counterproductive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8">
                                            <p:txEl>
                                              <p:pRg st="0" end="0"/>
                                            </p:txEl>
                                          </p:spTgt>
                                        </p:tgtEl>
                                        <p:attrNameLst>
                                          <p:attrName>style.visibility</p:attrName>
                                        </p:attrNameLst>
                                      </p:cBhvr>
                                      <p:to>
                                        <p:strVal val="visible"/>
                                      </p:to>
                                    </p:set>
                                    <p:animEffect transition="in" filter="wipe(left)">
                                      <p:cBhvr>
                                        <p:cTn id="12" dur="500"/>
                                        <p:tgtEl>
                                          <p:spTgt spid="163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8">
                                            <p:txEl>
                                              <p:pRg st="1" end="1"/>
                                            </p:txEl>
                                          </p:spTgt>
                                        </p:tgtEl>
                                        <p:attrNameLst>
                                          <p:attrName>style.visibility</p:attrName>
                                        </p:attrNameLst>
                                      </p:cBhvr>
                                      <p:to>
                                        <p:strVal val="visible"/>
                                      </p:to>
                                    </p:set>
                                    <p:animEffect transition="in" filter="wipe(left)">
                                      <p:cBhvr>
                                        <p:cTn id="17" dur="500"/>
                                        <p:tgtEl>
                                          <p:spTgt spid="163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8">
                                            <p:txEl>
                                              <p:pRg st="2" end="2"/>
                                            </p:txEl>
                                          </p:spTgt>
                                        </p:tgtEl>
                                        <p:attrNameLst>
                                          <p:attrName>style.visibility</p:attrName>
                                        </p:attrNameLst>
                                      </p:cBhvr>
                                      <p:to>
                                        <p:strVal val="visible"/>
                                      </p:to>
                                    </p:set>
                                    <p:animEffect transition="in" filter="wipe(left)">
                                      <p:cBhvr>
                                        <p:cTn id="22" dur="500"/>
                                        <p:tgtEl>
                                          <p:spTgt spid="163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8">
                                            <p:txEl>
                                              <p:pRg st="3" end="3"/>
                                            </p:txEl>
                                          </p:spTgt>
                                        </p:tgtEl>
                                        <p:attrNameLst>
                                          <p:attrName>style.visibility</p:attrName>
                                        </p:attrNameLst>
                                      </p:cBhvr>
                                      <p:to>
                                        <p:strVal val="visible"/>
                                      </p:to>
                                    </p:set>
                                    <p:animEffect transition="in" filter="wipe(left)">
                                      <p:cBhvr>
                                        <p:cTn id="27" dur="500"/>
                                        <p:tgtEl>
                                          <p:spTgt spid="163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8">
                                            <p:txEl>
                                              <p:pRg st="4" end="4"/>
                                            </p:txEl>
                                          </p:spTgt>
                                        </p:tgtEl>
                                        <p:attrNameLst>
                                          <p:attrName>style.visibility</p:attrName>
                                        </p:attrNameLst>
                                      </p:cBhvr>
                                      <p:to>
                                        <p:strVal val="visible"/>
                                      </p:to>
                                    </p:set>
                                    <p:animEffect transition="in" filter="wipe(left)">
                                      <p:cBhvr>
                                        <p:cTn id="32" dur="500"/>
                                        <p:tgtEl>
                                          <p:spTgt spid="163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88">
                                            <p:txEl>
                                              <p:pRg st="5" end="5"/>
                                            </p:txEl>
                                          </p:spTgt>
                                        </p:tgtEl>
                                        <p:attrNameLst>
                                          <p:attrName>style.visibility</p:attrName>
                                        </p:attrNameLst>
                                      </p:cBhvr>
                                      <p:to>
                                        <p:strVal val="visible"/>
                                      </p:to>
                                    </p:set>
                                    <p:animEffect transition="in" filter="wipe(left)">
                                      <p:cBhvr>
                                        <p:cTn id="37" dur="500"/>
                                        <p:tgtEl>
                                          <p:spTgt spid="163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88">
                                            <p:txEl>
                                              <p:pRg st="6" end="6"/>
                                            </p:txEl>
                                          </p:spTgt>
                                        </p:tgtEl>
                                        <p:attrNameLst>
                                          <p:attrName>style.visibility</p:attrName>
                                        </p:attrNameLst>
                                      </p:cBhvr>
                                      <p:to>
                                        <p:strVal val="visible"/>
                                      </p:to>
                                    </p:set>
                                    <p:animEffect transition="in" filter="wipe(left)">
                                      <p:cBhvr>
                                        <p:cTn id="42" dur="500"/>
                                        <p:tgtEl>
                                          <p:spTgt spid="163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advAuto="0"/>
      <p:bldP spid="1638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t>SOFTWARE ENGINEERING IS …	</a:t>
            </a:r>
            <a:endParaRPr lang="en-US" sz="1400" b="0">
              <a:effectLst/>
            </a:endParaRPr>
          </a:p>
        </p:txBody>
      </p:sp>
      <p:sp>
        <p:nvSpPr>
          <p:cNvPr id="12291" name="Rectangle 3"/>
          <p:cNvSpPr>
            <a:spLocks noGrp="1" noChangeArrowheads="1"/>
          </p:cNvSpPr>
          <p:nvPr>
            <p:ph type="body" idx="1"/>
          </p:nvPr>
        </p:nvSpPr>
        <p:spPr>
          <a:xfrm>
            <a:off x="685800" y="1219200"/>
            <a:ext cx="7772400" cy="2209800"/>
          </a:xfrm>
          <a:noFill/>
          <a:ln/>
        </p:spPr>
        <p:txBody>
          <a:bodyPr>
            <a:normAutofit fontScale="85000" lnSpcReduction="20000"/>
          </a:bodyPr>
          <a:lstStyle/>
          <a:p>
            <a:pPr marL="338138" indent="-338138">
              <a:buFont typeface="Zapf Dingbats" charset="2"/>
              <a:buNone/>
            </a:pPr>
            <a:r>
              <a:rPr lang="en-US"/>
              <a:t>	“The establishment and use of sound </a:t>
            </a:r>
            <a:r>
              <a:rPr lang="en-US" u="sng">
                <a:solidFill>
                  <a:srgbClr val="CF0E30"/>
                </a:solidFill>
              </a:rPr>
              <a:t>engineering principles</a:t>
            </a:r>
            <a:r>
              <a:rPr lang="en-US">
                <a:solidFill>
                  <a:srgbClr val="CF0E30"/>
                </a:solidFill>
              </a:rPr>
              <a:t> </a:t>
            </a:r>
            <a:r>
              <a:rPr lang="en-US"/>
              <a:t>in order to obtain </a:t>
            </a:r>
            <a:r>
              <a:rPr lang="en-US" u="sng">
                <a:solidFill>
                  <a:srgbClr val="CF0E30"/>
                </a:solidFill>
              </a:rPr>
              <a:t>economically</a:t>
            </a:r>
            <a:r>
              <a:rPr lang="en-US"/>
              <a:t> software that is </a:t>
            </a:r>
            <a:r>
              <a:rPr lang="en-US" u="sng">
                <a:solidFill>
                  <a:srgbClr val="CF0E30"/>
                </a:solidFill>
              </a:rPr>
              <a:t>reliable</a:t>
            </a:r>
            <a:r>
              <a:rPr lang="en-US"/>
              <a:t> and works </a:t>
            </a:r>
            <a:r>
              <a:rPr lang="en-US" u="sng">
                <a:solidFill>
                  <a:srgbClr val="CF0E30"/>
                </a:solidFill>
              </a:rPr>
              <a:t>efficiently</a:t>
            </a:r>
            <a:r>
              <a:rPr lang="en-US"/>
              <a:t> on real machines.” — Frtiz Bauer</a:t>
            </a:r>
          </a:p>
          <a:p>
            <a:pPr marL="338138" indent="-338138">
              <a:buFont typeface="Zapf Dingbats" charset="2"/>
              <a:buNone/>
            </a:pPr>
            <a:r>
              <a:rPr lang="en-US"/>
              <a:t>	“... </a:t>
            </a:r>
            <a:r>
              <a:rPr lang="en-US" u="sng">
                <a:solidFill>
                  <a:srgbClr val="CF0E30"/>
                </a:solidFill>
              </a:rPr>
              <a:t>multi-person</a:t>
            </a:r>
            <a:r>
              <a:rPr lang="en-US"/>
              <a:t> construction of </a:t>
            </a:r>
            <a:r>
              <a:rPr lang="en-US" u="sng">
                <a:solidFill>
                  <a:srgbClr val="CF0E30"/>
                </a:solidFill>
              </a:rPr>
              <a:t>multi-version</a:t>
            </a:r>
            <a:r>
              <a:rPr lang="en-US"/>
              <a:t> software.” — Dave Parnas</a:t>
            </a:r>
          </a:p>
        </p:txBody>
      </p:sp>
      <p:sp>
        <p:nvSpPr>
          <p:cNvPr id="12292" name="Rectangle 4"/>
          <p:cNvSpPr>
            <a:spLocks noChangeArrowheads="1"/>
          </p:cNvSpPr>
          <p:nvPr/>
        </p:nvSpPr>
        <p:spPr bwMode="auto">
          <a:xfrm>
            <a:off x="685800" y="4114800"/>
            <a:ext cx="8288338" cy="2133600"/>
          </a:xfrm>
          <a:prstGeom prst="rect">
            <a:avLst/>
          </a:prstGeom>
          <a:noFill/>
          <a:ln w="12700">
            <a:noFill/>
            <a:miter lim="800000"/>
            <a:headEnd/>
            <a:tailEnd/>
          </a:ln>
          <a:effectLst/>
        </p:spPr>
        <p:txBody>
          <a:bodyPr lIns="90487" tIns="44450" rIns="90487" bIns="44450"/>
          <a:lstStyle/>
          <a:p>
            <a:pPr marL="338138" indent="-338138">
              <a:spcBef>
                <a:spcPts val="1800"/>
              </a:spcBef>
              <a:buClr>
                <a:schemeClr val="tx1"/>
              </a:buClr>
              <a:buSzPct val="65000"/>
              <a:buFont typeface="Zapf Dingbats" charset="2"/>
              <a:buChar char=""/>
            </a:pPr>
            <a:r>
              <a:rPr lang="en-US" sz="2000">
                <a:solidFill>
                  <a:schemeClr val="hlink"/>
                </a:solidFill>
                <a:latin typeface="Helvetica" charset="0"/>
              </a:rPr>
              <a:t>engineering principles</a:t>
            </a:r>
            <a:r>
              <a:rPr lang="en-US" sz="2000">
                <a:latin typeface="Helvetica" charset="0"/>
              </a:rPr>
              <a:t> </a:t>
            </a:r>
            <a:r>
              <a:rPr lang="en-US" sz="2000">
                <a:latin typeface="Symbol" pitchFamily="18" charset="2"/>
              </a:rPr>
              <a:t>®</a:t>
            </a:r>
            <a:r>
              <a:rPr lang="en-US" sz="2000">
                <a:latin typeface="Helvetica" charset="0"/>
              </a:rPr>
              <a:t> disciplined effort: </a:t>
            </a:r>
            <a:r>
              <a:rPr lang="en-US" sz="2000">
                <a:solidFill>
                  <a:srgbClr val="00279F"/>
                </a:solidFill>
                <a:latin typeface="Helvetica" charset="0"/>
              </a:rPr>
              <a:t>methodology, tools</a:t>
            </a:r>
            <a:endParaRPr lang="en-US" sz="2000">
              <a:latin typeface="Helvetica" charset="0"/>
            </a:endParaRPr>
          </a:p>
          <a:p>
            <a:pPr marL="338138" indent="-338138">
              <a:spcBef>
                <a:spcPts val="1800"/>
              </a:spcBef>
              <a:buClr>
                <a:schemeClr val="tx1"/>
              </a:buClr>
              <a:buSzPct val="65000"/>
              <a:buFont typeface="Zapf Dingbats" charset="2"/>
              <a:buChar char=""/>
            </a:pPr>
            <a:r>
              <a:rPr lang="en-US" sz="2000">
                <a:solidFill>
                  <a:schemeClr val="hlink"/>
                </a:solidFill>
                <a:latin typeface="Helvetica" charset="0"/>
              </a:rPr>
              <a:t>economically…reliable…efficiently</a:t>
            </a:r>
            <a:r>
              <a:rPr lang="en-US" sz="2000">
                <a:latin typeface="Helvetica" charset="0"/>
              </a:rPr>
              <a:t> </a:t>
            </a:r>
            <a:r>
              <a:rPr lang="en-US" sz="2000">
                <a:latin typeface="Symbol" pitchFamily="18" charset="2"/>
              </a:rPr>
              <a:t>®</a:t>
            </a:r>
            <a:r>
              <a:rPr lang="en-US" sz="2000">
                <a:latin typeface="Helvetica" charset="0"/>
              </a:rPr>
              <a:t> built-in quality: </a:t>
            </a:r>
            <a:r>
              <a:rPr lang="en-US" sz="2000">
                <a:solidFill>
                  <a:srgbClr val="00279F"/>
                </a:solidFill>
                <a:latin typeface="Helvetica" charset="0"/>
              </a:rPr>
              <a:t>metrics</a:t>
            </a:r>
            <a:endParaRPr lang="en-US" sz="2000">
              <a:latin typeface="Helvetica" charset="0"/>
            </a:endParaRPr>
          </a:p>
          <a:p>
            <a:pPr marL="338138" indent="-338138">
              <a:spcBef>
                <a:spcPts val="1800"/>
              </a:spcBef>
              <a:buClr>
                <a:schemeClr val="tx1"/>
              </a:buClr>
              <a:buSzPct val="65000"/>
              <a:buFont typeface="Zapf Dingbats" charset="2"/>
              <a:buChar char=""/>
            </a:pPr>
            <a:r>
              <a:rPr lang="en-US" sz="2000">
                <a:solidFill>
                  <a:schemeClr val="hlink"/>
                </a:solidFill>
                <a:latin typeface="Helvetica" charset="0"/>
              </a:rPr>
              <a:t>multi-person</a:t>
            </a:r>
            <a:r>
              <a:rPr lang="en-US" sz="2000">
                <a:latin typeface="Helvetica" charset="0"/>
              </a:rPr>
              <a:t> </a:t>
            </a:r>
            <a:r>
              <a:rPr lang="en-US" sz="2000">
                <a:latin typeface="Symbol" pitchFamily="18" charset="2"/>
              </a:rPr>
              <a:t>®</a:t>
            </a:r>
            <a:r>
              <a:rPr lang="en-US" sz="2000">
                <a:latin typeface="Helvetica" charset="0"/>
              </a:rPr>
              <a:t> team effort: </a:t>
            </a:r>
            <a:r>
              <a:rPr lang="en-US" sz="2000">
                <a:solidFill>
                  <a:srgbClr val="00279F"/>
                </a:solidFill>
                <a:latin typeface="Helvetica" charset="0"/>
              </a:rPr>
              <a:t>management, training</a:t>
            </a:r>
            <a:endParaRPr lang="en-US" sz="2000">
              <a:latin typeface="Helvetica" charset="0"/>
            </a:endParaRPr>
          </a:p>
          <a:p>
            <a:pPr marL="338138" indent="-338138">
              <a:spcBef>
                <a:spcPts val="1800"/>
              </a:spcBef>
              <a:buClr>
                <a:schemeClr val="tx1"/>
              </a:buClr>
              <a:buSzPct val="65000"/>
              <a:buFont typeface="Zapf Dingbats" charset="2"/>
              <a:buChar char=""/>
            </a:pPr>
            <a:r>
              <a:rPr lang="en-US" sz="2000">
                <a:solidFill>
                  <a:schemeClr val="hlink"/>
                </a:solidFill>
                <a:latin typeface="Helvetica" charset="0"/>
              </a:rPr>
              <a:t>multi-version</a:t>
            </a:r>
            <a:r>
              <a:rPr lang="en-US" sz="2000">
                <a:latin typeface="Helvetica" charset="0"/>
              </a:rPr>
              <a:t> </a:t>
            </a:r>
            <a:r>
              <a:rPr lang="en-US" sz="2000">
                <a:latin typeface="Symbol" pitchFamily="18" charset="2"/>
              </a:rPr>
              <a:t>®</a:t>
            </a:r>
            <a:r>
              <a:rPr lang="en-US" sz="2000">
                <a:latin typeface="Helvetica" charset="0"/>
              </a:rPr>
              <a:t> not a “one-shot” effort: </a:t>
            </a:r>
            <a:r>
              <a:rPr lang="en-US" sz="2000">
                <a:solidFill>
                  <a:srgbClr val="00279F"/>
                </a:solidFill>
                <a:latin typeface="Helvetica" charset="0"/>
              </a:rPr>
              <a:t>documentation, maintenance</a:t>
            </a:r>
            <a:endParaRPr lang="en-US" sz="2000">
              <a:latin typeface="Helvetic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p:cTn id="7" dur="1000" fill="hold"/>
                                        <p:tgtEl>
                                          <p:spTgt spid="1229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229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229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292">
                                            <p:txEl>
                                              <p:pRg st="1" end="1"/>
                                            </p:txEl>
                                          </p:spTgt>
                                        </p:tgtEl>
                                        <p:attrNameLst>
                                          <p:attrName>style.visibility</p:attrName>
                                        </p:attrNameLst>
                                      </p:cBhvr>
                                      <p:to>
                                        <p:strVal val="visible"/>
                                      </p:to>
                                    </p:set>
                                    <p:anim calcmode="lin" valueType="num">
                                      <p:cBhvr>
                                        <p:cTn id="15" dur="1000" fill="hold"/>
                                        <p:tgtEl>
                                          <p:spTgt spid="1229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229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229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29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2292">
                                            <p:txEl>
                                              <p:pRg st="2" end="2"/>
                                            </p:txEl>
                                          </p:spTgt>
                                        </p:tgtEl>
                                        <p:attrNameLst>
                                          <p:attrName>style.visibility</p:attrName>
                                        </p:attrNameLst>
                                      </p:cBhvr>
                                      <p:to>
                                        <p:strVal val="visible"/>
                                      </p:to>
                                    </p:set>
                                    <p:anim calcmode="lin" valueType="num">
                                      <p:cBhvr>
                                        <p:cTn id="23" dur="1000" fill="hold"/>
                                        <p:tgtEl>
                                          <p:spTgt spid="1229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229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229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229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2292">
                                            <p:txEl>
                                              <p:pRg st="3" end="3"/>
                                            </p:txEl>
                                          </p:spTgt>
                                        </p:tgtEl>
                                        <p:attrNameLst>
                                          <p:attrName>style.visibility</p:attrName>
                                        </p:attrNameLst>
                                      </p:cBhvr>
                                      <p:to>
                                        <p:strVal val="visible"/>
                                      </p:to>
                                    </p:set>
                                    <p:anim calcmode="lin" valueType="num">
                                      <p:cBhvr>
                                        <p:cTn id="31" dur="1000" fill="hold"/>
                                        <p:tgtEl>
                                          <p:spTgt spid="1229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229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229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229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t>SOFTWARE ENGINEERING INVOLVES …</a:t>
            </a:r>
          </a:p>
        </p:txBody>
      </p:sp>
      <p:sp>
        <p:nvSpPr>
          <p:cNvPr id="28675" name="Rectangle 3"/>
          <p:cNvSpPr>
            <a:spLocks noGrp="1" noChangeArrowheads="1"/>
          </p:cNvSpPr>
          <p:nvPr>
            <p:ph type="body" idx="1"/>
          </p:nvPr>
        </p:nvSpPr>
        <p:spPr>
          <a:xfrm>
            <a:off x="685800" y="1219200"/>
            <a:ext cx="7772400" cy="1066800"/>
          </a:xfrm>
        </p:spPr>
        <p:txBody>
          <a:bodyPr>
            <a:normAutofit fontScale="77500" lnSpcReduction="20000"/>
          </a:bodyPr>
          <a:lstStyle/>
          <a:p>
            <a:pPr>
              <a:spcBef>
                <a:spcPts val="2400"/>
              </a:spcBef>
            </a:pPr>
            <a:r>
              <a:rPr lang="en-US" b="1">
                <a:solidFill>
                  <a:srgbClr val="CF0E30"/>
                </a:solidFill>
              </a:rPr>
              <a:t>a modeling activity</a:t>
            </a:r>
            <a:endParaRPr lang="en-US"/>
          </a:p>
          <a:p>
            <a:pPr lvl="1">
              <a:buClr>
                <a:schemeClr val="tx1"/>
              </a:buClr>
            </a:pPr>
            <a:r>
              <a:rPr lang="en-US" b="1">
                <a:solidFill>
                  <a:srgbClr val="00279F"/>
                </a:solidFill>
              </a:rPr>
              <a:t>problem domain model</a:t>
            </a:r>
            <a:r>
              <a:rPr lang="en-US" b="1"/>
              <a:t> </a:t>
            </a:r>
            <a:r>
              <a:rPr lang="en-US">
                <a:latin typeface="Symbol" pitchFamily="18" charset="2"/>
              </a:rPr>
              <a:t>®</a:t>
            </a:r>
            <a:r>
              <a:rPr lang="en-US"/>
              <a:t> models the application domain</a:t>
            </a:r>
          </a:p>
          <a:p>
            <a:pPr lvl="1">
              <a:buClr>
                <a:schemeClr val="tx1"/>
              </a:buClr>
            </a:pPr>
            <a:r>
              <a:rPr lang="en-US" b="1">
                <a:solidFill>
                  <a:srgbClr val="00279F"/>
                </a:solidFill>
              </a:rPr>
              <a:t>solution model</a:t>
            </a:r>
            <a:r>
              <a:rPr lang="en-US"/>
              <a:t> </a:t>
            </a:r>
            <a:r>
              <a:rPr lang="en-US">
                <a:latin typeface="Symbol" pitchFamily="18" charset="2"/>
              </a:rPr>
              <a:t>®</a:t>
            </a:r>
            <a:r>
              <a:rPr lang="en-US"/>
              <a:t> models the system to be built</a:t>
            </a:r>
          </a:p>
        </p:txBody>
      </p:sp>
      <p:sp>
        <p:nvSpPr>
          <p:cNvPr id="28676" name="Rectangle 4"/>
          <p:cNvSpPr>
            <a:spLocks noChangeArrowheads="1"/>
          </p:cNvSpPr>
          <p:nvPr/>
        </p:nvSpPr>
        <p:spPr bwMode="auto">
          <a:xfrm>
            <a:off x="685800" y="2514600"/>
            <a:ext cx="7772400" cy="3733800"/>
          </a:xfrm>
          <a:prstGeom prst="rect">
            <a:avLst/>
          </a:prstGeom>
          <a:noFill/>
          <a:ln w="12700">
            <a:noFill/>
            <a:miter lim="800000"/>
            <a:headEnd/>
            <a:tailEnd/>
          </a:ln>
          <a:effectLst/>
        </p:spPr>
        <p:txBody>
          <a:bodyPr lIns="90487" tIns="44450" rIns="90487" bIns="44450"/>
          <a:lstStyle/>
          <a:p>
            <a:pPr marL="342900" indent="-342900">
              <a:spcBef>
                <a:spcPts val="2400"/>
              </a:spcBef>
              <a:buClr>
                <a:schemeClr val="tx1"/>
              </a:buClr>
              <a:buSzPct val="65000"/>
              <a:buFont typeface="Zapf Dingbats" charset="2"/>
              <a:buChar char=""/>
            </a:pPr>
            <a:r>
              <a:rPr lang="en-US" sz="2000" b="1">
                <a:solidFill>
                  <a:srgbClr val="CF0E30"/>
                </a:solidFill>
                <a:latin typeface="Helvetica" charset="0"/>
              </a:rPr>
              <a:t>a problem solving activity</a:t>
            </a:r>
          </a:p>
          <a:p>
            <a:pPr marL="742950" lvl="1" indent="-285750">
              <a:spcBef>
                <a:spcPts val="600"/>
              </a:spcBef>
              <a:buSzPct val="100000"/>
              <a:buFontTx/>
              <a:buChar char="–"/>
            </a:pPr>
            <a:r>
              <a:rPr lang="en-US" sz="1800">
                <a:latin typeface="Helvetica" charset="0"/>
              </a:rPr>
              <a:t>search for an appropriate solution </a:t>
            </a:r>
            <a:r>
              <a:rPr lang="en-US" sz="1800" i="1">
                <a:solidFill>
                  <a:srgbClr val="00279F"/>
                </a:solidFill>
                <a:latin typeface="Helvetica" charset="0"/>
              </a:rPr>
              <a:t>in the presence of change</a:t>
            </a:r>
            <a:endParaRPr lang="en-US" sz="1800">
              <a:latin typeface="Helvetica" charset="0"/>
            </a:endParaRPr>
          </a:p>
          <a:p>
            <a:pPr marL="742950" lvl="1" indent="-285750">
              <a:spcBef>
                <a:spcPts val="600"/>
              </a:spcBef>
              <a:buSzPct val="100000"/>
              <a:buFontTx/>
              <a:buChar char="–"/>
            </a:pPr>
            <a:r>
              <a:rPr lang="en-US" sz="1800">
                <a:latin typeface="Helvetica" charset="0"/>
              </a:rPr>
              <a:t>not algorithmic, but should be systematic</a:t>
            </a:r>
          </a:p>
          <a:p>
            <a:pPr marL="342900" indent="-342900">
              <a:spcBef>
                <a:spcPts val="2400"/>
              </a:spcBef>
              <a:buClr>
                <a:schemeClr val="tx1"/>
              </a:buClr>
              <a:buSzPct val="65000"/>
              <a:buFont typeface="Zapf Dingbats" charset="2"/>
              <a:buChar char=""/>
            </a:pPr>
            <a:r>
              <a:rPr lang="en-US" sz="2000" b="1">
                <a:solidFill>
                  <a:srgbClr val="CF0E30"/>
                </a:solidFill>
                <a:latin typeface="Helvetica" charset="0"/>
              </a:rPr>
              <a:t>a knowledge acquisition activity</a:t>
            </a:r>
          </a:p>
          <a:p>
            <a:pPr marL="742950" lvl="1" indent="-285750">
              <a:spcBef>
                <a:spcPts val="600"/>
              </a:spcBef>
              <a:buSzPct val="100000"/>
              <a:buFontTx/>
              <a:buChar char="–"/>
            </a:pPr>
            <a:r>
              <a:rPr lang="en-US" sz="1800">
                <a:latin typeface="Helvetica" charset="0"/>
              </a:rPr>
              <a:t>not a linear process</a:t>
            </a:r>
          </a:p>
          <a:p>
            <a:pPr marL="742950" lvl="1" indent="-285750">
              <a:spcBef>
                <a:spcPts val="600"/>
              </a:spcBef>
              <a:buSzPct val="100000"/>
              <a:buFontTx/>
              <a:buChar char="–"/>
            </a:pPr>
            <a:r>
              <a:rPr lang="en-US" sz="1800">
                <a:latin typeface="Helvetica" charset="0"/>
              </a:rPr>
              <a:t>may need to start over!</a:t>
            </a:r>
          </a:p>
          <a:p>
            <a:pPr marL="342900" indent="-342900">
              <a:spcBef>
                <a:spcPts val="2400"/>
              </a:spcBef>
              <a:buClr>
                <a:schemeClr val="tx1"/>
              </a:buClr>
              <a:buSzPct val="65000"/>
              <a:buFont typeface="Zapf Dingbats" charset="2"/>
              <a:buChar char=""/>
            </a:pPr>
            <a:r>
              <a:rPr lang="en-US" sz="2000" b="1">
                <a:solidFill>
                  <a:srgbClr val="CF0E30"/>
                </a:solidFill>
                <a:latin typeface="Helvetica" charset="0"/>
              </a:rPr>
              <a:t>a rationale management activity</a:t>
            </a:r>
          </a:p>
          <a:p>
            <a:pPr marL="742950" lvl="1" indent="-285750">
              <a:spcBef>
                <a:spcPts val="600"/>
              </a:spcBef>
              <a:buSzPct val="100000"/>
              <a:buFontTx/>
              <a:buChar char="–"/>
            </a:pPr>
            <a:r>
              <a:rPr lang="en-US" sz="1800">
                <a:latin typeface="Helvetica" charset="0"/>
              </a:rPr>
              <a:t>my need to revisit decisions already made </a:t>
            </a:r>
            <a:r>
              <a:rPr lang="en-US" sz="1800">
                <a:latin typeface="Symbol" pitchFamily="18" charset="2"/>
              </a:rPr>
              <a:t>®</a:t>
            </a:r>
            <a:r>
              <a:rPr lang="en-US" sz="1800">
                <a:latin typeface="Helvetica" charset="0"/>
              </a:rPr>
              <a:t> bugs, technology, etc.</a:t>
            </a:r>
          </a:p>
          <a:p>
            <a:pPr marL="742950" lvl="1" indent="-285750">
              <a:spcBef>
                <a:spcPts val="600"/>
              </a:spcBef>
              <a:buSzPct val="100000"/>
              <a:buFontTx/>
              <a:buChar char="–"/>
            </a:pPr>
            <a:r>
              <a:rPr lang="en-US" sz="1800">
                <a:latin typeface="Helvetica" charset="0"/>
              </a:rPr>
              <a:t>Why did we make this choice?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wipe(left)">
                                      <p:cBhvr>
                                        <p:cTn id="10" dur="500"/>
                                        <p:tgtEl>
                                          <p:spTgt spid="286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wipe(left)">
                                      <p:cBhvr>
                                        <p:cTn id="13" dur="500"/>
                                        <p:tgtEl>
                                          <p:spTgt spid="286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676">
                                            <p:txEl>
                                              <p:pRg st="0" end="0"/>
                                            </p:txEl>
                                          </p:spTgt>
                                        </p:tgtEl>
                                        <p:attrNameLst>
                                          <p:attrName>style.visibility</p:attrName>
                                        </p:attrNameLst>
                                      </p:cBhvr>
                                      <p:to>
                                        <p:strVal val="visible"/>
                                      </p:to>
                                    </p:set>
                                    <p:animEffect transition="in" filter="wipe(left)">
                                      <p:cBhvr>
                                        <p:cTn id="18" dur="500"/>
                                        <p:tgtEl>
                                          <p:spTgt spid="2867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676">
                                            <p:txEl>
                                              <p:pRg st="1" end="1"/>
                                            </p:txEl>
                                          </p:spTgt>
                                        </p:tgtEl>
                                        <p:attrNameLst>
                                          <p:attrName>style.visibility</p:attrName>
                                        </p:attrNameLst>
                                      </p:cBhvr>
                                      <p:to>
                                        <p:strVal val="visible"/>
                                      </p:to>
                                    </p:set>
                                    <p:animEffect transition="in" filter="wipe(left)">
                                      <p:cBhvr>
                                        <p:cTn id="21" dur="500"/>
                                        <p:tgtEl>
                                          <p:spTgt spid="2867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676">
                                            <p:txEl>
                                              <p:pRg st="2" end="2"/>
                                            </p:txEl>
                                          </p:spTgt>
                                        </p:tgtEl>
                                        <p:attrNameLst>
                                          <p:attrName>style.visibility</p:attrName>
                                        </p:attrNameLst>
                                      </p:cBhvr>
                                      <p:to>
                                        <p:strVal val="visible"/>
                                      </p:to>
                                    </p:set>
                                    <p:animEffect transition="in" filter="wipe(left)">
                                      <p:cBhvr>
                                        <p:cTn id="24" dur="500"/>
                                        <p:tgtEl>
                                          <p:spTgt spid="2867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676">
                                            <p:txEl>
                                              <p:pRg st="3" end="3"/>
                                            </p:txEl>
                                          </p:spTgt>
                                        </p:tgtEl>
                                        <p:attrNameLst>
                                          <p:attrName>style.visibility</p:attrName>
                                        </p:attrNameLst>
                                      </p:cBhvr>
                                      <p:to>
                                        <p:strVal val="visible"/>
                                      </p:to>
                                    </p:set>
                                    <p:animEffect transition="in" filter="wipe(left)">
                                      <p:cBhvr>
                                        <p:cTn id="29" dur="500"/>
                                        <p:tgtEl>
                                          <p:spTgt spid="28676">
                                            <p:txEl>
                                              <p:pRg st="3" end="3"/>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676">
                                            <p:txEl>
                                              <p:pRg st="4" end="4"/>
                                            </p:txEl>
                                          </p:spTgt>
                                        </p:tgtEl>
                                        <p:attrNameLst>
                                          <p:attrName>style.visibility</p:attrName>
                                        </p:attrNameLst>
                                      </p:cBhvr>
                                      <p:to>
                                        <p:strVal val="visible"/>
                                      </p:to>
                                    </p:set>
                                    <p:animEffect transition="in" filter="wipe(left)">
                                      <p:cBhvr>
                                        <p:cTn id="32" dur="500"/>
                                        <p:tgtEl>
                                          <p:spTgt spid="28676">
                                            <p:txEl>
                                              <p:pRg st="4" end="4"/>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676">
                                            <p:txEl>
                                              <p:pRg st="5" end="5"/>
                                            </p:txEl>
                                          </p:spTgt>
                                        </p:tgtEl>
                                        <p:attrNameLst>
                                          <p:attrName>style.visibility</p:attrName>
                                        </p:attrNameLst>
                                      </p:cBhvr>
                                      <p:to>
                                        <p:strVal val="visible"/>
                                      </p:to>
                                    </p:set>
                                    <p:animEffect transition="in" filter="wipe(left)">
                                      <p:cBhvr>
                                        <p:cTn id="35" dur="500"/>
                                        <p:tgtEl>
                                          <p:spTgt spid="2867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676">
                                            <p:txEl>
                                              <p:pRg st="6" end="6"/>
                                            </p:txEl>
                                          </p:spTgt>
                                        </p:tgtEl>
                                        <p:attrNameLst>
                                          <p:attrName>style.visibility</p:attrName>
                                        </p:attrNameLst>
                                      </p:cBhvr>
                                      <p:to>
                                        <p:strVal val="visible"/>
                                      </p:to>
                                    </p:set>
                                    <p:animEffect transition="in" filter="wipe(left)">
                                      <p:cBhvr>
                                        <p:cTn id="40" dur="500"/>
                                        <p:tgtEl>
                                          <p:spTgt spid="28676">
                                            <p:txEl>
                                              <p:pRg st="6" end="6"/>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676">
                                            <p:txEl>
                                              <p:pRg st="7" end="7"/>
                                            </p:txEl>
                                          </p:spTgt>
                                        </p:tgtEl>
                                        <p:attrNameLst>
                                          <p:attrName>style.visibility</p:attrName>
                                        </p:attrNameLst>
                                      </p:cBhvr>
                                      <p:to>
                                        <p:strVal val="visible"/>
                                      </p:to>
                                    </p:set>
                                    <p:animEffect transition="in" filter="wipe(left)">
                                      <p:cBhvr>
                                        <p:cTn id="43" dur="500"/>
                                        <p:tgtEl>
                                          <p:spTgt spid="28676">
                                            <p:txEl>
                                              <p:pRg st="7" end="7"/>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8676">
                                            <p:txEl>
                                              <p:pRg st="8" end="8"/>
                                            </p:txEl>
                                          </p:spTgt>
                                        </p:tgtEl>
                                        <p:attrNameLst>
                                          <p:attrName>style.visibility</p:attrName>
                                        </p:attrNameLst>
                                      </p:cBhvr>
                                      <p:to>
                                        <p:strVal val="visible"/>
                                      </p:to>
                                    </p:set>
                                    <p:animEffect transition="in" filter="wipe(left)">
                                      <p:cBhvr>
                                        <p:cTn id="46" dur="500"/>
                                        <p:tgtEl>
                                          <p:spTgt spid="286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P spid="2867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normAutofit/>
          </a:bodyPr>
          <a:lstStyle/>
          <a:p>
            <a:r>
              <a:rPr lang="en-US"/>
              <a:t>SOFTWARE ENGINEERING INVOLVES …</a:t>
            </a:r>
          </a:p>
        </p:txBody>
      </p:sp>
      <p:sp>
        <p:nvSpPr>
          <p:cNvPr id="15363" name="Rectangle 3"/>
          <p:cNvSpPr>
            <a:spLocks noGrp="1" noChangeArrowheads="1"/>
          </p:cNvSpPr>
          <p:nvPr>
            <p:ph type="body" idx="1"/>
          </p:nvPr>
        </p:nvSpPr>
        <p:spPr>
          <a:xfrm>
            <a:off x="685800" y="1295400"/>
            <a:ext cx="7772400" cy="381000"/>
          </a:xfrm>
          <a:noFill/>
          <a:ln/>
        </p:spPr>
        <p:txBody>
          <a:bodyPr>
            <a:normAutofit fontScale="70000" lnSpcReduction="20000"/>
          </a:bodyPr>
          <a:lstStyle/>
          <a:p>
            <a:pPr>
              <a:spcBef>
                <a:spcPts val="2000"/>
              </a:spcBef>
            </a:pPr>
            <a:r>
              <a:rPr lang="en-US"/>
              <a:t>applying </a:t>
            </a:r>
            <a:r>
              <a:rPr lang="en-US">
                <a:solidFill>
                  <a:srgbClr val="CF0E30"/>
                </a:solidFill>
              </a:rPr>
              <a:t>project management techniques</a:t>
            </a:r>
            <a:endParaRPr lang="en-US"/>
          </a:p>
        </p:txBody>
      </p:sp>
      <p:sp>
        <p:nvSpPr>
          <p:cNvPr id="15364" name="Rectangle 4"/>
          <p:cNvSpPr>
            <a:spLocks noChangeArrowheads="1"/>
          </p:cNvSpPr>
          <p:nvPr/>
        </p:nvSpPr>
        <p:spPr bwMode="auto">
          <a:xfrm>
            <a:off x="685800" y="1841500"/>
            <a:ext cx="8153400" cy="4254500"/>
          </a:xfrm>
          <a:prstGeom prst="rect">
            <a:avLst/>
          </a:prstGeom>
          <a:noFill/>
          <a:ln w="12700">
            <a:noFill/>
            <a:miter lim="800000"/>
            <a:headEnd/>
            <a:tailEnd/>
          </a:ln>
          <a:effectLst/>
        </p:spPr>
        <p:txBody>
          <a:bodyPr lIns="90487" tIns="44450" rIns="90487" bIns="44450"/>
          <a:lstStyle/>
          <a:p>
            <a:pPr marL="342900" indent="-342900">
              <a:spcBef>
                <a:spcPts val="2000"/>
              </a:spcBef>
              <a:buClr>
                <a:schemeClr val="tx1"/>
              </a:buClr>
              <a:buSzPct val="65000"/>
              <a:buFont typeface="Zapf Dingbats" charset="2"/>
              <a:buChar char=""/>
            </a:pPr>
            <a:r>
              <a:rPr lang="en-US" sz="2000">
                <a:latin typeface="Helvetica" charset="0"/>
              </a:rPr>
              <a:t>paying attention to</a:t>
            </a:r>
            <a:r>
              <a:rPr lang="en-US" sz="2000">
                <a:solidFill>
                  <a:srgbClr val="CF0E30"/>
                </a:solidFill>
                <a:latin typeface="Helvetica" charset="0"/>
              </a:rPr>
              <a:t> team organization</a:t>
            </a:r>
            <a:r>
              <a:rPr lang="en-US" sz="2000">
                <a:latin typeface="Helvetica" charset="0"/>
              </a:rPr>
              <a:t>, </a:t>
            </a:r>
            <a:r>
              <a:rPr lang="en-US" sz="2000">
                <a:solidFill>
                  <a:srgbClr val="CF0E30"/>
                </a:solidFill>
                <a:latin typeface="Helvetica" charset="0"/>
              </a:rPr>
              <a:t>dynamics</a:t>
            </a:r>
            <a:endParaRPr lang="en-US" sz="2000">
              <a:latin typeface="Helvetica" charset="0"/>
            </a:endParaRPr>
          </a:p>
          <a:p>
            <a:pPr marL="342900" indent="-342900">
              <a:spcBef>
                <a:spcPts val="2000"/>
              </a:spcBef>
              <a:buClr>
                <a:schemeClr val="tx1"/>
              </a:buClr>
              <a:buSzPct val="65000"/>
              <a:buFont typeface="Zapf Dingbats" charset="2"/>
              <a:buChar char=""/>
            </a:pPr>
            <a:r>
              <a:rPr lang="en-US" sz="2000">
                <a:latin typeface="Helvetica" charset="0"/>
              </a:rPr>
              <a:t>doing</a:t>
            </a:r>
            <a:r>
              <a:rPr lang="en-US" sz="2000">
                <a:solidFill>
                  <a:srgbClr val="CF0E30"/>
                </a:solidFill>
                <a:latin typeface="Helvetica" charset="0"/>
              </a:rPr>
              <a:t> requirements based</a:t>
            </a:r>
            <a:r>
              <a:rPr lang="en-US" sz="2000">
                <a:latin typeface="Helvetica" charset="0"/>
              </a:rPr>
              <a:t> development</a:t>
            </a:r>
          </a:p>
          <a:p>
            <a:pPr marL="342900" indent="-342900">
              <a:spcBef>
                <a:spcPts val="2000"/>
              </a:spcBef>
              <a:buClr>
                <a:schemeClr val="tx1"/>
              </a:buClr>
              <a:buSzPct val="65000"/>
              <a:buFont typeface="Zapf Dingbats" charset="2"/>
              <a:buChar char=""/>
            </a:pPr>
            <a:r>
              <a:rPr lang="en-US" sz="2000">
                <a:latin typeface="Helvetica" charset="0"/>
              </a:rPr>
              <a:t>systematically using </a:t>
            </a:r>
            <a:r>
              <a:rPr lang="en-US" sz="2000">
                <a:solidFill>
                  <a:srgbClr val="CF0E30"/>
                </a:solidFill>
                <a:latin typeface="Helvetica" charset="0"/>
              </a:rPr>
              <a:t>methodologies</a:t>
            </a:r>
            <a:r>
              <a:rPr lang="en-US" sz="2000">
                <a:latin typeface="Helvetica" charset="0"/>
              </a:rPr>
              <a:t>, </a:t>
            </a:r>
            <a:r>
              <a:rPr lang="en-US" sz="2000">
                <a:solidFill>
                  <a:srgbClr val="CF0E30"/>
                </a:solidFill>
                <a:latin typeface="Helvetica" charset="0"/>
              </a:rPr>
              <a:t>techniques</a:t>
            </a:r>
            <a:r>
              <a:rPr lang="en-US" sz="2000">
                <a:latin typeface="Helvetica" charset="0"/>
              </a:rPr>
              <a:t> and </a:t>
            </a:r>
            <a:r>
              <a:rPr lang="en-US" sz="2000">
                <a:solidFill>
                  <a:srgbClr val="CF0E30"/>
                </a:solidFill>
                <a:latin typeface="Helvetica" charset="0"/>
              </a:rPr>
              <a:t>tools</a:t>
            </a:r>
            <a:endParaRPr lang="en-US" sz="2000">
              <a:latin typeface="Helvetica" charset="0"/>
            </a:endParaRPr>
          </a:p>
          <a:p>
            <a:pPr marL="342900" indent="-342900">
              <a:spcBef>
                <a:spcPts val="2000"/>
              </a:spcBef>
              <a:buClr>
                <a:schemeClr val="tx1"/>
              </a:buClr>
              <a:buSzPct val="65000"/>
              <a:buFont typeface="Zapf Dingbats" charset="2"/>
              <a:buChar char=""/>
            </a:pPr>
            <a:r>
              <a:rPr lang="en-US" sz="2000">
                <a:latin typeface="Helvetica" charset="0"/>
              </a:rPr>
              <a:t>using a</a:t>
            </a:r>
            <a:r>
              <a:rPr lang="en-US" sz="2000">
                <a:solidFill>
                  <a:srgbClr val="CF0E30"/>
                </a:solidFill>
                <a:latin typeface="Helvetica" charset="0"/>
              </a:rPr>
              <a:t> modular approach</a:t>
            </a:r>
            <a:r>
              <a:rPr lang="en-US" sz="2000">
                <a:latin typeface="Helvetica" charset="0"/>
              </a:rPr>
              <a:t> to system building – phases</a:t>
            </a:r>
          </a:p>
          <a:p>
            <a:pPr marL="342900" indent="-342900">
              <a:spcBef>
                <a:spcPts val="2000"/>
              </a:spcBef>
              <a:buClr>
                <a:schemeClr val="tx1"/>
              </a:buClr>
              <a:buSzPct val="65000"/>
              <a:buFont typeface="Zapf Dingbats" charset="2"/>
              <a:buChar char=""/>
            </a:pPr>
            <a:r>
              <a:rPr lang="en-US" sz="2000">
                <a:latin typeface="Helvetica" charset="0"/>
              </a:rPr>
              <a:t>doing</a:t>
            </a:r>
            <a:r>
              <a:rPr lang="en-US" sz="2000">
                <a:solidFill>
                  <a:srgbClr val="CF0E30"/>
                </a:solidFill>
                <a:latin typeface="Helvetica" charset="0"/>
              </a:rPr>
              <a:t> formal testing</a:t>
            </a:r>
            <a:r>
              <a:rPr lang="en-US" sz="2000">
                <a:latin typeface="Helvetica" charset="0"/>
              </a:rPr>
              <a:t> of modules and the system as a whole</a:t>
            </a:r>
          </a:p>
          <a:p>
            <a:pPr marL="342900" indent="-342900">
              <a:spcBef>
                <a:spcPts val="2000"/>
              </a:spcBef>
              <a:buClr>
                <a:schemeClr val="tx1"/>
              </a:buClr>
              <a:buSzPct val="65000"/>
              <a:buFont typeface="Zapf Dingbats" charset="2"/>
              <a:buChar char=""/>
            </a:pPr>
            <a:r>
              <a:rPr lang="en-US" sz="2000">
                <a:latin typeface="Helvetica" charset="0"/>
              </a:rPr>
              <a:t>having meaningful </a:t>
            </a:r>
            <a:r>
              <a:rPr lang="en-US" sz="2000">
                <a:solidFill>
                  <a:srgbClr val="CF0E30"/>
                </a:solidFill>
                <a:latin typeface="Helvetica" charset="0"/>
              </a:rPr>
              <a:t>quality assurance</a:t>
            </a:r>
            <a:r>
              <a:rPr lang="en-US" sz="2000">
                <a:latin typeface="Helvetica" charset="0"/>
              </a:rPr>
              <a:t> (e.g., standards)</a:t>
            </a:r>
          </a:p>
          <a:p>
            <a:pPr marL="342900" indent="-342900">
              <a:spcBef>
                <a:spcPts val="2000"/>
              </a:spcBef>
              <a:buClr>
                <a:schemeClr val="tx1"/>
              </a:buClr>
              <a:buSzPct val="65000"/>
              <a:buFont typeface="Zapf Dingbats" charset="2"/>
              <a:buChar char=""/>
            </a:pPr>
            <a:r>
              <a:rPr lang="en-US" sz="2000">
                <a:latin typeface="Helvetica" charset="0"/>
              </a:rPr>
              <a:t>having excellent </a:t>
            </a:r>
            <a:r>
              <a:rPr lang="en-US" sz="2000">
                <a:solidFill>
                  <a:srgbClr val="CF0E30"/>
                </a:solidFill>
                <a:latin typeface="Helvetica" charset="0"/>
              </a:rPr>
              <a:t>documentation</a:t>
            </a:r>
            <a:endParaRPr lang="en-US" sz="2000">
              <a:latin typeface="Helvetica" charset="0"/>
            </a:endParaRPr>
          </a:p>
          <a:p>
            <a:pPr marL="342900" indent="-342900">
              <a:spcBef>
                <a:spcPts val="2000"/>
              </a:spcBef>
              <a:buClr>
                <a:schemeClr val="tx1"/>
              </a:buClr>
              <a:buSzPct val="65000"/>
              <a:buFont typeface="Zapf Dingbats" charset="2"/>
              <a:buChar char=""/>
            </a:pPr>
            <a:r>
              <a:rPr lang="en-US" sz="2000">
                <a:latin typeface="Helvetica" charset="0"/>
              </a:rPr>
              <a:t>using a store of relevant </a:t>
            </a:r>
            <a:r>
              <a:rPr lang="en-US" sz="2000">
                <a:solidFill>
                  <a:srgbClr val="CF0E30"/>
                </a:solidFill>
                <a:latin typeface="Helvetica" charset="0"/>
              </a:rPr>
              <a:t>knowledge</a:t>
            </a:r>
            <a:r>
              <a:rPr lang="en-US" sz="2000">
                <a:latin typeface="Helvetica" charset="0"/>
              </a:rPr>
              <a:t>, </a:t>
            </a:r>
            <a:r>
              <a:rPr lang="en-US" sz="2000">
                <a:solidFill>
                  <a:srgbClr val="CF0E30"/>
                </a:solidFill>
                <a:latin typeface="Helvetica" charset="0"/>
              </a:rPr>
              <a:t>architectures</a:t>
            </a:r>
            <a:r>
              <a:rPr lang="en-US" sz="2000">
                <a:latin typeface="Helvetica" charset="0"/>
              </a:rPr>
              <a:t> and </a:t>
            </a:r>
            <a:r>
              <a:rPr lang="en-US" sz="2000">
                <a:solidFill>
                  <a:srgbClr val="CF0E30"/>
                </a:solidFill>
                <a:latin typeface="Helvetica" charset="0"/>
              </a:rPr>
              <a:t>components</a:t>
            </a:r>
            <a:endParaRPr lang="en-US" sz="2000">
              <a:latin typeface="Helvetic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Top)">
                                      <p:cBhvr>
                                        <p:cTn id="7" dur="500"/>
                                        <p:tgtEl>
                                          <p:spTgt spid="15363">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5000"/>
                                  </p:stCondLst>
                                  <p:childTnLst>
                                    <p:set>
                                      <p:cBhvr>
                                        <p:cTn id="10" dur="1" fill="hold">
                                          <p:stCondLst>
                                            <p:cond delay="0"/>
                                          </p:stCondLst>
                                        </p:cTn>
                                        <p:tgtEl>
                                          <p:spTgt spid="15364">
                                            <p:txEl>
                                              <p:pRg st="0" end="0"/>
                                            </p:txEl>
                                          </p:spTgt>
                                        </p:tgtEl>
                                        <p:attrNameLst>
                                          <p:attrName>style.visibility</p:attrName>
                                        </p:attrNameLst>
                                      </p:cBhvr>
                                      <p:to>
                                        <p:strVal val="visible"/>
                                      </p:to>
                                    </p:set>
                                    <p:animEffect transition="in" filter="slide(fromTop)">
                                      <p:cBhvr>
                                        <p:cTn id="11" dur="500"/>
                                        <p:tgtEl>
                                          <p:spTgt spid="15364">
                                            <p:txEl>
                                              <p:pRg st="0" end="0"/>
                                            </p:txEl>
                                          </p:spTgt>
                                        </p:tgtEl>
                                      </p:cBhvr>
                                    </p:animEffect>
                                  </p:childTnLst>
                                </p:cTn>
                              </p:par>
                            </p:childTnLst>
                          </p:cTn>
                        </p:par>
                        <p:par>
                          <p:cTn id="12" fill="hold">
                            <p:stCondLst>
                              <p:cond delay="6000"/>
                            </p:stCondLst>
                            <p:childTnLst>
                              <p:par>
                                <p:cTn id="13" presetID="12" presetClass="entr" presetSubtype="1" fill="hold" grpId="0" nodeType="afterEffect">
                                  <p:stCondLst>
                                    <p:cond delay="5000"/>
                                  </p:stCondLst>
                                  <p:childTnLst>
                                    <p:set>
                                      <p:cBhvr>
                                        <p:cTn id="14" dur="1" fill="hold">
                                          <p:stCondLst>
                                            <p:cond delay="0"/>
                                          </p:stCondLst>
                                        </p:cTn>
                                        <p:tgtEl>
                                          <p:spTgt spid="15364">
                                            <p:txEl>
                                              <p:pRg st="1" end="1"/>
                                            </p:txEl>
                                          </p:spTgt>
                                        </p:tgtEl>
                                        <p:attrNameLst>
                                          <p:attrName>style.visibility</p:attrName>
                                        </p:attrNameLst>
                                      </p:cBhvr>
                                      <p:to>
                                        <p:strVal val="visible"/>
                                      </p:to>
                                    </p:set>
                                    <p:animEffect transition="in" filter="slide(fromTop)">
                                      <p:cBhvr>
                                        <p:cTn id="15" dur="500"/>
                                        <p:tgtEl>
                                          <p:spTgt spid="15364">
                                            <p:txEl>
                                              <p:pRg st="1" end="1"/>
                                            </p:txEl>
                                          </p:spTgt>
                                        </p:tgtEl>
                                      </p:cBhvr>
                                    </p:animEffect>
                                  </p:childTnLst>
                                </p:cTn>
                              </p:par>
                            </p:childTnLst>
                          </p:cTn>
                        </p:par>
                        <p:par>
                          <p:cTn id="16" fill="hold">
                            <p:stCondLst>
                              <p:cond delay="11500"/>
                            </p:stCondLst>
                            <p:childTnLst>
                              <p:par>
                                <p:cTn id="17" presetID="12" presetClass="entr" presetSubtype="1" fill="hold" grpId="0" nodeType="afterEffect">
                                  <p:stCondLst>
                                    <p:cond delay="5000"/>
                                  </p:stCondLst>
                                  <p:childTnLst>
                                    <p:set>
                                      <p:cBhvr>
                                        <p:cTn id="18" dur="1" fill="hold">
                                          <p:stCondLst>
                                            <p:cond delay="0"/>
                                          </p:stCondLst>
                                        </p:cTn>
                                        <p:tgtEl>
                                          <p:spTgt spid="15364">
                                            <p:txEl>
                                              <p:pRg st="2" end="2"/>
                                            </p:txEl>
                                          </p:spTgt>
                                        </p:tgtEl>
                                        <p:attrNameLst>
                                          <p:attrName>style.visibility</p:attrName>
                                        </p:attrNameLst>
                                      </p:cBhvr>
                                      <p:to>
                                        <p:strVal val="visible"/>
                                      </p:to>
                                    </p:set>
                                    <p:animEffect transition="in" filter="slide(fromTop)">
                                      <p:cBhvr>
                                        <p:cTn id="19" dur="500"/>
                                        <p:tgtEl>
                                          <p:spTgt spid="15364">
                                            <p:txEl>
                                              <p:pRg st="2" end="2"/>
                                            </p:txEl>
                                          </p:spTgt>
                                        </p:tgtEl>
                                      </p:cBhvr>
                                    </p:animEffect>
                                  </p:childTnLst>
                                </p:cTn>
                              </p:par>
                            </p:childTnLst>
                          </p:cTn>
                        </p:par>
                        <p:par>
                          <p:cTn id="20" fill="hold">
                            <p:stCondLst>
                              <p:cond delay="17000"/>
                            </p:stCondLst>
                            <p:childTnLst>
                              <p:par>
                                <p:cTn id="21" presetID="12" presetClass="entr" presetSubtype="1" fill="hold" grpId="0" nodeType="afterEffect">
                                  <p:stCondLst>
                                    <p:cond delay="5000"/>
                                  </p:stCondLst>
                                  <p:childTnLst>
                                    <p:set>
                                      <p:cBhvr>
                                        <p:cTn id="22" dur="1" fill="hold">
                                          <p:stCondLst>
                                            <p:cond delay="0"/>
                                          </p:stCondLst>
                                        </p:cTn>
                                        <p:tgtEl>
                                          <p:spTgt spid="15364">
                                            <p:txEl>
                                              <p:pRg st="3" end="3"/>
                                            </p:txEl>
                                          </p:spTgt>
                                        </p:tgtEl>
                                        <p:attrNameLst>
                                          <p:attrName>style.visibility</p:attrName>
                                        </p:attrNameLst>
                                      </p:cBhvr>
                                      <p:to>
                                        <p:strVal val="visible"/>
                                      </p:to>
                                    </p:set>
                                    <p:animEffect transition="in" filter="slide(fromTop)">
                                      <p:cBhvr>
                                        <p:cTn id="23" dur="500"/>
                                        <p:tgtEl>
                                          <p:spTgt spid="15364">
                                            <p:txEl>
                                              <p:pRg st="3" end="3"/>
                                            </p:txEl>
                                          </p:spTgt>
                                        </p:tgtEl>
                                      </p:cBhvr>
                                    </p:animEffect>
                                  </p:childTnLst>
                                </p:cTn>
                              </p:par>
                            </p:childTnLst>
                          </p:cTn>
                        </p:par>
                        <p:par>
                          <p:cTn id="24" fill="hold">
                            <p:stCondLst>
                              <p:cond delay="22500"/>
                            </p:stCondLst>
                            <p:childTnLst>
                              <p:par>
                                <p:cTn id="25" presetID="12" presetClass="entr" presetSubtype="1" fill="hold" grpId="0" nodeType="afterEffect">
                                  <p:stCondLst>
                                    <p:cond delay="5000"/>
                                  </p:stCondLst>
                                  <p:childTnLst>
                                    <p:set>
                                      <p:cBhvr>
                                        <p:cTn id="26" dur="1" fill="hold">
                                          <p:stCondLst>
                                            <p:cond delay="0"/>
                                          </p:stCondLst>
                                        </p:cTn>
                                        <p:tgtEl>
                                          <p:spTgt spid="15364">
                                            <p:txEl>
                                              <p:pRg st="4" end="4"/>
                                            </p:txEl>
                                          </p:spTgt>
                                        </p:tgtEl>
                                        <p:attrNameLst>
                                          <p:attrName>style.visibility</p:attrName>
                                        </p:attrNameLst>
                                      </p:cBhvr>
                                      <p:to>
                                        <p:strVal val="visible"/>
                                      </p:to>
                                    </p:set>
                                    <p:animEffect transition="in" filter="slide(fromTop)">
                                      <p:cBhvr>
                                        <p:cTn id="27" dur="500"/>
                                        <p:tgtEl>
                                          <p:spTgt spid="15364">
                                            <p:txEl>
                                              <p:pRg st="4" end="4"/>
                                            </p:txEl>
                                          </p:spTgt>
                                        </p:tgtEl>
                                      </p:cBhvr>
                                    </p:animEffect>
                                  </p:childTnLst>
                                </p:cTn>
                              </p:par>
                            </p:childTnLst>
                          </p:cTn>
                        </p:par>
                        <p:par>
                          <p:cTn id="28" fill="hold">
                            <p:stCondLst>
                              <p:cond delay="28000"/>
                            </p:stCondLst>
                            <p:childTnLst>
                              <p:par>
                                <p:cTn id="29" presetID="12" presetClass="entr" presetSubtype="1" fill="hold" grpId="0" nodeType="afterEffect">
                                  <p:stCondLst>
                                    <p:cond delay="5000"/>
                                  </p:stCondLst>
                                  <p:childTnLst>
                                    <p:set>
                                      <p:cBhvr>
                                        <p:cTn id="30" dur="1" fill="hold">
                                          <p:stCondLst>
                                            <p:cond delay="0"/>
                                          </p:stCondLst>
                                        </p:cTn>
                                        <p:tgtEl>
                                          <p:spTgt spid="15364">
                                            <p:txEl>
                                              <p:pRg st="5" end="5"/>
                                            </p:txEl>
                                          </p:spTgt>
                                        </p:tgtEl>
                                        <p:attrNameLst>
                                          <p:attrName>style.visibility</p:attrName>
                                        </p:attrNameLst>
                                      </p:cBhvr>
                                      <p:to>
                                        <p:strVal val="visible"/>
                                      </p:to>
                                    </p:set>
                                    <p:animEffect transition="in" filter="slide(fromTop)">
                                      <p:cBhvr>
                                        <p:cTn id="31" dur="500"/>
                                        <p:tgtEl>
                                          <p:spTgt spid="15364">
                                            <p:txEl>
                                              <p:pRg st="5" end="5"/>
                                            </p:txEl>
                                          </p:spTgt>
                                        </p:tgtEl>
                                      </p:cBhvr>
                                    </p:animEffect>
                                  </p:childTnLst>
                                </p:cTn>
                              </p:par>
                            </p:childTnLst>
                          </p:cTn>
                        </p:par>
                        <p:par>
                          <p:cTn id="32" fill="hold">
                            <p:stCondLst>
                              <p:cond delay="33500"/>
                            </p:stCondLst>
                            <p:childTnLst>
                              <p:par>
                                <p:cTn id="33" presetID="12" presetClass="entr" presetSubtype="1" fill="hold" grpId="0" nodeType="afterEffect">
                                  <p:stCondLst>
                                    <p:cond delay="5000"/>
                                  </p:stCondLst>
                                  <p:childTnLst>
                                    <p:set>
                                      <p:cBhvr>
                                        <p:cTn id="34" dur="1" fill="hold">
                                          <p:stCondLst>
                                            <p:cond delay="0"/>
                                          </p:stCondLst>
                                        </p:cTn>
                                        <p:tgtEl>
                                          <p:spTgt spid="15364">
                                            <p:txEl>
                                              <p:pRg st="6" end="6"/>
                                            </p:txEl>
                                          </p:spTgt>
                                        </p:tgtEl>
                                        <p:attrNameLst>
                                          <p:attrName>style.visibility</p:attrName>
                                        </p:attrNameLst>
                                      </p:cBhvr>
                                      <p:to>
                                        <p:strVal val="visible"/>
                                      </p:to>
                                    </p:set>
                                    <p:animEffect transition="in" filter="slide(fromTop)">
                                      <p:cBhvr>
                                        <p:cTn id="35" dur="500"/>
                                        <p:tgtEl>
                                          <p:spTgt spid="15364">
                                            <p:txEl>
                                              <p:pRg st="6" end="6"/>
                                            </p:txEl>
                                          </p:spTgt>
                                        </p:tgtEl>
                                      </p:cBhvr>
                                    </p:animEffect>
                                  </p:childTnLst>
                                </p:cTn>
                              </p:par>
                            </p:childTnLst>
                          </p:cTn>
                        </p:par>
                        <p:par>
                          <p:cTn id="36" fill="hold">
                            <p:stCondLst>
                              <p:cond delay="39000"/>
                            </p:stCondLst>
                            <p:childTnLst>
                              <p:par>
                                <p:cTn id="37" presetID="12" presetClass="entr" presetSubtype="1" fill="hold" grpId="0" nodeType="afterEffect">
                                  <p:stCondLst>
                                    <p:cond delay="5000"/>
                                  </p:stCondLst>
                                  <p:childTnLst>
                                    <p:set>
                                      <p:cBhvr>
                                        <p:cTn id="38" dur="1" fill="hold">
                                          <p:stCondLst>
                                            <p:cond delay="0"/>
                                          </p:stCondLst>
                                        </p:cTn>
                                        <p:tgtEl>
                                          <p:spTgt spid="15364">
                                            <p:txEl>
                                              <p:pRg st="7" end="7"/>
                                            </p:txEl>
                                          </p:spTgt>
                                        </p:tgtEl>
                                        <p:attrNameLst>
                                          <p:attrName>style.visibility</p:attrName>
                                        </p:attrNameLst>
                                      </p:cBhvr>
                                      <p:to>
                                        <p:strVal val="visible"/>
                                      </p:to>
                                    </p:set>
                                    <p:animEffect transition="in" filter="slide(fromTop)">
                                      <p:cBhvr>
                                        <p:cTn id="39" dur="500"/>
                                        <p:tgtEl>
                                          <p:spTgt spid="153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advAuto="0"/>
      <p:bldP spid="15364" grpId="0" build="p" autoUpdateAnimBg="0" advAuto="500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t>SOFTWARE ENGINEERING INVOLVES …</a:t>
            </a:r>
          </a:p>
        </p:txBody>
      </p:sp>
      <p:sp>
        <p:nvSpPr>
          <p:cNvPr id="34819" name="Rectangle 3"/>
          <p:cNvSpPr>
            <a:spLocks noGrp="1" noChangeArrowheads="1"/>
          </p:cNvSpPr>
          <p:nvPr>
            <p:ph type="body" idx="1"/>
          </p:nvPr>
        </p:nvSpPr>
        <p:spPr>
          <a:xfrm>
            <a:off x="685800" y="1219200"/>
            <a:ext cx="4267200" cy="381000"/>
          </a:xfrm>
        </p:spPr>
        <p:txBody>
          <a:bodyPr>
            <a:normAutofit fontScale="55000" lnSpcReduction="20000"/>
          </a:bodyPr>
          <a:lstStyle/>
          <a:p>
            <a:r>
              <a:rPr lang="en-US"/>
              <a:t>a </a:t>
            </a:r>
            <a:r>
              <a:rPr lang="en-US" sz="4000" b="1">
                <a:solidFill>
                  <a:srgbClr val="CC0000"/>
                </a:solidFill>
              </a:rPr>
              <a:t>LOT</a:t>
            </a:r>
            <a:r>
              <a:rPr lang="en-US"/>
              <a:t> of documentation</a:t>
            </a:r>
          </a:p>
        </p:txBody>
      </p:sp>
      <p:sp>
        <p:nvSpPr>
          <p:cNvPr id="34820" name="Rectangle 4"/>
          <p:cNvSpPr>
            <a:spLocks noChangeArrowheads="1"/>
          </p:cNvSpPr>
          <p:nvPr/>
        </p:nvSpPr>
        <p:spPr bwMode="auto">
          <a:xfrm>
            <a:off x="5486400" y="3733800"/>
            <a:ext cx="2743200" cy="381000"/>
          </a:xfrm>
          <a:prstGeom prst="rect">
            <a:avLst/>
          </a:prstGeom>
          <a:noFill/>
          <a:ln w="12700">
            <a:noFill/>
            <a:miter lim="800000"/>
            <a:headEnd/>
            <a:tailEnd/>
          </a:ln>
          <a:effectLst/>
        </p:spPr>
        <p:txBody>
          <a:bodyPr lIns="90487" tIns="44450" rIns="90487" bIns="44450"/>
          <a:lstStyle/>
          <a:p>
            <a:pPr marL="342900" indent="-342900">
              <a:spcBef>
                <a:spcPts val="4800"/>
              </a:spcBef>
              <a:buClr>
                <a:schemeClr val="tx1"/>
              </a:buClr>
              <a:buSzPct val="65000"/>
              <a:buFont typeface="Zapf Dingbats" charset="2"/>
              <a:buChar char=""/>
            </a:pPr>
            <a:r>
              <a:rPr lang="en-US" sz="2000">
                <a:latin typeface="Helvetica" charset="0"/>
              </a:rPr>
              <a:t>and </a:t>
            </a:r>
            <a:r>
              <a:rPr lang="en-US" sz="1400" b="1">
                <a:solidFill>
                  <a:srgbClr val="CC0000"/>
                </a:solidFill>
                <a:latin typeface="Helvetica" charset="0"/>
              </a:rPr>
              <a:t>SOME</a:t>
            </a:r>
            <a:r>
              <a:rPr lang="en-US" sz="2000">
                <a:latin typeface="Helvetica" charset="0"/>
              </a:rPr>
              <a:t> coding</a:t>
            </a:r>
          </a:p>
        </p:txBody>
      </p:sp>
      <p:graphicFrame>
        <p:nvGraphicFramePr>
          <p:cNvPr id="34822" name="Object 6"/>
          <p:cNvGraphicFramePr>
            <a:graphicFrameLocks noChangeAspect="1"/>
          </p:cNvGraphicFramePr>
          <p:nvPr/>
        </p:nvGraphicFramePr>
        <p:xfrm>
          <a:off x="6172200" y="4648200"/>
          <a:ext cx="1498600" cy="1414463"/>
        </p:xfrm>
        <a:graphic>
          <a:graphicData uri="http://schemas.openxmlformats.org/presentationml/2006/ole">
            <p:oleObj spid="_x0000_s1026" r:id="rId3" imgW="3606800" imgH="3403600" progId="">
              <p:embed/>
            </p:oleObj>
          </a:graphicData>
        </a:graphic>
      </p:graphicFrame>
      <p:graphicFrame>
        <p:nvGraphicFramePr>
          <p:cNvPr id="34824" name="Object 8"/>
          <p:cNvGraphicFramePr>
            <a:graphicFrameLocks noChangeAspect="1"/>
          </p:cNvGraphicFramePr>
          <p:nvPr/>
        </p:nvGraphicFramePr>
        <p:xfrm>
          <a:off x="990600" y="1828800"/>
          <a:ext cx="3759200" cy="4038600"/>
        </p:xfrm>
        <a:graphic>
          <a:graphicData uri="http://schemas.openxmlformats.org/presentationml/2006/ole">
            <p:oleObj spid="_x0000_s1027" r:id="rId4" imgW="4267200" imgH="45847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4824"/>
                                        </p:tgtEl>
                                        <p:attrNameLst>
                                          <p:attrName>style.visibility</p:attrName>
                                        </p:attrNameLst>
                                      </p:cBhvr>
                                      <p:to>
                                        <p:strVal val="visible"/>
                                      </p:to>
                                    </p:set>
                                    <p:animEffect transition="in" filter="dissolve">
                                      <p:cBhvr>
                                        <p:cTn id="11" dur="500"/>
                                        <p:tgtEl>
                                          <p:spTgt spid="34824"/>
                                        </p:tgtEl>
                                      </p:cBhvr>
                                    </p:animEffect>
                                  </p:childTnLst>
                                </p:cTn>
                              </p:par>
                            </p:childTnLst>
                          </p:cTn>
                        </p:par>
                        <p:par>
                          <p:cTn id="12" fill="hold">
                            <p:stCondLst>
                              <p:cond delay="1000"/>
                            </p:stCondLst>
                            <p:childTnLst>
                              <p:par>
                                <p:cTn id="13" presetID="22" presetClass="entr" presetSubtype="8" fill="hold" grpId="0" nodeType="afterEffect">
                                  <p:stCondLst>
                                    <p:cond delay="2000"/>
                                  </p:stCondLst>
                                  <p:childTnLst>
                                    <p:set>
                                      <p:cBhvr>
                                        <p:cTn id="14" dur="1" fill="hold">
                                          <p:stCondLst>
                                            <p:cond delay="0"/>
                                          </p:stCondLst>
                                        </p:cTn>
                                        <p:tgtEl>
                                          <p:spTgt spid="34820"/>
                                        </p:tgtEl>
                                        <p:attrNameLst>
                                          <p:attrName>style.visibility</p:attrName>
                                        </p:attrNameLst>
                                      </p:cBhvr>
                                      <p:to>
                                        <p:strVal val="visible"/>
                                      </p:to>
                                    </p:set>
                                    <p:animEffect transition="in" filter="wipe(left)">
                                      <p:cBhvr>
                                        <p:cTn id="15" dur="500"/>
                                        <p:tgtEl>
                                          <p:spTgt spid="34820"/>
                                        </p:tgtEl>
                                      </p:cBhvr>
                                    </p:animEffect>
                                  </p:childTnLst>
                                </p:cTn>
                              </p:par>
                            </p:childTnLst>
                          </p:cTn>
                        </p:par>
                        <p:par>
                          <p:cTn id="16" fill="hold">
                            <p:stCondLst>
                              <p:cond delay="3500"/>
                            </p:stCondLst>
                            <p:childTnLst>
                              <p:par>
                                <p:cTn id="17" presetID="9" presetClass="entr" presetSubtype="0" fill="hold" nodeType="afterEffect">
                                  <p:stCondLst>
                                    <p:cond delay="0"/>
                                  </p:stCondLst>
                                  <p:childTnLst>
                                    <p:set>
                                      <p:cBhvr>
                                        <p:cTn id="18" dur="1" fill="hold">
                                          <p:stCondLst>
                                            <p:cond delay="0"/>
                                          </p:stCondLst>
                                        </p:cTn>
                                        <p:tgtEl>
                                          <p:spTgt spid="34822"/>
                                        </p:tgtEl>
                                        <p:attrNameLst>
                                          <p:attrName>style.visibility</p:attrName>
                                        </p:attrNameLst>
                                      </p:cBhvr>
                                      <p:to>
                                        <p:strVal val="visible"/>
                                      </p:to>
                                    </p:set>
                                    <p:animEffect transition="in" filter="dissolve">
                                      <p:cBhvr>
                                        <p:cTn id="19"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advAuto="0"/>
      <p:bldP spid="348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sp>
        <p:nvSpPr>
          <p:cNvPr id="3" name="Content Placeholder 2"/>
          <p:cNvSpPr>
            <a:spLocks noGrp="1"/>
          </p:cNvSpPr>
          <p:nvPr>
            <p:ph idx="1"/>
          </p:nvPr>
        </p:nvSpPr>
        <p:spPr/>
        <p:txBody>
          <a:bodyPr>
            <a:noAutofit/>
          </a:bodyPr>
          <a:lstStyle/>
          <a:p>
            <a:r>
              <a:rPr lang="en-US" sz="2800" dirty="0" smtClean="0"/>
              <a:t>A </a:t>
            </a:r>
            <a:r>
              <a:rPr lang="en-US" sz="2800" b="1" dirty="0" smtClean="0"/>
              <a:t>software development process or methodology </a:t>
            </a:r>
            <a:r>
              <a:rPr lang="en-US" sz="2800" dirty="0" smtClean="0"/>
              <a:t>or </a:t>
            </a:r>
            <a:r>
              <a:rPr lang="en-US" sz="2800" b="1" dirty="0" smtClean="0"/>
              <a:t>system development methodology </a:t>
            </a:r>
            <a:r>
              <a:rPr lang="en-US" sz="2800" dirty="0" smtClean="0"/>
              <a:t>in software engineering is a framework that is used to structure, plan, and control the process of developing an information system.</a:t>
            </a:r>
          </a:p>
          <a:p>
            <a:endParaRPr lang="en-US" sz="2800" dirty="0" smtClean="0"/>
          </a:p>
          <a:p>
            <a:r>
              <a:rPr lang="en-US" sz="2800" dirty="0" smtClean="0"/>
              <a:t>This includes the pre-definition of specific deliverables and artifacts that are created and completed by a project team to develop or maintain an application.</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normAutofit fontScale="90000"/>
          </a:bodyPr>
          <a:lstStyle/>
          <a:p>
            <a:r>
              <a:rPr lang="en-US" dirty="0">
                <a:solidFill>
                  <a:srgbClr val="C00000"/>
                </a:solidFill>
              </a:rPr>
              <a:t>SOFTWARE DEVELOPMENT PROCESS OUTLINE</a:t>
            </a:r>
          </a:p>
        </p:txBody>
      </p:sp>
      <p:sp>
        <p:nvSpPr>
          <p:cNvPr id="40963" name="Rectangle 3"/>
          <p:cNvSpPr>
            <a:spLocks noGrp="1" noChangeArrowheads="1"/>
          </p:cNvSpPr>
          <p:nvPr>
            <p:ph type="body" idx="1"/>
          </p:nvPr>
        </p:nvSpPr>
        <p:spPr>
          <a:noFill/>
          <a:ln/>
        </p:spPr>
        <p:txBody>
          <a:bodyPr>
            <a:normAutofit fontScale="77500" lnSpcReduction="20000"/>
          </a:bodyPr>
          <a:lstStyle/>
          <a:p>
            <a:r>
              <a:rPr lang="en-US" dirty="0"/>
              <a:t>Overview of Software Development Processes</a:t>
            </a:r>
          </a:p>
          <a:p>
            <a:pPr lvl="1"/>
            <a:r>
              <a:rPr lang="en-US" dirty="0"/>
              <a:t>code-and-fix</a:t>
            </a:r>
          </a:p>
          <a:p>
            <a:pPr lvl="1"/>
            <a:r>
              <a:rPr lang="en-US" dirty="0" smtClean="0"/>
              <a:t>waterfall</a:t>
            </a:r>
            <a:endParaRPr lang="en-US" dirty="0"/>
          </a:p>
          <a:p>
            <a:pPr lvl="1"/>
            <a:r>
              <a:rPr lang="en-US" dirty="0" smtClean="0"/>
              <a:t>prototyping</a:t>
            </a:r>
          </a:p>
          <a:p>
            <a:pPr lvl="1"/>
            <a:r>
              <a:rPr lang="en-US" dirty="0" smtClean="0"/>
              <a:t>spiral</a:t>
            </a:r>
            <a:endParaRPr lang="en-US" dirty="0"/>
          </a:p>
          <a:p>
            <a:pPr lvl="1"/>
            <a:r>
              <a:rPr lang="en-US" dirty="0" smtClean="0"/>
              <a:t>phased</a:t>
            </a:r>
          </a:p>
          <a:p>
            <a:r>
              <a:rPr lang="en-US" dirty="0" smtClean="0"/>
              <a:t>Unified </a:t>
            </a:r>
            <a:r>
              <a:rPr lang="en-US" dirty="0"/>
              <a:t>Software Development Process (UP)</a:t>
            </a:r>
          </a:p>
          <a:p>
            <a:pPr lvl="1"/>
            <a:r>
              <a:rPr lang="en-US" dirty="0"/>
              <a:t>life cycle </a:t>
            </a:r>
          </a:p>
          <a:p>
            <a:pPr lvl="1"/>
            <a:r>
              <a:rPr lang="en-US" dirty="0"/>
              <a:t>use-case and risk driven</a:t>
            </a:r>
          </a:p>
          <a:p>
            <a:pPr lvl="1"/>
            <a:r>
              <a:rPr lang="en-US" dirty="0"/>
              <a:t>architecture-centric</a:t>
            </a:r>
          </a:p>
          <a:p>
            <a:pPr lvl="1"/>
            <a:r>
              <a:rPr lang="en-US" dirty="0"/>
              <a:t>iterative and </a:t>
            </a:r>
            <a:r>
              <a:rPr lang="en-US" dirty="0" smtClean="0"/>
              <a:t>incremental</a:t>
            </a:r>
          </a:p>
          <a:p>
            <a:r>
              <a:rPr lang="en-US" dirty="0" smtClean="0"/>
              <a:t>Agile Processes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Topics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Growing Need for Software</a:t>
            </a:r>
          </a:p>
          <a:p>
            <a:r>
              <a:rPr lang="en-US" dirty="0" smtClean="0">
                <a:solidFill>
                  <a:srgbClr val="C00000"/>
                </a:solidFill>
              </a:rPr>
              <a:t>Software Complexity</a:t>
            </a:r>
          </a:p>
          <a:p>
            <a:r>
              <a:rPr lang="en-US" dirty="0" smtClean="0">
                <a:solidFill>
                  <a:srgbClr val="C00000"/>
                </a:solidFill>
              </a:rPr>
              <a:t>Defining Software Engineering</a:t>
            </a:r>
          </a:p>
          <a:p>
            <a:r>
              <a:rPr lang="en-US" dirty="0" smtClean="0">
                <a:solidFill>
                  <a:srgbClr val="C00000"/>
                </a:solidFill>
              </a:rPr>
              <a:t>Overview Software Development Methodologies</a:t>
            </a:r>
          </a:p>
          <a:p>
            <a:endParaRPr lang="en-US"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SOFTWARE DEVELOPMENT OVERVIEW</a:t>
            </a:r>
            <a:endParaRPr lang="en-US" sz="1400" b="0" dirty="0">
              <a:effectLst/>
            </a:endParaRPr>
          </a:p>
        </p:txBody>
      </p:sp>
      <p:sp>
        <p:nvSpPr>
          <p:cNvPr id="41987" name="Rectangle 3"/>
          <p:cNvSpPr>
            <a:spLocks noChangeArrowheads="1"/>
          </p:cNvSpPr>
          <p:nvPr/>
        </p:nvSpPr>
        <p:spPr bwMode="auto">
          <a:xfrm>
            <a:off x="6934200" y="3365500"/>
            <a:ext cx="1524000" cy="914400"/>
          </a:xfrm>
          <a:prstGeom prst="rect">
            <a:avLst/>
          </a:prstGeom>
          <a:solidFill>
            <a:schemeClr val="accent2"/>
          </a:solidFill>
          <a:ln w="12700">
            <a:solidFill>
              <a:schemeClr val="tx1"/>
            </a:solidFill>
            <a:miter lim="800000"/>
            <a:headEnd/>
            <a:tailEnd/>
          </a:ln>
          <a:effectLst/>
        </p:spPr>
        <p:txBody>
          <a:bodyPr wrap="none" anchor="ctr"/>
          <a:lstStyle/>
          <a:p>
            <a:pPr algn="ctr"/>
            <a:r>
              <a:rPr lang="en-US" b="1">
                <a:solidFill>
                  <a:schemeClr val="bg1"/>
                </a:solidFill>
              </a:rPr>
              <a:t>Product</a:t>
            </a:r>
            <a:endParaRPr lang="en-US">
              <a:solidFill>
                <a:schemeClr val="bg1"/>
              </a:solidFill>
            </a:endParaRPr>
          </a:p>
        </p:txBody>
      </p:sp>
      <p:sp>
        <p:nvSpPr>
          <p:cNvPr id="41988" name="Rectangle 4"/>
          <p:cNvSpPr>
            <a:spLocks noChangeArrowheads="1"/>
          </p:cNvSpPr>
          <p:nvPr/>
        </p:nvSpPr>
        <p:spPr bwMode="auto">
          <a:xfrm>
            <a:off x="3822700" y="3365500"/>
            <a:ext cx="1524000" cy="914400"/>
          </a:xfrm>
          <a:prstGeom prst="rect">
            <a:avLst/>
          </a:prstGeom>
          <a:solidFill>
            <a:schemeClr val="hlink"/>
          </a:solidFill>
          <a:ln w="12700">
            <a:solidFill>
              <a:schemeClr val="tx1"/>
            </a:solidFill>
            <a:miter lim="800000"/>
            <a:headEnd/>
            <a:tailEnd/>
          </a:ln>
          <a:effectLst/>
        </p:spPr>
        <p:txBody>
          <a:bodyPr wrap="none" anchor="ctr"/>
          <a:lstStyle/>
          <a:p>
            <a:pPr algn="ctr"/>
            <a:r>
              <a:rPr lang="en-US" b="1">
                <a:solidFill>
                  <a:schemeClr val="bg1"/>
                </a:solidFill>
              </a:rPr>
              <a:t>Project</a:t>
            </a:r>
            <a:endParaRPr lang="en-US"/>
          </a:p>
        </p:txBody>
      </p:sp>
      <p:sp>
        <p:nvSpPr>
          <p:cNvPr id="41989" name="Rectangle 5"/>
          <p:cNvSpPr>
            <a:spLocks noChangeArrowheads="1"/>
          </p:cNvSpPr>
          <p:nvPr/>
        </p:nvSpPr>
        <p:spPr bwMode="auto">
          <a:xfrm>
            <a:off x="3822700" y="5308600"/>
            <a:ext cx="1524000" cy="914400"/>
          </a:xfrm>
          <a:prstGeom prst="rect">
            <a:avLst/>
          </a:prstGeom>
          <a:solidFill>
            <a:srgbClr val="FE9B03"/>
          </a:solidFill>
          <a:ln w="12700">
            <a:solidFill>
              <a:schemeClr val="tx1"/>
            </a:solidFill>
            <a:miter lim="800000"/>
            <a:headEnd/>
            <a:tailEnd/>
          </a:ln>
          <a:effectLst/>
        </p:spPr>
        <p:txBody>
          <a:bodyPr wrap="none" anchor="ctr"/>
          <a:lstStyle/>
          <a:p>
            <a:pPr algn="ctr"/>
            <a:r>
              <a:rPr lang="en-US" b="1">
                <a:solidFill>
                  <a:schemeClr val="bg1"/>
                </a:solidFill>
              </a:rPr>
              <a:t>People</a:t>
            </a:r>
            <a:endParaRPr lang="en-US"/>
          </a:p>
        </p:txBody>
      </p:sp>
      <p:sp>
        <p:nvSpPr>
          <p:cNvPr id="41990" name="Text Box 6"/>
          <p:cNvSpPr txBox="1">
            <a:spLocks noChangeArrowheads="1"/>
          </p:cNvSpPr>
          <p:nvPr/>
        </p:nvSpPr>
        <p:spPr bwMode="auto">
          <a:xfrm>
            <a:off x="4632325" y="2338388"/>
            <a:ext cx="971550" cy="366712"/>
          </a:xfrm>
          <a:prstGeom prst="rect">
            <a:avLst/>
          </a:prstGeom>
          <a:noFill/>
          <a:ln w="12700">
            <a:noFill/>
            <a:miter lim="800000"/>
            <a:headEnd/>
            <a:tailEnd/>
          </a:ln>
          <a:effectLst/>
        </p:spPr>
        <p:txBody>
          <a:bodyPr wrap="none">
            <a:spAutoFit/>
          </a:bodyPr>
          <a:lstStyle/>
          <a:p>
            <a:r>
              <a:rPr lang="en-US" sz="1800">
                <a:solidFill>
                  <a:srgbClr val="00269E"/>
                </a:solidFill>
              </a:rPr>
              <a:t>template</a:t>
            </a:r>
            <a:endParaRPr lang="en-US" sz="1800"/>
          </a:p>
        </p:txBody>
      </p:sp>
      <p:sp>
        <p:nvSpPr>
          <p:cNvPr id="41991" name="Text Box 7"/>
          <p:cNvSpPr txBox="1">
            <a:spLocks noChangeArrowheads="1"/>
          </p:cNvSpPr>
          <p:nvPr/>
        </p:nvSpPr>
        <p:spPr bwMode="auto">
          <a:xfrm>
            <a:off x="4632325" y="4876800"/>
            <a:ext cx="1149350" cy="366713"/>
          </a:xfrm>
          <a:prstGeom prst="rect">
            <a:avLst/>
          </a:prstGeom>
          <a:noFill/>
          <a:ln w="12700">
            <a:noFill/>
            <a:miter lim="800000"/>
            <a:headEnd/>
            <a:tailEnd/>
          </a:ln>
          <a:effectLst/>
        </p:spPr>
        <p:txBody>
          <a:bodyPr wrap="none">
            <a:spAutoFit/>
          </a:bodyPr>
          <a:lstStyle/>
          <a:p>
            <a:r>
              <a:rPr lang="en-US" sz="1800">
                <a:solidFill>
                  <a:srgbClr val="00269E"/>
                </a:solidFill>
              </a:rPr>
              <a:t>participate</a:t>
            </a:r>
            <a:endParaRPr lang="en-US"/>
          </a:p>
        </p:txBody>
      </p:sp>
      <p:sp>
        <p:nvSpPr>
          <p:cNvPr id="41992" name="Text Box 8"/>
          <p:cNvSpPr txBox="1">
            <a:spLocks noChangeArrowheads="1"/>
          </p:cNvSpPr>
          <p:nvPr/>
        </p:nvSpPr>
        <p:spPr bwMode="auto">
          <a:xfrm>
            <a:off x="6210300" y="3455988"/>
            <a:ext cx="692150" cy="366712"/>
          </a:xfrm>
          <a:prstGeom prst="rect">
            <a:avLst/>
          </a:prstGeom>
          <a:noFill/>
          <a:ln w="12700">
            <a:noFill/>
            <a:miter lim="800000"/>
            <a:headEnd/>
            <a:tailEnd/>
          </a:ln>
          <a:effectLst/>
        </p:spPr>
        <p:txBody>
          <a:bodyPr wrap="none">
            <a:spAutoFit/>
          </a:bodyPr>
          <a:lstStyle/>
          <a:p>
            <a:r>
              <a:rPr lang="en-US" sz="1800">
                <a:solidFill>
                  <a:srgbClr val="00269E"/>
                </a:solidFill>
              </a:rPr>
              <a:t>result</a:t>
            </a:r>
            <a:endParaRPr lang="en-US" sz="1800"/>
          </a:p>
        </p:txBody>
      </p:sp>
      <p:sp>
        <p:nvSpPr>
          <p:cNvPr id="41993" name="Text Box 9"/>
          <p:cNvSpPr txBox="1">
            <a:spLocks noChangeArrowheads="1"/>
          </p:cNvSpPr>
          <p:nvPr/>
        </p:nvSpPr>
        <p:spPr bwMode="auto">
          <a:xfrm>
            <a:off x="1295400" y="5227638"/>
            <a:ext cx="2476500" cy="1354137"/>
          </a:xfrm>
          <a:prstGeom prst="rect">
            <a:avLst/>
          </a:prstGeom>
          <a:noFill/>
          <a:ln w="12700">
            <a:noFill/>
            <a:miter lim="800000"/>
            <a:headEnd/>
            <a:tailEnd/>
          </a:ln>
          <a:effectLst/>
        </p:spPr>
        <p:txBody>
          <a:bodyPr wrap="none">
            <a:spAutoFit/>
          </a:bodyPr>
          <a:lstStyle/>
          <a:p>
            <a:pPr>
              <a:lnSpc>
                <a:spcPct val="80000"/>
              </a:lnSpc>
            </a:pPr>
            <a:r>
              <a:rPr lang="en-US"/>
              <a:t>customers</a:t>
            </a:r>
          </a:p>
          <a:p>
            <a:pPr>
              <a:lnSpc>
                <a:spcPct val="80000"/>
              </a:lnSpc>
            </a:pPr>
            <a:r>
              <a:rPr lang="en-US"/>
              <a:t>users</a:t>
            </a:r>
          </a:p>
          <a:p>
            <a:pPr>
              <a:lnSpc>
                <a:spcPct val="80000"/>
              </a:lnSpc>
            </a:pPr>
            <a:r>
              <a:rPr lang="en-US"/>
              <a:t>software engineers</a:t>
            </a:r>
          </a:p>
          <a:p>
            <a:pPr>
              <a:lnSpc>
                <a:spcPct val="35000"/>
              </a:lnSpc>
            </a:pPr>
            <a:r>
              <a:rPr lang="en-US"/>
              <a:t>	.</a:t>
            </a:r>
          </a:p>
          <a:p>
            <a:pPr>
              <a:lnSpc>
                <a:spcPct val="35000"/>
              </a:lnSpc>
            </a:pPr>
            <a:r>
              <a:rPr lang="en-US"/>
              <a:t>	.</a:t>
            </a:r>
          </a:p>
          <a:p>
            <a:pPr>
              <a:lnSpc>
                <a:spcPct val="35000"/>
              </a:lnSpc>
            </a:pPr>
            <a:r>
              <a:rPr lang="en-US"/>
              <a:t>	.</a:t>
            </a:r>
          </a:p>
        </p:txBody>
      </p:sp>
      <p:sp>
        <p:nvSpPr>
          <p:cNvPr id="41994" name="Text Box 10"/>
          <p:cNvSpPr txBox="1">
            <a:spLocks noChangeArrowheads="1"/>
          </p:cNvSpPr>
          <p:nvPr/>
        </p:nvSpPr>
        <p:spPr bwMode="auto">
          <a:xfrm>
            <a:off x="6918325" y="4419600"/>
            <a:ext cx="1908175" cy="1500188"/>
          </a:xfrm>
          <a:prstGeom prst="rect">
            <a:avLst/>
          </a:prstGeom>
          <a:noFill/>
          <a:ln w="12700">
            <a:noFill/>
            <a:miter lim="800000"/>
            <a:headEnd/>
            <a:tailEnd/>
          </a:ln>
          <a:effectLst/>
        </p:spPr>
        <p:txBody>
          <a:bodyPr wrap="none">
            <a:spAutoFit/>
          </a:bodyPr>
          <a:lstStyle/>
          <a:p>
            <a:pPr>
              <a:tabLst>
                <a:tab pos="744538" algn="l"/>
              </a:tabLst>
            </a:pPr>
            <a:r>
              <a:rPr lang="en-US"/>
              <a:t>set of artifacts</a:t>
            </a:r>
          </a:p>
          <a:p>
            <a:pPr lvl="1">
              <a:lnSpc>
                <a:spcPct val="80000"/>
              </a:lnSpc>
              <a:tabLst>
                <a:tab pos="744538" algn="l"/>
              </a:tabLst>
            </a:pPr>
            <a:r>
              <a:rPr lang="en-US" sz="1800"/>
              <a:t>models</a:t>
            </a:r>
          </a:p>
          <a:p>
            <a:pPr lvl="1">
              <a:lnSpc>
                <a:spcPct val="80000"/>
              </a:lnSpc>
              <a:tabLst>
                <a:tab pos="744538" algn="l"/>
              </a:tabLst>
            </a:pPr>
            <a:r>
              <a:rPr lang="en-US" sz="1800"/>
              <a:t>code</a:t>
            </a:r>
          </a:p>
          <a:p>
            <a:pPr lvl="1">
              <a:lnSpc>
                <a:spcPct val="80000"/>
              </a:lnSpc>
              <a:tabLst>
                <a:tab pos="744538" algn="l"/>
              </a:tabLst>
            </a:pPr>
            <a:r>
              <a:rPr lang="en-US" sz="1800"/>
              <a:t>manuals</a:t>
            </a:r>
          </a:p>
          <a:p>
            <a:pPr lvl="1">
              <a:lnSpc>
                <a:spcPct val="35000"/>
              </a:lnSpc>
              <a:tabLst>
                <a:tab pos="744538" algn="l"/>
              </a:tabLst>
            </a:pPr>
            <a:r>
              <a:rPr lang="en-US"/>
              <a:t>	.</a:t>
            </a:r>
          </a:p>
          <a:p>
            <a:pPr lvl="1">
              <a:lnSpc>
                <a:spcPct val="35000"/>
              </a:lnSpc>
              <a:tabLst>
                <a:tab pos="744538" algn="l"/>
              </a:tabLst>
            </a:pPr>
            <a:r>
              <a:rPr lang="en-US"/>
              <a:t>	.</a:t>
            </a:r>
          </a:p>
          <a:p>
            <a:pPr lvl="1">
              <a:lnSpc>
                <a:spcPct val="35000"/>
              </a:lnSpc>
              <a:tabLst>
                <a:tab pos="744538" algn="l"/>
              </a:tabLst>
            </a:pPr>
            <a:r>
              <a:rPr lang="en-US"/>
              <a:t>	.</a:t>
            </a:r>
          </a:p>
        </p:txBody>
      </p:sp>
      <p:sp>
        <p:nvSpPr>
          <p:cNvPr id="41995" name="Text Box 11"/>
          <p:cNvSpPr txBox="1">
            <a:spLocks noChangeArrowheads="1"/>
          </p:cNvSpPr>
          <p:nvPr/>
        </p:nvSpPr>
        <p:spPr bwMode="auto">
          <a:xfrm>
            <a:off x="5486400" y="1463675"/>
            <a:ext cx="2025650" cy="822325"/>
          </a:xfrm>
          <a:prstGeom prst="rect">
            <a:avLst/>
          </a:prstGeom>
          <a:noFill/>
          <a:ln w="12700">
            <a:noFill/>
            <a:miter lim="800000"/>
            <a:headEnd/>
            <a:tailEnd/>
          </a:ln>
          <a:effectLst/>
        </p:spPr>
        <p:txBody>
          <a:bodyPr wrap="none">
            <a:spAutoFit/>
          </a:bodyPr>
          <a:lstStyle/>
          <a:p>
            <a:r>
              <a:rPr lang="en-US"/>
              <a:t>set of activities</a:t>
            </a:r>
          </a:p>
          <a:p>
            <a:r>
              <a:rPr lang="en-US"/>
              <a:t>(workflows)</a:t>
            </a:r>
          </a:p>
        </p:txBody>
      </p:sp>
      <p:sp>
        <p:nvSpPr>
          <p:cNvPr id="41996" name="Freeform 12"/>
          <p:cNvSpPr>
            <a:spLocks/>
          </p:cNvSpPr>
          <p:nvPr/>
        </p:nvSpPr>
        <p:spPr bwMode="auto">
          <a:xfrm>
            <a:off x="3429000" y="990600"/>
            <a:ext cx="2438400" cy="1905000"/>
          </a:xfrm>
          <a:custGeom>
            <a:avLst/>
            <a:gdLst/>
            <a:ahLst/>
            <a:cxnLst>
              <a:cxn ang="0">
                <a:pos x="878" y="0"/>
              </a:cxn>
              <a:cxn ang="0">
                <a:pos x="169" y="147"/>
              </a:cxn>
              <a:cxn ang="0">
                <a:pos x="56" y="271"/>
              </a:cxn>
              <a:cxn ang="0">
                <a:pos x="0" y="552"/>
              </a:cxn>
              <a:cxn ang="0">
                <a:pos x="56" y="890"/>
              </a:cxn>
              <a:cxn ang="0">
                <a:pos x="901" y="1285"/>
              </a:cxn>
              <a:cxn ang="0">
                <a:pos x="1509" y="1217"/>
              </a:cxn>
              <a:cxn ang="0">
                <a:pos x="1712" y="1104"/>
              </a:cxn>
              <a:cxn ang="0">
                <a:pos x="1881" y="834"/>
              </a:cxn>
              <a:cxn ang="0">
                <a:pos x="1825" y="440"/>
              </a:cxn>
              <a:cxn ang="0">
                <a:pos x="1205" y="102"/>
              </a:cxn>
              <a:cxn ang="0">
                <a:pos x="935" y="56"/>
              </a:cxn>
              <a:cxn ang="0">
                <a:pos x="878" y="0"/>
              </a:cxn>
            </a:cxnLst>
            <a:rect l="0" t="0" r="r" b="b"/>
            <a:pathLst>
              <a:path w="1887" h="1285">
                <a:moveTo>
                  <a:pt x="878" y="0"/>
                </a:moveTo>
                <a:cubicBezTo>
                  <a:pt x="554" y="43"/>
                  <a:pt x="414" y="37"/>
                  <a:pt x="169" y="147"/>
                </a:cubicBezTo>
                <a:cubicBezTo>
                  <a:pt x="131" y="188"/>
                  <a:pt x="88" y="225"/>
                  <a:pt x="56" y="271"/>
                </a:cubicBezTo>
                <a:cubicBezTo>
                  <a:pt x="13" y="330"/>
                  <a:pt x="5" y="512"/>
                  <a:pt x="0" y="552"/>
                </a:cubicBezTo>
                <a:cubicBezTo>
                  <a:pt x="16" y="664"/>
                  <a:pt x="2" y="789"/>
                  <a:pt x="56" y="890"/>
                </a:cubicBezTo>
                <a:cubicBezTo>
                  <a:pt x="238" y="1234"/>
                  <a:pt x="529" y="1261"/>
                  <a:pt x="901" y="1285"/>
                </a:cubicBezTo>
                <a:cubicBezTo>
                  <a:pt x="1150" y="1276"/>
                  <a:pt x="1289" y="1270"/>
                  <a:pt x="1509" y="1217"/>
                </a:cubicBezTo>
                <a:cubicBezTo>
                  <a:pt x="1568" y="1182"/>
                  <a:pt x="1642" y="1128"/>
                  <a:pt x="1712" y="1104"/>
                </a:cubicBezTo>
                <a:cubicBezTo>
                  <a:pt x="1820" y="996"/>
                  <a:pt x="1832" y="983"/>
                  <a:pt x="1881" y="834"/>
                </a:cubicBezTo>
                <a:cubicBezTo>
                  <a:pt x="1873" y="672"/>
                  <a:pt x="1887" y="583"/>
                  <a:pt x="1825" y="440"/>
                </a:cubicBezTo>
                <a:cubicBezTo>
                  <a:pt x="1720" y="199"/>
                  <a:pt x="1437" y="128"/>
                  <a:pt x="1205" y="102"/>
                </a:cubicBezTo>
                <a:cubicBezTo>
                  <a:pt x="1115" y="78"/>
                  <a:pt x="1023" y="87"/>
                  <a:pt x="935" y="56"/>
                </a:cubicBezTo>
                <a:cubicBezTo>
                  <a:pt x="893" y="15"/>
                  <a:pt x="912" y="34"/>
                  <a:pt x="878" y="0"/>
                </a:cubicBezTo>
                <a:close/>
              </a:path>
            </a:pathLst>
          </a:custGeom>
          <a:noFill/>
          <a:ln w="76200" cap="flat" cmpd="sng">
            <a:solidFill>
              <a:srgbClr val="CF0E30"/>
            </a:solidFill>
            <a:prstDash val="solid"/>
            <a:round/>
            <a:headEnd/>
            <a:tailEnd/>
          </a:ln>
          <a:effectLst/>
        </p:spPr>
        <p:txBody>
          <a:bodyPr wrap="none" anchor="ctr"/>
          <a:lstStyle/>
          <a:p>
            <a:endParaRPr lang="en-US"/>
          </a:p>
        </p:txBody>
      </p:sp>
      <p:sp>
        <p:nvSpPr>
          <p:cNvPr id="41997" name="Rectangle 13"/>
          <p:cNvSpPr>
            <a:spLocks noChangeArrowheads="1"/>
          </p:cNvSpPr>
          <p:nvPr/>
        </p:nvSpPr>
        <p:spPr bwMode="auto">
          <a:xfrm>
            <a:off x="3822700" y="1422400"/>
            <a:ext cx="15240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b="1">
                <a:solidFill>
                  <a:schemeClr val="bg1"/>
                </a:solidFill>
              </a:rPr>
              <a:t>Process</a:t>
            </a:r>
            <a:endParaRPr lang="en-US"/>
          </a:p>
        </p:txBody>
      </p:sp>
      <p:cxnSp>
        <p:nvCxnSpPr>
          <p:cNvPr id="41998" name="AutoShape 14"/>
          <p:cNvCxnSpPr>
            <a:cxnSpLocks noChangeShapeType="1"/>
            <a:stCxn id="41997" idx="2"/>
            <a:endCxn id="41988" idx="0"/>
          </p:cNvCxnSpPr>
          <p:nvPr/>
        </p:nvCxnSpPr>
        <p:spPr bwMode="auto">
          <a:xfrm>
            <a:off x="4584700" y="2336800"/>
            <a:ext cx="0" cy="1028700"/>
          </a:xfrm>
          <a:prstGeom prst="straightConnector1">
            <a:avLst/>
          </a:prstGeom>
          <a:noFill/>
          <a:ln w="12700">
            <a:solidFill>
              <a:schemeClr val="tx1"/>
            </a:solidFill>
            <a:round/>
            <a:headEnd/>
            <a:tailEnd type="triangle" w="med" len="med"/>
          </a:ln>
          <a:effectLst/>
        </p:spPr>
      </p:cxnSp>
      <p:cxnSp>
        <p:nvCxnSpPr>
          <p:cNvPr id="41999" name="AutoShape 15"/>
          <p:cNvCxnSpPr>
            <a:cxnSpLocks noChangeShapeType="1"/>
            <a:stCxn id="41988" idx="3"/>
            <a:endCxn id="41987" idx="1"/>
          </p:cNvCxnSpPr>
          <p:nvPr/>
        </p:nvCxnSpPr>
        <p:spPr bwMode="auto">
          <a:xfrm>
            <a:off x="5346700" y="3822700"/>
            <a:ext cx="1587500" cy="0"/>
          </a:xfrm>
          <a:prstGeom prst="straightConnector1">
            <a:avLst/>
          </a:prstGeom>
          <a:noFill/>
          <a:ln w="12700">
            <a:solidFill>
              <a:schemeClr val="tx1"/>
            </a:solidFill>
            <a:round/>
            <a:headEnd/>
            <a:tailEnd type="triangle" w="med" len="med"/>
          </a:ln>
          <a:effectLst/>
        </p:spPr>
      </p:cxnSp>
      <p:cxnSp>
        <p:nvCxnSpPr>
          <p:cNvPr id="42000" name="AutoShape 16"/>
          <p:cNvCxnSpPr>
            <a:cxnSpLocks noChangeShapeType="1"/>
            <a:stCxn id="41989" idx="0"/>
            <a:endCxn id="41988" idx="2"/>
          </p:cNvCxnSpPr>
          <p:nvPr/>
        </p:nvCxnSpPr>
        <p:spPr bwMode="auto">
          <a:xfrm flipV="1">
            <a:off x="4584700" y="4279900"/>
            <a:ext cx="0" cy="1028700"/>
          </a:xfrm>
          <a:prstGeom prst="straightConnector1">
            <a:avLst/>
          </a:prstGeom>
          <a:noFill/>
          <a:ln w="12700">
            <a:solidFill>
              <a:schemeClr val="tx1"/>
            </a:solidFill>
            <a:round/>
            <a:headEnd/>
            <a:tailEnd type="triangle" w="med" len="med"/>
          </a:ln>
          <a:effectLst/>
        </p:spPr>
      </p:cxnSp>
      <p:sp>
        <p:nvSpPr>
          <p:cNvPr id="42001" name="Text Box 17"/>
          <p:cNvSpPr txBox="1">
            <a:spLocks noChangeArrowheads="1"/>
          </p:cNvSpPr>
          <p:nvPr/>
        </p:nvSpPr>
        <p:spPr bwMode="auto">
          <a:xfrm>
            <a:off x="2209800" y="3181350"/>
            <a:ext cx="1377950" cy="641350"/>
          </a:xfrm>
          <a:prstGeom prst="rect">
            <a:avLst/>
          </a:prstGeom>
          <a:noFill/>
          <a:ln w="12700">
            <a:noFill/>
            <a:miter lim="800000"/>
            <a:headEnd/>
            <a:tailEnd/>
          </a:ln>
          <a:effectLst/>
        </p:spPr>
        <p:txBody>
          <a:bodyPr wrap="none">
            <a:spAutoFit/>
          </a:bodyPr>
          <a:lstStyle/>
          <a:p>
            <a:r>
              <a:rPr lang="en-US" sz="1800">
                <a:solidFill>
                  <a:srgbClr val="00269E"/>
                </a:solidFill>
              </a:rPr>
              <a:t>user</a:t>
            </a:r>
          </a:p>
          <a:p>
            <a:r>
              <a:rPr lang="en-US" sz="1800">
                <a:solidFill>
                  <a:srgbClr val="00269E"/>
                </a:solidFill>
              </a:rPr>
              <a:t>requirements</a:t>
            </a:r>
          </a:p>
        </p:txBody>
      </p:sp>
      <p:grpSp>
        <p:nvGrpSpPr>
          <p:cNvPr id="2" name="Group 18"/>
          <p:cNvGrpSpPr>
            <a:grpSpLocks/>
          </p:cNvGrpSpPr>
          <p:nvPr/>
        </p:nvGrpSpPr>
        <p:grpSpPr bwMode="auto">
          <a:xfrm>
            <a:off x="500063" y="2851150"/>
            <a:ext cx="1709737" cy="1752600"/>
            <a:chOff x="315" y="1645"/>
            <a:chExt cx="1077" cy="1341"/>
          </a:xfrm>
        </p:grpSpPr>
        <p:sp>
          <p:nvSpPr>
            <p:cNvPr id="42003" name="Freeform 19"/>
            <p:cNvSpPr>
              <a:spLocks/>
            </p:cNvSpPr>
            <p:nvPr/>
          </p:nvSpPr>
          <p:spPr bwMode="auto">
            <a:xfrm>
              <a:off x="315" y="1645"/>
              <a:ext cx="1071" cy="1341"/>
            </a:xfrm>
            <a:custGeom>
              <a:avLst/>
              <a:gdLst/>
              <a:ahLst/>
              <a:cxnLst>
                <a:cxn ang="0">
                  <a:pos x="406" y="0"/>
                </a:cxn>
                <a:cxn ang="0">
                  <a:pos x="147" y="304"/>
                </a:cxn>
                <a:cxn ang="0">
                  <a:pos x="91" y="383"/>
                </a:cxn>
                <a:cxn ang="0">
                  <a:pos x="34" y="586"/>
                </a:cxn>
                <a:cxn ang="0">
                  <a:pos x="57" y="721"/>
                </a:cxn>
                <a:cxn ang="0">
                  <a:pos x="113" y="902"/>
                </a:cxn>
                <a:cxn ang="0">
                  <a:pos x="147" y="1150"/>
                </a:cxn>
                <a:cxn ang="0">
                  <a:pos x="226" y="1217"/>
                </a:cxn>
                <a:cxn ang="0">
                  <a:pos x="496" y="1341"/>
                </a:cxn>
                <a:cxn ang="0">
                  <a:pos x="868" y="1262"/>
                </a:cxn>
                <a:cxn ang="0">
                  <a:pos x="891" y="1228"/>
                </a:cxn>
                <a:cxn ang="0">
                  <a:pos x="924" y="1206"/>
                </a:cxn>
                <a:cxn ang="0">
                  <a:pos x="958" y="1150"/>
                </a:cxn>
                <a:cxn ang="0">
                  <a:pos x="981" y="1048"/>
                </a:cxn>
                <a:cxn ang="0">
                  <a:pos x="969" y="1014"/>
                </a:cxn>
                <a:cxn ang="0">
                  <a:pos x="1048" y="935"/>
                </a:cxn>
                <a:cxn ang="0">
                  <a:pos x="1071" y="811"/>
                </a:cxn>
                <a:cxn ang="0">
                  <a:pos x="1060" y="778"/>
                </a:cxn>
                <a:cxn ang="0">
                  <a:pos x="1071" y="710"/>
                </a:cxn>
                <a:cxn ang="0">
                  <a:pos x="992" y="428"/>
                </a:cxn>
                <a:cxn ang="0">
                  <a:pos x="947" y="338"/>
                </a:cxn>
                <a:cxn ang="0">
                  <a:pos x="812" y="248"/>
                </a:cxn>
                <a:cxn ang="0">
                  <a:pos x="710" y="158"/>
                </a:cxn>
                <a:cxn ang="0">
                  <a:pos x="564" y="0"/>
                </a:cxn>
                <a:cxn ang="0">
                  <a:pos x="406" y="0"/>
                </a:cxn>
              </a:cxnLst>
              <a:rect l="0" t="0" r="r" b="b"/>
              <a:pathLst>
                <a:path w="1071" h="1341">
                  <a:moveTo>
                    <a:pt x="406" y="0"/>
                  </a:moveTo>
                  <a:cubicBezTo>
                    <a:pt x="319" y="101"/>
                    <a:pt x="223" y="195"/>
                    <a:pt x="147" y="304"/>
                  </a:cubicBezTo>
                  <a:cubicBezTo>
                    <a:pt x="128" y="330"/>
                    <a:pt x="91" y="383"/>
                    <a:pt x="91" y="383"/>
                  </a:cubicBezTo>
                  <a:cubicBezTo>
                    <a:pt x="72" y="450"/>
                    <a:pt x="52" y="518"/>
                    <a:pt x="34" y="586"/>
                  </a:cubicBezTo>
                  <a:cubicBezTo>
                    <a:pt x="73" y="696"/>
                    <a:pt x="0" y="482"/>
                    <a:pt x="57" y="721"/>
                  </a:cubicBezTo>
                  <a:cubicBezTo>
                    <a:pt x="71" y="782"/>
                    <a:pt x="94" y="841"/>
                    <a:pt x="113" y="902"/>
                  </a:cubicBezTo>
                  <a:cubicBezTo>
                    <a:pt x="124" y="984"/>
                    <a:pt x="127" y="1068"/>
                    <a:pt x="147" y="1150"/>
                  </a:cubicBezTo>
                  <a:cubicBezTo>
                    <a:pt x="149" y="1161"/>
                    <a:pt x="221" y="1214"/>
                    <a:pt x="226" y="1217"/>
                  </a:cubicBezTo>
                  <a:cubicBezTo>
                    <a:pt x="313" y="1270"/>
                    <a:pt x="397" y="1302"/>
                    <a:pt x="496" y="1341"/>
                  </a:cubicBezTo>
                  <a:cubicBezTo>
                    <a:pt x="588" y="1218"/>
                    <a:pt x="728" y="1311"/>
                    <a:pt x="868" y="1262"/>
                  </a:cubicBezTo>
                  <a:cubicBezTo>
                    <a:pt x="875" y="1250"/>
                    <a:pt x="881" y="1237"/>
                    <a:pt x="891" y="1228"/>
                  </a:cubicBezTo>
                  <a:cubicBezTo>
                    <a:pt x="900" y="1218"/>
                    <a:pt x="915" y="1216"/>
                    <a:pt x="924" y="1206"/>
                  </a:cubicBezTo>
                  <a:cubicBezTo>
                    <a:pt x="938" y="1189"/>
                    <a:pt x="946" y="1168"/>
                    <a:pt x="958" y="1150"/>
                  </a:cubicBezTo>
                  <a:cubicBezTo>
                    <a:pt x="965" y="1116"/>
                    <a:pt x="978" y="1082"/>
                    <a:pt x="981" y="1048"/>
                  </a:cubicBezTo>
                  <a:cubicBezTo>
                    <a:pt x="981" y="1036"/>
                    <a:pt x="962" y="1024"/>
                    <a:pt x="969" y="1014"/>
                  </a:cubicBezTo>
                  <a:cubicBezTo>
                    <a:pt x="987" y="981"/>
                    <a:pt x="1021" y="961"/>
                    <a:pt x="1048" y="935"/>
                  </a:cubicBezTo>
                  <a:cubicBezTo>
                    <a:pt x="1055" y="893"/>
                    <a:pt x="1067" y="852"/>
                    <a:pt x="1071" y="811"/>
                  </a:cubicBezTo>
                  <a:cubicBezTo>
                    <a:pt x="1071" y="799"/>
                    <a:pt x="1060" y="789"/>
                    <a:pt x="1060" y="778"/>
                  </a:cubicBezTo>
                  <a:cubicBezTo>
                    <a:pt x="1060" y="755"/>
                    <a:pt x="1067" y="732"/>
                    <a:pt x="1071" y="710"/>
                  </a:cubicBezTo>
                  <a:cubicBezTo>
                    <a:pt x="1044" y="617"/>
                    <a:pt x="1019" y="520"/>
                    <a:pt x="992" y="428"/>
                  </a:cubicBezTo>
                  <a:cubicBezTo>
                    <a:pt x="988" y="416"/>
                    <a:pt x="963" y="351"/>
                    <a:pt x="947" y="338"/>
                  </a:cubicBezTo>
                  <a:cubicBezTo>
                    <a:pt x="904" y="304"/>
                    <a:pt x="850" y="286"/>
                    <a:pt x="812" y="248"/>
                  </a:cubicBezTo>
                  <a:cubicBezTo>
                    <a:pt x="773" y="209"/>
                    <a:pt x="759" y="182"/>
                    <a:pt x="710" y="158"/>
                  </a:cubicBezTo>
                  <a:cubicBezTo>
                    <a:pt x="657" y="105"/>
                    <a:pt x="615" y="52"/>
                    <a:pt x="564" y="0"/>
                  </a:cubicBezTo>
                  <a:cubicBezTo>
                    <a:pt x="420" y="11"/>
                    <a:pt x="469" y="30"/>
                    <a:pt x="406" y="0"/>
                  </a:cubicBezTo>
                  <a:close/>
                </a:path>
              </a:pathLst>
            </a:custGeom>
            <a:solidFill>
              <a:schemeClr val="accent1"/>
            </a:solidFill>
            <a:ln w="12700" cap="flat" cmpd="sng">
              <a:solidFill>
                <a:schemeClr val="tx1"/>
              </a:solidFill>
              <a:prstDash val="solid"/>
              <a:round/>
              <a:headEnd/>
              <a:tailEnd/>
            </a:ln>
            <a:effectLst/>
          </p:spPr>
          <p:txBody>
            <a:bodyPr wrap="none" anchor="ctr"/>
            <a:lstStyle/>
            <a:p>
              <a:endParaRPr lang="en-US"/>
            </a:p>
          </p:txBody>
        </p:sp>
        <p:sp>
          <p:nvSpPr>
            <p:cNvPr id="42004" name="Text Box 20"/>
            <p:cNvSpPr txBox="1">
              <a:spLocks noChangeArrowheads="1"/>
            </p:cNvSpPr>
            <p:nvPr/>
          </p:nvSpPr>
          <p:spPr bwMode="auto">
            <a:xfrm>
              <a:off x="371" y="2074"/>
              <a:ext cx="1021" cy="629"/>
            </a:xfrm>
            <a:prstGeom prst="rect">
              <a:avLst/>
            </a:prstGeom>
            <a:noFill/>
            <a:ln w="12700">
              <a:noFill/>
              <a:miter lim="800000"/>
              <a:headEnd/>
              <a:tailEnd/>
            </a:ln>
            <a:effectLst/>
          </p:spPr>
          <p:txBody>
            <a:bodyPr wrap="none">
              <a:spAutoFit/>
            </a:bodyPr>
            <a:lstStyle/>
            <a:p>
              <a:pPr algn="ctr"/>
              <a:r>
                <a:rPr lang="en-US"/>
                <a:t>Application</a:t>
              </a:r>
            </a:p>
            <a:p>
              <a:pPr algn="ctr"/>
              <a:r>
                <a:rPr lang="en-US"/>
                <a:t>Domain</a:t>
              </a:r>
            </a:p>
          </p:txBody>
        </p:sp>
      </p:grpSp>
      <p:cxnSp>
        <p:nvCxnSpPr>
          <p:cNvPr id="42005" name="AutoShape 21"/>
          <p:cNvCxnSpPr>
            <a:cxnSpLocks noChangeShapeType="1"/>
            <a:stCxn id="42004" idx="3"/>
            <a:endCxn id="41988" idx="1"/>
          </p:cNvCxnSpPr>
          <p:nvPr/>
        </p:nvCxnSpPr>
        <p:spPr bwMode="auto">
          <a:xfrm>
            <a:off x="2209800" y="3822700"/>
            <a:ext cx="1612900" cy="0"/>
          </a:xfrm>
          <a:prstGeom prst="straightConnector1">
            <a:avLst/>
          </a:prstGeom>
          <a:noFill/>
          <a:ln w="12700">
            <a:solidFill>
              <a:schemeClr val="tx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1000"/>
                                  </p:stCondLst>
                                  <p:childTnLst>
                                    <p:set>
                                      <p:cBhvr>
                                        <p:cTn id="9" dur="1" fill="hold">
                                          <p:stCondLst>
                                            <p:cond delay="0"/>
                                          </p:stCondLst>
                                        </p:cTn>
                                        <p:tgtEl>
                                          <p:spTgt spid="42001"/>
                                        </p:tgtEl>
                                        <p:attrNameLst>
                                          <p:attrName>style.visibility</p:attrName>
                                        </p:attrNameLst>
                                      </p:cBhvr>
                                      <p:to>
                                        <p:strVal val="visible"/>
                                      </p:to>
                                    </p:set>
                                    <p:animEffect transition="in" filter="wipe(left)">
                                      <p:cBhvr>
                                        <p:cTn id="10" dur="500"/>
                                        <p:tgtEl>
                                          <p:spTgt spid="42001"/>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42005"/>
                                        </p:tgtEl>
                                        <p:attrNameLst>
                                          <p:attrName>style.visibility</p:attrName>
                                        </p:attrNameLst>
                                      </p:cBhvr>
                                      <p:to>
                                        <p:strVal val="visible"/>
                                      </p:to>
                                    </p:set>
                                    <p:animEffect transition="in" filter="wipe(left)">
                                      <p:cBhvr>
                                        <p:cTn id="14" dur="500"/>
                                        <p:tgtEl>
                                          <p:spTgt spid="42005"/>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499"/>
                                          </p:stCondLst>
                                        </p:cTn>
                                        <p:tgtEl>
                                          <p:spTgt spid="4198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9"/>
                                        </p:tgtEl>
                                        <p:attrNameLst>
                                          <p:attrName>style.visibility</p:attrName>
                                        </p:attrNameLst>
                                      </p:cBhvr>
                                      <p:to>
                                        <p:strVal val="visible"/>
                                      </p:to>
                                    </p:set>
                                    <p:animEffect transition="in" filter="wipe(left)">
                                      <p:cBhvr>
                                        <p:cTn id="22" dur="500"/>
                                        <p:tgtEl>
                                          <p:spTgt spid="4199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992"/>
                                        </p:tgtEl>
                                        <p:attrNameLst>
                                          <p:attrName>style.visibility</p:attrName>
                                        </p:attrNameLst>
                                      </p:cBhvr>
                                      <p:to>
                                        <p:strVal val="visible"/>
                                      </p:to>
                                    </p:set>
                                    <p:animEffect transition="in" filter="wipe(left)">
                                      <p:cBhvr>
                                        <p:cTn id="26" dur="500"/>
                                        <p:tgtEl>
                                          <p:spTgt spid="41992"/>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41987"/>
                                        </p:tgtEl>
                                        <p:attrNameLst>
                                          <p:attrName>style.visibility</p:attrName>
                                        </p:attrNameLst>
                                      </p:cBhvr>
                                      <p:to>
                                        <p:strVal val="visible"/>
                                      </p:to>
                                    </p:set>
                                  </p:childTnLst>
                                </p:cTn>
                              </p:par>
                            </p:childTnLst>
                          </p:cTn>
                        </p:par>
                        <p:par>
                          <p:cTn id="30" fill="hold">
                            <p:stCondLst>
                              <p:cond delay="1500"/>
                            </p:stCondLst>
                            <p:childTnLst>
                              <p:par>
                                <p:cTn id="31" presetID="12" presetClass="entr" presetSubtype="1" fill="hold" grpId="0" nodeType="afterEffect">
                                  <p:stCondLst>
                                    <p:cond delay="0"/>
                                  </p:stCondLst>
                                  <p:childTnLst>
                                    <p:set>
                                      <p:cBhvr>
                                        <p:cTn id="32" dur="1" fill="hold">
                                          <p:stCondLst>
                                            <p:cond delay="0"/>
                                          </p:stCondLst>
                                        </p:cTn>
                                        <p:tgtEl>
                                          <p:spTgt spid="41994"/>
                                        </p:tgtEl>
                                        <p:attrNameLst>
                                          <p:attrName>style.visibility</p:attrName>
                                        </p:attrNameLst>
                                      </p:cBhvr>
                                      <p:to>
                                        <p:strVal val="visible"/>
                                      </p:to>
                                    </p:set>
                                    <p:animEffect transition="in" filter="slide(fromTop)">
                                      <p:cBhvr>
                                        <p:cTn id="33" dur="500"/>
                                        <p:tgtEl>
                                          <p:spTgt spid="4199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1989"/>
                                        </p:tgtEl>
                                        <p:attrNameLst>
                                          <p:attrName>style.visibility</p:attrName>
                                        </p:attrNameLst>
                                      </p:cBhvr>
                                      <p:to>
                                        <p:strVal val="visible"/>
                                      </p:to>
                                    </p:se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42000"/>
                                        </p:tgtEl>
                                        <p:attrNameLst>
                                          <p:attrName>style.visibility</p:attrName>
                                        </p:attrNameLst>
                                      </p:cBhvr>
                                      <p:to>
                                        <p:strVal val="visible"/>
                                      </p:to>
                                    </p:set>
                                    <p:animEffect transition="in" filter="wipe(down)">
                                      <p:cBhvr>
                                        <p:cTn id="41" dur="500"/>
                                        <p:tgtEl>
                                          <p:spTgt spid="42000"/>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1991"/>
                                        </p:tgtEl>
                                        <p:attrNameLst>
                                          <p:attrName>style.visibility</p:attrName>
                                        </p:attrNameLst>
                                      </p:cBhvr>
                                      <p:to>
                                        <p:strVal val="visible"/>
                                      </p:to>
                                    </p:set>
                                    <p:animEffect transition="in" filter="wipe(left)">
                                      <p:cBhvr>
                                        <p:cTn id="45" dur="500"/>
                                        <p:tgtEl>
                                          <p:spTgt spid="41991"/>
                                        </p:tgtEl>
                                      </p:cBhvr>
                                    </p:animEffect>
                                  </p:childTnLst>
                                </p:cTn>
                              </p:par>
                            </p:childTnLst>
                          </p:cTn>
                        </p:par>
                        <p:par>
                          <p:cTn id="46" fill="hold">
                            <p:stCondLst>
                              <p:cond delay="1500"/>
                            </p:stCondLst>
                            <p:childTnLst>
                              <p:par>
                                <p:cTn id="47" presetID="12" presetClass="entr" presetSubtype="2" fill="hold" grpId="0" nodeType="afterEffect">
                                  <p:stCondLst>
                                    <p:cond delay="0"/>
                                  </p:stCondLst>
                                  <p:childTnLst>
                                    <p:set>
                                      <p:cBhvr>
                                        <p:cTn id="48" dur="1" fill="hold">
                                          <p:stCondLst>
                                            <p:cond delay="0"/>
                                          </p:stCondLst>
                                        </p:cTn>
                                        <p:tgtEl>
                                          <p:spTgt spid="41993"/>
                                        </p:tgtEl>
                                        <p:attrNameLst>
                                          <p:attrName>style.visibility</p:attrName>
                                        </p:attrNameLst>
                                      </p:cBhvr>
                                      <p:to>
                                        <p:strVal val="visible"/>
                                      </p:to>
                                    </p:set>
                                    <p:animEffect transition="in" filter="slide(fromRight)">
                                      <p:cBhvr>
                                        <p:cTn id="49" dur="500"/>
                                        <p:tgtEl>
                                          <p:spTgt spid="4199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1997"/>
                                        </p:tgtEl>
                                        <p:attrNameLst>
                                          <p:attrName>style.visibility</p:attrName>
                                        </p:attrNameLst>
                                      </p:cBhvr>
                                      <p:to>
                                        <p:strVal val="visible"/>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41998"/>
                                        </p:tgtEl>
                                        <p:attrNameLst>
                                          <p:attrName>style.visibility</p:attrName>
                                        </p:attrNameLst>
                                      </p:cBhvr>
                                      <p:to>
                                        <p:strVal val="visible"/>
                                      </p:to>
                                    </p:set>
                                    <p:animEffect transition="in" filter="wipe(up)">
                                      <p:cBhvr>
                                        <p:cTn id="57" dur="500"/>
                                        <p:tgtEl>
                                          <p:spTgt spid="41998"/>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41990"/>
                                        </p:tgtEl>
                                        <p:attrNameLst>
                                          <p:attrName>style.visibility</p:attrName>
                                        </p:attrNameLst>
                                      </p:cBhvr>
                                      <p:to>
                                        <p:strVal val="visible"/>
                                      </p:to>
                                    </p:set>
                                    <p:animEffect transition="in" filter="wipe(left)">
                                      <p:cBhvr>
                                        <p:cTn id="61" dur="500"/>
                                        <p:tgtEl>
                                          <p:spTgt spid="41990"/>
                                        </p:tgtEl>
                                      </p:cBhvr>
                                    </p:animEffect>
                                  </p:childTnLst>
                                </p:cTn>
                              </p:par>
                            </p:childTnLst>
                          </p:cTn>
                        </p:par>
                        <p:par>
                          <p:cTn id="62" fill="hold">
                            <p:stCondLst>
                              <p:cond delay="1500"/>
                            </p:stCondLst>
                            <p:childTnLst>
                              <p:par>
                                <p:cTn id="63" presetID="12" presetClass="entr" presetSubtype="8" fill="hold" grpId="0" nodeType="afterEffect">
                                  <p:stCondLst>
                                    <p:cond delay="0"/>
                                  </p:stCondLst>
                                  <p:childTnLst>
                                    <p:set>
                                      <p:cBhvr>
                                        <p:cTn id="64" dur="1" fill="hold">
                                          <p:stCondLst>
                                            <p:cond delay="0"/>
                                          </p:stCondLst>
                                        </p:cTn>
                                        <p:tgtEl>
                                          <p:spTgt spid="41995"/>
                                        </p:tgtEl>
                                        <p:attrNameLst>
                                          <p:attrName>style.visibility</p:attrName>
                                        </p:attrNameLst>
                                      </p:cBhvr>
                                      <p:to>
                                        <p:strVal val="visible"/>
                                      </p:to>
                                    </p:set>
                                    <p:animEffect transition="in" filter="slide(fromLeft)">
                                      <p:cBhvr>
                                        <p:cTn id="65" dur="500"/>
                                        <p:tgtEl>
                                          <p:spTgt spid="41995"/>
                                        </p:tgtEl>
                                      </p:cBhvr>
                                    </p:animEffect>
                                  </p:childTnLst>
                                </p:cTn>
                              </p:par>
                            </p:childTnLst>
                          </p:cTn>
                        </p:par>
                        <p:par>
                          <p:cTn id="66" fill="hold">
                            <p:stCondLst>
                              <p:cond delay="2000"/>
                            </p:stCondLst>
                            <p:childTnLst>
                              <p:par>
                                <p:cTn id="67" presetID="22" presetClass="entr" presetSubtype="1" fill="hold" grpId="0" nodeType="afterEffect">
                                  <p:stCondLst>
                                    <p:cond delay="3000"/>
                                  </p:stCondLst>
                                  <p:childTnLst>
                                    <p:set>
                                      <p:cBhvr>
                                        <p:cTn id="68" dur="1" fill="hold">
                                          <p:stCondLst>
                                            <p:cond delay="0"/>
                                          </p:stCondLst>
                                        </p:cTn>
                                        <p:tgtEl>
                                          <p:spTgt spid="41996"/>
                                        </p:tgtEl>
                                        <p:attrNameLst>
                                          <p:attrName>style.visibility</p:attrName>
                                        </p:attrNameLst>
                                      </p:cBhvr>
                                      <p:to>
                                        <p:strVal val="visible"/>
                                      </p:to>
                                    </p:set>
                                    <p:animEffect transition="in" filter="wipe(up)">
                                      <p:cBhvr>
                                        <p:cTn id="69" dur="5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autoUpdateAnimBg="0"/>
      <p:bldP spid="41988" grpId="0" animBg="1" autoUpdateAnimBg="0"/>
      <p:bldP spid="41989" grpId="0" animBg="1" autoUpdateAnimBg="0"/>
      <p:bldP spid="41990" grpId="0" autoUpdateAnimBg="0"/>
      <p:bldP spid="41991" grpId="0" autoUpdateAnimBg="0"/>
      <p:bldP spid="41992" grpId="0" autoUpdateAnimBg="0"/>
      <p:bldP spid="41993" grpId="0" autoUpdateAnimBg="0"/>
      <p:bldP spid="41994" grpId="0" autoUpdateAnimBg="0"/>
      <p:bldP spid="41995" grpId="0" autoUpdateAnimBg="0"/>
      <p:bldP spid="41996" grpId="0" animBg="1"/>
      <p:bldP spid="41997" grpId="0" animBg="1" autoUpdateAnimBg="0"/>
      <p:bldP spid="4200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609600"/>
            <a:ext cx="7772400" cy="609600"/>
          </a:xfrm>
        </p:spPr>
        <p:txBody>
          <a:bodyPr>
            <a:normAutofit fontScale="90000"/>
          </a:bodyPr>
          <a:lstStyle/>
          <a:p>
            <a:r>
              <a:rPr lang="en-US"/>
              <a:t>WHY IS PROCESS IMPORTANT IN SOFTWARE DEVELOPMENT?</a:t>
            </a:r>
          </a:p>
        </p:txBody>
      </p:sp>
      <p:sp>
        <p:nvSpPr>
          <p:cNvPr id="43011" name="Rectangle 3"/>
          <p:cNvSpPr>
            <a:spLocks noGrp="1" noChangeArrowheads="1"/>
          </p:cNvSpPr>
          <p:nvPr>
            <p:ph type="body" idx="1"/>
          </p:nvPr>
        </p:nvSpPr>
        <p:spPr>
          <a:xfrm>
            <a:off x="685800" y="1447800"/>
            <a:ext cx="7772400" cy="609600"/>
          </a:xfrm>
        </p:spPr>
        <p:txBody>
          <a:bodyPr>
            <a:normAutofit fontScale="62500" lnSpcReduction="20000"/>
          </a:bodyPr>
          <a:lstStyle/>
          <a:p>
            <a:pPr>
              <a:spcBef>
                <a:spcPts val="1800"/>
              </a:spcBef>
            </a:pPr>
            <a:r>
              <a:rPr lang="en-US" b="1">
                <a:solidFill>
                  <a:srgbClr val="B7001F"/>
                </a:solidFill>
              </a:rPr>
              <a:t>Allows division of labour</a:t>
            </a:r>
            <a:endParaRPr lang="en-US"/>
          </a:p>
          <a:p>
            <a:pPr lvl="1">
              <a:lnSpc>
                <a:spcPts val="2000"/>
              </a:lnSpc>
              <a:spcBef>
                <a:spcPct val="0"/>
              </a:spcBef>
              <a:buClr>
                <a:srgbClr val="FF00FF"/>
              </a:buClr>
              <a:buSzPct val="120000"/>
              <a:buFont typeface="Zapf Dingbats" charset="2"/>
              <a:buChar char="è"/>
            </a:pPr>
            <a:r>
              <a:rPr lang="en-US"/>
              <a:t>  easier for each team member to know what to do</a:t>
            </a:r>
          </a:p>
        </p:txBody>
      </p:sp>
      <p:sp>
        <p:nvSpPr>
          <p:cNvPr id="43012" name="Rectangle 4"/>
          <p:cNvSpPr>
            <a:spLocks noChangeArrowheads="1"/>
          </p:cNvSpPr>
          <p:nvPr/>
        </p:nvSpPr>
        <p:spPr bwMode="auto">
          <a:xfrm>
            <a:off x="685800" y="2222500"/>
            <a:ext cx="7848600" cy="4025900"/>
          </a:xfrm>
          <a:prstGeom prst="rect">
            <a:avLst/>
          </a:prstGeom>
          <a:noFill/>
          <a:ln w="12700">
            <a:noFill/>
            <a:miter lim="800000"/>
            <a:headEnd/>
            <a:tailEnd/>
          </a:ln>
          <a:effectLst/>
        </p:spPr>
        <p:txBody>
          <a:bodyPr lIns="90487" tIns="44450" rIns="90487" bIns="44450"/>
          <a:lstStyle/>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Promotes teamwork/individual work/communication</a:t>
            </a:r>
            <a:endParaRPr lang="en-US" sz="2000">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understand what others are doing (over time, among projects, etc.)</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Eases project management</a:t>
            </a:r>
            <a:endParaRPr lang="en-US" sz="2000">
              <a:solidFill>
                <a:srgbClr val="B7001F"/>
              </a:solidFill>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supervisors/managers can understand what is happening</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Allows expertise reuse/reassignment</a:t>
            </a:r>
            <a:endParaRPr lang="en-US" sz="2000">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transfer among projects more easily (developers, managers, etc.)</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Eases training</a:t>
            </a:r>
            <a:endParaRPr lang="en-US" sz="2000">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can be standardized (e.g., courses)</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Promotes productivity/better development</a:t>
            </a:r>
            <a:endParaRPr lang="en-US" sz="2000">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development becomes repeatable (e.g., schedule/cost estimates)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wipe(left)">
                                      <p:cBhvr>
                                        <p:cTn id="10" dur="500"/>
                                        <p:tgtEl>
                                          <p:spTgt spid="43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3012">
                                            <p:txEl>
                                              <p:pRg st="0" end="0"/>
                                            </p:txEl>
                                          </p:spTgt>
                                        </p:tgtEl>
                                        <p:attrNameLst>
                                          <p:attrName>style.visibility</p:attrName>
                                        </p:attrNameLst>
                                      </p:cBhvr>
                                      <p:to>
                                        <p:strVal val="visible"/>
                                      </p:to>
                                    </p:set>
                                    <p:animEffect transition="in" filter="wipe(left)">
                                      <p:cBhvr>
                                        <p:cTn id="15" dur="500"/>
                                        <p:tgtEl>
                                          <p:spTgt spid="43012">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3012">
                                            <p:txEl>
                                              <p:pRg st="1" end="1"/>
                                            </p:txEl>
                                          </p:spTgt>
                                        </p:tgtEl>
                                        <p:attrNameLst>
                                          <p:attrName>style.visibility</p:attrName>
                                        </p:attrNameLst>
                                      </p:cBhvr>
                                      <p:to>
                                        <p:strVal val="visible"/>
                                      </p:to>
                                    </p:set>
                                    <p:animEffect transition="in" filter="wipe(left)">
                                      <p:cBhvr>
                                        <p:cTn id="18" dur="500"/>
                                        <p:tgtEl>
                                          <p:spTgt spid="430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012">
                                            <p:txEl>
                                              <p:pRg st="2" end="2"/>
                                            </p:txEl>
                                          </p:spTgt>
                                        </p:tgtEl>
                                        <p:attrNameLst>
                                          <p:attrName>style.visibility</p:attrName>
                                        </p:attrNameLst>
                                      </p:cBhvr>
                                      <p:to>
                                        <p:strVal val="visible"/>
                                      </p:to>
                                    </p:set>
                                    <p:animEffect transition="in" filter="wipe(left)">
                                      <p:cBhvr>
                                        <p:cTn id="23" dur="500"/>
                                        <p:tgtEl>
                                          <p:spTgt spid="43012">
                                            <p:txEl>
                                              <p:pRg st="2" end="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3012">
                                            <p:txEl>
                                              <p:pRg st="3" end="3"/>
                                            </p:txEl>
                                          </p:spTgt>
                                        </p:tgtEl>
                                        <p:attrNameLst>
                                          <p:attrName>style.visibility</p:attrName>
                                        </p:attrNameLst>
                                      </p:cBhvr>
                                      <p:to>
                                        <p:strVal val="visible"/>
                                      </p:to>
                                    </p:set>
                                    <p:animEffect transition="in" filter="wipe(left)">
                                      <p:cBhvr>
                                        <p:cTn id="26" dur="500"/>
                                        <p:tgtEl>
                                          <p:spTgt spid="4301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012">
                                            <p:txEl>
                                              <p:pRg st="4" end="4"/>
                                            </p:txEl>
                                          </p:spTgt>
                                        </p:tgtEl>
                                        <p:attrNameLst>
                                          <p:attrName>style.visibility</p:attrName>
                                        </p:attrNameLst>
                                      </p:cBhvr>
                                      <p:to>
                                        <p:strVal val="visible"/>
                                      </p:to>
                                    </p:set>
                                    <p:animEffect transition="in" filter="wipe(left)">
                                      <p:cBhvr>
                                        <p:cTn id="31" dur="500"/>
                                        <p:tgtEl>
                                          <p:spTgt spid="43012">
                                            <p:txEl>
                                              <p:pRg st="4" end="4"/>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012">
                                            <p:txEl>
                                              <p:pRg st="5" end="5"/>
                                            </p:txEl>
                                          </p:spTgt>
                                        </p:tgtEl>
                                        <p:attrNameLst>
                                          <p:attrName>style.visibility</p:attrName>
                                        </p:attrNameLst>
                                      </p:cBhvr>
                                      <p:to>
                                        <p:strVal val="visible"/>
                                      </p:to>
                                    </p:set>
                                    <p:animEffect transition="in" filter="wipe(left)">
                                      <p:cBhvr>
                                        <p:cTn id="34" dur="500"/>
                                        <p:tgtEl>
                                          <p:spTgt spid="4301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3012">
                                            <p:txEl>
                                              <p:pRg st="6" end="6"/>
                                            </p:txEl>
                                          </p:spTgt>
                                        </p:tgtEl>
                                        <p:attrNameLst>
                                          <p:attrName>style.visibility</p:attrName>
                                        </p:attrNameLst>
                                      </p:cBhvr>
                                      <p:to>
                                        <p:strVal val="visible"/>
                                      </p:to>
                                    </p:set>
                                    <p:animEffect transition="in" filter="wipe(left)">
                                      <p:cBhvr>
                                        <p:cTn id="39" dur="500"/>
                                        <p:tgtEl>
                                          <p:spTgt spid="43012">
                                            <p:txEl>
                                              <p:pRg st="6" end="6"/>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3012">
                                            <p:txEl>
                                              <p:pRg st="7" end="7"/>
                                            </p:txEl>
                                          </p:spTgt>
                                        </p:tgtEl>
                                        <p:attrNameLst>
                                          <p:attrName>style.visibility</p:attrName>
                                        </p:attrNameLst>
                                      </p:cBhvr>
                                      <p:to>
                                        <p:strVal val="visible"/>
                                      </p:to>
                                    </p:set>
                                    <p:animEffect transition="in" filter="wipe(left)">
                                      <p:cBhvr>
                                        <p:cTn id="42" dur="500"/>
                                        <p:tgtEl>
                                          <p:spTgt spid="430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012">
                                            <p:txEl>
                                              <p:pRg st="8" end="8"/>
                                            </p:txEl>
                                          </p:spTgt>
                                        </p:tgtEl>
                                        <p:attrNameLst>
                                          <p:attrName>style.visibility</p:attrName>
                                        </p:attrNameLst>
                                      </p:cBhvr>
                                      <p:to>
                                        <p:strVal val="visible"/>
                                      </p:to>
                                    </p:set>
                                    <p:animEffect transition="in" filter="wipe(left)">
                                      <p:cBhvr>
                                        <p:cTn id="47" dur="500"/>
                                        <p:tgtEl>
                                          <p:spTgt spid="43012">
                                            <p:txEl>
                                              <p:pRg st="8" end="8"/>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3012">
                                            <p:txEl>
                                              <p:pRg st="9" end="9"/>
                                            </p:txEl>
                                          </p:spTgt>
                                        </p:tgtEl>
                                        <p:attrNameLst>
                                          <p:attrName>style.visibility</p:attrName>
                                        </p:attrNameLst>
                                      </p:cBhvr>
                                      <p:to>
                                        <p:strVal val="visible"/>
                                      </p:to>
                                    </p:set>
                                    <p:animEffect transition="in" filter="wipe(left)">
                                      <p:cBhvr>
                                        <p:cTn id="50" dur="500"/>
                                        <p:tgtEl>
                                          <p:spTgt spid="430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advAuto="0"/>
      <p:bldP spid="4301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457200"/>
            <a:ext cx="7772400" cy="304800"/>
          </a:xfrm>
        </p:spPr>
        <p:txBody>
          <a:bodyPr>
            <a:normAutofit fontScale="90000"/>
          </a:bodyPr>
          <a:lstStyle/>
          <a:p>
            <a:pPr algn="ctr"/>
            <a:r>
              <a:rPr lang="en-US"/>
              <a:t>SOFTWARE DEVELOPMENT PROCESS</a:t>
            </a:r>
            <a:endParaRPr lang="en-US">
              <a:solidFill>
                <a:schemeClr val="tx1"/>
              </a:solidFill>
            </a:endParaRPr>
          </a:p>
        </p:txBody>
      </p:sp>
      <p:sp>
        <p:nvSpPr>
          <p:cNvPr id="44035" name="Rectangle 3"/>
          <p:cNvSpPr>
            <a:spLocks noChangeArrowheads="1"/>
          </p:cNvSpPr>
          <p:nvPr/>
        </p:nvSpPr>
        <p:spPr bwMode="auto">
          <a:xfrm>
            <a:off x="685800" y="838200"/>
            <a:ext cx="3886200" cy="304800"/>
          </a:xfrm>
          <a:prstGeom prst="rect">
            <a:avLst/>
          </a:prstGeom>
          <a:noFill/>
          <a:ln w="12700">
            <a:noFill/>
            <a:miter lim="800000"/>
            <a:headEnd/>
            <a:tailEnd/>
          </a:ln>
          <a:effectLst/>
        </p:spPr>
        <p:txBody>
          <a:bodyPr lIns="90487" tIns="44450" rIns="90487" bIns="44450" anchor="ctr"/>
          <a:lstStyle/>
          <a:p>
            <a:pPr>
              <a:tabLst>
                <a:tab pos="7551738" algn="r"/>
              </a:tabLst>
            </a:pPr>
            <a:r>
              <a:rPr lang="en-US" b="1">
                <a:solidFill>
                  <a:srgbClr val="00269E"/>
                </a:solidFill>
                <a:effectLst>
                  <a:outerShdw blurRad="38100" dist="38100" dir="2700000" algn="tl">
                    <a:srgbClr val="C0C0C0"/>
                  </a:outerShdw>
                </a:effectLst>
              </a:rPr>
              <a:t>A MANAGEMENT VIEW</a:t>
            </a:r>
            <a:endParaRPr lang="en-US" b="1">
              <a:solidFill>
                <a:schemeClr val="accent1"/>
              </a:solidFill>
              <a:effectLst>
                <a:outerShdw blurRad="38100" dist="38100" dir="2700000" algn="tl">
                  <a:srgbClr val="C0C0C0"/>
                </a:outerShdw>
              </a:effectLst>
            </a:endParaRPr>
          </a:p>
        </p:txBody>
      </p:sp>
      <p:sp>
        <p:nvSpPr>
          <p:cNvPr id="44036" name="Rectangle 4"/>
          <p:cNvSpPr>
            <a:spLocks noGrp="1" noChangeArrowheads="1"/>
          </p:cNvSpPr>
          <p:nvPr>
            <p:ph type="body" idx="1"/>
          </p:nvPr>
        </p:nvSpPr>
        <p:spPr>
          <a:xfrm>
            <a:off x="685800" y="1371600"/>
            <a:ext cx="3886200" cy="4876800"/>
          </a:xfrm>
          <a:noFill/>
          <a:ln/>
        </p:spPr>
        <p:txBody>
          <a:bodyPr>
            <a:normAutofit fontScale="77500" lnSpcReduction="20000"/>
          </a:bodyPr>
          <a:lstStyle/>
          <a:p>
            <a:pPr>
              <a:lnSpc>
                <a:spcPct val="80000"/>
              </a:lnSpc>
              <a:tabLst>
                <a:tab pos="2057400" algn="l"/>
                <a:tab pos="2286000" algn="l"/>
              </a:tabLst>
            </a:pPr>
            <a:r>
              <a:rPr lang="en-US" b="1">
                <a:solidFill>
                  <a:srgbClr val="B7001F"/>
                </a:solidFill>
              </a:rPr>
              <a:t>definition phase</a:t>
            </a:r>
            <a:r>
              <a:rPr lang="en-US" b="1"/>
              <a:t/>
            </a:r>
            <a:br>
              <a:rPr lang="en-US" b="1"/>
            </a:br>
            <a:r>
              <a:rPr lang="en-US" b="1">
                <a:latin typeface="Symbol" pitchFamily="18" charset="2"/>
              </a:rPr>
              <a:t></a:t>
            </a:r>
            <a:r>
              <a:rPr lang="en-US"/>
              <a:t> focus is on </a:t>
            </a:r>
            <a:r>
              <a:rPr lang="en-US" u="sng">
                <a:solidFill>
                  <a:schemeClr val="hlink"/>
                </a:solidFill>
              </a:rPr>
              <a:t>WHAT</a:t>
            </a:r>
            <a:endParaRPr lang="en-US" u="sng"/>
          </a:p>
          <a:p>
            <a:pPr lvl="1">
              <a:lnSpc>
                <a:spcPct val="90000"/>
              </a:lnSpc>
              <a:spcBef>
                <a:spcPct val="0"/>
              </a:spcBef>
              <a:tabLst>
                <a:tab pos="2057400" algn="l"/>
                <a:tab pos="2286000" algn="l"/>
              </a:tabLst>
            </a:pPr>
            <a:r>
              <a:rPr lang="en-US"/>
              <a:t>project planning</a:t>
            </a:r>
          </a:p>
          <a:p>
            <a:pPr lvl="1">
              <a:lnSpc>
                <a:spcPct val="90000"/>
              </a:lnSpc>
              <a:spcBef>
                <a:spcPct val="0"/>
              </a:spcBef>
              <a:tabLst>
                <a:tab pos="2057400" algn="l"/>
                <a:tab pos="2286000" algn="l"/>
              </a:tabLst>
            </a:pPr>
            <a:r>
              <a:rPr lang="en-US"/>
              <a:t>requirements gathering</a:t>
            </a:r>
          </a:p>
          <a:p>
            <a:pPr lvl="1">
              <a:lnSpc>
                <a:spcPct val="90000"/>
              </a:lnSpc>
              <a:spcBef>
                <a:spcPct val="0"/>
              </a:spcBef>
              <a:tabLst>
                <a:tab pos="2057400" algn="l"/>
                <a:tab pos="2286000" algn="l"/>
              </a:tabLst>
            </a:pPr>
            <a:r>
              <a:rPr lang="en-US"/>
              <a:t>analysis</a:t>
            </a:r>
          </a:p>
          <a:p>
            <a:pPr>
              <a:lnSpc>
                <a:spcPct val="80000"/>
              </a:lnSpc>
              <a:spcBef>
                <a:spcPts val="2400"/>
              </a:spcBef>
              <a:tabLst>
                <a:tab pos="2057400" algn="l"/>
                <a:tab pos="2286000" algn="l"/>
              </a:tabLst>
            </a:pPr>
            <a:r>
              <a:rPr lang="en-US" b="1">
                <a:solidFill>
                  <a:srgbClr val="B7001F"/>
                </a:solidFill>
              </a:rPr>
              <a:t>development phase</a:t>
            </a:r>
            <a:r>
              <a:rPr lang="en-US" b="1"/>
              <a:t/>
            </a:r>
            <a:br>
              <a:rPr lang="en-US" b="1"/>
            </a:br>
            <a:r>
              <a:rPr lang="en-US" b="1">
                <a:latin typeface="Symbol" pitchFamily="18" charset="2"/>
              </a:rPr>
              <a:t></a:t>
            </a:r>
            <a:r>
              <a:rPr lang="en-US">
                <a:latin typeface="Symbol" pitchFamily="18" charset="2"/>
              </a:rPr>
              <a:t></a:t>
            </a:r>
            <a:r>
              <a:rPr lang="en-US"/>
              <a:t>focus is on  </a:t>
            </a:r>
            <a:r>
              <a:rPr lang="en-US" u="sng">
                <a:solidFill>
                  <a:schemeClr val="hlink"/>
                </a:solidFill>
              </a:rPr>
              <a:t>HOW</a:t>
            </a:r>
            <a:endParaRPr lang="en-US" u="sng"/>
          </a:p>
          <a:p>
            <a:pPr lvl="1">
              <a:lnSpc>
                <a:spcPct val="90000"/>
              </a:lnSpc>
              <a:spcBef>
                <a:spcPct val="0"/>
              </a:spcBef>
              <a:tabLst>
                <a:tab pos="2057400" algn="l"/>
                <a:tab pos="2286000" algn="l"/>
              </a:tabLst>
            </a:pPr>
            <a:r>
              <a:rPr lang="en-US"/>
              <a:t>design	–	testing</a:t>
            </a:r>
          </a:p>
          <a:p>
            <a:pPr lvl="1">
              <a:lnSpc>
                <a:spcPct val="90000"/>
              </a:lnSpc>
              <a:spcBef>
                <a:spcPct val="0"/>
              </a:spcBef>
              <a:tabLst>
                <a:tab pos="2057400" algn="l"/>
                <a:tab pos="2286000" algn="l"/>
              </a:tabLst>
            </a:pPr>
            <a:r>
              <a:rPr lang="en-US"/>
              <a:t>coding	–	deployment</a:t>
            </a:r>
          </a:p>
          <a:p>
            <a:pPr>
              <a:lnSpc>
                <a:spcPct val="80000"/>
              </a:lnSpc>
              <a:spcBef>
                <a:spcPts val="2400"/>
              </a:spcBef>
              <a:tabLst>
                <a:tab pos="2057400" algn="l"/>
                <a:tab pos="2286000" algn="l"/>
              </a:tabLst>
            </a:pPr>
            <a:r>
              <a:rPr lang="en-US" b="1">
                <a:solidFill>
                  <a:srgbClr val="B7001F"/>
                </a:solidFill>
              </a:rPr>
              <a:t>maintenance phase</a:t>
            </a:r>
            <a:r>
              <a:rPr lang="en-US" b="1"/>
              <a:t/>
            </a:r>
            <a:br>
              <a:rPr lang="en-US" b="1"/>
            </a:br>
            <a:r>
              <a:rPr lang="en-US" b="1">
                <a:latin typeface="Symbol" pitchFamily="18" charset="2"/>
              </a:rPr>
              <a:t></a:t>
            </a:r>
            <a:r>
              <a:rPr lang="en-US" b="1"/>
              <a:t> </a:t>
            </a:r>
            <a:r>
              <a:rPr lang="en-US"/>
              <a:t>focus is on </a:t>
            </a:r>
            <a:r>
              <a:rPr lang="en-US" u="sng">
                <a:solidFill>
                  <a:schemeClr val="hlink"/>
                </a:solidFill>
              </a:rPr>
              <a:t>CHANGE</a:t>
            </a:r>
          </a:p>
          <a:p>
            <a:pPr lvl="1">
              <a:lnSpc>
                <a:spcPct val="90000"/>
              </a:lnSpc>
              <a:spcBef>
                <a:spcPct val="0"/>
              </a:spcBef>
              <a:tabLst>
                <a:tab pos="2057400" algn="l"/>
                <a:tab pos="2286000" algn="l"/>
              </a:tabLst>
            </a:pPr>
            <a:r>
              <a:rPr lang="en-US"/>
              <a:t>bug fixes	–	adaptation</a:t>
            </a:r>
          </a:p>
          <a:p>
            <a:pPr lvl="1">
              <a:lnSpc>
                <a:spcPct val="90000"/>
              </a:lnSpc>
              <a:spcBef>
                <a:spcPct val="0"/>
              </a:spcBef>
              <a:tabLst>
                <a:tab pos="2057400" algn="l"/>
                <a:tab pos="2286000" algn="l"/>
              </a:tabLst>
            </a:pPr>
            <a:r>
              <a:rPr lang="en-US"/>
              <a:t>enhancements</a:t>
            </a:r>
            <a:endParaRPr lang="en-US" u="sng"/>
          </a:p>
          <a:p>
            <a:pPr>
              <a:lnSpc>
                <a:spcPct val="80000"/>
              </a:lnSpc>
              <a:spcBef>
                <a:spcPts val="2400"/>
              </a:spcBef>
              <a:tabLst>
                <a:tab pos="2057400" algn="l"/>
                <a:tab pos="2286000" algn="l"/>
              </a:tabLst>
            </a:pPr>
            <a:r>
              <a:rPr lang="en-US" b="1">
                <a:solidFill>
                  <a:srgbClr val="B7001F"/>
                </a:solidFill>
              </a:rPr>
              <a:t>plus</a:t>
            </a:r>
            <a:r>
              <a:rPr lang="en-US" b="1"/>
              <a:t> </a:t>
            </a:r>
            <a:r>
              <a:rPr lang="en-US" b="1">
                <a:latin typeface="Symbol" pitchFamily="18" charset="2"/>
              </a:rPr>
              <a:t></a:t>
            </a:r>
            <a:r>
              <a:rPr lang="en-US" b="1"/>
              <a:t> </a:t>
            </a:r>
            <a:r>
              <a:rPr lang="en-US"/>
              <a:t>deliverables, reviews, change control, . . .</a:t>
            </a:r>
          </a:p>
        </p:txBody>
      </p:sp>
      <p:sp>
        <p:nvSpPr>
          <p:cNvPr id="44037" name="Rectangle 5"/>
          <p:cNvSpPr>
            <a:spLocks noChangeArrowheads="1"/>
          </p:cNvSpPr>
          <p:nvPr/>
        </p:nvSpPr>
        <p:spPr bwMode="auto">
          <a:xfrm>
            <a:off x="4572000" y="1371600"/>
            <a:ext cx="3886200" cy="4876800"/>
          </a:xfrm>
          <a:prstGeom prst="rect">
            <a:avLst/>
          </a:prstGeom>
          <a:noFill/>
          <a:ln w="12700">
            <a:noFill/>
            <a:miter lim="800000"/>
            <a:headEnd/>
            <a:tailEnd/>
          </a:ln>
          <a:effectLst/>
        </p:spPr>
        <p:txBody>
          <a:bodyPr lIns="90487" tIns="44450" rIns="90487" bIns="44450"/>
          <a:lstStyle/>
          <a:p>
            <a:pPr marL="342900" indent="-342900">
              <a:lnSpc>
                <a:spcPct val="80000"/>
              </a:lnSpc>
              <a:spcBef>
                <a:spcPts val="2400"/>
              </a:spcBef>
              <a:buClr>
                <a:schemeClr val="tx1"/>
              </a:buClr>
              <a:buSzPct val="65000"/>
              <a:buFont typeface="Zapf Dingbats" charset="2"/>
              <a:buChar char=""/>
            </a:pPr>
            <a:r>
              <a:rPr lang="en-US" sz="2000" b="1">
                <a:solidFill>
                  <a:srgbClr val="B7001F"/>
                </a:solidFill>
                <a:latin typeface="Helvetica" charset="0"/>
              </a:rPr>
              <a:t>methods (activities)</a:t>
            </a:r>
            <a:endParaRPr lang="en-US" sz="2000" b="1">
              <a:latin typeface="Helvetica" charset="0"/>
            </a:endParaRPr>
          </a:p>
          <a:p>
            <a:pPr marL="742950" lvl="1" indent="-285750">
              <a:buSzPct val="100000"/>
              <a:buFontTx/>
              <a:buChar char="–"/>
            </a:pPr>
            <a:r>
              <a:rPr lang="en-US" sz="1800">
                <a:latin typeface="Helvetica" charset="0"/>
              </a:rPr>
              <a:t>provide technical “how to's” for building software</a:t>
            </a:r>
            <a:endParaRPr lang="en-US" sz="1800" b="1">
              <a:latin typeface="Helvetica" charset="0"/>
            </a:endParaRPr>
          </a:p>
          <a:p>
            <a:pPr marL="342900" indent="-342900">
              <a:lnSpc>
                <a:spcPct val="80000"/>
              </a:lnSpc>
              <a:spcBef>
                <a:spcPts val="2400"/>
              </a:spcBef>
              <a:buClr>
                <a:schemeClr val="tx1"/>
              </a:buClr>
              <a:buSzPct val="65000"/>
              <a:buFont typeface="Zapf Dingbats" charset="2"/>
              <a:buChar char=""/>
            </a:pPr>
            <a:r>
              <a:rPr lang="en-US" sz="2000" b="1">
                <a:solidFill>
                  <a:srgbClr val="B7001F"/>
                </a:solidFill>
                <a:latin typeface="Helvetica" charset="0"/>
              </a:rPr>
              <a:t>methodology (workflow)</a:t>
            </a:r>
            <a:endParaRPr lang="en-US" sz="2000" b="1">
              <a:latin typeface="Helvetica" charset="0"/>
            </a:endParaRPr>
          </a:p>
          <a:p>
            <a:pPr marL="742950" lvl="1" indent="-285750">
              <a:buClr>
                <a:schemeClr val="tx1"/>
              </a:buClr>
              <a:buSzPct val="100000"/>
              <a:buFontTx/>
              <a:buChar char="–"/>
            </a:pPr>
            <a:r>
              <a:rPr lang="en-US" sz="1800">
                <a:solidFill>
                  <a:schemeClr val="hlink"/>
                </a:solidFill>
                <a:latin typeface="Helvetica" charset="0"/>
              </a:rPr>
              <a:t>sequence</a:t>
            </a:r>
            <a:r>
              <a:rPr lang="en-US" sz="1800">
                <a:latin typeface="Helvetica" charset="0"/>
              </a:rPr>
              <a:t> in which methods will be applied</a:t>
            </a:r>
          </a:p>
          <a:p>
            <a:pPr marL="742950" lvl="1" indent="-285750">
              <a:buClr>
                <a:schemeClr val="tx1"/>
              </a:buClr>
              <a:buSzPct val="100000"/>
              <a:buFontTx/>
              <a:buChar char="–"/>
            </a:pPr>
            <a:r>
              <a:rPr lang="en-US" sz="1800">
                <a:solidFill>
                  <a:schemeClr val="hlink"/>
                </a:solidFill>
                <a:latin typeface="Helvetica" charset="0"/>
              </a:rPr>
              <a:t>deliverables</a:t>
            </a:r>
            <a:r>
              <a:rPr lang="en-US" sz="1800">
                <a:latin typeface="Helvetica" charset="0"/>
              </a:rPr>
              <a:t> required</a:t>
            </a:r>
          </a:p>
          <a:p>
            <a:pPr marL="742950" lvl="1" indent="-285750">
              <a:buClr>
                <a:schemeClr val="tx1"/>
              </a:buClr>
              <a:buSzPct val="100000"/>
              <a:buFontTx/>
              <a:buChar char="–"/>
            </a:pPr>
            <a:r>
              <a:rPr lang="en-US" sz="1800">
                <a:solidFill>
                  <a:schemeClr val="hlink"/>
                </a:solidFill>
                <a:latin typeface="Helvetica" charset="0"/>
              </a:rPr>
              <a:t>controls</a:t>
            </a:r>
            <a:r>
              <a:rPr lang="en-US" sz="1800">
                <a:latin typeface="Helvetica" charset="0"/>
              </a:rPr>
              <a:t> needed to ensure quality and coordinate change</a:t>
            </a:r>
          </a:p>
          <a:p>
            <a:pPr marL="742950" lvl="1" indent="-285750">
              <a:buClr>
                <a:schemeClr val="tx1"/>
              </a:buClr>
              <a:buSzPct val="100000"/>
              <a:buFontTx/>
              <a:buChar char="–"/>
            </a:pPr>
            <a:r>
              <a:rPr lang="en-US" sz="1800">
                <a:solidFill>
                  <a:schemeClr val="hlink"/>
                </a:solidFill>
                <a:latin typeface="Helvetica" charset="0"/>
              </a:rPr>
              <a:t>milestones</a:t>
            </a:r>
            <a:r>
              <a:rPr lang="en-US" sz="1800">
                <a:latin typeface="Helvetica" charset="0"/>
              </a:rPr>
              <a:t> to assess progress</a:t>
            </a:r>
          </a:p>
          <a:p>
            <a:pPr marL="342900" indent="-342900">
              <a:lnSpc>
                <a:spcPct val="80000"/>
              </a:lnSpc>
              <a:spcBef>
                <a:spcPts val="2400"/>
              </a:spcBef>
              <a:buClr>
                <a:schemeClr val="tx1"/>
              </a:buClr>
              <a:buSzPct val="65000"/>
              <a:buFont typeface="Zapf Dingbats" charset="2"/>
              <a:buChar char=""/>
            </a:pPr>
            <a:r>
              <a:rPr lang="en-US" sz="2000" b="1">
                <a:solidFill>
                  <a:srgbClr val="B7001F"/>
                </a:solidFill>
                <a:latin typeface="Helvetica" charset="0"/>
              </a:rPr>
              <a:t>tools (support)</a:t>
            </a:r>
            <a:endParaRPr lang="en-US" sz="2000" b="1">
              <a:latin typeface="Helvetica" charset="0"/>
            </a:endParaRPr>
          </a:p>
          <a:p>
            <a:pPr marL="742950" lvl="1" indent="-285750">
              <a:buSzPct val="100000"/>
              <a:buFontTx/>
              <a:buChar char="–"/>
            </a:pPr>
            <a:r>
              <a:rPr lang="en-US" sz="1800">
                <a:latin typeface="Helvetica" charset="0"/>
              </a:rPr>
              <a:t>provide automated or semi-automated support for methods</a:t>
            </a:r>
          </a:p>
        </p:txBody>
      </p:sp>
      <p:sp>
        <p:nvSpPr>
          <p:cNvPr id="44038" name="Rectangle 6"/>
          <p:cNvSpPr>
            <a:spLocks noChangeArrowheads="1"/>
          </p:cNvSpPr>
          <p:nvPr/>
        </p:nvSpPr>
        <p:spPr bwMode="auto">
          <a:xfrm>
            <a:off x="4572000" y="838200"/>
            <a:ext cx="3886200" cy="304800"/>
          </a:xfrm>
          <a:prstGeom prst="rect">
            <a:avLst/>
          </a:prstGeom>
          <a:noFill/>
          <a:ln w="12700">
            <a:noFill/>
            <a:miter lim="800000"/>
            <a:headEnd/>
            <a:tailEnd/>
          </a:ln>
          <a:effectLst/>
        </p:spPr>
        <p:txBody>
          <a:bodyPr lIns="90487" tIns="44450" rIns="90487" bIns="44450" anchor="ctr"/>
          <a:lstStyle/>
          <a:p>
            <a:pPr>
              <a:tabLst>
                <a:tab pos="7551738" algn="r"/>
              </a:tabLst>
            </a:pPr>
            <a:r>
              <a:rPr lang="en-US" b="1">
                <a:solidFill>
                  <a:srgbClr val="00269E"/>
                </a:solidFill>
                <a:effectLst>
                  <a:outerShdw blurRad="38100" dist="38100" dir="2700000" algn="tl">
                    <a:srgbClr val="C0C0C0"/>
                  </a:outerShdw>
                </a:effectLst>
              </a:rPr>
              <a:t>AN ENGINEERING VIEW</a:t>
            </a:r>
            <a:endParaRPr lang="en-US" b="1">
              <a:solidFill>
                <a:schemeClr val="accent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slide(fromTop)">
                                      <p:cBhvr>
                                        <p:cTn id="7" dur="500"/>
                                        <p:tgtEl>
                                          <p:spTgt spid="44036">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4036">
                                            <p:txEl>
                                              <p:pRg st="1" end="1"/>
                                            </p:txEl>
                                          </p:spTgt>
                                        </p:tgtEl>
                                        <p:attrNameLst>
                                          <p:attrName>style.visibility</p:attrName>
                                        </p:attrNameLst>
                                      </p:cBhvr>
                                      <p:to>
                                        <p:strVal val="visible"/>
                                      </p:to>
                                    </p:set>
                                    <p:animEffect transition="in" filter="slide(fromTop)">
                                      <p:cBhvr>
                                        <p:cTn id="10" dur="500"/>
                                        <p:tgtEl>
                                          <p:spTgt spid="44036">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Effect transition="in" filter="slide(fromTop)">
                                      <p:cBhvr>
                                        <p:cTn id="13" dur="500"/>
                                        <p:tgtEl>
                                          <p:spTgt spid="44036">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4036">
                                            <p:txEl>
                                              <p:pRg st="3" end="3"/>
                                            </p:txEl>
                                          </p:spTgt>
                                        </p:tgtEl>
                                        <p:attrNameLst>
                                          <p:attrName>style.visibility</p:attrName>
                                        </p:attrNameLst>
                                      </p:cBhvr>
                                      <p:to>
                                        <p:strVal val="visible"/>
                                      </p:to>
                                    </p:set>
                                    <p:animEffect transition="in" filter="slide(fromTop)">
                                      <p:cBhvr>
                                        <p:cTn id="16" dur="500"/>
                                        <p:tgtEl>
                                          <p:spTgt spid="4403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44036">
                                            <p:txEl>
                                              <p:pRg st="4" end="4"/>
                                            </p:txEl>
                                          </p:spTgt>
                                        </p:tgtEl>
                                        <p:attrNameLst>
                                          <p:attrName>style.visibility</p:attrName>
                                        </p:attrNameLst>
                                      </p:cBhvr>
                                      <p:to>
                                        <p:strVal val="visible"/>
                                      </p:to>
                                    </p:set>
                                    <p:animEffect transition="in" filter="slide(fromTop)">
                                      <p:cBhvr>
                                        <p:cTn id="21" dur="500"/>
                                        <p:tgtEl>
                                          <p:spTgt spid="44036">
                                            <p:txEl>
                                              <p:pRg st="4" end="4"/>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44036">
                                            <p:txEl>
                                              <p:pRg st="5" end="5"/>
                                            </p:txEl>
                                          </p:spTgt>
                                        </p:tgtEl>
                                        <p:attrNameLst>
                                          <p:attrName>style.visibility</p:attrName>
                                        </p:attrNameLst>
                                      </p:cBhvr>
                                      <p:to>
                                        <p:strVal val="visible"/>
                                      </p:to>
                                    </p:set>
                                    <p:animEffect transition="in" filter="slide(fromTop)">
                                      <p:cBhvr>
                                        <p:cTn id="24" dur="500"/>
                                        <p:tgtEl>
                                          <p:spTgt spid="44036">
                                            <p:txEl>
                                              <p:pRg st="5" end="5"/>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44036">
                                            <p:txEl>
                                              <p:pRg st="6" end="6"/>
                                            </p:txEl>
                                          </p:spTgt>
                                        </p:tgtEl>
                                        <p:attrNameLst>
                                          <p:attrName>style.visibility</p:attrName>
                                        </p:attrNameLst>
                                      </p:cBhvr>
                                      <p:to>
                                        <p:strVal val="visible"/>
                                      </p:to>
                                    </p:set>
                                    <p:animEffect transition="in" filter="slide(fromTop)">
                                      <p:cBhvr>
                                        <p:cTn id="27" dur="500"/>
                                        <p:tgtEl>
                                          <p:spTgt spid="4403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44036">
                                            <p:txEl>
                                              <p:pRg st="7" end="7"/>
                                            </p:txEl>
                                          </p:spTgt>
                                        </p:tgtEl>
                                        <p:attrNameLst>
                                          <p:attrName>style.visibility</p:attrName>
                                        </p:attrNameLst>
                                      </p:cBhvr>
                                      <p:to>
                                        <p:strVal val="visible"/>
                                      </p:to>
                                    </p:set>
                                    <p:animEffect transition="in" filter="slide(fromTop)">
                                      <p:cBhvr>
                                        <p:cTn id="32" dur="500"/>
                                        <p:tgtEl>
                                          <p:spTgt spid="44036">
                                            <p:txEl>
                                              <p:pRg st="7" end="7"/>
                                            </p:tx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44036">
                                            <p:txEl>
                                              <p:pRg st="8" end="8"/>
                                            </p:txEl>
                                          </p:spTgt>
                                        </p:tgtEl>
                                        <p:attrNameLst>
                                          <p:attrName>style.visibility</p:attrName>
                                        </p:attrNameLst>
                                      </p:cBhvr>
                                      <p:to>
                                        <p:strVal val="visible"/>
                                      </p:to>
                                    </p:set>
                                    <p:animEffect transition="in" filter="slide(fromTop)">
                                      <p:cBhvr>
                                        <p:cTn id="35" dur="500"/>
                                        <p:tgtEl>
                                          <p:spTgt spid="44036">
                                            <p:txEl>
                                              <p:pRg st="8" end="8"/>
                                            </p:txEl>
                                          </p:spTgt>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44036">
                                            <p:txEl>
                                              <p:pRg st="9" end="9"/>
                                            </p:txEl>
                                          </p:spTgt>
                                        </p:tgtEl>
                                        <p:attrNameLst>
                                          <p:attrName>style.visibility</p:attrName>
                                        </p:attrNameLst>
                                      </p:cBhvr>
                                      <p:to>
                                        <p:strVal val="visible"/>
                                      </p:to>
                                    </p:set>
                                    <p:animEffect transition="in" filter="slide(fromTop)">
                                      <p:cBhvr>
                                        <p:cTn id="38" dur="500"/>
                                        <p:tgtEl>
                                          <p:spTgt spid="4403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44036">
                                            <p:txEl>
                                              <p:pRg st="10" end="10"/>
                                            </p:txEl>
                                          </p:spTgt>
                                        </p:tgtEl>
                                        <p:attrNameLst>
                                          <p:attrName>style.visibility</p:attrName>
                                        </p:attrNameLst>
                                      </p:cBhvr>
                                      <p:to>
                                        <p:strVal val="visible"/>
                                      </p:to>
                                    </p:set>
                                    <p:animEffect transition="in" filter="slide(fromTop)">
                                      <p:cBhvr>
                                        <p:cTn id="43" dur="500"/>
                                        <p:tgtEl>
                                          <p:spTgt spid="44036">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44037">
                                            <p:txEl>
                                              <p:pRg st="0" end="0"/>
                                            </p:txEl>
                                          </p:spTgt>
                                        </p:tgtEl>
                                        <p:attrNameLst>
                                          <p:attrName>style.visibility</p:attrName>
                                        </p:attrNameLst>
                                      </p:cBhvr>
                                      <p:to>
                                        <p:strVal val="visible"/>
                                      </p:to>
                                    </p:set>
                                    <p:animEffect transition="in" filter="slide(fromTop)">
                                      <p:cBhvr>
                                        <p:cTn id="48" dur="500"/>
                                        <p:tgtEl>
                                          <p:spTgt spid="44037">
                                            <p:txEl>
                                              <p:pRg st="0" end="0"/>
                                            </p:txEl>
                                          </p:spTgt>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44037">
                                            <p:txEl>
                                              <p:pRg st="1" end="1"/>
                                            </p:txEl>
                                          </p:spTgt>
                                        </p:tgtEl>
                                        <p:attrNameLst>
                                          <p:attrName>style.visibility</p:attrName>
                                        </p:attrNameLst>
                                      </p:cBhvr>
                                      <p:to>
                                        <p:strVal val="visible"/>
                                      </p:to>
                                    </p:set>
                                    <p:animEffect transition="in" filter="slide(fromTop)">
                                      <p:cBhvr>
                                        <p:cTn id="51" dur="500"/>
                                        <p:tgtEl>
                                          <p:spTgt spid="4403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44037">
                                            <p:txEl>
                                              <p:pRg st="2" end="2"/>
                                            </p:txEl>
                                          </p:spTgt>
                                        </p:tgtEl>
                                        <p:attrNameLst>
                                          <p:attrName>style.visibility</p:attrName>
                                        </p:attrNameLst>
                                      </p:cBhvr>
                                      <p:to>
                                        <p:strVal val="visible"/>
                                      </p:to>
                                    </p:set>
                                    <p:animEffect transition="in" filter="slide(fromTop)">
                                      <p:cBhvr>
                                        <p:cTn id="56" dur="500"/>
                                        <p:tgtEl>
                                          <p:spTgt spid="44037">
                                            <p:txEl>
                                              <p:pRg st="2" end="2"/>
                                            </p:txEl>
                                          </p:spTgt>
                                        </p:tgtEl>
                                      </p:cBhvr>
                                    </p:animEffect>
                                  </p:childTnLst>
                                </p:cTn>
                              </p:par>
                              <p:par>
                                <p:cTn id="57" presetID="12" presetClass="entr" presetSubtype="1" fill="hold" grpId="0" nodeType="withEffect">
                                  <p:stCondLst>
                                    <p:cond delay="0"/>
                                  </p:stCondLst>
                                  <p:childTnLst>
                                    <p:set>
                                      <p:cBhvr>
                                        <p:cTn id="58" dur="1" fill="hold">
                                          <p:stCondLst>
                                            <p:cond delay="0"/>
                                          </p:stCondLst>
                                        </p:cTn>
                                        <p:tgtEl>
                                          <p:spTgt spid="44037">
                                            <p:txEl>
                                              <p:pRg st="3" end="3"/>
                                            </p:txEl>
                                          </p:spTgt>
                                        </p:tgtEl>
                                        <p:attrNameLst>
                                          <p:attrName>style.visibility</p:attrName>
                                        </p:attrNameLst>
                                      </p:cBhvr>
                                      <p:to>
                                        <p:strVal val="visible"/>
                                      </p:to>
                                    </p:set>
                                    <p:animEffect transition="in" filter="slide(fromTop)">
                                      <p:cBhvr>
                                        <p:cTn id="59" dur="500"/>
                                        <p:tgtEl>
                                          <p:spTgt spid="44037">
                                            <p:txEl>
                                              <p:pRg st="3" end="3"/>
                                            </p:txEl>
                                          </p:spTgt>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44037">
                                            <p:txEl>
                                              <p:pRg st="4" end="4"/>
                                            </p:txEl>
                                          </p:spTgt>
                                        </p:tgtEl>
                                        <p:attrNameLst>
                                          <p:attrName>style.visibility</p:attrName>
                                        </p:attrNameLst>
                                      </p:cBhvr>
                                      <p:to>
                                        <p:strVal val="visible"/>
                                      </p:to>
                                    </p:set>
                                    <p:animEffect transition="in" filter="slide(fromTop)">
                                      <p:cBhvr>
                                        <p:cTn id="62" dur="500"/>
                                        <p:tgtEl>
                                          <p:spTgt spid="44037">
                                            <p:txEl>
                                              <p:pRg st="4" end="4"/>
                                            </p:txEl>
                                          </p:spTgt>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44037">
                                            <p:txEl>
                                              <p:pRg st="5" end="5"/>
                                            </p:txEl>
                                          </p:spTgt>
                                        </p:tgtEl>
                                        <p:attrNameLst>
                                          <p:attrName>style.visibility</p:attrName>
                                        </p:attrNameLst>
                                      </p:cBhvr>
                                      <p:to>
                                        <p:strVal val="visible"/>
                                      </p:to>
                                    </p:set>
                                    <p:animEffect transition="in" filter="slide(fromTop)">
                                      <p:cBhvr>
                                        <p:cTn id="65" dur="500"/>
                                        <p:tgtEl>
                                          <p:spTgt spid="44037">
                                            <p:txEl>
                                              <p:pRg st="5" end="5"/>
                                            </p:txEl>
                                          </p:spTgt>
                                        </p:tgtEl>
                                      </p:cBhvr>
                                    </p:animEffect>
                                  </p:childTnLst>
                                </p:cTn>
                              </p:par>
                              <p:par>
                                <p:cTn id="66" presetID="12" presetClass="entr" presetSubtype="1" fill="hold" grpId="0" nodeType="withEffect">
                                  <p:stCondLst>
                                    <p:cond delay="0"/>
                                  </p:stCondLst>
                                  <p:childTnLst>
                                    <p:set>
                                      <p:cBhvr>
                                        <p:cTn id="67" dur="1" fill="hold">
                                          <p:stCondLst>
                                            <p:cond delay="0"/>
                                          </p:stCondLst>
                                        </p:cTn>
                                        <p:tgtEl>
                                          <p:spTgt spid="44037">
                                            <p:txEl>
                                              <p:pRg st="6" end="6"/>
                                            </p:txEl>
                                          </p:spTgt>
                                        </p:tgtEl>
                                        <p:attrNameLst>
                                          <p:attrName>style.visibility</p:attrName>
                                        </p:attrNameLst>
                                      </p:cBhvr>
                                      <p:to>
                                        <p:strVal val="visible"/>
                                      </p:to>
                                    </p:set>
                                    <p:animEffect transition="in" filter="slide(fromTop)">
                                      <p:cBhvr>
                                        <p:cTn id="68" dur="500"/>
                                        <p:tgtEl>
                                          <p:spTgt spid="44037">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1" fill="hold" grpId="0" nodeType="clickEffect">
                                  <p:stCondLst>
                                    <p:cond delay="0"/>
                                  </p:stCondLst>
                                  <p:childTnLst>
                                    <p:set>
                                      <p:cBhvr>
                                        <p:cTn id="72" dur="1" fill="hold">
                                          <p:stCondLst>
                                            <p:cond delay="0"/>
                                          </p:stCondLst>
                                        </p:cTn>
                                        <p:tgtEl>
                                          <p:spTgt spid="44037">
                                            <p:txEl>
                                              <p:pRg st="7" end="7"/>
                                            </p:txEl>
                                          </p:spTgt>
                                        </p:tgtEl>
                                        <p:attrNameLst>
                                          <p:attrName>style.visibility</p:attrName>
                                        </p:attrNameLst>
                                      </p:cBhvr>
                                      <p:to>
                                        <p:strVal val="visible"/>
                                      </p:to>
                                    </p:set>
                                    <p:animEffect transition="in" filter="slide(fromTop)">
                                      <p:cBhvr>
                                        <p:cTn id="73" dur="500"/>
                                        <p:tgtEl>
                                          <p:spTgt spid="44037">
                                            <p:txEl>
                                              <p:pRg st="7" end="7"/>
                                            </p:txEl>
                                          </p:spTgt>
                                        </p:tgtEl>
                                      </p:cBhvr>
                                    </p:animEffect>
                                  </p:childTnLst>
                                </p:cTn>
                              </p:par>
                              <p:par>
                                <p:cTn id="74" presetID="12" presetClass="entr" presetSubtype="1" fill="hold" grpId="0" nodeType="withEffect">
                                  <p:stCondLst>
                                    <p:cond delay="0"/>
                                  </p:stCondLst>
                                  <p:childTnLst>
                                    <p:set>
                                      <p:cBhvr>
                                        <p:cTn id="75" dur="1" fill="hold">
                                          <p:stCondLst>
                                            <p:cond delay="0"/>
                                          </p:stCondLst>
                                        </p:cTn>
                                        <p:tgtEl>
                                          <p:spTgt spid="44037">
                                            <p:txEl>
                                              <p:pRg st="8" end="8"/>
                                            </p:txEl>
                                          </p:spTgt>
                                        </p:tgtEl>
                                        <p:attrNameLst>
                                          <p:attrName>style.visibility</p:attrName>
                                        </p:attrNameLst>
                                      </p:cBhvr>
                                      <p:to>
                                        <p:strVal val="visible"/>
                                      </p:to>
                                    </p:set>
                                    <p:animEffect transition="in" filter="slide(fromTop)">
                                      <p:cBhvr>
                                        <p:cTn id="76" dur="500"/>
                                        <p:tgtEl>
                                          <p:spTgt spid="440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P spid="4403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609600"/>
            <a:ext cx="8229600" cy="304800"/>
          </a:xfrm>
          <a:noFill/>
          <a:ln/>
        </p:spPr>
        <p:txBody>
          <a:bodyPr>
            <a:normAutofit fontScale="90000"/>
          </a:bodyPr>
          <a:lstStyle/>
          <a:p>
            <a:r>
              <a:rPr lang="en-US"/>
              <a:t>CODE-AND-FIX SOFTWARE DEVELOPMENT PROCESS</a:t>
            </a:r>
          </a:p>
        </p:txBody>
      </p:sp>
      <p:sp>
        <p:nvSpPr>
          <p:cNvPr id="45059" name="Rectangle 3"/>
          <p:cNvSpPr>
            <a:spLocks noGrp="1" noChangeArrowheads="1"/>
          </p:cNvSpPr>
          <p:nvPr>
            <p:ph type="body" idx="1"/>
          </p:nvPr>
        </p:nvSpPr>
        <p:spPr>
          <a:xfrm>
            <a:off x="685800" y="1219200"/>
            <a:ext cx="7772400" cy="457200"/>
          </a:xfrm>
          <a:noFill/>
          <a:ln/>
        </p:spPr>
        <p:txBody>
          <a:bodyPr>
            <a:normAutofit fontScale="77500" lnSpcReduction="20000"/>
          </a:bodyPr>
          <a:lstStyle/>
          <a:p>
            <a:r>
              <a:rPr lang="en-US" b="1">
                <a:solidFill>
                  <a:srgbClr val="B7001F"/>
                </a:solidFill>
              </a:rPr>
              <a:t>process</a:t>
            </a:r>
            <a:r>
              <a:rPr lang="en-US" b="1"/>
              <a:t>: </a:t>
            </a:r>
            <a:r>
              <a:rPr lang="en-US"/>
              <a:t>write code, fix errors, enhance functionality</a:t>
            </a:r>
            <a:endParaRPr lang="en-US" b="1"/>
          </a:p>
        </p:txBody>
      </p:sp>
      <p:sp>
        <p:nvSpPr>
          <p:cNvPr id="45060" name="Rectangle 4"/>
          <p:cNvSpPr>
            <a:spLocks noChangeArrowheads="1"/>
          </p:cNvSpPr>
          <p:nvPr/>
        </p:nvSpPr>
        <p:spPr bwMode="auto">
          <a:xfrm>
            <a:off x="685800" y="1828800"/>
            <a:ext cx="7772400" cy="4419600"/>
          </a:xfrm>
          <a:prstGeom prst="rect">
            <a:avLst/>
          </a:prstGeom>
          <a:noFill/>
          <a:ln w="12700">
            <a:noFill/>
            <a:miter lim="800000"/>
            <a:headEnd/>
            <a:tailEnd/>
          </a:ln>
          <a:effectLst/>
        </p:spPr>
        <p:txBody>
          <a:bodyPr lIns="90487" tIns="44450" rIns="90487" bIns="44450"/>
          <a:lstStyle/>
          <a:p>
            <a:pPr marL="342900" indent="-342900">
              <a:spcBef>
                <a:spcPts val="2400"/>
              </a:spcBef>
              <a:buClr>
                <a:schemeClr val="tx1"/>
              </a:buClr>
              <a:buSzPct val="65000"/>
              <a:buFont typeface="Zapf Dingbats" charset="2"/>
              <a:buChar char=""/>
            </a:pPr>
            <a:r>
              <a:rPr lang="en-US" sz="2000">
                <a:solidFill>
                  <a:srgbClr val="00269E"/>
                </a:solidFill>
                <a:latin typeface="Helvetica" charset="0"/>
              </a:rPr>
              <a:t>many changes</a:t>
            </a:r>
            <a:r>
              <a:rPr lang="en-US" sz="2000">
                <a:latin typeface="Helvetica" charset="0"/>
              </a:rPr>
              <a:t> </a:t>
            </a:r>
            <a:r>
              <a:rPr lang="en-US" sz="2000">
                <a:latin typeface="Symbol" pitchFamily="18" charset="2"/>
              </a:rPr>
              <a:t></a:t>
            </a:r>
            <a:r>
              <a:rPr lang="en-US" sz="2000">
                <a:latin typeface="Helvetica" charset="0"/>
              </a:rPr>
              <a:t> code structure becomes messy, hard to fix</a:t>
            </a:r>
          </a:p>
          <a:p>
            <a:pPr marL="342900" indent="-342900">
              <a:spcBef>
                <a:spcPts val="2400"/>
              </a:spcBef>
              <a:buClr>
                <a:schemeClr val="tx1"/>
              </a:buClr>
              <a:buSzPct val="65000"/>
              <a:buFont typeface="Zapf Dingbats" charset="2"/>
              <a:buChar char=""/>
            </a:pPr>
            <a:r>
              <a:rPr lang="en-US" sz="2000">
                <a:latin typeface="Helvetica" charset="0"/>
              </a:rPr>
              <a:t>not suitable for large system development because:</a:t>
            </a:r>
          </a:p>
          <a:p>
            <a:pPr marL="742950" lvl="1" indent="-285750">
              <a:spcBef>
                <a:spcPts val="600"/>
              </a:spcBef>
              <a:buSzPct val="100000"/>
              <a:buFontTx/>
              <a:buChar char="–"/>
            </a:pPr>
            <a:r>
              <a:rPr lang="en-US" sz="1800">
                <a:latin typeface="Helvetica" charset="0"/>
              </a:rPr>
              <a:t>turnover of personnel</a:t>
            </a:r>
          </a:p>
          <a:p>
            <a:pPr marL="742950" lvl="1" indent="-285750">
              <a:spcBef>
                <a:spcPts val="600"/>
              </a:spcBef>
              <a:buSzPct val="100000"/>
              <a:buFontTx/>
              <a:buChar char="–"/>
            </a:pPr>
            <a:r>
              <a:rPr lang="en-US" sz="1800">
                <a:latin typeface="Helvetica" charset="0"/>
              </a:rPr>
              <a:t>difficult to fix code</a:t>
            </a:r>
          </a:p>
          <a:p>
            <a:pPr marL="742950" lvl="1" indent="-285750">
              <a:spcBef>
                <a:spcPts val="600"/>
              </a:spcBef>
              <a:buSzPct val="100000"/>
              <a:buFontTx/>
              <a:buChar char="–"/>
            </a:pPr>
            <a:r>
              <a:rPr lang="en-US" sz="1800">
                <a:latin typeface="Helvetica" charset="0"/>
              </a:rPr>
              <a:t>user requirements can easily be unmatched</a:t>
            </a:r>
          </a:p>
          <a:p>
            <a:pPr marL="342900" indent="-342900">
              <a:spcBef>
                <a:spcPts val="2400"/>
              </a:spcBef>
              <a:buClr>
                <a:schemeClr val="tx1"/>
              </a:buClr>
              <a:buSzPct val="65000"/>
              <a:buFont typeface="Zapf Dingbats" charset="2"/>
              <a:buChar char=""/>
            </a:pPr>
            <a:r>
              <a:rPr lang="en-US" sz="2000">
                <a:latin typeface="Helvetica" charset="0"/>
              </a:rPr>
              <a:t>development becomes:</a:t>
            </a:r>
          </a:p>
          <a:p>
            <a:pPr marL="742950" lvl="1" indent="-285750">
              <a:spcBef>
                <a:spcPts val="600"/>
              </a:spcBef>
              <a:buSzPct val="100000"/>
              <a:buFontTx/>
              <a:buChar char="–"/>
            </a:pPr>
            <a:r>
              <a:rPr lang="en-US" sz="1800">
                <a:latin typeface="Helvetica" charset="0"/>
              </a:rPr>
              <a:t>unpredictable</a:t>
            </a:r>
          </a:p>
          <a:p>
            <a:pPr marL="742950" lvl="1" indent="-285750">
              <a:spcBef>
                <a:spcPts val="600"/>
              </a:spcBef>
              <a:buSzPct val="100000"/>
              <a:buFontTx/>
              <a:buChar char="–"/>
            </a:pPr>
            <a:r>
              <a:rPr lang="en-US" sz="1800">
                <a:latin typeface="Helvetica" charset="0"/>
              </a:rPr>
              <a:t>uncontrollable</a:t>
            </a:r>
          </a:p>
          <a:p>
            <a:pPr marL="742950" lvl="1" indent="-285750">
              <a:spcBef>
                <a:spcPts val="600"/>
              </a:spcBef>
              <a:buSzPct val="100000"/>
              <a:buFontTx/>
              <a:buChar char="–"/>
            </a:pPr>
            <a:r>
              <a:rPr lang="en-US" sz="1800">
                <a:latin typeface="Helvetica" charset="0"/>
              </a:rPr>
              <a:t>over schedule, over budget, low quality</a:t>
            </a:r>
          </a:p>
          <a:p>
            <a:pPr marL="342900" indent="-342900" algn="ctr">
              <a:spcBef>
                <a:spcPts val="2400"/>
              </a:spcBef>
              <a:buClr>
                <a:srgbClr val="FF00FF"/>
              </a:buClr>
              <a:buSzPct val="120000"/>
              <a:buFont typeface="Zapf Dingbats" charset="2"/>
              <a:buChar char="è"/>
            </a:pPr>
            <a:r>
              <a:rPr lang="en-US" sz="2000" b="1">
                <a:latin typeface="Helvetica" charset="0"/>
              </a:rPr>
              <a:t>  more </a:t>
            </a:r>
            <a:r>
              <a:rPr lang="en-US" sz="2000" b="1">
                <a:solidFill>
                  <a:schemeClr val="hlink"/>
                </a:solidFill>
                <a:latin typeface="Helvetica" charset="0"/>
              </a:rPr>
              <a:t>structured</a:t>
            </a:r>
            <a:r>
              <a:rPr lang="en-US" sz="2000" b="1">
                <a:latin typeface="Helvetica" charset="0"/>
              </a:rPr>
              <a:t> software development process needed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xEl>
                                              <p:pRg st="0" end="0"/>
                                            </p:txEl>
                                          </p:spTgt>
                                        </p:tgtEl>
                                        <p:attrNameLst>
                                          <p:attrName>style.visibility</p:attrName>
                                        </p:attrNameLst>
                                      </p:cBhvr>
                                      <p:to>
                                        <p:strVal val="visible"/>
                                      </p:to>
                                    </p:set>
                                    <p:animEffect transition="in" filter="wipe(left)">
                                      <p:cBhvr>
                                        <p:cTn id="12" dur="500"/>
                                        <p:tgtEl>
                                          <p:spTgt spid="450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0">
                                            <p:txEl>
                                              <p:pRg st="1" end="1"/>
                                            </p:txEl>
                                          </p:spTgt>
                                        </p:tgtEl>
                                        <p:attrNameLst>
                                          <p:attrName>style.visibility</p:attrName>
                                        </p:attrNameLst>
                                      </p:cBhvr>
                                      <p:to>
                                        <p:strVal val="visible"/>
                                      </p:to>
                                    </p:set>
                                    <p:animEffect transition="in" filter="wipe(left)">
                                      <p:cBhvr>
                                        <p:cTn id="17" dur="500"/>
                                        <p:tgtEl>
                                          <p:spTgt spid="45060">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5060">
                                            <p:txEl>
                                              <p:pRg st="2" end="2"/>
                                            </p:txEl>
                                          </p:spTgt>
                                        </p:tgtEl>
                                        <p:attrNameLst>
                                          <p:attrName>style.visibility</p:attrName>
                                        </p:attrNameLst>
                                      </p:cBhvr>
                                      <p:to>
                                        <p:strVal val="visible"/>
                                      </p:to>
                                    </p:set>
                                    <p:animEffect transition="in" filter="wipe(left)">
                                      <p:cBhvr>
                                        <p:cTn id="20" dur="500"/>
                                        <p:tgtEl>
                                          <p:spTgt spid="45060">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5060">
                                            <p:txEl>
                                              <p:pRg st="3" end="3"/>
                                            </p:txEl>
                                          </p:spTgt>
                                        </p:tgtEl>
                                        <p:attrNameLst>
                                          <p:attrName>style.visibility</p:attrName>
                                        </p:attrNameLst>
                                      </p:cBhvr>
                                      <p:to>
                                        <p:strVal val="visible"/>
                                      </p:to>
                                    </p:set>
                                    <p:animEffect transition="in" filter="wipe(left)">
                                      <p:cBhvr>
                                        <p:cTn id="23" dur="500"/>
                                        <p:tgtEl>
                                          <p:spTgt spid="45060">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5060">
                                            <p:txEl>
                                              <p:pRg st="4" end="4"/>
                                            </p:txEl>
                                          </p:spTgt>
                                        </p:tgtEl>
                                        <p:attrNameLst>
                                          <p:attrName>style.visibility</p:attrName>
                                        </p:attrNameLst>
                                      </p:cBhvr>
                                      <p:to>
                                        <p:strVal val="visible"/>
                                      </p:to>
                                    </p:set>
                                    <p:animEffect transition="in" filter="wipe(left)">
                                      <p:cBhvr>
                                        <p:cTn id="26" dur="500"/>
                                        <p:tgtEl>
                                          <p:spTgt spid="4506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060">
                                            <p:txEl>
                                              <p:pRg st="5" end="5"/>
                                            </p:txEl>
                                          </p:spTgt>
                                        </p:tgtEl>
                                        <p:attrNameLst>
                                          <p:attrName>style.visibility</p:attrName>
                                        </p:attrNameLst>
                                      </p:cBhvr>
                                      <p:to>
                                        <p:strVal val="visible"/>
                                      </p:to>
                                    </p:set>
                                    <p:animEffect transition="in" filter="wipe(left)">
                                      <p:cBhvr>
                                        <p:cTn id="31" dur="500"/>
                                        <p:tgtEl>
                                          <p:spTgt spid="45060">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060">
                                            <p:txEl>
                                              <p:pRg st="6" end="6"/>
                                            </p:txEl>
                                          </p:spTgt>
                                        </p:tgtEl>
                                        <p:attrNameLst>
                                          <p:attrName>style.visibility</p:attrName>
                                        </p:attrNameLst>
                                      </p:cBhvr>
                                      <p:to>
                                        <p:strVal val="visible"/>
                                      </p:to>
                                    </p:set>
                                    <p:animEffect transition="in" filter="wipe(left)">
                                      <p:cBhvr>
                                        <p:cTn id="34" dur="500"/>
                                        <p:tgtEl>
                                          <p:spTgt spid="45060">
                                            <p:txEl>
                                              <p:pRg st="6" end="6"/>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060">
                                            <p:txEl>
                                              <p:pRg st="7" end="7"/>
                                            </p:txEl>
                                          </p:spTgt>
                                        </p:tgtEl>
                                        <p:attrNameLst>
                                          <p:attrName>style.visibility</p:attrName>
                                        </p:attrNameLst>
                                      </p:cBhvr>
                                      <p:to>
                                        <p:strVal val="visible"/>
                                      </p:to>
                                    </p:set>
                                    <p:animEffect transition="in" filter="wipe(left)">
                                      <p:cBhvr>
                                        <p:cTn id="37" dur="500"/>
                                        <p:tgtEl>
                                          <p:spTgt spid="45060">
                                            <p:txEl>
                                              <p:pRg st="7" end="7"/>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060">
                                            <p:txEl>
                                              <p:pRg st="8" end="8"/>
                                            </p:txEl>
                                          </p:spTgt>
                                        </p:tgtEl>
                                        <p:attrNameLst>
                                          <p:attrName>style.visibility</p:attrName>
                                        </p:attrNameLst>
                                      </p:cBhvr>
                                      <p:to>
                                        <p:strVal val="visible"/>
                                      </p:to>
                                    </p:set>
                                    <p:animEffect transition="in" filter="wipe(left)">
                                      <p:cBhvr>
                                        <p:cTn id="40" dur="500"/>
                                        <p:tgtEl>
                                          <p:spTgt spid="45060">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5060">
                                            <p:txEl>
                                              <p:pRg st="9" end="9"/>
                                            </p:txEl>
                                          </p:spTgt>
                                        </p:tgtEl>
                                        <p:attrNameLst>
                                          <p:attrName>style.visibility</p:attrName>
                                        </p:attrNameLst>
                                      </p:cBhvr>
                                      <p:to>
                                        <p:strVal val="visible"/>
                                      </p:to>
                                    </p:set>
                                    <p:animEffect transition="in" filter="wipe(left)">
                                      <p:cBhvr>
                                        <p:cTn id="45" dur="500"/>
                                        <p:tgtEl>
                                          <p:spTgt spid="450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advAuto="0"/>
      <p:bldP spid="4506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600"/>
            <a:ext cx="8305800" cy="304800"/>
          </a:xfrm>
          <a:noFill/>
          <a:ln/>
        </p:spPr>
        <p:txBody>
          <a:bodyPr>
            <a:normAutofit fontScale="90000"/>
          </a:bodyPr>
          <a:lstStyle/>
          <a:p>
            <a:pPr>
              <a:tabLst>
                <a:tab pos="8064500" algn="r"/>
              </a:tabLst>
            </a:pPr>
            <a:r>
              <a:rPr lang="en-US"/>
              <a:t>WATERFALL SOFTWARE DEVELOPMENT PROCESS</a:t>
            </a:r>
            <a:endParaRPr lang="en-US" sz="1400" b="0">
              <a:effectLst/>
            </a:endParaRPr>
          </a:p>
        </p:txBody>
      </p:sp>
      <p:sp>
        <p:nvSpPr>
          <p:cNvPr id="46083" name="Rectangle 3"/>
          <p:cNvSpPr>
            <a:spLocks noGrp="1" noChangeArrowheads="1"/>
          </p:cNvSpPr>
          <p:nvPr>
            <p:ph type="body" idx="1"/>
          </p:nvPr>
        </p:nvSpPr>
        <p:spPr>
          <a:xfrm>
            <a:off x="685800" y="5578475"/>
            <a:ext cx="7772400" cy="669925"/>
          </a:xfrm>
          <a:noFill/>
          <a:ln/>
        </p:spPr>
        <p:txBody>
          <a:bodyPr>
            <a:normAutofit fontScale="70000" lnSpcReduction="20000"/>
          </a:bodyPr>
          <a:lstStyle/>
          <a:p>
            <a:r>
              <a:rPr lang="en-US" u="sng">
                <a:solidFill>
                  <a:srgbClr val="B7001F"/>
                </a:solidFill>
              </a:rPr>
              <a:t>plus</a:t>
            </a:r>
            <a:r>
              <a:rPr lang="en-US">
                <a:solidFill>
                  <a:srgbClr val="B7001F"/>
                </a:solidFill>
              </a:rPr>
              <a:t>:</a:t>
            </a:r>
            <a:r>
              <a:rPr lang="en-US"/>
              <a:t> reviews (correctness, standards), deliverables</a:t>
            </a:r>
            <a:br>
              <a:rPr lang="en-US"/>
            </a:br>
            <a:r>
              <a:rPr lang="en-US"/>
              <a:t>	(documentation, code), training material, . . .</a:t>
            </a:r>
          </a:p>
        </p:txBody>
      </p:sp>
      <p:sp>
        <p:nvSpPr>
          <p:cNvPr id="46084" name="Text Box 4"/>
          <p:cNvSpPr txBox="1">
            <a:spLocks noChangeArrowheads="1"/>
          </p:cNvSpPr>
          <p:nvPr/>
        </p:nvSpPr>
        <p:spPr bwMode="auto">
          <a:xfrm>
            <a:off x="2170113" y="1360488"/>
            <a:ext cx="4124325" cy="336550"/>
          </a:xfrm>
          <a:prstGeom prst="rect">
            <a:avLst/>
          </a:prstGeom>
          <a:noFill/>
          <a:ln w="12700">
            <a:noFill/>
            <a:miter lim="800000"/>
            <a:headEnd/>
            <a:tailEnd/>
          </a:ln>
          <a:effectLst/>
        </p:spPr>
        <p:txBody>
          <a:bodyPr wrap="none">
            <a:spAutoFit/>
          </a:bodyPr>
          <a:lstStyle/>
          <a:p>
            <a:r>
              <a:rPr lang="en-US" sz="1600"/>
              <a:t>produces a </a:t>
            </a:r>
            <a:r>
              <a:rPr lang="en-US" sz="1600">
                <a:solidFill>
                  <a:schemeClr val="hlink"/>
                </a:solidFill>
              </a:rPr>
              <a:t>requirements specification document</a:t>
            </a:r>
            <a:endParaRPr lang="en-US" sz="1600"/>
          </a:p>
        </p:txBody>
      </p:sp>
      <p:sp>
        <p:nvSpPr>
          <p:cNvPr id="46085" name="Text Box 5"/>
          <p:cNvSpPr txBox="1">
            <a:spLocks noChangeArrowheads="1"/>
          </p:cNvSpPr>
          <p:nvPr/>
        </p:nvSpPr>
        <p:spPr bwMode="auto">
          <a:xfrm>
            <a:off x="3709988" y="2078038"/>
            <a:ext cx="3590925" cy="336550"/>
          </a:xfrm>
          <a:prstGeom prst="rect">
            <a:avLst/>
          </a:prstGeom>
          <a:noFill/>
          <a:ln w="12700">
            <a:noFill/>
            <a:miter lim="800000"/>
            <a:headEnd/>
            <a:tailEnd/>
          </a:ln>
          <a:effectLst/>
        </p:spPr>
        <p:txBody>
          <a:bodyPr wrap="none">
            <a:spAutoFit/>
          </a:bodyPr>
          <a:lstStyle/>
          <a:p>
            <a:r>
              <a:rPr lang="en-US" sz="1600"/>
              <a:t>produces a </a:t>
            </a:r>
            <a:r>
              <a:rPr lang="en-US" sz="1600">
                <a:solidFill>
                  <a:schemeClr val="hlink"/>
                </a:solidFill>
              </a:rPr>
              <a:t>design specification document</a:t>
            </a:r>
            <a:endParaRPr lang="en-US" sz="1600"/>
          </a:p>
        </p:txBody>
      </p:sp>
      <p:sp>
        <p:nvSpPr>
          <p:cNvPr id="46086" name="Text Box 6"/>
          <p:cNvSpPr txBox="1">
            <a:spLocks noChangeArrowheads="1"/>
          </p:cNvSpPr>
          <p:nvPr/>
        </p:nvSpPr>
        <p:spPr bwMode="auto">
          <a:xfrm>
            <a:off x="5249863" y="2811463"/>
            <a:ext cx="2278062" cy="581025"/>
          </a:xfrm>
          <a:prstGeom prst="rect">
            <a:avLst/>
          </a:prstGeom>
          <a:noFill/>
          <a:ln w="12700">
            <a:noFill/>
            <a:miter lim="800000"/>
            <a:headEnd/>
            <a:tailEnd/>
          </a:ln>
          <a:effectLst/>
        </p:spPr>
        <p:txBody>
          <a:bodyPr wrap="none">
            <a:spAutoFit/>
          </a:bodyPr>
          <a:lstStyle/>
          <a:p>
            <a:r>
              <a:rPr lang="en-US" sz="1600"/>
              <a:t>produces an </a:t>
            </a:r>
            <a:r>
              <a:rPr lang="en-US" sz="1600">
                <a:solidFill>
                  <a:schemeClr val="hlink"/>
                </a:solidFill>
              </a:rPr>
              <a:t>implemented</a:t>
            </a:r>
            <a:br>
              <a:rPr lang="en-US" sz="1600">
                <a:solidFill>
                  <a:schemeClr val="hlink"/>
                </a:solidFill>
              </a:rPr>
            </a:br>
            <a:r>
              <a:rPr lang="en-US" sz="1600">
                <a:solidFill>
                  <a:schemeClr val="hlink"/>
                </a:solidFill>
              </a:rPr>
              <a:t>collection of modules</a:t>
            </a:r>
            <a:endParaRPr lang="en-US" sz="1600"/>
          </a:p>
        </p:txBody>
      </p:sp>
      <p:sp>
        <p:nvSpPr>
          <p:cNvPr id="46087" name="Text Box 7"/>
          <p:cNvSpPr txBox="1">
            <a:spLocks noChangeArrowheads="1"/>
          </p:cNvSpPr>
          <p:nvPr/>
        </p:nvSpPr>
        <p:spPr bwMode="auto">
          <a:xfrm>
            <a:off x="6781800" y="3543300"/>
            <a:ext cx="1905000" cy="581025"/>
          </a:xfrm>
          <a:prstGeom prst="rect">
            <a:avLst/>
          </a:prstGeom>
          <a:noFill/>
          <a:ln w="12700">
            <a:noFill/>
            <a:miter lim="800000"/>
            <a:headEnd/>
            <a:tailEnd/>
          </a:ln>
          <a:effectLst/>
        </p:spPr>
        <p:txBody>
          <a:bodyPr wrap="none">
            <a:spAutoFit/>
          </a:bodyPr>
          <a:lstStyle/>
          <a:p>
            <a:r>
              <a:rPr lang="en-US" sz="1600"/>
              <a:t>produces a </a:t>
            </a:r>
            <a:r>
              <a:rPr lang="en-US" sz="1600">
                <a:solidFill>
                  <a:schemeClr val="hlink"/>
                </a:solidFill>
              </a:rPr>
              <a:t>tested</a:t>
            </a:r>
            <a:br>
              <a:rPr lang="en-US" sz="1600">
                <a:solidFill>
                  <a:schemeClr val="hlink"/>
                </a:solidFill>
              </a:rPr>
            </a:br>
            <a:r>
              <a:rPr lang="en-US" sz="1600">
                <a:solidFill>
                  <a:schemeClr val="hlink"/>
                </a:solidFill>
              </a:rPr>
              <a:t>assembly of modules</a:t>
            </a:r>
            <a:endParaRPr lang="en-US" sz="1600"/>
          </a:p>
        </p:txBody>
      </p:sp>
      <p:sp>
        <p:nvSpPr>
          <p:cNvPr id="46088" name="Text Box 8"/>
          <p:cNvSpPr txBox="1">
            <a:spLocks noChangeArrowheads="1"/>
          </p:cNvSpPr>
          <p:nvPr/>
        </p:nvSpPr>
        <p:spPr bwMode="auto">
          <a:xfrm>
            <a:off x="7315200" y="5041900"/>
            <a:ext cx="1565275" cy="825500"/>
          </a:xfrm>
          <a:prstGeom prst="rect">
            <a:avLst/>
          </a:prstGeom>
          <a:noFill/>
          <a:ln w="12700">
            <a:noFill/>
            <a:miter lim="800000"/>
            <a:headEnd/>
            <a:tailEnd/>
          </a:ln>
          <a:effectLst/>
        </p:spPr>
        <p:txBody>
          <a:bodyPr wrap="none">
            <a:spAutoFit/>
          </a:bodyPr>
          <a:lstStyle/>
          <a:p>
            <a:r>
              <a:rPr lang="en-US" sz="1600"/>
              <a:t>keeps the system</a:t>
            </a:r>
          </a:p>
          <a:p>
            <a:r>
              <a:rPr lang="en-US" sz="1600">
                <a:solidFill>
                  <a:schemeClr val="hlink"/>
                </a:solidFill>
              </a:rPr>
              <a:t>working and</a:t>
            </a:r>
          </a:p>
          <a:p>
            <a:r>
              <a:rPr lang="en-US" sz="1600">
                <a:solidFill>
                  <a:schemeClr val="hlink"/>
                </a:solidFill>
              </a:rPr>
              <a:t>up-to-date</a:t>
            </a:r>
            <a:endParaRPr lang="en-US" sz="1600"/>
          </a:p>
        </p:txBody>
      </p:sp>
      <p:sp>
        <p:nvSpPr>
          <p:cNvPr id="46089" name="AutoShape 9"/>
          <p:cNvSpPr>
            <a:spLocks noChangeArrowheads="1"/>
          </p:cNvSpPr>
          <p:nvPr/>
        </p:nvSpPr>
        <p:spPr bwMode="auto">
          <a:xfrm>
            <a:off x="749300" y="1360488"/>
            <a:ext cx="1422400" cy="598487"/>
          </a:xfrm>
          <a:prstGeom prst="roundRect">
            <a:avLst>
              <a:gd name="adj" fmla="val 12495"/>
            </a:avLst>
          </a:prstGeom>
          <a:solidFill>
            <a:srgbClr val="FAFD00"/>
          </a:solidFill>
          <a:ln w="12700">
            <a:solidFill>
              <a:schemeClr val="tx1"/>
            </a:solidFill>
            <a:round/>
            <a:headEnd/>
            <a:tailEnd/>
          </a:ln>
          <a:effectLst/>
        </p:spPr>
        <p:txBody>
          <a:bodyPr wrap="none" anchor="ctr"/>
          <a:lstStyle/>
          <a:p>
            <a:pPr algn="ctr"/>
            <a:r>
              <a:rPr lang="en-US" sz="2000" b="1"/>
              <a:t>Analysis</a:t>
            </a:r>
          </a:p>
        </p:txBody>
      </p:sp>
      <p:sp>
        <p:nvSpPr>
          <p:cNvPr id="46090" name="AutoShape 10"/>
          <p:cNvSpPr>
            <a:spLocks noChangeArrowheads="1"/>
          </p:cNvSpPr>
          <p:nvPr/>
        </p:nvSpPr>
        <p:spPr bwMode="auto">
          <a:xfrm>
            <a:off x="2292350" y="2078038"/>
            <a:ext cx="1422400" cy="598487"/>
          </a:xfrm>
          <a:prstGeom prst="roundRect">
            <a:avLst>
              <a:gd name="adj" fmla="val 12495"/>
            </a:avLst>
          </a:prstGeom>
          <a:solidFill>
            <a:srgbClr val="FAFD00"/>
          </a:solidFill>
          <a:ln w="12700">
            <a:solidFill>
              <a:schemeClr val="tx1"/>
            </a:solidFill>
            <a:round/>
            <a:headEnd/>
            <a:tailEnd/>
          </a:ln>
          <a:effectLst/>
        </p:spPr>
        <p:txBody>
          <a:bodyPr wrap="none" anchor="ctr"/>
          <a:lstStyle/>
          <a:p>
            <a:pPr algn="ctr"/>
            <a:r>
              <a:rPr lang="en-US" sz="2000" b="1"/>
              <a:t>Design</a:t>
            </a:r>
          </a:p>
        </p:txBody>
      </p:sp>
      <p:sp>
        <p:nvSpPr>
          <p:cNvPr id="46091" name="AutoShape 11"/>
          <p:cNvSpPr>
            <a:spLocks noChangeArrowheads="1"/>
          </p:cNvSpPr>
          <p:nvPr/>
        </p:nvSpPr>
        <p:spPr bwMode="auto">
          <a:xfrm>
            <a:off x="3829050" y="2811463"/>
            <a:ext cx="1422400" cy="598487"/>
          </a:xfrm>
          <a:prstGeom prst="roundRect">
            <a:avLst>
              <a:gd name="adj" fmla="val 12495"/>
            </a:avLst>
          </a:prstGeom>
          <a:solidFill>
            <a:srgbClr val="FAFD00"/>
          </a:solidFill>
          <a:ln w="12700">
            <a:solidFill>
              <a:schemeClr val="tx1"/>
            </a:solidFill>
            <a:round/>
            <a:headEnd/>
            <a:tailEnd/>
          </a:ln>
          <a:effectLst/>
        </p:spPr>
        <p:txBody>
          <a:bodyPr wrap="none" anchor="ctr"/>
          <a:lstStyle/>
          <a:p>
            <a:pPr algn="ctr"/>
            <a:r>
              <a:rPr lang="en-US" sz="2000" b="1"/>
              <a:t>Coding</a:t>
            </a:r>
          </a:p>
        </p:txBody>
      </p:sp>
      <p:sp>
        <p:nvSpPr>
          <p:cNvPr id="46092" name="AutoShape 12"/>
          <p:cNvSpPr>
            <a:spLocks noChangeArrowheads="1"/>
          </p:cNvSpPr>
          <p:nvPr/>
        </p:nvSpPr>
        <p:spPr bwMode="auto">
          <a:xfrm>
            <a:off x="5367338" y="3543300"/>
            <a:ext cx="1422400" cy="598488"/>
          </a:xfrm>
          <a:prstGeom prst="roundRect">
            <a:avLst>
              <a:gd name="adj" fmla="val 12495"/>
            </a:avLst>
          </a:prstGeom>
          <a:solidFill>
            <a:srgbClr val="FAFD00"/>
          </a:solidFill>
          <a:ln w="12700">
            <a:solidFill>
              <a:schemeClr val="tx1"/>
            </a:solidFill>
            <a:round/>
            <a:headEnd/>
            <a:tailEnd/>
          </a:ln>
          <a:effectLst/>
        </p:spPr>
        <p:txBody>
          <a:bodyPr wrap="none" anchor="ctr"/>
          <a:lstStyle/>
          <a:p>
            <a:pPr algn="ctr"/>
            <a:r>
              <a:rPr lang="en-US" sz="2000" b="1"/>
              <a:t>Testing</a:t>
            </a:r>
          </a:p>
        </p:txBody>
      </p:sp>
      <p:sp>
        <p:nvSpPr>
          <p:cNvPr id="46093" name="AutoShape 13"/>
          <p:cNvSpPr>
            <a:spLocks noChangeArrowheads="1"/>
          </p:cNvSpPr>
          <p:nvPr/>
        </p:nvSpPr>
        <p:spPr bwMode="auto">
          <a:xfrm>
            <a:off x="6854825" y="4276725"/>
            <a:ext cx="1647825" cy="598488"/>
          </a:xfrm>
          <a:prstGeom prst="roundRect">
            <a:avLst>
              <a:gd name="adj" fmla="val 12495"/>
            </a:avLst>
          </a:prstGeom>
          <a:solidFill>
            <a:srgbClr val="FAFD00"/>
          </a:solidFill>
          <a:ln w="12700">
            <a:solidFill>
              <a:schemeClr val="tx1"/>
            </a:solidFill>
            <a:round/>
            <a:headEnd/>
            <a:tailEnd/>
          </a:ln>
          <a:effectLst/>
        </p:spPr>
        <p:txBody>
          <a:bodyPr wrap="none" anchor="ctr"/>
          <a:lstStyle/>
          <a:p>
            <a:pPr algn="ctr"/>
            <a:r>
              <a:rPr lang="en-US" sz="2000" b="1"/>
              <a:t>Maintenance</a:t>
            </a:r>
          </a:p>
        </p:txBody>
      </p:sp>
      <p:sp>
        <p:nvSpPr>
          <p:cNvPr id="46094" name="AutoShape 14"/>
          <p:cNvSpPr>
            <a:spLocks noChangeArrowheads="1"/>
          </p:cNvSpPr>
          <p:nvPr/>
        </p:nvSpPr>
        <p:spPr bwMode="auto">
          <a:xfrm>
            <a:off x="1155700" y="2225675"/>
            <a:ext cx="609600" cy="3048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sp>
        <p:nvSpPr>
          <p:cNvPr id="46095" name="AutoShape 15"/>
          <p:cNvSpPr>
            <a:spLocks noChangeArrowheads="1"/>
          </p:cNvSpPr>
          <p:nvPr/>
        </p:nvSpPr>
        <p:spPr bwMode="auto">
          <a:xfrm>
            <a:off x="2698750" y="2957513"/>
            <a:ext cx="609600" cy="3048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sp>
        <p:nvSpPr>
          <p:cNvPr id="46096" name="AutoShape 16"/>
          <p:cNvSpPr>
            <a:spLocks noChangeArrowheads="1"/>
          </p:cNvSpPr>
          <p:nvPr/>
        </p:nvSpPr>
        <p:spPr bwMode="auto">
          <a:xfrm>
            <a:off x="4235450" y="3689350"/>
            <a:ext cx="609600" cy="3048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sp>
        <p:nvSpPr>
          <p:cNvPr id="46097" name="AutoShape 17"/>
          <p:cNvSpPr>
            <a:spLocks noChangeArrowheads="1"/>
          </p:cNvSpPr>
          <p:nvPr/>
        </p:nvSpPr>
        <p:spPr bwMode="auto">
          <a:xfrm>
            <a:off x="5773738" y="4424363"/>
            <a:ext cx="609600" cy="304800"/>
          </a:xfrm>
          <a:prstGeom prst="diamond">
            <a:avLst/>
          </a:prstGeom>
          <a:solidFill>
            <a:schemeClr val="accent1"/>
          </a:solidFill>
          <a:ln w="12700">
            <a:solidFill>
              <a:schemeClr val="tx1"/>
            </a:solidFill>
            <a:miter lim="800000"/>
            <a:headEnd/>
            <a:tailEnd/>
          </a:ln>
          <a:effectLst/>
        </p:spPr>
        <p:txBody>
          <a:bodyPr wrap="none" anchor="ctr"/>
          <a:lstStyle/>
          <a:p>
            <a:endParaRPr lang="en-US"/>
          </a:p>
        </p:txBody>
      </p:sp>
      <p:cxnSp>
        <p:nvCxnSpPr>
          <p:cNvPr id="46098" name="AutoShape 18"/>
          <p:cNvCxnSpPr>
            <a:cxnSpLocks noChangeShapeType="1"/>
            <a:stCxn id="46089" idx="2"/>
            <a:endCxn id="46094" idx="0"/>
          </p:cNvCxnSpPr>
          <p:nvPr/>
        </p:nvCxnSpPr>
        <p:spPr bwMode="auto">
          <a:xfrm>
            <a:off x="1460500" y="1958975"/>
            <a:ext cx="0" cy="266700"/>
          </a:xfrm>
          <a:prstGeom prst="straightConnector1">
            <a:avLst/>
          </a:prstGeom>
          <a:noFill/>
          <a:ln w="12700">
            <a:solidFill>
              <a:schemeClr val="tx1"/>
            </a:solidFill>
            <a:round/>
            <a:headEnd/>
            <a:tailEnd type="triangle" w="med" len="med"/>
          </a:ln>
          <a:effectLst/>
        </p:spPr>
      </p:cxnSp>
      <p:cxnSp>
        <p:nvCxnSpPr>
          <p:cNvPr id="46099" name="AutoShape 19"/>
          <p:cNvCxnSpPr>
            <a:cxnSpLocks noChangeShapeType="1"/>
            <a:stCxn id="46094" idx="3"/>
            <a:endCxn id="46090" idx="1"/>
          </p:cNvCxnSpPr>
          <p:nvPr/>
        </p:nvCxnSpPr>
        <p:spPr bwMode="auto">
          <a:xfrm>
            <a:off x="1765300" y="2378075"/>
            <a:ext cx="527050" cy="0"/>
          </a:xfrm>
          <a:prstGeom prst="straightConnector1">
            <a:avLst/>
          </a:prstGeom>
          <a:noFill/>
          <a:ln w="12700">
            <a:solidFill>
              <a:schemeClr val="tx1"/>
            </a:solidFill>
            <a:round/>
            <a:headEnd/>
            <a:tailEnd type="triangle" w="med" len="med"/>
          </a:ln>
          <a:effectLst/>
        </p:spPr>
      </p:cxnSp>
      <p:cxnSp>
        <p:nvCxnSpPr>
          <p:cNvPr id="46100" name="AutoShape 20"/>
          <p:cNvCxnSpPr>
            <a:cxnSpLocks noChangeShapeType="1"/>
            <a:stCxn id="46090" idx="2"/>
            <a:endCxn id="46095" idx="0"/>
          </p:cNvCxnSpPr>
          <p:nvPr/>
        </p:nvCxnSpPr>
        <p:spPr bwMode="auto">
          <a:xfrm>
            <a:off x="3003550" y="2676525"/>
            <a:ext cx="0" cy="280988"/>
          </a:xfrm>
          <a:prstGeom prst="straightConnector1">
            <a:avLst/>
          </a:prstGeom>
          <a:noFill/>
          <a:ln w="12700">
            <a:solidFill>
              <a:schemeClr val="tx1"/>
            </a:solidFill>
            <a:round/>
            <a:headEnd/>
            <a:tailEnd type="triangle" w="med" len="med"/>
          </a:ln>
          <a:effectLst/>
        </p:spPr>
      </p:cxnSp>
      <p:cxnSp>
        <p:nvCxnSpPr>
          <p:cNvPr id="46101" name="AutoShape 21"/>
          <p:cNvCxnSpPr>
            <a:cxnSpLocks noChangeShapeType="1"/>
            <a:stCxn id="46095" idx="3"/>
            <a:endCxn id="46091" idx="1"/>
          </p:cNvCxnSpPr>
          <p:nvPr/>
        </p:nvCxnSpPr>
        <p:spPr bwMode="auto">
          <a:xfrm>
            <a:off x="3308350" y="3109913"/>
            <a:ext cx="520700" cy="1587"/>
          </a:xfrm>
          <a:prstGeom prst="straightConnector1">
            <a:avLst/>
          </a:prstGeom>
          <a:noFill/>
          <a:ln w="12700">
            <a:solidFill>
              <a:schemeClr val="tx1"/>
            </a:solidFill>
            <a:round/>
            <a:headEnd/>
            <a:tailEnd type="triangle" w="med" len="med"/>
          </a:ln>
          <a:effectLst/>
        </p:spPr>
      </p:cxnSp>
      <p:cxnSp>
        <p:nvCxnSpPr>
          <p:cNvPr id="46102" name="AutoShape 22"/>
          <p:cNvCxnSpPr>
            <a:cxnSpLocks noChangeShapeType="1"/>
            <a:stCxn id="46091" idx="2"/>
            <a:endCxn id="46096" idx="0"/>
          </p:cNvCxnSpPr>
          <p:nvPr/>
        </p:nvCxnSpPr>
        <p:spPr bwMode="auto">
          <a:xfrm>
            <a:off x="4540250" y="3409950"/>
            <a:ext cx="0" cy="279400"/>
          </a:xfrm>
          <a:prstGeom prst="straightConnector1">
            <a:avLst/>
          </a:prstGeom>
          <a:noFill/>
          <a:ln w="12700">
            <a:solidFill>
              <a:schemeClr val="tx1"/>
            </a:solidFill>
            <a:round/>
            <a:headEnd/>
            <a:tailEnd type="triangle" w="med" len="med"/>
          </a:ln>
          <a:effectLst/>
        </p:spPr>
      </p:cxnSp>
      <p:cxnSp>
        <p:nvCxnSpPr>
          <p:cNvPr id="46103" name="AutoShape 23"/>
          <p:cNvCxnSpPr>
            <a:cxnSpLocks noChangeShapeType="1"/>
            <a:stCxn id="46096" idx="3"/>
            <a:endCxn id="46092" idx="1"/>
          </p:cNvCxnSpPr>
          <p:nvPr/>
        </p:nvCxnSpPr>
        <p:spPr bwMode="auto">
          <a:xfrm>
            <a:off x="4845050" y="3841750"/>
            <a:ext cx="522288" cy="1588"/>
          </a:xfrm>
          <a:prstGeom prst="straightConnector1">
            <a:avLst/>
          </a:prstGeom>
          <a:noFill/>
          <a:ln w="12700">
            <a:solidFill>
              <a:schemeClr val="tx1"/>
            </a:solidFill>
            <a:round/>
            <a:headEnd/>
            <a:tailEnd type="triangle" w="med" len="med"/>
          </a:ln>
          <a:effectLst/>
        </p:spPr>
      </p:cxnSp>
      <p:cxnSp>
        <p:nvCxnSpPr>
          <p:cNvPr id="46104" name="AutoShape 24"/>
          <p:cNvCxnSpPr>
            <a:cxnSpLocks noChangeShapeType="1"/>
            <a:stCxn id="46092" idx="2"/>
            <a:endCxn id="46097" idx="0"/>
          </p:cNvCxnSpPr>
          <p:nvPr/>
        </p:nvCxnSpPr>
        <p:spPr bwMode="auto">
          <a:xfrm>
            <a:off x="6078538" y="4141788"/>
            <a:ext cx="0" cy="282575"/>
          </a:xfrm>
          <a:prstGeom prst="straightConnector1">
            <a:avLst/>
          </a:prstGeom>
          <a:noFill/>
          <a:ln w="12700">
            <a:solidFill>
              <a:schemeClr val="tx1"/>
            </a:solidFill>
            <a:round/>
            <a:headEnd/>
            <a:tailEnd type="triangle" w="med" len="med"/>
          </a:ln>
          <a:effectLst/>
        </p:spPr>
      </p:cxnSp>
      <p:cxnSp>
        <p:nvCxnSpPr>
          <p:cNvPr id="46105" name="AutoShape 25"/>
          <p:cNvCxnSpPr>
            <a:cxnSpLocks noChangeShapeType="1"/>
            <a:stCxn id="46097" idx="3"/>
            <a:endCxn id="46093" idx="1"/>
          </p:cNvCxnSpPr>
          <p:nvPr/>
        </p:nvCxnSpPr>
        <p:spPr bwMode="auto">
          <a:xfrm>
            <a:off x="6383338" y="4576763"/>
            <a:ext cx="471487" cy="0"/>
          </a:xfrm>
          <a:prstGeom prst="straightConnector1">
            <a:avLst/>
          </a:prstGeom>
          <a:noFill/>
          <a:ln w="12700">
            <a:solidFill>
              <a:schemeClr val="tx1"/>
            </a:solidFill>
            <a:round/>
            <a:headEnd/>
            <a:tailEnd type="triangle" w="med" len="med"/>
          </a:ln>
          <a:effectLst/>
        </p:spPr>
      </p:cxnSp>
      <p:cxnSp>
        <p:nvCxnSpPr>
          <p:cNvPr id="46106" name="AutoShape 26"/>
          <p:cNvCxnSpPr>
            <a:cxnSpLocks noChangeShapeType="1"/>
            <a:stCxn id="46094" idx="1"/>
            <a:endCxn id="46089" idx="1"/>
          </p:cNvCxnSpPr>
          <p:nvPr/>
        </p:nvCxnSpPr>
        <p:spPr bwMode="auto">
          <a:xfrm rot="10800000">
            <a:off x="749300" y="1660525"/>
            <a:ext cx="406400" cy="717550"/>
          </a:xfrm>
          <a:prstGeom prst="bentConnector3">
            <a:avLst>
              <a:gd name="adj1" fmla="val 156250"/>
            </a:avLst>
          </a:prstGeom>
          <a:noFill/>
          <a:ln w="12700">
            <a:solidFill>
              <a:schemeClr val="tx1"/>
            </a:solidFill>
            <a:miter lim="800000"/>
            <a:headEnd/>
            <a:tailEnd type="triangle" w="med" len="med"/>
          </a:ln>
          <a:effectLst/>
        </p:spPr>
      </p:cxnSp>
      <p:cxnSp>
        <p:nvCxnSpPr>
          <p:cNvPr id="46107" name="AutoShape 27"/>
          <p:cNvCxnSpPr>
            <a:cxnSpLocks noChangeShapeType="1"/>
            <a:stCxn id="46096" idx="1"/>
            <a:endCxn id="46091" idx="1"/>
          </p:cNvCxnSpPr>
          <p:nvPr/>
        </p:nvCxnSpPr>
        <p:spPr bwMode="auto">
          <a:xfrm rot="10800000">
            <a:off x="3829050" y="3111500"/>
            <a:ext cx="406400" cy="730250"/>
          </a:xfrm>
          <a:prstGeom prst="bentConnector3">
            <a:avLst>
              <a:gd name="adj1" fmla="val 156250"/>
            </a:avLst>
          </a:prstGeom>
          <a:noFill/>
          <a:ln w="12700">
            <a:solidFill>
              <a:schemeClr val="tx1"/>
            </a:solidFill>
            <a:miter lim="800000"/>
            <a:headEnd/>
            <a:tailEnd/>
          </a:ln>
          <a:effectLst/>
        </p:spPr>
      </p:cxnSp>
      <p:cxnSp>
        <p:nvCxnSpPr>
          <p:cNvPr id="46108" name="AutoShape 28"/>
          <p:cNvCxnSpPr>
            <a:cxnSpLocks noChangeShapeType="1"/>
            <a:stCxn id="46097" idx="1"/>
            <a:endCxn id="46092" idx="1"/>
          </p:cNvCxnSpPr>
          <p:nvPr/>
        </p:nvCxnSpPr>
        <p:spPr bwMode="auto">
          <a:xfrm rot="10800000">
            <a:off x="5367338" y="3843338"/>
            <a:ext cx="406400" cy="733425"/>
          </a:xfrm>
          <a:prstGeom prst="bentConnector3">
            <a:avLst>
              <a:gd name="adj1" fmla="val 156250"/>
            </a:avLst>
          </a:prstGeom>
          <a:noFill/>
          <a:ln w="12700">
            <a:solidFill>
              <a:schemeClr val="tx1"/>
            </a:solidFill>
            <a:miter lim="800000"/>
            <a:headEnd/>
            <a:tailEnd/>
          </a:ln>
          <a:effectLst/>
        </p:spPr>
      </p:cxnSp>
      <p:cxnSp>
        <p:nvCxnSpPr>
          <p:cNvPr id="46109" name="AutoShape 29"/>
          <p:cNvCxnSpPr>
            <a:cxnSpLocks noChangeShapeType="1"/>
            <a:stCxn id="46095" idx="1"/>
            <a:endCxn id="46090" idx="1"/>
          </p:cNvCxnSpPr>
          <p:nvPr/>
        </p:nvCxnSpPr>
        <p:spPr bwMode="auto">
          <a:xfrm rot="10800000">
            <a:off x="2292350" y="2378075"/>
            <a:ext cx="406400" cy="731838"/>
          </a:xfrm>
          <a:prstGeom prst="bentConnector3">
            <a:avLst>
              <a:gd name="adj1" fmla="val 156250"/>
            </a:avLst>
          </a:prstGeom>
          <a:noFill/>
          <a:ln w="12700">
            <a:solidFill>
              <a:schemeClr val="tx1"/>
            </a:solidFill>
            <a:miter lim="800000"/>
            <a:headEnd/>
            <a:tailEnd/>
          </a:ln>
          <a:effectLst/>
        </p:spPr>
      </p:cxnSp>
      <p:cxnSp>
        <p:nvCxnSpPr>
          <p:cNvPr id="46110" name="AutoShape 30"/>
          <p:cNvCxnSpPr>
            <a:cxnSpLocks noChangeShapeType="1"/>
            <a:stCxn id="46093" idx="2"/>
            <a:endCxn id="46089" idx="1"/>
          </p:cNvCxnSpPr>
          <p:nvPr/>
        </p:nvCxnSpPr>
        <p:spPr bwMode="auto">
          <a:xfrm rot="16200000" flipV="1">
            <a:off x="2606675" y="-196850"/>
            <a:ext cx="3214688" cy="6929438"/>
          </a:xfrm>
          <a:prstGeom prst="bentConnector4">
            <a:avLst>
              <a:gd name="adj1" fmla="val -7111"/>
              <a:gd name="adj2" fmla="val 103301"/>
            </a:avLst>
          </a:prstGeom>
          <a:noFill/>
          <a:ln w="12700">
            <a:solidFill>
              <a:schemeClr val="tx1"/>
            </a:solidFill>
            <a:miter lim="800000"/>
            <a:headEnd/>
            <a:tailEnd/>
          </a:ln>
          <a:effectLst/>
        </p:spPr>
      </p:cxnSp>
      <p:cxnSp>
        <p:nvCxnSpPr>
          <p:cNvPr id="46111" name="AutoShape 31"/>
          <p:cNvCxnSpPr>
            <a:cxnSpLocks noChangeShapeType="1"/>
            <a:stCxn id="46093" idx="2"/>
            <a:endCxn id="46090" idx="1"/>
          </p:cNvCxnSpPr>
          <p:nvPr/>
        </p:nvCxnSpPr>
        <p:spPr bwMode="auto">
          <a:xfrm rot="16200000" flipV="1">
            <a:off x="3736975" y="933450"/>
            <a:ext cx="2497138" cy="5386388"/>
          </a:xfrm>
          <a:prstGeom prst="bentConnector4">
            <a:avLst>
              <a:gd name="adj1" fmla="val -9153"/>
              <a:gd name="adj2" fmla="val 104245"/>
            </a:avLst>
          </a:prstGeom>
          <a:noFill/>
          <a:ln w="12700">
            <a:solidFill>
              <a:schemeClr val="tx1"/>
            </a:solidFill>
            <a:miter lim="800000"/>
            <a:headEnd/>
            <a:tailEnd/>
          </a:ln>
          <a:effectLst/>
        </p:spPr>
      </p:cxnSp>
      <p:cxnSp>
        <p:nvCxnSpPr>
          <p:cNvPr id="46112" name="AutoShape 32"/>
          <p:cNvCxnSpPr>
            <a:cxnSpLocks noChangeShapeType="1"/>
            <a:stCxn id="46093" idx="2"/>
            <a:endCxn id="46091" idx="1"/>
          </p:cNvCxnSpPr>
          <p:nvPr/>
        </p:nvCxnSpPr>
        <p:spPr bwMode="auto">
          <a:xfrm rot="16200000" flipV="1">
            <a:off x="4872037" y="2068513"/>
            <a:ext cx="1763713" cy="3849688"/>
          </a:xfrm>
          <a:prstGeom prst="bentConnector4">
            <a:avLst>
              <a:gd name="adj1" fmla="val -12963"/>
              <a:gd name="adj2" fmla="val 105940"/>
            </a:avLst>
          </a:prstGeom>
          <a:noFill/>
          <a:ln w="12700">
            <a:solidFill>
              <a:schemeClr val="tx1"/>
            </a:solidFill>
            <a:miter lim="800000"/>
            <a:headEnd/>
            <a:tailEnd/>
          </a:ln>
          <a:effectLst/>
        </p:spPr>
      </p:cxnSp>
      <p:cxnSp>
        <p:nvCxnSpPr>
          <p:cNvPr id="46113" name="AutoShape 33"/>
          <p:cNvCxnSpPr>
            <a:cxnSpLocks noChangeShapeType="1"/>
            <a:stCxn id="46093" idx="2"/>
            <a:endCxn id="46092" idx="1"/>
          </p:cNvCxnSpPr>
          <p:nvPr/>
        </p:nvCxnSpPr>
        <p:spPr bwMode="auto">
          <a:xfrm rot="16200000" flipV="1">
            <a:off x="6007100" y="3203576"/>
            <a:ext cx="1031875" cy="2311400"/>
          </a:xfrm>
          <a:prstGeom prst="bentConnector4">
            <a:avLst>
              <a:gd name="adj1" fmla="val -22153"/>
              <a:gd name="adj2" fmla="val 109889"/>
            </a:avLst>
          </a:prstGeom>
          <a:noFill/>
          <a:ln w="12700">
            <a:solidFill>
              <a:schemeClr val="tx1"/>
            </a:solidFill>
            <a:miter lim="800000"/>
            <a:headEnd/>
            <a:tailEn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6089"/>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wipe(left)">
                                      <p:cBhvr>
                                        <p:cTn id="10" dur="500"/>
                                        <p:tgtEl>
                                          <p:spTgt spid="46084"/>
                                        </p:tgtEl>
                                      </p:cBhvr>
                                    </p:animEffect>
                                  </p:childTnLst>
                                </p:cTn>
                              </p:par>
                            </p:childTnLst>
                          </p:cTn>
                        </p:par>
                        <p:par>
                          <p:cTn id="11" fill="hold">
                            <p:stCondLst>
                              <p:cond delay="1000"/>
                            </p:stCondLst>
                            <p:childTnLst>
                              <p:par>
                                <p:cTn id="12" presetID="22" presetClass="entr" presetSubtype="1" fill="hold" nodeType="afterEffect">
                                  <p:stCondLst>
                                    <p:cond delay="2000"/>
                                  </p:stCondLst>
                                  <p:childTnLst>
                                    <p:set>
                                      <p:cBhvr>
                                        <p:cTn id="13" dur="1" fill="hold">
                                          <p:stCondLst>
                                            <p:cond delay="0"/>
                                          </p:stCondLst>
                                        </p:cTn>
                                        <p:tgtEl>
                                          <p:spTgt spid="46098"/>
                                        </p:tgtEl>
                                        <p:attrNameLst>
                                          <p:attrName>style.visibility</p:attrName>
                                        </p:attrNameLst>
                                      </p:cBhvr>
                                      <p:to>
                                        <p:strVal val="visible"/>
                                      </p:to>
                                    </p:set>
                                    <p:animEffect transition="in" filter="wipe(up)">
                                      <p:cBhvr>
                                        <p:cTn id="14" dur="500"/>
                                        <p:tgtEl>
                                          <p:spTgt spid="46098"/>
                                        </p:tgtEl>
                                      </p:cBhvr>
                                    </p:animEffect>
                                  </p:childTnLst>
                                </p:cTn>
                              </p:par>
                            </p:childTnLst>
                          </p:cTn>
                        </p:par>
                        <p:par>
                          <p:cTn id="15" fill="hold">
                            <p:stCondLst>
                              <p:cond delay="3500"/>
                            </p:stCondLst>
                            <p:childTnLst>
                              <p:par>
                                <p:cTn id="16" presetID="1" presetClass="entr" presetSubtype="0" fill="hold" grpId="0" nodeType="afterEffect">
                                  <p:stCondLst>
                                    <p:cond delay="0"/>
                                  </p:stCondLst>
                                  <p:childTnLst>
                                    <p:set>
                                      <p:cBhvr>
                                        <p:cTn id="17" dur="1" fill="hold">
                                          <p:stCondLst>
                                            <p:cond delay="499"/>
                                          </p:stCondLst>
                                        </p:cTn>
                                        <p:tgtEl>
                                          <p:spTgt spid="46094"/>
                                        </p:tgtEl>
                                        <p:attrNameLst>
                                          <p:attrName>style.visibility</p:attrName>
                                        </p:attrNameLst>
                                      </p:cBhvr>
                                      <p:to>
                                        <p:strVal val="visible"/>
                                      </p:to>
                                    </p:set>
                                  </p:childTnLst>
                                </p:cTn>
                              </p:par>
                            </p:childTnLst>
                          </p:cTn>
                        </p:par>
                        <p:par>
                          <p:cTn id="18" fill="hold">
                            <p:stCondLst>
                              <p:cond delay="4000"/>
                            </p:stCondLst>
                            <p:childTnLst>
                              <p:par>
                                <p:cTn id="19" presetID="22" presetClass="entr" presetSubtype="8" fill="hold" nodeType="afterEffect">
                                  <p:stCondLst>
                                    <p:cond delay="0"/>
                                  </p:stCondLst>
                                  <p:childTnLst>
                                    <p:set>
                                      <p:cBhvr>
                                        <p:cTn id="20" dur="1" fill="hold">
                                          <p:stCondLst>
                                            <p:cond delay="0"/>
                                          </p:stCondLst>
                                        </p:cTn>
                                        <p:tgtEl>
                                          <p:spTgt spid="46099"/>
                                        </p:tgtEl>
                                        <p:attrNameLst>
                                          <p:attrName>style.visibility</p:attrName>
                                        </p:attrNameLst>
                                      </p:cBhvr>
                                      <p:to>
                                        <p:strVal val="visible"/>
                                      </p:to>
                                    </p:set>
                                    <p:animEffect transition="in" filter="wipe(left)">
                                      <p:cBhvr>
                                        <p:cTn id="21" dur="500"/>
                                        <p:tgtEl>
                                          <p:spTgt spid="46099"/>
                                        </p:tgtEl>
                                      </p:cBhvr>
                                    </p:animEffect>
                                  </p:childTnLst>
                                </p:cTn>
                              </p:par>
                            </p:childTnLst>
                          </p:cTn>
                        </p:par>
                        <p:par>
                          <p:cTn id="22" fill="hold">
                            <p:stCondLst>
                              <p:cond delay="4500"/>
                            </p:stCondLst>
                            <p:childTnLst>
                              <p:par>
                                <p:cTn id="23" presetID="1" presetClass="entr" presetSubtype="0" fill="hold" grpId="0" nodeType="afterEffect">
                                  <p:stCondLst>
                                    <p:cond delay="0"/>
                                  </p:stCondLst>
                                  <p:childTnLst>
                                    <p:set>
                                      <p:cBhvr>
                                        <p:cTn id="24" dur="1" fill="hold">
                                          <p:stCondLst>
                                            <p:cond delay="499"/>
                                          </p:stCondLst>
                                        </p:cTn>
                                        <p:tgtEl>
                                          <p:spTgt spid="46090"/>
                                        </p:tgtEl>
                                        <p:attrNameLst>
                                          <p:attrName>style.visibility</p:attrName>
                                        </p:attrNameLst>
                                      </p:cBhvr>
                                      <p:to>
                                        <p:strVal val="visible"/>
                                      </p:to>
                                    </p:set>
                                  </p:childTnLst>
                                </p:cTn>
                              </p:par>
                            </p:childTnLst>
                          </p:cTn>
                        </p:par>
                        <p:par>
                          <p:cTn id="25" fill="hold">
                            <p:stCondLst>
                              <p:cond delay="5000"/>
                            </p:stCondLst>
                            <p:childTnLst>
                              <p:par>
                                <p:cTn id="26" presetID="22" presetClass="entr" presetSubtype="8" fill="hold" grpId="0" nodeType="afterEffect">
                                  <p:stCondLst>
                                    <p:cond delay="0"/>
                                  </p:stCondLst>
                                  <p:childTnLst>
                                    <p:set>
                                      <p:cBhvr>
                                        <p:cTn id="27" dur="1" fill="hold">
                                          <p:stCondLst>
                                            <p:cond delay="0"/>
                                          </p:stCondLst>
                                        </p:cTn>
                                        <p:tgtEl>
                                          <p:spTgt spid="46085"/>
                                        </p:tgtEl>
                                        <p:attrNameLst>
                                          <p:attrName>style.visibility</p:attrName>
                                        </p:attrNameLst>
                                      </p:cBhvr>
                                      <p:to>
                                        <p:strVal val="visible"/>
                                      </p:to>
                                    </p:set>
                                    <p:animEffect transition="in" filter="wipe(left)">
                                      <p:cBhvr>
                                        <p:cTn id="28" dur="500"/>
                                        <p:tgtEl>
                                          <p:spTgt spid="46085"/>
                                        </p:tgtEl>
                                      </p:cBhvr>
                                    </p:animEffect>
                                  </p:childTnLst>
                                </p:cTn>
                              </p:par>
                            </p:childTnLst>
                          </p:cTn>
                        </p:par>
                        <p:par>
                          <p:cTn id="29" fill="hold">
                            <p:stCondLst>
                              <p:cond delay="5500"/>
                            </p:stCondLst>
                            <p:childTnLst>
                              <p:par>
                                <p:cTn id="30" presetID="22" presetClass="entr" presetSubtype="1" fill="hold" nodeType="afterEffect">
                                  <p:stCondLst>
                                    <p:cond delay="2000"/>
                                  </p:stCondLst>
                                  <p:childTnLst>
                                    <p:set>
                                      <p:cBhvr>
                                        <p:cTn id="31" dur="1" fill="hold">
                                          <p:stCondLst>
                                            <p:cond delay="0"/>
                                          </p:stCondLst>
                                        </p:cTn>
                                        <p:tgtEl>
                                          <p:spTgt spid="46100"/>
                                        </p:tgtEl>
                                        <p:attrNameLst>
                                          <p:attrName>style.visibility</p:attrName>
                                        </p:attrNameLst>
                                      </p:cBhvr>
                                      <p:to>
                                        <p:strVal val="visible"/>
                                      </p:to>
                                    </p:set>
                                    <p:animEffect transition="in" filter="wipe(up)">
                                      <p:cBhvr>
                                        <p:cTn id="32" dur="500"/>
                                        <p:tgtEl>
                                          <p:spTgt spid="46100"/>
                                        </p:tgtEl>
                                      </p:cBhvr>
                                    </p:animEffect>
                                  </p:childTnLst>
                                </p:cTn>
                              </p:par>
                            </p:childTnLst>
                          </p:cTn>
                        </p:par>
                        <p:par>
                          <p:cTn id="33" fill="hold">
                            <p:stCondLst>
                              <p:cond delay="8000"/>
                            </p:stCondLst>
                            <p:childTnLst>
                              <p:par>
                                <p:cTn id="34" presetID="1" presetClass="entr" presetSubtype="0" fill="hold" grpId="0" nodeType="afterEffect">
                                  <p:stCondLst>
                                    <p:cond delay="0"/>
                                  </p:stCondLst>
                                  <p:childTnLst>
                                    <p:set>
                                      <p:cBhvr>
                                        <p:cTn id="35" dur="1" fill="hold">
                                          <p:stCondLst>
                                            <p:cond delay="499"/>
                                          </p:stCondLst>
                                        </p:cTn>
                                        <p:tgtEl>
                                          <p:spTgt spid="46095"/>
                                        </p:tgtEl>
                                        <p:attrNameLst>
                                          <p:attrName>style.visibility</p:attrName>
                                        </p:attrNameLst>
                                      </p:cBhvr>
                                      <p:to>
                                        <p:strVal val="visible"/>
                                      </p:to>
                                    </p:set>
                                  </p:childTnLst>
                                </p:cTn>
                              </p:par>
                            </p:childTnLst>
                          </p:cTn>
                        </p:par>
                        <p:par>
                          <p:cTn id="36" fill="hold">
                            <p:stCondLst>
                              <p:cond delay="8500"/>
                            </p:stCondLst>
                            <p:childTnLst>
                              <p:par>
                                <p:cTn id="37" presetID="22" presetClass="entr" presetSubtype="8" fill="hold" nodeType="afterEffect">
                                  <p:stCondLst>
                                    <p:cond delay="0"/>
                                  </p:stCondLst>
                                  <p:childTnLst>
                                    <p:set>
                                      <p:cBhvr>
                                        <p:cTn id="38" dur="1" fill="hold">
                                          <p:stCondLst>
                                            <p:cond delay="0"/>
                                          </p:stCondLst>
                                        </p:cTn>
                                        <p:tgtEl>
                                          <p:spTgt spid="46101"/>
                                        </p:tgtEl>
                                        <p:attrNameLst>
                                          <p:attrName>style.visibility</p:attrName>
                                        </p:attrNameLst>
                                      </p:cBhvr>
                                      <p:to>
                                        <p:strVal val="visible"/>
                                      </p:to>
                                    </p:set>
                                    <p:animEffect transition="in" filter="wipe(left)">
                                      <p:cBhvr>
                                        <p:cTn id="39" dur="500"/>
                                        <p:tgtEl>
                                          <p:spTgt spid="46101"/>
                                        </p:tgtEl>
                                      </p:cBhvr>
                                    </p:animEffect>
                                  </p:childTnLst>
                                </p:cTn>
                              </p:par>
                            </p:childTnLst>
                          </p:cTn>
                        </p:par>
                        <p:par>
                          <p:cTn id="40" fill="hold">
                            <p:stCondLst>
                              <p:cond delay="9000"/>
                            </p:stCondLst>
                            <p:childTnLst>
                              <p:par>
                                <p:cTn id="41" presetID="1" presetClass="entr" presetSubtype="0" fill="hold" grpId="0" nodeType="afterEffect">
                                  <p:stCondLst>
                                    <p:cond delay="0"/>
                                  </p:stCondLst>
                                  <p:childTnLst>
                                    <p:set>
                                      <p:cBhvr>
                                        <p:cTn id="42" dur="1" fill="hold">
                                          <p:stCondLst>
                                            <p:cond delay="499"/>
                                          </p:stCondLst>
                                        </p:cTn>
                                        <p:tgtEl>
                                          <p:spTgt spid="46091"/>
                                        </p:tgtEl>
                                        <p:attrNameLst>
                                          <p:attrName>style.visibility</p:attrName>
                                        </p:attrNameLst>
                                      </p:cBhvr>
                                      <p:to>
                                        <p:strVal val="visible"/>
                                      </p:to>
                                    </p:set>
                                  </p:childTnLst>
                                </p:cTn>
                              </p:par>
                            </p:childTnLst>
                          </p:cTn>
                        </p:par>
                        <p:par>
                          <p:cTn id="43" fill="hold">
                            <p:stCondLst>
                              <p:cond delay="9500"/>
                            </p:stCondLst>
                            <p:childTnLst>
                              <p:par>
                                <p:cTn id="44" presetID="22" presetClass="entr" presetSubtype="8" fill="hold" grpId="0" nodeType="afterEffect">
                                  <p:stCondLst>
                                    <p:cond delay="0"/>
                                  </p:stCondLst>
                                  <p:childTnLst>
                                    <p:set>
                                      <p:cBhvr>
                                        <p:cTn id="45" dur="1" fill="hold">
                                          <p:stCondLst>
                                            <p:cond delay="0"/>
                                          </p:stCondLst>
                                        </p:cTn>
                                        <p:tgtEl>
                                          <p:spTgt spid="46086"/>
                                        </p:tgtEl>
                                        <p:attrNameLst>
                                          <p:attrName>style.visibility</p:attrName>
                                        </p:attrNameLst>
                                      </p:cBhvr>
                                      <p:to>
                                        <p:strVal val="visible"/>
                                      </p:to>
                                    </p:set>
                                    <p:animEffect transition="in" filter="wipe(left)">
                                      <p:cBhvr>
                                        <p:cTn id="46" dur="500"/>
                                        <p:tgtEl>
                                          <p:spTgt spid="46086"/>
                                        </p:tgtEl>
                                      </p:cBhvr>
                                    </p:animEffect>
                                  </p:childTnLst>
                                </p:cTn>
                              </p:par>
                            </p:childTnLst>
                          </p:cTn>
                        </p:par>
                        <p:par>
                          <p:cTn id="47" fill="hold">
                            <p:stCondLst>
                              <p:cond delay="10000"/>
                            </p:stCondLst>
                            <p:childTnLst>
                              <p:par>
                                <p:cTn id="48" presetID="22" presetClass="entr" presetSubtype="1" fill="hold" nodeType="afterEffect">
                                  <p:stCondLst>
                                    <p:cond delay="2000"/>
                                  </p:stCondLst>
                                  <p:childTnLst>
                                    <p:set>
                                      <p:cBhvr>
                                        <p:cTn id="49" dur="1" fill="hold">
                                          <p:stCondLst>
                                            <p:cond delay="0"/>
                                          </p:stCondLst>
                                        </p:cTn>
                                        <p:tgtEl>
                                          <p:spTgt spid="46102"/>
                                        </p:tgtEl>
                                        <p:attrNameLst>
                                          <p:attrName>style.visibility</p:attrName>
                                        </p:attrNameLst>
                                      </p:cBhvr>
                                      <p:to>
                                        <p:strVal val="visible"/>
                                      </p:to>
                                    </p:set>
                                    <p:animEffect transition="in" filter="wipe(up)">
                                      <p:cBhvr>
                                        <p:cTn id="50" dur="500"/>
                                        <p:tgtEl>
                                          <p:spTgt spid="46102"/>
                                        </p:tgtEl>
                                      </p:cBhvr>
                                    </p:animEffect>
                                  </p:childTnLst>
                                </p:cTn>
                              </p:par>
                            </p:childTnLst>
                          </p:cTn>
                        </p:par>
                        <p:par>
                          <p:cTn id="51" fill="hold">
                            <p:stCondLst>
                              <p:cond delay="12500"/>
                            </p:stCondLst>
                            <p:childTnLst>
                              <p:par>
                                <p:cTn id="52" presetID="1" presetClass="entr" presetSubtype="0" fill="hold" grpId="0" nodeType="afterEffect">
                                  <p:stCondLst>
                                    <p:cond delay="0"/>
                                  </p:stCondLst>
                                  <p:childTnLst>
                                    <p:set>
                                      <p:cBhvr>
                                        <p:cTn id="53" dur="1" fill="hold">
                                          <p:stCondLst>
                                            <p:cond delay="499"/>
                                          </p:stCondLst>
                                        </p:cTn>
                                        <p:tgtEl>
                                          <p:spTgt spid="46096"/>
                                        </p:tgtEl>
                                        <p:attrNameLst>
                                          <p:attrName>style.visibility</p:attrName>
                                        </p:attrNameLst>
                                      </p:cBhvr>
                                      <p:to>
                                        <p:strVal val="visible"/>
                                      </p:to>
                                    </p:set>
                                  </p:childTnLst>
                                </p:cTn>
                              </p:par>
                            </p:childTnLst>
                          </p:cTn>
                        </p:par>
                        <p:par>
                          <p:cTn id="54" fill="hold">
                            <p:stCondLst>
                              <p:cond delay="13000"/>
                            </p:stCondLst>
                            <p:childTnLst>
                              <p:par>
                                <p:cTn id="55" presetID="22" presetClass="entr" presetSubtype="8" fill="hold" nodeType="afterEffect">
                                  <p:stCondLst>
                                    <p:cond delay="0"/>
                                  </p:stCondLst>
                                  <p:childTnLst>
                                    <p:set>
                                      <p:cBhvr>
                                        <p:cTn id="56" dur="1" fill="hold">
                                          <p:stCondLst>
                                            <p:cond delay="0"/>
                                          </p:stCondLst>
                                        </p:cTn>
                                        <p:tgtEl>
                                          <p:spTgt spid="46103"/>
                                        </p:tgtEl>
                                        <p:attrNameLst>
                                          <p:attrName>style.visibility</p:attrName>
                                        </p:attrNameLst>
                                      </p:cBhvr>
                                      <p:to>
                                        <p:strVal val="visible"/>
                                      </p:to>
                                    </p:set>
                                    <p:animEffect transition="in" filter="wipe(left)">
                                      <p:cBhvr>
                                        <p:cTn id="57" dur="500"/>
                                        <p:tgtEl>
                                          <p:spTgt spid="46103"/>
                                        </p:tgtEl>
                                      </p:cBhvr>
                                    </p:animEffect>
                                  </p:childTnLst>
                                </p:cTn>
                              </p:par>
                            </p:childTnLst>
                          </p:cTn>
                        </p:par>
                        <p:par>
                          <p:cTn id="58" fill="hold">
                            <p:stCondLst>
                              <p:cond delay="13500"/>
                            </p:stCondLst>
                            <p:childTnLst>
                              <p:par>
                                <p:cTn id="59" presetID="1" presetClass="entr" presetSubtype="0" fill="hold" grpId="0" nodeType="afterEffect">
                                  <p:stCondLst>
                                    <p:cond delay="0"/>
                                  </p:stCondLst>
                                  <p:childTnLst>
                                    <p:set>
                                      <p:cBhvr>
                                        <p:cTn id="60" dur="1" fill="hold">
                                          <p:stCondLst>
                                            <p:cond delay="499"/>
                                          </p:stCondLst>
                                        </p:cTn>
                                        <p:tgtEl>
                                          <p:spTgt spid="46092"/>
                                        </p:tgtEl>
                                        <p:attrNameLst>
                                          <p:attrName>style.visibility</p:attrName>
                                        </p:attrNameLst>
                                      </p:cBhvr>
                                      <p:to>
                                        <p:strVal val="visible"/>
                                      </p:to>
                                    </p:set>
                                  </p:childTnLst>
                                </p:cTn>
                              </p:par>
                            </p:childTnLst>
                          </p:cTn>
                        </p:par>
                        <p:par>
                          <p:cTn id="61" fill="hold">
                            <p:stCondLst>
                              <p:cond delay="14000"/>
                            </p:stCondLst>
                            <p:childTnLst>
                              <p:par>
                                <p:cTn id="62" presetID="22" presetClass="entr" presetSubtype="8" fill="hold" grpId="0" nodeType="afterEffect">
                                  <p:stCondLst>
                                    <p:cond delay="0"/>
                                  </p:stCondLst>
                                  <p:childTnLst>
                                    <p:set>
                                      <p:cBhvr>
                                        <p:cTn id="63" dur="1" fill="hold">
                                          <p:stCondLst>
                                            <p:cond delay="0"/>
                                          </p:stCondLst>
                                        </p:cTn>
                                        <p:tgtEl>
                                          <p:spTgt spid="46087"/>
                                        </p:tgtEl>
                                        <p:attrNameLst>
                                          <p:attrName>style.visibility</p:attrName>
                                        </p:attrNameLst>
                                      </p:cBhvr>
                                      <p:to>
                                        <p:strVal val="visible"/>
                                      </p:to>
                                    </p:set>
                                    <p:animEffect transition="in" filter="wipe(left)">
                                      <p:cBhvr>
                                        <p:cTn id="64" dur="500"/>
                                        <p:tgtEl>
                                          <p:spTgt spid="46087"/>
                                        </p:tgtEl>
                                      </p:cBhvr>
                                    </p:animEffect>
                                  </p:childTnLst>
                                </p:cTn>
                              </p:par>
                            </p:childTnLst>
                          </p:cTn>
                        </p:par>
                        <p:par>
                          <p:cTn id="65" fill="hold">
                            <p:stCondLst>
                              <p:cond delay="14500"/>
                            </p:stCondLst>
                            <p:childTnLst>
                              <p:par>
                                <p:cTn id="66" presetID="22" presetClass="entr" presetSubtype="1" fill="hold" nodeType="afterEffect">
                                  <p:stCondLst>
                                    <p:cond delay="2000"/>
                                  </p:stCondLst>
                                  <p:childTnLst>
                                    <p:set>
                                      <p:cBhvr>
                                        <p:cTn id="67" dur="1" fill="hold">
                                          <p:stCondLst>
                                            <p:cond delay="0"/>
                                          </p:stCondLst>
                                        </p:cTn>
                                        <p:tgtEl>
                                          <p:spTgt spid="46104"/>
                                        </p:tgtEl>
                                        <p:attrNameLst>
                                          <p:attrName>style.visibility</p:attrName>
                                        </p:attrNameLst>
                                      </p:cBhvr>
                                      <p:to>
                                        <p:strVal val="visible"/>
                                      </p:to>
                                    </p:set>
                                    <p:animEffect transition="in" filter="wipe(up)">
                                      <p:cBhvr>
                                        <p:cTn id="68" dur="500"/>
                                        <p:tgtEl>
                                          <p:spTgt spid="46104"/>
                                        </p:tgtEl>
                                      </p:cBhvr>
                                    </p:animEffect>
                                  </p:childTnLst>
                                </p:cTn>
                              </p:par>
                            </p:childTnLst>
                          </p:cTn>
                        </p:par>
                        <p:par>
                          <p:cTn id="69" fill="hold">
                            <p:stCondLst>
                              <p:cond delay="17000"/>
                            </p:stCondLst>
                            <p:childTnLst>
                              <p:par>
                                <p:cTn id="70" presetID="1" presetClass="entr" presetSubtype="0" fill="hold" grpId="0" nodeType="afterEffect">
                                  <p:stCondLst>
                                    <p:cond delay="0"/>
                                  </p:stCondLst>
                                  <p:childTnLst>
                                    <p:set>
                                      <p:cBhvr>
                                        <p:cTn id="71" dur="1" fill="hold">
                                          <p:stCondLst>
                                            <p:cond delay="499"/>
                                          </p:stCondLst>
                                        </p:cTn>
                                        <p:tgtEl>
                                          <p:spTgt spid="46097"/>
                                        </p:tgtEl>
                                        <p:attrNameLst>
                                          <p:attrName>style.visibility</p:attrName>
                                        </p:attrNameLst>
                                      </p:cBhvr>
                                      <p:to>
                                        <p:strVal val="visible"/>
                                      </p:to>
                                    </p:set>
                                  </p:childTnLst>
                                </p:cTn>
                              </p:par>
                            </p:childTnLst>
                          </p:cTn>
                        </p:par>
                        <p:par>
                          <p:cTn id="72" fill="hold">
                            <p:stCondLst>
                              <p:cond delay="17500"/>
                            </p:stCondLst>
                            <p:childTnLst>
                              <p:par>
                                <p:cTn id="73" presetID="22" presetClass="entr" presetSubtype="8" fill="hold" nodeType="afterEffect">
                                  <p:stCondLst>
                                    <p:cond delay="0"/>
                                  </p:stCondLst>
                                  <p:childTnLst>
                                    <p:set>
                                      <p:cBhvr>
                                        <p:cTn id="74" dur="1" fill="hold">
                                          <p:stCondLst>
                                            <p:cond delay="0"/>
                                          </p:stCondLst>
                                        </p:cTn>
                                        <p:tgtEl>
                                          <p:spTgt spid="46105"/>
                                        </p:tgtEl>
                                        <p:attrNameLst>
                                          <p:attrName>style.visibility</p:attrName>
                                        </p:attrNameLst>
                                      </p:cBhvr>
                                      <p:to>
                                        <p:strVal val="visible"/>
                                      </p:to>
                                    </p:set>
                                    <p:animEffect transition="in" filter="wipe(left)">
                                      <p:cBhvr>
                                        <p:cTn id="75" dur="500"/>
                                        <p:tgtEl>
                                          <p:spTgt spid="46105"/>
                                        </p:tgtEl>
                                      </p:cBhvr>
                                    </p:animEffect>
                                  </p:childTnLst>
                                </p:cTn>
                              </p:par>
                            </p:childTnLst>
                          </p:cTn>
                        </p:par>
                        <p:par>
                          <p:cTn id="76" fill="hold">
                            <p:stCondLst>
                              <p:cond delay="18000"/>
                            </p:stCondLst>
                            <p:childTnLst>
                              <p:par>
                                <p:cTn id="77" presetID="1" presetClass="entr" presetSubtype="0" fill="hold" grpId="0" nodeType="afterEffect">
                                  <p:stCondLst>
                                    <p:cond delay="0"/>
                                  </p:stCondLst>
                                  <p:childTnLst>
                                    <p:set>
                                      <p:cBhvr>
                                        <p:cTn id="78" dur="1" fill="hold">
                                          <p:stCondLst>
                                            <p:cond delay="499"/>
                                          </p:stCondLst>
                                        </p:cTn>
                                        <p:tgtEl>
                                          <p:spTgt spid="46093"/>
                                        </p:tgtEl>
                                        <p:attrNameLst>
                                          <p:attrName>style.visibility</p:attrName>
                                        </p:attrNameLst>
                                      </p:cBhvr>
                                      <p:to>
                                        <p:strVal val="visible"/>
                                      </p:to>
                                    </p:set>
                                  </p:childTnLst>
                                </p:cTn>
                              </p:par>
                            </p:childTnLst>
                          </p:cTn>
                        </p:par>
                        <p:par>
                          <p:cTn id="79" fill="hold">
                            <p:stCondLst>
                              <p:cond delay="18500"/>
                            </p:stCondLst>
                            <p:childTnLst>
                              <p:par>
                                <p:cTn id="80" presetID="22" presetClass="entr" presetSubtype="8" fill="hold" grpId="0" nodeType="afterEffect">
                                  <p:stCondLst>
                                    <p:cond delay="0"/>
                                  </p:stCondLst>
                                  <p:childTnLst>
                                    <p:set>
                                      <p:cBhvr>
                                        <p:cTn id="81" dur="1" fill="hold">
                                          <p:stCondLst>
                                            <p:cond delay="0"/>
                                          </p:stCondLst>
                                        </p:cTn>
                                        <p:tgtEl>
                                          <p:spTgt spid="46088"/>
                                        </p:tgtEl>
                                        <p:attrNameLst>
                                          <p:attrName>style.visibility</p:attrName>
                                        </p:attrNameLst>
                                      </p:cBhvr>
                                      <p:to>
                                        <p:strVal val="visible"/>
                                      </p:to>
                                    </p:set>
                                    <p:animEffect transition="in" filter="wipe(left)">
                                      <p:cBhvr>
                                        <p:cTn id="82" dur="500"/>
                                        <p:tgtEl>
                                          <p:spTgt spid="46088"/>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1" fill="hold" grpId="0" nodeType="clickEffect">
                                  <p:stCondLst>
                                    <p:cond delay="0"/>
                                  </p:stCondLst>
                                  <p:childTnLst>
                                    <p:set>
                                      <p:cBhvr>
                                        <p:cTn id="86" dur="1" fill="hold">
                                          <p:stCondLst>
                                            <p:cond delay="0"/>
                                          </p:stCondLst>
                                        </p:cTn>
                                        <p:tgtEl>
                                          <p:spTgt spid="46083">
                                            <p:txEl>
                                              <p:pRg st="0" end="0"/>
                                            </p:txEl>
                                          </p:spTgt>
                                        </p:tgtEl>
                                        <p:attrNameLst>
                                          <p:attrName>style.visibility</p:attrName>
                                        </p:attrNameLst>
                                      </p:cBhvr>
                                      <p:to>
                                        <p:strVal val="visible"/>
                                      </p:to>
                                    </p:set>
                                    <p:animEffect transition="in" filter="slide(fromTop)">
                                      <p:cBhvr>
                                        <p:cTn id="87" dur="500"/>
                                        <p:tgtEl>
                                          <p:spTgt spid="4608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6106"/>
                                        </p:tgtEl>
                                        <p:attrNameLst>
                                          <p:attrName>style.visibility</p:attrName>
                                        </p:attrNameLst>
                                      </p:cBhvr>
                                      <p:to>
                                        <p:strVal val="visible"/>
                                      </p:to>
                                    </p:set>
                                    <p:animEffect transition="in" filter="wipe(down)">
                                      <p:cBhvr>
                                        <p:cTn id="92" dur="500"/>
                                        <p:tgtEl>
                                          <p:spTgt spid="46106"/>
                                        </p:tgtEl>
                                      </p:cBhvr>
                                    </p:animEffect>
                                  </p:childTnLst>
                                </p:cTn>
                              </p:par>
                            </p:childTnLst>
                          </p:cTn>
                        </p:par>
                        <p:par>
                          <p:cTn id="93" fill="hold">
                            <p:stCondLst>
                              <p:cond delay="500"/>
                            </p:stCondLst>
                            <p:childTnLst>
                              <p:par>
                                <p:cTn id="94" presetID="22" presetClass="entr" presetSubtype="4" fill="hold" nodeType="afterEffect">
                                  <p:stCondLst>
                                    <p:cond delay="1000"/>
                                  </p:stCondLst>
                                  <p:childTnLst>
                                    <p:set>
                                      <p:cBhvr>
                                        <p:cTn id="95" dur="1" fill="hold">
                                          <p:stCondLst>
                                            <p:cond delay="0"/>
                                          </p:stCondLst>
                                        </p:cTn>
                                        <p:tgtEl>
                                          <p:spTgt spid="46109"/>
                                        </p:tgtEl>
                                        <p:attrNameLst>
                                          <p:attrName>style.visibility</p:attrName>
                                        </p:attrNameLst>
                                      </p:cBhvr>
                                      <p:to>
                                        <p:strVal val="visible"/>
                                      </p:to>
                                    </p:set>
                                    <p:animEffect transition="in" filter="wipe(down)">
                                      <p:cBhvr>
                                        <p:cTn id="96" dur="500"/>
                                        <p:tgtEl>
                                          <p:spTgt spid="46109"/>
                                        </p:tgtEl>
                                      </p:cBhvr>
                                    </p:animEffect>
                                  </p:childTnLst>
                                </p:cTn>
                              </p:par>
                            </p:childTnLst>
                          </p:cTn>
                        </p:par>
                        <p:par>
                          <p:cTn id="97" fill="hold">
                            <p:stCondLst>
                              <p:cond delay="2000"/>
                            </p:stCondLst>
                            <p:childTnLst>
                              <p:par>
                                <p:cTn id="98" presetID="22" presetClass="entr" presetSubtype="4" fill="hold" nodeType="afterEffect">
                                  <p:stCondLst>
                                    <p:cond delay="1000"/>
                                  </p:stCondLst>
                                  <p:childTnLst>
                                    <p:set>
                                      <p:cBhvr>
                                        <p:cTn id="99" dur="1" fill="hold">
                                          <p:stCondLst>
                                            <p:cond delay="0"/>
                                          </p:stCondLst>
                                        </p:cTn>
                                        <p:tgtEl>
                                          <p:spTgt spid="46107"/>
                                        </p:tgtEl>
                                        <p:attrNameLst>
                                          <p:attrName>style.visibility</p:attrName>
                                        </p:attrNameLst>
                                      </p:cBhvr>
                                      <p:to>
                                        <p:strVal val="visible"/>
                                      </p:to>
                                    </p:set>
                                    <p:animEffect transition="in" filter="wipe(down)">
                                      <p:cBhvr>
                                        <p:cTn id="100" dur="500"/>
                                        <p:tgtEl>
                                          <p:spTgt spid="46107"/>
                                        </p:tgtEl>
                                      </p:cBhvr>
                                    </p:animEffect>
                                  </p:childTnLst>
                                </p:cTn>
                              </p:par>
                            </p:childTnLst>
                          </p:cTn>
                        </p:par>
                        <p:par>
                          <p:cTn id="101" fill="hold">
                            <p:stCondLst>
                              <p:cond delay="3500"/>
                            </p:stCondLst>
                            <p:childTnLst>
                              <p:par>
                                <p:cTn id="102" presetID="22" presetClass="entr" presetSubtype="4" fill="hold" nodeType="afterEffect">
                                  <p:stCondLst>
                                    <p:cond delay="1000"/>
                                  </p:stCondLst>
                                  <p:childTnLst>
                                    <p:set>
                                      <p:cBhvr>
                                        <p:cTn id="103" dur="1" fill="hold">
                                          <p:stCondLst>
                                            <p:cond delay="0"/>
                                          </p:stCondLst>
                                        </p:cTn>
                                        <p:tgtEl>
                                          <p:spTgt spid="46108"/>
                                        </p:tgtEl>
                                        <p:attrNameLst>
                                          <p:attrName>style.visibility</p:attrName>
                                        </p:attrNameLst>
                                      </p:cBhvr>
                                      <p:to>
                                        <p:strVal val="visible"/>
                                      </p:to>
                                    </p:set>
                                    <p:animEffect transition="in" filter="wipe(down)">
                                      <p:cBhvr>
                                        <p:cTn id="104" dur="500"/>
                                        <p:tgtEl>
                                          <p:spTgt spid="4610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6110"/>
                                        </p:tgtEl>
                                        <p:attrNameLst>
                                          <p:attrName>style.visibility</p:attrName>
                                        </p:attrNameLst>
                                      </p:cBhvr>
                                      <p:to>
                                        <p:strVal val="visible"/>
                                      </p:to>
                                    </p:set>
                                    <p:animEffect transition="in" filter="wipe(down)">
                                      <p:cBhvr>
                                        <p:cTn id="109" dur="500"/>
                                        <p:tgtEl>
                                          <p:spTgt spid="46110"/>
                                        </p:tgtEl>
                                      </p:cBhvr>
                                    </p:animEffect>
                                  </p:childTnLst>
                                </p:cTn>
                              </p:par>
                            </p:childTnLst>
                          </p:cTn>
                        </p:par>
                        <p:par>
                          <p:cTn id="110" fill="hold">
                            <p:stCondLst>
                              <p:cond delay="500"/>
                            </p:stCondLst>
                            <p:childTnLst>
                              <p:par>
                                <p:cTn id="111" presetID="22" presetClass="entr" presetSubtype="4" fill="hold" nodeType="afterEffect">
                                  <p:stCondLst>
                                    <p:cond delay="0"/>
                                  </p:stCondLst>
                                  <p:childTnLst>
                                    <p:set>
                                      <p:cBhvr>
                                        <p:cTn id="112" dur="1" fill="hold">
                                          <p:stCondLst>
                                            <p:cond delay="0"/>
                                          </p:stCondLst>
                                        </p:cTn>
                                        <p:tgtEl>
                                          <p:spTgt spid="46111"/>
                                        </p:tgtEl>
                                        <p:attrNameLst>
                                          <p:attrName>style.visibility</p:attrName>
                                        </p:attrNameLst>
                                      </p:cBhvr>
                                      <p:to>
                                        <p:strVal val="visible"/>
                                      </p:to>
                                    </p:set>
                                    <p:animEffect transition="in" filter="wipe(down)">
                                      <p:cBhvr>
                                        <p:cTn id="113" dur="500"/>
                                        <p:tgtEl>
                                          <p:spTgt spid="46111"/>
                                        </p:tgtEl>
                                      </p:cBhvr>
                                    </p:animEffect>
                                  </p:childTnLst>
                                </p:cTn>
                              </p:par>
                            </p:childTnLst>
                          </p:cTn>
                        </p:par>
                        <p:par>
                          <p:cTn id="114" fill="hold">
                            <p:stCondLst>
                              <p:cond delay="1000"/>
                            </p:stCondLst>
                            <p:childTnLst>
                              <p:par>
                                <p:cTn id="115" presetID="22" presetClass="entr" presetSubtype="4" fill="hold" nodeType="afterEffect">
                                  <p:stCondLst>
                                    <p:cond delay="0"/>
                                  </p:stCondLst>
                                  <p:childTnLst>
                                    <p:set>
                                      <p:cBhvr>
                                        <p:cTn id="116" dur="1" fill="hold">
                                          <p:stCondLst>
                                            <p:cond delay="0"/>
                                          </p:stCondLst>
                                        </p:cTn>
                                        <p:tgtEl>
                                          <p:spTgt spid="46112"/>
                                        </p:tgtEl>
                                        <p:attrNameLst>
                                          <p:attrName>style.visibility</p:attrName>
                                        </p:attrNameLst>
                                      </p:cBhvr>
                                      <p:to>
                                        <p:strVal val="visible"/>
                                      </p:to>
                                    </p:set>
                                    <p:animEffect transition="in" filter="wipe(down)">
                                      <p:cBhvr>
                                        <p:cTn id="117" dur="500"/>
                                        <p:tgtEl>
                                          <p:spTgt spid="46112"/>
                                        </p:tgtEl>
                                      </p:cBhvr>
                                    </p:animEffect>
                                  </p:childTnLst>
                                </p:cTn>
                              </p:par>
                            </p:childTnLst>
                          </p:cTn>
                        </p:par>
                        <p:par>
                          <p:cTn id="118" fill="hold">
                            <p:stCondLst>
                              <p:cond delay="1500"/>
                            </p:stCondLst>
                            <p:childTnLst>
                              <p:par>
                                <p:cTn id="119" presetID="22" presetClass="entr" presetSubtype="4" fill="hold" nodeType="afterEffect">
                                  <p:stCondLst>
                                    <p:cond delay="0"/>
                                  </p:stCondLst>
                                  <p:childTnLst>
                                    <p:set>
                                      <p:cBhvr>
                                        <p:cTn id="120" dur="1" fill="hold">
                                          <p:stCondLst>
                                            <p:cond delay="0"/>
                                          </p:stCondLst>
                                        </p:cTn>
                                        <p:tgtEl>
                                          <p:spTgt spid="46113"/>
                                        </p:tgtEl>
                                        <p:attrNameLst>
                                          <p:attrName>style.visibility</p:attrName>
                                        </p:attrNameLst>
                                      </p:cBhvr>
                                      <p:to>
                                        <p:strVal val="visible"/>
                                      </p:to>
                                    </p:set>
                                    <p:animEffect transition="in" filter="wipe(down)">
                                      <p:cBhvr>
                                        <p:cTn id="121" dur="500"/>
                                        <p:tgtEl>
                                          <p:spTgt spid="46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84" grpId="0" autoUpdateAnimBg="0"/>
      <p:bldP spid="46085" grpId="0" autoUpdateAnimBg="0"/>
      <p:bldP spid="46086" grpId="0" autoUpdateAnimBg="0"/>
      <p:bldP spid="46087" grpId="0" autoUpdateAnimBg="0"/>
      <p:bldP spid="46088" grpId="0" autoUpdateAnimBg="0"/>
      <p:bldP spid="46089" grpId="0" animBg="1" autoUpdateAnimBg="0"/>
      <p:bldP spid="46090" grpId="0" animBg="1" autoUpdateAnimBg="0"/>
      <p:bldP spid="46091" grpId="0" animBg="1" autoUpdateAnimBg="0"/>
      <p:bldP spid="46092" grpId="0" animBg="1" autoUpdateAnimBg="0"/>
      <p:bldP spid="46093" grpId="0" animBg="1" autoUpdateAnimBg="0"/>
      <p:bldP spid="46094" grpId="0" animBg="1"/>
      <p:bldP spid="46095" grpId="0" animBg="1"/>
      <p:bldP spid="46096" grpId="0" animBg="1"/>
      <p:bldP spid="4609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normAutofit/>
          </a:bodyPr>
          <a:lstStyle/>
          <a:p>
            <a:r>
              <a:rPr lang="en-US"/>
              <a:t>WATERFALL PROCESS — PROS AND CONS</a:t>
            </a:r>
          </a:p>
        </p:txBody>
      </p:sp>
      <p:sp>
        <p:nvSpPr>
          <p:cNvPr id="47107" name="Rectangle 3"/>
          <p:cNvSpPr>
            <a:spLocks noGrp="1" noChangeArrowheads="1"/>
          </p:cNvSpPr>
          <p:nvPr>
            <p:ph type="body" idx="1"/>
          </p:nvPr>
        </p:nvSpPr>
        <p:spPr>
          <a:noFill/>
          <a:ln/>
        </p:spPr>
        <p:txBody>
          <a:bodyPr>
            <a:normAutofit fontScale="77500" lnSpcReduction="20000"/>
          </a:bodyPr>
          <a:lstStyle/>
          <a:p>
            <a:pPr>
              <a:tabLst>
                <a:tab pos="1143000" algn="l"/>
              </a:tabLst>
            </a:pPr>
            <a:r>
              <a:rPr lang="en-US" b="1">
                <a:solidFill>
                  <a:srgbClr val="B7001F"/>
                </a:solidFill>
              </a:rPr>
              <a:t>pros</a:t>
            </a:r>
            <a:endParaRPr lang="en-US"/>
          </a:p>
          <a:p>
            <a:pPr lvl="1">
              <a:buClr>
                <a:schemeClr val="tx1"/>
              </a:buClr>
              <a:tabLst>
                <a:tab pos="1143000" algn="l"/>
              </a:tabLst>
            </a:pPr>
            <a:r>
              <a:rPr lang="en-US">
                <a:solidFill>
                  <a:schemeClr val="hlink"/>
                </a:solidFill>
              </a:rPr>
              <a:t>imposes needed discipline</a:t>
            </a:r>
            <a:r>
              <a:rPr lang="en-US"/>
              <a:t> (</a:t>
            </a:r>
            <a:r>
              <a:rPr lang="en-US">
                <a:solidFill>
                  <a:srgbClr val="00269E"/>
                </a:solidFill>
              </a:rPr>
              <a:t>rigor</a:t>
            </a:r>
            <a:r>
              <a:rPr lang="en-US"/>
              <a:t> and </a:t>
            </a:r>
            <a:r>
              <a:rPr lang="en-US">
                <a:solidFill>
                  <a:srgbClr val="00269E"/>
                </a:solidFill>
              </a:rPr>
              <a:t>formality</a:t>
            </a:r>
            <a:r>
              <a:rPr lang="en-US"/>
              <a:t>) on the development process</a:t>
            </a:r>
          </a:p>
          <a:p>
            <a:pPr lvl="1">
              <a:tabLst>
                <a:tab pos="1143000" algn="l"/>
              </a:tabLst>
            </a:pPr>
            <a:r>
              <a:rPr lang="en-US"/>
              <a:t>keeps the development process </a:t>
            </a:r>
            <a:r>
              <a:rPr lang="en-US">
                <a:solidFill>
                  <a:schemeClr val="hlink"/>
                </a:solidFill>
              </a:rPr>
              <a:t>predictable</a:t>
            </a:r>
            <a:r>
              <a:rPr lang="en-US"/>
              <a:t> and </a:t>
            </a:r>
            <a:r>
              <a:rPr lang="en-US">
                <a:solidFill>
                  <a:schemeClr val="hlink"/>
                </a:solidFill>
              </a:rPr>
              <a:t>easy to monitor</a:t>
            </a:r>
            <a:endParaRPr lang="en-US"/>
          </a:p>
          <a:p>
            <a:pPr lvl="1">
              <a:tabLst>
                <a:tab pos="1143000" algn="l"/>
              </a:tabLst>
            </a:pPr>
            <a:r>
              <a:rPr lang="en-US"/>
              <a:t>enforces </a:t>
            </a:r>
            <a:r>
              <a:rPr lang="en-US">
                <a:solidFill>
                  <a:schemeClr val="hlink"/>
                </a:solidFill>
              </a:rPr>
              <a:t>standards</a:t>
            </a:r>
            <a:r>
              <a:rPr lang="en-US"/>
              <a:t> requiring production of certain documents at certain target dates</a:t>
            </a:r>
          </a:p>
          <a:p>
            <a:pPr>
              <a:tabLst>
                <a:tab pos="1143000" algn="l"/>
              </a:tabLst>
            </a:pPr>
            <a:r>
              <a:rPr lang="en-US" b="1">
                <a:solidFill>
                  <a:srgbClr val="B7001F"/>
                </a:solidFill>
              </a:rPr>
              <a:t>cons</a:t>
            </a:r>
            <a:endParaRPr lang="en-US"/>
          </a:p>
          <a:p>
            <a:pPr lvl="1">
              <a:tabLst>
                <a:tab pos="1143000" algn="l"/>
              </a:tabLst>
            </a:pPr>
            <a:r>
              <a:rPr lang="en-US"/>
              <a:t>assumes a </a:t>
            </a:r>
            <a:r>
              <a:rPr lang="en-US">
                <a:solidFill>
                  <a:schemeClr val="hlink"/>
                </a:solidFill>
              </a:rPr>
              <a:t>linear development</a:t>
            </a:r>
            <a:r>
              <a:rPr lang="en-US"/>
              <a:t> –&gt; </a:t>
            </a:r>
            <a:r>
              <a:rPr lang="en-US">
                <a:solidFill>
                  <a:srgbClr val="00269E"/>
                </a:solidFill>
              </a:rPr>
              <a:t>sequential flow of activities</a:t>
            </a:r>
            <a:endParaRPr lang="en-US"/>
          </a:p>
          <a:p>
            <a:pPr lvl="1">
              <a:tabLst>
                <a:tab pos="1143000" algn="l"/>
              </a:tabLst>
            </a:pPr>
            <a:r>
              <a:rPr lang="en-US"/>
              <a:t>assumes </a:t>
            </a:r>
            <a:r>
              <a:rPr lang="en-US">
                <a:solidFill>
                  <a:schemeClr val="hlink"/>
                </a:solidFill>
              </a:rPr>
              <a:t>results</a:t>
            </a:r>
            <a:r>
              <a:rPr lang="en-US"/>
              <a:t> of each phase are </a:t>
            </a:r>
            <a:r>
              <a:rPr lang="en-US">
                <a:solidFill>
                  <a:schemeClr val="hlink"/>
                </a:solidFill>
              </a:rPr>
              <a:t>frozen</a:t>
            </a:r>
            <a:r>
              <a:rPr lang="en-US"/>
              <a:t> before proceeding to the next phase –&gt; </a:t>
            </a:r>
            <a:r>
              <a:rPr lang="en-US">
                <a:solidFill>
                  <a:srgbClr val="00269E"/>
                </a:solidFill>
              </a:rPr>
              <a:t>revision of requirements is difficult</a:t>
            </a:r>
          </a:p>
          <a:p>
            <a:pPr lvl="1">
              <a:tabLst>
                <a:tab pos="1143000" algn="l"/>
              </a:tabLst>
            </a:pPr>
            <a:r>
              <a:rPr lang="en-US"/>
              <a:t>provides </a:t>
            </a:r>
            <a:r>
              <a:rPr lang="en-US">
                <a:solidFill>
                  <a:schemeClr val="hlink"/>
                </a:solidFill>
              </a:rPr>
              <a:t>no guidance</a:t>
            </a:r>
            <a:r>
              <a:rPr lang="en-US"/>
              <a:t> as to what to do in each phase</a:t>
            </a:r>
          </a:p>
          <a:p>
            <a:pPr lvl="1">
              <a:tabLst>
                <a:tab pos="1143000" algn="l"/>
              </a:tabLst>
            </a:pPr>
            <a:r>
              <a:rPr lang="en-US"/>
              <a:t>all planning is oriented toward a single product delivery date</a:t>
            </a:r>
            <a:br>
              <a:rPr lang="en-US"/>
            </a:br>
            <a:r>
              <a:rPr lang="en-US"/>
              <a:t>–&gt;	</a:t>
            </a:r>
            <a:r>
              <a:rPr lang="en-US">
                <a:solidFill>
                  <a:srgbClr val="00269E"/>
                </a:solidFill>
              </a:rPr>
              <a:t>product usually is not available for feedback until the end of the 	development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wipe(left)">
                                      <p:cBhvr>
                                        <p:cTn id="10" dur="500"/>
                                        <p:tgtEl>
                                          <p:spTgt spid="4710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wipe(left)">
                                      <p:cBhvr>
                                        <p:cTn id="13" dur="500"/>
                                        <p:tgtEl>
                                          <p:spTgt spid="4710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wipe(left)">
                                      <p:cBhvr>
                                        <p:cTn id="16" dur="500"/>
                                        <p:tgtEl>
                                          <p:spTgt spid="471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animEffect transition="in" filter="wipe(left)">
                                      <p:cBhvr>
                                        <p:cTn id="21" dur="500"/>
                                        <p:tgtEl>
                                          <p:spTgt spid="4710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wipe(left)">
                                      <p:cBhvr>
                                        <p:cTn id="24" dur="500"/>
                                        <p:tgtEl>
                                          <p:spTgt spid="4710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wipe(left)">
                                      <p:cBhvr>
                                        <p:cTn id="27" dur="500"/>
                                        <p:tgtEl>
                                          <p:spTgt spid="4710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7107">
                                            <p:txEl>
                                              <p:pRg st="7" end="7"/>
                                            </p:txEl>
                                          </p:spTgt>
                                        </p:tgtEl>
                                        <p:attrNameLst>
                                          <p:attrName>style.visibility</p:attrName>
                                        </p:attrNameLst>
                                      </p:cBhvr>
                                      <p:to>
                                        <p:strVal val="visible"/>
                                      </p:to>
                                    </p:set>
                                    <p:animEffect transition="in" filter="wipe(left)">
                                      <p:cBhvr>
                                        <p:cTn id="30" dur="500"/>
                                        <p:tgtEl>
                                          <p:spTgt spid="4710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7107">
                                            <p:txEl>
                                              <p:pRg st="8" end="8"/>
                                            </p:txEl>
                                          </p:spTgt>
                                        </p:tgtEl>
                                        <p:attrNameLst>
                                          <p:attrName>style.visibility</p:attrName>
                                        </p:attrNameLst>
                                      </p:cBhvr>
                                      <p:to>
                                        <p:strVal val="visible"/>
                                      </p:to>
                                    </p:set>
                                    <p:animEffect transition="in" filter="wipe(left)">
                                      <p:cBhvr>
                                        <p:cTn id="33" dur="5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8500" y="1284288"/>
            <a:ext cx="4489450" cy="4678362"/>
            <a:chOff x="440" y="809"/>
            <a:chExt cx="2828" cy="2947"/>
          </a:xfrm>
        </p:grpSpPr>
        <p:grpSp>
          <p:nvGrpSpPr>
            <p:cNvPr id="3" name="Group 3"/>
            <p:cNvGrpSpPr>
              <a:grpSpLocks/>
            </p:cNvGrpSpPr>
            <p:nvPr/>
          </p:nvGrpSpPr>
          <p:grpSpPr bwMode="auto">
            <a:xfrm>
              <a:off x="440" y="929"/>
              <a:ext cx="2828" cy="2827"/>
              <a:chOff x="1395" y="929"/>
              <a:chExt cx="2828" cy="2827"/>
            </a:xfrm>
          </p:grpSpPr>
          <p:sp>
            <p:nvSpPr>
              <p:cNvPr id="48132" name="Oval 4"/>
              <p:cNvSpPr>
                <a:spLocks noChangeArrowheads="1"/>
              </p:cNvSpPr>
              <p:nvPr/>
            </p:nvSpPr>
            <p:spPr bwMode="auto">
              <a:xfrm>
                <a:off x="1395" y="929"/>
                <a:ext cx="2828" cy="282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8133" name="Line 5"/>
              <p:cNvSpPr>
                <a:spLocks noChangeShapeType="1"/>
              </p:cNvSpPr>
              <p:nvPr/>
            </p:nvSpPr>
            <p:spPr bwMode="auto">
              <a:xfrm flipH="1">
                <a:off x="2015" y="1176"/>
                <a:ext cx="1590" cy="2345"/>
              </a:xfrm>
              <a:prstGeom prst="line">
                <a:avLst/>
              </a:prstGeom>
              <a:noFill/>
              <a:ln w="12700">
                <a:solidFill>
                  <a:schemeClr val="bg1"/>
                </a:solidFill>
                <a:round/>
                <a:headEnd/>
                <a:tailEnd/>
              </a:ln>
              <a:effectLst/>
            </p:spPr>
            <p:txBody>
              <a:bodyPr wrap="none" anchor="ctr"/>
              <a:lstStyle/>
              <a:p>
                <a:endParaRPr lang="en-US"/>
              </a:p>
            </p:txBody>
          </p:sp>
          <p:sp>
            <p:nvSpPr>
              <p:cNvPr id="48134" name="Line 6"/>
              <p:cNvSpPr>
                <a:spLocks noChangeShapeType="1"/>
              </p:cNvSpPr>
              <p:nvPr/>
            </p:nvSpPr>
            <p:spPr bwMode="auto">
              <a:xfrm>
                <a:off x="1397" y="2339"/>
                <a:ext cx="2815" cy="0"/>
              </a:xfrm>
              <a:prstGeom prst="line">
                <a:avLst/>
              </a:prstGeom>
              <a:noFill/>
              <a:ln w="12700">
                <a:solidFill>
                  <a:schemeClr val="bg1"/>
                </a:solidFill>
                <a:round/>
                <a:headEnd/>
                <a:tailEnd/>
              </a:ln>
              <a:effectLst/>
            </p:spPr>
            <p:txBody>
              <a:bodyPr wrap="none" anchor="ctr"/>
              <a:lstStyle/>
              <a:p>
                <a:endParaRPr lang="en-US"/>
              </a:p>
            </p:txBody>
          </p:sp>
          <p:sp>
            <p:nvSpPr>
              <p:cNvPr id="48135" name="Line 7"/>
              <p:cNvSpPr>
                <a:spLocks noChangeShapeType="1"/>
              </p:cNvSpPr>
              <p:nvPr/>
            </p:nvSpPr>
            <p:spPr bwMode="auto">
              <a:xfrm>
                <a:off x="2028" y="1176"/>
                <a:ext cx="1573" cy="2354"/>
              </a:xfrm>
              <a:prstGeom prst="line">
                <a:avLst/>
              </a:prstGeom>
              <a:noFill/>
              <a:ln w="12700">
                <a:solidFill>
                  <a:schemeClr val="bg1"/>
                </a:solidFill>
                <a:round/>
                <a:headEnd/>
                <a:tailEnd/>
              </a:ln>
              <a:effectLst/>
            </p:spPr>
            <p:txBody>
              <a:bodyPr wrap="none" anchor="ctr"/>
              <a:lstStyle/>
              <a:p>
                <a:endParaRPr lang="en-US"/>
              </a:p>
            </p:txBody>
          </p:sp>
          <p:sp>
            <p:nvSpPr>
              <p:cNvPr id="48136" name="Oval 8"/>
              <p:cNvSpPr>
                <a:spLocks noChangeArrowheads="1"/>
              </p:cNvSpPr>
              <p:nvPr/>
            </p:nvSpPr>
            <p:spPr bwMode="auto">
              <a:xfrm>
                <a:off x="2408" y="1942"/>
                <a:ext cx="801" cy="801"/>
              </a:xfrm>
              <a:prstGeom prst="ellipse">
                <a:avLst/>
              </a:prstGeom>
              <a:solidFill>
                <a:srgbClr val="FAFD00"/>
              </a:solidFill>
              <a:ln w="12700">
                <a:solidFill>
                  <a:schemeClr val="tx1"/>
                </a:solidFill>
                <a:round/>
                <a:headEnd/>
                <a:tailEnd/>
              </a:ln>
              <a:effectLst/>
            </p:spPr>
            <p:txBody>
              <a:bodyPr wrap="none" anchor="ctr"/>
              <a:lstStyle/>
              <a:p>
                <a:endParaRPr lang="en-US"/>
              </a:p>
            </p:txBody>
          </p:sp>
        </p:grpSp>
        <p:sp>
          <p:nvSpPr>
            <p:cNvPr id="48137" name="Rectangle 9"/>
            <p:cNvSpPr>
              <a:spLocks noChangeArrowheads="1"/>
            </p:cNvSpPr>
            <p:nvPr/>
          </p:nvSpPr>
          <p:spPr bwMode="auto">
            <a:xfrm>
              <a:off x="1423" y="1066"/>
              <a:ext cx="1073" cy="632"/>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Gather</a:t>
              </a:r>
            </a:p>
            <a:p>
              <a:r>
                <a:rPr lang="en-US" sz="2000" b="1">
                  <a:solidFill>
                    <a:schemeClr val="bg1"/>
                  </a:solidFill>
                </a:rPr>
                <a:t>Requirements</a:t>
              </a:r>
            </a:p>
            <a:p>
              <a:r>
                <a:rPr lang="en-US" sz="2000" b="1">
                  <a:solidFill>
                    <a:schemeClr val="bg1"/>
                  </a:solidFill>
                </a:rPr>
                <a:t>&amp; Refine</a:t>
              </a:r>
              <a:endParaRPr lang="en-US" sz="2000" b="1"/>
            </a:p>
          </p:txBody>
        </p:sp>
        <p:sp>
          <p:nvSpPr>
            <p:cNvPr id="48138" name="Rectangle 10"/>
            <p:cNvSpPr>
              <a:spLocks noChangeArrowheads="1"/>
            </p:cNvSpPr>
            <p:nvPr/>
          </p:nvSpPr>
          <p:spPr bwMode="auto">
            <a:xfrm>
              <a:off x="2367" y="1742"/>
              <a:ext cx="576" cy="440"/>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Quick</a:t>
              </a:r>
            </a:p>
            <a:p>
              <a:r>
                <a:rPr lang="en-US" sz="2000" b="1">
                  <a:solidFill>
                    <a:schemeClr val="bg1"/>
                  </a:solidFill>
                </a:rPr>
                <a:t>Design</a:t>
              </a:r>
            </a:p>
          </p:txBody>
        </p:sp>
        <p:sp>
          <p:nvSpPr>
            <p:cNvPr id="48139" name="Rectangle 11"/>
            <p:cNvSpPr>
              <a:spLocks noChangeArrowheads="1"/>
            </p:cNvSpPr>
            <p:nvPr/>
          </p:nvSpPr>
          <p:spPr bwMode="auto">
            <a:xfrm>
              <a:off x="2367" y="2509"/>
              <a:ext cx="789" cy="440"/>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Build</a:t>
              </a:r>
            </a:p>
            <a:p>
              <a:r>
                <a:rPr lang="en-US" sz="2000" b="1">
                  <a:solidFill>
                    <a:schemeClr val="bg1"/>
                  </a:solidFill>
                </a:rPr>
                <a:t>Prototype</a:t>
              </a:r>
              <a:endParaRPr lang="en-US" sz="2000" b="1"/>
            </a:p>
          </p:txBody>
        </p:sp>
        <p:sp>
          <p:nvSpPr>
            <p:cNvPr id="48140" name="Rectangle 12"/>
            <p:cNvSpPr>
              <a:spLocks noChangeArrowheads="1"/>
            </p:cNvSpPr>
            <p:nvPr/>
          </p:nvSpPr>
          <p:spPr bwMode="auto">
            <a:xfrm>
              <a:off x="1433" y="3016"/>
              <a:ext cx="1033" cy="632"/>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Customer</a:t>
              </a:r>
            </a:p>
            <a:p>
              <a:r>
                <a:rPr lang="en-US" sz="2000" b="1">
                  <a:solidFill>
                    <a:schemeClr val="bg1"/>
                  </a:solidFill>
                </a:rPr>
                <a:t>Evaluation of</a:t>
              </a:r>
            </a:p>
            <a:p>
              <a:r>
                <a:rPr lang="en-US" sz="2000" b="1">
                  <a:solidFill>
                    <a:schemeClr val="bg1"/>
                  </a:solidFill>
                </a:rPr>
                <a:t>Prototype</a:t>
              </a:r>
              <a:endParaRPr lang="en-US" sz="2000" b="1"/>
            </a:p>
          </p:txBody>
        </p:sp>
        <p:sp>
          <p:nvSpPr>
            <p:cNvPr id="48141" name="Rectangle 13"/>
            <p:cNvSpPr>
              <a:spLocks noChangeArrowheads="1"/>
            </p:cNvSpPr>
            <p:nvPr/>
          </p:nvSpPr>
          <p:spPr bwMode="auto">
            <a:xfrm>
              <a:off x="647" y="2509"/>
              <a:ext cx="789" cy="440"/>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Refine</a:t>
              </a:r>
            </a:p>
            <a:p>
              <a:r>
                <a:rPr lang="en-US" sz="2000" b="1">
                  <a:solidFill>
                    <a:schemeClr val="bg1"/>
                  </a:solidFill>
                </a:rPr>
                <a:t>Prototype</a:t>
              </a:r>
              <a:endParaRPr lang="en-US" sz="2000"/>
            </a:p>
          </p:txBody>
        </p:sp>
        <p:sp>
          <p:nvSpPr>
            <p:cNvPr id="48142" name="Rectangle 14"/>
            <p:cNvSpPr>
              <a:spLocks noChangeArrowheads="1"/>
            </p:cNvSpPr>
            <p:nvPr/>
          </p:nvSpPr>
          <p:spPr bwMode="auto">
            <a:xfrm>
              <a:off x="647" y="1742"/>
              <a:ext cx="736" cy="440"/>
            </a:xfrm>
            <a:prstGeom prst="rect">
              <a:avLst/>
            </a:prstGeom>
            <a:noFill/>
            <a:ln w="12700">
              <a:noFill/>
              <a:miter lim="800000"/>
              <a:headEnd/>
              <a:tailEnd/>
            </a:ln>
            <a:effectLst/>
          </p:spPr>
          <p:txBody>
            <a:bodyPr wrap="none" lIns="90487" tIns="44450" rIns="90487" bIns="44450">
              <a:spAutoFit/>
            </a:bodyPr>
            <a:lstStyle/>
            <a:p>
              <a:r>
                <a:rPr lang="en-US" sz="2000" b="1">
                  <a:solidFill>
                    <a:schemeClr val="bg1"/>
                  </a:solidFill>
                </a:rPr>
                <a:t>Engineer</a:t>
              </a:r>
            </a:p>
            <a:p>
              <a:r>
                <a:rPr lang="en-US" sz="2000" b="1">
                  <a:solidFill>
                    <a:schemeClr val="bg1"/>
                  </a:solidFill>
                </a:rPr>
                <a:t>Product</a:t>
              </a:r>
            </a:p>
          </p:txBody>
        </p:sp>
        <p:sp>
          <p:nvSpPr>
            <p:cNvPr id="48143" name="Line 15"/>
            <p:cNvSpPr>
              <a:spLocks noChangeShapeType="1"/>
            </p:cNvSpPr>
            <p:nvPr/>
          </p:nvSpPr>
          <p:spPr bwMode="auto">
            <a:xfrm flipV="1">
              <a:off x="1449" y="2019"/>
              <a:ext cx="623" cy="320"/>
            </a:xfrm>
            <a:prstGeom prst="line">
              <a:avLst/>
            </a:prstGeom>
            <a:noFill/>
            <a:ln w="12700">
              <a:solidFill>
                <a:schemeClr val="tx2"/>
              </a:solidFill>
              <a:prstDash val="lgDash"/>
              <a:round/>
              <a:headEnd/>
              <a:tailEnd/>
            </a:ln>
            <a:effectLst/>
          </p:spPr>
          <p:txBody>
            <a:bodyPr wrap="none" anchor="ctr"/>
            <a:lstStyle/>
            <a:p>
              <a:endParaRPr lang="en-US"/>
            </a:p>
          </p:txBody>
        </p:sp>
        <p:sp>
          <p:nvSpPr>
            <p:cNvPr id="48144" name="Line 16"/>
            <p:cNvSpPr>
              <a:spLocks noChangeShapeType="1"/>
            </p:cNvSpPr>
            <p:nvPr/>
          </p:nvSpPr>
          <p:spPr bwMode="auto">
            <a:xfrm flipV="1">
              <a:off x="1637" y="2348"/>
              <a:ext cx="623" cy="320"/>
            </a:xfrm>
            <a:prstGeom prst="line">
              <a:avLst/>
            </a:prstGeom>
            <a:noFill/>
            <a:ln w="12700">
              <a:solidFill>
                <a:schemeClr val="tx1"/>
              </a:solidFill>
              <a:prstDash val="lgDash"/>
              <a:round/>
              <a:headEnd/>
              <a:tailEnd/>
            </a:ln>
            <a:effectLst/>
          </p:spPr>
          <p:txBody>
            <a:bodyPr wrap="none" anchor="ctr"/>
            <a:lstStyle/>
            <a:p>
              <a:endParaRPr lang="en-US"/>
            </a:p>
          </p:txBody>
        </p:sp>
        <p:sp>
          <p:nvSpPr>
            <p:cNvPr id="48145" name="Line 17"/>
            <p:cNvSpPr>
              <a:spLocks noChangeShapeType="1"/>
            </p:cNvSpPr>
            <p:nvPr/>
          </p:nvSpPr>
          <p:spPr bwMode="auto">
            <a:xfrm>
              <a:off x="1252" y="809"/>
              <a:ext cx="133" cy="189"/>
            </a:xfrm>
            <a:prstGeom prst="line">
              <a:avLst/>
            </a:prstGeom>
            <a:noFill/>
            <a:ln w="12700">
              <a:solidFill>
                <a:schemeClr val="tx1"/>
              </a:solidFill>
              <a:round/>
              <a:headEnd/>
              <a:tailEnd type="triangle" w="med" len="med"/>
            </a:ln>
            <a:effectLst/>
          </p:spPr>
          <p:txBody>
            <a:bodyPr wrap="none" anchor="ctr"/>
            <a:lstStyle/>
            <a:p>
              <a:endParaRPr lang="en-US"/>
            </a:p>
          </p:txBody>
        </p:sp>
        <p:sp>
          <p:nvSpPr>
            <p:cNvPr id="48146" name="Line 18"/>
            <p:cNvSpPr>
              <a:spLocks noChangeShapeType="1"/>
            </p:cNvSpPr>
            <p:nvPr/>
          </p:nvSpPr>
          <p:spPr bwMode="auto">
            <a:xfrm>
              <a:off x="612" y="1195"/>
              <a:ext cx="180" cy="18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48147" name="Rectangle 19"/>
          <p:cNvSpPr>
            <a:spLocks noGrp="1" noChangeArrowheads="1"/>
          </p:cNvSpPr>
          <p:nvPr>
            <p:ph type="title"/>
          </p:nvPr>
        </p:nvSpPr>
        <p:spPr>
          <a:xfrm>
            <a:off x="685800" y="609600"/>
            <a:ext cx="8229600" cy="304800"/>
          </a:xfrm>
          <a:noFill/>
          <a:ln/>
        </p:spPr>
        <p:txBody>
          <a:bodyPr>
            <a:normAutofit fontScale="90000"/>
          </a:bodyPr>
          <a:lstStyle/>
          <a:p>
            <a:r>
              <a:rPr lang="en-US"/>
              <a:t>PROTOTYPING SOFTWARE DEVELOPMENT PROCESS</a:t>
            </a:r>
            <a:endParaRPr lang="en-US" sz="1400" b="0">
              <a:effectLst/>
            </a:endParaRPr>
          </a:p>
        </p:txBody>
      </p:sp>
      <p:sp>
        <p:nvSpPr>
          <p:cNvPr id="48148" name="Arc 20"/>
          <p:cNvSpPr>
            <a:spLocks/>
          </p:cNvSpPr>
          <p:nvPr/>
        </p:nvSpPr>
        <p:spPr bwMode="auto">
          <a:xfrm>
            <a:off x="3340100" y="2165350"/>
            <a:ext cx="2235200" cy="1266825"/>
          </a:xfrm>
          <a:custGeom>
            <a:avLst/>
            <a:gdLst>
              <a:gd name="G0" fmla="+- 0 0 0"/>
              <a:gd name="G1" fmla="+- 12402 0 0"/>
              <a:gd name="G2" fmla="+- 21600 0 0"/>
              <a:gd name="T0" fmla="*/ 17684 w 21600"/>
              <a:gd name="T1" fmla="*/ 0 h 12402"/>
              <a:gd name="T2" fmla="*/ 21600 w 21600"/>
              <a:gd name="T3" fmla="*/ 12402 h 12402"/>
              <a:gd name="T4" fmla="*/ 0 w 21600"/>
              <a:gd name="T5" fmla="*/ 12402 h 12402"/>
            </a:gdLst>
            <a:ahLst/>
            <a:cxnLst>
              <a:cxn ang="0">
                <a:pos x="T0" y="T1"/>
              </a:cxn>
              <a:cxn ang="0">
                <a:pos x="T2" y="T3"/>
              </a:cxn>
              <a:cxn ang="0">
                <a:pos x="T4" y="T5"/>
              </a:cxn>
            </a:cxnLst>
            <a:rect l="0" t="0" r="r" b="b"/>
            <a:pathLst>
              <a:path w="21600" h="12402" fill="none" extrusionOk="0">
                <a:moveTo>
                  <a:pt x="17684" y="-1"/>
                </a:moveTo>
                <a:cubicBezTo>
                  <a:pt x="20232" y="3633"/>
                  <a:pt x="21600" y="7963"/>
                  <a:pt x="21600" y="12402"/>
                </a:cubicBezTo>
              </a:path>
              <a:path w="21600" h="12402" stroke="0" extrusionOk="0">
                <a:moveTo>
                  <a:pt x="17684" y="-1"/>
                </a:moveTo>
                <a:cubicBezTo>
                  <a:pt x="20232" y="3633"/>
                  <a:pt x="21600" y="7963"/>
                  <a:pt x="21600" y="12402"/>
                </a:cubicBezTo>
                <a:lnTo>
                  <a:pt x="0" y="12402"/>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49" name="Rectangle 21"/>
          <p:cNvSpPr>
            <a:spLocks noChangeArrowheads="1"/>
          </p:cNvSpPr>
          <p:nvPr/>
        </p:nvSpPr>
        <p:spPr bwMode="auto">
          <a:xfrm>
            <a:off x="1681163" y="928688"/>
            <a:ext cx="755650" cy="454025"/>
          </a:xfrm>
          <a:prstGeom prst="rect">
            <a:avLst/>
          </a:prstGeom>
          <a:noFill/>
          <a:ln w="12700">
            <a:noFill/>
            <a:miter lim="800000"/>
            <a:headEnd/>
            <a:tailEnd/>
          </a:ln>
          <a:effectLst/>
        </p:spPr>
        <p:txBody>
          <a:bodyPr wrap="none" lIns="90487" tIns="44450" rIns="90487" bIns="44450">
            <a:spAutoFit/>
          </a:bodyPr>
          <a:lstStyle/>
          <a:p>
            <a:r>
              <a:rPr lang="en-US">
                <a:solidFill>
                  <a:srgbClr val="B7001F"/>
                </a:solidFill>
              </a:rPr>
              <a:t>Start</a:t>
            </a:r>
            <a:endParaRPr lang="en-US"/>
          </a:p>
        </p:txBody>
      </p:sp>
      <p:sp>
        <p:nvSpPr>
          <p:cNvPr id="48150" name="Rectangle 22"/>
          <p:cNvSpPr>
            <a:spLocks noChangeArrowheads="1"/>
          </p:cNvSpPr>
          <p:nvPr/>
        </p:nvSpPr>
        <p:spPr bwMode="auto">
          <a:xfrm>
            <a:off x="381000" y="1497013"/>
            <a:ext cx="739775" cy="454025"/>
          </a:xfrm>
          <a:prstGeom prst="rect">
            <a:avLst/>
          </a:prstGeom>
          <a:noFill/>
          <a:ln w="12700">
            <a:noFill/>
            <a:miter lim="800000"/>
            <a:headEnd/>
            <a:tailEnd/>
          </a:ln>
          <a:effectLst/>
        </p:spPr>
        <p:txBody>
          <a:bodyPr wrap="none" lIns="90487" tIns="44450" rIns="90487" bIns="44450">
            <a:spAutoFit/>
          </a:bodyPr>
          <a:lstStyle/>
          <a:p>
            <a:r>
              <a:rPr lang="en-US">
                <a:solidFill>
                  <a:srgbClr val="B7001F"/>
                </a:solidFill>
              </a:rPr>
              <a:t>Stop</a:t>
            </a:r>
            <a:endParaRPr lang="en-US"/>
          </a:p>
        </p:txBody>
      </p:sp>
      <p:sp>
        <p:nvSpPr>
          <p:cNvPr id="48151" name="Line 23"/>
          <p:cNvSpPr>
            <a:spLocks noChangeShapeType="1"/>
          </p:cNvSpPr>
          <p:nvPr/>
        </p:nvSpPr>
        <p:spPr bwMode="auto">
          <a:xfrm flipV="1">
            <a:off x="2543175" y="3533775"/>
            <a:ext cx="727075" cy="433388"/>
          </a:xfrm>
          <a:prstGeom prst="line">
            <a:avLst/>
          </a:prstGeom>
          <a:noFill/>
          <a:ln w="50800">
            <a:solidFill>
              <a:schemeClr val="hlink"/>
            </a:solidFill>
            <a:round/>
            <a:headEnd/>
            <a:tailEnd type="triangle" w="med" len="med"/>
          </a:ln>
          <a:effectLst/>
        </p:spPr>
        <p:txBody>
          <a:bodyPr wrap="none" anchor="ctr"/>
          <a:lstStyle/>
          <a:p>
            <a:endParaRPr lang="en-US"/>
          </a:p>
        </p:txBody>
      </p:sp>
      <p:sp>
        <p:nvSpPr>
          <p:cNvPr id="48152" name="Arc 24"/>
          <p:cNvSpPr>
            <a:spLocks/>
          </p:cNvSpPr>
          <p:nvPr/>
        </p:nvSpPr>
        <p:spPr bwMode="auto">
          <a:xfrm rot="5400000">
            <a:off x="3269457" y="3977481"/>
            <a:ext cx="2235200" cy="220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53" name="Arc 25"/>
          <p:cNvSpPr>
            <a:spLocks/>
          </p:cNvSpPr>
          <p:nvPr/>
        </p:nvSpPr>
        <p:spPr bwMode="auto">
          <a:xfrm rot="10800000">
            <a:off x="465138" y="3962400"/>
            <a:ext cx="2235200" cy="2205038"/>
          </a:xfrm>
          <a:custGeom>
            <a:avLst/>
            <a:gdLst>
              <a:gd name="G0" fmla="+- 0 0 0"/>
              <a:gd name="G1" fmla="+- 21600 0 0"/>
              <a:gd name="G2" fmla="+- 21600 0 0"/>
              <a:gd name="T0" fmla="*/ 0 w 21597"/>
              <a:gd name="T1" fmla="*/ 0 h 21600"/>
              <a:gd name="T2" fmla="*/ 21597 w 21597"/>
              <a:gd name="T3" fmla="*/ 21276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803" y="0"/>
                  <a:pt x="21420" y="9474"/>
                  <a:pt x="21597" y="21275"/>
                </a:cubicBezTo>
              </a:path>
              <a:path w="21597" h="21600" stroke="0" extrusionOk="0">
                <a:moveTo>
                  <a:pt x="-1" y="0"/>
                </a:moveTo>
                <a:cubicBezTo>
                  <a:pt x="11803" y="0"/>
                  <a:pt x="21420" y="9474"/>
                  <a:pt x="21597" y="21275"/>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54" name="Arc 26"/>
          <p:cNvSpPr>
            <a:spLocks/>
          </p:cNvSpPr>
          <p:nvPr/>
        </p:nvSpPr>
        <p:spPr bwMode="auto">
          <a:xfrm rot="15992366">
            <a:off x="702469" y="1804194"/>
            <a:ext cx="1660525" cy="2287587"/>
          </a:xfrm>
          <a:custGeom>
            <a:avLst/>
            <a:gdLst>
              <a:gd name="G0" fmla="+- 0 0 0"/>
              <a:gd name="G1" fmla="+- 21595 0 0"/>
              <a:gd name="G2" fmla="+- 21600 0 0"/>
              <a:gd name="T0" fmla="*/ 434 w 15547"/>
              <a:gd name="T1" fmla="*/ 0 h 21595"/>
              <a:gd name="T2" fmla="*/ 15547 w 15547"/>
              <a:gd name="T3" fmla="*/ 6601 h 21595"/>
              <a:gd name="T4" fmla="*/ 0 w 15547"/>
              <a:gd name="T5" fmla="*/ 21595 h 21595"/>
            </a:gdLst>
            <a:ahLst/>
            <a:cxnLst>
              <a:cxn ang="0">
                <a:pos x="T0" y="T1"/>
              </a:cxn>
              <a:cxn ang="0">
                <a:pos x="T2" y="T3"/>
              </a:cxn>
              <a:cxn ang="0">
                <a:pos x="T4" y="T5"/>
              </a:cxn>
            </a:cxnLst>
            <a:rect l="0" t="0" r="r" b="b"/>
            <a:pathLst>
              <a:path w="15547" h="21595" fill="none" extrusionOk="0">
                <a:moveTo>
                  <a:pt x="434" y="-1"/>
                </a:moveTo>
                <a:cubicBezTo>
                  <a:pt x="6146" y="114"/>
                  <a:pt x="11581" y="2487"/>
                  <a:pt x="15547" y="6600"/>
                </a:cubicBezTo>
              </a:path>
              <a:path w="15547" h="21595" stroke="0" extrusionOk="0">
                <a:moveTo>
                  <a:pt x="434" y="-1"/>
                </a:moveTo>
                <a:cubicBezTo>
                  <a:pt x="6146" y="114"/>
                  <a:pt x="11581" y="2487"/>
                  <a:pt x="15547" y="6600"/>
                </a:cubicBezTo>
                <a:lnTo>
                  <a:pt x="0" y="21595"/>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55" name="Rectangle 27"/>
          <p:cNvSpPr>
            <a:spLocks noGrp="1" noChangeArrowheads="1"/>
          </p:cNvSpPr>
          <p:nvPr>
            <p:ph type="body" idx="1"/>
          </p:nvPr>
        </p:nvSpPr>
        <p:spPr>
          <a:xfrm>
            <a:off x="5707063" y="1295400"/>
            <a:ext cx="3132137" cy="5029200"/>
          </a:xfrm>
          <a:noFill/>
          <a:ln/>
        </p:spPr>
        <p:txBody>
          <a:bodyPr>
            <a:normAutofit fontScale="70000" lnSpcReduction="20000"/>
          </a:bodyPr>
          <a:lstStyle/>
          <a:p>
            <a:r>
              <a:rPr lang="en-US"/>
              <a:t>basically a code-and-fix process </a:t>
            </a:r>
            <a:r>
              <a:rPr lang="en-US" b="1">
                <a:solidFill>
                  <a:schemeClr val="hlink"/>
                </a:solidFill>
              </a:rPr>
              <a:t>BUT</a:t>
            </a:r>
            <a:r>
              <a:rPr lang="en-US"/>
              <a:t> ...</a:t>
            </a:r>
          </a:p>
          <a:p>
            <a:pPr>
              <a:spcBef>
                <a:spcPts val="2400"/>
              </a:spcBef>
            </a:pPr>
            <a:r>
              <a:rPr lang="en-US"/>
              <a:t>useful when requirements are </a:t>
            </a:r>
            <a:r>
              <a:rPr lang="en-US">
                <a:solidFill>
                  <a:schemeClr val="hlink"/>
                </a:solidFill>
              </a:rPr>
              <a:t>vague</a:t>
            </a:r>
            <a:r>
              <a:rPr lang="en-US"/>
              <a:t> or </a:t>
            </a:r>
            <a:r>
              <a:rPr lang="en-US">
                <a:solidFill>
                  <a:schemeClr val="hlink"/>
                </a:solidFill>
              </a:rPr>
              <a:t>unknown</a:t>
            </a:r>
            <a:endParaRPr lang="en-US"/>
          </a:p>
          <a:p>
            <a:pPr lvl="1"/>
            <a:r>
              <a:rPr lang="en-US"/>
              <a:t>explore user interface</a:t>
            </a:r>
          </a:p>
          <a:p>
            <a:pPr lvl="1"/>
            <a:r>
              <a:rPr lang="en-US"/>
              <a:t>explore functionality needed</a:t>
            </a:r>
          </a:p>
          <a:p>
            <a:pPr>
              <a:spcBef>
                <a:spcPts val="2400"/>
              </a:spcBef>
            </a:pPr>
            <a:r>
              <a:rPr lang="en-US">
                <a:solidFill>
                  <a:schemeClr val="hlink"/>
                </a:solidFill>
              </a:rPr>
              <a:t>incremental</a:t>
            </a:r>
            <a:r>
              <a:rPr lang="en-US"/>
              <a:t> development and delivery</a:t>
            </a:r>
          </a:p>
          <a:p>
            <a:pPr>
              <a:spcBef>
                <a:spcPts val="2400"/>
              </a:spcBef>
              <a:buFont typeface="Zapf Dingbats" charset="2"/>
              <a:buNone/>
            </a:pPr>
            <a:r>
              <a:rPr lang="en-US">
                <a:solidFill>
                  <a:srgbClr val="00269E"/>
                </a:solidFill>
              </a:rPr>
              <a:t>	</a:t>
            </a:r>
            <a:r>
              <a:rPr lang="en-US" b="1">
                <a:solidFill>
                  <a:srgbClr val="00269E"/>
                </a:solidFill>
              </a:rPr>
              <a:t>What to do with the final prototype?</a:t>
            </a:r>
          </a:p>
        </p:txBody>
      </p:sp>
      <p:sp>
        <p:nvSpPr>
          <p:cNvPr id="48156" name="Arc 28"/>
          <p:cNvSpPr>
            <a:spLocks/>
          </p:cNvSpPr>
          <p:nvPr/>
        </p:nvSpPr>
        <p:spPr bwMode="auto">
          <a:xfrm>
            <a:off x="3340100" y="1225550"/>
            <a:ext cx="2235200" cy="22050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57" name="Arc 29"/>
          <p:cNvSpPr>
            <a:spLocks/>
          </p:cNvSpPr>
          <p:nvPr/>
        </p:nvSpPr>
        <p:spPr bwMode="auto">
          <a:xfrm rot="5400000">
            <a:off x="3269457" y="3977481"/>
            <a:ext cx="2235200" cy="220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48158" name="Arc 30"/>
          <p:cNvSpPr>
            <a:spLocks/>
          </p:cNvSpPr>
          <p:nvPr/>
        </p:nvSpPr>
        <p:spPr bwMode="auto">
          <a:xfrm rot="10800000">
            <a:off x="806450" y="4495800"/>
            <a:ext cx="1895475" cy="1671638"/>
          </a:xfrm>
          <a:custGeom>
            <a:avLst/>
            <a:gdLst>
              <a:gd name="G0" fmla="+- 0 0 0"/>
              <a:gd name="G1" fmla="+- 21600 0 0"/>
              <a:gd name="G2" fmla="+- 21600 0 0"/>
              <a:gd name="T0" fmla="*/ 0 w 20321"/>
              <a:gd name="T1" fmla="*/ 0 h 21600"/>
              <a:gd name="T2" fmla="*/ 20321 w 20321"/>
              <a:gd name="T3" fmla="*/ 14279 h 21600"/>
              <a:gd name="T4" fmla="*/ 0 w 20321"/>
              <a:gd name="T5" fmla="*/ 21600 h 21600"/>
            </a:gdLst>
            <a:ahLst/>
            <a:cxnLst>
              <a:cxn ang="0">
                <a:pos x="T0" y="T1"/>
              </a:cxn>
              <a:cxn ang="0">
                <a:pos x="T2" y="T3"/>
              </a:cxn>
              <a:cxn ang="0">
                <a:pos x="T4" y="T5"/>
              </a:cxn>
            </a:cxnLst>
            <a:rect l="0" t="0" r="r" b="b"/>
            <a:pathLst>
              <a:path w="20321" h="21600" fill="none" extrusionOk="0">
                <a:moveTo>
                  <a:pt x="-1" y="0"/>
                </a:moveTo>
                <a:cubicBezTo>
                  <a:pt x="9106" y="0"/>
                  <a:pt x="17234" y="5711"/>
                  <a:pt x="20321" y="14278"/>
                </a:cubicBezTo>
              </a:path>
              <a:path w="20321" h="21600" stroke="0" extrusionOk="0">
                <a:moveTo>
                  <a:pt x="-1" y="0"/>
                </a:moveTo>
                <a:cubicBezTo>
                  <a:pt x="9106" y="0"/>
                  <a:pt x="17234" y="5711"/>
                  <a:pt x="20321" y="14278"/>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1000"/>
                                  </p:stCondLst>
                                  <p:childTnLst>
                                    <p:set>
                                      <p:cBhvr>
                                        <p:cTn id="6" dur="1000">
                                          <p:stCondLst>
                                            <p:cond delay="0"/>
                                          </p:stCondLst>
                                        </p:cTn>
                                        <p:tgtEl>
                                          <p:spTgt spid="48156"/>
                                        </p:tgtEl>
                                        <p:attrNameLst>
                                          <p:attrName>style.visibility</p:attrName>
                                        </p:attrNameLst>
                                      </p:cBhvr>
                                      <p:to>
                                        <p:strVal val="visible"/>
                                      </p:to>
                                    </p:set>
                                  </p:childTnLst>
                                </p:cTn>
                              </p:par>
                            </p:childTnLst>
                          </p:cTn>
                        </p:par>
                        <p:par>
                          <p:cTn id="7" fill="hold">
                            <p:stCondLst>
                              <p:cond delay="2000"/>
                            </p:stCondLst>
                            <p:childTnLst>
                              <p:par>
                                <p:cTn id="8" presetID="11" presetClass="entr" presetSubtype="0" fill="hold" grpId="0" nodeType="afterEffect">
                                  <p:stCondLst>
                                    <p:cond delay="1000"/>
                                  </p:stCondLst>
                                  <p:childTnLst>
                                    <p:set>
                                      <p:cBhvr>
                                        <p:cTn id="9" dur="1000">
                                          <p:stCondLst>
                                            <p:cond delay="0"/>
                                          </p:stCondLst>
                                        </p:cTn>
                                        <p:tgtEl>
                                          <p:spTgt spid="48157"/>
                                        </p:tgtEl>
                                        <p:attrNameLst>
                                          <p:attrName>style.visibility</p:attrName>
                                        </p:attrNameLst>
                                      </p:cBhvr>
                                      <p:to>
                                        <p:strVal val="visible"/>
                                      </p:to>
                                    </p:set>
                                  </p:childTnLst>
                                </p:cTn>
                              </p:par>
                            </p:childTnLst>
                          </p:cTn>
                        </p:par>
                        <p:par>
                          <p:cTn id="10" fill="hold">
                            <p:stCondLst>
                              <p:cond delay="4000"/>
                            </p:stCondLst>
                            <p:childTnLst>
                              <p:par>
                                <p:cTn id="11" presetID="11" presetClass="entr" presetSubtype="0" fill="hold" grpId="0" nodeType="afterEffect">
                                  <p:stCondLst>
                                    <p:cond delay="1000"/>
                                  </p:stCondLst>
                                  <p:childTnLst>
                                    <p:set>
                                      <p:cBhvr>
                                        <p:cTn id="12" dur="1000">
                                          <p:stCondLst>
                                            <p:cond delay="0"/>
                                          </p:stCondLst>
                                        </p:cTn>
                                        <p:tgtEl>
                                          <p:spTgt spid="48158"/>
                                        </p:tgtEl>
                                        <p:attrNameLst>
                                          <p:attrName>style.visibility</p:attrName>
                                        </p:attrNameLst>
                                      </p:cBhvr>
                                      <p:to>
                                        <p:strVal val="visible"/>
                                      </p:to>
                                    </p:set>
                                  </p:childTnLst>
                                </p:cTn>
                              </p:par>
                            </p:childTnLst>
                          </p:cTn>
                        </p:par>
                        <p:par>
                          <p:cTn id="13" fill="hold">
                            <p:stCondLst>
                              <p:cond delay="6000"/>
                            </p:stCondLst>
                            <p:childTnLst>
                              <p:par>
                                <p:cTn id="14" presetID="11" presetClass="entr" presetSubtype="0" fill="hold" grpId="0" nodeType="afterEffect">
                                  <p:stCondLst>
                                    <p:cond delay="0"/>
                                  </p:stCondLst>
                                  <p:childTnLst>
                                    <p:set>
                                      <p:cBhvr>
                                        <p:cTn id="15" dur="1000">
                                          <p:stCondLst>
                                            <p:cond delay="0"/>
                                          </p:stCondLst>
                                        </p:cTn>
                                        <p:tgtEl>
                                          <p:spTgt spid="481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1000">
                                          <p:stCondLst>
                                            <p:cond delay="0"/>
                                          </p:stCondLst>
                                        </p:cTn>
                                        <p:tgtEl>
                                          <p:spTgt spid="48148"/>
                                        </p:tgtEl>
                                        <p:attrNameLst>
                                          <p:attrName>style.visibility</p:attrName>
                                        </p:attrNameLst>
                                      </p:cBhvr>
                                      <p:to>
                                        <p:strVal val="visible"/>
                                      </p:to>
                                    </p:set>
                                  </p:childTnLst>
                                </p:cTn>
                              </p:par>
                            </p:childTnLst>
                          </p:cTn>
                        </p:par>
                        <p:par>
                          <p:cTn id="20" fill="hold">
                            <p:stCondLst>
                              <p:cond delay="1000"/>
                            </p:stCondLst>
                            <p:childTnLst>
                              <p:par>
                                <p:cTn id="21" presetID="11" presetClass="entr" presetSubtype="0" fill="hold" grpId="0" nodeType="afterEffect">
                                  <p:stCondLst>
                                    <p:cond delay="1000"/>
                                  </p:stCondLst>
                                  <p:childTnLst>
                                    <p:set>
                                      <p:cBhvr>
                                        <p:cTn id="22" dur="1000">
                                          <p:stCondLst>
                                            <p:cond delay="0"/>
                                          </p:stCondLst>
                                        </p:cTn>
                                        <p:tgtEl>
                                          <p:spTgt spid="48152"/>
                                        </p:tgtEl>
                                        <p:attrNameLst>
                                          <p:attrName>style.visibility</p:attrName>
                                        </p:attrNameLst>
                                      </p:cBhvr>
                                      <p:to>
                                        <p:strVal val="visible"/>
                                      </p:to>
                                    </p:set>
                                  </p:childTnLst>
                                </p:cTn>
                              </p:par>
                            </p:childTnLst>
                          </p:cTn>
                        </p:par>
                        <p:par>
                          <p:cTn id="23" fill="hold">
                            <p:stCondLst>
                              <p:cond delay="3000"/>
                            </p:stCondLst>
                            <p:childTnLst>
                              <p:par>
                                <p:cTn id="24" presetID="11" presetClass="entr" presetSubtype="0" fill="hold" grpId="0" nodeType="afterEffect">
                                  <p:stCondLst>
                                    <p:cond delay="1000"/>
                                  </p:stCondLst>
                                  <p:childTnLst>
                                    <p:set>
                                      <p:cBhvr>
                                        <p:cTn id="25" dur="1000">
                                          <p:stCondLst>
                                            <p:cond delay="0"/>
                                          </p:stCondLst>
                                        </p:cTn>
                                        <p:tgtEl>
                                          <p:spTgt spid="48153"/>
                                        </p:tgtEl>
                                        <p:attrNameLst>
                                          <p:attrName>style.visibility</p:attrName>
                                        </p:attrNameLst>
                                      </p:cBhvr>
                                      <p:to>
                                        <p:strVal val="visible"/>
                                      </p:to>
                                    </p:set>
                                  </p:childTnLst>
                                </p:cTn>
                              </p:par>
                            </p:childTnLst>
                          </p:cTn>
                        </p:par>
                        <p:par>
                          <p:cTn id="26" fill="hold">
                            <p:stCondLst>
                              <p:cond delay="5000"/>
                            </p:stCondLst>
                            <p:childTnLst>
                              <p:par>
                                <p:cTn id="27" presetID="11" presetClass="entr" presetSubtype="0" fill="hold" grpId="0" nodeType="afterEffect">
                                  <p:stCondLst>
                                    <p:cond delay="1000"/>
                                  </p:stCondLst>
                                  <p:childTnLst>
                                    <p:set>
                                      <p:cBhvr>
                                        <p:cTn id="28" dur="1000">
                                          <p:stCondLst>
                                            <p:cond delay="0"/>
                                          </p:stCondLst>
                                        </p:cTn>
                                        <p:tgtEl>
                                          <p:spTgt spid="481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155">
                                            <p:txEl>
                                              <p:pRg st="0" end="0"/>
                                            </p:txEl>
                                          </p:spTgt>
                                        </p:tgtEl>
                                        <p:attrNameLst>
                                          <p:attrName>style.visibility</p:attrName>
                                        </p:attrNameLst>
                                      </p:cBhvr>
                                      <p:to>
                                        <p:strVal val="visible"/>
                                      </p:to>
                                    </p:set>
                                    <p:animEffect transition="in" filter="wipe(left)">
                                      <p:cBhvr>
                                        <p:cTn id="33" dur="500"/>
                                        <p:tgtEl>
                                          <p:spTgt spid="4815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8155">
                                            <p:txEl>
                                              <p:pRg st="1" end="1"/>
                                            </p:txEl>
                                          </p:spTgt>
                                        </p:tgtEl>
                                        <p:attrNameLst>
                                          <p:attrName>style.visibility</p:attrName>
                                        </p:attrNameLst>
                                      </p:cBhvr>
                                      <p:to>
                                        <p:strVal val="visible"/>
                                      </p:to>
                                    </p:set>
                                    <p:animEffect transition="in" filter="wipe(left)">
                                      <p:cBhvr>
                                        <p:cTn id="38" dur="500"/>
                                        <p:tgtEl>
                                          <p:spTgt spid="48155">
                                            <p:txEl>
                                              <p:pRg st="1" end="1"/>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8155">
                                            <p:txEl>
                                              <p:pRg st="2" end="2"/>
                                            </p:txEl>
                                          </p:spTgt>
                                        </p:tgtEl>
                                        <p:attrNameLst>
                                          <p:attrName>style.visibility</p:attrName>
                                        </p:attrNameLst>
                                      </p:cBhvr>
                                      <p:to>
                                        <p:strVal val="visible"/>
                                      </p:to>
                                    </p:set>
                                    <p:animEffect transition="in" filter="wipe(left)">
                                      <p:cBhvr>
                                        <p:cTn id="41" dur="500"/>
                                        <p:tgtEl>
                                          <p:spTgt spid="48155">
                                            <p:txEl>
                                              <p:pRg st="2" end="2"/>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8155">
                                            <p:txEl>
                                              <p:pRg st="3" end="3"/>
                                            </p:txEl>
                                          </p:spTgt>
                                        </p:tgtEl>
                                        <p:attrNameLst>
                                          <p:attrName>style.visibility</p:attrName>
                                        </p:attrNameLst>
                                      </p:cBhvr>
                                      <p:to>
                                        <p:strVal val="visible"/>
                                      </p:to>
                                    </p:set>
                                    <p:animEffect transition="in" filter="wipe(left)">
                                      <p:cBhvr>
                                        <p:cTn id="44" dur="500"/>
                                        <p:tgtEl>
                                          <p:spTgt spid="4815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8155">
                                            <p:txEl>
                                              <p:pRg st="4" end="4"/>
                                            </p:txEl>
                                          </p:spTgt>
                                        </p:tgtEl>
                                        <p:attrNameLst>
                                          <p:attrName>style.visibility</p:attrName>
                                        </p:attrNameLst>
                                      </p:cBhvr>
                                      <p:to>
                                        <p:strVal val="visible"/>
                                      </p:to>
                                    </p:set>
                                    <p:animEffect transition="in" filter="wipe(left)">
                                      <p:cBhvr>
                                        <p:cTn id="49" dur="500"/>
                                        <p:tgtEl>
                                          <p:spTgt spid="4815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155">
                                            <p:txEl>
                                              <p:pRg st="5" end="5"/>
                                            </p:txEl>
                                          </p:spTgt>
                                        </p:tgtEl>
                                        <p:attrNameLst>
                                          <p:attrName>style.visibility</p:attrName>
                                        </p:attrNameLst>
                                      </p:cBhvr>
                                      <p:to>
                                        <p:strVal val="visible"/>
                                      </p:to>
                                    </p:set>
                                    <p:animEffect transition="in" filter="wipe(left)">
                                      <p:cBhvr>
                                        <p:cTn id="54" dur="500"/>
                                        <p:tgtEl>
                                          <p:spTgt spid="48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8" grpId="0" animBg="1"/>
      <p:bldP spid="48151" grpId="0" animBg="1"/>
      <p:bldP spid="48152" grpId="0" animBg="1"/>
      <p:bldP spid="48153" grpId="0" animBg="1"/>
      <p:bldP spid="48154" grpId="0" animBg="1"/>
      <p:bldP spid="48155" grpId="0" build="p" autoUpdateAnimBg="0"/>
      <p:bldP spid="48156" grpId="0" animBg="1"/>
      <p:bldP spid="48157" grpId="0" animBg="1"/>
      <p:bldP spid="481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a:t>PROTOTYPING PROCESS — PROS AND CONS</a:t>
            </a:r>
          </a:p>
        </p:txBody>
      </p:sp>
      <p:sp>
        <p:nvSpPr>
          <p:cNvPr id="49155" name="Rectangle 3"/>
          <p:cNvSpPr>
            <a:spLocks noGrp="1" noChangeArrowheads="1"/>
          </p:cNvSpPr>
          <p:nvPr>
            <p:ph type="body" idx="1"/>
          </p:nvPr>
        </p:nvSpPr>
        <p:spPr/>
        <p:txBody>
          <a:bodyPr>
            <a:normAutofit fontScale="92500" lnSpcReduction="10000"/>
          </a:bodyPr>
          <a:lstStyle/>
          <a:p>
            <a:r>
              <a:rPr lang="en-US" b="1">
                <a:solidFill>
                  <a:srgbClr val="B7001F"/>
                </a:solidFill>
              </a:rPr>
              <a:t>pros</a:t>
            </a:r>
            <a:endParaRPr lang="en-US"/>
          </a:p>
          <a:p>
            <a:pPr lvl="1"/>
            <a:r>
              <a:rPr lang="en-US"/>
              <a:t>allows </a:t>
            </a:r>
            <a:r>
              <a:rPr lang="en-US">
                <a:solidFill>
                  <a:schemeClr val="hlink"/>
                </a:solidFill>
              </a:rPr>
              <a:t>requirements</a:t>
            </a:r>
            <a:r>
              <a:rPr lang="en-US"/>
              <a:t> to be quickly </a:t>
            </a:r>
            <a:r>
              <a:rPr lang="en-US">
                <a:solidFill>
                  <a:schemeClr val="hlink"/>
                </a:solidFill>
              </a:rPr>
              <a:t>explored</a:t>
            </a:r>
            <a:endParaRPr lang="en-US"/>
          </a:p>
          <a:p>
            <a:pPr lvl="1"/>
            <a:r>
              <a:rPr lang="en-US"/>
              <a:t>allows </a:t>
            </a:r>
            <a:r>
              <a:rPr lang="en-US">
                <a:solidFill>
                  <a:schemeClr val="hlink"/>
                </a:solidFill>
              </a:rPr>
              <a:t>user feedback</a:t>
            </a:r>
            <a:r>
              <a:rPr lang="en-US"/>
              <a:t> to be </a:t>
            </a:r>
            <a:r>
              <a:rPr lang="en-US">
                <a:solidFill>
                  <a:schemeClr val="hlink"/>
                </a:solidFill>
              </a:rPr>
              <a:t>obtained</a:t>
            </a:r>
            <a:endParaRPr lang="en-US"/>
          </a:p>
          <a:p>
            <a:pPr lvl="1"/>
            <a:r>
              <a:rPr lang="en-US"/>
              <a:t>allows different </a:t>
            </a:r>
            <a:r>
              <a:rPr lang="en-US">
                <a:solidFill>
                  <a:schemeClr val="hlink"/>
                </a:solidFill>
              </a:rPr>
              <a:t>solutions</a:t>
            </a:r>
            <a:r>
              <a:rPr lang="en-US"/>
              <a:t> to be </a:t>
            </a:r>
            <a:r>
              <a:rPr lang="en-US">
                <a:solidFill>
                  <a:schemeClr val="hlink"/>
                </a:solidFill>
              </a:rPr>
              <a:t>explored</a:t>
            </a:r>
            <a:endParaRPr lang="en-US"/>
          </a:p>
          <a:p>
            <a:r>
              <a:rPr lang="en-US" b="1">
                <a:solidFill>
                  <a:srgbClr val="B7001F"/>
                </a:solidFill>
              </a:rPr>
              <a:t>cons</a:t>
            </a:r>
            <a:endParaRPr lang="en-US"/>
          </a:p>
          <a:p>
            <a:pPr lvl="1"/>
            <a:r>
              <a:rPr lang="en-US"/>
              <a:t>not really a complete development methodology –&gt; </a:t>
            </a:r>
            <a:r>
              <a:rPr lang="en-US">
                <a:solidFill>
                  <a:srgbClr val="00269E"/>
                </a:solidFill>
              </a:rPr>
              <a:t>often useful in conjunction with another methodology</a:t>
            </a:r>
          </a:p>
          <a:p>
            <a:pPr lvl="1"/>
            <a:r>
              <a:rPr lang="en-US"/>
              <a:t>“product” is not a complete system, but may be treated as such by management</a:t>
            </a:r>
          </a:p>
          <a:p>
            <a:pPr lvl="1"/>
            <a:r>
              <a:rPr lang="en-US"/>
              <a:t>documentation is often sparse or completely absent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normAutofit fontScale="90000"/>
          </a:bodyPr>
          <a:lstStyle/>
          <a:p>
            <a:r>
              <a:rPr lang="en-US"/>
              <a:t>SPIRAL SOFTWARE DEVELOPMENT PROCESS</a:t>
            </a:r>
            <a:endParaRPr lang="en-US" sz="1400" b="0">
              <a:effectLst/>
            </a:endParaRPr>
          </a:p>
        </p:txBody>
      </p:sp>
      <p:sp>
        <p:nvSpPr>
          <p:cNvPr id="51203" name="Rectangle 3"/>
          <p:cNvSpPr>
            <a:spLocks noChangeArrowheads="1"/>
          </p:cNvSpPr>
          <p:nvPr/>
        </p:nvSpPr>
        <p:spPr bwMode="auto">
          <a:xfrm>
            <a:off x="798513" y="1209675"/>
            <a:ext cx="5829300" cy="4911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51204" name="Arc 4"/>
          <p:cNvSpPr>
            <a:spLocks/>
          </p:cNvSpPr>
          <p:nvPr/>
        </p:nvSpPr>
        <p:spPr bwMode="auto">
          <a:xfrm>
            <a:off x="3724275" y="2662238"/>
            <a:ext cx="1185863" cy="993775"/>
          </a:xfrm>
          <a:custGeom>
            <a:avLst/>
            <a:gdLst>
              <a:gd name="G0" fmla="+- 0 0 0"/>
              <a:gd name="G1" fmla="+- 21600 0 0"/>
              <a:gd name="G2" fmla="+- 21600 0 0"/>
              <a:gd name="T0" fmla="*/ 0 w 21599"/>
              <a:gd name="T1" fmla="*/ 0 h 21600"/>
              <a:gd name="T2" fmla="*/ 21599 w 21599"/>
              <a:gd name="T3" fmla="*/ 21566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916" y="0"/>
                  <a:pt x="21581" y="9649"/>
                  <a:pt x="21599" y="21565"/>
                </a:cubicBezTo>
              </a:path>
              <a:path w="21599" h="21600" stroke="0" extrusionOk="0">
                <a:moveTo>
                  <a:pt x="-1" y="0"/>
                </a:moveTo>
                <a:cubicBezTo>
                  <a:pt x="11916" y="0"/>
                  <a:pt x="21581" y="9649"/>
                  <a:pt x="21599" y="21565"/>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05" name="Arc 5"/>
          <p:cNvSpPr>
            <a:spLocks/>
          </p:cNvSpPr>
          <p:nvPr/>
        </p:nvSpPr>
        <p:spPr bwMode="auto">
          <a:xfrm rot="5400000">
            <a:off x="3683794" y="3772694"/>
            <a:ext cx="1281112" cy="1168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06" name="Arc 6"/>
          <p:cNvSpPr>
            <a:spLocks/>
          </p:cNvSpPr>
          <p:nvPr/>
        </p:nvSpPr>
        <p:spPr bwMode="auto">
          <a:xfrm rot="10800000">
            <a:off x="2347913" y="3724275"/>
            <a:ext cx="1339850" cy="12747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07" name="Arc 7"/>
          <p:cNvSpPr>
            <a:spLocks/>
          </p:cNvSpPr>
          <p:nvPr/>
        </p:nvSpPr>
        <p:spPr bwMode="auto">
          <a:xfrm rot="16200000">
            <a:off x="2347913" y="2346325"/>
            <a:ext cx="1327150" cy="1327150"/>
          </a:xfrm>
          <a:custGeom>
            <a:avLst/>
            <a:gdLst>
              <a:gd name="G0" fmla="+- 0 0 0"/>
              <a:gd name="G1" fmla="+- 21600 0 0"/>
              <a:gd name="G2" fmla="+- 21600 0 0"/>
              <a:gd name="T0" fmla="*/ 0 w 21599"/>
              <a:gd name="T1" fmla="*/ 0 h 21600"/>
              <a:gd name="T2" fmla="*/ 21599 w 21599"/>
              <a:gd name="T3" fmla="*/ 21575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919" y="0"/>
                  <a:pt x="21586" y="9655"/>
                  <a:pt x="21599" y="21574"/>
                </a:cubicBezTo>
              </a:path>
              <a:path w="21599" h="21600" stroke="0" extrusionOk="0">
                <a:moveTo>
                  <a:pt x="-1" y="0"/>
                </a:moveTo>
                <a:cubicBezTo>
                  <a:pt x="11919" y="0"/>
                  <a:pt x="21586" y="9655"/>
                  <a:pt x="21599" y="21574"/>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08" name="Arc 8"/>
          <p:cNvSpPr>
            <a:spLocks/>
          </p:cNvSpPr>
          <p:nvPr/>
        </p:nvSpPr>
        <p:spPr bwMode="auto">
          <a:xfrm>
            <a:off x="3757613" y="2332038"/>
            <a:ext cx="1466850" cy="1325562"/>
          </a:xfrm>
          <a:custGeom>
            <a:avLst/>
            <a:gdLst>
              <a:gd name="G0" fmla="+- 0 0 0"/>
              <a:gd name="G1" fmla="+- 21600 0 0"/>
              <a:gd name="G2" fmla="+- 21600 0 0"/>
              <a:gd name="T0" fmla="*/ 0 w 21599"/>
              <a:gd name="T1" fmla="*/ 0 h 21600"/>
              <a:gd name="T2" fmla="*/ 21599 w 21599"/>
              <a:gd name="T3" fmla="*/ 21575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919" y="0"/>
                  <a:pt x="21586" y="9655"/>
                  <a:pt x="21599" y="21574"/>
                </a:cubicBezTo>
              </a:path>
              <a:path w="21599" h="21600" stroke="0" extrusionOk="0">
                <a:moveTo>
                  <a:pt x="-1" y="0"/>
                </a:moveTo>
                <a:cubicBezTo>
                  <a:pt x="11919" y="0"/>
                  <a:pt x="21586" y="9655"/>
                  <a:pt x="21599" y="21574"/>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09" name="Arc 9"/>
          <p:cNvSpPr>
            <a:spLocks/>
          </p:cNvSpPr>
          <p:nvPr/>
        </p:nvSpPr>
        <p:spPr bwMode="auto">
          <a:xfrm rot="5400000">
            <a:off x="3696494" y="3753644"/>
            <a:ext cx="1603375" cy="1519237"/>
          </a:xfrm>
          <a:custGeom>
            <a:avLst/>
            <a:gdLst>
              <a:gd name="G0" fmla="+- 0 0 0"/>
              <a:gd name="G1" fmla="+- 21600 0 0"/>
              <a:gd name="G2" fmla="+- 21600 0 0"/>
              <a:gd name="T0" fmla="*/ 0 w 21599"/>
              <a:gd name="T1" fmla="*/ 0 h 21600"/>
              <a:gd name="T2" fmla="*/ 21599 w 21599"/>
              <a:gd name="T3" fmla="*/ 21578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920" y="0"/>
                  <a:pt x="21587" y="9657"/>
                  <a:pt x="21599" y="21577"/>
                </a:cubicBezTo>
              </a:path>
              <a:path w="21599" h="21600" stroke="0" extrusionOk="0">
                <a:moveTo>
                  <a:pt x="-1" y="0"/>
                </a:moveTo>
                <a:cubicBezTo>
                  <a:pt x="11920" y="0"/>
                  <a:pt x="21587" y="9657"/>
                  <a:pt x="21599" y="21577"/>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0" name="Arc 10"/>
          <p:cNvSpPr>
            <a:spLocks/>
          </p:cNvSpPr>
          <p:nvPr/>
        </p:nvSpPr>
        <p:spPr bwMode="auto">
          <a:xfrm rot="10800000">
            <a:off x="2076450" y="3694113"/>
            <a:ext cx="1638300" cy="1647825"/>
          </a:xfrm>
          <a:custGeom>
            <a:avLst/>
            <a:gdLst>
              <a:gd name="G0" fmla="+- 20 0 0"/>
              <a:gd name="G1" fmla="+- 21600 0 0"/>
              <a:gd name="G2" fmla="+- 21600 0 0"/>
              <a:gd name="T0" fmla="*/ 0 w 21620"/>
              <a:gd name="T1" fmla="*/ 1 h 21600"/>
              <a:gd name="T2" fmla="*/ 21620 w 21620"/>
              <a:gd name="T3" fmla="*/ 21600 h 21600"/>
              <a:gd name="T4" fmla="*/ 20 w 21620"/>
              <a:gd name="T5" fmla="*/ 21600 h 21600"/>
            </a:gdLst>
            <a:ahLst/>
            <a:cxnLst>
              <a:cxn ang="0">
                <a:pos x="T0" y="T1"/>
              </a:cxn>
              <a:cxn ang="0">
                <a:pos x="T2" y="T3"/>
              </a:cxn>
              <a:cxn ang="0">
                <a:pos x="T4" y="T5"/>
              </a:cxn>
            </a:cxnLst>
            <a:rect l="0" t="0" r="r" b="b"/>
            <a:pathLst>
              <a:path w="21620" h="21600" fill="none" extrusionOk="0">
                <a:moveTo>
                  <a:pt x="-1" y="0"/>
                </a:moveTo>
                <a:cubicBezTo>
                  <a:pt x="6" y="0"/>
                  <a:pt x="13" y="-1"/>
                  <a:pt x="20" y="0"/>
                </a:cubicBezTo>
                <a:cubicBezTo>
                  <a:pt x="11949" y="0"/>
                  <a:pt x="21620" y="9670"/>
                  <a:pt x="21620" y="21600"/>
                </a:cubicBezTo>
              </a:path>
              <a:path w="21620" h="21600" stroke="0" extrusionOk="0">
                <a:moveTo>
                  <a:pt x="-1" y="0"/>
                </a:moveTo>
                <a:cubicBezTo>
                  <a:pt x="6" y="0"/>
                  <a:pt x="13" y="-1"/>
                  <a:pt x="20" y="0"/>
                </a:cubicBezTo>
                <a:cubicBezTo>
                  <a:pt x="11949" y="0"/>
                  <a:pt x="21620" y="9670"/>
                  <a:pt x="21620" y="21600"/>
                </a:cubicBezTo>
                <a:lnTo>
                  <a:pt x="2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1" name="Arc 11"/>
          <p:cNvSpPr>
            <a:spLocks/>
          </p:cNvSpPr>
          <p:nvPr/>
        </p:nvSpPr>
        <p:spPr bwMode="auto">
          <a:xfrm rot="16200000">
            <a:off x="2028825" y="2014538"/>
            <a:ext cx="1666875" cy="1619250"/>
          </a:xfrm>
          <a:custGeom>
            <a:avLst/>
            <a:gdLst>
              <a:gd name="G0" fmla="+- 20 0 0"/>
              <a:gd name="G1" fmla="+- 21600 0 0"/>
              <a:gd name="G2" fmla="+- 21600 0 0"/>
              <a:gd name="T0" fmla="*/ 0 w 21619"/>
              <a:gd name="T1" fmla="*/ 1 h 21600"/>
              <a:gd name="T2" fmla="*/ 21619 w 21619"/>
              <a:gd name="T3" fmla="*/ 21579 h 21600"/>
              <a:gd name="T4" fmla="*/ 20 w 21619"/>
              <a:gd name="T5" fmla="*/ 21600 h 21600"/>
            </a:gdLst>
            <a:ahLst/>
            <a:cxnLst>
              <a:cxn ang="0">
                <a:pos x="T0" y="T1"/>
              </a:cxn>
              <a:cxn ang="0">
                <a:pos x="T2" y="T3"/>
              </a:cxn>
              <a:cxn ang="0">
                <a:pos x="T4" y="T5"/>
              </a:cxn>
            </a:cxnLst>
            <a:rect l="0" t="0" r="r" b="b"/>
            <a:pathLst>
              <a:path w="21619" h="21600" fill="none" extrusionOk="0">
                <a:moveTo>
                  <a:pt x="-1" y="0"/>
                </a:moveTo>
                <a:cubicBezTo>
                  <a:pt x="6" y="0"/>
                  <a:pt x="13" y="-1"/>
                  <a:pt x="20" y="0"/>
                </a:cubicBezTo>
                <a:cubicBezTo>
                  <a:pt x="11941" y="0"/>
                  <a:pt x="21608" y="9657"/>
                  <a:pt x="21619" y="21578"/>
                </a:cubicBezTo>
              </a:path>
              <a:path w="21619" h="21600" stroke="0" extrusionOk="0">
                <a:moveTo>
                  <a:pt x="-1" y="0"/>
                </a:moveTo>
                <a:cubicBezTo>
                  <a:pt x="6" y="0"/>
                  <a:pt x="13" y="-1"/>
                  <a:pt x="20" y="0"/>
                </a:cubicBezTo>
                <a:cubicBezTo>
                  <a:pt x="11941" y="0"/>
                  <a:pt x="21608" y="9657"/>
                  <a:pt x="21619" y="21578"/>
                </a:cubicBezTo>
                <a:lnTo>
                  <a:pt x="2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2" name="Arc 12"/>
          <p:cNvSpPr>
            <a:spLocks/>
          </p:cNvSpPr>
          <p:nvPr/>
        </p:nvSpPr>
        <p:spPr bwMode="auto">
          <a:xfrm>
            <a:off x="3765550" y="2005013"/>
            <a:ext cx="1773238" cy="1649412"/>
          </a:xfrm>
          <a:custGeom>
            <a:avLst/>
            <a:gdLst>
              <a:gd name="G0" fmla="+- 19 0 0"/>
              <a:gd name="G1" fmla="+- 21600 0 0"/>
              <a:gd name="G2" fmla="+- 21600 0 0"/>
              <a:gd name="T0" fmla="*/ 0 w 21619"/>
              <a:gd name="T1" fmla="*/ 1 h 21600"/>
              <a:gd name="T2" fmla="*/ 21619 w 21619"/>
              <a:gd name="T3" fmla="*/ 21600 h 21600"/>
              <a:gd name="T4" fmla="*/ 19 w 21619"/>
              <a:gd name="T5" fmla="*/ 21600 h 21600"/>
            </a:gdLst>
            <a:ahLst/>
            <a:cxnLst>
              <a:cxn ang="0">
                <a:pos x="T0" y="T1"/>
              </a:cxn>
              <a:cxn ang="0">
                <a:pos x="T2" y="T3"/>
              </a:cxn>
              <a:cxn ang="0">
                <a:pos x="T4" y="T5"/>
              </a:cxn>
            </a:cxnLst>
            <a:rect l="0" t="0" r="r" b="b"/>
            <a:pathLst>
              <a:path w="21619" h="21600" fill="none" extrusionOk="0">
                <a:moveTo>
                  <a:pt x="-1" y="0"/>
                </a:moveTo>
                <a:cubicBezTo>
                  <a:pt x="6" y="0"/>
                  <a:pt x="12" y="-1"/>
                  <a:pt x="19" y="0"/>
                </a:cubicBezTo>
                <a:cubicBezTo>
                  <a:pt x="11948" y="0"/>
                  <a:pt x="21619" y="9670"/>
                  <a:pt x="21619" y="21600"/>
                </a:cubicBezTo>
              </a:path>
              <a:path w="21619" h="21600" stroke="0" extrusionOk="0">
                <a:moveTo>
                  <a:pt x="-1" y="0"/>
                </a:moveTo>
                <a:cubicBezTo>
                  <a:pt x="6" y="0"/>
                  <a:pt x="12" y="-1"/>
                  <a:pt x="19" y="0"/>
                </a:cubicBezTo>
                <a:cubicBezTo>
                  <a:pt x="11948" y="0"/>
                  <a:pt x="21619" y="9670"/>
                  <a:pt x="21619" y="21600"/>
                </a:cubicBezTo>
                <a:lnTo>
                  <a:pt x="19"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3" name="Arc 13"/>
          <p:cNvSpPr>
            <a:spLocks/>
          </p:cNvSpPr>
          <p:nvPr/>
        </p:nvSpPr>
        <p:spPr bwMode="auto">
          <a:xfrm rot="5400000">
            <a:off x="3684588" y="3765550"/>
            <a:ext cx="1912937" cy="1808163"/>
          </a:xfrm>
          <a:custGeom>
            <a:avLst/>
            <a:gdLst>
              <a:gd name="G0" fmla="+- 17 0 0"/>
              <a:gd name="G1" fmla="+- 21600 0 0"/>
              <a:gd name="G2" fmla="+- 21600 0 0"/>
              <a:gd name="T0" fmla="*/ 0 w 21617"/>
              <a:gd name="T1" fmla="*/ 1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1" y="0"/>
                </a:moveTo>
                <a:cubicBezTo>
                  <a:pt x="5" y="0"/>
                  <a:pt x="11" y="-1"/>
                  <a:pt x="17" y="0"/>
                </a:cubicBezTo>
                <a:cubicBezTo>
                  <a:pt x="11946" y="0"/>
                  <a:pt x="21617" y="9670"/>
                  <a:pt x="21617" y="21600"/>
                </a:cubicBezTo>
              </a:path>
              <a:path w="21617" h="21600" stroke="0" extrusionOk="0">
                <a:moveTo>
                  <a:pt x="-1" y="0"/>
                </a:moveTo>
                <a:cubicBezTo>
                  <a:pt x="5" y="0"/>
                  <a:pt x="11" y="-1"/>
                  <a:pt x="17" y="0"/>
                </a:cubicBezTo>
                <a:cubicBezTo>
                  <a:pt x="11946" y="0"/>
                  <a:pt x="21617" y="9670"/>
                  <a:pt x="21617" y="21600"/>
                </a:cubicBezTo>
                <a:lnTo>
                  <a:pt x="17"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4" name="Arc 14"/>
          <p:cNvSpPr>
            <a:spLocks/>
          </p:cNvSpPr>
          <p:nvPr/>
        </p:nvSpPr>
        <p:spPr bwMode="auto">
          <a:xfrm rot="10800000">
            <a:off x="1733550" y="3694113"/>
            <a:ext cx="1951038" cy="1951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5" name="Arc 15"/>
          <p:cNvSpPr>
            <a:spLocks/>
          </p:cNvSpPr>
          <p:nvPr/>
        </p:nvSpPr>
        <p:spPr bwMode="auto">
          <a:xfrm rot="16200000">
            <a:off x="1743075" y="1703388"/>
            <a:ext cx="1968500" cy="1936750"/>
          </a:xfrm>
          <a:custGeom>
            <a:avLst/>
            <a:gdLst>
              <a:gd name="G0" fmla="+- 17 0 0"/>
              <a:gd name="G1" fmla="+- 21600 0 0"/>
              <a:gd name="G2" fmla="+- 21600 0 0"/>
              <a:gd name="T0" fmla="*/ 0 w 21617"/>
              <a:gd name="T1" fmla="*/ 1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1" y="0"/>
                </a:moveTo>
                <a:cubicBezTo>
                  <a:pt x="5" y="0"/>
                  <a:pt x="11" y="-1"/>
                  <a:pt x="17" y="0"/>
                </a:cubicBezTo>
                <a:cubicBezTo>
                  <a:pt x="11946" y="0"/>
                  <a:pt x="21617" y="9670"/>
                  <a:pt x="21617" y="21600"/>
                </a:cubicBezTo>
              </a:path>
              <a:path w="21617" h="21600" stroke="0" extrusionOk="0">
                <a:moveTo>
                  <a:pt x="-1" y="0"/>
                </a:moveTo>
                <a:cubicBezTo>
                  <a:pt x="5" y="0"/>
                  <a:pt x="11" y="-1"/>
                  <a:pt x="17" y="0"/>
                </a:cubicBezTo>
                <a:cubicBezTo>
                  <a:pt x="11946" y="0"/>
                  <a:pt x="21617" y="9670"/>
                  <a:pt x="21617" y="21600"/>
                </a:cubicBezTo>
                <a:lnTo>
                  <a:pt x="17"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6" name="Arc 16"/>
          <p:cNvSpPr>
            <a:spLocks/>
          </p:cNvSpPr>
          <p:nvPr/>
        </p:nvSpPr>
        <p:spPr bwMode="auto">
          <a:xfrm rot="16200000">
            <a:off x="2680494" y="2659857"/>
            <a:ext cx="1011237" cy="1009650"/>
          </a:xfrm>
          <a:custGeom>
            <a:avLst/>
            <a:gdLst>
              <a:gd name="G0" fmla="+- 33 0 0"/>
              <a:gd name="G1" fmla="+- 21600 0 0"/>
              <a:gd name="G2" fmla="+- 21600 0 0"/>
              <a:gd name="T0" fmla="*/ 0 w 21633"/>
              <a:gd name="T1" fmla="*/ 1 h 21600"/>
              <a:gd name="T2" fmla="*/ 21633 w 21633"/>
              <a:gd name="T3" fmla="*/ 21600 h 21600"/>
              <a:gd name="T4" fmla="*/ 33 w 21633"/>
              <a:gd name="T5" fmla="*/ 21600 h 21600"/>
            </a:gdLst>
            <a:ahLst/>
            <a:cxnLst>
              <a:cxn ang="0">
                <a:pos x="T0" y="T1"/>
              </a:cxn>
              <a:cxn ang="0">
                <a:pos x="T2" y="T3"/>
              </a:cxn>
              <a:cxn ang="0">
                <a:pos x="T4" y="T5"/>
              </a:cxn>
            </a:cxnLst>
            <a:rect l="0" t="0" r="r" b="b"/>
            <a:pathLst>
              <a:path w="21633" h="21600" fill="none" extrusionOk="0">
                <a:moveTo>
                  <a:pt x="-1" y="0"/>
                </a:moveTo>
                <a:cubicBezTo>
                  <a:pt x="10" y="0"/>
                  <a:pt x="21" y="-1"/>
                  <a:pt x="33" y="0"/>
                </a:cubicBezTo>
                <a:cubicBezTo>
                  <a:pt x="11962" y="0"/>
                  <a:pt x="21633" y="9670"/>
                  <a:pt x="21633" y="21600"/>
                </a:cubicBezTo>
              </a:path>
              <a:path w="21633" h="21600" stroke="0" extrusionOk="0">
                <a:moveTo>
                  <a:pt x="-1" y="0"/>
                </a:moveTo>
                <a:cubicBezTo>
                  <a:pt x="10" y="0"/>
                  <a:pt x="21" y="-1"/>
                  <a:pt x="33" y="0"/>
                </a:cubicBezTo>
                <a:cubicBezTo>
                  <a:pt x="11962" y="0"/>
                  <a:pt x="21633" y="9670"/>
                  <a:pt x="21633" y="21600"/>
                </a:cubicBezTo>
                <a:lnTo>
                  <a:pt x="33"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7" name="Arc 17"/>
          <p:cNvSpPr>
            <a:spLocks/>
          </p:cNvSpPr>
          <p:nvPr/>
        </p:nvSpPr>
        <p:spPr bwMode="auto">
          <a:xfrm>
            <a:off x="3749675" y="1689100"/>
            <a:ext cx="2085975" cy="1965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8" name="Arc 18"/>
          <p:cNvSpPr>
            <a:spLocks/>
          </p:cNvSpPr>
          <p:nvPr/>
        </p:nvSpPr>
        <p:spPr bwMode="auto">
          <a:xfrm rot="5400000">
            <a:off x="4735513" y="4016375"/>
            <a:ext cx="1435100" cy="771525"/>
          </a:xfrm>
          <a:custGeom>
            <a:avLst/>
            <a:gdLst>
              <a:gd name="G0" fmla="+- 21 0 0"/>
              <a:gd name="G1" fmla="+- 21600 0 0"/>
              <a:gd name="G2" fmla="+- 21600 0 0"/>
              <a:gd name="T0" fmla="*/ 0 w 19879"/>
              <a:gd name="T1" fmla="*/ 1 h 21600"/>
              <a:gd name="T2" fmla="*/ 19879 w 19879"/>
              <a:gd name="T3" fmla="*/ 13104 h 21600"/>
              <a:gd name="T4" fmla="*/ 21 w 19879"/>
              <a:gd name="T5" fmla="*/ 21600 h 21600"/>
            </a:gdLst>
            <a:ahLst/>
            <a:cxnLst>
              <a:cxn ang="0">
                <a:pos x="T0" y="T1"/>
              </a:cxn>
              <a:cxn ang="0">
                <a:pos x="T2" y="T3"/>
              </a:cxn>
              <a:cxn ang="0">
                <a:pos x="T4" y="T5"/>
              </a:cxn>
            </a:cxnLst>
            <a:rect l="0" t="0" r="r" b="b"/>
            <a:pathLst>
              <a:path w="19879" h="21600" fill="none" extrusionOk="0">
                <a:moveTo>
                  <a:pt x="-1" y="0"/>
                </a:moveTo>
                <a:cubicBezTo>
                  <a:pt x="6" y="0"/>
                  <a:pt x="13" y="-1"/>
                  <a:pt x="21" y="0"/>
                </a:cubicBezTo>
                <a:cubicBezTo>
                  <a:pt x="8666" y="0"/>
                  <a:pt x="16479" y="5155"/>
                  <a:pt x="19879" y="13103"/>
                </a:cubicBezTo>
              </a:path>
              <a:path w="19879" h="21600" stroke="0" extrusionOk="0">
                <a:moveTo>
                  <a:pt x="-1" y="0"/>
                </a:moveTo>
                <a:cubicBezTo>
                  <a:pt x="6" y="0"/>
                  <a:pt x="13" y="-1"/>
                  <a:pt x="21" y="0"/>
                </a:cubicBezTo>
                <a:cubicBezTo>
                  <a:pt x="8666" y="0"/>
                  <a:pt x="16479" y="5155"/>
                  <a:pt x="19879" y="13103"/>
                </a:cubicBezTo>
                <a:lnTo>
                  <a:pt x="21" y="21600"/>
                </a:lnTo>
                <a:close/>
              </a:path>
            </a:pathLst>
          </a:custGeom>
          <a:noFill/>
          <a:ln w="12700" cap="rnd">
            <a:solidFill>
              <a:schemeClr val="tx1"/>
            </a:solidFill>
            <a:round/>
            <a:headEnd/>
            <a:tailEnd type="triangle" w="med" len="med"/>
          </a:ln>
          <a:effectLst/>
        </p:spPr>
        <p:txBody>
          <a:bodyPr wrap="none" anchor="ctr"/>
          <a:lstStyle/>
          <a:p>
            <a:endParaRPr lang="en-US"/>
          </a:p>
        </p:txBody>
      </p:sp>
      <p:sp>
        <p:nvSpPr>
          <p:cNvPr id="51219" name="Line 19"/>
          <p:cNvSpPr>
            <a:spLocks noChangeShapeType="1"/>
          </p:cNvSpPr>
          <p:nvPr/>
        </p:nvSpPr>
        <p:spPr bwMode="auto">
          <a:xfrm>
            <a:off x="3776663" y="3722688"/>
            <a:ext cx="2776537" cy="1077912"/>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20" name="Rectangle 20"/>
          <p:cNvSpPr>
            <a:spLocks noChangeArrowheads="1"/>
          </p:cNvSpPr>
          <p:nvPr/>
        </p:nvSpPr>
        <p:spPr bwMode="auto">
          <a:xfrm>
            <a:off x="866775" y="1243013"/>
            <a:ext cx="1349375" cy="454025"/>
          </a:xfrm>
          <a:prstGeom prst="rect">
            <a:avLst/>
          </a:prstGeom>
          <a:noFill/>
          <a:ln w="12700">
            <a:noFill/>
            <a:miter lim="800000"/>
            <a:headEnd/>
            <a:tailEnd/>
          </a:ln>
          <a:effectLst/>
        </p:spPr>
        <p:txBody>
          <a:bodyPr wrap="none" lIns="90487" tIns="44450" rIns="90487" bIns="44450">
            <a:spAutoFit/>
          </a:bodyPr>
          <a:lstStyle/>
          <a:p>
            <a:r>
              <a:rPr lang="en-US" b="1">
                <a:solidFill>
                  <a:schemeClr val="bg1"/>
                </a:solidFill>
              </a:rPr>
              <a:t>Planning</a:t>
            </a:r>
            <a:endParaRPr lang="en-US" b="1"/>
          </a:p>
        </p:txBody>
      </p:sp>
      <p:sp>
        <p:nvSpPr>
          <p:cNvPr id="51221" name="Rectangle 21"/>
          <p:cNvSpPr>
            <a:spLocks noChangeArrowheads="1"/>
          </p:cNvSpPr>
          <p:nvPr/>
        </p:nvSpPr>
        <p:spPr bwMode="auto">
          <a:xfrm>
            <a:off x="4570413" y="1243013"/>
            <a:ext cx="1884362" cy="454025"/>
          </a:xfrm>
          <a:prstGeom prst="rect">
            <a:avLst/>
          </a:prstGeom>
          <a:noFill/>
          <a:ln w="12700">
            <a:noFill/>
            <a:miter lim="800000"/>
            <a:headEnd/>
            <a:tailEnd/>
          </a:ln>
          <a:effectLst/>
        </p:spPr>
        <p:txBody>
          <a:bodyPr wrap="none" lIns="90487" tIns="44450" rIns="90487" bIns="44450">
            <a:spAutoFit/>
          </a:bodyPr>
          <a:lstStyle/>
          <a:p>
            <a:r>
              <a:rPr lang="en-US" b="1">
                <a:solidFill>
                  <a:schemeClr val="bg1"/>
                </a:solidFill>
              </a:rPr>
              <a:t>Risk analysis</a:t>
            </a:r>
          </a:p>
        </p:txBody>
      </p:sp>
      <p:sp>
        <p:nvSpPr>
          <p:cNvPr id="51222" name="Rectangle 22"/>
          <p:cNvSpPr>
            <a:spLocks noChangeArrowheads="1"/>
          </p:cNvSpPr>
          <p:nvPr/>
        </p:nvSpPr>
        <p:spPr bwMode="auto">
          <a:xfrm>
            <a:off x="866775" y="5664200"/>
            <a:ext cx="2898775" cy="454025"/>
          </a:xfrm>
          <a:prstGeom prst="rect">
            <a:avLst/>
          </a:prstGeom>
          <a:noFill/>
          <a:ln w="12700">
            <a:noFill/>
            <a:miter lim="800000"/>
            <a:headEnd/>
            <a:tailEnd/>
          </a:ln>
          <a:effectLst/>
        </p:spPr>
        <p:txBody>
          <a:bodyPr wrap="none" lIns="90487" tIns="44450" rIns="90487" bIns="44450">
            <a:spAutoFit/>
          </a:bodyPr>
          <a:lstStyle/>
          <a:p>
            <a:r>
              <a:rPr lang="en-US" b="1">
                <a:solidFill>
                  <a:schemeClr val="bg1"/>
                </a:solidFill>
              </a:rPr>
              <a:t>Customer evaluation</a:t>
            </a:r>
            <a:endParaRPr lang="en-US">
              <a:solidFill>
                <a:schemeClr val="bg1"/>
              </a:solidFill>
            </a:endParaRPr>
          </a:p>
        </p:txBody>
      </p:sp>
      <p:sp>
        <p:nvSpPr>
          <p:cNvPr id="51223" name="Rectangle 23"/>
          <p:cNvSpPr>
            <a:spLocks noChangeArrowheads="1"/>
          </p:cNvSpPr>
          <p:nvPr/>
        </p:nvSpPr>
        <p:spPr bwMode="auto">
          <a:xfrm>
            <a:off x="4699000" y="5664200"/>
            <a:ext cx="1771650" cy="454025"/>
          </a:xfrm>
          <a:prstGeom prst="rect">
            <a:avLst/>
          </a:prstGeom>
          <a:noFill/>
          <a:ln w="12700">
            <a:noFill/>
            <a:miter lim="800000"/>
            <a:headEnd/>
            <a:tailEnd/>
          </a:ln>
          <a:effectLst/>
        </p:spPr>
        <p:txBody>
          <a:bodyPr wrap="none" lIns="90487" tIns="44450" rIns="90487" bIns="44450">
            <a:spAutoFit/>
          </a:bodyPr>
          <a:lstStyle/>
          <a:p>
            <a:r>
              <a:rPr lang="en-US" b="1">
                <a:solidFill>
                  <a:schemeClr val="bg1"/>
                </a:solidFill>
              </a:rPr>
              <a:t>Engineering</a:t>
            </a:r>
            <a:endParaRPr lang="en-US"/>
          </a:p>
        </p:txBody>
      </p:sp>
      <p:sp>
        <p:nvSpPr>
          <p:cNvPr id="51224" name="Rectangle 24"/>
          <p:cNvSpPr>
            <a:spLocks noChangeArrowheads="1"/>
          </p:cNvSpPr>
          <p:nvPr/>
        </p:nvSpPr>
        <p:spPr bwMode="auto">
          <a:xfrm>
            <a:off x="6723063" y="3406775"/>
            <a:ext cx="1211262" cy="546100"/>
          </a:xfrm>
          <a:prstGeom prst="rect">
            <a:avLst/>
          </a:prstGeom>
          <a:noFill/>
          <a:ln w="12700">
            <a:noFill/>
            <a:miter lim="800000"/>
            <a:headEnd/>
            <a:tailEnd/>
          </a:ln>
          <a:effectLst/>
        </p:spPr>
        <p:txBody>
          <a:bodyPr wrap="none" lIns="90487" tIns="44450" rIns="90487" bIns="44450">
            <a:spAutoFit/>
          </a:bodyPr>
          <a:lstStyle/>
          <a:p>
            <a:pPr>
              <a:lnSpc>
                <a:spcPct val="75000"/>
              </a:lnSpc>
            </a:pPr>
            <a:r>
              <a:rPr lang="en-US" sz="2000">
                <a:solidFill>
                  <a:srgbClr val="B7001F"/>
                </a:solidFill>
              </a:rPr>
              <a:t>Go, no-go</a:t>
            </a:r>
          </a:p>
          <a:p>
            <a:pPr>
              <a:lnSpc>
                <a:spcPct val="75000"/>
              </a:lnSpc>
            </a:pPr>
            <a:r>
              <a:rPr lang="en-US" sz="2000">
                <a:solidFill>
                  <a:srgbClr val="B7001F"/>
                </a:solidFill>
              </a:rPr>
              <a:t>decision</a:t>
            </a:r>
            <a:endParaRPr lang="en-US" sz="2000"/>
          </a:p>
        </p:txBody>
      </p:sp>
      <p:sp>
        <p:nvSpPr>
          <p:cNvPr id="51225" name="Rectangle 25"/>
          <p:cNvSpPr>
            <a:spLocks noChangeArrowheads="1"/>
          </p:cNvSpPr>
          <p:nvPr/>
        </p:nvSpPr>
        <p:spPr bwMode="auto">
          <a:xfrm>
            <a:off x="6767513" y="4418013"/>
            <a:ext cx="1517650" cy="912812"/>
          </a:xfrm>
          <a:prstGeom prst="rect">
            <a:avLst/>
          </a:prstGeom>
          <a:noFill/>
          <a:ln w="12700">
            <a:noFill/>
            <a:miter lim="800000"/>
            <a:headEnd/>
            <a:tailEnd/>
          </a:ln>
          <a:effectLst/>
        </p:spPr>
        <p:txBody>
          <a:bodyPr wrap="none" lIns="90487" tIns="44450" rIns="90487" bIns="44450">
            <a:spAutoFit/>
          </a:bodyPr>
          <a:lstStyle/>
          <a:p>
            <a:pPr>
              <a:lnSpc>
                <a:spcPct val="75000"/>
              </a:lnSpc>
            </a:pPr>
            <a:r>
              <a:rPr lang="en-US" b="1"/>
              <a:t>Toward a</a:t>
            </a:r>
          </a:p>
          <a:p>
            <a:pPr>
              <a:lnSpc>
                <a:spcPct val="75000"/>
              </a:lnSpc>
            </a:pPr>
            <a:r>
              <a:rPr lang="en-US" b="1"/>
              <a:t>completed</a:t>
            </a:r>
          </a:p>
          <a:p>
            <a:pPr>
              <a:lnSpc>
                <a:spcPct val="75000"/>
              </a:lnSpc>
            </a:pPr>
            <a:r>
              <a:rPr lang="en-US" b="1"/>
              <a:t>system</a:t>
            </a:r>
          </a:p>
        </p:txBody>
      </p:sp>
      <p:sp>
        <p:nvSpPr>
          <p:cNvPr id="51226" name="Line 26"/>
          <p:cNvSpPr>
            <a:spLocks noChangeShapeType="1"/>
          </p:cNvSpPr>
          <p:nvPr/>
        </p:nvSpPr>
        <p:spPr bwMode="auto">
          <a:xfrm>
            <a:off x="3713163" y="1209675"/>
            <a:ext cx="0" cy="4911725"/>
          </a:xfrm>
          <a:prstGeom prst="line">
            <a:avLst/>
          </a:prstGeom>
          <a:noFill/>
          <a:ln w="12700">
            <a:solidFill>
              <a:schemeClr val="bg1"/>
            </a:solidFill>
            <a:round/>
            <a:headEnd/>
            <a:tailEnd/>
          </a:ln>
          <a:effectLst/>
        </p:spPr>
        <p:txBody>
          <a:bodyPr wrap="none" anchor="ctr"/>
          <a:lstStyle/>
          <a:p>
            <a:endParaRPr lang="en-US"/>
          </a:p>
        </p:txBody>
      </p:sp>
      <p:sp>
        <p:nvSpPr>
          <p:cNvPr id="51227" name="Line 27"/>
          <p:cNvSpPr>
            <a:spLocks noChangeShapeType="1"/>
          </p:cNvSpPr>
          <p:nvPr/>
        </p:nvSpPr>
        <p:spPr bwMode="auto">
          <a:xfrm>
            <a:off x="798513" y="3665538"/>
            <a:ext cx="5829300" cy="0"/>
          </a:xfrm>
          <a:prstGeom prst="line">
            <a:avLst/>
          </a:prstGeom>
          <a:noFill/>
          <a:ln w="12700">
            <a:solidFill>
              <a:schemeClr val="bg1"/>
            </a:solidFill>
            <a:round/>
            <a:headEnd/>
            <a:tailEnd/>
          </a:ln>
          <a:effectLst/>
        </p:spPr>
        <p:txBody>
          <a:bodyPr wrap="none" anchor="ctr"/>
          <a:lstStyle/>
          <a:p>
            <a:endParaRPr lang="en-US"/>
          </a:p>
        </p:txBody>
      </p:sp>
      <p:sp>
        <p:nvSpPr>
          <p:cNvPr id="51228" name="Line 28"/>
          <p:cNvSpPr>
            <a:spLocks noChangeShapeType="1"/>
          </p:cNvSpPr>
          <p:nvPr/>
        </p:nvSpPr>
        <p:spPr bwMode="auto">
          <a:xfrm>
            <a:off x="3776663" y="3733800"/>
            <a:ext cx="1023937" cy="3810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29" name="Line 29"/>
          <p:cNvSpPr>
            <a:spLocks noChangeShapeType="1"/>
          </p:cNvSpPr>
          <p:nvPr/>
        </p:nvSpPr>
        <p:spPr bwMode="auto">
          <a:xfrm>
            <a:off x="3776663" y="3733800"/>
            <a:ext cx="1371600" cy="533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30" name="Line 30"/>
          <p:cNvSpPr>
            <a:spLocks noChangeShapeType="1"/>
          </p:cNvSpPr>
          <p:nvPr/>
        </p:nvSpPr>
        <p:spPr bwMode="auto">
          <a:xfrm>
            <a:off x="3776663" y="3733800"/>
            <a:ext cx="1633537" cy="6096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51231" name="Line 31"/>
          <p:cNvSpPr>
            <a:spLocks noChangeShapeType="1"/>
          </p:cNvSpPr>
          <p:nvPr/>
        </p:nvSpPr>
        <p:spPr bwMode="auto">
          <a:xfrm>
            <a:off x="3776663" y="3733800"/>
            <a:ext cx="1938337" cy="7620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51216"/>
                                        </p:tgtEl>
                                        <p:attrNameLst>
                                          <p:attrName>style.visibility</p:attrName>
                                        </p:attrNameLst>
                                      </p:cBhvr>
                                      <p:to>
                                        <p:strVal val="visible"/>
                                      </p:to>
                                    </p:set>
                                    <p:animEffect transition="in" filter="wipe(down)">
                                      <p:cBhvr>
                                        <p:cTn id="7" dur="500"/>
                                        <p:tgtEl>
                                          <p:spTgt spid="51216"/>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51204"/>
                                        </p:tgtEl>
                                        <p:attrNameLst>
                                          <p:attrName>style.visibility</p:attrName>
                                        </p:attrNameLst>
                                      </p:cBhvr>
                                      <p:to>
                                        <p:strVal val="visible"/>
                                      </p:to>
                                    </p:set>
                                    <p:animEffect transition="in" filter="wipe(left)">
                                      <p:cBhvr>
                                        <p:cTn id="11" dur="500"/>
                                        <p:tgtEl>
                                          <p:spTgt spid="51204"/>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51224"/>
                                        </p:tgtEl>
                                        <p:attrNameLst>
                                          <p:attrName>style.visibility</p:attrName>
                                        </p:attrNameLst>
                                      </p:cBhvr>
                                      <p:to>
                                        <p:strVal val="visible"/>
                                      </p:to>
                                    </p:set>
                                    <p:animEffect transition="in" filter="slide(fromLeft)">
                                      <p:cBhvr>
                                        <p:cTn id="15" dur="500"/>
                                        <p:tgtEl>
                                          <p:spTgt spid="512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1205"/>
                                        </p:tgtEl>
                                        <p:attrNameLst>
                                          <p:attrName>style.visibility</p:attrName>
                                        </p:attrNameLst>
                                      </p:cBhvr>
                                      <p:to>
                                        <p:strVal val="visible"/>
                                      </p:to>
                                    </p:set>
                                    <p:animEffect transition="in" filter="wipe(up)">
                                      <p:cBhvr>
                                        <p:cTn id="20" dur="500"/>
                                        <p:tgtEl>
                                          <p:spTgt spid="51205"/>
                                        </p:tgtEl>
                                      </p:cBhvr>
                                    </p:animEffect>
                                  </p:childTnLst>
                                </p:cTn>
                              </p:par>
                            </p:childTnLst>
                          </p:cTn>
                        </p:par>
                        <p:par>
                          <p:cTn id="21" fill="hold">
                            <p:stCondLst>
                              <p:cond delay="500"/>
                            </p:stCondLst>
                            <p:childTnLst>
                              <p:par>
                                <p:cTn id="22" presetID="22" presetClass="entr" presetSubtype="2" fill="hold" grpId="0" nodeType="afterEffect">
                                  <p:stCondLst>
                                    <p:cond delay="500"/>
                                  </p:stCondLst>
                                  <p:childTnLst>
                                    <p:set>
                                      <p:cBhvr>
                                        <p:cTn id="23" dur="1" fill="hold">
                                          <p:stCondLst>
                                            <p:cond delay="0"/>
                                          </p:stCondLst>
                                        </p:cTn>
                                        <p:tgtEl>
                                          <p:spTgt spid="51206"/>
                                        </p:tgtEl>
                                        <p:attrNameLst>
                                          <p:attrName>style.visibility</p:attrName>
                                        </p:attrNameLst>
                                      </p:cBhvr>
                                      <p:to>
                                        <p:strVal val="visible"/>
                                      </p:to>
                                    </p:set>
                                    <p:animEffect transition="in" filter="wipe(right)">
                                      <p:cBhvr>
                                        <p:cTn id="24" dur="500"/>
                                        <p:tgtEl>
                                          <p:spTgt spid="51206"/>
                                        </p:tgtEl>
                                      </p:cBhvr>
                                    </p:animEffect>
                                  </p:childTnLst>
                                </p:cTn>
                              </p:par>
                            </p:childTnLst>
                          </p:cTn>
                        </p:par>
                        <p:par>
                          <p:cTn id="25" fill="hold">
                            <p:stCondLst>
                              <p:cond delay="1500"/>
                            </p:stCondLst>
                            <p:childTnLst>
                              <p:par>
                                <p:cTn id="26" presetID="22" presetClass="entr" presetSubtype="4" fill="hold" grpId="0" nodeType="afterEffect">
                                  <p:stCondLst>
                                    <p:cond delay="2000"/>
                                  </p:stCondLst>
                                  <p:childTnLst>
                                    <p:set>
                                      <p:cBhvr>
                                        <p:cTn id="27" dur="1" fill="hold">
                                          <p:stCondLst>
                                            <p:cond delay="0"/>
                                          </p:stCondLst>
                                        </p:cTn>
                                        <p:tgtEl>
                                          <p:spTgt spid="51207"/>
                                        </p:tgtEl>
                                        <p:attrNameLst>
                                          <p:attrName>style.visibility</p:attrName>
                                        </p:attrNameLst>
                                      </p:cBhvr>
                                      <p:to>
                                        <p:strVal val="visible"/>
                                      </p:to>
                                    </p:set>
                                    <p:animEffect transition="in" filter="wipe(down)">
                                      <p:cBhvr>
                                        <p:cTn id="28" dur="500"/>
                                        <p:tgtEl>
                                          <p:spTgt spid="51207"/>
                                        </p:tgtEl>
                                      </p:cBhvr>
                                    </p:animEffect>
                                  </p:childTnLst>
                                </p:cTn>
                              </p:par>
                            </p:childTnLst>
                          </p:cTn>
                        </p:par>
                        <p:par>
                          <p:cTn id="29" fill="hold">
                            <p:stCondLst>
                              <p:cond delay="4000"/>
                            </p:stCondLst>
                            <p:childTnLst>
                              <p:par>
                                <p:cTn id="30" presetID="22" presetClass="entr" presetSubtype="8" fill="hold" grpId="0" nodeType="afterEffect">
                                  <p:stCondLst>
                                    <p:cond delay="500"/>
                                  </p:stCondLst>
                                  <p:childTnLst>
                                    <p:set>
                                      <p:cBhvr>
                                        <p:cTn id="31" dur="1" fill="hold">
                                          <p:stCondLst>
                                            <p:cond delay="0"/>
                                          </p:stCondLst>
                                        </p:cTn>
                                        <p:tgtEl>
                                          <p:spTgt spid="51208"/>
                                        </p:tgtEl>
                                        <p:attrNameLst>
                                          <p:attrName>style.visibility</p:attrName>
                                        </p:attrNameLst>
                                      </p:cBhvr>
                                      <p:to>
                                        <p:strVal val="visible"/>
                                      </p:to>
                                    </p:set>
                                    <p:animEffect transition="in" filter="wipe(left)">
                                      <p:cBhvr>
                                        <p:cTn id="32" dur="500"/>
                                        <p:tgtEl>
                                          <p:spTgt spid="51208"/>
                                        </p:tgtEl>
                                      </p:cBhvr>
                                    </p:animEffect>
                                  </p:childTnLst>
                                </p:cTn>
                              </p:par>
                            </p:childTnLst>
                          </p:cTn>
                        </p:par>
                        <p:par>
                          <p:cTn id="33" fill="hold">
                            <p:stCondLst>
                              <p:cond delay="5000"/>
                            </p:stCondLst>
                            <p:childTnLst>
                              <p:par>
                                <p:cTn id="34" presetID="22" presetClass="entr" presetSubtype="1" fill="hold" grpId="0" nodeType="afterEffect">
                                  <p:stCondLst>
                                    <p:cond delay="2000"/>
                                  </p:stCondLst>
                                  <p:childTnLst>
                                    <p:set>
                                      <p:cBhvr>
                                        <p:cTn id="35" dur="1" fill="hold">
                                          <p:stCondLst>
                                            <p:cond delay="0"/>
                                          </p:stCondLst>
                                        </p:cTn>
                                        <p:tgtEl>
                                          <p:spTgt spid="51209"/>
                                        </p:tgtEl>
                                        <p:attrNameLst>
                                          <p:attrName>style.visibility</p:attrName>
                                        </p:attrNameLst>
                                      </p:cBhvr>
                                      <p:to>
                                        <p:strVal val="visible"/>
                                      </p:to>
                                    </p:set>
                                    <p:animEffect transition="in" filter="wipe(up)">
                                      <p:cBhvr>
                                        <p:cTn id="36" dur="500"/>
                                        <p:tgtEl>
                                          <p:spTgt spid="51209"/>
                                        </p:tgtEl>
                                      </p:cBhvr>
                                    </p:animEffect>
                                  </p:childTnLst>
                                </p:cTn>
                              </p:par>
                            </p:childTnLst>
                          </p:cTn>
                        </p:par>
                        <p:par>
                          <p:cTn id="37" fill="hold">
                            <p:stCondLst>
                              <p:cond delay="7500"/>
                            </p:stCondLst>
                            <p:childTnLst>
                              <p:par>
                                <p:cTn id="38" presetID="22" presetClass="entr" presetSubtype="2" fill="hold" grpId="0" nodeType="afterEffect">
                                  <p:stCondLst>
                                    <p:cond delay="500"/>
                                  </p:stCondLst>
                                  <p:childTnLst>
                                    <p:set>
                                      <p:cBhvr>
                                        <p:cTn id="39" dur="1" fill="hold">
                                          <p:stCondLst>
                                            <p:cond delay="0"/>
                                          </p:stCondLst>
                                        </p:cTn>
                                        <p:tgtEl>
                                          <p:spTgt spid="51210"/>
                                        </p:tgtEl>
                                        <p:attrNameLst>
                                          <p:attrName>style.visibility</p:attrName>
                                        </p:attrNameLst>
                                      </p:cBhvr>
                                      <p:to>
                                        <p:strVal val="visible"/>
                                      </p:to>
                                    </p:set>
                                    <p:animEffect transition="in" filter="wipe(right)">
                                      <p:cBhvr>
                                        <p:cTn id="40" dur="500"/>
                                        <p:tgtEl>
                                          <p:spTgt spid="51210"/>
                                        </p:tgtEl>
                                      </p:cBhvr>
                                    </p:animEffect>
                                  </p:childTnLst>
                                </p:cTn>
                              </p:par>
                            </p:childTnLst>
                          </p:cTn>
                        </p:par>
                        <p:par>
                          <p:cTn id="41" fill="hold">
                            <p:stCondLst>
                              <p:cond delay="8500"/>
                            </p:stCondLst>
                            <p:childTnLst>
                              <p:par>
                                <p:cTn id="42" presetID="22" presetClass="entr" presetSubtype="4" fill="hold" grpId="0" nodeType="afterEffect">
                                  <p:stCondLst>
                                    <p:cond delay="2000"/>
                                  </p:stCondLst>
                                  <p:childTnLst>
                                    <p:set>
                                      <p:cBhvr>
                                        <p:cTn id="43" dur="1" fill="hold">
                                          <p:stCondLst>
                                            <p:cond delay="0"/>
                                          </p:stCondLst>
                                        </p:cTn>
                                        <p:tgtEl>
                                          <p:spTgt spid="51211"/>
                                        </p:tgtEl>
                                        <p:attrNameLst>
                                          <p:attrName>style.visibility</p:attrName>
                                        </p:attrNameLst>
                                      </p:cBhvr>
                                      <p:to>
                                        <p:strVal val="visible"/>
                                      </p:to>
                                    </p:set>
                                    <p:animEffect transition="in" filter="wipe(down)">
                                      <p:cBhvr>
                                        <p:cTn id="44" dur="500"/>
                                        <p:tgtEl>
                                          <p:spTgt spid="51211"/>
                                        </p:tgtEl>
                                      </p:cBhvr>
                                    </p:animEffect>
                                  </p:childTnLst>
                                </p:cTn>
                              </p:par>
                            </p:childTnLst>
                          </p:cTn>
                        </p:par>
                        <p:par>
                          <p:cTn id="45" fill="hold">
                            <p:stCondLst>
                              <p:cond delay="11000"/>
                            </p:stCondLst>
                            <p:childTnLst>
                              <p:par>
                                <p:cTn id="46" presetID="22" presetClass="entr" presetSubtype="8" fill="hold" grpId="0" nodeType="afterEffect">
                                  <p:stCondLst>
                                    <p:cond delay="500"/>
                                  </p:stCondLst>
                                  <p:childTnLst>
                                    <p:set>
                                      <p:cBhvr>
                                        <p:cTn id="47" dur="1" fill="hold">
                                          <p:stCondLst>
                                            <p:cond delay="0"/>
                                          </p:stCondLst>
                                        </p:cTn>
                                        <p:tgtEl>
                                          <p:spTgt spid="51212"/>
                                        </p:tgtEl>
                                        <p:attrNameLst>
                                          <p:attrName>style.visibility</p:attrName>
                                        </p:attrNameLst>
                                      </p:cBhvr>
                                      <p:to>
                                        <p:strVal val="visible"/>
                                      </p:to>
                                    </p:set>
                                    <p:animEffect transition="in" filter="wipe(left)">
                                      <p:cBhvr>
                                        <p:cTn id="48" dur="500"/>
                                        <p:tgtEl>
                                          <p:spTgt spid="51212"/>
                                        </p:tgtEl>
                                      </p:cBhvr>
                                    </p:animEffect>
                                  </p:childTnLst>
                                </p:cTn>
                              </p:par>
                            </p:childTnLst>
                          </p:cTn>
                        </p:par>
                        <p:par>
                          <p:cTn id="49" fill="hold">
                            <p:stCondLst>
                              <p:cond delay="12000"/>
                            </p:stCondLst>
                            <p:childTnLst>
                              <p:par>
                                <p:cTn id="50" presetID="22" presetClass="entr" presetSubtype="1" fill="hold" grpId="0" nodeType="afterEffect">
                                  <p:stCondLst>
                                    <p:cond delay="2000"/>
                                  </p:stCondLst>
                                  <p:childTnLst>
                                    <p:set>
                                      <p:cBhvr>
                                        <p:cTn id="51" dur="1" fill="hold">
                                          <p:stCondLst>
                                            <p:cond delay="0"/>
                                          </p:stCondLst>
                                        </p:cTn>
                                        <p:tgtEl>
                                          <p:spTgt spid="51213"/>
                                        </p:tgtEl>
                                        <p:attrNameLst>
                                          <p:attrName>style.visibility</p:attrName>
                                        </p:attrNameLst>
                                      </p:cBhvr>
                                      <p:to>
                                        <p:strVal val="visible"/>
                                      </p:to>
                                    </p:set>
                                    <p:animEffect transition="in" filter="wipe(up)">
                                      <p:cBhvr>
                                        <p:cTn id="52" dur="500"/>
                                        <p:tgtEl>
                                          <p:spTgt spid="51213"/>
                                        </p:tgtEl>
                                      </p:cBhvr>
                                    </p:animEffect>
                                  </p:childTnLst>
                                </p:cTn>
                              </p:par>
                            </p:childTnLst>
                          </p:cTn>
                        </p:par>
                        <p:par>
                          <p:cTn id="53" fill="hold">
                            <p:stCondLst>
                              <p:cond delay="14500"/>
                            </p:stCondLst>
                            <p:childTnLst>
                              <p:par>
                                <p:cTn id="54" presetID="22" presetClass="entr" presetSubtype="2" fill="hold" grpId="0" nodeType="afterEffect">
                                  <p:stCondLst>
                                    <p:cond delay="500"/>
                                  </p:stCondLst>
                                  <p:childTnLst>
                                    <p:set>
                                      <p:cBhvr>
                                        <p:cTn id="55" dur="1" fill="hold">
                                          <p:stCondLst>
                                            <p:cond delay="0"/>
                                          </p:stCondLst>
                                        </p:cTn>
                                        <p:tgtEl>
                                          <p:spTgt spid="51214"/>
                                        </p:tgtEl>
                                        <p:attrNameLst>
                                          <p:attrName>style.visibility</p:attrName>
                                        </p:attrNameLst>
                                      </p:cBhvr>
                                      <p:to>
                                        <p:strVal val="visible"/>
                                      </p:to>
                                    </p:set>
                                    <p:animEffect transition="in" filter="wipe(right)">
                                      <p:cBhvr>
                                        <p:cTn id="56" dur="500"/>
                                        <p:tgtEl>
                                          <p:spTgt spid="51214"/>
                                        </p:tgtEl>
                                      </p:cBhvr>
                                    </p:animEffect>
                                  </p:childTnLst>
                                </p:cTn>
                              </p:par>
                            </p:childTnLst>
                          </p:cTn>
                        </p:par>
                        <p:par>
                          <p:cTn id="57" fill="hold">
                            <p:stCondLst>
                              <p:cond delay="15500"/>
                            </p:stCondLst>
                            <p:childTnLst>
                              <p:par>
                                <p:cTn id="58" presetID="22" presetClass="entr" presetSubtype="4" fill="hold" grpId="0" nodeType="afterEffect">
                                  <p:stCondLst>
                                    <p:cond delay="2000"/>
                                  </p:stCondLst>
                                  <p:childTnLst>
                                    <p:set>
                                      <p:cBhvr>
                                        <p:cTn id="59" dur="1" fill="hold">
                                          <p:stCondLst>
                                            <p:cond delay="0"/>
                                          </p:stCondLst>
                                        </p:cTn>
                                        <p:tgtEl>
                                          <p:spTgt spid="51215"/>
                                        </p:tgtEl>
                                        <p:attrNameLst>
                                          <p:attrName>style.visibility</p:attrName>
                                        </p:attrNameLst>
                                      </p:cBhvr>
                                      <p:to>
                                        <p:strVal val="visible"/>
                                      </p:to>
                                    </p:set>
                                    <p:animEffect transition="in" filter="wipe(down)">
                                      <p:cBhvr>
                                        <p:cTn id="60" dur="500"/>
                                        <p:tgtEl>
                                          <p:spTgt spid="51215"/>
                                        </p:tgtEl>
                                      </p:cBhvr>
                                    </p:animEffect>
                                  </p:childTnLst>
                                </p:cTn>
                              </p:par>
                            </p:childTnLst>
                          </p:cTn>
                        </p:par>
                        <p:par>
                          <p:cTn id="61" fill="hold">
                            <p:stCondLst>
                              <p:cond delay="18000"/>
                            </p:stCondLst>
                            <p:childTnLst>
                              <p:par>
                                <p:cTn id="62" presetID="22" presetClass="entr" presetSubtype="8" fill="hold" grpId="0" nodeType="afterEffect">
                                  <p:stCondLst>
                                    <p:cond delay="500"/>
                                  </p:stCondLst>
                                  <p:childTnLst>
                                    <p:set>
                                      <p:cBhvr>
                                        <p:cTn id="63" dur="1" fill="hold">
                                          <p:stCondLst>
                                            <p:cond delay="0"/>
                                          </p:stCondLst>
                                        </p:cTn>
                                        <p:tgtEl>
                                          <p:spTgt spid="51217"/>
                                        </p:tgtEl>
                                        <p:attrNameLst>
                                          <p:attrName>style.visibility</p:attrName>
                                        </p:attrNameLst>
                                      </p:cBhvr>
                                      <p:to>
                                        <p:strVal val="visible"/>
                                      </p:to>
                                    </p:set>
                                    <p:animEffect transition="in" filter="wipe(left)">
                                      <p:cBhvr>
                                        <p:cTn id="64" dur="500"/>
                                        <p:tgtEl>
                                          <p:spTgt spid="51217"/>
                                        </p:tgtEl>
                                      </p:cBhvr>
                                    </p:animEffect>
                                  </p:childTnLst>
                                </p:cTn>
                              </p:par>
                            </p:childTnLst>
                          </p:cTn>
                        </p:par>
                        <p:par>
                          <p:cTn id="65" fill="hold">
                            <p:stCondLst>
                              <p:cond delay="19000"/>
                            </p:stCondLst>
                            <p:childTnLst>
                              <p:par>
                                <p:cTn id="66" presetID="22" presetClass="entr" presetSubtype="1" fill="hold" grpId="0" nodeType="afterEffect">
                                  <p:stCondLst>
                                    <p:cond delay="2000"/>
                                  </p:stCondLst>
                                  <p:childTnLst>
                                    <p:set>
                                      <p:cBhvr>
                                        <p:cTn id="67" dur="1" fill="hold">
                                          <p:stCondLst>
                                            <p:cond delay="0"/>
                                          </p:stCondLst>
                                        </p:cTn>
                                        <p:tgtEl>
                                          <p:spTgt spid="51218"/>
                                        </p:tgtEl>
                                        <p:attrNameLst>
                                          <p:attrName>style.visibility</p:attrName>
                                        </p:attrNameLst>
                                      </p:cBhvr>
                                      <p:to>
                                        <p:strVal val="visible"/>
                                      </p:to>
                                    </p:set>
                                    <p:animEffect transition="in" filter="wipe(up)">
                                      <p:cBhvr>
                                        <p:cTn id="68" dur="500"/>
                                        <p:tgtEl>
                                          <p:spTgt spid="51218"/>
                                        </p:tgtEl>
                                      </p:cBhvr>
                                    </p:animEffect>
                                  </p:childTnLst>
                                </p:cTn>
                              </p:par>
                            </p:childTnLst>
                          </p:cTn>
                        </p:par>
                        <p:par>
                          <p:cTn id="69" fill="hold">
                            <p:stCondLst>
                              <p:cond delay="21500"/>
                            </p:stCondLst>
                            <p:childTnLst>
                              <p:par>
                                <p:cTn id="70" presetID="11" presetClass="entr" presetSubtype="0" fill="hold" grpId="0" nodeType="afterEffect">
                                  <p:stCondLst>
                                    <p:cond delay="500"/>
                                  </p:stCondLst>
                                  <p:childTnLst>
                                    <p:set>
                                      <p:cBhvr>
                                        <p:cTn id="71" dur="1000">
                                          <p:stCondLst>
                                            <p:cond delay="0"/>
                                          </p:stCondLst>
                                        </p:cTn>
                                        <p:tgtEl>
                                          <p:spTgt spid="51228"/>
                                        </p:tgtEl>
                                        <p:attrNameLst>
                                          <p:attrName>style.visibility</p:attrName>
                                        </p:attrNameLst>
                                      </p:cBhvr>
                                      <p:to>
                                        <p:strVal val="visible"/>
                                      </p:to>
                                    </p:set>
                                  </p:childTnLst>
                                </p:cTn>
                              </p:par>
                            </p:childTnLst>
                          </p:cTn>
                        </p:par>
                        <p:par>
                          <p:cTn id="72" fill="hold">
                            <p:stCondLst>
                              <p:cond delay="23000"/>
                            </p:stCondLst>
                            <p:childTnLst>
                              <p:par>
                                <p:cTn id="73" presetID="11" presetClass="entr" presetSubtype="0" fill="hold" grpId="0" nodeType="afterEffect">
                                  <p:stCondLst>
                                    <p:cond delay="0"/>
                                  </p:stCondLst>
                                  <p:childTnLst>
                                    <p:set>
                                      <p:cBhvr>
                                        <p:cTn id="74" dur="1000">
                                          <p:stCondLst>
                                            <p:cond delay="0"/>
                                          </p:stCondLst>
                                        </p:cTn>
                                        <p:tgtEl>
                                          <p:spTgt spid="51229"/>
                                        </p:tgtEl>
                                        <p:attrNameLst>
                                          <p:attrName>style.visibility</p:attrName>
                                        </p:attrNameLst>
                                      </p:cBhvr>
                                      <p:to>
                                        <p:strVal val="visible"/>
                                      </p:to>
                                    </p:set>
                                  </p:childTnLst>
                                </p:cTn>
                              </p:par>
                            </p:childTnLst>
                          </p:cTn>
                        </p:par>
                        <p:par>
                          <p:cTn id="75" fill="hold">
                            <p:stCondLst>
                              <p:cond delay="24000"/>
                            </p:stCondLst>
                            <p:childTnLst>
                              <p:par>
                                <p:cTn id="76" presetID="11" presetClass="entr" presetSubtype="0" fill="hold" grpId="0" nodeType="afterEffect">
                                  <p:stCondLst>
                                    <p:cond delay="0"/>
                                  </p:stCondLst>
                                  <p:childTnLst>
                                    <p:set>
                                      <p:cBhvr>
                                        <p:cTn id="77" dur="1000">
                                          <p:stCondLst>
                                            <p:cond delay="0"/>
                                          </p:stCondLst>
                                        </p:cTn>
                                        <p:tgtEl>
                                          <p:spTgt spid="51230"/>
                                        </p:tgtEl>
                                        <p:attrNameLst>
                                          <p:attrName>style.visibility</p:attrName>
                                        </p:attrNameLst>
                                      </p:cBhvr>
                                      <p:to>
                                        <p:strVal val="visible"/>
                                      </p:to>
                                    </p:set>
                                  </p:childTnLst>
                                </p:cTn>
                              </p:par>
                            </p:childTnLst>
                          </p:cTn>
                        </p:par>
                        <p:par>
                          <p:cTn id="78" fill="hold">
                            <p:stCondLst>
                              <p:cond delay="25000"/>
                            </p:stCondLst>
                            <p:childTnLst>
                              <p:par>
                                <p:cTn id="79" presetID="11" presetClass="entr" presetSubtype="0" fill="hold" grpId="0" nodeType="afterEffect">
                                  <p:stCondLst>
                                    <p:cond delay="0"/>
                                  </p:stCondLst>
                                  <p:childTnLst>
                                    <p:set>
                                      <p:cBhvr>
                                        <p:cTn id="80" dur="1000">
                                          <p:stCondLst>
                                            <p:cond delay="0"/>
                                          </p:stCondLst>
                                        </p:cTn>
                                        <p:tgtEl>
                                          <p:spTgt spid="51231"/>
                                        </p:tgtEl>
                                        <p:attrNameLst>
                                          <p:attrName>style.visibility</p:attrName>
                                        </p:attrNameLst>
                                      </p:cBhvr>
                                      <p:to>
                                        <p:strVal val="visible"/>
                                      </p:to>
                                    </p:set>
                                  </p:childTnLst>
                                </p:cTn>
                              </p:par>
                            </p:childTnLst>
                          </p:cTn>
                        </p:par>
                        <p:par>
                          <p:cTn id="81" fill="hold">
                            <p:stCondLst>
                              <p:cond delay="26000"/>
                            </p:stCondLst>
                            <p:childTnLst>
                              <p:par>
                                <p:cTn id="82" presetID="1" presetClass="entr" presetSubtype="0" fill="hold" grpId="0" nodeType="afterEffect">
                                  <p:stCondLst>
                                    <p:cond delay="0"/>
                                  </p:stCondLst>
                                  <p:childTnLst>
                                    <p:set>
                                      <p:cBhvr>
                                        <p:cTn id="83" dur="1" fill="hold">
                                          <p:stCondLst>
                                            <p:cond delay="499"/>
                                          </p:stCondLst>
                                        </p:cTn>
                                        <p:tgtEl>
                                          <p:spTgt spid="51219"/>
                                        </p:tgtEl>
                                        <p:attrNameLst>
                                          <p:attrName>style.visibility</p:attrName>
                                        </p:attrNameLst>
                                      </p:cBhvr>
                                      <p:to>
                                        <p:strVal val="visible"/>
                                      </p:to>
                                    </p:set>
                                  </p:childTnLst>
                                </p:cTn>
                              </p:par>
                            </p:childTnLst>
                          </p:cTn>
                        </p:par>
                        <p:par>
                          <p:cTn id="84" fill="hold">
                            <p:stCondLst>
                              <p:cond delay="26500"/>
                            </p:stCondLst>
                            <p:childTnLst>
                              <p:par>
                                <p:cTn id="85" presetID="2" presetClass="entr" presetSubtype="2" fill="hold" grpId="0" nodeType="afterEffect">
                                  <p:stCondLst>
                                    <p:cond delay="0"/>
                                  </p:stCondLst>
                                  <p:childTnLst>
                                    <p:set>
                                      <p:cBhvr>
                                        <p:cTn id="86" dur="1" fill="hold">
                                          <p:stCondLst>
                                            <p:cond delay="0"/>
                                          </p:stCondLst>
                                        </p:cTn>
                                        <p:tgtEl>
                                          <p:spTgt spid="51225"/>
                                        </p:tgtEl>
                                        <p:attrNameLst>
                                          <p:attrName>style.visibility</p:attrName>
                                        </p:attrNameLst>
                                      </p:cBhvr>
                                      <p:to>
                                        <p:strVal val="visible"/>
                                      </p:to>
                                    </p:set>
                                    <p:anim calcmode="lin" valueType="num">
                                      <p:cBhvr additive="base">
                                        <p:cTn id="87" dur="500" fill="hold"/>
                                        <p:tgtEl>
                                          <p:spTgt spid="51225"/>
                                        </p:tgtEl>
                                        <p:attrNameLst>
                                          <p:attrName>ppt_x</p:attrName>
                                        </p:attrNameLst>
                                      </p:cBhvr>
                                      <p:tavLst>
                                        <p:tav tm="0">
                                          <p:val>
                                            <p:strVal val="1+#ppt_w/2"/>
                                          </p:val>
                                        </p:tav>
                                        <p:tav tm="100000">
                                          <p:val>
                                            <p:strVal val="#ppt_x"/>
                                          </p:val>
                                        </p:tav>
                                      </p:tavLst>
                                    </p:anim>
                                    <p:anim calcmode="lin" valueType="num">
                                      <p:cBhvr additive="base">
                                        <p:cTn id="88" dur="500" fill="hold"/>
                                        <p:tgtEl>
                                          <p:spTgt spid="51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4" grpId="0" autoUpdateAnimBg="0"/>
      <p:bldP spid="51225" grpId="0" autoUpdateAnimBg="0"/>
      <p:bldP spid="51228" grpId="0" animBg="1"/>
      <p:bldP spid="51229" grpId="0" animBg="1"/>
      <p:bldP spid="51230" grpId="0" animBg="1"/>
      <p:bldP spid="5123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SPIRAL PROCESS — RISKS</a:t>
            </a:r>
          </a:p>
        </p:txBody>
      </p:sp>
      <p:sp>
        <p:nvSpPr>
          <p:cNvPr id="52227" name="Rectangle 3"/>
          <p:cNvSpPr>
            <a:spLocks noGrp="1" noChangeArrowheads="1"/>
          </p:cNvSpPr>
          <p:nvPr>
            <p:ph type="body" idx="1"/>
          </p:nvPr>
        </p:nvSpPr>
        <p:spPr>
          <a:xfrm>
            <a:off x="762000" y="1219200"/>
            <a:ext cx="7620000" cy="762000"/>
          </a:xfrm>
          <a:solidFill>
            <a:srgbClr val="FFFF99"/>
          </a:solidFill>
          <a:ln w="57150">
            <a:solidFill>
              <a:schemeClr val="hlink"/>
            </a:solidFill>
          </a:ln>
          <a:effectLst>
            <a:outerShdw dist="107763" dir="2700000" algn="ctr" rotWithShape="0">
              <a:schemeClr val="bg2"/>
            </a:outerShdw>
          </a:effectLst>
        </p:spPr>
        <p:txBody>
          <a:bodyPr>
            <a:normAutofit fontScale="70000" lnSpcReduction="20000"/>
          </a:bodyPr>
          <a:lstStyle/>
          <a:p>
            <a:pPr algn="ctr">
              <a:spcBef>
                <a:spcPct val="0"/>
              </a:spcBef>
              <a:buFont typeface="Zapf Dingbats" charset="2"/>
              <a:buNone/>
            </a:pPr>
            <a:r>
              <a:rPr lang="en-US" b="1">
                <a:solidFill>
                  <a:schemeClr val="hlink"/>
                </a:solidFill>
                <a:effectLst>
                  <a:outerShdw blurRad="38100" dist="38100" dir="2700000" algn="tl">
                    <a:srgbClr val="000000"/>
                  </a:outerShdw>
                </a:effectLst>
              </a:rPr>
              <a:t>RISK</a:t>
            </a:r>
            <a:endParaRPr lang="en-US" b="1">
              <a:effectLst>
                <a:outerShdw blurRad="38100" dist="38100" dir="2700000" algn="tl">
                  <a:srgbClr val="FFFFFF"/>
                </a:outerShdw>
              </a:effectLst>
            </a:endParaRPr>
          </a:p>
          <a:p>
            <a:pPr algn="ctr">
              <a:spcBef>
                <a:spcPct val="0"/>
              </a:spcBef>
              <a:buFont typeface="Zapf Dingbats" charset="2"/>
              <a:buNone/>
            </a:pPr>
            <a:r>
              <a:rPr lang="en-US" b="1">
                <a:effectLst>
                  <a:outerShdw blurRad="38100" dist="38100" dir="2700000" algn="tl">
                    <a:srgbClr val="FFFFFF"/>
                  </a:outerShdw>
                </a:effectLst>
              </a:rPr>
              <a:t>anything that </a:t>
            </a:r>
            <a:r>
              <a:rPr lang="en-US" b="1">
                <a:solidFill>
                  <a:schemeClr val="accent1"/>
                </a:solidFill>
                <a:effectLst>
                  <a:outerShdw blurRad="38100" dist="38100" dir="2700000" algn="tl">
                    <a:srgbClr val="000000"/>
                  </a:outerShdw>
                </a:effectLst>
              </a:rPr>
              <a:t>endangers</a:t>
            </a:r>
            <a:r>
              <a:rPr lang="en-US" b="1">
                <a:effectLst>
                  <a:outerShdw blurRad="38100" dist="38100" dir="2700000" algn="tl">
                    <a:srgbClr val="FFFFFF"/>
                  </a:outerShdw>
                </a:effectLst>
              </a:rPr>
              <a:t> or </a:t>
            </a:r>
            <a:r>
              <a:rPr lang="en-US" b="1">
                <a:solidFill>
                  <a:schemeClr val="accent1"/>
                </a:solidFill>
                <a:effectLst>
                  <a:outerShdw blurRad="38100" dist="38100" dir="2700000" algn="tl">
                    <a:srgbClr val="000000"/>
                  </a:outerShdw>
                </a:effectLst>
              </a:rPr>
              <a:t>eliminates success</a:t>
            </a:r>
            <a:r>
              <a:rPr lang="en-US" b="1">
                <a:effectLst>
                  <a:outerShdw blurRad="38100" dist="38100" dir="2700000" algn="tl">
                    <a:srgbClr val="FFFFFF"/>
                  </a:outerShdw>
                </a:effectLst>
              </a:rPr>
              <a:t> for a project</a:t>
            </a:r>
          </a:p>
        </p:txBody>
      </p:sp>
      <p:sp>
        <p:nvSpPr>
          <p:cNvPr id="52228" name="Text Box 4"/>
          <p:cNvSpPr txBox="1">
            <a:spLocks noChangeArrowheads="1"/>
          </p:cNvSpPr>
          <p:nvPr/>
        </p:nvSpPr>
        <p:spPr bwMode="auto">
          <a:xfrm>
            <a:off x="5548313" y="2276475"/>
            <a:ext cx="2528887" cy="1539875"/>
          </a:xfrm>
          <a:prstGeom prst="rect">
            <a:avLst/>
          </a:prstGeom>
          <a:noFill/>
          <a:ln w="12700">
            <a:noFill/>
            <a:miter lim="800000"/>
            <a:headEnd/>
            <a:tailEnd/>
          </a:ln>
          <a:effectLst/>
        </p:spPr>
        <p:txBody>
          <a:bodyPr wrap="none">
            <a:spAutoFit/>
          </a:bodyPr>
          <a:lstStyle/>
          <a:p>
            <a:pPr>
              <a:spcBef>
                <a:spcPts val="2400"/>
              </a:spcBef>
              <a:tabLst>
                <a:tab pos="465138" algn="l"/>
                <a:tab pos="750888" algn="l"/>
              </a:tabLst>
            </a:pPr>
            <a:r>
              <a:rPr lang="en-US" sz="2000" b="1" u="sng">
                <a:solidFill>
                  <a:srgbClr val="B7001F"/>
                </a:solidFill>
                <a:latin typeface="Helvetica" charset="0"/>
              </a:rPr>
              <a:t>Non-technical risks</a:t>
            </a:r>
            <a:endParaRPr lang="en-US" sz="2000">
              <a:latin typeface="Helvetica" charset="0"/>
            </a:endParaRPr>
          </a:p>
          <a:p>
            <a:pPr marL="114300" lvl="1">
              <a:tabLst>
                <a:tab pos="465138" algn="l"/>
                <a:tab pos="750888" algn="l"/>
              </a:tabLst>
            </a:pPr>
            <a:r>
              <a:rPr lang="en-US" sz="2000">
                <a:latin typeface="Helvetica" charset="0"/>
              </a:rPr>
              <a:t>	</a:t>
            </a:r>
            <a:r>
              <a:rPr lang="en-US" sz="1800">
                <a:latin typeface="Helvetica" charset="0"/>
              </a:rPr>
              <a:t>–</a:t>
            </a:r>
            <a:r>
              <a:rPr lang="en-US" sz="2000">
                <a:latin typeface="Helvetica" charset="0"/>
              </a:rPr>
              <a:t> 	right expertise</a:t>
            </a:r>
          </a:p>
          <a:p>
            <a:pPr marL="114300" lvl="1">
              <a:lnSpc>
                <a:spcPts val="2200"/>
              </a:lnSpc>
              <a:tabLst>
                <a:tab pos="465138" algn="l"/>
                <a:tab pos="750888" algn="l"/>
              </a:tabLst>
            </a:pPr>
            <a:r>
              <a:rPr lang="en-US" sz="1800">
                <a:latin typeface="Helvetica" charset="0"/>
              </a:rPr>
              <a:t>	–	training</a:t>
            </a:r>
          </a:p>
          <a:p>
            <a:pPr marL="114300" lvl="1">
              <a:lnSpc>
                <a:spcPts val="2200"/>
              </a:lnSpc>
              <a:tabLst>
                <a:tab pos="465138" algn="l"/>
                <a:tab pos="750888" algn="l"/>
              </a:tabLst>
            </a:pPr>
            <a:r>
              <a:rPr lang="en-US" sz="1800">
                <a:latin typeface="Helvetica" charset="0"/>
              </a:rPr>
              <a:t>	–	schedule</a:t>
            </a:r>
          </a:p>
          <a:p>
            <a:pPr marL="114300" lvl="1">
              <a:lnSpc>
                <a:spcPts val="2200"/>
              </a:lnSpc>
              <a:tabLst>
                <a:tab pos="465138" algn="l"/>
                <a:tab pos="750888" algn="l"/>
              </a:tabLst>
            </a:pPr>
            <a:r>
              <a:rPr lang="en-US" sz="1800">
                <a:latin typeface="Helvetica" charset="0"/>
              </a:rPr>
              <a:t>	–	approvals</a:t>
            </a:r>
          </a:p>
        </p:txBody>
      </p:sp>
      <p:sp>
        <p:nvSpPr>
          <p:cNvPr id="52229" name="Text Box 5"/>
          <p:cNvSpPr txBox="1">
            <a:spLocks noChangeArrowheads="1"/>
          </p:cNvSpPr>
          <p:nvPr/>
        </p:nvSpPr>
        <p:spPr bwMode="auto">
          <a:xfrm>
            <a:off x="984250" y="2271713"/>
            <a:ext cx="3511550" cy="1500187"/>
          </a:xfrm>
          <a:prstGeom prst="rect">
            <a:avLst/>
          </a:prstGeom>
          <a:noFill/>
          <a:ln w="12700">
            <a:noFill/>
            <a:miter lim="800000"/>
            <a:headEnd/>
            <a:tailEnd/>
          </a:ln>
          <a:effectLst/>
        </p:spPr>
        <p:txBody>
          <a:bodyPr>
            <a:spAutoFit/>
          </a:bodyPr>
          <a:lstStyle/>
          <a:p>
            <a:pPr>
              <a:spcBef>
                <a:spcPts val="2400"/>
              </a:spcBef>
              <a:tabLst>
                <a:tab pos="465138" algn="l"/>
                <a:tab pos="750888" algn="l"/>
              </a:tabLst>
            </a:pPr>
            <a:r>
              <a:rPr lang="en-US" sz="2000" b="1" u="sng">
                <a:solidFill>
                  <a:srgbClr val="B7001F"/>
                </a:solidFill>
                <a:latin typeface="Helvetica" charset="0"/>
              </a:rPr>
              <a:t>Technical risks</a:t>
            </a:r>
            <a:endParaRPr lang="en-US" sz="2000">
              <a:latin typeface="Helvetica" charset="0"/>
            </a:endParaRPr>
          </a:p>
          <a:p>
            <a:pPr marL="114300" lvl="1">
              <a:tabLst>
                <a:tab pos="465138" algn="l"/>
                <a:tab pos="750888" algn="l"/>
              </a:tabLst>
            </a:pPr>
            <a:r>
              <a:rPr lang="en-US" sz="1800">
                <a:latin typeface="Helvetica" charset="0"/>
              </a:rPr>
              <a:t>	–	building the right system</a:t>
            </a:r>
          </a:p>
          <a:p>
            <a:pPr marL="114300" lvl="1">
              <a:tabLst>
                <a:tab pos="465138" algn="l"/>
                <a:tab pos="750888" algn="l"/>
              </a:tabLst>
            </a:pPr>
            <a:r>
              <a:rPr lang="en-US" sz="1800">
                <a:latin typeface="Helvetica" charset="0"/>
              </a:rPr>
              <a:t>	–	system architecture</a:t>
            </a:r>
          </a:p>
          <a:p>
            <a:pPr marL="114300" lvl="1">
              <a:lnSpc>
                <a:spcPts val="2200"/>
              </a:lnSpc>
              <a:tabLst>
                <a:tab pos="465138" algn="l"/>
                <a:tab pos="750888" algn="l"/>
              </a:tabLst>
            </a:pPr>
            <a:r>
              <a:rPr lang="en-US" sz="1800">
                <a:latin typeface="Helvetica" charset="0"/>
              </a:rPr>
              <a:t>	–	new technologies</a:t>
            </a:r>
          </a:p>
          <a:p>
            <a:pPr marL="114300" lvl="1">
              <a:tabLst>
                <a:tab pos="465138" algn="l"/>
                <a:tab pos="750888" algn="l"/>
              </a:tabLst>
            </a:pPr>
            <a:r>
              <a:rPr lang="en-US" sz="1800">
                <a:latin typeface="Helvetica" charset="0"/>
              </a:rPr>
              <a:t>	–	performance</a:t>
            </a:r>
            <a:endParaRPr lang="en-US" sz="2000">
              <a:latin typeface="Helvetica" charset="0"/>
            </a:endParaRPr>
          </a:p>
        </p:txBody>
      </p:sp>
      <p:sp>
        <p:nvSpPr>
          <p:cNvPr id="52230" name="Text Box 6"/>
          <p:cNvSpPr txBox="1">
            <a:spLocks noChangeArrowheads="1"/>
          </p:cNvSpPr>
          <p:nvPr/>
        </p:nvSpPr>
        <p:spPr bwMode="auto">
          <a:xfrm>
            <a:off x="3429000" y="3986213"/>
            <a:ext cx="2339975" cy="1500187"/>
          </a:xfrm>
          <a:prstGeom prst="rect">
            <a:avLst/>
          </a:prstGeom>
          <a:noFill/>
          <a:ln w="12700">
            <a:noFill/>
            <a:miter lim="800000"/>
            <a:headEnd/>
            <a:tailEnd/>
          </a:ln>
          <a:effectLst/>
        </p:spPr>
        <p:txBody>
          <a:bodyPr wrap="none">
            <a:spAutoFit/>
          </a:bodyPr>
          <a:lstStyle/>
          <a:p>
            <a:pPr>
              <a:spcBef>
                <a:spcPts val="2400"/>
              </a:spcBef>
              <a:tabLst>
                <a:tab pos="465138" algn="l"/>
                <a:tab pos="750888" algn="l"/>
              </a:tabLst>
            </a:pPr>
            <a:r>
              <a:rPr lang="en-US" sz="2000" b="1" u="sng">
                <a:solidFill>
                  <a:srgbClr val="B7001F"/>
                </a:solidFill>
                <a:effectLst>
                  <a:outerShdw blurRad="38100" dist="38100" dir="2700000" algn="tl">
                    <a:srgbClr val="C0C0C0"/>
                  </a:outerShdw>
                </a:effectLst>
                <a:latin typeface="Helvetica" charset="0"/>
              </a:rPr>
              <a:t>Dealing with risks</a:t>
            </a:r>
            <a:endParaRPr lang="en-US" sz="2000">
              <a:latin typeface="Helvetica" charset="0"/>
            </a:endParaRPr>
          </a:p>
          <a:p>
            <a:pPr marL="114300" lvl="1">
              <a:lnSpc>
                <a:spcPts val="2200"/>
              </a:lnSpc>
              <a:tabLst>
                <a:tab pos="465138" algn="l"/>
                <a:tab pos="750888" algn="l"/>
              </a:tabLst>
            </a:pPr>
            <a:r>
              <a:rPr lang="en-US" sz="1800">
                <a:latin typeface="Helvetica" charset="0"/>
              </a:rPr>
              <a:t>	–	avoid</a:t>
            </a:r>
          </a:p>
          <a:p>
            <a:pPr marL="114300" lvl="1">
              <a:tabLst>
                <a:tab pos="465138" algn="l"/>
                <a:tab pos="750888" algn="l"/>
              </a:tabLst>
            </a:pPr>
            <a:r>
              <a:rPr lang="en-US" sz="1800">
                <a:latin typeface="Helvetica" charset="0"/>
              </a:rPr>
              <a:t>	–	confine</a:t>
            </a:r>
          </a:p>
          <a:p>
            <a:pPr marL="114300" lvl="1">
              <a:tabLst>
                <a:tab pos="465138" algn="l"/>
                <a:tab pos="750888" algn="l"/>
              </a:tabLst>
            </a:pPr>
            <a:r>
              <a:rPr lang="en-US" sz="1800">
                <a:latin typeface="Helvetica" charset="0"/>
              </a:rPr>
              <a:t>	–	mitigate</a:t>
            </a:r>
          </a:p>
          <a:p>
            <a:pPr marL="114300" lvl="1">
              <a:tabLst>
                <a:tab pos="465138" algn="l"/>
                <a:tab pos="750888" algn="l"/>
              </a:tabLst>
            </a:pPr>
            <a:r>
              <a:rPr lang="en-US" sz="1800">
                <a:latin typeface="Helvetica" charset="0"/>
              </a:rPr>
              <a:t>	–	monitor</a:t>
            </a:r>
            <a:endParaRPr lang="en-US" sz="2000">
              <a:latin typeface="Helvetica" charset="0"/>
            </a:endParaRPr>
          </a:p>
        </p:txBody>
      </p:sp>
      <p:sp>
        <p:nvSpPr>
          <p:cNvPr id="52231" name="Text Box 7"/>
          <p:cNvSpPr txBox="1">
            <a:spLocks noChangeArrowheads="1"/>
          </p:cNvSpPr>
          <p:nvPr/>
        </p:nvSpPr>
        <p:spPr bwMode="auto">
          <a:xfrm>
            <a:off x="1450975" y="5851525"/>
            <a:ext cx="6243638" cy="396875"/>
          </a:xfrm>
          <a:prstGeom prst="rect">
            <a:avLst/>
          </a:prstGeom>
          <a:noFill/>
          <a:ln w="12700">
            <a:noFill/>
            <a:miter lim="800000"/>
            <a:headEnd/>
            <a:tailEnd/>
          </a:ln>
          <a:effectLst/>
        </p:spPr>
        <p:txBody>
          <a:bodyPr wrap="none">
            <a:spAutoFit/>
          </a:bodyPr>
          <a:lstStyle/>
          <a:p>
            <a:r>
              <a:rPr lang="en-US" sz="2000" b="1">
                <a:solidFill>
                  <a:srgbClr val="B7001F"/>
                </a:solidFill>
                <a:effectLst>
                  <a:outerShdw blurRad="38100" dist="38100" dir="2700000" algn="tl">
                    <a:srgbClr val="C0C0C0"/>
                  </a:outerShdw>
                </a:effectLst>
                <a:latin typeface="Helvetica" charset="0"/>
              </a:rPr>
              <a:t>GOAL</a:t>
            </a:r>
            <a:r>
              <a:rPr lang="en-US" sz="2000">
                <a:latin typeface="Helvetica" charset="0"/>
              </a:rPr>
              <a:t>: </a:t>
            </a:r>
            <a:r>
              <a:rPr lang="en-US" sz="2000" b="1">
                <a:solidFill>
                  <a:schemeClr val="hlink"/>
                </a:solidFill>
                <a:latin typeface="Helvetica" charset="0"/>
              </a:rPr>
              <a:t>deal</a:t>
            </a:r>
            <a:r>
              <a:rPr lang="en-US" sz="2000" b="1">
                <a:latin typeface="Helvetica" charset="0"/>
              </a:rPr>
              <a:t> with </a:t>
            </a:r>
            <a:r>
              <a:rPr lang="en-US" sz="2000" b="1">
                <a:solidFill>
                  <a:schemeClr val="hlink"/>
                </a:solidFill>
                <a:latin typeface="Helvetica" charset="0"/>
              </a:rPr>
              <a:t>biggest risks</a:t>
            </a:r>
            <a:r>
              <a:rPr lang="en-US" sz="2000" b="1">
                <a:latin typeface="Helvetica" charset="0"/>
              </a:rPr>
              <a:t> as </a:t>
            </a:r>
            <a:r>
              <a:rPr lang="en-US" sz="2000" b="1">
                <a:solidFill>
                  <a:schemeClr val="hlink"/>
                </a:solidFill>
                <a:latin typeface="Helvetica" charset="0"/>
              </a:rPr>
              <a:t>early</a:t>
            </a:r>
            <a:r>
              <a:rPr lang="en-US" sz="2000" b="1">
                <a:latin typeface="Helvetica" charset="0"/>
              </a:rPr>
              <a:t> as possible</a:t>
            </a:r>
            <a:endParaRPr lang="en-US" sz="2000">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2227">
                                            <p:bg/>
                                          </p:spTgt>
                                        </p:tgtEl>
                                        <p:attrNameLst>
                                          <p:attrName>style.visibility</p:attrName>
                                        </p:attrNameLst>
                                      </p:cBhvr>
                                      <p:to>
                                        <p:strVal val="visible"/>
                                      </p:to>
                                    </p:set>
                                    <p:animEffect transition="in" filter="box(out)">
                                      <p:cBhvr>
                                        <p:cTn id="7" dur="500"/>
                                        <p:tgtEl>
                                          <p:spTgt spid="52227">
                                            <p:bg/>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builtIn="1"/>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2227">
                                            <p:txEl>
                                              <p:pRg st="0" end="0"/>
                                            </p:txEl>
                                          </p:spTgt>
                                        </p:tgtEl>
                                        <p:attrNameLst>
                                          <p:attrName>style.visibility</p:attrName>
                                        </p:attrNameLst>
                                      </p:cBhvr>
                                      <p:to>
                                        <p:strVal val="visible"/>
                                      </p:to>
                                    </p:set>
                                    <p:animEffect transition="in" filter="box(out)">
                                      <p:cBhvr>
                                        <p:cTn id="11" dur="500"/>
                                        <p:tgtEl>
                                          <p:spTgt spid="52227">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 builtIn="1"/>
                                        </p:tgtEl>
                                      </p:cMediaNode>
                                    </p:audio>
                                  </p:sub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2227">
                                            <p:txEl>
                                              <p:pRg st="1" end="1"/>
                                            </p:txEl>
                                          </p:spTgt>
                                        </p:tgtEl>
                                        <p:attrNameLst>
                                          <p:attrName>style.visibility</p:attrName>
                                        </p:attrNameLst>
                                      </p:cBhvr>
                                      <p:to>
                                        <p:strVal val="visible"/>
                                      </p:to>
                                    </p:set>
                                    <p:animEffect transition="in" filter="box(out)">
                                      <p:cBhvr>
                                        <p:cTn id="15" dur="500"/>
                                        <p:tgtEl>
                                          <p:spTgt spid="52227">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 builtIn="1"/>
                                        </p:tgtEl>
                                      </p:cMediaNode>
                                    </p:audio>
                                  </p:sub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52229">
                                            <p:txEl>
                                              <p:pRg st="0" end="0"/>
                                            </p:txEl>
                                          </p:spTgt>
                                        </p:tgtEl>
                                        <p:attrNameLst>
                                          <p:attrName>style.visibility</p:attrName>
                                        </p:attrNameLst>
                                      </p:cBhvr>
                                      <p:to>
                                        <p:strVal val="visible"/>
                                      </p:to>
                                    </p:set>
                                    <p:animEffect transition="in" filter="slide(fromLeft)">
                                      <p:cBhvr>
                                        <p:cTn id="20" dur="500"/>
                                        <p:tgtEl>
                                          <p:spTgt spid="5222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52229">
                                            <p:txEl>
                                              <p:pRg st="1" end="1"/>
                                            </p:txEl>
                                          </p:spTgt>
                                        </p:tgtEl>
                                        <p:attrNameLst>
                                          <p:attrName>style.visibility</p:attrName>
                                        </p:attrNameLst>
                                      </p:cBhvr>
                                      <p:to>
                                        <p:strVal val="visible"/>
                                      </p:to>
                                    </p:set>
                                    <p:animEffect transition="in" filter="slide(fromLeft)">
                                      <p:cBhvr>
                                        <p:cTn id="25" dur="500"/>
                                        <p:tgtEl>
                                          <p:spTgt spid="5222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52229">
                                            <p:txEl>
                                              <p:pRg st="2" end="2"/>
                                            </p:txEl>
                                          </p:spTgt>
                                        </p:tgtEl>
                                        <p:attrNameLst>
                                          <p:attrName>style.visibility</p:attrName>
                                        </p:attrNameLst>
                                      </p:cBhvr>
                                      <p:to>
                                        <p:strVal val="visible"/>
                                      </p:to>
                                    </p:set>
                                    <p:animEffect transition="in" filter="slide(fromLeft)">
                                      <p:cBhvr>
                                        <p:cTn id="30" dur="500"/>
                                        <p:tgtEl>
                                          <p:spTgt spid="5222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52229">
                                            <p:txEl>
                                              <p:pRg st="3" end="3"/>
                                            </p:txEl>
                                          </p:spTgt>
                                        </p:tgtEl>
                                        <p:attrNameLst>
                                          <p:attrName>style.visibility</p:attrName>
                                        </p:attrNameLst>
                                      </p:cBhvr>
                                      <p:to>
                                        <p:strVal val="visible"/>
                                      </p:to>
                                    </p:set>
                                    <p:animEffect transition="in" filter="slide(fromLeft)">
                                      <p:cBhvr>
                                        <p:cTn id="35" dur="500"/>
                                        <p:tgtEl>
                                          <p:spTgt spid="5222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52229">
                                            <p:txEl>
                                              <p:pRg st="4" end="4"/>
                                            </p:txEl>
                                          </p:spTgt>
                                        </p:tgtEl>
                                        <p:attrNameLst>
                                          <p:attrName>style.visibility</p:attrName>
                                        </p:attrNameLst>
                                      </p:cBhvr>
                                      <p:to>
                                        <p:strVal val="visible"/>
                                      </p:to>
                                    </p:set>
                                    <p:animEffect transition="in" filter="slide(fromLeft)">
                                      <p:cBhvr>
                                        <p:cTn id="40" dur="500"/>
                                        <p:tgtEl>
                                          <p:spTgt spid="52229">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52228">
                                            <p:txEl>
                                              <p:pRg st="0" end="0"/>
                                            </p:txEl>
                                          </p:spTgt>
                                        </p:tgtEl>
                                        <p:attrNameLst>
                                          <p:attrName>style.visibility</p:attrName>
                                        </p:attrNameLst>
                                      </p:cBhvr>
                                      <p:to>
                                        <p:strVal val="visible"/>
                                      </p:to>
                                    </p:set>
                                    <p:animEffect transition="in" filter="slide(fromRight)">
                                      <p:cBhvr>
                                        <p:cTn id="45" dur="500"/>
                                        <p:tgtEl>
                                          <p:spTgt spid="52228">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grpId="0" nodeType="clickEffect">
                                  <p:stCondLst>
                                    <p:cond delay="0"/>
                                  </p:stCondLst>
                                  <p:childTnLst>
                                    <p:set>
                                      <p:cBhvr>
                                        <p:cTn id="49" dur="1" fill="hold">
                                          <p:stCondLst>
                                            <p:cond delay="0"/>
                                          </p:stCondLst>
                                        </p:cTn>
                                        <p:tgtEl>
                                          <p:spTgt spid="52228">
                                            <p:txEl>
                                              <p:pRg st="1" end="1"/>
                                            </p:txEl>
                                          </p:spTgt>
                                        </p:tgtEl>
                                        <p:attrNameLst>
                                          <p:attrName>style.visibility</p:attrName>
                                        </p:attrNameLst>
                                      </p:cBhvr>
                                      <p:to>
                                        <p:strVal val="visible"/>
                                      </p:to>
                                    </p:set>
                                    <p:animEffect transition="in" filter="slide(fromRight)">
                                      <p:cBhvr>
                                        <p:cTn id="50" dur="500"/>
                                        <p:tgtEl>
                                          <p:spTgt spid="52228">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52228">
                                            <p:txEl>
                                              <p:pRg st="2" end="2"/>
                                            </p:txEl>
                                          </p:spTgt>
                                        </p:tgtEl>
                                        <p:attrNameLst>
                                          <p:attrName>style.visibility</p:attrName>
                                        </p:attrNameLst>
                                      </p:cBhvr>
                                      <p:to>
                                        <p:strVal val="visible"/>
                                      </p:to>
                                    </p:set>
                                    <p:animEffect transition="in" filter="slide(fromRight)">
                                      <p:cBhvr>
                                        <p:cTn id="55" dur="500"/>
                                        <p:tgtEl>
                                          <p:spTgt spid="52228">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2" fill="hold" grpId="0" nodeType="clickEffect">
                                  <p:stCondLst>
                                    <p:cond delay="0"/>
                                  </p:stCondLst>
                                  <p:childTnLst>
                                    <p:set>
                                      <p:cBhvr>
                                        <p:cTn id="59" dur="1" fill="hold">
                                          <p:stCondLst>
                                            <p:cond delay="0"/>
                                          </p:stCondLst>
                                        </p:cTn>
                                        <p:tgtEl>
                                          <p:spTgt spid="52228">
                                            <p:txEl>
                                              <p:pRg st="3" end="3"/>
                                            </p:txEl>
                                          </p:spTgt>
                                        </p:tgtEl>
                                        <p:attrNameLst>
                                          <p:attrName>style.visibility</p:attrName>
                                        </p:attrNameLst>
                                      </p:cBhvr>
                                      <p:to>
                                        <p:strVal val="visible"/>
                                      </p:to>
                                    </p:set>
                                    <p:animEffect transition="in" filter="slide(fromRight)">
                                      <p:cBhvr>
                                        <p:cTn id="60" dur="500"/>
                                        <p:tgtEl>
                                          <p:spTgt spid="52228">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2" fill="hold" grpId="0" nodeType="clickEffect">
                                  <p:stCondLst>
                                    <p:cond delay="0"/>
                                  </p:stCondLst>
                                  <p:childTnLst>
                                    <p:set>
                                      <p:cBhvr>
                                        <p:cTn id="64" dur="1" fill="hold">
                                          <p:stCondLst>
                                            <p:cond delay="0"/>
                                          </p:stCondLst>
                                        </p:cTn>
                                        <p:tgtEl>
                                          <p:spTgt spid="52228">
                                            <p:txEl>
                                              <p:pRg st="4" end="4"/>
                                            </p:txEl>
                                          </p:spTgt>
                                        </p:tgtEl>
                                        <p:attrNameLst>
                                          <p:attrName>style.visibility</p:attrName>
                                        </p:attrNameLst>
                                      </p:cBhvr>
                                      <p:to>
                                        <p:strVal val="visible"/>
                                      </p:to>
                                    </p:set>
                                    <p:animEffect transition="in" filter="slide(fromRight)">
                                      <p:cBhvr>
                                        <p:cTn id="65" dur="500"/>
                                        <p:tgtEl>
                                          <p:spTgt spid="5222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52230">
                                            <p:txEl>
                                              <p:pRg st="0" end="0"/>
                                            </p:txEl>
                                          </p:spTgt>
                                        </p:tgtEl>
                                        <p:attrNameLst>
                                          <p:attrName>style.visibility</p:attrName>
                                        </p:attrNameLst>
                                      </p:cBhvr>
                                      <p:to>
                                        <p:strVal val="visible"/>
                                      </p:to>
                                    </p:set>
                                    <p:animEffect transition="in" filter="slide(fromTop)">
                                      <p:cBhvr>
                                        <p:cTn id="70" dur="500"/>
                                        <p:tgtEl>
                                          <p:spTgt spid="52230">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grpId="0" nodeType="clickEffect">
                                  <p:stCondLst>
                                    <p:cond delay="0"/>
                                  </p:stCondLst>
                                  <p:childTnLst>
                                    <p:set>
                                      <p:cBhvr>
                                        <p:cTn id="74" dur="1" fill="hold">
                                          <p:stCondLst>
                                            <p:cond delay="0"/>
                                          </p:stCondLst>
                                        </p:cTn>
                                        <p:tgtEl>
                                          <p:spTgt spid="52230">
                                            <p:txEl>
                                              <p:pRg st="1" end="1"/>
                                            </p:txEl>
                                          </p:spTgt>
                                        </p:tgtEl>
                                        <p:attrNameLst>
                                          <p:attrName>style.visibility</p:attrName>
                                        </p:attrNameLst>
                                      </p:cBhvr>
                                      <p:to>
                                        <p:strVal val="visible"/>
                                      </p:to>
                                    </p:set>
                                    <p:animEffect transition="in" filter="slide(fromTop)">
                                      <p:cBhvr>
                                        <p:cTn id="75" dur="500"/>
                                        <p:tgtEl>
                                          <p:spTgt spid="52230">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1" fill="hold" grpId="0" nodeType="clickEffect">
                                  <p:stCondLst>
                                    <p:cond delay="0"/>
                                  </p:stCondLst>
                                  <p:childTnLst>
                                    <p:set>
                                      <p:cBhvr>
                                        <p:cTn id="79" dur="1" fill="hold">
                                          <p:stCondLst>
                                            <p:cond delay="0"/>
                                          </p:stCondLst>
                                        </p:cTn>
                                        <p:tgtEl>
                                          <p:spTgt spid="52230">
                                            <p:txEl>
                                              <p:pRg st="2" end="2"/>
                                            </p:txEl>
                                          </p:spTgt>
                                        </p:tgtEl>
                                        <p:attrNameLst>
                                          <p:attrName>style.visibility</p:attrName>
                                        </p:attrNameLst>
                                      </p:cBhvr>
                                      <p:to>
                                        <p:strVal val="visible"/>
                                      </p:to>
                                    </p:set>
                                    <p:animEffect transition="in" filter="slide(fromTop)">
                                      <p:cBhvr>
                                        <p:cTn id="80" dur="500"/>
                                        <p:tgtEl>
                                          <p:spTgt spid="52230">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1" fill="hold" grpId="0" nodeType="clickEffect">
                                  <p:stCondLst>
                                    <p:cond delay="0"/>
                                  </p:stCondLst>
                                  <p:childTnLst>
                                    <p:set>
                                      <p:cBhvr>
                                        <p:cTn id="84" dur="1" fill="hold">
                                          <p:stCondLst>
                                            <p:cond delay="0"/>
                                          </p:stCondLst>
                                        </p:cTn>
                                        <p:tgtEl>
                                          <p:spTgt spid="52230">
                                            <p:txEl>
                                              <p:pRg st="3" end="3"/>
                                            </p:txEl>
                                          </p:spTgt>
                                        </p:tgtEl>
                                        <p:attrNameLst>
                                          <p:attrName>style.visibility</p:attrName>
                                        </p:attrNameLst>
                                      </p:cBhvr>
                                      <p:to>
                                        <p:strVal val="visible"/>
                                      </p:to>
                                    </p:set>
                                    <p:animEffect transition="in" filter="slide(fromTop)">
                                      <p:cBhvr>
                                        <p:cTn id="85" dur="500"/>
                                        <p:tgtEl>
                                          <p:spTgt spid="52230">
                                            <p:txEl>
                                              <p:pRg st="3" end="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52230">
                                            <p:txEl>
                                              <p:pRg st="4" end="4"/>
                                            </p:txEl>
                                          </p:spTgt>
                                        </p:tgtEl>
                                        <p:attrNameLst>
                                          <p:attrName>style.visibility</p:attrName>
                                        </p:attrNameLst>
                                      </p:cBhvr>
                                      <p:to>
                                        <p:strVal val="visible"/>
                                      </p:to>
                                    </p:set>
                                    <p:animEffect transition="in" filter="slide(fromTop)">
                                      <p:cBhvr>
                                        <p:cTn id="90" dur="500"/>
                                        <p:tgtEl>
                                          <p:spTgt spid="52230">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9" presetClass="entr" presetSubtype="10" fill="hold" grpId="0" nodeType="clickEffect">
                                  <p:stCondLst>
                                    <p:cond delay="0"/>
                                  </p:stCondLst>
                                  <p:childTnLst>
                                    <p:set>
                                      <p:cBhvr>
                                        <p:cTn id="94" dur="1" fill="hold">
                                          <p:stCondLst>
                                            <p:cond delay="0"/>
                                          </p:stCondLst>
                                        </p:cTn>
                                        <p:tgtEl>
                                          <p:spTgt spid="52231"/>
                                        </p:tgtEl>
                                        <p:attrNameLst>
                                          <p:attrName>style.visibility</p:attrName>
                                        </p:attrNameLst>
                                      </p:cBhvr>
                                      <p:to>
                                        <p:strVal val="visible"/>
                                      </p:to>
                                    </p:set>
                                    <p:anim calcmode="lin" valueType="num">
                                      <p:cBhvr>
                                        <p:cTn id="95" dur="5000" fill="hold"/>
                                        <p:tgtEl>
                                          <p:spTgt spid="52231"/>
                                        </p:tgtEl>
                                        <p:attrNameLst>
                                          <p:attrName>ppt_w</p:attrName>
                                        </p:attrNameLst>
                                      </p:cBhvr>
                                      <p:tavLst>
                                        <p:tav tm="0" fmla="#ppt_w*sin(2.5*pi*$)">
                                          <p:val>
                                            <p:fltVal val="0"/>
                                          </p:val>
                                        </p:tav>
                                        <p:tav tm="100000">
                                          <p:val>
                                            <p:fltVal val="1"/>
                                          </p:val>
                                        </p:tav>
                                      </p:tavLst>
                                    </p:anim>
                                    <p:anim calcmode="lin" valueType="num">
                                      <p:cBhvr>
                                        <p:cTn id="96" dur="5000" fill="hold"/>
                                        <p:tgtEl>
                                          <p:spTgt spid="522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nimBg="1" autoUpdateAnimBg="0" advAuto="0"/>
      <p:bldP spid="52228" grpId="0" build="p" bldLvl="2" autoUpdateAnimBg="0"/>
      <p:bldP spid="52229" grpId="0" build="p" bldLvl="2" autoUpdateAnimBg="0"/>
      <p:bldP spid="52230" grpId="0" build="p" bldLvl="2" autoUpdateAnimBg="0"/>
      <p:bldP spid="5223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SOFTWARE IS …</a:t>
            </a:r>
          </a:p>
        </p:txBody>
      </p:sp>
      <p:sp>
        <p:nvSpPr>
          <p:cNvPr id="30723" name="Rectangle 3"/>
          <p:cNvSpPr>
            <a:spLocks noGrp="1" noChangeArrowheads="1"/>
          </p:cNvSpPr>
          <p:nvPr>
            <p:ph type="body" idx="1"/>
          </p:nvPr>
        </p:nvSpPr>
        <p:spPr>
          <a:xfrm>
            <a:off x="685800" y="1219200"/>
            <a:ext cx="3886200" cy="1600200"/>
          </a:xfrm>
        </p:spPr>
        <p:txBody>
          <a:bodyPr>
            <a:normAutofit fontScale="70000" lnSpcReduction="20000"/>
          </a:bodyPr>
          <a:lstStyle/>
          <a:p>
            <a:r>
              <a:rPr lang="en-US"/>
              <a:t>Important</a:t>
            </a:r>
          </a:p>
          <a:p>
            <a:pPr lvl="1">
              <a:spcBef>
                <a:spcPts val="300"/>
              </a:spcBef>
              <a:buClr>
                <a:schemeClr val="tx1"/>
              </a:buClr>
            </a:pPr>
            <a:r>
              <a:rPr lang="en-US">
                <a:solidFill>
                  <a:schemeClr val="hlink"/>
                </a:solidFill>
              </a:rPr>
              <a:t>pervasive</a:t>
            </a:r>
            <a:r>
              <a:rPr lang="en-US"/>
              <a:t> and </a:t>
            </a:r>
            <a:r>
              <a:rPr lang="en-US">
                <a:solidFill>
                  <a:schemeClr val="hlink"/>
                </a:solidFill>
              </a:rPr>
              <a:t>essential part</a:t>
            </a:r>
            <a:r>
              <a:rPr lang="en-US"/>
              <a:t> of almost all organizations</a:t>
            </a:r>
          </a:p>
          <a:p>
            <a:pPr lvl="1">
              <a:spcBef>
                <a:spcPts val="300"/>
              </a:spcBef>
              <a:buClr>
                <a:schemeClr val="tx1"/>
              </a:buClr>
            </a:pPr>
            <a:r>
              <a:rPr lang="en-US">
                <a:solidFill>
                  <a:schemeClr val="hlink"/>
                </a:solidFill>
              </a:rPr>
              <a:t>key part</a:t>
            </a:r>
            <a:r>
              <a:rPr lang="en-US"/>
              <a:t> of many products (</a:t>
            </a:r>
            <a:r>
              <a:rPr lang="en-US">
                <a:solidFill>
                  <a:schemeClr val="hlink"/>
                </a:solidFill>
              </a:rPr>
              <a:t>embedded systems)</a:t>
            </a:r>
            <a:endParaRPr lang="en-US"/>
          </a:p>
        </p:txBody>
      </p:sp>
      <p:grpSp>
        <p:nvGrpSpPr>
          <p:cNvPr id="2" name="Group 4"/>
          <p:cNvGrpSpPr>
            <a:grpSpLocks/>
          </p:cNvGrpSpPr>
          <p:nvPr/>
        </p:nvGrpSpPr>
        <p:grpSpPr bwMode="auto">
          <a:xfrm>
            <a:off x="4827588" y="2921000"/>
            <a:ext cx="3859212" cy="1725613"/>
            <a:chOff x="2973" y="580"/>
            <a:chExt cx="2431" cy="1087"/>
          </a:xfrm>
        </p:grpSpPr>
        <p:sp>
          <p:nvSpPr>
            <p:cNvPr id="30725" name="Freeform 5"/>
            <p:cNvSpPr>
              <a:spLocks/>
            </p:cNvSpPr>
            <p:nvPr/>
          </p:nvSpPr>
          <p:spPr bwMode="auto">
            <a:xfrm>
              <a:off x="3140" y="689"/>
              <a:ext cx="2088" cy="812"/>
            </a:xfrm>
            <a:custGeom>
              <a:avLst/>
              <a:gdLst/>
              <a:ahLst/>
              <a:cxnLst>
                <a:cxn ang="0">
                  <a:pos x="0" y="0"/>
                </a:cxn>
                <a:cxn ang="0">
                  <a:pos x="0" y="0"/>
                </a:cxn>
                <a:cxn ang="0">
                  <a:pos x="0" y="1733"/>
                </a:cxn>
                <a:cxn ang="0">
                  <a:pos x="4456" y="1733"/>
                </a:cxn>
              </a:cxnLst>
              <a:rect l="0" t="0" r="r" b="b"/>
              <a:pathLst>
                <a:path w="4457" h="1734">
                  <a:moveTo>
                    <a:pt x="0" y="0"/>
                  </a:moveTo>
                  <a:lnTo>
                    <a:pt x="0" y="0"/>
                  </a:lnTo>
                  <a:lnTo>
                    <a:pt x="0" y="1733"/>
                  </a:lnTo>
                  <a:lnTo>
                    <a:pt x="4456" y="1733"/>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0726" name="Rectangle 6"/>
            <p:cNvSpPr>
              <a:spLocks noChangeArrowheads="1"/>
            </p:cNvSpPr>
            <p:nvPr/>
          </p:nvSpPr>
          <p:spPr bwMode="auto">
            <a:xfrm rot="16200000">
              <a:off x="2643" y="1003"/>
              <a:ext cx="815" cy="156"/>
            </a:xfrm>
            <a:prstGeom prst="rect">
              <a:avLst/>
            </a:prstGeom>
            <a:noFill/>
            <a:ln w="12700">
              <a:noFill/>
              <a:miter lim="800000"/>
              <a:headEnd/>
              <a:tailEnd/>
            </a:ln>
            <a:effectLst/>
          </p:spPr>
          <p:txBody>
            <a:bodyPr lIns="90487" tIns="44450" rIns="90487" bIns="44450">
              <a:spAutoFit/>
            </a:bodyPr>
            <a:lstStyle/>
            <a:p>
              <a:r>
                <a:rPr lang="en-US" sz="1000">
                  <a:latin typeface="Geneva" charset="0"/>
                </a:rPr>
                <a:t>Software Demand</a:t>
              </a:r>
            </a:p>
          </p:txBody>
        </p:sp>
        <p:sp>
          <p:nvSpPr>
            <p:cNvPr id="30727" name="Line 7"/>
            <p:cNvSpPr>
              <a:spLocks noChangeShapeType="1"/>
            </p:cNvSpPr>
            <p:nvPr/>
          </p:nvSpPr>
          <p:spPr bwMode="auto">
            <a:xfrm>
              <a:off x="3189" y="1486"/>
              <a:ext cx="0" cy="30"/>
            </a:xfrm>
            <a:prstGeom prst="line">
              <a:avLst/>
            </a:prstGeom>
            <a:noFill/>
            <a:ln w="12700">
              <a:solidFill>
                <a:schemeClr val="tx1"/>
              </a:solidFill>
              <a:round/>
              <a:headEnd/>
              <a:tailEnd/>
            </a:ln>
            <a:effectLst/>
          </p:spPr>
          <p:txBody>
            <a:bodyPr wrap="none" anchor="ctr"/>
            <a:lstStyle/>
            <a:p>
              <a:endParaRPr lang="en-US"/>
            </a:p>
          </p:txBody>
        </p:sp>
        <p:sp>
          <p:nvSpPr>
            <p:cNvPr id="30728" name="Line 8"/>
            <p:cNvSpPr>
              <a:spLocks noChangeShapeType="1"/>
            </p:cNvSpPr>
            <p:nvPr/>
          </p:nvSpPr>
          <p:spPr bwMode="auto">
            <a:xfrm>
              <a:off x="3572" y="1486"/>
              <a:ext cx="0" cy="30"/>
            </a:xfrm>
            <a:prstGeom prst="line">
              <a:avLst/>
            </a:prstGeom>
            <a:noFill/>
            <a:ln w="12700">
              <a:solidFill>
                <a:schemeClr val="tx1"/>
              </a:solidFill>
              <a:round/>
              <a:headEnd/>
              <a:tailEnd/>
            </a:ln>
            <a:effectLst/>
          </p:spPr>
          <p:txBody>
            <a:bodyPr wrap="none" anchor="ctr"/>
            <a:lstStyle/>
            <a:p>
              <a:endParaRPr lang="en-US"/>
            </a:p>
          </p:txBody>
        </p:sp>
        <p:sp>
          <p:nvSpPr>
            <p:cNvPr id="30729" name="Line 9"/>
            <p:cNvSpPr>
              <a:spLocks noChangeShapeType="1"/>
            </p:cNvSpPr>
            <p:nvPr/>
          </p:nvSpPr>
          <p:spPr bwMode="auto">
            <a:xfrm>
              <a:off x="3956" y="1486"/>
              <a:ext cx="0" cy="30"/>
            </a:xfrm>
            <a:prstGeom prst="line">
              <a:avLst/>
            </a:prstGeom>
            <a:noFill/>
            <a:ln w="12700">
              <a:solidFill>
                <a:schemeClr val="tx1"/>
              </a:solidFill>
              <a:round/>
              <a:headEnd/>
              <a:tailEnd/>
            </a:ln>
            <a:effectLst/>
          </p:spPr>
          <p:txBody>
            <a:bodyPr wrap="none" anchor="ctr"/>
            <a:lstStyle/>
            <a:p>
              <a:endParaRPr lang="en-US"/>
            </a:p>
          </p:txBody>
        </p:sp>
        <p:sp>
          <p:nvSpPr>
            <p:cNvPr id="30730" name="Line 10"/>
            <p:cNvSpPr>
              <a:spLocks noChangeShapeType="1"/>
            </p:cNvSpPr>
            <p:nvPr/>
          </p:nvSpPr>
          <p:spPr bwMode="auto">
            <a:xfrm>
              <a:off x="5108" y="1486"/>
              <a:ext cx="0" cy="30"/>
            </a:xfrm>
            <a:prstGeom prst="line">
              <a:avLst/>
            </a:prstGeom>
            <a:noFill/>
            <a:ln w="12700">
              <a:solidFill>
                <a:schemeClr val="tx1"/>
              </a:solidFill>
              <a:round/>
              <a:headEnd/>
              <a:tailEnd/>
            </a:ln>
            <a:effectLst/>
          </p:spPr>
          <p:txBody>
            <a:bodyPr wrap="none" anchor="ctr"/>
            <a:lstStyle/>
            <a:p>
              <a:endParaRPr lang="en-US"/>
            </a:p>
          </p:txBody>
        </p:sp>
        <p:sp>
          <p:nvSpPr>
            <p:cNvPr id="30731" name="Line 11"/>
            <p:cNvSpPr>
              <a:spLocks noChangeShapeType="1"/>
            </p:cNvSpPr>
            <p:nvPr/>
          </p:nvSpPr>
          <p:spPr bwMode="auto">
            <a:xfrm>
              <a:off x="4340" y="1486"/>
              <a:ext cx="0" cy="30"/>
            </a:xfrm>
            <a:prstGeom prst="line">
              <a:avLst/>
            </a:prstGeom>
            <a:noFill/>
            <a:ln w="12700">
              <a:solidFill>
                <a:schemeClr val="tx1"/>
              </a:solidFill>
              <a:round/>
              <a:headEnd/>
              <a:tailEnd/>
            </a:ln>
            <a:effectLst/>
          </p:spPr>
          <p:txBody>
            <a:bodyPr wrap="none" anchor="ctr"/>
            <a:lstStyle/>
            <a:p>
              <a:endParaRPr lang="en-US"/>
            </a:p>
          </p:txBody>
        </p:sp>
        <p:sp>
          <p:nvSpPr>
            <p:cNvPr id="30732" name="Line 12"/>
            <p:cNvSpPr>
              <a:spLocks noChangeShapeType="1"/>
            </p:cNvSpPr>
            <p:nvPr/>
          </p:nvSpPr>
          <p:spPr bwMode="auto">
            <a:xfrm>
              <a:off x="4724" y="1486"/>
              <a:ext cx="0" cy="30"/>
            </a:xfrm>
            <a:prstGeom prst="line">
              <a:avLst/>
            </a:prstGeom>
            <a:noFill/>
            <a:ln w="12700">
              <a:solidFill>
                <a:schemeClr val="tx1"/>
              </a:solidFill>
              <a:round/>
              <a:headEnd/>
              <a:tailEnd/>
            </a:ln>
            <a:effectLst/>
          </p:spPr>
          <p:txBody>
            <a:bodyPr wrap="none" anchor="ctr"/>
            <a:lstStyle/>
            <a:p>
              <a:endParaRPr lang="en-US"/>
            </a:p>
          </p:txBody>
        </p:sp>
        <p:sp>
          <p:nvSpPr>
            <p:cNvPr id="30733" name="Rectangle 13"/>
            <p:cNvSpPr>
              <a:spLocks noChangeArrowheads="1"/>
            </p:cNvSpPr>
            <p:nvPr/>
          </p:nvSpPr>
          <p:spPr bwMode="auto">
            <a:xfrm>
              <a:off x="3024" y="1515"/>
              <a:ext cx="318" cy="152"/>
            </a:xfrm>
            <a:prstGeom prst="rect">
              <a:avLst/>
            </a:prstGeom>
            <a:noFill/>
            <a:ln w="12700">
              <a:noFill/>
              <a:miter lim="800000"/>
              <a:headEnd/>
              <a:tailEnd/>
            </a:ln>
            <a:effectLst/>
          </p:spPr>
          <p:txBody>
            <a:bodyPr lIns="90487" tIns="44450" rIns="90487" bIns="44450">
              <a:spAutoFit/>
            </a:bodyPr>
            <a:lstStyle/>
            <a:p>
              <a:pPr algn="ctr"/>
              <a:r>
                <a:rPr lang="en-US" sz="1000"/>
                <a:t>1950</a:t>
              </a:r>
            </a:p>
          </p:txBody>
        </p:sp>
        <p:sp>
          <p:nvSpPr>
            <p:cNvPr id="30734" name="Rectangle 14"/>
            <p:cNvSpPr>
              <a:spLocks noChangeArrowheads="1"/>
            </p:cNvSpPr>
            <p:nvPr/>
          </p:nvSpPr>
          <p:spPr bwMode="auto">
            <a:xfrm>
              <a:off x="3408" y="1515"/>
              <a:ext cx="319" cy="152"/>
            </a:xfrm>
            <a:prstGeom prst="rect">
              <a:avLst/>
            </a:prstGeom>
            <a:noFill/>
            <a:ln w="12700">
              <a:noFill/>
              <a:miter lim="800000"/>
              <a:headEnd/>
              <a:tailEnd/>
            </a:ln>
            <a:effectLst/>
          </p:spPr>
          <p:txBody>
            <a:bodyPr lIns="90487" tIns="44450" rIns="90487" bIns="44450">
              <a:spAutoFit/>
            </a:bodyPr>
            <a:lstStyle/>
            <a:p>
              <a:pPr algn="ctr"/>
              <a:r>
                <a:rPr lang="en-US" sz="1000"/>
                <a:t>1960</a:t>
              </a:r>
            </a:p>
          </p:txBody>
        </p:sp>
        <p:sp>
          <p:nvSpPr>
            <p:cNvPr id="30735" name="Rectangle 15"/>
            <p:cNvSpPr>
              <a:spLocks noChangeArrowheads="1"/>
            </p:cNvSpPr>
            <p:nvPr/>
          </p:nvSpPr>
          <p:spPr bwMode="auto">
            <a:xfrm>
              <a:off x="3792" y="1515"/>
              <a:ext cx="318" cy="152"/>
            </a:xfrm>
            <a:prstGeom prst="rect">
              <a:avLst/>
            </a:prstGeom>
            <a:noFill/>
            <a:ln w="12700">
              <a:noFill/>
              <a:miter lim="800000"/>
              <a:headEnd/>
              <a:tailEnd/>
            </a:ln>
            <a:effectLst/>
          </p:spPr>
          <p:txBody>
            <a:bodyPr lIns="90487" tIns="44450" rIns="90487" bIns="44450">
              <a:spAutoFit/>
            </a:bodyPr>
            <a:lstStyle/>
            <a:p>
              <a:pPr algn="ctr"/>
              <a:r>
                <a:rPr lang="en-US" sz="1000"/>
                <a:t>1970</a:t>
              </a:r>
            </a:p>
          </p:txBody>
        </p:sp>
        <p:sp>
          <p:nvSpPr>
            <p:cNvPr id="30736" name="Rectangle 16"/>
            <p:cNvSpPr>
              <a:spLocks noChangeArrowheads="1"/>
            </p:cNvSpPr>
            <p:nvPr/>
          </p:nvSpPr>
          <p:spPr bwMode="auto">
            <a:xfrm>
              <a:off x="4176" y="1515"/>
              <a:ext cx="318" cy="152"/>
            </a:xfrm>
            <a:prstGeom prst="rect">
              <a:avLst/>
            </a:prstGeom>
            <a:noFill/>
            <a:ln w="12700">
              <a:noFill/>
              <a:miter lim="800000"/>
              <a:headEnd/>
              <a:tailEnd/>
            </a:ln>
            <a:effectLst/>
          </p:spPr>
          <p:txBody>
            <a:bodyPr lIns="90487" tIns="44450" rIns="90487" bIns="44450">
              <a:spAutoFit/>
            </a:bodyPr>
            <a:lstStyle/>
            <a:p>
              <a:pPr algn="ctr"/>
              <a:r>
                <a:rPr lang="en-US" sz="1000"/>
                <a:t>1980</a:t>
              </a:r>
            </a:p>
          </p:txBody>
        </p:sp>
        <p:sp>
          <p:nvSpPr>
            <p:cNvPr id="30737" name="Rectangle 17"/>
            <p:cNvSpPr>
              <a:spLocks noChangeArrowheads="1"/>
            </p:cNvSpPr>
            <p:nvPr/>
          </p:nvSpPr>
          <p:spPr bwMode="auto">
            <a:xfrm>
              <a:off x="4560" y="1515"/>
              <a:ext cx="320" cy="152"/>
            </a:xfrm>
            <a:prstGeom prst="rect">
              <a:avLst/>
            </a:prstGeom>
            <a:noFill/>
            <a:ln w="12700">
              <a:noFill/>
              <a:miter lim="800000"/>
              <a:headEnd/>
              <a:tailEnd/>
            </a:ln>
            <a:effectLst/>
          </p:spPr>
          <p:txBody>
            <a:bodyPr lIns="90487" tIns="44450" rIns="90487" bIns="44450">
              <a:spAutoFit/>
            </a:bodyPr>
            <a:lstStyle/>
            <a:p>
              <a:pPr algn="ctr"/>
              <a:r>
                <a:rPr lang="en-US" sz="1000"/>
                <a:t>1990</a:t>
              </a:r>
            </a:p>
          </p:txBody>
        </p:sp>
        <p:sp>
          <p:nvSpPr>
            <p:cNvPr id="30738" name="Rectangle 18"/>
            <p:cNvSpPr>
              <a:spLocks noChangeArrowheads="1"/>
            </p:cNvSpPr>
            <p:nvPr/>
          </p:nvSpPr>
          <p:spPr bwMode="auto">
            <a:xfrm>
              <a:off x="4944" y="1515"/>
              <a:ext cx="320" cy="152"/>
            </a:xfrm>
            <a:prstGeom prst="rect">
              <a:avLst/>
            </a:prstGeom>
            <a:noFill/>
            <a:ln w="12700">
              <a:noFill/>
              <a:miter lim="800000"/>
              <a:headEnd/>
              <a:tailEnd/>
            </a:ln>
            <a:effectLst/>
          </p:spPr>
          <p:txBody>
            <a:bodyPr lIns="90487" tIns="44450" rIns="90487" bIns="44450">
              <a:spAutoFit/>
            </a:bodyPr>
            <a:lstStyle/>
            <a:p>
              <a:pPr algn="ctr"/>
              <a:r>
                <a:rPr lang="en-US" sz="1000"/>
                <a:t>2000</a:t>
              </a:r>
            </a:p>
          </p:txBody>
        </p:sp>
        <p:sp>
          <p:nvSpPr>
            <p:cNvPr id="30739" name="Rectangle 19"/>
            <p:cNvSpPr>
              <a:spLocks noChangeArrowheads="1"/>
            </p:cNvSpPr>
            <p:nvPr/>
          </p:nvSpPr>
          <p:spPr bwMode="auto">
            <a:xfrm>
              <a:off x="4128" y="771"/>
              <a:ext cx="886" cy="287"/>
            </a:xfrm>
            <a:prstGeom prst="rect">
              <a:avLst/>
            </a:prstGeom>
            <a:noFill/>
            <a:ln w="12700">
              <a:noFill/>
              <a:miter lim="800000"/>
              <a:headEnd/>
              <a:tailEnd/>
            </a:ln>
            <a:effectLst/>
          </p:spPr>
          <p:txBody>
            <a:bodyPr lIns="90487" tIns="44450" rIns="90487" bIns="44450">
              <a:spAutoFit/>
            </a:bodyPr>
            <a:lstStyle/>
            <a:p>
              <a:pPr>
                <a:lnSpc>
                  <a:spcPct val="80000"/>
                </a:lnSpc>
              </a:pPr>
              <a:r>
                <a:rPr lang="en-US" sz="1000"/>
                <a:t>Personal computing,</a:t>
              </a:r>
            </a:p>
            <a:p>
              <a:pPr>
                <a:lnSpc>
                  <a:spcPct val="80000"/>
                </a:lnSpc>
              </a:pPr>
              <a:r>
                <a:rPr lang="en-US" sz="1000"/>
                <a:t>information,</a:t>
              </a:r>
            </a:p>
            <a:p>
              <a:pPr>
                <a:lnSpc>
                  <a:spcPct val="80000"/>
                </a:lnSpc>
              </a:pPr>
              <a:r>
                <a:rPr lang="en-US" sz="1000"/>
                <a:t>education</a:t>
              </a:r>
            </a:p>
          </p:txBody>
        </p:sp>
        <p:sp>
          <p:nvSpPr>
            <p:cNvPr id="30740" name="Rectangle 20"/>
            <p:cNvSpPr>
              <a:spLocks noChangeArrowheads="1"/>
            </p:cNvSpPr>
            <p:nvPr/>
          </p:nvSpPr>
          <p:spPr bwMode="auto">
            <a:xfrm>
              <a:off x="3504" y="1120"/>
              <a:ext cx="553" cy="152"/>
            </a:xfrm>
            <a:prstGeom prst="rect">
              <a:avLst/>
            </a:prstGeom>
            <a:noFill/>
            <a:ln w="12700">
              <a:noFill/>
              <a:miter lim="800000"/>
              <a:headEnd/>
              <a:tailEnd/>
            </a:ln>
            <a:effectLst/>
          </p:spPr>
          <p:txBody>
            <a:bodyPr lIns="90487" tIns="44450" rIns="90487" bIns="44450">
              <a:spAutoFit/>
            </a:bodyPr>
            <a:lstStyle/>
            <a:p>
              <a:r>
                <a:rPr lang="en-US" sz="1000"/>
                <a:t>Commercial</a:t>
              </a:r>
            </a:p>
          </p:txBody>
        </p:sp>
        <p:sp>
          <p:nvSpPr>
            <p:cNvPr id="30741" name="Rectangle 21"/>
            <p:cNvSpPr>
              <a:spLocks noChangeArrowheads="1"/>
            </p:cNvSpPr>
            <p:nvPr/>
          </p:nvSpPr>
          <p:spPr bwMode="auto">
            <a:xfrm>
              <a:off x="4769" y="1300"/>
              <a:ext cx="635" cy="210"/>
            </a:xfrm>
            <a:prstGeom prst="rect">
              <a:avLst/>
            </a:prstGeom>
            <a:noFill/>
            <a:ln w="12700">
              <a:noFill/>
              <a:miter lim="800000"/>
              <a:headEnd/>
              <a:tailEnd/>
            </a:ln>
            <a:effectLst/>
          </p:spPr>
          <p:txBody>
            <a:bodyPr lIns="90487" tIns="44450" rIns="90487" bIns="44450">
              <a:spAutoFit/>
            </a:bodyPr>
            <a:lstStyle/>
            <a:p>
              <a:pPr>
                <a:lnSpc>
                  <a:spcPct val="80000"/>
                </a:lnSpc>
              </a:pPr>
              <a:r>
                <a:rPr lang="en-US" sz="1000"/>
                <a:t>Scientific &amp;</a:t>
              </a:r>
              <a:br>
                <a:rPr lang="en-US" sz="1000"/>
              </a:br>
              <a:r>
                <a:rPr lang="en-US" sz="1000"/>
                <a:t>Technical</a:t>
              </a:r>
            </a:p>
          </p:txBody>
        </p:sp>
        <p:sp>
          <p:nvSpPr>
            <p:cNvPr id="30742" name="Freeform 22"/>
            <p:cNvSpPr>
              <a:spLocks/>
            </p:cNvSpPr>
            <p:nvPr/>
          </p:nvSpPr>
          <p:spPr bwMode="auto">
            <a:xfrm>
              <a:off x="4034" y="823"/>
              <a:ext cx="1053" cy="655"/>
            </a:xfrm>
            <a:custGeom>
              <a:avLst/>
              <a:gdLst/>
              <a:ahLst/>
              <a:cxnLst>
                <a:cxn ang="0">
                  <a:pos x="0" y="1242"/>
                </a:cxn>
                <a:cxn ang="0">
                  <a:pos x="47" y="1233"/>
                </a:cxn>
                <a:cxn ang="0">
                  <a:pos x="82" y="1225"/>
                </a:cxn>
                <a:cxn ang="0">
                  <a:pos x="106" y="1216"/>
                </a:cxn>
                <a:cxn ang="0">
                  <a:pos x="140" y="1216"/>
                </a:cxn>
                <a:cxn ang="0">
                  <a:pos x="199" y="1208"/>
                </a:cxn>
                <a:cxn ang="0">
                  <a:pos x="350" y="1166"/>
                </a:cxn>
                <a:cxn ang="0">
                  <a:pos x="386" y="1157"/>
                </a:cxn>
                <a:cxn ang="0">
                  <a:pos x="444" y="1141"/>
                </a:cxn>
                <a:cxn ang="0">
                  <a:pos x="480" y="1132"/>
                </a:cxn>
                <a:cxn ang="0">
                  <a:pos x="515" y="1123"/>
                </a:cxn>
                <a:cxn ang="0">
                  <a:pos x="539" y="1115"/>
                </a:cxn>
                <a:cxn ang="0">
                  <a:pos x="585" y="1098"/>
                </a:cxn>
                <a:cxn ang="0">
                  <a:pos x="620" y="1090"/>
                </a:cxn>
                <a:cxn ang="0">
                  <a:pos x="667" y="1081"/>
                </a:cxn>
                <a:cxn ang="0">
                  <a:pos x="714" y="1065"/>
                </a:cxn>
                <a:cxn ang="0">
                  <a:pos x="749" y="1056"/>
                </a:cxn>
                <a:cxn ang="0">
                  <a:pos x="807" y="1031"/>
                </a:cxn>
                <a:cxn ang="0">
                  <a:pos x="842" y="1005"/>
                </a:cxn>
                <a:cxn ang="0">
                  <a:pos x="877" y="997"/>
                </a:cxn>
                <a:cxn ang="0">
                  <a:pos x="913" y="971"/>
                </a:cxn>
                <a:cxn ang="0">
                  <a:pos x="960" y="946"/>
                </a:cxn>
                <a:cxn ang="0">
                  <a:pos x="1100" y="887"/>
                </a:cxn>
                <a:cxn ang="0">
                  <a:pos x="1135" y="862"/>
                </a:cxn>
                <a:cxn ang="0">
                  <a:pos x="1147" y="845"/>
                </a:cxn>
                <a:cxn ang="0">
                  <a:pos x="1194" y="820"/>
                </a:cxn>
                <a:cxn ang="0">
                  <a:pos x="1229" y="795"/>
                </a:cxn>
                <a:cxn ang="0">
                  <a:pos x="1263" y="769"/>
                </a:cxn>
                <a:cxn ang="0">
                  <a:pos x="1299" y="743"/>
                </a:cxn>
                <a:cxn ang="0">
                  <a:pos x="1322" y="726"/>
                </a:cxn>
                <a:cxn ang="0">
                  <a:pos x="1357" y="692"/>
                </a:cxn>
                <a:cxn ang="0">
                  <a:pos x="1381" y="676"/>
                </a:cxn>
                <a:cxn ang="0">
                  <a:pos x="1416" y="642"/>
                </a:cxn>
                <a:cxn ang="0">
                  <a:pos x="1451" y="608"/>
                </a:cxn>
                <a:cxn ang="0">
                  <a:pos x="1487" y="583"/>
                </a:cxn>
                <a:cxn ang="0">
                  <a:pos x="1509" y="566"/>
                </a:cxn>
                <a:cxn ang="0">
                  <a:pos x="1545" y="541"/>
                </a:cxn>
                <a:cxn ang="0">
                  <a:pos x="1568" y="516"/>
                </a:cxn>
                <a:cxn ang="0">
                  <a:pos x="1592" y="490"/>
                </a:cxn>
                <a:cxn ang="0">
                  <a:pos x="1650" y="440"/>
                </a:cxn>
                <a:cxn ang="0">
                  <a:pos x="1674" y="406"/>
                </a:cxn>
                <a:cxn ang="0">
                  <a:pos x="1686" y="389"/>
                </a:cxn>
                <a:cxn ang="0">
                  <a:pos x="1708" y="364"/>
                </a:cxn>
                <a:cxn ang="0">
                  <a:pos x="1814" y="271"/>
                </a:cxn>
                <a:cxn ang="0">
                  <a:pos x="1826" y="245"/>
                </a:cxn>
                <a:cxn ang="0">
                  <a:pos x="1861" y="220"/>
                </a:cxn>
                <a:cxn ang="0">
                  <a:pos x="1884" y="195"/>
                </a:cxn>
                <a:cxn ang="0">
                  <a:pos x="1896" y="177"/>
                </a:cxn>
                <a:cxn ang="0">
                  <a:pos x="1920" y="152"/>
                </a:cxn>
                <a:cxn ang="0">
                  <a:pos x="1942" y="127"/>
                </a:cxn>
                <a:cxn ang="0">
                  <a:pos x="1966" y="110"/>
                </a:cxn>
                <a:cxn ang="0">
                  <a:pos x="1978" y="85"/>
                </a:cxn>
                <a:cxn ang="0">
                  <a:pos x="2001" y="68"/>
                </a:cxn>
                <a:cxn ang="0">
                  <a:pos x="2025" y="42"/>
                </a:cxn>
                <a:cxn ang="0">
                  <a:pos x="2048" y="17"/>
                </a:cxn>
                <a:cxn ang="0">
                  <a:pos x="2060" y="0"/>
                </a:cxn>
              </a:cxnLst>
              <a:rect l="0" t="0" r="r" b="b"/>
              <a:pathLst>
                <a:path w="2061" h="1243">
                  <a:moveTo>
                    <a:pt x="0" y="1242"/>
                  </a:moveTo>
                  <a:lnTo>
                    <a:pt x="47" y="1233"/>
                  </a:lnTo>
                  <a:lnTo>
                    <a:pt x="82" y="1225"/>
                  </a:lnTo>
                  <a:lnTo>
                    <a:pt x="106" y="1216"/>
                  </a:lnTo>
                  <a:lnTo>
                    <a:pt x="140" y="1216"/>
                  </a:lnTo>
                  <a:lnTo>
                    <a:pt x="199" y="1208"/>
                  </a:lnTo>
                  <a:lnTo>
                    <a:pt x="350" y="1166"/>
                  </a:lnTo>
                  <a:lnTo>
                    <a:pt x="386" y="1157"/>
                  </a:lnTo>
                  <a:lnTo>
                    <a:pt x="444" y="1141"/>
                  </a:lnTo>
                  <a:lnTo>
                    <a:pt x="480" y="1132"/>
                  </a:lnTo>
                  <a:lnTo>
                    <a:pt x="515" y="1123"/>
                  </a:lnTo>
                  <a:lnTo>
                    <a:pt x="539" y="1115"/>
                  </a:lnTo>
                  <a:lnTo>
                    <a:pt x="585" y="1098"/>
                  </a:lnTo>
                  <a:lnTo>
                    <a:pt x="620" y="1090"/>
                  </a:lnTo>
                  <a:lnTo>
                    <a:pt x="667" y="1081"/>
                  </a:lnTo>
                  <a:lnTo>
                    <a:pt x="714" y="1065"/>
                  </a:lnTo>
                  <a:lnTo>
                    <a:pt x="749" y="1056"/>
                  </a:lnTo>
                  <a:lnTo>
                    <a:pt x="807" y="1031"/>
                  </a:lnTo>
                  <a:lnTo>
                    <a:pt x="842" y="1005"/>
                  </a:lnTo>
                  <a:lnTo>
                    <a:pt x="877" y="997"/>
                  </a:lnTo>
                  <a:lnTo>
                    <a:pt x="913" y="971"/>
                  </a:lnTo>
                  <a:lnTo>
                    <a:pt x="960" y="946"/>
                  </a:lnTo>
                  <a:lnTo>
                    <a:pt x="1100" y="887"/>
                  </a:lnTo>
                  <a:lnTo>
                    <a:pt x="1135" y="862"/>
                  </a:lnTo>
                  <a:lnTo>
                    <a:pt x="1147" y="845"/>
                  </a:lnTo>
                  <a:lnTo>
                    <a:pt x="1194" y="820"/>
                  </a:lnTo>
                  <a:lnTo>
                    <a:pt x="1229" y="795"/>
                  </a:lnTo>
                  <a:lnTo>
                    <a:pt x="1263" y="769"/>
                  </a:lnTo>
                  <a:lnTo>
                    <a:pt x="1299" y="743"/>
                  </a:lnTo>
                  <a:lnTo>
                    <a:pt x="1322" y="726"/>
                  </a:lnTo>
                  <a:lnTo>
                    <a:pt x="1357" y="692"/>
                  </a:lnTo>
                  <a:lnTo>
                    <a:pt x="1381" y="676"/>
                  </a:lnTo>
                  <a:lnTo>
                    <a:pt x="1416" y="642"/>
                  </a:lnTo>
                  <a:lnTo>
                    <a:pt x="1451" y="608"/>
                  </a:lnTo>
                  <a:lnTo>
                    <a:pt x="1487" y="583"/>
                  </a:lnTo>
                  <a:lnTo>
                    <a:pt x="1509" y="566"/>
                  </a:lnTo>
                  <a:lnTo>
                    <a:pt x="1545" y="541"/>
                  </a:lnTo>
                  <a:lnTo>
                    <a:pt x="1568" y="516"/>
                  </a:lnTo>
                  <a:lnTo>
                    <a:pt x="1592" y="490"/>
                  </a:lnTo>
                  <a:lnTo>
                    <a:pt x="1650" y="440"/>
                  </a:lnTo>
                  <a:lnTo>
                    <a:pt x="1674" y="406"/>
                  </a:lnTo>
                  <a:lnTo>
                    <a:pt x="1686" y="389"/>
                  </a:lnTo>
                  <a:lnTo>
                    <a:pt x="1708" y="364"/>
                  </a:lnTo>
                  <a:lnTo>
                    <a:pt x="1814" y="271"/>
                  </a:lnTo>
                  <a:lnTo>
                    <a:pt x="1826" y="245"/>
                  </a:lnTo>
                  <a:lnTo>
                    <a:pt x="1861" y="220"/>
                  </a:lnTo>
                  <a:lnTo>
                    <a:pt x="1884" y="195"/>
                  </a:lnTo>
                  <a:lnTo>
                    <a:pt x="1896" y="177"/>
                  </a:lnTo>
                  <a:lnTo>
                    <a:pt x="1920" y="152"/>
                  </a:lnTo>
                  <a:lnTo>
                    <a:pt x="1942" y="127"/>
                  </a:lnTo>
                  <a:lnTo>
                    <a:pt x="1966" y="110"/>
                  </a:lnTo>
                  <a:lnTo>
                    <a:pt x="1978" y="85"/>
                  </a:lnTo>
                  <a:lnTo>
                    <a:pt x="2001" y="68"/>
                  </a:lnTo>
                  <a:lnTo>
                    <a:pt x="2025" y="42"/>
                  </a:lnTo>
                  <a:lnTo>
                    <a:pt x="2048" y="17"/>
                  </a:lnTo>
                  <a:lnTo>
                    <a:pt x="2060" y="0"/>
                  </a:lnTo>
                </a:path>
              </a:pathLst>
            </a:custGeom>
            <a:noFill/>
            <a:ln w="28575" cap="rnd" cmpd="sng">
              <a:solidFill>
                <a:srgbClr val="FE9B03"/>
              </a:solidFill>
              <a:prstDash val="solid"/>
              <a:round/>
              <a:headEnd type="none" w="med" len="med"/>
              <a:tailEnd type="none" w="med" len="med"/>
            </a:ln>
            <a:effectLst/>
          </p:spPr>
          <p:txBody>
            <a:bodyPr/>
            <a:lstStyle/>
            <a:p>
              <a:endParaRPr lang="en-US"/>
            </a:p>
          </p:txBody>
        </p:sp>
        <p:sp>
          <p:nvSpPr>
            <p:cNvPr id="30743" name="Freeform 23"/>
            <p:cNvSpPr>
              <a:spLocks/>
            </p:cNvSpPr>
            <p:nvPr/>
          </p:nvSpPr>
          <p:spPr bwMode="auto">
            <a:xfrm>
              <a:off x="5127" y="580"/>
              <a:ext cx="184" cy="198"/>
            </a:xfrm>
            <a:custGeom>
              <a:avLst/>
              <a:gdLst/>
              <a:ahLst/>
              <a:cxnLst>
                <a:cxn ang="0">
                  <a:pos x="0" y="422"/>
                </a:cxn>
                <a:cxn ang="0">
                  <a:pos x="22" y="402"/>
                </a:cxn>
                <a:cxn ang="0">
                  <a:pos x="55" y="373"/>
                </a:cxn>
                <a:cxn ang="0">
                  <a:pos x="87" y="344"/>
                </a:cxn>
                <a:cxn ang="0">
                  <a:pos x="109" y="324"/>
                </a:cxn>
                <a:cxn ang="0">
                  <a:pos x="130" y="294"/>
                </a:cxn>
                <a:cxn ang="0">
                  <a:pos x="141" y="274"/>
                </a:cxn>
                <a:cxn ang="0">
                  <a:pos x="174" y="235"/>
                </a:cxn>
                <a:cxn ang="0">
                  <a:pos x="196" y="206"/>
                </a:cxn>
                <a:cxn ang="0">
                  <a:pos x="218" y="187"/>
                </a:cxn>
                <a:cxn ang="0">
                  <a:pos x="239" y="167"/>
                </a:cxn>
                <a:cxn ang="0">
                  <a:pos x="262" y="157"/>
                </a:cxn>
                <a:cxn ang="0">
                  <a:pos x="283" y="128"/>
                </a:cxn>
                <a:cxn ang="0">
                  <a:pos x="305" y="108"/>
                </a:cxn>
                <a:cxn ang="0">
                  <a:pos x="315" y="78"/>
                </a:cxn>
                <a:cxn ang="0">
                  <a:pos x="337" y="68"/>
                </a:cxn>
                <a:cxn ang="0">
                  <a:pos x="349" y="39"/>
                </a:cxn>
                <a:cxn ang="0">
                  <a:pos x="370" y="10"/>
                </a:cxn>
                <a:cxn ang="0">
                  <a:pos x="392" y="0"/>
                </a:cxn>
              </a:cxnLst>
              <a:rect l="0" t="0" r="r" b="b"/>
              <a:pathLst>
                <a:path w="393" h="423">
                  <a:moveTo>
                    <a:pt x="0" y="422"/>
                  </a:moveTo>
                  <a:lnTo>
                    <a:pt x="22" y="402"/>
                  </a:lnTo>
                  <a:lnTo>
                    <a:pt x="55" y="373"/>
                  </a:lnTo>
                  <a:lnTo>
                    <a:pt x="87" y="344"/>
                  </a:lnTo>
                  <a:lnTo>
                    <a:pt x="109" y="324"/>
                  </a:lnTo>
                  <a:lnTo>
                    <a:pt x="130" y="294"/>
                  </a:lnTo>
                  <a:lnTo>
                    <a:pt x="141" y="274"/>
                  </a:lnTo>
                  <a:lnTo>
                    <a:pt x="174" y="235"/>
                  </a:lnTo>
                  <a:lnTo>
                    <a:pt x="196" y="206"/>
                  </a:lnTo>
                  <a:lnTo>
                    <a:pt x="218" y="187"/>
                  </a:lnTo>
                  <a:lnTo>
                    <a:pt x="239" y="167"/>
                  </a:lnTo>
                  <a:lnTo>
                    <a:pt x="262" y="157"/>
                  </a:lnTo>
                  <a:lnTo>
                    <a:pt x="283" y="128"/>
                  </a:lnTo>
                  <a:lnTo>
                    <a:pt x="305" y="108"/>
                  </a:lnTo>
                  <a:lnTo>
                    <a:pt x="315" y="78"/>
                  </a:lnTo>
                  <a:lnTo>
                    <a:pt x="337" y="68"/>
                  </a:lnTo>
                  <a:lnTo>
                    <a:pt x="349" y="39"/>
                  </a:lnTo>
                  <a:lnTo>
                    <a:pt x="370" y="10"/>
                  </a:lnTo>
                  <a:lnTo>
                    <a:pt x="392" y="0"/>
                  </a:lnTo>
                </a:path>
              </a:pathLst>
            </a:custGeom>
            <a:noFill/>
            <a:ln w="28575" cap="rnd" cmpd="sng">
              <a:solidFill>
                <a:srgbClr val="FE9B03"/>
              </a:solidFill>
              <a:prstDash val="dash"/>
              <a:round/>
              <a:headEnd type="none" w="med" len="med"/>
              <a:tailEnd type="none" w="med" len="med"/>
            </a:ln>
            <a:effectLst/>
          </p:spPr>
          <p:txBody>
            <a:bodyPr/>
            <a:lstStyle/>
            <a:p>
              <a:endParaRPr lang="en-US"/>
            </a:p>
          </p:txBody>
        </p:sp>
        <p:sp>
          <p:nvSpPr>
            <p:cNvPr id="30744" name="Line 24"/>
            <p:cNvSpPr>
              <a:spLocks noChangeShapeType="1"/>
            </p:cNvSpPr>
            <p:nvPr/>
          </p:nvSpPr>
          <p:spPr bwMode="auto">
            <a:xfrm flipV="1">
              <a:off x="3180" y="1151"/>
              <a:ext cx="1897" cy="255"/>
            </a:xfrm>
            <a:prstGeom prst="line">
              <a:avLst/>
            </a:prstGeom>
            <a:noFill/>
            <a:ln w="28575">
              <a:solidFill>
                <a:schemeClr val="hlink"/>
              </a:solidFill>
              <a:round/>
              <a:headEnd/>
              <a:tailEnd/>
            </a:ln>
            <a:effectLst/>
          </p:spPr>
          <p:txBody>
            <a:bodyPr wrap="none" anchor="ctr"/>
            <a:lstStyle/>
            <a:p>
              <a:endParaRPr lang="en-US"/>
            </a:p>
          </p:txBody>
        </p:sp>
        <p:sp>
          <p:nvSpPr>
            <p:cNvPr id="30745" name="Line 25"/>
            <p:cNvSpPr>
              <a:spLocks noChangeShapeType="1"/>
            </p:cNvSpPr>
            <p:nvPr/>
          </p:nvSpPr>
          <p:spPr bwMode="auto">
            <a:xfrm flipV="1">
              <a:off x="5116" y="1118"/>
              <a:ext cx="183" cy="28"/>
            </a:xfrm>
            <a:prstGeom prst="line">
              <a:avLst/>
            </a:prstGeom>
            <a:noFill/>
            <a:ln w="28575">
              <a:solidFill>
                <a:schemeClr val="hlink"/>
              </a:solidFill>
              <a:prstDash val="dash"/>
              <a:round/>
              <a:headEnd/>
              <a:tailEnd/>
            </a:ln>
            <a:effectLst/>
          </p:spPr>
          <p:txBody>
            <a:bodyPr wrap="none" anchor="ctr"/>
            <a:lstStyle/>
            <a:p>
              <a:endParaRPr lang="en-US"/>
            </a:p>
          </p:txBody>
        </p:sp>
        <p:sp>
          <p:nvSpPr>
            <p:cNvPr id="30746" name="Line 26"/>
            <p:cNvSpPr>
              <a:spLocks noChangeShapeType="1"/>
            </p:cNvSpPr>
            <p:nvPr/>
          </p:nvSpPr>
          <p:spPr bwMode="auto">
            <a:xfrm flipV="1">
              <a:off x="3184" y="1293"/>
              <a:ext cx="1905" cy="81"/>
            </a:xfrm>
            <a:prstGeom prst="line">
              <a:avLst/>
            </a:prstGeom>
            <a:noFill/>
            <a:ln w="28575">
              <a:solidFill>
                <a:schemeClr val="accent2"/>
              </a:solidFill>
              <a:round/>
              <a:headEnd/>
              <a:tailEnd/>
            </a:ln>
            <a:effectLst/>
          </p:spPr>
          <p:txBody>
            <a:bodyPr wrap="none" anchor="ctr"/>
            <a:lstStyle/>
            <a:p>
              <a:endParaRPr lang="en-US"/>
            </a:p>
          </p:txBody>
        </p:sp>
        <p:sp>
          <p:nvSpPr>
            <p:cNvPr id="30747" name="Line 27"/>
            <p:cNvSpPr>
              <a:spLocks noChangeShapeType="1"/>
            </p:cNvSpPr>
            <p:nvPr/>
          </p:nvSpPr>
          <p:spPr bwMode="auto">
            <a:xfrm flipV="1">
              <a:off x="5132" y="1281"/>
              <a:ext cx="179" cy="12"/>
            </a:xfrm>
            <a:prstGeom prst="line">
              <a:avLst/>
            </a:prstGeom>
            <a:noFill/>
            <a:ln w="28575">
              <a:solidFill>
                <a:schemeClr val="accent2"/>
              </a:solidFill>
              <a:prstDash val="dash"/>
              <a:round/>
              <a:headEnd/>
              <a:tailEnd/>
            </a:ln>
            <a:effectLst/>
          </p:spPr>
          <p:txBody>
            <a:bodyPr wrap="none" anchor="ctr"/>
            <a:lstStyle/>
            <a:p>
              <a:endParaRPr lang="en-US"/>
            </a:p>
          </p:txBody>
        </p:sp>
        <p:sp>
          <p:nvSpPr>
            <p:cNvPr id="30748" name="Line 28"/>
            <p:cNvSpPr>
              <a:spLocks noChangeShapeType="1"/>
            </p:cNvSpPr>
            <p:nvPr/>
          </p:nvSpPr>
          <p:spPr bwMode="auto">
            <a:xfrm>
              <a:off x="3987" y="1186"/>
              <a:ext cx="154" cy="66"/>
            </a:xfrm>
            <a:prstGeom prst="line">
              <a:avLst/>
            </a:prstGeom>
            <a:noFill/>
            <a:ln w="12700">
              <a:solidFill>
                <a:schemeClr val="tx1"/>
              </a:solidFill>
              <a:round/>
              <a:headEnd/>
              <a:tailEnd type="triangle" w="med" len="med"/>
            </a:ln>
            <a:effectLst/>
          </p:spPr>
          <p:txBody>
            <a:bodyPr wrap="none" anchor="ctr"/>
            <a:lstStyle/>
            <a:p>
              <a:endParaRPr lang="en-US"/>
            </a:p>
          </p:txBody>
        </p:sp>
        <p:sp>
          <p:nvSpPr>
            <p:cNvPr id="30749" name="Line 29"/>
            <p:cNvSpPr>
              <a:spLocks noChangeShapeType="1"/>
            </p:cNvSpPr>
            <p:nvPr/>
          </p:nvSpPr>
          <p:spPr bwMode="auto">
            <a:xfrm>
              <a:off x="4754" y="901"/>
              <a:ext cx="181" cy="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0750" name="Line 30"/>
            <p:cNvSpPr>
              <a:spLocks noChangeShapeType="1"/>
            </p:cNvSpPr>
            <p:nvPr/>
          </p:nvSpPr>
          <p:spPr bwMode="auto">
            <a:xfrm flipH="1" flipV="1">
              <a:off x="4652" y="1320"/>
              <a:ext cx="148" cy="72"/>
            </a:xfrm>
            <a:prstGeom prst="line">
              <a:avLst/>
            </a:prstGeom>
            <a:noFill/>
            <a:ln w="12700">
              <a:solidFill>
                <a:schemeClr val="tx1"/>
              </a:solidFill>
              <a:round/>
              <a:headEnd/>
              <a:tailEnd type="triangle" w="med" len="med"/>
            </a:ln>
            <a:effectLst/>
          </p:spPr>
          <p:txBody>
            <a:bodyPr wrap="none" anchor="ctr"/>
            <a:lstStyle/>
            <a:p>
              <a:endParaRPr lang="en-US"/>
            </a:p>
          </p:txBody>
        </p:sp>
      </p:grpSp>
      <p:grpSp>
        <p:nvGrpSpPr>
          <p:cNvPr id="3" name="Group 694"/>
          <p:cNvGrpSpPr>
            <a:grpSpLocks/>
          </p:cNvGrpSpPr>
          <p:nvPr/>
        </p:nvGrpSpPr>
        <p:grpSpPr bwMode="auto">
          <a:xfrm>
            <a:off x="4572000" y="4800600"/>
            <a:ext cx="3797300" cy="1565275"/>
            <a:chOff x="1784" y="1332"/>
            <a:chExt cx="2392" cy="986"/>
          </a:xfrm>
        </p:grpSpPr>
        <p:sp>
          <p:nvSpPr>
            <p:cNvPr id="31415" name="Freeform 695"/>
            <p:cNvSpPr>
              <a:spLocks/>
            </p:cNvSpPr>
            <p:nvPr/>
          </p:nvSpPr>
          <p:spPr bwMode="auto">
            <a:xfrm>
              <a:off x="2142" y="1488"/>
              <a:ext cx="1835" cy="583"/>
            </a:xfrm>
            <a:custGeom>
              <a:avLst/>
              <a:gdLst/>
              <a:ahLst/>
              <a:cxnLst>
                <a:cxn ang="0">
                  <a:pos x="0" y="1248"/>
                </a:cxn>
                <a:cxn ang="0">
                  <a:pos x="720" y="1200"/>
                </a:cxn>
                <a:cxn ang="0">
                  <a:pos x="1488" y="1056"/>
                </a:cxn>
                <a:cxn ang="0">
                  <a:pos x="2544" y="720"/>
                </a:cxn>
                <a:cxn ang="0">
                  <a:pos x="3408" y="288"/>
                </a:cxn>
                <a:cxn ang="0">
                  <a:pos x="3888" y="0"/>
                </a:cxn>
              </a:cxnLst>
              <a:rect l="0" t="0" r="r" b="b"/>
              <a:pathLst>
                <a:path w="3888" h="1248">
                  <a:moveTo>
                    <a:pt x="0" y="1248"/>
                  </a:moveTo>
                  <a:cubicBezTo>
                    <a:pt x="235" y="1240"/>
                    <a:pt x="471" y="1232"/>
                    <a:pt x="720" y="1200"/>
                  </a:cubicBezTo>
                  <a:cubicBezTo>
                    <a:pt x="968" y="1167"/>
                    <a:pt x="1184" y="1135"/>
                    <a:pt x="1488" y="1056"/>
                  </a:cubicBezTo>
                  <a:cubicBezTo>
                    <a:pt x="1791" y="976"/>
                    <a:pt x="2224" y="847"/>
                    <a:pt x="2544" y="720"/>
                  </a:cubicBezTo>
                  <a:cubicBezTo>
                    <a:pt x="2863" y="592"/>
                    <a:pt x="3184" y="407"/>
                    <a:pt x="3408" y="288"/>
                  </a:cubicBezTo>
                  <a:cubicBezTo>
                    <a:pt x="3631" y="168"/>
                    <a:pt x="3759" y="84"/>
                    <a:pt x="3888" y="0"/>
                  </a:cubicBezTo>
                </a:path>
              </a:pathLst>
            </a:custGeom>
            <a:noFill/>
            <a:ln w="28575" cap="flat" cmpd="sng">
              <a:solidFill>
                <a:schemeClr val="hlink"/>
              </a:solidFill>
              <a:prstDash val="solid"/>
              <a:round/>
              <a:headEnd type="none" w="med" len="med"/>
              <a:tailEnd type="none" w="med" len="med"/>
            </a:ln>
            <a:effectLst/>
          </p:spPr>
          <p:txBody>
            <a:bodyPr wrap="none" anchor="ctr"/>
            <a:lstStyle/>
            <a:p>
              <a:endParaRPr lang="en-US"/>
            </a:p>
          </p:txBody>
        </p:sp>
        <p:sp>
          <p:nvSpPr>
            <p:cNvPr id="31416" name="Freeform 696"/>
            <p:cNvSpPr>
              <a:spLocks/>
            </p:cNvSpPr>
            <p:nvPr/>
          </p:nvSpPr>
          <p:spPr bwMode="auto">
            <a:xfrm>
              <a:off x="4019" y="1332"/>
              <a:ext cx="157" cy="134"/>
            </a:xfrm>
            <a:custGeom>
              <a:avLst/>
              <a:gdLst/>
              <a:ahLst/>
              <a:cxnLst>
                <a:cxn ang="0">
                  <a:pos x="0" y="288"/>
                </a:cxn>
                <a:cxn ang="0">
                  <a:pos x="144" y="192"/>
                </a:cxn>
                <a:cxn ang="0">
                  <a:pos x="288" y="96"/>
                </a:cxn>
                <a:cxn ang="0">
                  <a:pos x="336" y="0"/>
                </a:cxn>
              </a:cxnLst>
              <a:rect l="0" t="0" r="r" b="b"/>
              <a:pathLst>
                <a:path w="336" h="288">
                  <a:moveTo>
                    <a:pt x="0" y="288"/>
                  </a:moveTo>
                  <a:cubicBezTo>
                    <a:pt x="47" y="256"/>
                    <a:pt x="95" y="224"/>
                    <a:pt x="144" y="192"/>
                  </a:cubicBezTo>
                  <a:cubicBezTo>
                    <a:pt x="192" y="159"/>
                    <a:pt x="256" y="128"/>
                    <a:pt x="288" y="96"/>
                  </a:cubicBezTo>
                  <a:cubicBezTo>
                    <a:pt x="320" y="64"/>
                    <a:pt x="328" y="15"/>
                    <a:pt x="336" y="0"/>
                  </a:cubicBezTo>
                </a:path>
              </a:pathLst>
            </a:custGeom>
            <a:noFill/>
            <a:ln w="28575" cap="flat" cmpd="sng">
              <a:solidFill>
                <a:schemeClr val="hlink"/>
              </a:solidFill>
              <a:prstDash val="dash"/>
              <a:round/>
              <a:headEnd type="none" w="med" len="med"/>
              <a:tailEnd type="none" w="med" len="med"/>
            </a:ln>
            <a:effectLst/>
          </p:spPr>
          <p:txBody>
            <a:bodyPr wrap="none" anchor="ctr"/>
            <a:lstStyle/>
            <a:p>
              <a:endParaRPr lang="en-US"/>
            </a:p>
          </p:txBody>
        </p:sp>
        <p:sp>
          <p:nvSpPr>
            <p:cNvPr id="31417" name="Rectangle 697"/>
            <p:cNvSpPr>
              <a:spLocks noChangeArrowheads="1"/>
            </p:cNvSpPr>
            <p:nvPr/>
          </p:nvSpPr>
          <p:spPr bwMode="auto">
            <a:xfrm rot="16200000">
              <a:off x="1568" y="1596"/>
              <a:ext cx="588" cy="156"/>
            </a:xfrm>
            <a:prstGeom prst="rect">
              <a:avLst/>
            </a:prstGeom>
            <a:noFill/>
            <a:ln w="12700">
              <a:noFill/>
              <a:miter lim="800000"/>
              <a:headEnd/>
              <a:tailEnd/>
            </a:ln>
            <a:effectLst/>
          </p:spPr>
          <p:txBody>
            <a:bodyPr wrap="none" lIns="90487" tIns="44450" rIns="90487" bIns="44450">
              <a:spAutoFit/>
            </a:bodyPr>
            <a:lstStyle/>
            <a:p>
              <a:r>
                <a:rPr lang="en-US" sz="1000">
                  <a:latin typeface="Geneva" charset="0"/>
                </a:rPr>
                <a:t>Man-months</a:t>
              </a:r>
            </a:p>
          </p:txBody>
        </p:sp>
        <p:sp>
          <p:nvSpPr>
            <p:cNvPr id="31418" name="Freeform 698"/>
            <p:cNvSpPr>
              <a:spLocks/>
            </p:cNvSpPr>
            <p:nvPr/>
          </p:nvSpPr>
          <p:spPr bwMode="auto">
            <a:xfrm>
              <a:off x="2137" y="1353"/>
              <a:ext cx="2006" cy="732"/>
            </a:xfrm>
            <a:custGeom>
              <a:avLst/>
              <a:gdLst/>
              <a:ahLst/>
              <a:cxnLst>
                <a:cxn ang="0">
                  <a:pos x="0" y="0"/>
                </a:cxn>
                <a:cxn ang="0">
                  <a:pos x="0" y="0"/>
                </a:cxn>
                <a:cxn ang="0">
                  <a:pos x="0" y="1567"/>
                </a:cxn>
                <a:cxn ang="0">
                  <a:pos x="4296" y="1567"/>
                </a:cxn>
              </a:cxnLst>
              <a:rect l="0" t="0" r="r" b="b"/>
              <a:pathLst>
                <a:path w="4297" h="1568">
                  <a:moveTo>
                    <a:pt x="0" y="0"/>
                  </a:moveTo>
                  <a:lnTo>
                    <a:pt x="0" y="0"/>
                  </a:lnTo>
                  <a:lnTo>
                    <a:pt x="0" y="1567"/>
                  </a:lnTo>
                  <a:lnTo>
                    <a:pt x="4296" y="1567"/>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31419" name="Line 699"/>
            <p:cNvSpPr>
              <a:spLocks noChangeShapeType="1"/>
            </p:cNvSpPr>
            <p:nvPr/>
          </p:nvSpPr>
          <p:spPr bwMode="auto">
            <a:xfrm>
              <a:off x="2184" y="2070"/>
              <a:ext cx="0" cy="30"/>
            </a:xfrm>
            <a:prstGeom prst="line">
              <a:avLst/>
            </a:prstGeom>
            <a:noFill/>
            <a:ln w="12700">
              <a:solidFill>
                <a:schemeClr val="tx1"/>
              </a:solidFill>
              <a:round/>
              <a:headEnd/>
              <a:tailEnd/>
            </a:ln>
            <a:effectLst/>
          </p:spPr>
          <p:txBody>
            <a:bodyPr wrap="none" anchor="ctr"/>
            <a:lstStyle/>
            <a:p>
              <a:endParaRPr lang="en-US"/>
            </a:p>
          </p:txBody>
        </p:sp>
        <p:sp>
          <p:nvSpPr>
            <p:cNvPr id="31420" name="Line 700"/>
            <p:cNvSpPr>
              <a:spLocks noChangeShapeType="1"/>
            </p:cNvSpPr>
            <p:nvPr/>
          </p:nvSpPr>
          <p:spPr bwMode="auto">
            <a:xfrm>
              <a:off x="2552" y="2070"/>
              <a:ext cx="0" cy="30"/>
            </a:xfrm>
            <a:prstGeom prst="line">
              <a:avLst/>
            </a:prstGeom>
            <a:noFill/>
            <a:ln w="12700">
              <a:solidFill>
                <a:schemeClr val="tx1"/>
              </a:solidFill>
              <a:round/>
              <a:headEnd/>
              <a:tailEnd/>
            </a:ln>
            <a:effectLst/>
          </p:spPr>
          <p:txBody>
            <a:bodyPr wrap="none" anchor="ctr"/>
            <a:lstStyle/>
            <a:p>
              <a:endParaRPr lang="en-US"/>
            </a:p>
          </p:txBody>
        </p:sp>
        <p:sp>
          <p:nvSpPr>
            <p:cNvPr id="31421" name="Line 701"/>
            <p:cNvSpPr>
              <a:spLocks noChangeShapeType="1"/>
            </p:cNvSpPr>
            <p:nvPr/>
          </p:nvSpPr>
          <p:spPr bwMode="auto">
            <a:xfrm>
              <a:off x="2921" y="2070"/>
              <a:ext cx="0" cy="30"/>
            </a:xfrm>
            <a:prstGeom prst="line">
              <a:avLst/>
            </a:prstGeom>
            <a:noFill/>
            <a:ln w="12700">
              <a:solidFill>
                <a:schemeClr val="tx1"/>
              </a:solidFill>
              <a:round/>
              <a:headEnd/>
              <a:tailEnd/>
            </a:ln>
            <a:effectLst/>
          </p:spPr>
          <p:txBody>
            <a:bodyPr wrap="none" anchor="ctr"/>
            <a:lstStyle/>
            <a:p>
              <a:endParaRPr lang="en-US"/>
            </a:p>
          </p:txBody>
        </p:sp>
        <p:sp>
          <p:nvSpPr>
            <p:cNvPr id="31422" name="Line 702"/>
            <p:cNvSpPr>
              <a:spLocks noChangeShapeType="1"/>
            </p:cNvSpPr>
            <p:nvPr/>
          </p:nvSpPr>
          <p:spPr bwMode="auto">
            <a:xfrm>
              <a:off x="4027" y="2070"/>
              <a:ext cx="0" cy="30"/>
            </a:xfrm>
            <a:prstGeom prst="line">
              <a:avLst/>
            </a:prstGeom>
            <a:noFill/>
            <a:ln w="12700">
              <a:solidFill>
                <a:schemeClr val="tx1"/>
              </a:solidFill>
              <a:round/>
              <a:headEnd/>
              <a:tailEnd/>
            </a:ln>
            <a:effectLst/>
          </p:spPr>
          <p:txBody>
            <a:bodyPr wrap="none" anchor="ctr"/>
            <a:lstStyle/>
            <a:p>
              <a:endParaRPr lang="en-US"/>
            </a:p>
          </p:txBody>
        </p:sp>
        <p:sp>
          <p:nvSpPr>
            <p:cNvPr id="31423" name="Line 703"/>
            <p:cNvSpPr>
              <a:spLocks noChangeShapeType="1"/>
            </p:cNvSpPr>
            <p:nvPr/>
          </p:nvSpPr>
          <p:spPr bwMode="auto">
            <a:xfrm>
              <a:off x="3290" y="2070"/>
              <a:ext cx="0" cy="30"/>
            </a:xfrm>
            <a:prstGeom prst="line">
              <a:avLst/>
            </a:prstGeom>
            <a:noFill/>
            <a:ln w="12700">
              <a:solidFill>
                <a:schemeClr val="tx1"/>
              </a:solidFill>
              <a:round/>
              <a:headEnd/>
              <a:tailEnd/>
            </a:ln>
            <a:effectLst/>
          </p:spPr>
          <p:txBody>
            <a:bodyPr wrap="none" anchor="ctr"/>
            <a:lstStyle/>
            <a:p>
              <a:endParaRPr lang="en-US"/>
            </a:p>
          </p:txBody>
        </p:sp>
        <p:sp>
          <p:nvSpPr>
            <p:cNvPr id="31424" name="Line 704"/>
            <p:cNvSpPr>
              <a:spLocks noChangeShapeType="1"/>
            </p:cNvSpPr>
            <p:nvPr/>
          </p:nvSpPr>
          <p:spPr bwMode="auto">
            <a:xfrm>
              <a:off x="3658" y="2070"/>
              <a:ext cx="0" cy="30"/>
            </a:xfrm>
            <a:prstGeom prst="line">
              <a:avLst/>
            </a:prstGeom>
            <a:noFill/>
            <a:ln w="12700">
              <a:solidFill>
                <a:schemeClr val="tx1"/>
              </a:solidFill>
              <a:round/>
              <a:headEnd/>
              <a:tailEnd/>
            </a:ln>
            <a:effectLst/>
          </p:spPr>
          <p:txBody>
            <a:bodyPr wrap="none" anchor="ctr"/>
            <a:lstStyle/>
            <a:p>
              <a:endParaRPr lang="en-US"/>
            </a:p>
          </p:txBody>
        </p:sp>
        <p:sp>
          <p:nvSpPr>
            <p:cNvPr id="31425" name="Rectangle 705"/>
            <p:cNvSpPr>
              <a:spLocks noChangeArrowheads="1"/>
            </p:cNvSpPr>
            <p:nvPr/>
          </p:nvSpPr>
          <p:spPr bwMode="auto">
            <a:xfrm>
              <a:off x="2048" y="2083"/>
              <a:ext cx="264" cy="152"/>
            </a:xfrm>
            <a:prstGeom prst="rect">
              <a:avLst/>
            </a:prstGeom>
            <a:noFill/>
            <a:ln w="12700">
              <a:noFill/>
              <a:miter lim="800000"/>
              <a:headEnd/>
              <a:tailEnd/>
            </a:ln>
            <a:effectLst/>
          </p:spPr>
          <p:txBody>
            <a:bodyPr lIns="90487" tIns="44450" rIns="90487" bIns="44450">
              <a:spAutoFit/>
            </a:bodyPr>
            <a:lstStyle/>
            <a:p>
              <a:pPr algn="ctr"/>
              <a:r>
                <a:rPr lang="en-US" sz="1000"/>
                <a:t>100</a:t>
              </a:r>
            </a:p>
          </p:txBody>
        </p:sp>
        <p:sp>
          <p:nvSpPr>
            <p:cNvPr id="31426" name="Rectangle 706"/>
            <p:cNvSpPr>
              <a:spLocks noChangeArrowheads="1"/>
            </p:cNvSpPr>
            <p:nvPr/>
          </p:nvSpPr>
          <p:spPr bwMode="auto">
            <a:xfrm>
              <a:off x="2408" y="2083"/>
              <a:ext cx="280" cy="152"/>
            </a:xfrm>
            <a:prstGeom prst="rect">
              <a:avLst/>
            </a:prstGeom>
            <a:noFill/>
            <a:ln w="12700">
              <a:noFill/>
              <a:miter lim="800000"/>
              <a:headEnd/>
              <a:tailEnd/>
            </a:ln>
            <a:effectLst/>
          </p:spPr>
          <p:txBody>
            <a:bodyPr lIns="90487" tIns="44450" rIns="90487" bIns="44450">
              <a:spAutoFit/>
            </a:bodyPr>
            <a:lstStyle/>
            <a:p>
              <a:pPr algn="ctr"/>
              <a:r>
                <a:rPr lang="en-US" sz="1000"/>
                <a:t>200</a:t>
              </a:r>
            </a:p>
          </p:txBody>
        </p:sp>
        <p:sp>
          <p:nvSpPr>
            <p:cNvPr id="31427" name="Rectangle 707"/>
            <p:cNvSpPr>
              <a:spLocks noChangeArrowheads="1"/>
            </p:cNvSpPr>
            <p:nvPr/>
          </p:nvSpPr>
          <p:spPr bwMode="auto">
            <a:xfrm>
              <a:off x="2792" y="2083"/>
              <a:ext cx="246" cy="152"/>
            </a:xfrm>
            <a:prstGeom prst="rect">
              <a:avLst/>
            </a:prstGeom>
            <a:noFill/>
            <a:ln w="12700">
              <a:noFill/>
              <a:miter lim="800000"/>
              <a:headEnd/>
              <a:tailEnd/>
            </a:ln>
            <a:effectLst/>
          </p:spPr>
          <p:txBody>
            <a:bodyPr lIns="90487" tIns="44450" rIns="90487" bIns="44450">
              <a:spAutoFit/>
            </a:bodyPr>
            <a:lstStyle/>
            <a:p>
              <a:pPr algn="ctr"/>
              <a:r>
                <a:rPr lang="en-US" sz="1000"/>
                <a:t>300</a:t>
              </a:r>
            </a:p>
          </p:txBody>
        </p:sp>
        <p:sp>
          <p:nvSpPr>
            <p:cNvPr id="31428" name="Rectangle 708"/>
            <p:cNvSpPr>
              <a:spLocks noChangeArrowheads="1"/>
            </p:cNvSpPr>
            <p:nvPr/>
          </p:nvSpPr>
          <p:spPr bwMode="auto">
            <a:xfrm>
              <a:off x="3160" y="2083"/>
              <a:ext cx="262" cy="152"/>
            </a:xfrm>
            <a:prstGeom prst="rect">
              <a:avLst/>
            </a:prstGeom>
            <a:noFill/>
            <a:ln w="12700">
              <a:noFill/>
              <a:miter lim="800000"/>
              <a:headEnd/>
              <a:tailEnd/>
            </a:ln>
            <a:effectLst/>
          </p:spPr>
          <p:txBody>
            <a:bodyPr lIns="90487" tIns="44450" rIns="90487" bIns="44450">
              <a:spAutoFit/>
            </a:bodyPr>
            <a:lstStyle/>
            <a:p>
              <a:r>
                <a:rPr lang="en-US" sz="1000"/>
                <a:t>400</a:t>
              </a:r>
            </a:p>
          </p:txBody>
        </p:sp>
        <p:sp>
          <p:nvSpPr>
            <p:cNvPr id="31429" name="Rectangle 709"/>
            <p:cNvSpPr>
              <a:spLocks noChangeArrowheads="1"/>
            </p:cNvSpPr>
            <p:nvPr/>
          </p:nvSpPr>
          <p:spPr bwMode="auto">
            <a:xfrm>
              <a:off x="3516" y="2083"/>
              <a:ext cx="276" cy="152"/>
            </a:xfrm>
            <a:prstGeom prst="rect">
              <a:avLst/>
            </a:prstGeom>
            <a:noFill/>
            <a:ln w="12700">
              <a:noFill/>
              <a:miter lim="800000"/>
              <a:headEnd/>
              <a:tailEnd/>
            </a:ln>
            <a:effectLst/>
          </p:spPr>
          <p:txBody>
            <a:bodyPr lIns="90487" tIns="44450" rIns="90487" bIns="44450">
              <a:spAutoFit/>
            </a:bodyPr>
            <a:lstStyle/>
            <a:p>
              <a:r>
                <a:rPr lang="en-US" sz="1000"/>
                <a:t>500</a:t>
              </a:r>
            </a:p>
          </p:txBody>
        </p:sp>
        <p:sp>
          <p:nvSpPr>
            <p:cNvPr id="31430" name="Rectangle 710"/>
            <p:cNvSpPr>
              <a:spLocks noChangeArrowheads="1"/>
            </p:cNvSpPr>
            <p:nvPr/>
          </p:nvSpPr>
          <p:spPr bwMode="auto">
            <a:xfrm>
              <a:off x="3900" y="2083"/>
              <a:ext cx="245" cy="152"/>
            </a:xfrm>
            <a:prstGeom prst="rect">
              <a:avLst/>
            </a:prstGeom>
            <a:noFill/>
            <a:ln w="12700">
              <a:noFill/>
              <a:miter lim="800000"/>
              <a:headEnd/>
              <a:tailEnd/>
            </a:ln>
            <a:effectLst/>
          </p:spPr>
          <p:txBody>
            <a:bodyPr lIns="90487" tIns="44450" rIns="90487" bIns="44450">
              <a:spAutoFit/>
            </a:bodyPr>
            <a:lstStyle/>
            <a:p>
              <a:r>
                <a:rPr lang="en-US" sz="1000"/>
                <a:t>600</a:t>
              </a:r>
            </a:p>
          </p:txBody>
        </p:sp>
        <p:sp>
          <p:nvSpPr>
            <p:cNvPr id="31431" name="Rectangle 711"/>
            <p:cNvSpPr>
              <a:spLocks noChangeArrowheads="1"/>
            </p:cNvSpPr>
            <p:nvPr/>
          </p:nvSpPr>
          <p:spPr bwMode="auto">
            <a:xfrm>
              <a:off x="1887" y="1848"/>
              <a:ext cx="274" cy="152"/>
            </a:xfrm>
            <a:prstGeom prst="rect">
              <a:avLst/>
            </a:prstGeom>
            <a:noFill/>
            <a:ln w="12700">
              <a:noFill/>
              <a:miter lim="800000"/>
              <a:headEnd/>
              <a:tailEnd/>
            </a:ln>
            <a:effectLst/>
          </p:spPr>
          <p:txBody>
            <a:bodyPr wrap="none" lIns="90487" tIns="44450" rIns="90487" bIns="44450">
              <a:spAutoFit/>
            </a:bodyPr>
            <a:lstStyle/>
            <a:p>
              <a:r>
                <a:rPr lang="en-US" sz="1000"/>
                <a:t>2000</a:t>
              </a:r>
            </a:p>
          </p:txBody>
        </p:sp>
        <p:sp>
          <p:nvSpPr>
            <p:cNvPr id="31432" name="Rectangle 712"/>
            <p:cNvSpPr>
              <a:spLocks noChangeArrowheads="1"/>
            </p:cNvSpPr>
            <p:nvPr/>
          </p:nvSpPr>
          <p:spPr bwMode="auto">
            <a:xfrm>
              <a:off x="1887" y="1684"/>
              <a:ext cx="274" cy="152"/>
            </a:xfrm>
            <a:prstGeom prst="rect">
              <a:avLst/>
            </a:prstGeom>
            <a:noFill/>
            <a:ln w="12700">
              <a:noFill/>
              <a:miter lim="800000"/>
              <a:headEnd/>
              <a:tailEnd/>
            </a:ln>
            <a:effectLst/>
          </p:spPr>
          <p:txBody>
            <a:bodyPr wrap="none" lIns="90487" tIns="44450" rIns="90487" bIns="44450">
              <a:spAutoFit/>
            </a:bodyPr>
            <a:lstStyle/>
            <a:p>
              <a:r>
                <a:rPr lang="en-US" sz="1000"/>
                <a:t>4000</a:t>
              </a:r>
            </a:p>
          </p:txBody>
        </p:sp>
        <p:sp>
          <p:nvSpPr>
            <p:cNvPr id="31433" name="Rectangle 713"/>
            <p:cNvSpPr>
              <a:spLocks noChangeArrowheads="1"/>
            </p:cNvSpPr>
            <p:nvPr/>
          </p:nvSpPr>
          <p:spPr bwMode="auto">
            <a:xfrm>
              <a:off x="1887" y="1510"/>
              <a:ext cx="274" cy="152"/>
            </a:xfrm>
            <a:prstGeom prst="rect">
              <a:avLst/>
            </a:prstGeom>
            <a:noFill/>
            <a:ln w="12700">
              <a:noFill/>
              <a:miter lim="800000"/>
              <a:headEnd/>
              <a:tailEnd/>
            </a:ln>
            <a:effectLst/>
          </p:spPr>
          <p:txBody>
            <a:bodyPr wrap="none" lIns="90487" tIns="44450" rIns="90487" bIns="44450">
              <a:spAutoFit/>
            </a:bodyPr>
            <a:lstStyle/>
            <a:p>
              <a:r>
                <a:rPr lang="en-US" sz="1000"/>
                <a:t>6000</a:t>
              </a:r>
            </a:p>
          </p:txBody>
        </p:sp>
        <p:sp>
          <p:nvSpPr>
            <p:cNvPr id="31434" name="Rectangle 714"/>
            <p:cNvSpPr>
              <a:spLocks noChangeArrowheads="1"/>
            </p:cNvSpPr>
            <p:nvPr/>
          </p:nvSpPr>
          <p:spPr bwMode="auto">
            <a:xfrm>
              <a:off x="1887" y="1337"/>
              <a:ext cx="274" cy="152"/>
            </a:xfrm>
            <a:prstGeom prst="rect">
              <a:avLst/>
            </a:prstGeom>
            <a:noFill/>
            <a:ln w="12700">
              <a:noFill/>
              <a:miter lim="800000"/>
              <a:headEnd/>
              <a:tailEnd/>
            </a:ln>
            <a:effectLst/>
          </p:spPr>
          <p:txBody>
            <a:bodyPr wrap="none" lIns="90487" tIns="44450" rIns="90487" bIns="44450">
              <a:spAutoFit/>
            </a:bodyPr>
            <a:lstStyle/>
            <a:p>
              <a:r>
                <a:rPr lang="en-US" sz="1000"/>
                <a:t>8000</a:t>
              </a:r>
            </a:p>
          </p:txBody>
        </p:sp>
        <p:sp>
          <p:nvSpPr>
            <p:cNvPr id="31435" name="Line 715"/>
            <p:cNvSpPr>
              <a:spLocks noChangeShapeType="1"/>
            </p:cNvSpPr>
            <p:nvPr/>
          </p:nvSpPr>
          <p:spPr bwMode="auto">
            <a:xfrm>
              <a:off x="2126" y="1916"/>
              <a:ext cx="30" cy="0"/>
            </a:xfrm>
            <a:prstGeom prst="line">
              <a:avLst/>
            </a:prstGeom>
            <a:noFill/>
            <a:ln w="12700">
              <a:solidFill>
                <a:schemeClr val="tx1"/>
              </a:solidFill>
              <a:round/>
              <a:headEnd/>
              <a:tailEnd/>
            </a:ln>
            <a:effectLst/>
          </p:spPr>
          <p:txBody>
            <a:bodyPr wrap="none" anchor="ctr"/>
            <a:lstStyle/>
            <a:p>
              <a:endParaRPr lang="en-US"/>
            </a:p>
          </p:txBody>
        </p:sp>
        <p:sp>
          <p:nvSpPr>
            <p:cNvPr id="31436" name="Line 716"/>
            <p:cNvSpPr>
              <a:spLocks noChangeShapeType="1"/>
            </p:cNvSpPr>
            <p:nvPr/>
          </p:nvSpPr>
          <p:spPr bwMode="auto">
            <a:xfrm>
              <a:off x="2126" y="1756"/>
              <a:ext cx="30" cy="0"/>
            </a:xfrm>
            <a:prstGeom prst="line">
              <a:avLst/>
            </a:prstGeom>
            <a:noFill/>
            <a:ln w="12700">
              <a:solidFill>
                <a:schemeClr val="tx1"/>
              </a:solidFill>
              <a:round/>
              <a:headEnd/>
              <a:tailEnd/>
            </a:ln>
            <a:effectLst/>
          </p:spPr>
          <p:txBody>
            <a:bodyPr wrap="none" anchor="ctr"/>
            <a:lstStyle/>
            <a:p>
              <a:endParaRPr lang="en-US"/>
            </a:p>
          </p:txBody>
        </p:sp>
        <p:sp>
          <p:nvSpPr>
            <p:cNvPr id="31437" name="Line 717"/>
            <p:cNvSpPr>
              <a:spLocks noChangeShapeType="1"/>
            </p:cNvSpPr>
            <p:nvPr/>
          </p:nvSpPr>
          <p:spPr bwMode="auto">
            <a:xfrm>
              <a:off x="2126" y="1583"/>
              <a:ext cx="30" cy="0"/>
            </a:xfrm>
            <a:prstGeom prst="line">
              <a:avLst/>
            </a:prstGeom>
            <a:noFill/>
            <a:ln w="12700">
              <a:solidFill>
                <a:schemeClr val="tx1"/>
              </a:solidFill>
              <a:round/>
              <a:headEnd/>
              <a:tailEnd/>
            </a:ln>
            <a:effectLst/>
          </p:spPr>
          <p:txBody>
            <a:bodyPr wrap="none" anchor="ctr"/>
            <a:lstStyle/>
            <a:p>
              <a:endParaRPr lang="en-US"/>
            </a:p>
          </p:txBody>
        </p:sp>
        <p:sp>
          <p:nvSpPr>
            <p:cNvPr id="31438" name="Line 718"/>
            <p:cNvSpPr>
              <a:spLocks noChangeShapeType="1"/>
            </p:cNvSpPr>
            <p:nvPr/>
          </p:nvSpPr>
          <p:spPr bwMode="auto">
            <a:xfrm>
              <a:off x="2126" y="1410"/>
              <a:ext cx="30" cy="0"/>
            </a:xfrm>
            <a:prstGeom prst="line">
              <a:avLst/>
            </a:prstGeom>
            <a:noFill/>
            <a:ln w="12700">
              <a:solidFill>
                <a:schemeClr val="tx1"/>
              </a:solidFill>
              <a:round/>
              <a:headEnd/>
              <a:tailEnd/>
            </a:ln>
            <a:effectLst/>
          </p:spPr>
          <p:txBody>
            <a:bodyPr wrap="none" anchor="ctr"/>
            <a:lstStyle/>
            <a:p>
              <a:endParaRPr lang="en-US"/>
            </a:p>
          </p:txBody>
        </p:sp>
        <p:sp>
          <p:nvSpPr>
            <p:cNvPr id="31439" name="Rectangle 719"/>
            <p:cNvSpPr>
              <a:spLocks noChangeArrowheads="1"/>
            </p:cNvSpPr>
            <p:nvPr/>
          </p:nvSpPr>
          <p:spPr bwMode="auto">
            <a:xfrm>
              <a:off x="2695" y="2166"/>
              <a:ext cx="1087" cy="152"/>
            </a:xfrm>
            <a:prstGeom prst="rect">
              <a:avLst/>
            </a:prstGeom>
            <a:noFill/>
            <a:ln w="12700">
              <a:noFill/>
              <a:miter lim="800000"/>
              <a:headEnd/>
              <a:tailEnd/>
            </a:ln>
            <a:effectLst/>
          </p:spPr>
          <p:txBody>
            <a:bodyPr wrap="none" lIns="90487" tIns="44450" rIns="90487" bIns="44450">
              <a:spAutoFit/>
            </a:bodyPr>
            <a:lstStyle/>
            <a:p>
              <a:r>
                <a:rPr lang="en-US" sz="1000"/>
                <a:t>1000’s of language statements</a:t>
              </a:r>
            </a:p>
          </p:txBody>
        </p:sp>
      </p:grpSp>
      <p:pic>
        <p:nvPicPr>
          <p:cNvPr id="31442" name="Picture 722"/>
          <p:cNvPicPr>
            <a:picLocks noChangeAspect="1" noChangeArrowheads="1"/>
          </p:cNvPicPr>
          <p:nvPr/>
        </p:nvPicPr>
        <p:blipFill>
          <a:blip r:embed="rId2"/>
          <a:srcRect/>
          <a:stretch>
            <a:fillRect/>
          </a:stretch>
        </p:blipFill>
        <p:spPr bwMode="auto">
          <a:xfrm>
            <a:off x="5168900" y="1276350"/>
            <a:ext cx="3060700" cy="1485900"/>
          </a:xfrm>
          <a:prstGeom prst="rect">
            <a:avLst/>
          </a:prstGeom>
          <a:noFill/>
        </p:spPr>
      </p:pic>
      <p:sp>
        <p:nvSpPr>
          <p:cNvPr id="31444" name="Rectangle 724"/>
          <p:cNvSpPr>
            <a:spLocks noChangeArrowheads="1"/>
          </p:cNvSpPr>
          <p:nvPr/>
        </p:nvSpPr>
        <p:spPr bwMode="auto">
          <a:xfrm>
            <a:off x="685800" y="3149600"/>
            <a:ext cx="3886200" cy="1270000"/>
          </a:xfrm>
          <a:prstGeom prst="rect">
            <a:avLst/>
          </a:prstGeom>
          <a:noFill/>
          <a:ln w="12700">
            <a:noFill/>
            <a:miter lim="800000"/>
            <a:headEnd/>
            <a:tailEnd/>
          </a:ln>
          <a:effectLst/>
        </p:spPr>
        <p:txBody>
          <a:bodyPr lIns="90487" tIns="44450" rIns="90487" bIns="44450"/>
          <a:lstStyle/>
          <a:p>
            <a:pPr marL="342900" indent="-342900">
              <a:spcBef>
                <a:spcPts val="3600"/>
              </a:spcBef>
              <a:buClr>
                <a:schemeClr val="tx1"/>
              </a:buClr>
              <a:buSzPct val="65000"/>
              <a:buFont typeface="Zapf Dingbats" charset="2"/>
              <a:buChar char=""/>
            </a:pPr>
            <a:r>
              <a:rPr lang="en-US" sz="2000" dirty="0">
                <a:latin typeface="Helvetica" charset="0"/>
              </a:rPr>
              <a:t>Big business</a:t>
            </a:r>
          </a:p>
          <a:p>
            <a:pPr marL="742950" lvl="1" indent="-285750">
              <a:spcBef>
                <a:spcPts val="600"/>
              </a:spcBef>
              <a:buClr>
                <a:schemeClr val="tx1"/>
              </a:buClr>
              <a:buSzPct val="100000"/>
              <a:buFontTx/>
              <a:buChar char="–"/>
            </a:pPr>
            <a:r>
              <a:rPr lang="en-US" sz="1800" dirty="0">
                <a:solidFill>
                  <a:schemeClr val="hlink"/>
                </a:solidFill>
                <a:latin typeface="Helvetica" charset="0"/>
              </a:rPr>
              <a:t>several hundred billion dollars/year</a:t>
            </a:r>
            <a:r>
              <a:rPr lang="en-US" sz="1800" dirty="0">
                <a:latin typeface="Helvetica" charset="0"/>
              </a:rPr>
              <a:t> spent worldwide and growing</a:t>
            </a:r>
          </a:p>
        </p:txBody>
      </p:sp>
      <p:sp>
        <p:nvSpPr>
          <p:cNvPr id="31445" name="Rectangle 725"/>
          <p:cNvSpPr>
            <a:spLocks noChangeArrowheads="1"/>
          </p:cNvSpPr>
          <p:nvPr/>
        </p:nvSpPr>
        <p:spPr bwMode="auto">
          <a:xfrm>
            <a:off x="685800" y="4859338"/>
            <a:ext cx="3886200" cy="1447800"/>
          </a:xfrm>
          <a:prstGeom prst="rect">
            <a:avLst/>
          </a:prstGeom>
          <a:noFill/>
          <a:ln w="12700">
            <a:noFill/>
            <a:miter lim="800000"/>
            <a:headEnd/>
            <a:tailEnd/>
          </a:ln>
          <a:effectLst/>
        </p:spPr>
        <p:txBody>
          <a:bodyPr lIns="90487" tIns="44450" rIns="90487" bIns="44450"/>
          <a:lstStyle/>
          <a:p>
            <a:pPr marL="342900" indent="-342900">
              <a:spcBef>
                <a:spcPts val="3600"/>
              </a:spcBef>
              <a:buClr>
                <a:schemeClr val="tx1"/>
              </a:buClr>
              <a:buSzPct val="65000"/>
              <a:buFont typeface="Zapf Dingbats" charset="2"/>
              <a:buChar char=""/>
            </a:pPr>
            <a:r>
              <a:rPr lang="en-US" sz="2000" dirty="0">
                <a:latin typeface="Helvetica" charset="0"/>
              </a:rPr>
              <a:t>but</a:t>
            </a:r>
            <a:r>
              <a:rPr lang="en-US" sz="2000" dirty="0">
                <a:effectLst>
                  <a:outerShdw blurRad="38100" dist="38100" dir="2700000" algn="tl">
                    <a:srgbClr val="C0C0C0"/>
                  </a:outerShdw>
                </a:effectLst>
                <a:latin typeface="Helvetica" charset="0"/>
              </a:rPr>
              <a:t> </a:t>
            </a:r>
            <a:r>
              <a:rPr lang="en-US" sz="2000" b="1" u="sng" dirty="0">
                <a:solidFill>
                  <a:srgbClr val="CF0E30"/>
                </a:solidFill>
                <a:effectLst>
                  <a:outerShdw blurRad="38100" dist="38100" dir="2700000" algn="tl">
                    <a:srgbClr val="C0C0C0"/>
                  </a:outerShdw>
                </a:effectLst>
                <a:latin typeface="Helvetica" charset="0"/>
              </a:rPr>
              <a:t>Complex</a:t>
            </a:r>
            <a:r>
              <a:rPr lang="en-US" sz="2000" dirty="0">
                <a:latin typeface="Helvetica" charset="0"/>
              </a:rPr>
              <a:t> to develop</a:t>
            </a:r>
          </a:p>
          <a:p>
            <a:pPr marL="742950" lvl="1" indent="-285750">
              <a:spcBef>
                <a:spcPts val="300"/>
              </a:spcBef>
              <a:buSzPct val="100000"/>
              <a:buFontTx/>
              <a:buChar char="–"/>
            </a:pPr>
            <a:r>
              <a:rPr lang="en-US" sz="1800" dirty="0" smtClean="0">
                <a:latin typeface="Helvetica" charset="0"/>
              </a:rPr>
              <a:t>B-2 bomber: </a:t>
            </a:r>
            <a:r>
              <a:rPr lang="en-US" sz="1800" dirty="0" smtClean="0">
                <a:solidFill>
                  <a:schemeClr val="hlink"/>
                </a:solidFill>
                <a:latin typeface="Helvetica" charset="0"/>
              </a:rPr>
              <a:t>3.5MLOC</a:t>
            </a:r>
            <a:endParaRPr lang="en-US" sz="1800" dirty="0" smtClean="0">
              <a:latin typeface="Helvetica" charset="0"/>
            </a:endParaRPr>
          </a:p>
          <a:p>
            <a:pPr marL="742950" lvl="1" indent="-285750">
              <a:spcBef>
                <a:spcPts val="300"/>
              </a:spcBef>
              <a:buSzPct val="100000"/>
              <a:buFontTx/>
              <a:buChar char="–"/>
            </a:pPr>
            <a:r>
              <a:rPr lang="en-US" sz="1800" dirty="0" smtClean="0">
                <a:latin typeface="Helvetica" charset="0"/>
              </a:rPr>
              <a:t>Windows 95: </a:t>
            </a:r>
            <a:r>
              <a:rPr lang="en-US" sz="1800" dirty="0" smtClean="0">
                <a:solidFill>
                  <a:schemeClr val="hlink"/>
                </a:solidFill>
                <a:latin typeface="Helvetica" charset="0"/>
              </a:rPr>
              <a:t>15MLOC</a:t>
            </a:r>
            <a:br>
              <a:rPr lang="en-US" sz="1800" dirty="0" smtClean="0">
                <a:solidFill>
                  <a:schemeClr val="hlink"/>
                </a:solidFill>
                <a:latin typeface="Helvetica" charset="0"/>
              </a:rPr>
            </a:br>
            <a:r>
              <a:rPr lang="en-US" sz="1800" dirty="0" smtClean="0">
                <a:latin typeface="Helvetica" charset="0"/>
              </a:rPr>
              <a:t>(</a:t>
            </a:r>
            <a:r>
              <a:rPr lang="en-US" sz="1800" dirty="0" smtClean="0">
                <a:solidFill>
                  <a:srgbClr val="00279F"/>
                </a:solidFill>
                <a:latin typeface="Helvetica" charset="0"/>
              </a:rPr>
              <a:t>plus 5,000 estimated bugs!</a:t>
            </a:r>
            <a:r>
              <a:rPr lang="en-US" sz="1800" dirty="0" smtClean="0">
                <a:latin typeface="Helvetica" charset="0"/>
              </a:rPr>
              <a:t>)</a:t>
            </a:r>
            <a:endParaRPr lang="en-US" sz="1800" dirty="0">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wipe(left)">
                                      <p:cBhvr>
                                        <p:cTn id="10" dur="500"/>
                                        <p:tgtEl>
                                          <p:spTgt spid="307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wipe(left)">
                                      <p:cBhvr>
                                        <p:cTn id="13" dur="500"/>
                                        <p:tgtEl>
                                          <p:spTgt spid="30723">
                                            <p:txEl>
                                              <p:pRg st="2" end="2"/>
                                            </p:txEl>
                                          </p:spTgt>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31442"/>
                                        </p:tgtEl>
                                        <p:attrNameLst>
                                          <p:attrName>style.visibility</p:attrName>
                                        </p:attrNameLst>
                                      </p:cBhvr>
                                      <p:to>
                                        <p:strVal val="visible"/>
                                      </p:to>
                                    </p:set>
                                    <p:animEffect transition="in" filter="dissolve">
                                      <p:cBhvr>
                                        <p:cTn id="17" dur="500"/>
                                        <p:tgtEl>
                                          <p:spTgt spid="314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4"/>
                                        </p:tgtEl>
                                        <p:attrNameLst>
                                          <p:attrName>style.visibility</p:attrName>
                                        </p:attrNameLst>
                                      </p:cBhvr>
                                      <p:to>
                                        <p:strVal val="visible"/>
                                      </p:to>
                                    </p:set>
                                    <p:animEffect transition="in" filter="wipe(left)">
                                      <p:cBhvr>
                                        <p:cTn id="22" dur="500"/>
                                        <p:tgtEl>
                                          <p:spTgt spid="31444"/>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445"/>
                                        </p:tgtEl>
                                        <p:attrNameLst>
                                          <p:attrName>style.visibility</p:attrName>
                                        </p:attrNameLst>
                                      </p:cBhvr>
                                      <p:to>
                                        <p:strVal val="visible"/>
                                      </p:to>
                                    </p:set>
                                    <p:animEffect transition="in" filter="wipe(left)">
                                      <p:cBhvr>
                                        <p:cTn id="30" dur="500"/>
                                        <p:tgtEl>
                                          <p:spTgt spid="31445"/>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advAuto="0"/>
      <p:bldP spid="31444" grpId="0" autoUpdateAnimBg="0"/>
      <p:bldP spid="3144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normAutofit/>
          </a:bodyPr>
          <a:lstStyle/>
          <a:p>
            <a:r>
              <a:rPr lang="en-US"/>
              <a:t>SPIRAL PROCESS — PROS AND CONS</a:t>
            </a:r>
          </a:p>
        </p:txBody>
      </p:sp>
      <p:sp>
        <p:nvSpPr>
          <p:cNvPr id="55299" name="Rectangle 3"/>
          <p:cNvSpPr>
            <a:spLocks noGrp="1" noChangeArrowheads="1"/>
          </p:cNvSpPr>
          <p:nvPr>
            <p:ph type="body" idx="1"/>
          </p:nvPr>
        </p:nvSpPr>
        <p:spPr>
          <a:noFill/>
          <a:ln/>
        </p:spPr>
        <p:txBody>
          <a:bodyPr>
            <a:normAutofit fontScale="77500" lnSpcReduction="20000"/>
          </a:bodyPr>
          <a:lstStyle/>
          <a:p>
            <a:pPr>
              <a:spcBef>
                <a:spcPts val="3000"/>
              </a:spcBef>
            </a:pPr>
            <a:r>
              <a:rPr lang="en-US" b="1">
                <a:solidFill>
                  <a:srgbClr val="B7001F"/>
                </a:solidFill>
              </a:rPr>
              <a:t>pros</a:t>
            </a:r>
            <a:endParaRPr lang="en-US"/>
          </a:p>
          <a:p>
            <a:pPr lvl="1">
              <a:spcBef>
                <a:spcPts val="300"/>
              </a:spcBef>
            </a:pPr>
            <a:r>
              <a:rPr lang="en-US"/>
              <a:t>accommodates good features of previous processes (waterfall + prototyping), while </a:t>
            </a:r>
            <a:r>
              <a:rPr lang="en-US">
                <a:solidFill>
                  <a:schemeClr val="hlink"/>
                </a:solidFill>
              </a:rPr>
              <a:t>risk-approach</a:t>
            </a:r>
            <a:r>
              <a:rPr lang="en-US"/>
              <a:t> reduces their problems</a:t>
            </a:r>
          </a:p>
          <a:p>
            <a:pPr lvl="1">
              <a:spcBef>
                <a:spcPts val="300"/>
              </a:spcBef>
              <a:buClr>
                <a:schemeClr val="tx1"/>
              </a:buClr>
            </a:pPr>
            <a:r>
              <a:rPr lang="en-US">
                <a:solidFill>
                  <a:schemeClr val="hlink"/>
                </a:solidFill>
              </a:rPr>
              <a:t>focuses</a:t>
            </a:r>
            <a:r>
              <a:rPr lang="en-US"/>
              <a:t> early attention on options involving </a:t>
            </a:r>
            <a:r>
              <a:rPr lang="en-US">
                <a:solidFill>
                  <a:schemeClr val="hlink"/>
                </a:solidFill>
              </a:rPr>
              <a:t>reuse</a:t>
            </a:r>
            <a:endParaRPr lang="en-US"/>
          </a:p>
          <a:p>
            <a:pPr lvl="1">
              <a:spcBef>
                <a:spcPts val="300"/>
              </a:spcBef>
            </a:pPr>
            <a:r>
              <a:rPr lang="en-US"/>
              <a:t>helps </a:t>
            </a:r>
            <a:r>
              <a:rPr lang="en-US">
                <a:solidFill>
                  <a:schemeClr val="hlink"/>
                </a:solidFill>
              </a:rPr>
              <a:t>prepare for evolution</a:t>
            </a:r>
            <a:r>
              <a:rPr lang="en-US"/>
              <a:t> of the system (e.g., enhancements, maintenance)</a:t>
            </a:r>
          </a:p>
          <a:p>
            <a:pPr lvl="1">
              <a:spcBef>
                <a:spcPts val="300"/>
              </a:spcBef>
              <a:buClr>
                <a:schemeClr val="tx1"/>
              </a:buClr>
            </a:pPr>
            <a:r>
              <a:rPr lang="en-US">
                <a:solidFill>
                  <a:schemeClr val="hlink"/>
                </a:solidFill>
              </a:rPr>
              <a:t>relates</a:t>
            </a:r>
            <a:r>
              <a:rPr lang="en-US"/>
              <a:t> desired </a:t>
            </a:r>
            <a:r>
              <a:rPr lang="en-US">
                <a:solidFill>
                  <a:schemeClr val="hlink"/>
                </a:solidFill>
              </a:rPr>
              <a:t>objectives</a:t>
            </a:r>
            <a:r>
              <a:rPr lang="en-US"/>
              <a:t> (ease of use, reliability, etc.) to </a:t>
            </a:r>
            <a:r>
              <a:rPr lang="en-US">
                <a:solidFill>
                  <a:schemeClr val="hlink"/>
                </a:solidFill>
              </a:rPr>
              <a:t>product</a:t>
            </a:r>
            <a:r>
              <a:rPr lang="en-US"/>
              <a:t> </a:t>
            </a:r>
            <a:r>
              <a:rPr lang="en-US">
                <a:solidFill>
                  <a:schemeClr val="hlink"/>
                </a:solidFill>
              </a:rPr>
              <a:t>development</a:t>
            </a:r>
            <a:endParaRPr lang="en-US"/>
          </a:p>
          <a:p>
            <a:pPr lvl="1">
              <a:spcBef>
                <a:spcPts val="300"/>
              </a:spcBef>
              <a:buClr>
                <a:schemeClr val="tx1"/>
              </a:buClr>
            </a:pPr>
            <a:r>
              <a:rPr lang="en-US">
                <a:solidFill>
                  <a:schemeClr val="hlink"/>
                </a:solidFill>
              </a:rPr>
              <a:t>focuses</a:t>
            </a:r>
            <a:r>
              <a:rPr lang="en-US"/>
              <a:t> on </a:t>
            </a:r>
            <a:r>
              <a:rPr lang="en-US">
                <a:solidFill>
                  <a:schemeClr val="hlink"/>
                </a:solidFill>
              </a:rPr>
              <a:t>early elimination of errors</a:t>
            </a:r>
            <a:r>
              <a:rPr lang="en-US"/>
              <a:t> and </a:t>
            </a:r>
            <a:r>
              <a:rPr lang="en-US">
                <a:solidFill>
                  <a:schemeClr val="hlink"/>
                </a:solidFill>
              </a:rPr>
              <a:t>weak solutions</a:t>
            </a:r>
            <a:endParaRPr lang="en-US"/>
          </a:p>
          <a:p>
            <a:pPr lvl="1">
              <a:spcBef>
                <a:spcPts val="300"/>
              </a:spcBef>
            </a:pPr>
            <a:r>
              <a:rPr lang="en-US"/>
              <a:t>helps to answer “</a:t>
            </a:r>
            <a:r>
              <a:rPr lang="en-US">
                <a:solidFill>
                  <a:schemeClr val="hlink"/>
                </a:solidFill>
              </a:rPr>
              <a:t>How much is enough</a:t>
            </a:r>
            <a:r>
              <a:rPr lang="en-US"/>
              <a:t>?” question in resource allocation</a:t>
            </a:r>
          </a:p>
          <a:p>
            <a:r>
              <a:rPr lang="en-US" b="1">
                <a:solidFill>
                  <a:srgbClr val="B7001F"/>
                </a:solidFill>
              </a:rPr>
              <a:t>cons</a:t>
            </a:r>
            <a:endParaRPr lang="en-US"/>
          </a:p>
          <a:p>
            <a:pPr lvl="1">
              <a:spcBef>
                <a:spcPts val="300"/>
              </a:spcBef>
            </a:pPr>
            <a:r>
              <a:rPr lang="en-US"/>
              <a:t>relies on </a:t>
            </a:r>
            <a:r>
              <a:rPr lang="en-US">
                <a:solidFill>
                  <a:schemeClr val="hlink"/>
                </a:solidFill>
              </a:rPr>
              <a:t>expertise in risk assessment</a:t>
            </a:r>
            <a:endParaRPr lang="en-US"/>
          </a:p>
          <a:p>
            <a:pPr lvl="1">
              <a:spcBef>
                <a:spcPts val="300"/>
              </a:spcBef>
            </a:pPr>
            <a:r>
              <a:rPr lang="en-US"/>
              <a:t>needs more </a:t>
            </a:r>
            <a:r>
              <a:rPr lang="en-US">
                <a:solidFill>
                  <a:schemeClr val="hlink"/>
                </a:solidFill>
              </a:rPr>
              <a:t>elaboration</a:t>
            </a:r>
            <a:r>
              <a:rPr lang="en-US"/>
              <a:t> of the different </a:t>
            </a:r>
            <a:r>
              <a:rPr lang="en-US">
                <a:solidFill>
                  <a:schemeClr val="hlink"/>
                </a:solidFill>
              </a:rPr>
              <a:t>steps</a:t>
            </a:r>
            <a:r>
              <a:rPr lang="en-US"/>
              <a:t> in a cycle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wipe(left)">
                                      <p:cBhvr>
                                        <p:cTn id="10" dur="500"/>
                                        <p:tgtEl>
                                          <p:spTgt spid="552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wipe(left)">
                                      <p:cBhvr>
                                        <p:cTn id="13" dur="500"/>
                                        <p:tgtEl>
                                          <p:spTgt spid="552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5299">
                                            <p:txEl>
                                              <p:pRg st="3" end="3"/>
                                            </p:txEl>
                                          </p:spTgt>
                                        </p:tgtEl>
                                        <p:attrNameLst>
                                          <p:attrName>style.visibility</p:attrName>
                                        </p:attrNameLst>
                                      </p:cBhvr>
                                      <p:to>
                                        <p:strVal val="visible"/>
                                      </p:to>
                                    </p:set>
                                    <p:animEffect transition="in" filter="wipe(left)">
                                      <p:cBhvr>
                                        <p:cTn id="16" dur="500"/>
                                        <p:tgtEl>
                                          <p:spTgt spid="552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animEffect transition="in" filter="wipe(left)">
                                      <p:cBhvr>
                                        <p:cTn id="19" dur="500"/>
                                        <p:tgtEl>
                                          <p:spTgt spid="552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5299">
                                            <p:txEl>
                                              <p:pRg st="5" end="5"/>
                                            </p:txEl>
                                          </p:spTgt>
                                        </p:tgtEl>
                                        <p:attrNameLst>
                                          <p:attrName>style.visibility</p:attrName>
                                        </p:attrNameLst>
                                      </p:cBhvr>
                                      <p:to>
                                        <p:strVal val="visible"/>
                                      </p:to>
                                    </p:set>
                                    <p:animEffect transition="in" filter="wipe(left)">
                                      <p:cBhvr>
                                        <p:cTn id="22" dur="500"/>
                                        <p:tgtEl>
                                          <p:spTgt spid="552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5299">
                                            <p:txEl>
                                              <p:pRg st="6" end="6"/>
                                            </p:txEl>
                                          </p:spTgt>
                                        </p:tgtEl>
                                        <p:attrNameLst>
                                          <p:attrName>style.visibility</p:attrName>
                                        </p:attrNameLst>
                                      </p:cBhvr>
                                      <p:to>
                                        <p:strVal val="visible"/>
                                      </p:to>
                                    </p:set>
                                    <p:animEffect transition="in" filter="wipe(left)">
                                      <p:cBhvr>
                                        <p:cTn id="25" dur="500"/>
                                        <p:tgtEl>
                                          <p:spTgt spid="5529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5299">
                                            <p:txEl>
                                              <p:pRg st="7" end="7"/>
                                            </p:txEl>
                                          </p:spTgt>
                                        </p:tgtEl>
                                        <p:attrNameLst>
                                          <p:attrName>style.visibility</p:attrName>
                                        </p:attrNameLst>
                                      </p:cBhvr>
                                      <p:to>
                                        <p:strVal val="visible"/>
                                      </p:to>
                                    </p:set>
                                    <p:animEffect transition="in" filter="wipe(left)">
                                      <p:cBhvr>
                                        <p:cTn id="30" dur="500"/>
                                        <p:tgtEl>
                                          <p:spTgt spid="55299">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5299">
                                            <p:txEl>
                                              <p:pRg st="8" end="8"/>
                                            </p:txEl>
                                          </p:spTgt>
                                        </p:tgtEl>
                                        <p:attrNameLst>
                                          <p:attrName>style.visibility</p:attrName>
                                        </p:attrNameLst>
                                      </p:cBhvr>
                                      <p:to>
                                        <p:strVal val="visible"/>
                                      </p:to>
                                    </p:set>
                                    <p:animEffect transition="in" filter="wipe(left)">
                                      <p:cBhvr>
                                        <p:cTn id="33" dur="500"/>
                                        <p:tgtEl>
                                          <p:spTgt spid="55299">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299">
                                            <p:txEl>
                                              <p:pRg st="9" end="9"/>
                                            </p:txEl>
                                          </p:spTgt>
                                        </p:tgtEl>
                                        <p:attrNameLst>
                                          <p:attrName>style.visibility</p:attrName>
                                        </p:attrNameLst>
                                      </p:cBhvr>
                                      <p:to>
                                        <p:strVal val="visible"/>
                                      </p:to>
                                    </p:set>
                                    <p:animEffect transition="in" filter="wipe(left)">
                                      <p:cBhvr>
                                        <p:cTn id="36" dur="500"/>
                                        <p:tgtEl>
                                          <p:spTgt spid="55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609600"/>
            <a:ext cx="7696200" cy="533400"/>
          </a:xfrm>
        </p:spPr>
        <p:txBody>
          <a:bodyPr>
            <a:normAutofit fontScale="90000"/>
          </a:bodyPr>
          <a:lstStyle/>
          <a:p>
            <a:r>
              <a:rPr lang="en-US"/>
              <a:t>PHASED SOFTWARE DEVELOPMENT PROCESS</a:t>
            </a:r>
          </a:p>
        </p:txBody>
      </p:sp>
      <p:sp>
        <p:nvSpPr>
          <p:cNvPr id="56323" name="Rectangle 3"/>
          <p:cNvSpPr>
            <a:spLocks noChangeArrowheads="1"/>
          </p:cNvSpPr>
          <p:nvPr/>
        </p:nvSpPr>
        <p:spPr bwMode="auto">
          <a:xfrm>
            <a:off x="1676400" y="2362200"/>
            <a:ext cx="1371600" cy="533400"/>
          </a:xfrm>
          <a:prstGeom prst="rect">
            <a:avLst/>
          </a:prstGeom>
          <a:solidFill>
            <a:schemeClr val="hlink"/>
          </a:solidFill>
          <a:ln w="12700">
            <a:solidFill>
              <a:schemeClr val="tx1"/>
            </a:solidFill>
            <a:miter lim="800000"/>
            <a:headEnd/>
            <a:tailEnd/>
          </a:ln>
          <a:effectLst/>
        </p:spPr>
        <p:txBody>
          <a:bodyPr wrap="none" anchor="ctr"/>
          <a:lstStyle/>
          <a:p>
            <a:pPr algn="ctr"/>
            <a:r>
              <a:rPr lang="en-US" sz="1600"/>
              <a:t>Build release 1</a:t>
            </a:r>
            <a:endParaRPr lang="en-US"/>
          </a:p>
        </p:txBody>
      </p:sp>
      <p:sp>
        <p:nvSpPr>
          <p:cNvPr id="56324" name="Rectangle 4"/>
          <p:cNvSpPr>
            <a:spLocks noChangeArrowheads="1"/>
          </p:cNvSpPr>
          <p:nvPr/>
        </p:nvSpPr>
        <p:spPr bwMode="auto">
          <a:xfrm>
            <a:off x="3733800" y="2362200"/>
            <a:ext cx="1371600" cy="533400"/>
          </a:xfrm>
          <a:prstGeom prst="rect">
            <a:avLst/>
          </a:prstGeom>
          <a:solidFill>
            <a:schemeClr val="hlink"/>
          </a:solidFill>
          <a:ln w="12700">
            <a:solidFill>
              <a:schemeClr val="tx1"/>
            </a:solidFill>
            <a:miter lim="800000"/>
            <a:headEnd/>
            <a:tailEnd/>
          </a:ln>
          <a:effectLst/>
        </p:spPr>
        <p:txBody>
          <a:bodyPr wrap="none" anchor="ctr"/>
          <a:lstStyle/>
          <a:p>
            <a:pPr algn="ctr"/>
            <a:r>
              <a:rPr lang="en-US" sz="1600"/>
              <a:t>Build release 2</a:t>
            </a:r>
            <a:endParaRPr lang="en-US"/>
          </a:p>
        </p:txBody>
      </p:sp>
      <p:sp>
        <p:nvSpPr>
          <p:cNvPr id="56325" name="Rectangle 5"/>
          <p:cNvSpPr>
            <a:spLocks noChangeArrowheads="1"/>
          </p:cNvSpPr>
          <p:nvPr/>
        </p:nvSpPr>
        <p:spPr bwMode="auto">
          <a:xfrm>
            <a:off x="5791200" y="2362200"/>
            <a:ext cx="1371600" cy="533400"/>
          </a:xfrm>
          <a:prstGeom prst="rect">
            <a:avLst/>
          </a:prstGeom>
          <a:solidFill>
            <a:schemeClr val="hlink"/>
          </a:solidFill>
          <a:ln w="12700">
            <a:solidFill>
              <a:schemeClr val="tx1"/>
            </a:solidFill>
            <a:miter lim="800000"/>
            <a:headEnd/>
            <a:tailEnd/>
          </a:ln>
          <a:effectLst/>
        </p:spPr>
        <p:txBody>
          <a:bodyPr wrap="none" anchor="ctr"/>
          <a:lstStyle/>
          <a:p>
            <a:pPr algn="ctr"/>
            <a:r>
              <a:rPr lang="en-US" sz="1600"/>
              <a:t>Build release 3</a:t>
            </a:r>
          </a:p>
        </p:txBody>
      </p:sp>
      <p:sp>
        <p:nvSpPr>
          <p:cNvPr id="56326" name="Line 6"/>
          <p:cNvSpPr>
            <a:spLocks noChangeShapeType="1"/>
          </p:cNvSpPr>
          <p:nvPr/>
        </p:nvSpPr>
        <p:spPr bwMode="auto">
          <a:xfrm>
            <a:off x="762000" y="3657600"/>
            <a:ext cx="7620000" cy="0"/>
          </a:xfrm>
          <a:prstGeom prst="line">
            <a:avLst/>
          </a:prstGeom>
          <a:noFill/>
          <a:ln w="76200">
            <a:solidFill>
              <a:schemeClr val="tx1"/>
            </a:solidFill>
            <a:prstDash val="dash"/>
            <a:round/>
            <a:headEnd/>
            <a:tailEnd type="triangle" w="med" len="med"/>
          </a:ln>
          <a:effectLst/>
        </p:spPr>
        <p:txBody>
          <a:bodyPr wrap="none" anchor="ctr"/>
          <a:lstStyle/>
          <a:p>
            <a:endParaRPr lang="en-US"/>
          </a:p>
        </p:txBody>
      </p:sp>
      <p:sp>
        <p:nvSpPr>
          <p:cNvPr id="56327" name="Rectangle 7"/>
          <p:cNvSpPr>
            <a:spLocks noChangeArrowheads="1"/>
          </p:cNvSpPr>
          <p:nvPr/>
        </p:nvSpPr>
        <p:spPr bwMode="auto">
          <a:xfrm>
            <a:off x="2514600" y="4419600"/>
            <a:ext cx="1371600" cy="533400"/>
          </a:xfrm>
          <a:prstGeom prst="rect">
            <a:avLst/>
          </a:prstGeom>
          <a:solidFill>
            <a:schemeClr val="accent2"/>
          </a:solidFill>
          <a:ln w="12700">
            <a:solidFill>
              <a:schemeClr val="tx1"/>
            </a:solidFill>
            <a:miter lim="800000"/>
            <a:headEnd/>
            <a:tailEnd/>
          </a:ln>
          <a:effectLst/>
        </p:spPr>
        <p:txBody>
          <a:bodyPr wrap="none" anchor="ctr"/>
          <a:lstStyle/>
          <a:p>
            <a:pPr algn="ctr"/>
            <a:r>
              <a:rPr lang="en-US" sz="1600"/>
              <a:t>Use release 1</a:t>
            </a:r>
          </a:p>
        </p:txBody>
      </p:sp>
      <p:sp>
        <p:nvSpPr>
          <p:cNvPr id="56328" name="Rectangle 8"/>
          <p:cNvSpPr>
            <a:spLocks noChangeArrowheads="1"/>
          </p:cNvSpPr>
          <p:nvPr/>
        </p:nvSpPr>
        <p:spPr bwMode="auto">
          <a:xfrm>
            <a:off x="4572000" y="4419600"/>
            <a:ext cx="1371600" cy="533400"/>
          </a:xfrm>
          <a:prstGeom prst="rect">
            <a:avLst/>
          </a:prstGeom>
          <a:solidFill>
            <a:schemeClr val="accent2"/>
          </a:solidFill>
          <a:ln w="12700">
            <a:solidFill>
              <a:schemeClr val="tx1"/>
            </a:solidFill>
            <a:miter lim="800000"/>
            <a:headEnd/>
            <a:tailEnd/>
          </a:ln>
          <a:effectLst/>
        </p:spPr>
        <p:txBody>
          <a:bodyPr wrap="none" anchor="ctr"/>
          <a:lstStyle/>
          <a:p>
            <a:pPr algn="ctr"/>
            <a:r>
              <a:rPr lang="en-US" sz="1600"/>
              <a:t>Use release 2</a:t>
            </a:r>
          </a:p>
        </p:txBody>
      </p:sp>
      <p:sp>
        <p:nvSpPr>
          <p:cNvPr id="56329" name="Rectangle 9"/>
          <p:cNvSpPr>
            <a:spLocks noChangeArrowheads="1"/>
          </p:cNvSpPr>
          <p:nvPr/>
        </p:nvSpPr>
        <p:spPr bwMode="auto">
          <a:xfrm>
            <a:off x="6629400" y="4419600"/>
            <a:ext cx="1371600" cy="533400"/>
          </a:xfrm>
          <a:prstGeom prst="rect">
            <a:avLst/>
          </a:prstGeom>
          <a:solidFill>
            <a:schemeClr val="accent2"/>
          </a:solidFill>
          <a:ln w="12700">
            <a:solidFill>
              <a:schemeClr val="tx1"/>
            </a:solidFill>
            <a:miter lim="800000"/>
            <a:headEnd/>
            <a:tailEnd/>
          </a:ln>
          <a:effectLst/>
        </p:spPr>
        <p:txBody>
          <a:bodyPr wrap="none" anchor="ctr"/>
          <a:lstStyle/>
          <a:p>
            <a:pPr algn="ctr"/>
            <a:r>
              <a:rPr lang="en-US" sz="1600"/>
              <a:t>Use release 3</a:t>
            </a:r>
            <a:endParaRPr lang="en-US"/>
          </a:p>
        </p:txBody>
      </p:sp>
      <p:sp>
        <p:nvSpPr>
          <p:cNvPr id="56330" name="Text Box 10"/>
          <p:cNvSpPr txBox="1">
            <a:spLocks noChangeArrowheads="1"/>
          </p:cNvSpPr>
          <p:nvPr/>
        </p:nvSpPr>
        <p:spPr bwMode="auto">
          <a:xfrm>
            <a:off x="7832725" y="3100388"/>
            <a:ext cx="692150" cy="366712"/>
          </a:xfrm>
          <a:prstGeom prst="rect">
            <a:avLst/>
          </a:prstGeom>
          <a:noFill/>
          <a:ln w="12700">
            <a:noFill/>
            <a:miter lim="800000"/>
            <a:headEnd/>
            <a:tailEnd/>
          </a:ln>
          <a:effectLst/>
        </p:spPr>
        <p:txBody>
          <a:bodyPr wrap="none">
            <a:spAutoFit/>
          </a:bodyPr>
          <a:lstStyle/>
          <a:p>
            <a:r>
              <a:rPr lang="en-US" sz="1800" b="1">
                <a:solidFill>
                  <a:srgbClr val="B7001F"/>
                </a:solidFill>
              </a:rPr>
              <a:t>Time</a:t>
            </a:r>
            <a:endParaRPr lang="en-US" sz="1800" b="1"/>
          </a:p>
        </p:txBody>
      </p:sp>
      <p:sp>
        <p:nvSpPr>
          <p:cNvPr id="56331" name="Text Box 11"/>
          <p:cNvSpPr txBox="1">
            <a:spLocks noChangeArrowheads="1"/>
          </p:cNvSpPr>
          <p:nvPr/>
        </p:nvSpPr>
        <p:spPr bwMode="auto">
          <a:xfrm rot="-5400000">
            <a:off x="283369" y="2474119"/>
            <a:ext cx="1382713" cy="396875"/>
          </a:xfrm>
          <a:prstGeom prst="rect">
            <a:avLst/>
          </a:prstGeom>
          <a:noFill/>
          <a:ln w="12700">
            <a:noFill/>
            <a:miter lim="800000"/>
            <a:headEnd/>
            <a:tailEnd/>
          </a:ln>
          <a:effectLst/>
        </p:spPr>
        <p:txBody>
          <a:bodyPr wrap="none">
            <a:spAutoFit/>
          </a:bodyPr>
          <a:lstStyle/>
          <a:p>
            <a:r>
              <a:rPr lang="en-US" sz="2000" b="1">
                <a:solidFill>
                  <a:srgbClr val="00269E"/>
                </a:solidFill>
              </a:rPr>
              <a:t>Developers</a:t>
            </a:r>
            <a:endParaRPr lang="en-US"/>
          </a:p>
        </p:txBody>
      </p:sp>
      <p:sp>
        <p:nvSpPr>
          <p:cNvPr id="56332" name="Text Box 12"/>
          <p:cNvSpPr txBox="1">
            <a:spLocks noChangeArrowheads="1"/>
          </p:cNvSpPr>
          <p:nvPr/>
        </p:nvSpPr>
        <p:spPr bwMode="auto">
          <a:xfrm rot="-5400000">
            <a:off x="579438" y="4387850"/>
            <a:ext cx="790575" cy="396875"/>
          </a:xfrm>
          <a:prstGeom prst="rect">
            <a:avLst/>
          </a:prstGeom>
          <a:noFill/>
          <a:ln w="12700">
            <a:noFill/>
            <a:miter lim="800000"/>
            <a:headEnd/>
            <a:tailEnd/>
          </a:ln>
          <a:effectLst/>
        </p:spPr>
        <p:txBody>
          <a:bodyPr wrap="none">
            <a:spAutoFit/>
          </a:bodyPr>
          <a:lstStyle/>
          <a:p>
            <a:r>
              <a:rPr lang="en-US" sz="2000" b="1">
                <a:solidFill>
                  <a:srgbClr val="00269E"/>
                </a:solidFill>
              </a:rPr>
              <a:t>Users</a:t>
            </a:r>
            <a:endParaRPr lang="en-US" sz="2000" b="1"/>
          </a:p>
        </p:txBody>
      </p:sp>
      <p:cxnSp>
        <p:nvCxnSpPr>
          <p:cNvPr id="56333" name="AutoShape 13"/>
          <p:cNvCxnSpPr>
            <a:cxnSpLocks noChangeShapeType="1"/>
            <a:stCxn id="56323" idx="2"/>
            <a:endCxn id="56327" idx="0"/>
          </p:cNvCxnSpPr>
          <p:nvPr/>
        </p:nvCxnSpPr>
        <p:spPr bwMode="auto">
          <a:xfrm>
            <a:off x="2362200" y="2895600"/>
            <a:ext cx="838200" cy="1524000"/>
          </a:xfrm>
          <a:prstGeom prst="straightConnector1">
            <a:avLst/>
          </a:prstGeom>
          <a:noFill/>
          <a:ln w="12700">
            <a:solidFill>
              <a:schemeClr val="tx1"/>
            </a:solidFill>
            <a:round/>
            <a:headEnd/>
            <a:tailEnd type="triangle" w="med" len="med"/>
          </a:ln>
          <a:effectLst/>
        </p:spPr>
      </p:cxnSp>
      <p:cxnSp>
        <p:nvCxnSpPr>
          <p:cNvPr id="56334" name="AutoShape 14"/>
          <p:cNvCxnSpPr>
            <a:cxnSpLocks noChangeShapeType="1"/>
            <a:stCxn id="56324" idx="2"/>
            <a:endCxn id="56328" idx="0"/>
          </p:cNvCxnSpPr>
          <p:nvPr/>
        </p:nvCxnSpPr>
        <p:spPr bwMode="auto">
          <a:xfrm>
            <a:off x="4419600" y="2895600"/>
            <a:ext cx="838200" cy="1524000"/>
          </a:xfrm>
          <a:prstGeom prst="straightConnector1">
            <a:avLst/>
          </a:prstGeom>
          <a:noFill/>
          <a:ln w="12700">
            <a:solidFill>
              <a:schemeClr val="tx1"/>
            </a:solidFill>
            <a:round/>
            <a:headEnd/>
            <a:tailEnd type="triangle" w="med" len="med"/>
          </a:ln>
          <a:effectLst/>
        </p:spPr>
      </p:cxnSp>
      <p:cxnSp>
        <p:nvCxnSpPr>
          <p:cNvPr id="56335" name="AutoShape 15"/>
          <p:cNvCxnSpPr>
            <a:cxnSpLocks noChangeShapeType="1"/>
            <a:stCxn id="56325" idx="2"/>
            <a:endCxn id="56329" idx="0"/>
          </p:cNvCxnSpPr>
          <p:nvPr/>
        </p:nvCxnSpPr>
        <p:spPr bwMode="auto">
          <a:xfrm>
            <a:off x="6477000" y="2895600"/>
            <a:ext cx="838200" cy="1524000"/>
          </a:xfrm>
          <a:prstGeom prst="straightConnector1">
            <a:avLst/>
          </a:prstGeom>
          <a:noFill/>
          <a:ln w="12700">
            <a:solidFill>
              <a:schemeClr val="tx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wipe(down)">
                                      <p:cBhvr>
                                        <p:cTn id="7" dur="500"/>
                                        <p:tgtEl>
                                          <p:spTgt spid="5633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6332"/>
                                        </p:tgtEl>
                                        <p:attrNameLst>
                                          <p:attrName>style.visibility</p:attrName>
                                        </p:attrNameLst>
                                      </p:cBhvr>
                                      <p:to>
                                        <p:strVal val="visible"/>
                                      </p:to>
                                    </p:set>
                                    <p:animEffect transition="in" filter="wipe(down)">
                                      <p:cBhvr>
                                        <p:cTn id="11" dur="500"/>
                                        <p:tgtEl>
                                          <p:spTgt spid="563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326"/>
                                        </p:tgtEl>
                                        <p:attrNameLst>
                                          <p:attrName>style.visibility</p:attrName>
                                        </p:attrNameLst>
                                      </p:cBhvr>
                                      <p:to>
                                        <p:strVal val="visible"/>
                                      </p:to>
                                    </p:set>
                                    <p:animEffect transition="in" filter="wipe(left)">
                                      <p:cBhvr>
                                        <p:cTn id="15" dur="500"/>
                                        <p:tgtEl>
                                          <p:spTgt spid="563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330"/>
                                        </p:tgtEl>
                                        <p:attrNameLst>
                                          <p:attrName>style.visibility</p:attrName>
                                        </p:attrNameLst>
                                      </p:cBhvr>
                                      <p:to>
                                        <p:strVal val="visible"/>
                                      </p:to>
                                    </p:set>
                                    <p:animEffect transition="in" filter="wipe(left)">
                                      <p:cBhvr>
                                        <p:cTn id="19" dur="500"/>
                                        <p:tgtEl>
                                          <p:spTgt spid="56330"/>
                                        </p:tgtEl>
                                      </p:cBhvr>
                                    </p:animEffect>
                                  </p:childTnLst>
                                </p:cTn>
                              </p:par>
                            </p:childTnLst>
                          </p:cTn>
                        </p:par>
                        <p:par>
                          <p:cTn id="20" fill="hold">
                            <p:stCondLst>
                              <p:cond delay="2000"/>
                            </p:stCondLst>
                            <p:childTnLst>
                              <p:par>
                                <p:cTn id="21" presetID="1" presetClass="entr" presetSubtype="0" fill="hold" grpId="0" nodeType="afterEffect">
                                  <p:stCondLst>
                                    <p:cond delay="1000"/>
                                  </p:stCondLst>
                                  <p:childTnLst>
                                    <p:set>
                                      <p:cBhvr>
                                        <p:cTn id="22" dur="1" fill="hold">
                                          <p:stCondLst>
                                            <p:cond delay="499"/>
                                          </p:stCondLst>
                                        </p:cTn>
                                        <p:tgtEl>
                                          <p:spTgt spid="56323"/>
                                        </p:tgtEl>
                                        <p:attrNameLst>
                                          <p:attrName>style.visibility</p:attrName>
                                        </p:attrNameLst>
                                      </p:cBhvr>
                                      <p:to>
                                        <p:strVal val="visible"/>
                                      </p:to>
                                    </p:set>
                                  </p:childTnLst>
                                </p:cTn>
                              </p:par>
                            </p:childTnLst>
                          </p:cTn>
                        </p:par>
                        <p:par>
                          <p:cTn id="23" fill="hold">
                            <p:stCondLst>
                              <p:cond delay="3500"/>
                            </p:stCondLst>
                            <p:childTnLst>
                              <p:par>
                                <p:cTn id="24" presetID="22" presetClass="entr" presetSubtype="1" fill="hold" nodeType="afterEffect">
                                  <p:stCondLst>
                                    <p:cond delay="1000"/>
                                  </p:stCondLst>
                                  <p:childTnLst>
                                    <p:set>
                                      <p:cBhvr>
                                        <p:cTn id="25" dur="1" fill="hold">
                                          <p:stCondLst>
                                            <p:cond delay="0"/>
                                          </p:stCondLst>
                                        </p:cTn>
                                        <p:tgtEl>
                                          <p:spTgt spid="56333"/>
                                        </p:tgtEl>
                                        <p:attrNameLst>
                                          <p:attrName>style.visibility</p:attrName>
                                        </p:attrNameLst>
                                      </p:cBhvr>
                                      <p:to>
                                        <p:strVal val="visible"/>
                                      </p:to>
                                    </p:set>
                                    <p:animEffect transition="in" filter="wipe(up)">
                                      <p:cBhvr>
                                        <p:cTn id="26" dur="500"/>
                                        <p:tgtEl>
                                          <p:spTgt spid="56333"/>
                                        </p:tgtEl>
                                      </p:cBhvr>
                                    </p:animEffect>
                                  </p:childTnLst>
                                </p:cTn>
                              </p:par>
                            </p:childTnLst>
                          </p:cTn>
                        </p:par>
                        <p:par>
                          <p:cTn id="27" fill="hold">
                            <p:stCondLst>
                              <p:cond delay="5000"/>
                            </p:stCondLst>
                            <p:childTnLst>
                              <p:par>
                                <p:cTn id="28" presetID="1" presetClass="entr" presetSubtype="0" fill="hold" grpId="0" nodeType="afterEffect">
                                  <p:stCondLst>
                                    <p:cond delay="0"/>
                                  </p:stCondLst>
                                  <p:childTnLst>
                                    <p:set>
                                      <p:cBhvr>
                                        <p:cTn id="29" dur="1" fill="hold">
                                          <p:stCondLst>
                                            <p:cond delay="499"/>
                                          </p:stCondLst>
                                        </p:cTn>
                                        <p:tgtEl>
                                          <p:spTgt spid="56327"/>
                                        </p:tgtEl>
                                        <p:attrNameLst>
                                          <p:attrName>style.visibility</p:attrName>
                                        </p:attrNameLst>
                                      </p:cBhvr>
                                      <p:to>
                                        <p:strVal val="visible"/>
                                      </p:to>
                                    </p:set>
                                  </p:childTnLst>
                                </p:cTn>
                              </p:par>
                            </p:childTnLst>
                          </p:cTn>
                        </p:par>
                        <p:par>
                          <p:cTn id="30" fill="hold">
                            <p:stCondLst>
                              <p:cond delay="5500"/>
                            </p:stCondLst>
                            <p:childTnLst>
                              <p:par>
                                <p:cTn id="31" presetID="1" presetClass="entr" presetSubtype="0" fill="hold" grpId="0" nodeType="afterEffect">
                                  <p:stCondLst>
                                    <p:cond delay="2000"/>
                                  </p:stCondLst>
                                  <p:childTnLst>
                                    <p:set>
                                      <p:cBhvr>
                                        <p:cTn id="32" dur="1" fill="hold">
                                          <p:stCondLst>
                                            <p:cond delay="499"/>
                                          </p:stCondLst>
                                        </p:cTn>
                                        <p:tgtEl>
                                          <p:spTgt spid="56324"/>
                                        </p:tgtEl>
                                        <p:attrNameLst>
                                          <p:attrName>style.visibility</p:attrName>
                                        </p:attrNameLst>
                                      </p:cBhvr>
                                      <p:to>
                                        <p:strVal val="visible"/>
                                      </p:to>
                                    </p:set>
                                  </p:childTnLst>
                                </p:cTn>
                              </p:par>
                            </p:childTnLst>
                          </p:cTn>
                        </p:par>
                        <p:par>
                          <p:cTn id="33" fill="hold">
                            <p:stCondLst>
                              <p:cond delay="8000"/>
                            </p:stCondLst>
                            <p:childTnLst>
                              <p:par>
                                <p:cTn id="34" presetID="22" presetClass="entr" presetSubtype="1" fill="hold" nodeType="afterEffect">
                                  <p:stCondLst>
                                    <p:cond delay="1000"/>
                                  </p:stCondLst>
                                  <p:childTnLst>
                                    <p:set>
                                      <p:cBhvr>
                                        <p:cTn id="35" dur="1" fill="hold">
                                          <p:stCondLst>
                                            <p:cond delay="0"/>
                                          </p:stCondLst>
                                        </p:cTn>
                                        <p:tgtEl>
                                          <p:spTgt spid="56334"/>
                                        </p:tgtEl>
                                        <p:attrNameLst>
                                          <p:attrName>style.visibility</p:attrName>
                                        </p:attrNameLst>
                                      </p:cBhvr>
                                      <p:to>
                                        <p:strVal val="visible"/>
                                      </p:to>
                                    </p:set>
                                    <p:animEffect transition="in" filter="wipe(up)">
                                      <p:cBhvr>
                                        <p:cTn id="36" dur="500"/>
                                        <p:tgtEl>
                                          <p:spTgt spid="56334"/>
                                        </p:tgtEl>
                                      </p:cBhvr>
                                    </p:animEffect>
                                  </p:childTnLst>
                                </p:cTn>
                              </p:par>
                            </p:childTnLst>
                          </p:cTn>
                        </p:par>
                        <p:par>
                          <p:cTn id="37" fill="hold">
                            <p:stCondLst>
                              <p:cond delay="9500"/>
                            </p:stCondLst>
                            <p:childTnLst>
                              <p:par>
                                <p:cTn id="38" presetID="1" presetClass="entr" presetSubtype="0" fill="hold" grpId="0" nodeType="afterEffect">
                                  <p:stCondLst>
                                    <p:cond delay="0"/>
                                  </p:stCondLst>
                                  <p:childTnLst>
                                    <p:set>
                                      <p:cBhvr>
                                        <p:cTn id="39" dur="1" fill="hold">
                                          <p:stCondLst>
                                            <p:cond delay="499"/>
                                          </p:stCondLst>
                                        </p:cTn>
                                        <p:tgtEl>
                                          <p:spTgt spid="56328"/>
                                        </p:tgtEl>
                                        <p:attrNameLst>
                                          <p:attrName>style.visibility</p:attrName>
                                        </p:attrNameLst>
                                      </p:cBhvr>
                                      <p:to>
                                        <p:strVal val="visible"/>
                                      </p:to>
                                    </p:set>
                                  </p:childTnLst>
                                </p:cTn>
                              </p:par>
                            </p:childTnLst>
                          </p:cTn>
                        </p:par>
                        <p:par>
                          <p:cTn id="40" fill="hold">
                            <p:stCondLst>
                              <p:cond delay="10000"/>
                            </p:stCondLst>
                            <p:childTnLst>
                              <p:par>
                                <p:cTn id="41" presetID="1" presetClass="entr" presetSubtype="0" fill="hold" grpId="0" nodeType="afterEffect">
                                  <p:stCondLst>
                                    <p:cond delay="2000"/>
                                  </p:stCondLst>
                                  <p:childTnLst>
                                    <p:set>
                                      <p:cBhvr>
                                        <p:cTn id="42" dur="1" fill="hold">
                                          <p:stCondLst>
                                            <p:cond delay="499"/>
                                          </p:stCondLst>
                                        </p:cTn>
                                        <p:tgtEl>
                                          <p:spTgt spid="56325"/>
                                        </p:tgtEl>
                                        <p:attrNameLst>
                                          <p:attrName>style.visibility</p:attrName>
                                        </p:attrNameLst>
                                      </p:cBhvr>
                                      <p:to>
                                        <p:strVal val="visible"/>
                                      </p:to>
                                    </p:set>
                                  </p:childTnLst>
                                </p:cTn>
                              </p:par>
                            </p:childTnLst>
                          </p:cTn>
                        </p:par>
                        <p:par>
                          <p:cTn id="43" fill="hold">
                            <p:stCondLst>
                              <p:cond delay="12500"/>
                            </p:stCondLst>
                            <p:childTnLst>
                              <p:par>
                                <p:cTn id="44" presetID="22" presetClass="entr" presetSubtype="1" fill="hold" nodeType="afterEffect">
                                  <p:stCondLst>
                                    <p:cond delay="1000"/>
                                  </p:stCondLst>
                                  <p:childTnLst>
                                    <p:set>
                                      <p:cBhvr>
                                        <p:cTn id="45" dur="1" fill="hold">
                                          <p:stCondLst>
                                            <p:cond delay="0"/>
                                          </p:stCondLst>
                                        </p:cTn>
                                        <p:tgtEl>
                                          <p:spTgt spid="56335"/>
                                        </p:tgtEl>
                                        <p:attrNameLst>
                                          <p:attrName>style.visibility</p:attrName>
                                        </p:attrNameLst>
                                      </p:cBhvr>
                                      <p:to>
                                        <p:strVal val="visible"/>
                                      </p:to>
                                    </p:set>
                                    <p:animEffect transition="in" filter="wipe(up)">
                                      <p:cBhvr>
                                        <p:cTn id="46" dur="500"/>
                                        <p:tgtEl>
                                          <p:spTgt spid="56335"/>
                                        </p:tgtEl>
                                      </p:cBhvr>
                                    </p:animEffect>
                                  </p:childTnLst>
                                </p:cTn>
                              </p:par>
                            </p:childTnLst>
                          </p:cTn>
                        </p:par>
                        <p:par>
                          <p:cTn id="47" fill="hold">
                            <p:stCondLst>
                              <p:cond delay="14000"/>
                            </p:stCondLst>
                            <p:childTnLst>
                              <p:par>
                                <p:cTn id="48" presetID="1" presetClass="entr" presetSubtype="0" fill="hold" grpId="0" nodeType="afterEffect">
                                  <p:stCondLst>
                                    <p:cond delay="0"/>
                                  </p:stCondLst>
                                  <p:childTnLst>
                                    <p:set>
                                      <p:cBhvr>
                                        <p:cTn id="49" dur="1" fill="hold">
                                          <p:stCondLst>
                                            <p:cond delay="499"/>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autoUpdateAnimBg="0"/>
      <p:bldP spid="56324" grpId="0" animBg="1" autoUpdateAnimBg="0"/>
      <p:bldP spid="56325" grpId="0" animBg="1" autoUpdateAnimBg="0"/>
      <p:bldP spid="56326" grpId="0" animBg="1"/>
      <p:bldP spid="56327" grpId="0" animBg="1" autoUpdateAnimBg="0"/>
      <p:bldP spid="56328" grpId="0" animBg="1" autoUpdateAnimBg="0"/>
      <p:bldP spid="56329" grpId="0" animBg="1" autoUpdateAnimBg="0"/>
      <p:bldP spid="56330" grpId="0" autoUpdateAnimBg="0"/>
      <p:bldP spid="56331" grpId="0" autoUpdateAnimBg="0"/>
      <p:bldP spid="5633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09600"/>
            <a:ext cx="7696200" cy="533400"/>
          </a:xfrm>
          <a:noFill/>
          <a:ln/>
        </p:spPr>
        <p:txBody>
          <a:bodyPr>
            <a:normAutofit fontScale="90000"/>
          </a:bodyPr>
          <a:lstStyle/>
          <a:p>
            <a:r>
              <a:rPr lang="en-US"/>
              <a:t>PHASED PROCESS — INCREMENTS &amp; ITERATIONS</a:t>
            </a:r>
          </a:p>
        </p:txBody>
      </p:sp>
      <p:sp>
        <p:nvSpPr>
          <p:cNvPr id="57347" name="Rectangle 3"/>
          <p:cNvSpPr>
            <a:spLocks noChangeArrowheads="1"/>
          </p:cNvSpPr>
          <p:nvPr/>
        </p:nvSpPr>
        <p:spPr bwMode="auto">
          <a:xfrm>
            <a:off x="533400" y="1981200"/>
            <a:ext cx="2667000" cy="1447800"/>
          </a:xfrm>
          <a:prstGeom prst="rect">
            <a:avLst/>
          </a:prstGeom>
          <a:noFill/>
          <a:ln w="12700">
            <a:solidFill>
              <a:schemeClr val="tx1"/>
            </a:solidFill>
            <a:prstDash val="sysDot"/>
            <a:miter lim="800000"/>
            <a:headEnd/>
            <a:tailEnd/>
          </a:ln>
          <a:effectLst/>
        </p:spPr>
        <p:txBody>
          <a:bodyPr wrap="none" anchor="ctr"/>
          <a:lstStyle/>
          <a:p>
            <a:endParaRPr lang="en-US"/>
          </a:p>
        </p:txBody>
      </p:sp>
      <p:sp>
        <p:nvSpPr>
          <p:cNvPr id="57348" name="Text Box 4"/>
          <p:cNvSpPr txBox="1">
            <a:spLocks noChangeArrowheads="1"/>
          </p:cNvSpPr>
          <p:nvPr/>
        </p:nvSpPr>
        <p:spPr bwMode="auto">
          <a:xfrm>
            <a:off x="517525" y="1355725"/>
            <a:ext cx="7862888" cy="457200"/>
          </a:xfrm>
          <a:prstGeom prst="rect">
            <a:avLst/>
          </a:prstGeom>
          <a:noFill/>
          <a:ln w="12700">
            <a:noFill/>
            <a:miter lim="800000"/>
            <a:headEnd/>
            <a:tailEnd/>
          </a:ln>
          <a:effectLst/>
        </p:spPr>
        <p:txBody>
          <a:bodyPr wrap="none">
            <a:spAutoFit/>
          </a:bodyPr>
          <a:lstStyle/>
          <a:p>
            <a:r>
              <a:rPr lang="en-US" b="1">
                <a:solidFill>
                  <a:schemeClr val="hlink"/>
                </a:solidFill>
              </a:rPr>
              <a:t>incremental development</a:t>
            </a:r>
            <a:r>
              <a:rPr lang="en-US"/>
              <a:t> –&gt; partial system; full functionality</a:t>
            </a:r>
          </a:p>
        </p:txBody>
      </p:sp>
      <p:sp>
        <p:nvSpPr>
          <p:cNvPr id="57349" name="Text Box 5"/>
          <p:cNvSpPr txBox="1">
            <a:spLocks noChangeArrowheads="1"/>
          </p:cNvSpPr>
          <p:nvPr/>
        </p:nvSpPr>
        <p:spPr bwMode="auto">
          <a:xfrm>
            <a:off x="517525" y="3863975"/>
            <a:ext cx="7388225" cy="457200"/>
          </a:xfrm>
          <a:prstGeom prst="rect">
            <a:avLst/>
          </a:prstGeom>
          <a:noFill/>
          <a:ln w="12700">
            <a:noFill/>
            <a:miter lim="800000"/>
            <a:headEnd/>
            <a:tailEnd/>
          </a:ln>
          <a:effectLst/>
        </p:spPr>
        <p:txBody>
          <a:bodyPr wrap="none">
            <a:spAutoFit/>
          </a:bodyPr>
          <a:lstStyle/>
          <a:p>
            <a:r>
              <a:rPr lang="en-US" b="1">
                <a:solidFill>
                  <a:schemeClr val="hlink"/>
                </a:solidFill>
              </a:rPr>
              <a:t>iterative development</a:t>
            </a:r>
            <a:r>
              <a:rPr lang="en-US"/>
              <a:t> –&gt; full system; partial functionality</a:t>
            </a:r>
          </a:p>
        </p:txBody>
      </p:sp>
      <p:sp>
        <p:nvSpPr>
          <p:cNvPr id="57350" name="Freeform 6"/>
          <p:cNvSpPr>
            <a:spLocks/>
          </p:cNvSpPr>
          <p:nvPr/>
        </p:nvSpPr>
        <p:spPr bwMode="auto">
          <a:xfrm>
            <a:off x="533400" y="2667000"/>
            <a:ext cx="2667000" cy="76200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chemeClr val="accent1"/>
          </a:solidFill>
          <a:ln w="12700" cap="flat" cmpd="sng">
            <a:solidFill>
              <a:schemeClr val="tx1"/>
            </a:solidFill>
            <a:prstDash val="solid"/>
            <a:round/>
            <a:headEnd/>
            <a:tailEnd/>
          </a:ln>
          <a:effectLst/>
        </p:spPr>
        <p:txBody>
          <a:bodyPr wrap="none" anchor="ctr"/>
          <a:lstStyle/>
          <a:p>
            <a:endParaRPr lang="en-US"/>
          </a:p>
        </p:txBody>
      </p:sp>
      <p:grpSp>
        <p:nvGrpSpPr>
          <p:cNvPr id="2" name="Group 7"/>
          <p:cNvGrpSpPr>
            <a:grpSpLocks/>
          </p:cNvGrpSpPr>
          <p:nvPr/>
        </p:nvGrpSpPr>
        <p:grpSpPr bwMode="auto">
          <a:xfrm>
            <a:off x="3392488" y="1981200"/>
            <a:ext cx="2667000" cy="1447800"/>
            <a:chOff x="2137" y="1248"/>
            <a:chExt cx="1680" cy="912"/>
          </a:xfrm>
        </p:grpSpPr>
        <p:sp>
          <p:nvSpPr>
            <p:cNvPr id="57352" name="Rectangle 8"/>
            <p:cNvSpPr>
              <a:spLocks noChangeArrowheads="1"/>
            </p:cNvSpPr>
            <p:nvPr/>
          </p:nvSpPr>
          <p:spPr bwMode="auto">
            <a:xfrm>
              <a:off x="2713" y="1248"/>
              <a:ext cx="1104" cy="432"/>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57353" name="Rectangle 9"/>
            <p:cNvSpPr>
              <a:spLocks noChangeArrowheads="1"/>
            </p:cNvSpPr>
            <p:nvPr/>
          </p:nvSpPr>
          <p:spPr bwMode="auto">
            <a:xfrm>
              <a:off x="2137" y="1248"/>
              <a:ext cx="1680" cy="912"/>
            </a:xfrm>
            <a:prstGeom prst="rect">
              <a:avLst/>
            </a:prstGeom>
            <a:noFill/>
            <a:ln w="12700">
              <a:solidFill>
                <a:schemeClr val="tx1"/>
              </a:solidFill>
              <a:prstDash val="sysDot"/>
              <a:miter lim="800000"/>
              <a:headEnd/>
              <a:tailEnd/>
            </a:ln>
            <a:effectLst/>
          </p:spPr>
          <p:txBody>
            <a:bodyPr wrap="none" anchor="ctr"/>
            <a:lstStyle/>
            <a:p>
              <a:endParaRPr lang="en-US"/>
            </a:p>
          </p:txBody>
        </p:sp>
        <p:sp>
          <p:nvSpPr>
            <p:cNvPr id="57354" name="Freeform 10"/>
            <p:cNvSpPr>
              <a:spLocks/>
            </p:cNvSpPr>
            <p:nvPr/>
          </p:nvSpPr>
          <p:spPr bwMode="auto">
            <a:xfrm>
              <a:off x="2137" y="1680"/>
              <a:ext cx="1680" cy="48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chemeClr val="accent1"/>
            </a:solidFill>
            <a:ln w="12700" cap="flat" cmpd="sng">
              <a:solidFill>
                <a:schemeClr val="tx1"/>
              </a:solidFill>
              <a:prstDash val="solid"/>
              <a:round/>
              <a:headEnd/>
              <a:tailEnd/>
            </a:ln>
            <a:effectLst/>
          </p:spPr>
          <p:txBody>
            <a:bodyPr wrap="none" anchor="ctr"/>
            <a:lstStyle/>
            <a:p>
              <a:endParaRPr lang="en-US"/>
            </a:p>
          </p:txBody>
        </p:sp>
      </p:grpSp>
      <p:grpSp>
        <p:nvGrpSpPr>
          <p:cNvPr id="3" name="Group 11"/>
          <p:cNvGrpSpPr>
            <a:grpSpLocks/>
          </p:cNvGrpSpPr>
          <p:nvPr/>
        </p:nvGrpSpPr>
        <p:grpSpPr bwMode="auto">
          <a:xfrm>
            <a:off x="6245225" y="1981200"/>
            <a:ext cx="2670175" cy="1447800"/>
            <a:chOff x="3934" y="1248"/>
            <a:chExt cx="1682" cy="912"/>
          </a:xfrm>
        </p:grpSpPr>
        <p:sp>
          <p:nvSpPr>
            <p:cNvPr id="57356" name="Rectangle 12"/>
            <p:cNvSpPr>
              <a:spLocks noChangeArrowheads="1"/>
            </p:cNvSpPr>
            <p:nvPr/>
          </p:nvSpPr>
          <p:spPr bwMode="auto">
            <a:xfrm>
              <a:off x="4512" y="1248"/>
              <a:ext cx="1104" cy="432"/>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57357" name="Rectangle 13"/>
            <p:cNvSpPr>
              <a:spLocks noChangeArrowheads="1"/>
            </p:cNvSpPr>
            <p:nvPr/>
          </p:nvSpPr>
          <p:spPr bwMode="auto">
            <a:xfrm>
              <a:off x="3936" y="1248"/>
              <a:ext cx="576" cy="720"/>
            </a:xfrm>
            <a:prstGeom prst="rect">
              <a:avLst/>
            </a:prstGeom>
            <a:solidFill>
              <a:srgbClr val="B50069"/>
            </a:solidFill>
            <a:ln w="12700">
              <a:solidFill>
                <a:schemeClr val="tx1"/>
              </a:solidFill>
              <a:miter lim="800000"/>
              <a:headEnd/>
              <a:tailEnd/>
            </a:ln>
            <a:effectLst/>
          </p:spPr>
          <p:txBody>
            <a:bodyPr wrap="none" anchor="ctr"/>
            <a:lstStyle/>
            <a:p>
              <a:endParaRPr lang="en-US"/>
            </a:p>
          </p:txBody>
        </p:sp>
        <p:sp>
          <p:nvSpPr>
            <p:cNvPr id="57358" name="Freeform 14"/>
            <p:cNvSpPr>
              <a:spLocks/>
            </p:cNvSpPr>
            <p:nvPr/>
          </p:nvSpPr>
          <p:spPr bwMode="auto">
            <a:xfrm>
              <a:off x="3934" y="1680"/>
              <a:ext cx="1680" cy="48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chemeClr val="accent1"/>
            </a:solidFill>
            <a:ln w="12700" cap="flat" cmpd="sng">
              <a:solidFill>
                <a:schemeClr val="tx1"/>
              </a:solidFill>
              <a:prstDash val="solid"/>
              <a:round/>
              <a:headEnd/>
              <a:tailEnd/>
            </a:ln>
            <a:effectLst/>
          </p:spPr>
          <p:txBody>
            <a:bodyPr wrap="none" anchor="ctr"/>
            <a:lstStyle/>
            <a:p>
              <a:endParaRPr lang="en-US"/>
            </a:p>
          </p:txBody>
        </p:sp>
      </p:grpSp>
      <p:grpSp>
        <p:nvGrpSpPr>
          <p:cNvPr id="4" name="Group 15"/>
          <p:cNvGrpSpPr>
            <a:grpSpLocks/>
          </p:cNvGrpSpPr>
          <p:nvPr/>
        </p:nvGrpSpPr>
        <p:grpSpPr bwMode="auto">
          <a:xfrm>
            <a:off x="533400" y="4413250"/>
            <a:ext cx="2667000" cy="1446213"/>
            <a:chOff x="336" y="2780"/>
            <a:chExt cx="1680" cy="911"/>
          </a:xfrm>
        </p:grpSpPr>
        <p:sp>
          <p:nvSpPr>
            <p:cNvPr id="57360" name="Rectangle 16"/>
            <p:cNvSpPr>
              <a:spLocks noChangeArrowheads="1"/>
            </p:cNvSpPr>
            <p:nvPr/>
          </p:nvSpPr>
          <p:spPr bwMode="auto">
            <a:xfrm>
              <a:off x="912" y="2780"/>
              <a:ext cx="1104" cy="432"/>
            </a:xfrm>
            <a:prstGeom prst="rect">
              <a:avLst/>
            </a:prstGeom>
            <a:solidFill>
              <a:srgbClr val="FFFF9F"/>
            </a:solidFill>
            <a:ln w="12700">
              <a:solidFill>
                <a:schemeClr val="tx1"/>
              </a:solidFill>
              <a:miter lim="800000"/>
              <a:headEnd/>
              <a:tailEnd/>
            </a:ln>
            <a:effectLst/>
          </p:spPr>
          <p:txBody>
            <a:bodyPr wrap="none" anchor="ctr"/>
            <a:lstStyle/>
            <a:p>
              <a:endParaRPr lang="en-US"/>
            </a:p>
          </p:txBody>
        </p:sp>
        <p:sp>
          <p:nvSpPr>
            <p:cNvPr id="57361" name="Rectangle 17"/>
            <p:cNvSpPr>
              <a:spLocks noChangeArrowheads="1"/>
            </p:cNvSpPr>
            <p:nvPr/>
          </p:nvSpPr>
          <p:spPr bwMode="auto">
            <a:xfrm>
              <a:off x="336" y="2780"/>
              <a:ext cx="576" cy="720"/>
            </a:xfrm>
            <a:prstGeom prst="rect">
              <a:avLst/>
            </a:prstGeom>
            <a:solidFill>
              <a:srgbClr val="FF73C3"/>
            </a:solidFill>
            <a:ln w="12700">
              <a:solidFill>
                <a:schemeClr val="tx1"/>
              </a:solidFill>
              <a:miter lim="800000"/>
              <a:headEnd/>
              <a:tailEnd/>
            </a:ln>
            <a:effectLst/>
          </p:spPr>
          <p:txBody>
            <a:bodyPr wrap="none" anchor="ctr"/>
            <a:lstStyle/>
            <a:p>
              <a:endParaRPr lang="en-US"/>
            </a:p>
          </p:txBody>
        </p:sp>
        <p:sp>
          <p:nvSpPr>
            <p:cNvPr id="57362" name="Freeform 18"/>
            <p:cNvSpPr>
              <a:spLocks/>
            </p:cNvSpPr>
            <p:nvPr/>
          </p:nvSpPr>
          <p:spPr bwMode="auto">
            <a:xfrm>
              <a:off x="336" y="3211"/>
              <a:ext cx="1680" cy="48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rgbClr val="CEDCFE"/>
            </a:solidFill>
            <a:ln w="12700" cap="flat" cmpd="sng">
              <a:solidFill>
                <a:schemeClr val="tx1"/>
              </a:solidFill>
              <a:prstDash val="solid"/>
              <a:round/>
              <a:headEnd/>
              <a:tailEnd/>
            </a:ln>
            <a:effectLst/>
          </p:spPr>
          <p:txBody>
            <a:bodyPr wrap="none" anchor="ctr"/>
            <a:lstStyle/>
            <a:p>
              <a:endParaRPr lang="en-US"/>
            </a:p>
          </p:txBody>
        </p:sp>
      </p:grpSp>
      <p:grpSp>
        <p:nvGrpSpPr>
          <p:cNvPr id="5" name="Group 19"/>
          <p:cNvGrpSpPr>
            <a:grpSpLocks/>
          </p:cNvGrpSpPr>
          <p:nvPr/>
        </p:nvGrpSpPr>
        <p:grpSpPr bwMode="auto">
          <a:xfrm>
            <a:off x="3390900" y="4413250"/>
            <a:ext cx="2667000" cy="1446213"/>
            <a:chOff x="2136" y="2780"/>
            <a:chExt cx="1680" cy="911"/>
          </a:xfrm>
        </p:grpSpPr>
        <p:sp>
          <p:nvSpPr>
            <p:cNvPr id="57364" name="Rectangle 20"/>
            <p:cNvSpPr>
              <a:spLocks noChangeArrowheads="1"/>
            </p:cNvSpPr>
            <p:nvPr/>
          </p:nvSpPr>
          <p:spPr bwMode="auto">
            <a:xfrm>
              <a:off x="2712" y="2780"/>
              <a:ext cx="1104" cy="432"/>
            </a:xfrm>
            <a:prstGeom prst="rect">
              <a:avLst/>
            </a:prstGeom>
            <a:solidFill>
              <a:srgbClr val="FFFF5F"/>
            </a:solidFill>
            <a:ln w="12700">
              <a:solidFill>
                <a:schemeClr val="tx1"/>
              </a:solidFill>
              <a:miter lim="800000"/>
              <a:headEnd/>
              <a:tailEnd/>
            </a:ln>
            <a:effectLst/>
          </p:spPr>
          <p:txBody>
            <a:bodyPr wrap="none" anchor="ctr"/>
            <a:lstStyle/>
            <a:p>
              <a:endParaRPr lang="en-US"/>
            </a:p>
          </p:txBody>
        </p:sp>
        <p:sp>
          <p:nvSpPr>
            <p:cNvPr id="57365" name="Rectangle 21"/>
            <p:cNvSpPr>
              <a:spLocks noChangeArrowheads="1"/>
            </p:cNvSpPr>
            <p:nvPr/>
          </p:nvSpPr>
          <p:spPr bwMode="auto">
            <a:xfrm>
              <a:off x="2136" y="2780"/>
              <a:ext cx="576" cy="720"/>
            </a:xfrm>
            <a:prstGeom prst="rect">
              <a:avLst/>
            </a:prstGeom>
            <a:solidFill>
              <a:srgbClr val="F8008E"/>
            </a:solidFill>
            <a:ln w="12700">
              <a:solidFill>
                <a:schemeClr val="tx1"/>
              </a:solidFill>
              <a:miter lim="800000"/>
              <a:headEnd/>
              <a:tailEnd/>
            </a:ln>
            <a:effectLst/>
          </p:spPr>
          <p:txBody>
            <a:bodyPr wrap="none" anchor="ctr"/>
            <a:lstStyle/>
            <a:p>
              <a:endParaRPr lang="en-US"/>
            </a:p>
          </p:txBody>
        </p:sp>
        <p:sp>
          <p:nvSpPr>
            <p:cNvPr id="57366" name="Freeform 22"/>
            <p:cNvSpPr>
              <a:spLocks/>
            </p:cNvSpPr>
            <p:nvPr/>
          </p:nvSpPr>
          <p:spPr bwMode="auto">
            <a:xfrm>
              <a:off x="2136" y="3211"/>
              <a:ext cx="1680" cy="48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rgbClr val="9BB7FD"/>
            </a:solidFill>
            <a:ln w="12700" cap="flat" cmpd="sng">
              <a:solidFill>
                <a:schemeClr val="tx1"/>
              </a:solidFill>
              <a:prstDash val="solid"/>
              <a:round/>
              <a:headEnd/>
              <a:tailEnd/>
            </a:ln>
            <a:effectLst/>
          </p:spPr>
          <p:txBody>
            <a:bodyPr wrap="none" anchor="ctr"/>
            <a:lstStyle/>
            <a:p>
              <a:endParaRPr lang="en-US"/>
            </a:p>
          </p:txBody>
        </p:sp>
      </p:grpSp>
      <p:grpSp>
        <p:nvGrpSpPr>
          <p:cNvPr id="6" name="Group 23"/>
          <p:cNvGrpSpPr>
            <a:grpSpLocks/>
          </p:cNvGrpSpPr>
          <p:nvPr/>
        </p:nvGrpSpPr>
        <p:grpSpPr bwMode="auto">
          <a:xfrm>
            <a:off x="6248400" y="4413250"/>
            <a:ext cx="2667000" cy="1446213"/>
            <a:chOff x="3936" y="2780"/>
            <a:chExt cx="1680" cy="911"/>
          </a:xfrm>
        </p:grpSpPr>
        <p:sp>
          <p:nvSpPr>
            <p:cNvPr id="57368" name="Rectangle 24"/>
            <p:cNvSpPr>
              <a:spLocks noChangeArrowheads="1"/>
            </p:cNvSpPr>
            <p:nvPr/>
          </p:nvSpPr>
          <p:spPr bwMode="auto">
            <a:xfrm>
              <a:off x="4512" y="2780"/>
              <a:ext cx="1104" cy="432"/>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57369" name="Rectangle 25"/>
            <p:cNvSpPr>
              <a:spLocks noChangeArrowheads="1"/>
            </p:cNvSpPr>
            <p:nvPr/>
          </p:nvSpPr>
          <p:spPr bwMode="auto">
            <a:xfrm>
              <a:off x="3936" y="2780"/>
              <a:ext cx="576" cy="720"/>
            </a:xfrm>
            <a:prstGeom prst="rect">
              <a:avLst/>
            </a:prstGeom>
            <a:solidFill>
              <a:srgbClr val="B50069"/>
            </a:solidFill>
            <a:ln w="12700">
              <a:solidFill>
                <a:schemeClr val="tx1"/>
              </a:solidFill>
              <a:miter lim="800000"/>
              <a:headEnd/>
              <a:tailEnd/>
            </a:ln>
            <a:effectLst/>
          </p:spPr>
          <p:txBody>
            <a:bodyPr wrap="none" anchor="ctr"/>
            <a:lstStyle/>
            <a:p>
              <a:endParaRPr lang="en-US"/>
            </a:p>
          </p:txBody>
        </p:sp>
        <p:sp>
          <p:nvSpPr>
            <p:cNvPr id="57370" name="Freeform 26"/>
            <p:cNvSpPr>
              <a:spLocks/>
            </p:cNvSpPr>
            <p:nvPr/>
          </p:nvSpPr>
          <p:spPr bwMode="auto">
            <a:xfrm>
              <a:off x="3936" y="3211"/>
              <a:ext cx="1680" cy="480"/>
            </a:xfrm>
            <a:custGeom>
              <a:avLst/>
              <a:gdLst/>
              <a:ahLst/>
              <a:cxnLst>
                <a:cxn ang="0">
                  <a:pos x="0" y="288"/>
                </a:cxn>
                <a:cxn ang="0">
                  <a:pos x="576" y="288"/>
                </a:cxn>
                <a:cxn ang="0">
                  <a:pos x="576" y="0"/>
                </a:cxn>
                <a:cxn ang="0">
                  <a:pos x="1680" y="0"/>
                </a:cxn>
                <a:cxn ang="0">
                  <a:pos x="1680" y="480"/>
                </a:cxn>
                <a:cxn ang="0">
                  <a:pos x="0" y="480"/>
                </a:cxn>
                <a:cxn ang="0">
                  <a:pos x="0" y="288"/>
                </a:cxn>
              </a:cxnLst>
              <a:rect l="0" t="0" r="r" b="b"/>
              <a:pathLst>
                <a:path w="1680" h="480">
                  <a:moveTo>
                    <a:pt x="0" y="288"/>
                  </a:moveTo>
                  <a:lnTo>
                    <a:pt x="576" y="288"/>
                  </a:lnTo>
                  <a:lnTo>
                    <a:pt x="576" y="0"/>
                  </a:lnTo>
                  <a:lnTo>
                    <a:pt x="1680" y="0"/>
                  </a:lnTo>
                  <a:lnTo>
                    <a:pt x="1680" y="480"/>
                  </a:lnTo>
                  <a:lnTo>
                    <a:pt x="0" y="480"/>
                  </a:lnTo>
                  <a:lnTo>
                    <a:pt x="0" y="288"/>
                  </a:lnTo>
                  <a:close/>
                </a:path>
              </a:pathLst>
            </a:custGeom>
            <a:solidFill>
              <a:schemeClr val="accent1"/>
            </a:solidFill>
            <a:ln w="12700" cap="flat" cmpd="sng">
              <a:solidFill>
                <a:schemeClr val="tx1"/>
              </a:solidFill>
              <a:prstDash val="solid"/>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500"/>
                                        <p:tgtEl>
                                          <p:spTgt spid="5734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7347"/>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1000"/>
                                  </p:stCondLst>
                                  <p:childTnLst>
                                    <p:set>
                                      <p:cBhvr>
                                        <p:cTn id="13" dur="1" fill="hold">
                                          <p:stCondLst>
                                            <p:cond delay="499"/>
                                          </p:stCondLst>
                                        </p:cTn>
                                        <p:tgtEl>
                                          <p:spTgt spid="57350"/>
                                        </p:tgtEl>
                                        <p:attrNameLst>
                                          <p:attrName>style.visibility</p:attrName>
                                        </p:attrNameLst>
                                      </p:cBhvr>
                                      <p:to>
                                        <p:strVal val="visible"/>
                                      </p:to>
                                    </p:set>
                                  </p:childTnLst>
                                </p:cTn>
                              </p:par>
                            </p:childTnLst>
                          </p:cTn>
                        </p:par>
                        <p:par>
                          <p:cTn id="14" fill="hold">
                            <p:stCondLst>
                              <p:cond delay="2500"/>
                            </p:stCondLst>
                            <p:childTnLst>
                              <p:par>
                                <p:cTn id="15" presetID="1" presetClass="entr" presetSubtype="0" fill="hold" nodeType="afterEffect">
                                  <p:stCondLst>
                                    <p:cond delay="2000"/>
                                  </p:stCondLst>
                                  <p:childTnLst>
                                    <p:set>
                                      <p:cBhvr>
                                        <p:cTn id="16" dur="1" fill="hold">
                                          <p:stCondLst>
                                            <p:cond delay="499"/>
                                          </p:stCondLst>
                                        </p:cTn>
                                        <p:tgtEl>
                                          <p:spTgt spid="2"/>
                                        </p:tgtEl>
                                        <p:attrNameLst>
                                          <p:attrName>style.visibility</p:attrName>
                                        </p:attrNameLst>
                                      </p:cBhvr>
                                      <p:to>
                                        <p:strVal val="visible"/>
                                      </p:to>
                                    </p:set>
                                  </p:childTnLst>
                                </p:cTn>
                              </p:par>
                            </p:childTnLst>
                          </p:cTn>
                        </p:par>
                        <p:par>
                          <p:cTn id="17" fill="hold">
                            <p:stCondLst>
                              <p:cond delay="5000"/>
                            </p:stCondLst>
                            <p:childTnLst>
                              <p:par>
                                <p:cTn id="18" presetID="1" presetClass="entr" presetSubtype="0" fill="hold" nodeType="afterEffect">
                                  <p:stCondLst>
                                    <p:cond delay="200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7349"/>
                                        </p:tgtEl>
                                        <p:attrNameLst>
                                          <p:attrName>style.visibility</p:attrName>
                                        </p:attrNameLst>
                                      </p:cBhvr>
                                      <p:to>
                                        <p:strVal val="visible"/>
                                      </p:to>
                                    </p:set>
                                    <p:animEffect transition="in" filter="wipe(left)">
                                      <p:cBhvr>
                                        <p:cTn id="24" dur="500"/>
                                        <p:tgtEl>
                                          <p:spTgt spid="57349"/>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2000"/>
                                  </p:stCondLst>
                                  <p:childTnLst>
                                    <p:set>
                                      <p:cBhvr>
                                        <p:cTn id="30" dur="1" fill="hold">
                                          <p:stCondLst>
                                            <p:cond delay="499"/>
                                          </p:stCondLst>
                                        </p:cTn>
                                        <p:tgtEl>
                                          <p:spTgt spid="5"/>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2000"/>
                                  </p:stCondLst>
                                  <p:childTnLst>
                                    <p:set>
                                      <p:cBhvr>
                                        <p:cTn id="33"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8" grpId="0" autoUpdateAnimBg="0"/>
      <p:bldP spid="57349" grpId="0" autoUpdateAnimBg="0"/>
      <p:bldP spid="5735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685800" y="1447800"/>
            <a:ext cx="7772400" cy="4800600"/>
          </a:xfrm>
        </p:spPr>
        <p:txBody>
          <a:bodyPr>
            <a:normAutofit fontScale="77500" lnSpcReduction="20000"/>
          </a:bodyPr>
          <a:lstStyle/>
          <a:p>
            <a:pPr>
              <a:tabLst>
                <a:tab pos="914400" algn="l"/>
              </a:tabLst>
            </a:pPr>
            <a:r>
              <a:rPr lang="en-US" b="1">
                <a:solidFill>
                  <a:srgbClr val="B7001F"/>
                </a:solidFill>
              </a:rPr>
              <a:t>early training and feedback</a:t>
            </a:r>
            <a:endParaRPr lang="en-US"/>
          </a:p>
          <a:p>
            <a:pPr lvl="1">
              <a:buClr>
                <a:srgbClr val="FF00FF"/>
              </a:buClr>
              <a:buSzPct val="120000"/>
              <a:buFont typeface="Zapf Dingbats" charset="2"/>
              <a:buChar char="è"/>
              <a:tabLst>
                <a:tab pos="914400" algn="l"/>
              </a:tabLst>
            </a:pPr>
            <a:r>
              <a:rPr lang="en-US"/>
              <a:t>	allows user training and provides real-use feedback on early 		releases of the system</a:t>
            </a:r>
          </a:p>
          <a:p>
            <a:pPr>
              <a:spcBef>
                <a:spcPts val="3600"/>
              </a:spcBef>
              <a:tabLst>
                <a:tab pos="914400" algn="l"/>
              </a:tabLst>
            </a:pPr>
            <a:r>
              <a:rPr lang="en-US" b="1">
                <a:solidFill>
                  <a:srgbClr val="B7001F"/>
                </a:solidFill>
              </a:rPr>
              <a:t>can create new markets</a:t>
            </a:r>
            <a:endParaRPr lang="en-US"/>
          </a:p>
          <a:p>
            <a:pPr lvl="1">
              <a:buClr>
                <a:srgbClr val="FF00FF"/>
              </a:buClr>
              <a:buSzPct val="120000"/>
              <a:buFont typeface="Zapf Dingbats" charset="2"/>
              <a:buChar char="è"/>
              <a:tabLst>
                <a:tab pos="914400" algn="l"/>
              </a:tabLst>
            </a:pPr>
            <a:r>
              <a:rPr lang="en-US"/>
              <a:t>	for functionality never before offered</a:t>
            </a:r>
          </a:p>
          <a:p>
            <a:pPr>
              <a:spcBef>
                <a:spcPts val="3600"/>
              </a:spcBef>
              <a:tabLst>
                <a:tab pos="914400" algn="l"/>
              </a:tabLst>
            </a:pPr>
            <a:r>
              <a:rPr lang="en-US" b="1">
                <a:solidFill>
                  <a:srgbClr val="B7001F"/>
                </a:solidFill>
              </a:rPr>
              <a:t>frequent releases</a:t>
            </a:r>
            <a:endParaRPr lang="en-US"/>
          </a:p>
          <a:p>
            <a:pPr lvl="1">
              <a:buClr>
                <a:srgbClr val="FF00FF"/>
              </a:buClr>
              <a:buSzPct val="120000"/>
              <a:buFont typeface="Zapf Dingbats" charset="2"/>
              <a:buChar char="è"/>
              <a:tabLst>
                <a:tab pos="914400" algn="l"/>
              </a:tabLst>
            </a:pPr>
            <a:r>
              <a:rPr lang="en-US"/>
              <a:t>	allows bugs to be fixed globally and frequently</a:t>
            </a:r>
          </a:p>
          <a:p>
            <a:pPr>
              <a:spcBef>
                <a:spcPts val="3600"/>
              </a:spcBef>
              <a:tabLst>
                <a:tab pos="914400" algn="l"/>
              </a:tabLst>
            </a:pPr>
            <a:r>
              <a:rPr lang="en-US" b="1">
                <a:solidFill>
                  <a:srgbClr val="B7001F"/>
                </a:solidFill>
              </a:rPr>
              <a:t>apply appropriate expertise</a:t>
            </a:r>
            <a:endParaRPr lang="en-US"/>
          </a:p>
          <a:p>
            <a:pPr lvl="1">
              <a:buClr>
                <a:srgbClr val="FF00FF"/>
              </a:buClr>
              <a:buSzPct val="120000"/>
              <a:buFont typeface="Zapf Dingbats" charset="2"/>
              <a:buChar char="è"/>
              <a:tabLst>
                <a:tab pos="914400" algn="l"/>
              </a:tabLst>
            </a:pPr>
            <a:r>
              <a:rPr lang="en-US"/>
              <a:t>	development team can focus on different areas of expertise with 	each release</a:t>
            </a:r>
          </a:p>
        </p:txBody>
      </p:sp>
      <p:sp>
        <p:nvSpPr>
          <p:cNvPr id="58371" name="Rectangle 3"/>
          <p:cNvSpPr>
            <a:spLocks noGrp="1" noChangeArrowheads="1"/>
          </p:cNvSpPr>
          <p:nvPr>
            <p:ph type="title"/>
          </p:nvPr>
        </p:nvSpPr>
        <p:spPr>
          <a:xfrm>
            <a:off x="685800" y="609600"/>
            <a:ext cx="7696200" cy="533400"/>
          </a:xfrm>
          <a:noFill/>
          <a:ln/>
        </p:spPr>
        <p:txBody>
          <a:bodyPr>
            <a:normAutofit fontScale="90000"/>
          </a:bodyPr>
          <a:lstStyle/>
          <a:p>
            <a:r>
              <a:rPr lang="en-US"/>
              <a:t>PHASED PROCESS — PROS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wipe(left)">
                                      <p:cBhvr>
                                        <p:cTn id="7" dur="500"/>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wipe(left)">
                                      <p:cBhvr>
                                        <p:cTn id="12" dur="500"/>
                                        <p:tgtEl>
                                          <p:spTgt spid="58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Effect transition="in" filter="wipe(left)">
                                      <p:cBhvr>
                                        <p:cTn id="17" dur="500"/>
                                        <p:tgtEl>
                                          <p:spTgt spid="58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0">
                                            <p:txEl>
                                              <p:pRg st="3" end="3"/>
                                            </p:txEl>
                                          </p:spTgt>
                                        </p:tgtEl>
                                        <p:attrNameLst>
                                          <p:attrName>style.visibility</p:attrName>
                                        </p:attrNameLst>
                                      </p:cBhvr>
                                      <p:to>
                                        <p:strVal val="visible"/>
                                      </p:to>
                                    </p:set>
                                    <p:animEffect transition="in" filter="wipe(left)">
                                      <p:cBhvr>
                                        <p:cTn id="22" dur="500"/>
                                        <p:tgtEl>
                                          <p:spTgt spid="583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0">
                                            <p:txEl>
                                              <p:pRg st="4" end="4"/>
                                            </p:txEl>
                                          </p:spTgt>
                                        </p:tgtEl>
                                        <p:attrNameLst>
                                          <p:attrName>style.visibility</p:attrName>
                                        </p:attrNameLst>
                                      </p:cBhvr>
                                      <p:to>
                                        <p:strVal val="visible"/>
                                      </p:to>
                                    </p:set>
                                    <p:animEffect transition="in" filter="wipe(left)">
                                      <p:cBhvr>
                                        <p:cTn id="27" dur="500"/>
                                        <p:tgtEl>
                                          <p:spTgt spid="583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370">
                                            <p:txEl>
                                              <p:pRg st="5" end="5"/>
                                            </p:txEl>
                                          </p:spTgt>
                                        </p:tgtEl>
                                        <p:attrNameLst>
                                          <p:attrName>style.visibility</p:attrName>
                                        </p:attrNameLst>
                                      </p:cBhvr>
                                      <p:to>
                                        <p:strVal val="visible"/>
                                      </p:to>
                                    </p:set>
                                    <p:animEffect transition="in" filter="wipe(left)">
                                      <p:cBhvr>
                                        <p:cTn id="32" dur="500"/>
                                        <p:tgtEl>
                                          <p:spTgt spid="583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370">
                                            <p:txEl>
                                              <p:pRg st="6" end="6"/>
                                            </p:txEl>
                                          </p:spTgt>
                                        </p:tgtEl>
                                        <p:attrNameLst>
                                          <p:attrName>style.visibility</p:attrName>
                                        </p:attrNameLst>
                                      </p:cBhvr>
                                      <p:to>
                                        <p:strVal val="visible"/>
                                      </p:to>
                                    </p:set>
                                    <p:animEffect transition="in" filter="wipe(left)">
                                      <p:cBhvr>
                                        <p:cTn id="37" dur="500"/>
                                        <p:tgtEl>
                                          <p:spTgt spid="583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370">
                                            <p:txEl>
                                              <p:pRg st="7" end="7"/>
                                            </p:txEl>
                                          </p:spTgt>
                                        </p:tgtEl>
                                        <p:attrNameLst>
                                          <p:attrName>style.visibility</p:attrName>
                                        </p:attrNameLst>
                                      </p:cBhvr>
                                      <p:to>
                                        <p:strVal val="visible"/>
                                      </p:to>
                                    </p:set>
                                    <p:animEffect transition="in" filter="wipe(left)">
                                      <p:cBhvr>
                                        <p:cTn id="42" dur="500"/>
                                        <p:tgtEl>
                                          <p:spTgt spid="583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2362200"/>
            <a:ext cx="4114800" cy="3886200"/>
          </a:xfrm>
          <a:prstGeom prst="rect">
            <a:avLst/>
          </a:prstGeom>
          <a:noFill/>
          <a:ln w="12700">
            <a:noFill/>
            <a:miter lim="800000"/>
            <a:headEnd/>
            <a:tailEnd/>
          </a:ln>
          <a:effectLst/>
        </p:spPr>
        <p:txBody>
          <a:bodyPr lIns="90487" tIns="44450" rIns="90487" bIns="44450"/>
          <a:lstStyle/>
          <a:p>
            <a:pPr marL="342900" indent="-342900">
              <a:spcBef>
                <a:spcPts val="1200"/>
              </a:spcBef>
              <a:buClr>
                <a:schemeClr val="tx1"/>
              </a:buClr>
              <a:buSzPct val="65000"/>
              <a:buFont typeface="Zapf Dingbats" charset="2"/>
              <a:buChar char=""/>
            </a:pPr>
            <a:r>
              <a:rPr lang="en-US" sz="2000" b="1">
                <a:latin typeface="Helvetica" charset="0"/>
              </a:rPr>
              <a:t>abstraction and generality</a:t>
            </a:r>
            <a:endParaRPr lang="en-US" sz="2000">
              <a:latin typeface="Helvetica" charset="0"/>
            </a:endParaRP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concentrate on </a:t>
            </a:r>
            <a:r>
              <a:rPr lang="en-US" sz="1800" b="1" u="sng">
                <a:solidFill>
                  <a:schemeClr val="hlink"/>
                </a:solidFill>
                <a:latin typeface="Helvetica" charset="0"/>
              </a:rPr>
              <a:t>important aspects</a:t>
            </a:r>
            <a:r>
              <a:rPr lang="en-US" sz="1800" b="1">
                <a:solidFill>
                  <a:srgbClr val="00269E"/>
                </a:solidFill>
                <a:latin typeface="Helvetica" charset="0"/>
              </a:rPr>
              <a:t> and to possibly </a:t>
            </a:r>
            <a:r>
              <a:rPr lang="en-US" sz="1800" b="1" u="sng">
                <a:solidFill>
                  <a:schemeClr val="hlink"/>
                </a:solidFill>
                <a:latin typeface="Helvetica" charset="0"/>
              </a:rPr>
              <a:t>reuse</a:t>
            </a:r>
            <a:r>
              <a:rPr lang="en-US" sz="1800" b="1">
                <a:solidFill>
                  <a:srgbClr val="00269E"/>
                </a:solidFill>
                <a:latin typeface="Helvetica" charset="0"/>
              </a:rPr>
              <a:t> software</a:t>
            </a:r>
            <a:endParaRPr lang="en-US" sz="1800">
              <a:latin typeface="Helvetica" charset="0"/>
            </a:endParaRPr>
          </a:p>
          <a:p>
            <a:pPr marL="342900" indent="-342900">
              <a:spcBef>
                <a:spcPts val="1200"/>
              </a:spcBef>
              <a:buClr>
                <a:schemeClr val="tx1"/>
              </a:buClr>
              <a:buSzPct val="65000"/>
              <a:buFont typeface="Zapf Dingbats" charset="2"/>
              <a:buChar char=""/>
            </a:pPr>
            <a:r>
              <a:rPr lang="en-US" sz="2000" b="1">
                <a:latin typeface="Helvetica" charset="0"/>
              </a:rPr>
              <a:t>rigor and formality</a:t>
            </a:r>
            <a:endParaRPr lang="en-US" sz="2000">
              <a:latin typeface="Helvetica" charset="0"/>
            </a:endParaRP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a:t>
            </a:r>
            <a:r>
              <a:rPr lang="en-US" sz="1800" b="1" u="sng">
                <a:solidFill>
                  <a:schemeClr val="hlink"/>
                </a:solidFill>
                <a:latin typeface="Helvetica" charset="0"/>
              </a:rPr>
              <a:t>repeat</a:t>
            </a:r>
            <a:r>
              <a:rPr lang="en-US" sz="1800" b="1">
                <a:solidFill>
                  <a:srgbClr val="00269E"/>
                </a:solidFill>
                <a:latin typeface="Helvetica" charset="0"/>
              </a:rPr>
              <a:t> what we have done and to produce better </a:t>
            </a:r>
            <a:r>
              <a:rPr lang="en-US" sz="1800" b="1" u="sng">
                <a:solidFill>
                  <a:schemeClr val="hlink"/>
                </a:solidFill>
                <a:latin typeface="Helvetica" charset="0"/>
              </a:rPr>
              <a:t>quality</a:t>
            </a:r>
            <a:r>
              <a:rPr lang="en-US" sz="1800" b="1">
                <a:solidFill>
                  <a:srgbClr val="00269E"/>
                </a:solidFill>
                <a:latin typeface="Helvetica" charset="0"/>
              </a:rPr>
              <a:t> software</a:t>
            </a:r>
            <a:endParaRPr lang="en-US" sz="1800">
              <a:latin typeface="Helvetica" charset="0"/>
            </a:endParaRPr>
          </a:p>
          <a:p>
            <a:pPr marL="342900" indent="-342900">
              <a:spcBef>
                <a:spcPts val="1200"/>
              </a:spcBef>
              <a:buClr>
                <a:schemeClr val="tx1"/>
              </a:buClr>
              <a:buSzPct val="65000"/>
              <a:buFont typeface="Zapf Dingbats" charset="2"/>
              <a:buChar char=""/>
            </a:pPr>
            <a:r>
              <a:rPr lang="en-US" sz="2000" b="1">
                <a:latin typeface="Helvetica" charset="0"/>
              </a:rPr>
              <a:t>separation of concerns and modularity</a:t>
            </a:r>
            <a:endParaRPr lang="en-US" sz="2000">
              <a:latin typeface="Helvetica" charset="0"/>
            </a:endParaRP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a:t>
            </a:r>
            <a:r>
              <a:rPr lang="en-US" sz="1800" b="1" u="sng">
                <a:solidFill>
                  <a:schemeClr val="hlink"/>
                </a:solidFill>
                <a:latin typeface="Helvetica" charset="0"/>
              </a:rPr>
              <a:t>divide responsibilities/work</a:t>
            </a:r>
            <a:r>
              <a:rPr lang="en-US" sz="1800" b="1">
                <a:solidFill>
                  <a:srgbClr val="00269E"/>
                </a:solidFill>
                <a:latin typeface="Helvetica" charset="0"/>
              </a:rPr>
              <a:t> and to work on parts </a:t>
            </a:r>
            <a:r>
              <a:rPr lang="en-US" sz="1800" b="1" u="sng">
                <a:solidFill>
                  <a:schemeClr val="hlink"/>
                </a:solidFill>
                <a:latin typeface="Helvetica" charset="0"/>
              </a:rPr>
              <a:t>independently</a:t>
            </a:r>
            <a:endParaRPr lang="en-US" sz="1800" b="1">
              <a:solidFill>
                <a:srgbClr val="00269E"/>
              </a:solidFill>
              <a:latin typeface="Helvetica" charset="0"/>
            </a:endParaRPr>
          </a:p>
        </p:txBody>
      </p:sp>
      <p:sp>
        <p:nvSpPr>
          <p:cNvPr id="63491" name="Rectangle 3"/>
          <p:cNvSpPr>
            <a:spLocks noGrp="1" noChangeArrowheads="1"/>
          </p:cNvSpPr>
          <p:nvPr>
            <p:ph type="title"/>
          </p:nvPr>
        </p:nvSpPr>
        <p:spPr>
          <a:noFill/>
          <a:ln/>
        </p:spPr>
        <p:txBody>
          <a:bodyPr>
            <a:normAutofit fontScale="90000"/>
          </a:bodyPr>
          <a:lstStyle/>
          <a:p>
            <a:r>
              <a:rPr lang="en-US"/>
              <a:t>SOFTWARE DEVELOPMENT PROCESS —</a:t>
            </a:r>
            <a:br>
              <a:rPr lang="en-US"/>
            </a:br>
            <a:r>
              <a:rPr lang="en-US"/>
              <a:t>BEST PRACTICES</a:t>
            </a:r>
          </a:p>
        </p:txBody>
      </p:sp>
      <p:sp>
        <p:nvSpPr>
          <p:cNvPr id="63492" name="Rectangle 4"/>
          <p:cNvSpPr>
            <a:spLocks noChangeArrowheads="1"/>
          </p:cNvSpPr>
          <p:nvPr/>
        </p:nvSpPr>
        <p:spPr bwMode="auto">
          <a:xfrm>
            <a:off x="4876800" y="2362200"/>
            <a:ext cx="3733800" cy="3886200"/>
          </a:xfrm>
          <a:prstGeom prst="rect">
            <a:avLst/>
          </a:prstGeom>
          <a:noFill/>
          <a:ln w="12700">
            <a:noFill/>
            <a:miter lim="800000"/>
            <a:headEnd/>
            <a:tailEnd/>
          </a:ln>
          <a:effectLst/>
        </p:spPr>
        <p:txBody>
          <a:bodyPr lIns="90487" tIns="44450" rIns="90487" bIns="44450"/>
          <a:lstStyle/>
          <a:p>
            <a:pPr marL="342900" indent="-342900">
              <a:spcBef>
                <a:spcPts val="1200"/>
              </a:spcBef>
              <a:buClr>
                <a:schemeClr val="tx1"/>
              </a:buClr>
              <a:buSzPct val="65000"/>
              <a:buFont typeface="Zapf Dingbats" charset="2"/>
              <a:buChar char=""/>
            </a:pPr>
            <a:r>
              <a:rPr lang="en-US" sz="2000" b="1">
                <a:latin typeface="Helvetica" charset="0"/>
              </a:rPr>
              <a:t>risk assessmen</a:t>
            </a:r>
            <a:r>
              <a:rPr lang="en-US" sz="2000">
                <a:latin typeface="Helvetica" charset="0"/>
              </a:rPr>
              <a:t>t</a:t>
            </a: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deal with </a:t>
            </a:r>
            <a:r>
              <a:rPr lang="en-US" sz="1800" b="1" u="sng">
                <a:solidFill>
                  <a:schemeClr val="hlink"/>
                </a:solidFill>
                <a:latin typeface="Helvetica" charset="0"/>
              </a:rPr>
              <a:t>project threatening</a:t>
            </a:r>
            <a:r>
              <a:rPr lang="en-US" sz="1800" b="1">
                <a:solidFill>
                  <a:srgbClr val="00269E"/>
                </a:solidFill>
                <a:latin typeface="Helvetica" charset="0"/>
              </a:rPr>
              <a:t> issues first</a:t>
            </a:r>
            <a:endParaRPr lang="en-US" sz="1800">
              <a:latin typeface="Helvetica" charset="0"/>
            </a:endParaRPr>
          </a:p>
          <a:p>
            <a:pPr marL="342900" indent="-342900">
              <a:spcBef>
                <a:spcPts val="1200"/>
              </a:spcBef>
              <a:buClr>
                <a:schemeClr val="tx1"/>
              </a:buClr>
              <a:buSzPct val="65000"/>
              <a:buFont typeface="Zapf Dingbats" charset="2"/>
              <a:buChar char=""/>
            </a:pPr>
            <a:r>
              <a:rPr lang="en-US" sz="2000" b="1">
                <a:latin typeface="Helvetica" charset="0"/>
              </a:rPr>
              <a:t>anticipation of change</a:t>
            </a:r>
            <a:endParaRPr lang="en-US" sz="2000">
              <a:latin typeface="Helvetica" charset="0"/>
            </a:endParaRP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a:t>
            </a:r>
            <a:r>
              <a:rPr lang="en-US" sz="1800" b="1" u="sng">
                <a:solidFill>
                  <a:schemeClr val="hlink"/>
                </a:solidFill>
                <a:latin typeface="Helvetica" charset="0"/>
              </a:rPr>
              <a:t>prepare for maintenance</a:t>
            </a:r>
            <a:endParaRPr lang="en-US" sz="1800">
              <a:latin typeface="Helvetica" charset="0"/>
            </a:endParaRPr>
          </a:p>
          <a:p>
            <a:pPr marL="342900" indent="-342900">
              <a:spcBef>
                <a:spcPts val="1200"/>
              </a:spcBef>
              <a:buClr>
                <a:schemeClr val="tx1"/>
              </a:buClr>
              <a:buSzPct val="65000"/>
              <a:buFont typeface="Zapf Dingbats" charset="2"/>
              <a:buChar char=""/>
            </a:pPr>
            <a:r>
              <a:rPr lang="en-US" sz="2000" b="1">
                <a:latin typeface="Helvetica" charset="0"/>
              </a:rPr>
              <a:t>incremental development</a:t>
            </a:r>
          </a:p>
          <a:p>
            <a:pPr marL="800100" lvl="1" indent="-342900">
              <a:lnSpc>
                <a:spcPts val="2000"/>
              </a:lnSpc>
              <a:buClr>
                <a:srgbClr val="FF00FF"/>
              </a:buClr>
              <a:buSzPct val="120000"/>
              <a:buFont typeface="Zapf Dingbats" charset="2"/>
              <a:buChar char="â"/>
            </a:pPr>
            <a:r>
              <a:rPr lang="en-US" sz="1800" b="1">
                <a:solidFill>
                  <a:srgbClr val="00269E"/>
                </a:solidFill>
                <a:latin typeface="Helvetica" charset="0"/>
              </a:rPr>
              <a:t>allows us to </a:t>
            </a:r>
            <a:r>
              <a:rPr lang="en-US" sz="1800" b="1" u="sng">
                <a:solidFill>
                  <a:schemeClr val="hlink"/>
                </a:solidFill>
                <a:latin typeface="Helvetica" charset="0"/>
              </a:rPr>
              <a:t>evolve</a:t>
            </a:r>
            <a:r>
              <a:rPr lang="en-US" sz="1800" b="1">
                <a:solidFill>
                  <a:srgbClr val="00269E"/>
                </a:solidFill>
                <a:latin typeface="Helvetica" charset="0"/>
              </a:rPr>
              <a:t> to the desired solution</a:t>
            </a:r>
          </a:p>
        </p:txBody>
      </p:sp>
      <p:sp>
        <p:nvSpPr>
          <p:cNvPr id="63493" name="Rectangle 5"/>
          <p:cNvSpPr>
            <a:spLocks noChangeArrowheads="1"/>
          </p:cNvSpPr>
          <p:nvPr/>
        </p:nvSpPr>
        <p:spPr bwMode="auto">
          <a:xfrm>
            <a:off x="876300" y="1219200"/>
            <a:ext cx="7391400" cy="762000"/>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lIns="90487" tIns="44450" rIns="90487" bIns="44450"/>
          <a:lstStyle/>
          <a:p>
            <a:pPr marL="342900" indent="-342900" algn="ctr">
              <a:spcBef>
                <a:spcPts val="4800"/>
              </a:spcBef>
              <a:buClr>
                <a:schemeClr val="tx1"/>
              </a:buClr>
              <a:buSzPct val="65000"/>
              <a:buFont typeface="Zapf Dingbats" charset="2"/>
              <a:buNone/>
            </a:pPr>
            <a:r>
              <a:rPr lang="en-US" sz="2000" b="1">
                <a:effectLst>
                  <a:outerShdw blurRad="38100" dist="38100" dir="2700000" algn="tl">
                    <a:srgbClr val="FFFFFF"/>
                  </a:outerShdw>
                </a:effectLst>
                <a:latin typeface="Helvetica" charset="0"/>
              </a:rPr>
              <a:t>Incorporating</a:t>
            </a:r>
            <a:r>
              <a:rPr lang="en-US" sz="2000" b="1">
                <a:solidFill>
                  <a:srgbClr val="D31144"/>
                </a:solidFill>
                <a:effectLst>
                  <a:outerShdw blurRad="38100" dist="38100" dir="2700000" algn="tl">
                    <a:srgbClr val="000000"/>
                  </a:outerShdw>
                </a:effectLst>
                <a:latin typeface="Helvetica" charset="0"/>
              </a:rPr>
              <a:t> </a:t>
            </a:r>
            <a:r>
              <a:rPr lang="en-US" sz="2000" b="1">
                <a:solidFill>
                  <a:srgbClr val="B7001F"/>
                </a:solidFill>
                <a:effectLst>
                  <a:outerShdw blurRad="38100" dist="38100" dir="2700000" algn="tl">
                    <a:srgbClr val="000000"/>
                  </a:outerShdw>
                </a:effectLst>
                <a:latin typeface="Helvetica" charset="0"/>
              </a:rPr>
              <a:t>best practices</a:t>
            </a:r>
            <a:r>
              <a:rPr lang="en-US" sz="2000" b="1">
                <a:effectLst>
                  <a:outerShdw blurRad="38100" dist="38100" dir="2700000" algn="tl">
                    <a:srgbClr val="FFFFFF"/>
                  </a:outerShdw>
                </a:effectLst>
                <a:latin typeface="Helvetica" charset="0"/>
              </a:rPr>
              <a:t> leads to good/appropriate </a:t>
            </a:r>
            <a:r>
              <a:rPr lang="en-US" sz="2000" b="1">
                <a:solidFill>
                  <a:schemeClr val="accent1"/>
                </a:solidFill>
                <a:effectLst>
                  <a:outerShdw blurRad="38100" dist="38100" dir="2700000" algn="tl">
                    <a:srgbClr val="000000"/>
                  </a:outerShdw>
                </a:effectLst>
                <a:latin typeface="Helvetica" charset="0"/>
              </a:rPr>
              <a:t>methodologies</a:t>
            </a:r>
            <a:r>
              <a:rPr lang="en-US" sz="2000" b="1">
                <a:effectLst>
                  <a:outerShdw blurRad="38100" dist="38100" dir="2700000" algn="tl">
                    <a:srgbClr val="FFFFFF"/>
                  </a:outerShdw>
                </a:effectLst>
                <a:latin typeface="Helvetica" charset="0"/>
              </a:rPr>
              <a:t> and </a:t>
            </a:r>
            <a:r>
              <a:rPr lang="en-US" sz="2000" b="1">
                <a:solidFill>
                  <a:schemeClr val="accent1"/>
                </a:solidFill>
                <a:effectLst>
                  <a:outerShdw blurRad="38100" dist="38100" dir="2700000" algn="tl">
                    <a:srgbClr val="000000"/>
                  </a:outerShdw>
                </a:effectLst>
                <a:latin typeface="Helvetica" charset="0"/>
              </a:rPr>
              <a:t>tools</a:t>
            </a:r>
            <a:r>
              <a:rPr lang="en-US" sz="2000" b="1">
                <a:effectLst>
                  <a:outerShdw blurRad="38100" dist="38100" dir="2700000" algn="tl">
                    <a:srgbClr val="FFFFFF"/>
                  </a:outerShdw>
                </a:effectLst>
                <a:latin typeface="Helvetica" charset="0"/>
              </a:rPr>
              <a:t> for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box(out)">
                                      <p:cBhvr>
                                        <p:cTn id="7" dur="500"/>
                                        <p:tgtEl>
                                          <p:spTgt spid="6349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0">
                                            <p:txEl>
                                              <p:pRg st="0" end="0"/>
                                            </p:txEl>
                                          </p:spTgt>
                                        </p:tgtEl>
                                        <p:attrNameLst>
                                          <p:attrName>style.visibility</p:attrName>
                                        </p:attrNameLst>
                                      </p:cBhvr>
                                      <p:to>
                                        <p:strVal val="visible"/>
                                      </p:to>
                                    </p:set>
                                    <p:animEffect transition="in" filter="wipe(left)">
                                      <p:cBhvr>
                                        <p:cTn id="12" dur="500"/>
                                        <p:tgtEl>
                                          <p:spTgt spid="6349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3490">
                                            <p:txEl>
                                              <p:pRg st="1" end="1"/>
                                            </p:txEl>
                                          </p:spTgt>
                                        </p:tgtEl>
                                        <p:attrNameLst>
                                          <p:attrName>style.visibility</p:attrName>
                                        </p:attrNameLst>
                                      </p:cBhvr>
                                      <p:to>
                                        <p:strVal val="visible"/>
                                      </p:to>
                                    </p:set>
                                    <p:animEffect transition="in" filter="wipe(left)">
                                      <p:cBhvr>
                                        <p:cTn id="15" dur="500"/>
                                        <p:tgtEl>
                                          <p:spTgt spid="6349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3490">
                                            <p:txEl>
                                              <p:pRg st="2" end="2"/>
                                            </p:txEl>
                                          </p:spTgt>
                                        </p:tgtEl>
                                        <p:attrNameLst>
                                          <p:attrName>style.visibility</p:attrName>
                                        </p:attrNameLst>
                                      </p:cBhvr>
                                      <p:to>
                                        <p:strVal val="visible"/>
                                      </p:to>
                                    </p:set>
                                    <p:animEffect transition="in" filter="wipe(left)">
                                      <p:cBhvr>
                                        <p:cTn id="20" dur="500"/>
                                        <p:tgtEl>
                                          <p:spTgt spid="63490">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3490">
                                            <p:txEl>
                                              <p:pRg st="3" end="3"/>
                                            </p:txEl>
                                          </p:spTgt>
                                        </p:tgtEl>
                                        <p:attrNameLst>
                                          <p:attrName>style.visibility</p:attrName>
                                        </p:attrNameLst>
                                      </p:cBhvr>
                                      <p:to>
                                        <p:strVal val="visible"/>
                                      </p:to>
                                    </p:set>
                                    <p:animEffect transition="in" filter="wipe(left)">
                                      <p:cBhvr>
                                        <p:cTn id="23" dur="500"/>
                                        <p:tgtEl>
                                          <p:spTgt spid="6349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3490">
                                            <p:txEl>
                                              <p:pRg st="4" end="4"/>
                                            </p:txEl>
                                          </p:spTgt>
                                        </p:tgtEl>
                                        <p:attrNameLst>
                                          <p:attrName>style.visibility</p:attrName>
                                        </p:attrNameLst>
                                      </p:cBhvr>
                                      <p:to>
                                        <p:strVal val="visible"/>
                                      </p:to>
                                    </p:set>
                                    <p:animEffect transition="in" filter="wipe(left)">
                                      <p:cBhvr>
                                        <p:cTn id="28" dur="500"/>
                                        <p:tgtEl>
                                          <p:spTgt spid="63490">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3490">
                                            <p:txEl>
                                              <p:pRg st="5" end="5"/>
                                            </p:txEl>
                                          </p:spTgt>
                                        </p:tgtEl>
                                        <p:attrNameLst>
                                          <p:attrName>style.visibility</p:attrName>
                                        </p:attrNameLst>
                                      </p:cBhvr>
                                      <p:to>
                                        <p:strVal val="visible"/>
                                      </p:to>
                                    </p:set>
                                    <p:animEffect transition="in" filter="wipe(left)">
                                      <p:cBhvr>
                                        <p:cTn id="31" dur="500"/>
                                        <p:tgtEl>
                                          <p:spTgt spid="63490">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492">
                                            <p:txEl>
                                              <p:pRg st="0" end="0"/>
                                            </p:txEl>
                                          </p:spTgt>
                                        </p:tgtEl>
                                        <p:attrNameLst>
                                          <p:attrName>style.visibility</p:attrName>
                                        </p:attrNameLst>
                                      </p:cBhvr>
                                      <p:to>
                                        <p:strVal val="visible"/>
                                      </p:to>
                                    </p:set>
                                    <p:animEffect transition="in" filter="wipe(left)">
                                      <p:cBhvr>
                                        <p:cTn id="36" dur="500"/>
                                        <p:tgtEl>
                                          <p:spTgt spid="63492">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3492">
                                            <p:txEl>
                                              <p:pRg st="1" end="1"/>
                                            </p:txEl>
                                          </p:spTgt>
                                        </p:tgtEl>
                                        <p:attrNameLst>
                                          <p:attrName>style.visibility</p:attrName>
                                        </p:attrNameLst>
                                      </p:cBhvr>
                                      <p:to>
                                        <p:strVal val="visible"/>
                                      </p:to>
                                    </p:set>
                                    <p:animEffect transition="in" filter="wipe(left)">
                                      <p:cBhvr>
                                        <p:cTn id="39" dur="500"/>
                                        <p:tgtEl>
                                          <p:spTgt spid="6349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3492">
                                            <p:txEl>
                                              <p:pRg st="2" end="2"/>
                                            </p:txEl>
                                          </p:spTgt>
                                        </p:tgtEl>
                                        <p:attrNameLst>
                                          <p:attrName>style.visibility</p:attrName>
                                        </p:attrNameLst>
                                      </p:cBhvr>
                                      <p:to>
                                        <p:strVal val="visible"/>
                                      </p:to>
                                    </p:set>
                                    <p:animEffect transition="in" filter="wipe(left)">
                                      <p:cBhvr>
                                        <p:cTn id="44" dur="500"/>
                                        <p:tgtEl>
                                          <p:spTgt spid="63492">
                                            <p:txEl>
                                              <p:pRg st="2" end="2"/>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3492">
                                            <p:txEl>
                                              <p:pRg st="3" end="3"/>
                                            </p:txEl>
                                          </p:spTgt>
                                        </p:tgtEl>
                                        <p:attrNameLst>
                                          <p:attrName>style.visibility</p:attrName>
                                        </p:attrNameLst>
                                      </p:cBhvr>
                                      <p:to>
                                        <p:strVal val="visible"/>
                                      </p:to>
                                    </p:set>
                                    <p:animEffect transition="in" filter="wipe(left)">
                                      <p:cBhvr>
                                        <p:cTn id="47" dur="500"/>
                                        <p:tgtEl>
                                          <p:spTgt spid="6349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492">
                                            <p:txEl>
                                              <p:pRg st="4" end="4"/>
                                            </p:txEl>
                                          </p:spTgt>
                                        </p:tgtEl>
                                        <p:attrNameLst>
                                          <p:attrName>style.visibility</p:attrName>
                                        </p:attrNameLst>
                                      </p:cBhvr>
                                      <p:to>
                                        <p:strVal val="visible"/>
                                      </p:to>
                                    </p:set>
                                    <p:animEffect transition="in" filter="wipe(left)">
                                      <p:cBhvr>
                                        <p:cTn id="52" dur="500"/>
                                        <p:tgtEl>
                                          <p:spTgt spid="63492">
                                            <p:txEl>
                                              <p:pRg st="4" end="4"/>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63492">
                                            <p:txEl>
                                              <p:pRg st="5" end="5"/>
                                            </p:txEl>
                                          </p:spTgt>
                                        </p:tgtEl>
                                        <p:attrNameLst>
                                          <p:attrName>style.visibility</p:attrName>
                                        </p:attrNameLst>
                                      </p:cBhvr>
                                      <p:to>
                                        <p:strVal val="visible"/>
                                      </p:to>
                                    </p:set>
                                    <p:animEffect transition="in" filter="wipe(left)">
                                      <p:cBhvr>
                                        <p:cTn id="55" dur="500"/>
                                        <p:tgtEl>
                                          <p:spTgt spid="634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p:bldP spid="63492" grpId="0" build="p" autoUpdateAnimBg="0"/>
      <p:bldP spid="6349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p:spPr>
        <p:txBody>
          <a:bodyPr vert="horz" lIns="91440" tIns="45720" rIns="91440" bIns="45720" rtlCol="0" anchor="ctr">
            <a:normAutofit/>
          </a:bodyPr>
          <a:lstStyle/>
          <a:p>
            <a:r>
              <a:rPr lang="en-US" sz="3200" cap="all" dirty="0" smtClean="0"/>
              <a:t>Rapid application development</a:t>
            </a:r>
            <a:br>
              <a:rPr lang="en-US" sz="3200" cap="all" dirty="0" smtClean="0"/>
            </a:br>
            <a:endParaRPr lang="en-US" sz="3200" cap="all" dirty="0"/>
          </a:p>
        </p:txBody>
      </p:sp>
      <p:sp>
        <p:nvSpPr>
          <p:cNvPr id="3" name="Content Placeholder 2"/>
          <p:cNvSpPr>
            <a:spLocks noGrp="1"/>
          </p:cNvSpPr>
          <p:nvPr>
            <p:ph idx="1"/>
          </p:nvPr>
        </p:nvSpPr>
        <p:spPr/>
        <p:txBody>
          <a:bodyPr>
            <a:normAutofit/>
          </a:bodyPr>
          <a:lstStyle/>
          <a:p>
            <a:r>
              <a:rPr lang="en-US" sz="2800" dirty="0" smtClean="0"/>
              <a:t>Rapid application development (RAD) is a software development methodology, which involves iterative development and the construction of prototypes. </a:t>
            </a:r>
          </a:p>
          <a:p>
            <a:r>
              <a:rPr lang="en-US" sz="2800" dirty="0" smtClean="0"/>
              <a:t>Introduced by James Martin in 1991.</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smtClean="0"/>
              <a:t>Rapid application development</a:t>
            </a:r>
            <a:br>
              <a:rPr lang="en-US" cap="all" dirty="0" smtClean="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Key objective is for fast development and delivery of a high quality system at a relatively low investment cost.</a:t>
            </a:r>
          </a:p>
          <a:p>
            <a:pPr lvl="0"/>
            <a:r>
              <a:rPr lang="en-US" dirty="0" smtClean="0"/>
              <a:t>Attempts to reduce inherent project risk by breaking a project into smaller segments and providing more ease-of-change during the development process.</a:t>
            </a:r>
          </a:p>
          <a:p>
            <a:pPr lvl="0"/>
            <a:r>
              <a:rPr lang="en-US" dirty="0" smtClean="0"/>
              <a:t>Aims to produce high quality systems quickly, primarily via iterative Prototyping (at any stage of development), active user involvement, and computerized development tools. These tools may include Graphical User Interface (GUI) builders, Computer Aided Software Engineering (CASE) tools, Database Management Systems (DBMS), fourth-generation programming languages, code generators, and object-oriented techniques.</a:t>
            </a:r>
          </a:p>
          <a:p>
            <a:pPr lvl="0"/>
            <a:r>
              <a:rPr lang="en-US" dirty="0" smtClean="0"/>
              <a:t>Key emphasis is on fulfilling the business need, while technological or engineering excellence is of lesser importance.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smtClean="0"/>
              <a:t>Rapid application development</a:t>
            </a:r>
            <a:br>
              <a:rPr lang="en-US" cap="all" dirty="0" smtClean="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Project control involves prioritizing development and defining delivery deadlines or “</a:t>
            </a:r>
            <a:r>
              <a:rPr lang="en-US" dirty="0" err="1" smtClean="0"/>
              <a:t>timeboxes</a:t>
            </a:r>
            <a:r>
              <a:rPr lang="en-US" dirty="0" smtClean="0"/>
              <a:t>”. If the project starts to slip, emphasis is on reducing requirements to fit the </a:t>
            </a:r>
            <a:r>
              <a:rPr lang="en-US" dirty="0" err="1" smtClean="0"/>
              <a:t>timebox</a:t>
            </a:r>
            <a:r>
              <a:rPr lang="en-US" dirty="0" smtClean="0"/>
              <a:t>, not in increasing the deadline.</a:t>
            </a:r>
          </a:p>
          <a:p>
            <a:pPr lvl="0"/>
            <a:r>
              <a:rPr lang="en-US" dirty="0" smtClean="0"/>
              <a:t>Generally includes joint application design (JAD), where users are intensely involved in system design, via consensus building in either structured workshops, or electronically facilitated interaction.</a:t>
            </a:r>
          </a:p>
          <a:p>
            <a:pPr lvl="0"/>
            <a:r>
              <a:rPr lang="en-US" dirty="0" smtClean="0"/>
              <a:t>Active user involvement is imperative.</a:t>
            </a:r>
          </a:p>
          <a:p>
            <a:pPr lvl="0"/>
            <a:r>
              <a:rPr lang="en-US" dirty="0" smtClean="0"/>
              <a:t>Iteratively produces production software, as opposed to a throwaway prototype.</a:t>
            </a:r>
          </a:p>
          <a:p>
            <a:pPr lvl="0"/>
            <a:r>
              <a:rPr lang="en-US" dirty="0" smtClean="0"/>
              <a:t>Produces documentation necessary to facilitate future development and maintenance.</a:t>
            </a:r>
          </a:p>
          <a:p>
            <a:pPr lvl="0"/>
            <a:r>
              <a:rPr lang="en-US" dirty="0" smtClean="0"/>
              <a:t>Standard systems analysis and design methods can be fitted into this framework.</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609600"/>
            <a:ext cx="7924800" cy="304800"/>
          </a:xfrm>
        </p:spPr>
        <p:txBody>
          <a:bodyPr>
            <a:normAutofit fontScale="90000"/>
          </a:bodyPr>
          <a:lstStyle/>
          <a:p>
            <a:r>
              <a:rPr lang="en-US" u="sng"/>
              <a:t>U</a:t>
            </a:r>
            <a:r>
              <a:rPr lang="en-US"/>
              <a:t>NIFIED SOFTWARE DEVELOPMENT </a:t>
            </a:r>
            <a:r>
              <a:rPr lang="en-US" u="sng"/>
              <a:t>P</a:t>
            </a:r>
            <a:r>
              <a:rPr lang="en-US"/>
              <a:t>ROCESS (UP)</a:t>
            </a:r>
          </a:p>
        </p:txBody>
      </p:sp>
      <p:sp>
        <p:nvSpPr>
          <p:cNvPr id="64515" name="Rectangle 3"/>
          <p:cNvSpPr>
            <a:spLocks noGrp="1" noChangeArrowheads="1"/>
          </p:cNvSpPr>
          <p:nvPr>
            <p:ph type="body" idx="1"/>
          </p:nvPr>
        </p:nvSpPr>
        <p:spPr>
          <a:xfrm>
            <a:off x="685800" y="1219200"/>
            <a:ext cx="7772400" cy="381000"/>
          </a:xfrm>
        </p:spPr>
        <p:txBody>
          <a:bodyPr>
            <a:normAutofit fontScale="70000" lnSpcReduction="20000"/>
          </a:bodyPr>
          <a:lstStyle/>
          <a:p>
            <a:pPr>
              <a:buFont typeface="Zapf Dingbats" charset="2"/>
              <a:buNone/>
            </a:pPr>
            <a:r>
              <a:rPr lang="en-US"/>
              <a:t>Selects from best practices to:</a:t>
            </a:r>
          </a:p>
        </p:txBody>
      </p:sp>
      <p:sp>
        <p:nvSpPr>
          <p:cNvPr id="64516" name="Rectangle 4"/>
          <p:cNvSpPr>
            <a:spLocks noChangeArrowheads="1"/>
          </p:cNvSpPr>
          <p:nvPr/>
        </p:nvSpPr>
        <p:spPr bwMode="auto">
          <a:xfrm>
            <a:off x="685800" y="5105400"/>
            <a:ext cx="7772400" cy="1143000"/>
          </a:xfrm>
          <a:prstGeom prst="rect">
            <a:avLst/>
          </a:prstGeom>
          <a:noFill/>
          <a:ln w="12700">
            <a:noFill/>
            <a:miter lim="800000"/>
            <a:headEnd/>
            <a:tailEnd/>
          </a:ln>
          <a:effectLst/>
        </p:spPr>
        <p:txBody>
          <a:bodyPr lIns="90487" tIns="44450" rIns="90487" bIns="44450"/>
          <a:lstStyle/>
          <a:p>
            <a:pPr marL="342900" indent="-342900" algn="ctr">
              <a:spcBef>
                <a:spcPts val="4800"/>
              </a:spcBef>
              <a:buClr>
                <a:srgbClr val="FF00FF"/>
              </a:buClr>
              <a:buSzPct val="120000"/>
              <a:buFont typeface="Zapf Dingbats" charset="2"/>
              <a:buChar char="è"/>
            </a:pPr>
            <a:r>
              <a:rPr lang="en-US" sz="2000" b="1">
                <a:latin typeface="Helvetica" charset="0"/>
              </a:rPr>
              <a:t>  </a:t>
            </a:r>
            <a:r>
              <a:rPr lang="en-US" sz="2000" b="1">
                <a:solidFill>
                  <a:srgbClr val="00269E"/>
                </a:solidFill>
                <a:effectLst>
                  <a:outerShdw blurRad="38100" dist="38100" dir="2700000" algn="tl">
                    <a:srgbClr val="C0C0C0"/>
                  </a:outerShdw>
                </a:effectLst>
                <a:latin typeface="Helvetica" charset="0"/>
              </a:rPr>
              <a:t>use-case and risk driven</a:t>
            </a:r>
            <a:endParaRPr lang="en-US" sz="2000">
              <a:solidFill>
                <a:srgbClr val="D31144"/>
              </a:solidFill>
              <a:effectLst>
                <a:outerShdw blurRad="38100" dist="38100" dir="2700000" algn="tl">
                  <a:srgbClr val="C0C0C0"/>
                </a:outerShdw>
              </a:effectLst>
              <a:latin typeface="Helvetica" charset="0"/>
            </a:endParaRPr>
          </a:p>
          <a:p>
            <a:pPr marL="342900" indent="-342900" algn="ctr">
              <a:spcBef>
                <a:spcPts val="900"/>
              </a:spcBef>
              <a:buClr>
                <a:srgbClr val="FF00FF"/>
              </a:buClr>
              <a:buSzPct val="120000"/>
              <a:buFont typeface="Zapf Dingbats" charset="2"/>
              <a:buChar char="è"/>
            </a:pPr>
            <a:r>
              <a:rPr lang="en-US" sz="2000" b="1">
                <a:solidFill>
                  <a:srgbClr val="D31144"/>
                </a:solidFill>
                <a:effectLst>
                  <a:outerShdw blurRad="38100" dist="38100" dir="2700000" algn="tl">
                    <a:srgbClr val="C0C0C0"/>
                  </a:outerShdw>
                </a:effectLst>
                <a:latin typeface="Helvetica" charset="0"/>
              </a:rPr>
              <a:t>  </a:t>
            </a:r>
            <a:r>
              <a:rPr lang="en-US" sz="2000" b="1">
                <a:solidFill>
                  <a:srgbClr val="00269E"/>
                </a:solidFill>
                <a:effectLst>
                  <a:outerShdw blurRad="38100" dist="38100" dir="2700000" algn="tl">
                    <a:srgbClr val="C0C0C0"/>
                  </a:outerShdw>
                </a:effectLst>
                <a:latin typeface="Helvetica" charset="0"/>
              </a:rPr>
              <a:t>architecture-centric</a:t>
            </a:r>
            <a:endParaRPr lang="en-US" sz="2000">
              <a:solidFill>
                <a:srgbClr val="D31144"/>
              </a:solidFill>
              <a:effectLst>
                <a:outerShdw blurRad="38100" dist="38100" dir="2700000" algn="tl">
                  <a:srgbClr val="C0C0C0"/>
                </a:outerShdw>
              </a:effectLst>
              <a:latin typeface="Helvetica" charset="0"/>
            </a:endParaRPr>
          </a:p>
          <a:p>
            <a:pPr marL="342900" indent="-342900" algn="ctr">
              <a:spcBef>
                <a:spcPts val="900"/>
              </a:spcBef>
              <a:buClr>
                <a:srgbClr val="FF00FF"/>
              </a:buClr>
              <a:buSzPct val="120000"/>
              <a:buFont typeface="Zapf Dingbats" charset="2"/>
              <a:buChar char="è"/>
            </a:pPr>
            <a:r>
              <a:rPr lang="en-US" sz="2000" b="1">
                <a:solidFill>
                  <a:srgbClr val="D31144"/>
                </a:solidFill>
                <a:effectLst>
                  <a:outerShdw blurRad="38100" dist="38100" dir="2700000" algn="tl">
                    <a:srgbClr val="C0C0C0"/>
                  </a:outerShdw>
                </a:effectLst>
                <a:latin typeface="Helvetica" charset="0"/>
              </a:rPr>
              <a:t>  </a:t>
            </a:r>
            <a:r>
              <a:rPr lang="en-US" sz="2000" b="1">
                <a:solidFill>
                  <a:srgbClr val="00269E"/>
                </a:solidFill>
                <a:effectLst>
                  <a:outerShdw blurRad="38100" dist="38100" dir="2700000" algn="tl">
                    <a:srgbClr val="C0C0C0"/>
                  </a:outerShdw>
                </a:effectLst>
                <a:latin typeface="Helvetica" charset="0"/>
              </a:rPr>
              <a:t>iterative and incremental</a:t>
            </a:r>
            <a:endParaRPr lang="en-US" sz="2000">
              <a:latin typeface="Helvetica" charset="0"/>
            </a:endParaRPr>
          </a:p>
        </p:txBody>
      </p:sp>
      <p:sp>
        <p:nvSpPr>
          <p:cNvPr id="64517" name="Rectangle 5"/>
          <p:cNvSpPr>
            <a:spLocks noChangeArrowheads="1"/>
          </p:cNvSpPr>
          <p:nvPr/>
        </p:nvSpPr>
        <p:spPr bwMode="auto">
          <a:xfrm>
            <a:off x="685800" y="1676400"/>
            <a:ext cx="7772400" cy="3276600"/>
          </a:xfrm>
          <a:prstGeom prst="rect">
            <a:avLst/>
          </a:prstGeom>
          <a:noFill/>
          <a:ln w="12700">
            <a:noFill/>
            <a:miter lim="800000"/>
            <a:headEnd/>
            <a:tailEnd/>
          </a:ln>
          <a:effectLst/>
        </p:spPr>
        <p:txBody>
          <a:bodyPr lIns="90487" tIns="44450" rIns="90487" bIns="44450"/>
          <a:lstStyle/>
          <a:p>
            <a:pPr marL="342900" indent="-342900">
              <a:spcBef>
                <a:spcPts val="4800"/>
              </a:spcBef>
              <a:buClr>
                <a:schemeClr val="tx1"/>
              </a:buClr>
              <a:buSzPct val="65000"/>
              <a:buFont typeface="Zapf Dingbats" charset="2"/>
              <a:buChar char=""/>
            </a:pPr>
            <a:r>
              <a:rPr lang="en-US" sz="2000" b="1">
                <a:solidFill>
                  <a:srgbClr val="B7001F"/>
                </a:solidFill>
                <a:latin typeface="Helvetica" charset="0"/>
              </a:rPr>
              <a:t>provide a generic process framework</a:t>
            </a:r>
            <a:endParaRPr lang="en-US" sz="2000" b="1">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instantiate/specialize for specific application areas, organizations,</a:t>
            </a:r>
            <a:br>
              <a:rPr lang="en-US" sz="1800">
                <a:latin typeface="Helvetica" charset="0"/>
              </a:rPr>
            </a:br>
            <a:r>
              <a:rPr lang="en-US" sz="1800">
                <a:latin typeface="Helvetica" charset="0"/>
              </a:rPr>
              <a:t>  project sizes, etc.</a:t>
            </a:r>
            <a:endParaRPr lang="en-US" sz="1800" b="1">
              <a:solidFill>
                <a:srgbClr val="B7001F"/>
              </a:solidFill>
              <a:latin typeface="Helvetica" charset="0"/>
            </a:endParaRP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define a set of activities (workflows)</a:t>
            </a:r>
            <a:endParaRPr lang="en-US" sz="2000" b="1">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transforms users’ requirements into a software system</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define a set of models</a:t>
            </a:r>
            <a:endParaRPr lang="en-US" sz="2000" b="1">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from abstract (user-level) to concrete (code)</a:t>
            </a:r>
          </a:p>
          <a:p>
            <a:pPr marL="342900" indent="-342900">
              <a:spcBef>
                <a:spcPts val="1800"/>
              </a:spcBef>
              <a:buClr>
                <a:schemeClr val="tx1"/>
              </a:buClr>
              <a:buSzPct val="65000"/>
              <a:buFont typeface="Zapf Dingbats" charset="2"/>
              <a:buChar char=""/>
            </a:pPr>
            <a:r>
              <a:rPr lang="en-US" sz="2000" b="1">
                <a:solidFill>
                  <a:srgbClr val="B7001F"/>
                </a:solidFill>
                <a:latin typeface="Helvetica" charset="0"/>
              </a:rPr>
              <a:t>allow component-based development</a:t>
            </a:r>
            <a:endParaRPr lang="en-US" sz="2000" b="1">
              <a:latin typeface="Helvetica" charset="0"/>
            </a:endParaRPr>
          </a:p>
          <a:p>
            <a:pPr marL="742950" lvl="1" indent="-285750">
              <a:lnSpc>
                <a:spcPts val="2000"/>
              </a:lnSpc>
              <a:buClr>
                <a:srgbClr val="FF00FF"/>
              </a:buClr>
              <a:buSzPct val="120000"/>
              <a:buFont typeface="Zapf Dingbats" charset="2"/>
              <a:buChar char="è"/>
            </a:pPr>
            <a:r>
              <a:rPr lang="en-US" sz="1800">
                <a:latin typeface="Helvetica" charset="0"/>
              </a:rPr>
              <a:t>  software components interconnected via well-defined interfaces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p:cTn id="7" dur="500" fill="hold"/>
                                        <p:tgtEl>
                                          <p:spTgt spid="645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45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45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45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517">
                                            <p:txEl>
                                              <p:pRg st="0" end="0"/>
                                            </p:txEl>
                                          </p:spTgt>
                                        </p:tgtEl>
                                        <p:attrNameLst>
                                          <p:attrName>style.visibility</p:attrName>
                                        </p:attrNameLst>
                                      </p:cBhvr>
                                      <p:to>
                                        <p:strVal val="visible"/>
                                      </p:to>
                                    </p:set>
                                    <p:anim calcmode="lin" valueType="num">
                                      <p:cBhvr>
                                        <p:cTn id="15" dur="500" fill="hold"/>
                                        <p:tgtEl>
                                          <p:spTgt spid="64517">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64517">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6451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4517">
                                            <p:txEl>
                                              <p:pRg st="0" end="0"/>
                                            </p:txEl>
                                          </p:spTgt>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0"/>
                                  </p:stCondLst>
                                  <p:childTnLst>
                                    <p:set>
                                      <p:cBhvr>
                                        <p:cTn id="20" dur="1" fill="hold">
                                          <p:stCondLst>
                                            <p:cond delay="0"/>
                                          </p:stCondLst>
                                        </p:cTn>
                                        <p:tgtEl>
                                          <p:spTgt spid="64517">
                                            <p:txEl>
                                              <p:pRg st="1" end="1"/>
                                            </p:txEl>
                                          </p:spTgt>
                                        </p:tgtEl>
                                        <p:attrNameLst>
                                          <p:attrName>style.visibility</p:attrName>
                                        </p:attrNameLst>
                                      </p:cBhvr>
                                      <p:to>
                                        <p:strVal val="visible"/>
                                      </p:to>
                                    </p:set>
                                    <p:anim calcmode="lin" valueType="num">
                                      <p:cBhvr>
                                        <p:cTn id="21" dur="500" fill="hold"/>
                                        <p:tgtEl>
                                          <p:spTgt spid="64517">
                                            <p:txEl>
                                              <p:pRg st="1" end="1"/>
                                            </p:txEl>
                                          </p:spTgt>
                                        </p:tgtEl>
                                        <p:attrNameLst>
                                          <p:attrName>ppt_x</p:attrName>
                                        </p:attrNameLst>
                                      </p:cBhvr>
                                      <p:tavLst>
                                        <p:tav tm="0">
                                          <p:val>
                                            <p:strVal val="#ppt_x-#ppt_w/2"/>
                                          </p:val>
                                        </p:tav>
                                        <p:tav tm="100000">
                                          <p:val>
                                            <p:strVal val="#ppt_x"/>
                                          </p:val>
                                        </p:tav>
                                      </p:tavLst>
                                    </p:anim>
                                    <p:anim calcmode="lin" valueType="num">
                                      <p:cBhvr>
                                        <p:cTn id="22" dur="500" fill="hold"/>
                                        <p:tgtEl>
                                          <p:spTgt spid="64517">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6451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645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64517">
                                            <p:txEl>
                                              <p:pRg st="2" end="2"/>
                                            </p:txEl>
                                          </p:spTgt>
                                        </p:tgtEl>
                                        <p:attrNameLst>
                                          <p:attrName>style.visibility</p:attrName>
                                        </p:attrNameLst>
                                      </p:cBhvr>
                                      <p:to>
                                        <p:strVal val="visible"/>
                                      </p:to>
                                    </p:set>
                                    <p:anim calcmode="lin" valueType="num">
                                      <p:cBhvr>
                                        <p:cTn id="29" dur="500" fill="hold"/>
                                        <p:tgtEl>
                                          <p:spTgt spid="64517">
                                            <p:txEl>
                                              <p:pRg st="2" end="2"/>
                                            </p:txEl>
                                          </p:spTgt>
                                        </p:tgtEl>
                                        <p:attrNameLst>
                                          <p:attrName>ppt_x</p:attrName>
                                        </p:attrNameLst>
                                      </p:cBhvr>
                                      <p:tavLst>
                                        <p:tav tm="0">
                                          <p:val>
                                            <p:strVal val="#ppt_x-#ppt_w/2"/>
                                          </p:val>
                                        </p:tav>
                                        <p:tav tm="100000">
                                          <p:val>
                                            <p:strVal val="#ppt_x"/>
                                          </p:val>
                                        </p:tav>
                                      </p:tavLst>
                                    </p:anim>
                                    <p:anim calcmode="lin" valueType="num">
                                      <p:cBhvr>
                                        <p:cTn id="30" dur="500" fill="hold"/>
                                        <p:tgtEl>
                                          <p:spTgt spid="64517">
                                            <p:txEl>
                                              <p:pRg st="2" end="2"/>
                                            </p:txEl>
                                          </p:spTgt>
                                        </p:tgtEl>
                                        <p:attrNameLst>
                                          <p:attrName>ppt_y</p:attrName>
                                        </p:attrNameLst>
                                      </p:cBhvr>
                                      <p:tavLst>
                                        <p:tav tm="0">
                                          <p:val>
                                            <p:strVal val="#ppt_y"/>
                                          </p:val>
                                        </p:tav>
                                        <p:tav tm="100000">
                                          <p:val>
                                            <p:strVal val="#ppt_y"/>
                                          </p:val>
                                        </p:tav>
                                      </p:tavLst>
                                    </p:anim>
                                    <p:anim calcmode="lin" valueType="num">
                                      <p:cBhvr>
                                        <p:cTn id="31" dur="500" fill="hold"/>
                                        <p:tgtEl>
                                          <p:spTgt spid="64517">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64517">
                                            <p:txEl>
                                              <p:pRg st="2" end="2"/>
                                            </p:txEl>
                                          </p:spTgt>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64517">
                                            <p:txEl>
                                              <p:pRg st="3" end="3"/>
                                            </p:txEl>
                                          </p:spTgt>
                                        </p:tgtEl>
                                        <p:attrNameLst>
                                          <p:attrName>style.visibility</p:attrName>
                                        </p:attrNameLst>
                                      </p:cBhvr>
                                      <p:to>
                                        <p:strVal val="visible"/>
                                      </p:to>
                                    </p:set>
                                    <p:anim calcmode="lin" valueType="num">
                                      <p:cBhvr>
                                        <p:cTn id="35" dur="500" fill="hold"/>
                                        <p:tgtEl>
                                          <p:spTgt spid="64517">
                                            <p:txEl>
                                              <p:pRg st="3" end="3"/>
                                            </p:txEl>
                                          </p:spTgt>
                                        </p:tgtEl>
                                        <p:attrNameLst>
                                          <p:attrName>ppt_x</p:attrName>
                                        </p:attrNameLst>
                                      </p:cBhvr>
                                      <p:tavLst>
                                        <p:tav tm="0">
                                          <p:val>
                                            <p:strVal val="#ppt_x-#ppt_w/2"/>
                                          </p:val>
                                        </p:tav>
                                        <p:tav tm="100000">
                                          <p:val>
                                            <p:strVal val="#ppt_x"/>
                                          </p:val>
                                        </p:tav>
                                      </p:tavLst>
                                    </p:anim>
                                    <p:anim calcmode="lin" valueType="num">
                                      <p:cBhvr>
                                        <p:cTn id="36" dur="500" fill="hold"/>
                                        <p:tgtEl>
                                          <p:spTgt spid="64517">
                                            <p:txEl>
                                              <p:pRg st="3" end="3"/>
                                            </p:txEl>
                                          </p:spTgt>
                                        </p:tgtEl>
                                        <p:attrNameLst>
                                          <p:attrName>ppt_y</p:attrName>
                                        </p:attrNameLst>
                                      </p:cBhvr>
                                      <p:tavLst>
                                        <p:tav tm="0">
                                          <p:val>
                                            <p:strVal val="#ppt_y"/>
                                          </p:val>
                                        </p:tav>
                                        <p:tav tm="100000">
                                          <p:val>
                                            <p:strVal val="#ppt_y"/>
                                          </p:val>
                                        </p:tav>
                                      </p:tavLst>
                                    </p:anim>
                                    <p:anim calcmode="lin" valueType="num">
                                      <p:cBhvr>
                                        <p:cTn id="37" dur="500" fill="hold"/>
                                        <p:tgtEl>
                                          <p:spTgt spid="64517">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645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64517">
                                            <p:txEl>
                                              <p:pRg st="4" end="4"/>
                                            </p:txEl>
                                          </p:spTgt>
                                        </p:tgtEl>
                                        <p:attrNameLst>
                                          <p:attrName>style.visibility</p:attrName>
                                        </p:attrNameLst>
                                      </p:cBhvr>
                                      <p:to>
                                        <p:strVal val="visible"/>
                                      </p:to>
                                    </p:set>
                                    <p:anim calcmode="lin" valueType="num">
                                      <p:cBhvr>
                                        <p:cTn id="43" dur="500" fill="hold"/>
                                        <p:tgtEl>
                                          <p:spTgt spid="64517">
                                            <p:txEl>
                                              <p:pRg st="4" end="4"/>
                                            </p:txEl>
                                          </p:spTgt>
                                        </p:tgtEl>
                                        <p:attrNameLst>
                                          <p:attrName>ppt_x</p:attrName>
                                        </p:attrNameLst>
                                      </p:cBhvr>
                                      <p:tavLst>
                                        <p:tav tm="0">
                                          <p:val>
                                            <p:strVal val="#ppt_x-#ppt_w/2"/>
                                          </p:val>
                                        </p:tav>
                                        <p:tav tm="100000">
                                          <p:val>
                                            <p:strVal val="#ppt_x"/>
                                          </p:val>
                                        </p:tav>
                                      </p:tavLst>
                                    </p:anim>
                                    <p:anim calcmode="lin" valueType="num">
                                      <p:cBhvr>
                                        <p:cTn id="44" dur="500" fill="hold"/>
                                        <p:tgtEl>
                                          <p:spTgt spid="64517">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64517">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64517">
                                            <p:txEl>
                                              <p:pRg st="4" end="4"/>
                                            </p:txEl>
                                          </p:spTgt>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64517">
                                            <p:txEl>
                                              <p:pRg st="5" end="5"/>
                                            </p:txEl>
                                          </p:spTgt>
                                        </p:tgtEl>
                                        <p:attrNameLst>
                                          <p:attrName>style.visibility</p:attrName>
                                        </p:attrNameLst>
                                      </p:cBhvr>
                                      <p:to>
                                        <p:strVal val="visible"/>
                                      </p:to>
                                    </p:set>
                                    <p:anim calcmode="lin" valueType="num">
                                      <p:cBhvr>
                                        <p:cTn id="49" dur="500" fill="hold"/>
                                        <p:tgtEl>
                                          <p:spTgt spid="64517">
                                            <p:txEl>
                                              <p:pRg st="5" end="5"/>
                                            </p:txEl>
                                          </p:spTgt>
                                        </p:tgtEl>
                                        <p:attrNameLst>
                                          <p:attrName>ppt_x</p:attrName>
                                        </p:attrNameLst>
                                      </p:cBhvr>
                                      <p:tavLst>
                                        <p:tav tm="0">
                                          <p:val>
                                            <p:strVal val="#ppt_x-#ppt_w/2"/>
                                          </p:val>
                                        </p:tav>
                                        <p:tav tm="100000">
                                          <p:val>
                                            <p:strVal val="#ppt_x"/>
                                          </p:val>
                                        </p:tav>
                                      </p:tavLst>
                                    </p:anim>
                                    <p:anim calcmode="lin" valueType="num">
                                      <p:cBhvr>
                                        <p:cTn id="50" dur="500" fill="hold"/>
                                        <p:tgtEl>
                                          <p:spTgt spid="64517">
                                            <p:txEl>
                                              <p:pRg st="5" end="5"/>
                                            </p:txEl>
                                          </p:spTgt>
                                        </p:tgtEl>
                                        <p:attrNameLst>
                                          <p:attrName>ppt_y</p:attrName>
                                        </p:attrNameLst>
                                      </p:cBhvr>
                                      <p:tavLst>
                                        <p:tav tm="0">
                                          <p:val>
                                            <p:strVal val="#ppt_y"/>
                                          </p:val>
                                        </p:tav>
                                        <p:tav tm="100000">
                                          <p:val>
                                            <p:strVal val="#ppt_y"/>
                                          </p:val>
                                        </p:tav>
                                      </p:tavLst>
                                    </p:anim>
                                    <p:anim calcmode="lin" valueType="num">
                                      <p:cBhvr>
                                        <p:cTn id="51" dur="500" fill="hold"/>
                                        <p:tgtEl>
                                          <p:spTgt spid="64517">
                                            <p:txEl>
                                              <p:pRg st="5" end="5"/>
                                            </p:txEl>
                                          </p:spTgt>
                                        </p:tgtEl>
                                        <p:attrNameLst>
                                          <p:attrName>ppt_w</p:attrName>
                                        </p:attrNameLst>
                                      </p:cBhvr>
                                      <p:tavLst>
                                        <p:tav tm="0">
                                          <p:val>
                                            <p:fltVal val="0"/>
                                          </p:val>
                                        </p:tav>
                                        <p:tav tm="100000">
                                          <p:val>
                                            <p:strVal val="#ppt_w"/>
                                          </p:val>
                                        </p:tav>
                                      </p:tavLst>
                                    </p:anim>
                                    <p:anim calcmode="lin" valueType="num">
                                      <p:cBhvr>
                                        <p:cTn id="52" dur="500" fill="hold"/>
                                        <p:tgtEl>
                                          <p:spTgt spid="6451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64517">
                                            <p:txEl>
                                              <p:pRg st="6" end="6"/>
                                            </p:txEl>
                                          </p:spTgt>
                                        </p:tgtEl>
                                        <p:attrNameLst>
                                          <p:attrName>style.visibility</p:attrName>
                                        </p:attrNameLst>
                                      </p:cBhvr>
                                      <p:to>
                                        <p:strVal val="visible"/>
                                      </p:to>
                                    </p:set>
                                    <p:anim calcmode="lin" valueType="num">
                                      <p:cBhvr>
                                        <p:cTn id="57" dur="500" fill="hold"/>
                                        <p:tgtEl>
                                          <p:spTgt spid="64517">
                                            <p:txEl>
                                              <p:pRg st="6" end="6"/>
                                            </p:txEl>
                                          </p:spTgt>
                                        </p:tgtEl>
                                        <p:attrNameLst>
                                          <p:attrName>ppt_x</p:attrName>
                                        </p:attrNameLst>
                                      </p:cBhvr>
                                      <p:tavLst>
                                        <p:tav tm="0">
                                          <p:val>
                                            <p:strVal val="#ppt_x-#ppt_w/2"/>
                                          </p:val>
                                        </p:tav>
                                        <p:tav tm="100000">
                                          <p:val>
                                            <p:strVal val="#ppt_x"/>
                                          </p:val>
                                        </p:tav>
                                      </p:tavLst>
                                    </p:anim>
                                    <p:anim calcmode="lin" valueType="num">
                                      <p:cBhvr>
                                        <p:cTn id="58" dur="500" fill="hold"/>
                                        <p:tgtEl>
                                          <p:spTgt spid="64517">
                                            <p:txEl>
                                              <p:pRg st="6" end="6"/>
                                            </p:txEl>
                                          </p:spTgt>
                                        </p:tgtEl>
                                        <p:attrNameLst>
                                          <p:attrName>ppt_y</p:attrName>
                                        </p:attrNameLst>
                                      </p:cBhvr>
                                      <p:tavLst>
                                        <p:tav tm="0">
                                          <p:val>
                                            <p:strVal val="#ppt_y"/>
                                          </p:val>
                                        </p:tav>
                                        <p:tav tm="100000">
                                          <p:val>
                                            <p:strVal val="#ppt_y"/>
                                          </p:val>
                                        </p:tav>
                                      </p:tavLst>
                                    </p:anim>
                                    <p:anim calcmode="lin" valueType="num">
                                      <p:cBhvr>
                                        <p:cTn id="59" dur="500" fill="hold"/>
                                        <p:tgtEl>
                                          <p:spTgt spid="64517">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64517">
                                            <p:txEl>
                                              <p:pRg st="6" end="6"/>
                                            </p:txEl>
                                          </p:spTgt>
                                        </p:tgtEl>
                                        <p:attrNameLst>
                                          <p:attrName>ppt_h</p:attrName>
                                        </p:attrNameLst>
                                      </p:cBhvr>
                                      <p:tavLst>
                                        <p:tav tm="0">
                                          <p:val>
                                            <p:strVal val="#ppt_h"/>
                                          </p:val>
                                        </p:tav>
                                        <p:tav tm="100000">
                                          <p:val>
                                            <p:strVal val="#ppt_h"/>
                                          </p:val>
                                        </p:tav>
                                      </p:tavLst>
                                    </p:anim>
                                  </p:childTnLst>
                                </p:cTn>
                              </p:par>
                              <p:par>
                                <p:cTn id="61" presetID="17" presetClass="entr" presetSubtype="8" fill="hold" grpId="0" nodeType="withEffect">
                                  <p:stCondLst>
                                    <p:cond delay="0"/>
                                  </p:stCondLst>
                                  <p:childTnLst>
                                    <p:set>
                                      <p:cBhvr>
                                        <p:cTn id="62" dur="1" fill="hold">
                                          <p:stCondLst>
                                            <p:cond delay="0"/>
                                          </p:stCondLst>
                                        </p:cTn>
                                        <p:tgtEl>
                                          <p:spTgt spid="64517">
                                            <p:txEl>
                                              <p:pRg st="7" end="7"/>
                                            </p:txEl>
                                          </p:spTgt>
                                        </p:tgtEl>
                                        <p:attrNameLst>
                                          <p:attrName>style.visibility</p:attrName>
                                        </p:attrNameLst>
                                      </p:cBhvr>
                                      <p:to>
                                        <p:strVal val="visible"/>
                                      </p:to>
                                    </p:set>
                                    <p:anim calcmode="lin" valueType="num">
                                      <p:cBhvr>
                                        <p:cTn id="63" dur="500" fill="hold"/>
                                        <p:tgtEl>
                                          <p:spTgt spid="64517">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64517">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64517">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64517">
                                            <p:txEl>
                                              <p:pRg st="7" end="7"/>
                                            </p:txEl>
                                          </p:spTgt>
                                        </p:tgtEl>
                                        <p:attrNameLst>
                                          <p:attrName>ppt_h</p:attrName>
                                        </p:attrNameLst>
                                      </p:cBhvr>
                                      <p:tavLst>
                                        <p:tav tm="0">
                                          <p:val>
                                            <p:strVal val="#ppt_h"/>
                                          </p:val>
                                        </p:tav>
                                        <p:tav tm="100000">
                                          <p:val>
                                            <p:strVal val="#ppt_h"/>
                                          </p:val>
                                        </p:tav>
                                      </p:tavLst>
                                    </p:anim>
                                  </p:childTnLst>
                                </p:cTn>
                              </p:par>
                            </p:childTnLst>
                          </p:cTn>
                        </p:par>
                        <p:par>
                          <p:cTn id="67" fill="hold">
                            <p:stCondLst>
                              <p:cond delay="500"/>
                            </p:stCondLst>
                            <p:childTnLst>
                              <p:par>
                                <p:cTn id="68" presetID="15" presetClass="entr" presetSubtype="0" fill="hold" grpId="0" nodeType="afterEffect">
                                  <p:stCondLst>
                                    <p:cond delay="1000"/>
                                  </p:stCondLst>
                                  <p:childTnLst>
                                    <p:set>
                                      <p:cBhvr>
                                        <p:cTn id="69" dur="1" fill="hold">
                                          <p:stCondLst>
                                            <p:cond delay="0"/>
                                          </p:stCondLst>
                                        </p:cTn>
                                        <p:tgtEl>
                                          <p:spTgt spid="64516">
                                            <p:txEl>
                                              <p:pRg st="0" end="0"/>
                                            </p:txEl>
                                          </p:spTgt>
                                        </p:tgtEl>
                                        <p:attrNameLst>
                                          <p:attrName>style.visibility</p:attrName>
                                        </p:attrNameLst>
                                      </p:cBhvr>
                                      <p:to>
                                        <p:strVal val="visible"/>
                                      </p:to>
                                    </p:set>
                                    <p:anim calcmode="lin" valueType="num">
                                      <p:cBhvr>
                                        <p:cTn id="70" dur="1000" fill="hold"/>
                                        <p:tgtEl>
                                          <p:spTgt spid="64516">
                                            <p:txEl>
                                              <p:pRg st="0" end="0"/>
                                            </p:txEl>
                                          </p:spTgt>
                                        </p:tgtEl>
                                        <p:attrNameLst>
                                          <p:attrName>ppt_w</p:attrName>
                                        </p:attrNameLst>
                                      </p:cBhvr>
                                      <p:tavLst>
                                        <p:tav tm="0">
                                          <p:val>
                                            <p:fltVal val="0"/>
                                          </p:val>
                                        </p:tav>
                                        <p:tav tm="100000">
                                          <p:val>
                                            <p:strVal val="#ppt_w"/>
                                          </p:val>
                                        </p:tav>
                                      </p:tavLst>
                                    </p:anim>
                                    <p:anim calcmode="lin" valueType="num">
                                      <p:cBhvr>
                                        <p:cTn id="71" dur="1000" fill="hold"/>
                                        <p:tgtEl>
                                          <p:spTgt spid="64516">
                                            <p:txEl>
                                              <p:pRg st="0" end="0"/>
                                            </p:txEl>
                                          </p:spTgt>
                                        </p:tgtEl>
                                        <p:attrNameLst>
                                          <p:attrName>ppt_h</p:attrName>
                                        </p:attrNameLst>
                                      </p:cBhvr>
                                      <p:tavLst>
                                        <p:tav tm="0">
                                          <p:val>
                                            <p:fltVal val="0"/>
                                          </p:val>
                                        </p:tav>
                                        <p:tav tm="100000">
                                          <p:val>
                                            <p:strVal val="#ppt_h"/>
                                          </p:val>
                                        </p:tav>
                                      </p:tavLst>
                                    </p:anim>
                                    <p:anim calcmode="lin" valueType="num">
                                      <p:cBhvr>
                                        <p:cTn id="72" dur="1000" fill="hold"/>
                                        <p:tgtEl>
                                          <p:spTgt spid="6451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6451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74" fill="hold">
                            <p:stCondLst>
                              <p:cond delay="2500"/>
                            </p:stCondLst>
                            <p:childTnLst>
                              <p:par>
                                <p:cTn id="75" presetID="15" presetClass="entr" presetSubtype="0" fill="hold" grpId="0" nodeType="afterEffect">
                                  <p:stCondLst>
                                    <p:cond delay="1000"/>
                                  </p:stCondLst>
                                  <p:childTnLst>
                                    <p:set>
                                      <p:cBhvr>
                                        <p:cTn id="76" dur="1" fill="hold">
                                          <p:stCondLst>
                                            <p:cond delay="0"/>
                                          </p:stCondLst>
                                        </p:cTn>
                                        <p:tgtEl>
                                          <p:spTgt spid="64516">
                                            <p:txEl>
                                              <p:pRg st="1" end="1"/>
                                            </p:txEl>
                                          </p:spTgt>
                                        </p:tgtEl>
                                        <p:attrNameLst>
                                          <p:attrName>style.visibility</p:attrName>
                                        </p:attrNameLst>
                                      </p:cBhvr>
                                      <p:to>
                                        <p:strVal val="visible"/>
                                      </p:to>
                                    </p:set>
                                    <p:anim calcmode="lin" valueType="num">
                                      <p:cBhvr>
                                        <p:cTn id="77" dur="1000" fill="hold"/>
                                        <p:tgtEl>
                                          <p:spTgt spid="64516">
                                            <p:txEl>
                                              <p:pRg st="1" end="1"/>
                                            </p:txEl>
                                          </p:spTgt>
                                        </p:tgtEl>
                                        <p:attrNameLst>
                                          <p:attrName>ppt_w</p:attrName>
                                        </p:attrNameLst>
                                      </p:cBhvr>
                                      <p:tavLst>
                                        <p:tav tm="0">
                                          <p:val>
                                            <p:fltVal val="0"/>
                                          </p:val>
                                        </p:tav>
                                        <p:tav tm="100000">
                                          <p:val>
                                            <p:strVal val="#ppt_w"/>
                                          </p:val>
                                        </p:tav>
                                      </p:tavLst>
                                    </p:anim>
                                    <p:anim calcmode="lin" valueType="num">
                                      <p:cBhvr>
                                        <p:cTn id="78" dur="1000" fill="hold"/>
                                        <p:tgtEl>
                                          <p:spTgt spid="64516">
                                            <p:txEl>
                                              <p:pRg st="1" end="1"/>
                                            </p:txEl>
                                          </p:spTgt>
                                        </p:tgtEl>
                                        <p:attrNameLst>
                                          <p:attrName>ppt_h</p:attrName>
                                        </p:attrNameLst>
                                      </p:cBhvr>
                                      <p:tavLst>
                                        <p:tav tm="0">
                                          <p:val>
                                            <p:fltVal val="0"/>
                                          </p:val>
                                        </p:tav>
                                        <p:tav tm="100000">
                                          <p:val>
                                            <p:strVal val="#ppt_h"/>
                                          </p:val>
                                        </p:tav>
                                      </p:tavLst>
                                    </p:anim>
                                    <p:anim calcmode="lin" valueType="num">
                                      <p:cBhvr>
                                        <p:cTn id="79" dur="1000" fill="hold"/>
                                        <p:tgtEl>
                                          <p:spTgt spid="6451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6451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81" fill="hold">
                            <p:stCondLst>
                              <p:cond delay="4500"/>
                            </p:stCondLst>
                            <p:childTnLst>
                              <p:par>
                                <p:cTn id="82" presetID="15" presetClass="entr" presetSubtype="0" fill="hold" grpId="0" nodeType="afterEffect">
                                  <p:stCondLst>
                                    <p:cond delay="1000"/>
                                  </p:stCondLst>
                                  <p:childTnLst>
                                    <p:set>
                                      <p:cBhvr>
                                        <p:cTn id="83" dur="1" fill="hold">
                                          <p:stCondLst>
                                            <p:cond delay="0"/>
                                          </p:stCondLst>
                                        </p:cTn>
                                        <p:tgtEl>
                                          <p:spTgt spid="64516">
                                            <p:txEl>
                                              <p:pRg st="2" end="2"/>
                                            </p:txEl>
                                          </p:spTgt>
                                        </p:tgtEl>
                                        <p:attrNameLst>
                                          <p:attrName>style.visibility</p:attrName>
                                        </p:attrNameLst>
                                      </p:cBhvr>
                                      <p:to>
                                        <p:strVal val="visible"/>
                                      </p:to>
                                    </p:set>
                                    <p:anim calcmode="lin" valueType="num">
                                      <p:cBhvr>
                                        <p:cTn id="84" dur="1000" fill="hold"/>
                                        <p:tgtEl>
                                          <p:spTgt spid="64516">
                                            <p:txEl>
                                              <p:pRg st="2" end="2"/>
                                            </p:txEl>
                                          </p:spTgt>
                                        </p:tgtEl>
                                        <p:attrNameLst>
                                          <p:attrName>ppt_w</p:attrName>
                                        </p:attrNameLst>
                                      </p:cBhvr>
                                      <p:tavLst>
                                        <p:tav tm="0">
                                          <p:val>
                                            <p:fltVal val="0"/>
                                          </p:val>
                                        </p:tav>
                                        <p:tav tm="100000">
                                          <p:val>
                                            <p:strVal val="#ppt_w"/>
                                          </p:val>
                                        </p:tav>
                                      </p:tavLst>
                                    </p:anim>
                                    <p:anim calcmode="lin" valueType="num">
                                      <p:cBhvr>
                                        <p:cTn id="85" dur="1000" fill="hold"/>
                                        <p:tgtEl>
                                          <p:spTgt spid="64516">
                                            <p:txEl>
                                              <p:pRg st="2" end="2"/>
                                            </p:txEl>
                                          </p:spTgt>
                                        </p:tgtEl>
                                        <p:attrNameLst>
                                          <p:attrName>ppt_h</p:attrName>
                                        </p:attrNameLst>
                                      </p:cBhvr>
                                      <p:tavLst>
                                        <p:tav tm="0">
                                          <p:val>
                                            <p:fltVal val="0"/>
                                          </p:val>
                                        </p:tav>
                                        <p:tav tm="100000">
                                          <p:val>
                                            <p:strVal val="#ppt_h"/>
                                          </p:val>
                                        </p:tav>
                                      </p:tavLst>
                                    </p:anim>
                                    <p:anim calcmode="lin" valueType="num">
                                      <p:cBhvr>
                                        <p:cTn id="86" dur="1000" fill="hold"/>
                                        <p:tgtEl>
                                          <p:spTgt spid="6451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6451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advAuto="0"/>
      <p:bldP spid="64516" grpId="0" build="p" autoUpdateAnimBg="0" advAuto="1000"/>
      <p:bldP spid="6451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4600" y="1371600"/>
            <a:ext cx="6142038" cy="4267200"/>
            <a:chOff x="1584" y="864"/>
            <a:chExt cx="3869" cy="2688"/>
          </a:xfrm>
        </p:grpSpPr>
        <p:grpSp>
          <p:nvGrpSpPr>
            <p:cNvPr id="3" name="Group 3"/>
            <p:cNvGrpSpPr>
              <a:grpSpLocks/>
            </p:cNvGrpSpPr>
            <p:nvPr/>
          </p:nvGrpSpPr>
          <p:grpSpPr bwMode="auto">
            <a:xfrm>
              <a:off x="1584" y="864"/>
              <a:ext cx="3792" cy="2688"/>
              <a:chOff x="1248" y="864"/>
              <a:chExt cx="4128" cy="2688"/>
            </a:xfrm>
          </p:grpSpPr>
          <p:sp>
            <p:nvSpPr>
              <p:cNvPr id="66564" name="Freeform 4"/>
              <p:cNvSpPr>
                <a:spLocks/>
              </p:cNvSpPr>
              <p:nvPr/>
            </p:nvSpPr>
            <p:spPr bwMode="auto">
              <a:xfrm>
                <a:off x="1248" y="864"/>
                <a:ext cx="1056" cy="2688"/>
              </a:xfrm>
              <a:custGeom>
                <a:avLst/>
                <a:gdLst/>
                <a:ahLst/>
                <a:cxnLst>
                  <a:cxn ang="0">
                    <a:pos x="1056" y="0"/>
                  </a:cxn>
                  <a:cxn ang="0">
                    <a:pos x="0" y="0"/>
                  </a:cxn>
                  <a:cxn ang="0">
                    <a:pos x="0" y="2688"/>
                  </a:cxn>
                  <a:cxn ang="0">
                    <a:pos x="1056" y="2688"/>
                  </a:cxn>
                </a:cxnLst>
                <a:rect l="0" t="0" r="r" b="b"/>
                <a:pathLst>
                  <a:path w="1056" h="2688">
                    <a:moveTo>
                      <a:pt x="1056" y="0"/>
                    </a:moveTo>
                    <a:lnTo>
                      <a:pt x="0" y="0"/>
                    </a:lnTo>
                    <a:lnTo>
                      <a:pt x="0" y="2688"/>
                    </a:lnTo>
                    <a:lnTo>
                      <a:pt x="1056" y="2688"/>
                    </a:lnTo>
                  </a:path>
                </a:pathLst>
              </a:custGeom>
              <a:solidFill>
                <a:srgbClr val="FFFFA3"/>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65" name="Freeform 5"/>
              <p:cNvSpPr>
                <a:spLocks/>
              </p:cNvSpPr>
              <p:nvPr/>
            </p:nvSpPr>
            <p:spPr bwMode="auto">
              <a:xfrm flipH="1">
                <a:off x="4320" y="864"/>
                <a:ext cx="1056" cy="2688"/>
              </a:xfrm>
              <a:custGeom>
                <a:avLst/>
                <a:gdLst/>
                <a:ahLst/>
                <a:cxnLst>
                  <a:cxn ang="0">
                    <a:pos x="1056" y="0"/>
                  </a:cxn>
                  <a:cxn ang="0">
                    <a:pos x="0" y="0"/>
                  </a:cxn>
                  <a:cxn ang="0">
                    <a:pos x="0" y="2688"/>
                  </a:cxn>
                  <a:cxn ang="0">
                    <a:pos x="1056" y="2688"/>
                  </a:cxn>
                </a:cxnLst>
                <a:rect l="0" t="0" r="r" b="b"/>
                <a:pathLst>
                  <a:path w="1056" h="2688">
                    <a:moveTo>
                      <a:pt x="1056" y="0"/>
                    </a:moveTo>
                    <a:lnTo>
                      <a:pt x="0" y="0"/>
                    </a:lnTo>
                    <a:lnTo>
                      <a:pt x="0" y="2688"/>
                    </a:lnTo>
                    <a:lnTo>
                      <a:pt x="1056" y="2688"/>
                    </a:lnTo>
                  </a:path>
                </a:pathLst>
              </a:custGeom>
              <a:solidFill>
                <a:srgbClr val="8DFF8D"/>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66" name="Rectangle 6"/>
              <p:cNvSpPr>
                <a:spLocks noChangeArrowheads="1"/>
              </p:cNvSpPr>
              <p:nvPr/>
            </p:nvSpPr>
            <p:spPr bwMode="auto">
              <a:xfrm>
                <a:off x="2256" y="864"/>
                <a:ext cx="960" cy="2688"/>
              </a:xfrm>
              <a:prstGeom prst="rect">
                <a:avLst/>
              </a:prstGeom>
              <a:solidFill>
                <a:srgbClr val="B4C9FE"/>
              </a:solidFill>
              <a:ln w="12700">
                <a:solidFill>
                  <a:schemeClr val="tx1"/>
                </a:solidFill>
                <a:prstDash val="dash"/>
                <a:miter lim="800000"/>
                <a:headEnd/>
                <a:tailEnd/>
              </a:ln>
              <a:effectLst/>
            </p:spPr>
            <p:txBody>
              <a:bodyPr wrap="none" anchor="ctr"/>
              <a:lstStyle/>
              <a:p>
                <a:endParaRPr lang="en-US"/>
              </a:p>
            </p:txBody>
          </p:sp>
          <p:sp>
            <p:nvSpPr>
              <p:cNvPr id="66567" name="Rectangle 7"/>
              <p:cNvSpPr>
                <a:spLocks noChangeArrowheads="1"/>
              </p:cNvSpPr>
              <p:nvPr/>
            </p:nvSpPr>
            <p:spPr bwMode="auto">
              <a:xfrm>
                <a:off x="3216" y="864"/>
                <a:ext cx="1296" cy="2688"/>
              </a:xfrm>
              <a:prstGeom prst="rect">
                <a:avLst/>
              </a:prstGeom>
              <a:solidFill>
                <a:srgbClr val="FF95A7"/>
              </a:solidFill>
              <a:ln w="12700">
                <a:solidFill>
                  <a:schemeClr val="tx1"/>
                </a:solidFill>
                <a:prstDash val="dash"/>
                <a:miter lim="800000"/>
                <a:headEnd/>
                <a:tailEnd/>
              </a:ln>
              <a:effectLst/>
            </p:spPr>
            <p:txBody>
              <a:bodyPr wrap="none" anchor="ctr"/>
              <a:lstStyle/>
              <a:p>
                <a:endParaRPr lang="en-US"/>
              </a:p>
            </p:txBody>
          </p:sp>
          <p:sp>
            <p:nvSpPr>
              <p:cNvPr id="66568" name="Line 8"/>
              <p:cNvSpPr>
                <a:spLocks noChangeShapeType="1"/>
              </p:cNvSpPr>
              <p:nvPr/>
            </p:nvSpPr>
            <p:spPr bwMode="auto">
              <a:xfrm>
                <a:off x="1248" y="3552"/>
                <a:ext cx="4128" cy="0"/>
              </a:xfrm>
              <a:prstGeom prst="line">
                <a:avLst/>
              </a:prstGeom>
              <a:noFill/>
              <a:ln w="12700">
                <a:solidFill>
                  <a:schemeClr val="tx1"/>
                </a:solidFill>
                <a:round/>
                <a:headEnd/>
                <a:tailEnd/>
              </a:ln>
              <a:effectLst/>
            </p:spPr>
            <p:txBody>
              <a:bodyPr wrap="none" anchor="ctr"/>
              <a:lstStyle/>
              <a:p>
                <a:endParaRPr lang="en-US"/>
              </a:p>
            </p:txBody>
          </p:sp>
          <p:sp>
            <p:nvSpPr>
              <p:cNvPr id="66569" name="Line 9"/>
              <p:cNvSpPr>
                <a:spLocks noChangeShapeType="1"/>
              </p:cNvSpPr>
              <p:nvPr/>
            </p:nvSpPr>
            <p:spPr bwMode="auto">
              <a:xfrm>
                <a:off x="1248" y="864"/>
                <a:ext cx="4128" cy="0"/>
              </a:xfrm>
              <a:prstGeom prst="line">
                <a:avLst/>
              </a:prstGeom>
              <a:noFill/>
              <a:ln w="12700">
                <a:solidFill>
                  <a:schemeClr val="tx1"/>
                </a:solidFill>
                <a:round/>
                <a:headEnd/>
                <a:tailEnd/>
              </a:ln>
              <a:effectLst/>
            </p:spPr>
            <p:txBody>
              <a:bodyPr wrap="none" anchor="ctr"/>
              <a:lstStyle/>
              <a:p>
                <a:endParaRPr lang="en-US"/>
              </a:p>
            </p:txBody>
          </p:sp>
        </p:grpSp>
        <p:sp>
          <p:nvSpPr>
            <p:cNvPr id="66570" name="Text Box 10"/>
            <p:cNvSpPr txBox="1">
              <a:spLocks noChangeArrowheads="1"/>
            </p:cNvSpPr>
            <p:nvPr/>
          </p:nvSpPr>
          <p:spPr bwMode="auto">
            <a:xfrm>
              <a:off x="1651" y="871"/>
              <a:ext cx="807" cy="221"/>
            </a:xfrm>
            <a:prstGeom prst="rect">
              <a:avLst/>
            </a:prstGeom>
            <a:noFill/>
            <a:ln w="12700">
              <a:noFill/>
              <a:miter lim="800000"/>
              <a:headEnd/>
              <a:tailEnd/>
            </a:ln>
            <a:effectLst/>
          </p:spPr>
          <p:txBody>
            <a:bodyPr wrap="none">
              <a:spAutoFit/>
            </a:bodyPr>
            <a:lstStyle/>
            <a:p>
              <a:r>
                <a:rPr lang="en-US" sz="1700" b="1">
                  <a:latin typeface="Bookman" charset="0"/>
                </a:rPr>
                <a:t>Inception</a:t>
              </a:r>
              <a:endParaRPr lang="en-US"/>
            </a:p>
          </p:txBody>
        </p:sp>
        <p:sp>
          <p:nvSpPr>
            <p:cNvPr id="66571" name="Text Box 11"/>
            <p:cNvSpPr txBox="1">
              <a:spLocks noChangeArrowheads="1"/>
            </p:cNvSpPr>
            <p:nvPr/>
          </p:nvSpPr>
          <p:spPr bwMode="auto">
            <a:xfrm>
              <a:off x="2492" y="864"/>
              <a:ext cx="978" cy="221"/>
            </a:xfrm>
            <a:prstGeom prst="rect">
              <a:avLst/>
            </a:prstGeom>
            <a:noFill/>
            <a:ln w="12700">
              <a:noFill/>
              <a:miter lim="800000"/>
              <a:headEnd/>
              <a:tailEnd/>
            </a:ln>
            <a:effectLst/>
          </p:spPr>
          <p:txBody>
            <a:bodyPr wrap="none">
              <a:spAutoFit/>
            </a:bodyPr>
            <a:lstStyle/>
            <a:p>
              <a:r>
                <a:rPr lang="en-US" sz="1700" b="1">
                  <a:latin typeface="Bookman" charset="0"/>
                </a:rPr>
                <a:t>Elaboration</a:t>
              </a:r>
              <a:endParaRPr lang="en-US"/>
            </a:p>
          </p:txBody>
        </p:sp>
        <p:sp>
          <p:nvSpPr>
            <p:cNvPr id="66572" name="Text Box 12"/>
            <p:cNvSpPr txBox="1">
              <a:spLocks noChangeArrowheads="1"/>
            </p:cNvSpPr>
            <p:nvPr/>
          </p:nvSpPr>
          <p:spPr bwMode="auto">
            <a:xfrm>
              <a:off x="3456" y="871"/>
              <a:ext cx="1074" cy="221"/>
            </a:xfrm>
            <a:prstGeom prst="rect">
              <a:avLst/>
            </a:prstGeom>
            <a:noFill/>
            <a:ln w="12700">
              <a:noFill/>
              <a:miter lim="800000"/>
              <a:headEnd/>
              <a:tailEnd/>
            </a:ln>
            <a:effectLst/>
          </p:spPr>
          <p:txBody>
            <a:bodyPr wrap="none">
              <a:spAutoFit/>
            </a:bodyPr>
            <a:lstStyle/>
            <a:p>
              <a:r>
                <a:rPr lang="en-US" sz="1700" b="1">
                  <a:latin typeface="Bookman" charset="0"/>
                </a:rPr>
                <a:t>Construction</a:t>
              </a:r>
              <a:endParaRPr lang="en-US"/>
            </a:p>
          </p:txBody>
        </p:sp>
        <p:sp>
          <p:nvSpPr>
            <p:cNvPr id="66573" name="Text Box 13"/>
            <p:cNvSpPr txBox="1">
              <a:spLocks noChangeArrowheads="1"/>
            </p:cNvSpPr>
            <p:nvPr/>
          </p:nvSpPr>
          <p:spPr bwMode="auto">
            <a:xfrm>
              <a:off x="4560" y="871"/>
              <a:ext cx="893" cy="221"/>
            </a:xfrm>
            <a:prstGeom prst="rect">
              <a:avLst/>
            </a:prstGeom>
            <a:noFill/>
            <a:ln w="12700">
              <a:noFill/>
              <a:miter lim="800000"/>
              <a:headEnd/>
              <a:tailEnd/>
            </a:ln>
            <a:effectLst/>
          </p:spPr>
          <p:txBody>
            <a:bodyPr wrap="none">
              <a:spAutoFit/>
            </a:bodyPr>
            <a:lstStyle/>
            <a:p>
              <a:r>
                <a:rPr lang="en-US" sz="1700" b="1">
                  <a:latin typeface="Bookman" charset="0"/>
                </a:rPr>
                <a:t>Transition</a:t>
              </a:r>
              <a:endParaRPr lang="en-US"/>
            </a:p>
          </p:txBody>
        </p:sp>
      </p:grpSp>
      <p:sp>
        <p:nvSpPr>
          <p:cNvPr id="66574" name="Rectangle 14"/>
          <p:cNvSpPr>
            <a:spLocks noGrp="1" noChangeArrowheads="1"/>
          </p:cNvSpPr>
          <p:nvPr>
            <p:ph type="title"/>
          </p:nvPr>
        </p:nvSpPr>
        <p:spPr/>
        <p:txBody>
          <a:bodyPr/>
          <a:lstStyle/>
          <a:p>
            <a:r>
              <a:rPr lang="en-US"/>
              <a:t>UNIFIED PROCESS — LIFE CYCLE</a:t>
            </a:r>
          </a:p>
        </p:txBody>
      </p:sp>
      <p:sp>
        <p:nvSpPr>
          <p:cNvPr id="66575" name="Text Box 15"/>
          <p:cNvSpPr txBox="1">
            <a:spLocks noChangeArrowheads="1"/>
          </p:cNvSpPr>
          <p:nvPr/>
        </p:nvSpPr>
        <p:spPr bwMode="auto">
          <a:xfrm>
            <a:off x="5095875" y="1020763"/>
            <a:ext cx="917575" cy="396875"/>
          </a:xfrm>
          <a:prstGeom prst="rect">
            <a:avLst/>
          </a:prstGeom>
          <a:noFill/>
          <a:ln w="12700">
            <a:noFill/>
            <a:miter lim="800000"/>
            <a:headEnd/>
            <a:tailEnd/>
          </a:ln>
          <a:effectLst/>
        </p:spPr>
        <p:txBody>
          <a:bodyPr wrap="none">
            <a:spAutoFit/>
          </a:bodyPr>
          <a:lstStyle/>
          <a:p>
            <a:r>
              <a:rPr lang="en-US" sz="2000" b="1" u="sng">
                <a:solidFill>
                  <a:schemeClr val="hlink"/>
                </a:solidFill>
              </a:rPr>
              <a:t>Phases</a:t>
            </a:r>
            <a:endParaRPr lang="en-US"/>
          </a:p>
        </p:txBody>
      </p:sp>
      <p:sp>
        <p:nvSpPr>
          <p:cNvPr id="66576" name="Text Box 16"/>
          <p:cNvSpPr txBox="1">
            <a:spLocks noChangeArrowheads="1"/>
          </p:cNvSpPr>
          <p:nvPr/>
        </p:nvSpPr>
        <p:spPr bwMode="auto">
          <a:xfrm>
            <a:off x="365125" y="1219200"/>
            <a:ext cx="1982788" cy="396875"/>
          </a:xfrm>
          <a:prstGeom prst="rect">
            <a:avLst/>
          </a:prstGeom>
          <a:noFill/>
          <a:ln w="12700">
            <a:noFill/>
            <a:miter lim="800000"/>
            <a:headEnd/>
            <a:tailEnd/>
          </a:ln>
          <a:effectLst/>
        </p:spPr>
        <p:txBody>
          <a:bodyPr wrap="none">
            <a:spAutoFit/>
          </a:bodyPr>
          <a:lstStyle/>
          <a:p>
            <a:r>
              <a:rPr lang="en-US" sz="2000" b="1" u="sng">
                <a:solidFill>
                  <a:schemeClr val="hlink"/>
                </a:solidFill>
              </a:rPr>
              <a:t>Core Workflows</a:t>
            </a:r>
            <a:endParaRPr lang="en-US"/>
          </a:p>
        </p:txBody>
      </p:sp>
      <p:sp>
        <p:nvSpPr>
          <p:cNvPr id="66577" name="Text Box 17"/>
          <p:cNvSpPr txBox="1">
            <a:spLocks noChangeArrowheads="1"/>
          </p:cNvSpPr>
          <p:nvPr/>
        </p:nvSpPr>
        <p:spPr bwMode="auto">
          <a:xfrm>
            <a:off x="441325" y="1897063"/>
            <a:ext cx="1803400" cy="350837"/>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Requirements</a:t>
            </a:r>
            <a:endParaRPr lang="en-US" sz="1700" b="1">
              <a:latin typeface="Bookman" charset="0"/>
            </a:endParaRPr>
          </a:p>
        </p:txBody>
      </p:sp>
      <p:sp>
        <p:nvSpPr>
          <p:cNvPr id="66578" name="Text Box 18"/>
          <p:cNvSpPr txBox="1">
            <a:spLocks noChangeArrowheads="1"/>
          </p:cNvSpPr>
          <p:nvPr/>
        </p:nvSpPr>
        <p:spPr bwMode="auto">
          <a:xfrm>
            <a:off x="441325" y="2565400"/>
            <a:ext cx="1173163"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Analysis</a:t>
            </a:r>
            <a:endParaRPr lang="en-US" sz="1700" b="1">
              <a:latin typeface="Bookman" charset="0"/>
            </a:endParaRPr>
          </a:p>
        </p:txBody>
      </p:sp>
      <p:sp>
        <p:nvSpPr>
          <p:cNvPr id="66579" name="Text Box 19"/>
          <p:cNvSpPr txBox="1">
            <a:spLocks noChangeArrowheads="1"/>
          </p:cNvSpPr>
          <p:nvPr/>
        </p:nvSpPr>
        <p:spPr bwMode="auto">
          <a:xfrm>
            <a:off x="441325" y="3233738"/>
            <a:ext cx="984250" cy="350837"/>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Design</a:t>
            </a:r>
            <a:endParaRPr lang="en-US" sz="1700" b="1">
              <a:latin typeface="Bookman" charset="0"/>
            </a:endParaRPr>
          </a:p>
        </p:txBody>
      </p:sp>
      <p:sp>
        <p:nvSpPr>
          <p:cNvPr id="66580" name="Text Box 20"/>
          <p:cNvSpPr txBox="1">
            <a:spLocks noChangeArrowheads="1"/>
          </p:cNvSpPr>
          <p:nvPr/>
        </p:nvSpPr>
        <p:spPr bwMode="auto">
          <a:xfrm>
            <a:off x="441325" y="3902075"/>
            <a:ext cx="2011363"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Implementation</a:t>
            </a:r>
            <a:endParaRPr lang="en-US" sz="1700" b="1">
              <a:latin typeface="Bookman" charset="0"/>
            </a:endParaRPr>
          </a:p>
        </p:txBody>
      </p:sp>
      <p:sp>
        <p:nvSpPr>
          <p:cNvPr id="66581" name="Text Box 21"/>
          <p:cNvSpPr txBox="1">
            <a:spLocks noChangeArrowheads="1"/>
          </p:cNvSpPr>
          <p:nvPr/>
        </p:nvSpPr>
        <p:spPr bwMode="auto">
          <a:xfrm>
            <a:off x="441325" y="4572000"/>
            <a:ext cx="1057275"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Testing</a:t>
            </a:r>
            <a:endParaRPr lang="en-US" sz="1700" b="1">
              <a:latin typeface="Bookman" charset="0"/>
            </a:endParaRPr>
          </a:p>
        </p:txBody>
      </p:sp>
      <p:grpSp>
        <p:nvGrpSpPr>
          <p:cNvPr id="4" name="Group 22"/>
          <p:cNvGrpSpPr>
            <a:grpSpLocks/>
          </p:cNvGrpSpPr>
          <p:nvPr/>
        </p:nvGrpSpPr>
        <p:grpSpPr bwMode="auto">
          <a:xfrm>
            <a:off x="2590800" y="4610100"/>
            <a:ext cx="5943600" cy="196850"/>
            <a:chOff x="1632" y="2904"/>
            <a:chExt cx="3744" cy="124"/>
          </a:xfrm>
        </p:grpSpPr>
        <p:grpSp>
          <p:nvGrpSpPr>
            <p:cNvPr id="5" name="Group 23"/>
            <p:cNvGrpSpPr>
              <a:grpSpLocks/>
            </p:cNvGrpSpPr>
            <p:nvPr/>
          </p:nvGrpSpPr>
          <p:grpSpPr bwMode="auto">
            <a:xfrm>
              <a:off x="1632" y="2972"/>
              <a:ext cx="3744" cy="56"/>
              <a:chOff x="1632" y="2972"/>
              <a:chExt cx="3744" cy="56"/>
            </a:xfrm>
          </p:grpSpPr>
          <p:sp>
            <p:nvSpPr>
              <p:cNvPr id="66584" name="Freeform 24"/>
              <p:cNvSpPr>
                <a:spLocks/>
              </p:cNvSpPr>
              <p:nvPr/>
            </p:nvSpPr>
            <p:spPr bwMode="auto">
              <a:xfrm>
                <a:off x="2499" y="2972"/>
                <a:ext cx="892" cy="56"/>
              </a:xfrm>
              <a:custGeom>
                <a:avLst/>
                <a:gdLst/>
                <a:ahLst/>
                <a:cxnLst>
                  <a:cxn ang="0">
                    <a:pos x="0" y="52"/>
                  </a:cxn>
                  <a:cxn ang="0">
                    <a:pos x="194" y="0"/>
                  </a:cxn>
                  <a:cxn ang="0">
                    <a:pos x="419" y="33"/>
                  </a:cxn>
                  <a:cxn ang="0">
                    <a:pos x="496" y="52"/>
                  </a:cxn>
                  <a:cxn ang="0">
                    <a:pos x="577" y="45"/>
                  </a:cxn>
                  <a:cxn ang="0">
                    <a:pos x="622" y="11"/>
                  </a:cxn>
                  <a:cxn ang="0">
                    <a:pos x="712" y="0"/>
                  </a:cxn>
                  <a:cxn ang="0">
                    <a:pos x="892" y="56"/>
                  </a:cxn>
                </a:cxnLst>
                <a:rect l="0" t="0" r="r" b="b"/>
                <a:pathLst>
                  <a:path w="892" h="56">
                    <a:moveTo>
                      <a:pt x="0" y="52"/>
                    </a:moveTo>
                    <a:cubicBezTo>
                      <a:pt x="66" y="18"/>
                      <a:pt x="121" y="10"/>
                      <a:pt x="194" y="0"/>
                    </a:cubicBezTo>
                    <a:cubicBezTo>
                      <a:pt x="270" y="10"/>
                      <a:pt x="342" y="24"/>
                      <a:pt x="419" y="33"/>
                    </a:cubicBezTo>
                    <a:cubicBezTo>
                      <a:pt x="469" y="42"/>
                      <a:pt x="469" y="50"/>
                      <a:pt x="496" y="52"/>
                    </a:cubicBezTo>
                    <a:cubicBezTo>
                      <a:pt x="522" y="54"/>
                      <a:pt x="556" y="51"/>
                      <a:pt x="577" y="45"/>
                    </a:cubicBezTo>
                    <a:cubicBezTo>
                      <a:pt x="610" y="33"/>
                      <a:pt x="588" y="22"/>
                      <a:pt x="622" y="11"/>
                    </a:cubicBezTo>
                    <a:cubicBezTo>
                      <a:pt x="633" y="7"/>
                      <a:pt x="712" y="0"/>
                      <a:pt x="712" y="0"/>
                    </a:cubicBezTo>
                    <a:cubicBezTo>
                      <a:pt x="762" y="4"/>
                      <a:pt x="854" y="44"/>
                      <a:pt x="892" y="56"/>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85" name="Line 25"/>
              <p:cNvSpPr>
                <a:spLocks noChangeShapeType="1"/>
              </p:cNvSpPr>
              <p:nvPr/>
            </p:nvSpPr>
            <p:spPr bwMode="auto">
              <a:xfrm>
                <a:off x="1632" y="3024"/>
                <a:ext cx="3744" cy="0"/>
              </a:xfrm>
              <a:prstGeom prst="line">
                <a:avLst/>
              </a:prstGeom>
              <a:noFill/>
              <a:ln w="12700">
                <a:solidFill>
                  <a:schemeClr val="tx1"/>
                </a:solidFill>
                <a:round/>
                <a:headEnd/>
                <a:tailEnd/>
              </a:ln>
              <a:effectLst/>
            </p:spPr>
            <p:txBody>
              <a:bodyPr wrap="none" anchor="ctr"/>
              <a:lstStyle/>
              <a:p>
                <a:endParaRPr lang="en-US"/>
              </a:p>
            </p:txBody>
          </p:sp>
        </p:grpSp>
        <p:sp>
          <p:nvSpPr>
            <p:cNvPr id="66586" name="Freeform 26"/>
            <p:cNvSpPr>
              <a:spLocks/>
            </p:cNvSpPr>
            <p:nvPr/>
          </p:nvSpPr>
          <p:spPr bwMode="auto">
            <a:xfrm>
              <a:off x="3408" y="2938"/>
              <a:ext cx="890" cy="87"/>
            </a:xfrm>
            <a:custGeom>
              <a:avLst/>
              <a:gdLst/>
              <a:ahLst/>
              <a:cxnLst>
                <a:cxn ang="0">
                  <a:pos x="0" y="85"/>
                </a:cxn>
                <a:cxn ang="0">
                  <a:pos x="192" y="29"/>
                </a:cxn>
                <a:cxn ang="0">
                  <a:pos x="378" y="34"/>
                </a:cxn>
                <a:cxn ang="0">
                  <a:pos x="575" y="74"/>
                </a:cxn>
                <a:cxn ang="0">
                  <a:pos x="620" y="40"/>
                </a:cxn>
                <a:cxn ang="0">
                  <a:pos x="783" y="22"/>
                </a:cxn>
                <a:cxn ang="0">
                  <a:pos x="890" y="85"/>
                </a:cxn>
              </a:cxnLst>
              <a:rect l="0" t="0" r="r" b="b"/>
              <a:pathLst>
                <a:path w="890" h="87">
                  <a:moveTo>
                    <a:pt x="0" y="85"/>
                  </a:moveTo>
                  <a:cubicBezTo>
                    <a:pt x="66" y="51"/>
                    <a:pt x="119" y="39"/>
                    <a:pt x="192" y="29"/>
                  </a:cubicBezTo>
                  <a:cubicBezTo>
                    <a:pt x="268" y="39"/>
                    <a:pt x="301" y="25"/>
                    <a:pt x="378" y="34"/>
                  </a:cubicBezTo>
                  <a:cubicBezTo>
                    <a:pt x="474" y="66"/>
                    <a:pt x="461" y="87"/>
                    <a:pt x="575" y="74"/>
                  </a:cubicBezTo>
                  <a:cubicBezTo>
                    <a:pt x="608" y="62"/>
                    <a:pt x="586" y="51"/>
                    <a:pt x="620" y="40"/>
                  </a:cubicBezTo>
                  <a:cubicBezTo>
                    <a:pt x="631" y="36"/>
                    <a:pt x="794" y="0"/>
                    <a:pt x="783" y="22"/>
                  </a:cubicBezTo>
                  <a:cubicBezTo>
                    <a:pt x="833" y="26"/>
                    <a:pt x="852" y="73"/>
                    <a:pt x="890" y="85"/>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87" name="Freeform 27"/>
            <p:cNvSpPr>
              <a:spLocks/>
            </p:cNvSpPr>
            <p:nvPr/>
          </p:nvSpPr>
          <p:spPr bwMode="auto">
            <a:xfrm>
              <a:off x="4272" y="2904"/>
              <a:ext cx="1057" cy="124"/>
            </a:xfrm>
            <a:custGeom>
              <a:avLst/>
              <a:gdLst/>
              <a:ahLst/>
              <a:cxnLst>
                <a:cxn ang="0">
                  <a:pos x="0" y="119"/>
                </a:cxn>
                <a:cxn ang="0">
                  <a:pos x="291" y="0"/>
                </a:cxn>
                <a:cxn ang="0">
                  <a:pos x="381" y="23"/>
                </a:cxn>
                <a:cxn ang="0">
                  <a:pos x="575" y="108"/>
                </a:cxn>
                <a:cxn ang="0">
                  <a:pos x="620" y="74"/>
                </a:cxn>
                <a:cxn ang="0">
                  <a:pos x="719" y="90"/>
                </a:cxn>
                <a:cxn ang="0">
                  <a:pos x="1057" y="124"/>
                </a:cxn>
              </a:cxnLst>
              <a:rect l="0" t="0" r="r" b="b"/>
              <a:pathLst>
                <a:path w="1057" h="124">
                  <a:moveTo>
                    <a:pt x="0" y="119"/>
                  </a:moveTo>
                  <a:cubicBezTo>
                    <a:pt x="66" y="85"/>
                    <a:pt x="218" y="10"/>
                    <a:pt x="291" y="0"/>
                  </a:cubicBezTo>
                  <a:cubicBezTo>
                    <a:pt x="367" y="10"/>
                    <a:pt x="304" y="14"/>
                    <a:pt x="381" y="23"/>
                  </a:cubicBezTo>
                  <a:cubicBezTo>
                    <a:pt x="477" y="55"/>
                    <a:pt x="461" y="121"/>
                    <a:pt x="575" y="108"/>
                  </a:cubicBezTo>
                  <a:cubicBezTo>
                    <a:pt x="608" y="96"/>
                    <a:pt x="586" y="85"/>
                    <a:pt x="620" y="74"/>
                  </a:cubicBezTo>
                  <a:cubicBezTo>
                    <a:pt x="631" y="70"/>
                    <a:pt x="719" y="90"/>
                    <a:pt x="719" y="90"/>
                  </a:cubicBezTo>
                  <a:cubicBezTo>
                    <a:pt x="769" y="94"/>
                    <a:pt x="986" y="117"/>
                    <a:pt x="1057" y="124"/>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grpSp>
      <p:grpSp>
        <p:nvGrpSpPr>
          <p:cNvPr id="6" name="Group 28"/>
          <p:cNvGrpSpPr>
            <a:grpSpLocks/>
          </p:cNvGrpSpPr>
          <p:nvPr/>
        </p:nvGrpSpPr>
        <p:grpSpPr bwMode="auto">
          <a:xfrm>
            <a:off x="2590800" y="3756025"/>
            <a:ext cx="5943600" cy="377825"/>
            <a:chOff x="1632" y="2366"/>
            <a:chExt cx="3744" cy="238"/>
          </a:xfrm>
        </p:grpSpPr>
        <p:sp>
          <p:nvSpPr>
            <p:cNvPr id="66589" name="Freeform 29"/>
            <p:cNvSpPr>
              <a:spLocks/>
            </p:cNvSpPr>
            <p:nvPr/>
          </p:nvSpPr>
          <p:spPr bwMode="auto">
            <a:xfrm>
              <a:off x="2073" y="2366"/>
              <a:ext cx="3267" cy="237"/>
            </a:xfrm>
            <a:custGeom>
              <a:avLst/>
              <a:gdLst/>
              <a:ahLst/>
              <a:cxnLst>
                <a:cxn ang="0">
                  <a:pos x="0" y="237"/>
                </a:cxn>
                <a:cxn ang="0">
                  <a:pos x="270" y="192"/>
                </a:cxn>
                <a:cxn ang="0">
                  <a:pos x="710" y="181"/>
                </a:cxn>
                <a:cxn ang="0">
                  <a:pos x="777" y="181"/>
                </a:cxn>
                <a:cxn ang="0">
                  <a:pos x="780" y="173"/>
                </a:cxn>
                <a:cxn ang="0">
                  <a:pos x="811" y="169"/>
                </a:cxn>
                <a:cxn ang="0">
                  <a:pos x="868" y="158"/>
                </a:cxn>
                <a:cxn ang="0">
                  <a:pos x="991" y="158"/>
                </a:cxn>
                <a:cxn ang="0">
                  <a:pos x="1183" y="147"/>
                </a:cxn>
                <a:cxn ang="0">
                  <a:pos x="1341" y="90"/>
                </a:cxn>
                <a:cxn ang="0">
                  <a:pos x="1780" y="0"/>
                </a:cxn>
                <a:cxn ang="0">
                  <a:pos x="2298" y="23"/>
                </a:cxn>
                <a:cxn ang="0">
                  <a:pos x="2377" y="68"/>
                </a:cxn>
                <a:cxn ang="0">
                  <a:pos x="2490" y="124"/>
                </a:cxn>
                <a:cxn ang="0">
                  <a:pos x="2715" y="181"/>
                </a:cxn>
                <a:cxn ang="0">
                  <a:pos x="3042" y="203"/>
                </a:cxn>
                <a:cxn ang="0">
                  <a:pos x="3267" y="237"/>
                </a:cxn>
              </a:cxnLst>
              <a:rect l="0" t="0" r="r" b="b"/>
              <a:pathLst>
                <a:path w="3267" h="237">
                  <a:moveTo>
                    <a:pt x="0" y="237"/>
                  </a:moveTo>
                  <a:cubicBezTo>
                    <a:pt x="80" y="232"/>
                    <a:pt x="166" y="197"/>
                    <a:pt x="270" y="192"/>
                  </a:cubicBezTo>
                  <a:cubicBezTo>
                    <a:pt x="388" y="182"/>
                    <a:pt x="625" y="182"/>
                    <a:pt x="710" y="181"/>
                  </a:cubicBezTo>
                  <a:cubicBezTo>
                    <a:pt x="732" y="177"/>
                    <a:pt x="754" y="181"/>
                    <a:pt x="777" y="181"/>
                  </a:cubicBezTo>
                  <a:cubicBezTo>
                    <a:pt x="797" y="180"/>
                    <a:pt x="774" y="175"/>
                    <a:pt x="780" y="173"/>
                  </a:cubicBezTo>
                  <a:cubicBezTo>
                    <a:pt x="785" y="171"/>
                    <a:pt x="796" y="171"/>
                    <a:pt x="811" y="169"/>
                  </a:cubicBezTo>
                  <a:cubicBezTo>
                    <a:pt x="828" y="171"/>
                    <a:pt x="838" y="159"/>
                    <a:pt x="868" y="158"/>
                  </a:cubicBezTo>
                  <a:cubicBezTo>
                    <a:pt x="898" y="156"/>
                    <a:pt x="938" y="159"/>
                    <a:pt x="991" y="158"/>
                  </a:cubicBezTo>
                  <a:cubicBezTo>
                    <a:pt x="1047" y="145"/>
                    <a:pt x="1127" y="160"/>
                    <a:pt x="1183" y="147"/>
                  </a:cubicBezTo>
                  <a:cubicBezTo>
                    <a:pt x="1248" y="103"/>
                    <a:pt x="1262" y="105"/>
                    <a:pt x="1341" y="90"/>
                  </a:cubicBezTo>
                  <a:cubicBezTo>
                    <a:pt x="1463" y="66"/>
                    <a:pt x="1656" y="11"/>
                    <a:pt x="1780" y="0"/>
                  </a:cubicBezTo>
                  <a:cubicBezTo>
                    <a:pt x="1948" y="15"/>
                    <a:pt x="2128" y="10"/>
                    <a:pt x="2298" y="23"/>
                  </a:cubicBezTo>
                  <a:cubicBezTo>
                    <a:pt x="2328" y="30"/>
                    <a:pt x="2349" y="54"/>
                    <a:pt x="2377" y="68"/>
                  </a:cubicBezTo>
                  <a:cubicBezTo>
                    <a:pt x="2416" y="87"/>
                    <a:pt x="2448" y="110"/>
                    <a:pt x="2490" y="124"/>
                  </a:cubicBezTo>
                  <a:cubicBezTo>
                    <a:pt x="2605" y="200"/>
                    <a:pt x="2524" y="162"/>
                    <a:pt x="2715" y="181"/>
                  </a:cubicBezTo>
                  <a:cubicBezTo>
                    <a:pt x="2783" y="187"/>
                    <a:pt x="2941" y="169"/>
                    <a:pt x="3042" y="203"/>
                  </a:cubicBezTo>
                  <a:cubicBezTo>
                    <a:pt x="3074" y="192"/>
                    <a:pt x="3194" y="232"/>
                    <a:pt x="3267" y="237"/>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90" name="Line 30"/>
            <p:cNvSpPr>
              <a:spLocks noChangeShapeType="1"/>
            </p:cNvSpPr>
            <p:nvPr/>
          </p:nvSpPr>
          <p:spPr bwMode="auto">
            <a:xfrm>
              <a:off x="1632" y="260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31"/>
          <p:cNvGrpSpPr>
            <a:grpSpLocks/>
          </p:cNvGrpSpPr>
          <p:nvPr/>
        </p:nvGrpSpPr>
        <p:grpSpPr bwMode="auto">
          <a:xfrm>
            <a:off x="2590800" y="2478088"/>
            <a:ext cx="5943600" cy="325437"/>
            <a:chOff x="1632" y="1561"/>
            <a:chExt cx="3744" cy="205"/>
          </a:xfrm>
        </p:grpSpPr>
        <p:sp>
          <p:nvSpPr>
            <p:cNvPr id="66592" name="Freeform 32"/>
            <p:cNvSpPr>
              <a:spLocks/>
            </p:cNvSpPr>
            <p:nvPr/>
          </p:nvSpPr>
          <p:spPr bwMode="auto">
            <a:xfrm>
              <a:off x="1866" y="1561"/>
              <a:ext cx="2788" cy="205"/>
            </a:xfrm>
            <a:custGeom>
              <a:avLst/>
              <a:gdLst/>
              <a:ahLst/>
              <a:cxnLst>
                <a:cxn ang="0">
                  <a:pos x="25" y="202"/>
                </a:cxn>
                <a:cxn ang="0">
                  <a:pos x="46" y="202"/>
                </a:cxn>
                <a:cxn ang="0">
                  <a:pos x="297" y="178"/>
                </a:cxn>
                <a:cxn ang="0">
                  <a:pos x="387" y="174"/>
                </a:cxn>
                <a:cxn ang="0">
                  <a:pos x="489" y="152"/>
                </a:cxn>
                <a:cxn ang="0">
                  <a:pos x="574" y="146"/>
                </a:cxn>
                <a:cxn ang="0">
                  <a:pos x="603" y="135"/>
                </a:cxn>
                <a:cxn ang="0">
                  <a:pos x="619" y="127"/>
                </a:cxn>
                <a:cxn ang="0">
                  <a:pos x="737" y="39"/>
                </a:cxn>
                <a:cxn ang="0">
                  <a:pos x="939" y="13"/>
                </a:cxn>
                <a:cxn ang="0">
                  <a:pos x="1052" y="13"/>
                </a:cxn>
                <a:cxn ang="0">
                  <a:pos x="1142" y="62"/>
                </a:cxn>
                <a:cxn ang="0">
                  <a:pos x="1311" y="129"/>
                </a:cxn>
                <a:cxn ang="0">
                  <a:pos x="1661" y="169"/>
                </a:cxn>
                <a:cxn ang="0">
                  <a:pos x="2603" y="196"/>
                </a:cxn>
                <a:cxn ang="0">
                  <a:pos x="2771" y="204"/>
                </a:cxn>
              </a:cxnLst>
              <a:rect l="0" t="0" r="r" b="b"/>
              <a:pathLst>
                <a:path w="2788" h="205">
                  <a:moveTo>
                    <a:pt x="25" y="202"/>
                  </a:moveTo>
                  <a:cubicBezTo>
                    <a:pt x="28" y="201"/>
                    <a:pt x="0" y="205"/>
                    <a:pt x="46" y="202"/>
                  </a:cubicBezTo>
                  <a:cubicBezTo>
                    <a:pt x="91" y="198"/>
                    <a:pt x="240" y="182"/>
                    <a:pt x="297" y="178"/>
                  </a:cubicBezTo>
                  <a:cubicBezTo>
                    <a:pt x="357" y="171"/>
                    <a:pt x="355" y="178"/>
                    <a:pt x="387" y="174"/>
                  </a:cubicBezTo>
                  <a:cubicBezTo>
                    <a:pt x="419" y="169"/>
                    <a:pt x="457" y="156"/>
                    <a:pt x="489" y="152"/>
                  </a:cubicBezTo>
                  <a:cubicBezTo>
                    <a:pt x="520" y="147"/>
                    <a:pt x="555" y="148"/>
                    <a:pt x="574" y="146"/>
                  </a:cubicBezTo>
                  <a:cubicBezTo>
                    <a:pt x="592" y="143"/>
                    <a:pt x="595" y="138"/>
                    <a:pt x="603" y="135"/>
                  </a:cubicBezTo>
                  <a:cubicBezTo>
                    <a:pt x="610" y="131"/>
                    <a:pt x="596" y="143"/>
                    <a:pt x="619" y="127"/>
                  </a:cubicBezTo>
                  <a:cubicBezTo>
                    <a:pt x="641" y="111"/>
                    <a:pt x="683" y="57"/>
                    <a:pt x="737" y="39"/>
                  </a:cubicBezTo>
                  <a:cubicBezTo>
                    <a:pt x="790" y="20"/>
                    <a:pt x="886" y="17"/>
                    <a:pt x="939" y="13"/>
                  </a:cubicBezTo>
                  <a:cubicBezTo>
                    <a:pt x="977" y="16"/>
                    <a:pt x="1015" y="0"/>
                    <a:pt x="1052" y="13"/>
                  </a:cubicBezTo>
                  <a:cubicBezTo>
                    <a:pt x="1062" y="16"/>
                    <a:pt x="1117" y="58"/>
                    <a:pt x="1142" y="62"/>
                  </a:cubicBezTo>
                  <a:cubicBezTo>
                    <a:pt x="1203" y="71"/>
                    <a:pt x="1250" y="124"/>
                    <a:pt x="1311" y="129"/>
                  </a:cubicBezTo>
                  <a:cubicBezTo>
                    <a:pt x="1415" y="136"/>
                    <a:pt x="1661" y="169"/>
                    <a:pt x="1661" y="169"/>
                  </a:cubicBezTo>
                  <a:cubicBezTo>
                    <a:pt x="1876" y="180"/>
                    <a:pt x="2418" y="190"/>
                    <a:pt x="2603" y="196"/>
                  </a:cubicBezTo>
                  <a:cubicBezTo>
                    <a:pt x="2788" y="201"/>
                    <a:pt x="2736" y="202"/>
                    <a:pt x="2771" y="204"/>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93" name="Line 33"/>
            <p:cNvSpPr>
              <a:spLocks noChangeShapeType="1"/>
            </p:cNvSpPr>
            <p:nvPr/>
          </p:nvSpPr>
          <p:spPr bwMode="auto">
            <a:xfrm>
              <a:off x="1632" y="176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4"/>
          <p:cNvGrpSpPr>
            <a:grpSpLocks/>
          </p:cNvGrpSpPr>
          <p:nvPr/>
        </p:nvGrpSpPr>
        <p:grpSpPr bwMode="auto">
          <a:xfrm>
            <a:off x="2590800" y="3089275"/>
            <a:ext cx="5943600" cy="379413"/>
            <a:chOff x="1632" y="1946"/>
            <a:chExt cx="3744" cy="239"/>
          </a:xfrm>
        </p:grpSpPr>
        <p:sp>
          <p:nvSpPr>
            <p:cNvPr id="66595" name="Freeform 35"/>
            <p:cNvSpPr>
              <a:spLocks/>
            </p:cNvSpPr>
            <p:nvPr/>
          </p:nvSpPr>
          <p:spPr bwMode="auto">
            <a:xfrm>
              <a:off x="1904" y="1946"/>
              <a:ext cx="3357" cy="239"/>
            </a:xfrm>
            <a:custGeom>
              <a:avLst/>
              <a:gdLst/>
              <a:ahLst/>
              <a:cxnLst>
                <a:cxn ang="0">
                  <a:pos x="5" y="235"/>
                </a:cxn>
                <a:cxn ang="0">
                  <a:pos x="32" y="238"/>
                </a:cxn>
                <a:cxn ang="0">
                  <a:pos x="59" y="230"/>
                </a:cxn>
                <a:cxn ang="0">
                  <a:pos x="117" y="225"/>
                </a:cxn>
                <a:cxn ang="0">
                  <a:pos x="181" y="225"/>
                </a:cxn>
                <a:cxn ang="0">
                  <a:pos x="213" y="225"/>
                </a:cxn>
                <a:cxn ang="0">
                  <a:pos x="320" y="219"/>
                </a:cxn>
                <a:cxn ang="0">
                  <a:pos x="563" y="205"/>
                </a:cxn>
                <a:cxn ang="0">
                  <a:pos x="980" y="171"/>
                </a:cxn>
                <a:cxn ang="0">
                  <a:pos x="1341" y="26"/>
                </a:cxn>
                <a:cxn ang="0">
                  <a:pos x="1431" y="15"/>
                </a:cxn>
                <a:cxn ang="0">
                  <a:pos x="1555" y="15"/>
                </a:cxn>
                <a:cxn ang="0">
                  <a:pos x="1724" y="71"/>
                </a:cxn>
                <a:cxn ang="0">
                  <a:pos x="1983" y="139"/>
                </a:cxn>
                <a:cxn ang="0">
                  <a:pos x="2051" y="150"/>
                </a:cxn>
                <a:cxn ang="0">
                  <a:pos x="2479" y="205"/>
                </a:cxn>
                <a:cxn ang="0">
                  <a:pos x="2850" y="205"/>
                </a:cxn>
                <a:cxn ang="0">
                  <a:pos x="3087" y="205"/>
                </a:cxn>
                <a:cxn ang="0">
                  <a:pos x="3121" y="217"/>
                </a:cxn>
                <a:cxn ang="0">
                  <a:pos x="3357" y="239"/>
                </a:cxn>
              </a:cxnLst>
              <a:rect l="0" t="0" r="r" b="b"/>
              <a:pathLst>
                <a:path w="3357" h="239">
                  <a:moveTo>
                    <a:pt x="5" y="235"/>
                  </a:moveTo>
                  <a:cubicBezTo>
                    <a:pt x="0" y="227"/>
                    <a:pt x="23" y="238"/>
                    <a:pt x="32" y="238"/>
                  </a:cubicBezTo>
                  <a:cubicBezTo>
                    <a:pt x="41" y="237"/>
                    <a:pt x="44" y="232"/>
                    <a:pt x="59" y="230"/>
                  </a:cubicBezTo>
                  <a:cubicBezTo>
                    <a:pt x="73" y="227"/>
                    <a:pt x="96" y="225"/>
                    <a:pt x="117" y="225"/>
                  </a:cubicBezTo>
                  <a:cubicBezTo>
                    <a:pt x="137" y="224"/>
                    <a:pt x="165" y="225"/>
                    <a:pt x="181" y="225"/>
                  </a:cubicBezTo>
                  <a:cubicBezTo>
                    <a:pt x="197" y="225"/>
                    <a:pt x="190" y="225"/>
                    <a:pt x="213" y="225"/>
                  </a:cubicBezTo>
                  <a:cubicBezTo>
                    <a:pt x="224" y="215"/>
                    <a:pt x="304" y="220"/>
                    <a:pt x="320" y="219"/>
                  </a:cubicBezTo>
                  <a:cubicBezTo>
                    <a:pt x="389" y="214"/>
                    <a:pt x="469" y="216"/>
                    <a:pt x="563" y="205"/>
                  </a:cubicBezTo>
                  <a:cubicBezTo>
                    <a:pt x="701" y="187"/>
                    <a:pt x="841" y="188"/>
                    <a:pt x="980" y="171"/>
                  </a:cubicBezTo>
                  <a:cubicBezTo>
                    <a:pt x="1112" y="145"/>
                    <a:pt x="1267" y="48"/>
                    <a:pt x="1341" y="26"/>
                  </a:cubicBezTo>
                  <a:cubicBezTo>
                    <a:pt x="1416" y="0"/>
                    <a:pt x="1395" y="16"/>
                    <a:pt x="1431" y="15"/>
                  </a:cubicBezTo>
                  <a:cubicBezTo>
                    <a:pt x="1466" y="15"/>
                    <a:pt x="1506" y="5"/>
                    <a:pt x="1555" y="15"/>
                  </a:cubicBezTo>
                  <a:cubicBezTo>
                    <a:pt x="1603" y="24"/>
                    <a:pt x="1652" y="50"/>
                    <a:pt x="1724" y="71"/>
                  </a:cubicBezTo>
                  <a:cubicBezTo>
                    <a:pt x="1793" y="94"/>
                    <a:pt x="1928" y="125"/>
                    <a:pt x="1983" y="139"/>
                  </a:cubicBezTo>
                  <a:cubicBezTo>
                    <a:pt x="2037" y="152"/>
                    <a:pt x="1968" y="138"/>
                    <a:pt x="2051" y="150"/>
                  </a:cubicBezTo>
                  <a:cubicBezTo>
                    <a:pt x="2183" y="183"/>
                    <a:pt x="2344" y="187"/>
                    <a:pt x="2479" y="205"/>
                  </a:cubicBezTo>
                  <a:cubicBezTo>
                    <a:pt x="2553" y="214"/>
                    <a:pt x="2802" y="202"/>
                    <a:pt x="2850" y="205"/>
                  </a:cubicBezTo>
                  <a:cubicBezTo>
                    <a:pt x="3138" y="235"/>
                    <a:pt x="2777" y="205"/>
                    <a:pt x="3087" y="205"/>
                  </a:cubicBezTo>
                  <a:cubicBezTo>
                    <a:pt x="3099" y="205"/>
                    <a:pt x="3109" y="215"/>
                    <a:pt x="3121" y="217"/>
                  </a:cubicBezTo>
                  <a:cubicBezTo>
                    <a:pt x="3221" y="230"/>
                    <a:pt x="3307" y="234"/>
                    <a:pt x="3357" y="239"/>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96" name="Line 36"/>
            <p:cNvSpPr>
              <a:spLocks noChangeShapeType="1"/>
            </p:cNvSpPr>
            <p:nvPr/>
          </p:nvSpPr>
          <p:spPr bwMode="auto">
            <a:xfrm>
              <a:off x="1632" y="218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7"/>
          <p:cNvGrpSpPr>
            <a:grpSpLocks/>
          </p:cNvGrpSpPr>
          <p:nvPr/>
        </p:nvGrpSpPr>
        <p:grpSpPr bwMode="auto">
          <a:xfrm>
            <a:off x="2590800" y="1808163"/>
            <a:ext cx="3937000" cy="330200"/>
            <a:chOff x="1632" y="1139"/>
            <a:chExt cx="2480" cy="208"/>
          </a:xfrm>
        </p:grpSpPr>
        <p:sp>
          <p:nvSpPr>
            <p:cNvPr id="66598" name="Freeform 38"/>
            <p:cNvSpPr>
              <a:spLocks/>
            </p:cNvSpPr>
            <p:nvPr/>
          </p:nvSpPr>
          <p:spPr bwMode="auto">
            <a:xfrm>
              <a:off x="1679" y="1139"/>
              <a:ext cx="2433" cy="208"/>
            </a:xfrm>
            <a:custGeom>
              <a:avLst/>
              <a:gdLst/>
              <a:ahLst/>
              <a:cxnLst>
                <a:cxn ang="0">
                  <a:pos x="0" y="208"/>
                </a:cxn>
                <a:cxn ang="0">
                  <a:pos x="203" y="175"/>
                </a:cxn>
                <a:cxn ang="0">
                  <a:pos x="619" y="101"/>
                </a:cxn>
                <a:cxn ang="0">
                  <a:pos x="890" y="22"/>
                </a:cxn>
                <a:cxn ang="0">
                  <a:pos x="1115" y="6"/>
                </a:cxn>
                <a:cxn ang="0">
                  <a:pos x="1419" y="39"/>
                </a:cxn>
                <a:cxn ang="0">
                  <a:pos x="1577" y="51"/>
                </a:cxn>
                <a:cxn ang="0">
                  <a:pos x="1746" y="84"/>
                </a:cxn>
                <a:cxn ang="0">
                  <a:pos x="1926" y="146"/>
                </a:cxn>
                <a:cxn ang="0">
                  <a:pos x="2433" y="208"/>
                </a:cxn>
              </a:cxnLst>
              <a:rect l="0" t="0" r="r" b="b"/>
              <a:pathLst>
                <a:path w="2433" h="208">
                  <a:moveTo>
                    <a:pt x="0" y="208"/>
                  </a:moveTo>
                  <a:cubicBezTo>
                    <a:pt x="64" y="186"/>
                    <a:pt x="135" y="184"/>
                    <a:pt x="203" y="175"/>
                  </a:cubicBezTo>
                  <a:cubicBezTo>
                    <a:pt x="346" y="154"/>
                    <a:pt x="474" y="113"/>
                    <a:pt x="619" y="101"/>
                  </a:cubicBezTo>
                  <a:cubicBezTo>
                    <a:pt x="706" y="71"/>
                    <a:pt x="801" y="46"/>
                    <a:pt x="890" y="22"/>
                  </a:cubicBezTo>
                  <a:cubicBezTo>
                    <a:pt x="969" y="0"/>
                    <a:pt x="1035" y="27"/>
                    <a:pt x="1115" y="6"/>
                  </a:cubicBezTo>
                  <a:cubicBezTo>
                    <a:pt x="1205" y="10"/>
                    <a:pt x="1329" y="32"/>
                    <a:pt x="1419" y="39"/>
                  </a:cubicBezTo>
                  <a:cubicBezTo>
                    <a:pt x="1473" y="43"/>
                    <a:pt x="1523" y="35"/>
                    <a:pt x="1577" y="51"/>
                  </a:cubicBezTo>
                  <a:cubicBezTo>
                    <a:pt x="1643" y="70"/>
                    <a:pt x="1658" y="63"/>
                    <a:pt x="1746" y="84"/>
                  </a:cubicBezTo>
                  <a:cubicBezTo>
                    <a:pt x="1810" y="99"/>
                    <a:pt x="1860" y="133"/>
                    <a:pt x="1926" y="146"/>
                  </a:cubicBezTo>
                  <a:cubicBezTo>
                    <a:pt x="2090" y="178"/>
                    <a:pt x="2330" y="194"/>
                    <a:pt x="2433" y="208"/>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66599" name="Line 39"/>
            <p:cNvSpPr>
              <a:spLocks noChangeShapeType="1"/>
            </p:cNvSpPr>
            <p:nvPr/>
          </p:nvSpPr>
          <p:spPr bwMode="auto">
            <a:xfrm>
              <a:off x="1632" y="1344"/>
              <a:ext cx="2447" cy="0"/>
            </a:xfrm>
            <a:prstGeom prst="line">
              <a:avLst/>
            </a:prstGeom>
            <a:noFill/>
            <a:ln w="12700">
              <a:solidFill>
                <a:schemeClr val="tx1"/>
              </a:solidFill>
              <a:round/>
              <a:headEnd/>
              <a:tailEnd/>
            </a:ln>
            <a:effectLst/>
          </p:spPr>
          <p:txBody>
            <a:bodyPr wrap="none" anchor="ctr"/>
            <a:lstStyle/>
            <a:p>
              <a:endParaRPr lang="en-US"/>
            </a:p>
          </p:txBody>
        </p:sp>
      </p:grpSp>
      <p:sp>
        <p:nvSpPr>
          <p:cNvPr id="66600" name="Line 40"/>
          <p:cNvSpPr>
            <a:spLocks noChangeShapeType="1"/>
          </p:cNvSpPr>
          <p:nvPr/>
        </p:nvSpPr>
        <p:spPr bwMode="auto">
          <a:xfrm>
            <a:off x="2919413"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1" name="Line 41"/>
          <p:cNvSpPr>
            <a:spLocks noChangeShapeType="1"/>
          </p:cNvSpPr>
          <p:nvPr/>
        </p:nvSpPr>
        <p:spPr bwMode="auto">
          <a:xfrm>
            <a:off x="363537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2" name="Line 42"/>
          <p:cNvSpPr>
            <a:spLocks noChangeShapeType="1"/>
          </p:cNvSpPr>
          <p:nvPr/>
        </p:nvSpPr>
        <p:spPr bwMode="auto">
          <a:xfrm>
            <a:off x="432752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3" name="Line 43"/>
          <p:cNvSpPr>
            <a:spLocks noChangeShapeType="1"/>
          </p:cNvSpPr>
          <p:nvPr/>
        </p:nvSpPr>
        <p:spPr bwMode="auto">
          <a:xfrm>
            <a:off x="5054600"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4" name="Line 44"/>
          <p:cNvSpPr>
            <a:spLocks noChangeShapeType="1"/>
          </p:cNvSpPr>
          <p:nvPr/>
        </p:nvSpPr>
        <p:spPr bwMode="auto">
          <a:xfrm>
            <a:off x="569912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5" name="Line 45"/>
          <p:cNvSpPr>
            <a:spLocks noChangeShapeType="1"/>
          </p:cNvSpPr>
          <p:nvPr/>
        </p:nvSpPr>
        <p:spPr bwMode="auto">
          <a:xfrm>
            <a:off x="6332538"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6" name="Line 46"/>
          <p:cNvSpPr>
            <a:spLocks noChangeShapeType="1"/>
          </p:cNvSpPr>
          <p:nvPr/>
        </p:nvSpPr>
        <p:spPr bwMode="auto">
          <a:xfrm>
            <a:off x="6942138" y="2819400"/>
            <a:ext cx="0" cy="1981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7" name="Line 47"/>
          <p:cNvSpPr>
            <a:spLocks noChangeShapeType="1"/>
          </p:cNvSpPr>
          <p:nvPr/>
        </p:nvSpPr>
        <p:spPr bwMode="auto">
          <a:xfrm>
            <a:off x="7599363" y="2819400"/>
            <a:ext cx="0" cy="1981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6608" name="Line 48"/>
          <p:cNvSpPr>
            <a:spLocks noChangeShapeType="1"/>
          </p:cNvSpPr>
          <p:nvPr/>
        </p:nvSpPr>
        <p:spPr bwMode="auto">
          <a:xfrm>
            <a:off x="8220075" y="2819400"/>
            <a:ext cx="0" cy="1981200"/>
          </a:xfrm>
          <a:prstGeom prst="line">
            <a:avLst/>
          </a:prstGeom>
          <a:noFill/>
          <a:ln w="28575">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76"/>
                                        </p:tgtEl>
                                        <p:attrNameLst>
                                          <p:attrName>style.visibility</p:attrName>
                                        </p:attrNameLst>
                                      </p:cBhvr>
                                      <p:to>
                                        <p:strVal val="visible"/>
                                      </p:to>
                                    </p:set>
                                    <p:anim calcmode="lin" valueType="num">
                                      <p:cBhvr additive="base">
                                        <p:cTn id="7" dur="500" fill="hold"/>
                                        <p:tgtEl>
                                          <p:spTgt spid="66576"/>
                                        </p:tgtEl>
                                        <p:attrNameLst>
                                          <p:attrName>ppt_x</p:attrName>
                                        </p:attrNameLst>
                                      </p:cBhvr>
                                      <p:tavLst>
                                        <p:tav tm="0">
                                          <p:val>
                                            <p:strVal val="0-#ppt_w/2"/>
                                          </p:val>
                                        </p:tav>
                                        <p:tav tm="100000">
                                          <p:val>
                                            <p:strVal val="#ppt_x"/>
                                          </p:val>
                                        </p:tav>
                                      </p:tavLst>
                                    </p:anim>
                                    <p:anim calcmode="lin" valueType="num">
                                      <p:cBhvr additive="base">
                                        <p:cTn id="8" dur="500" fill="hold"/>
                                        <p:tgtEl>
                                          <p:spTgt spid="665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77"/>
                                        </p:tgtEl>
                                        <p:attrNameLst>
                                          <p:attrName>style.visibility</p:attrName>
                                        </p:attrNameLst>
                                      </p:cBhvr>
                                      <p:to>
                                        <p:strVal val="visible"/>
                                      </p:to>
                                    </p:set>
                                    <p:anim calcmode="lin" valueType="num">
                                      <p:cBhvr additive="base">
                                        <p:cTn id="12" dur="500" fill="hold"/>
                                        <p:tgtEl>
                                          <p:spTgt spid="66577"/>
                                        </p:tgtEl>
                                        <p:attrNameLst>
                                          <p:attrName>ppt_x</p:attrName>
                                        </p:attrNameLst>
                                      </p:cBhvr>
                                      <p:tavLst>
                                        <p:tav tm="0">
                                          <p:val>
                                            <p:strVal val="0-#ppt_w/2"/>
                                          </p:val>
                                        </p:tav>
                                        <p:tav tm="100000">
                                          <p:val>
                                            <p:strVal val="#ppt_x"/>
                                          </p:val>
                                        </p:tav>
                                      </p:tavLst>
                                    </p:anim>
                                    <p:anim calcmode="lin" valueType="num">
                                      <p:cBhvr additive="base">
                                        <p:cTn id="13" dur="500" fill="hold"/>
                                        <p:tgtEl>
                                          <p:spTgt spid="6657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7"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ppt_w/2"/>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8" fill="hold" grpId="0" nodeType="afterEffect">
                                  <p:stCondLst>
                                    <p:cond delay="1000"/>
                                  </p:stCondLst>
                                  <p:childTnLst>
                                    <p:set>
                                      <p:cBhvr>
                                        <p:cTn id="23" dur="1" fill="hold">
                                          <p:stCondLst>
                                            <p:cond delay="0"/>
                                          </p:stCondLst>
                                        </p:cTn>
                                        <p:tgtEl>
                                          <p:spTgt spid="66578"/>
                                        </p:tgtEl>
                                        <p:attrNameLst>
                                          <p:attrName>style.visibility</p:attrName>
                                        </p:attrNameLst>
                                      </p:cBhvr>
                                      <p:to>
                                        <p:strVal val="visible"/>
                                      </p:to>
                                    </p:set>
                                    <p:anim calcmode="lin" valueType="num">
                                      <p:cBhvr additive="base">
                                        <p:cTn id="24" dur="500" fill="hold"/>
                                        <p:tgtEl>
                                          <p:spTgt spid="66578"/>
                                        </p:tgtEl>
                                        <p:attrNameLst>
                                          <p:attrName>ppt_x</p:attrName>
                                        </p:attrNameLst>
                                      </p:cBhvr>
                                      <p:tavLst>
                                        <p:tav tm="0">
                                          <p:val>
                                            <p:strVal val="0-#ppt_w/2"/>
                                          </p:val>
                                        </p:tav>
                                        <p:tav tm="100000">
                                          <p:val>
                                            <p:strVal val="#ppt_x"/>
                                          </p:val>
                                        </p:tav>
                                      </p:tavLst>
                                    </p:anim>
                                    <p:anim calcmode="lin" valueType="num">
                                      <p:cBhvr additive="base">
                                        <p:cTn id="25" dur="500" fill="hold"/>
                                        <p:tgtEl>
                                          <p:spTgt spid="66578"/>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17"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ppt_x</p:attrName>
                                        </p:attrNameLst>
                                      </p:cBhvr>
                                      <p:tavLst>
                                        <p:tav tm="0">
                                          <p:val>
                                            <p:strVal val="#ppt_x-#ppt_w/2"/>
                                          </p:val>
                                        </p:tav>
                                        <p:tav tm="100000">
                                          <p:val>
                                            <p:strVal val="#ppt_x"/>
                                          </p:val>
                                        </p:tav>
                                      </p:tavLst>
                                    </p:anim>
                                    <p:anim calcmode="lin" valueType="num">
                                      <p:cBhvr>
                                        <p:cTn id="30" dur="500" fill="hold"/>
                                        <p:tgtEl>
                                          <p:spTgt spid="7"/>
                                        </p:tgtEl>
                                        <p:attrNameLst>
                                          <p:attrName>ppt_y</p:attrName>
                                        </p:attrNameLst>
                                      </p:cBhvr>
                                      <p:tavLst>
                                        <p:tav tm="0">
                                          <p:val>
                                            <p:strVal val="#ppt_y"/>
                                          </p:val>
                                        </p:tav>
                                        <p:tav tm="100000">
                                          <p:val>
                                            <p:strVal val="#ppt_y"/>
                                          </p:val>
                                        </p:tav>
                                      </p:tavLst>
                                    </p:anim>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strVal val="#ppt_h"/>
                                          </p:val>
                                        </p:tav>
                                        <p:tav tm="100000">
                                          <p:val>
                                            <p:strVal val="#ppt_h"/>
                                          </p:val>
                                        </p:tav>
                                      </p:tavLst>
                                    </p:anim>
                                  </p:childTnLst>
                                </p:cTn>
                              </p:par>
                            </p:childTnLst>
                          </p:cTn>
                        </p:par>
                        <p:par>
                          <p:cTn id="33" fill="hold">
                            <p:stCondLst>
                              <p:cond delay="3500"/>
                            </p:stCondLst>
                            <p:childTnLst>
                              <p:par>
                                <p:cTn id="34" presetID="2" presetClass="entr" presetSubtype="8" fill="hold" grpId="0" nodeType="afterEffect">
                                  <p:stCondLst>
                                    <p:cond delay="1000"/>
                                  </p:stCondLst>
                                  <p:childTnLst>
                                    <p:set>
                                      <p:cBhvr>
                                        <p:cTn id="35" dur="1" fill="hold">
                                          <p:stCondLst>
                                            <p:cond delay="0"/>
                                          </p:stCondLst>
                                        </p:cTn>
                                        <p:tgtEl>
                                          <p:spTgt spid="66579"/>
                                        </p:tgtEl>
                                        <p:attrNameLst>
                                          <p:attrName>style.visibility</p:attrName>
                                        </p:attrNameLst>
                                      </p:cBhvr>
                                      <p:to>
                                        <p:strVal val="visible"/>
                                      </p:to>
                                    </p:set>
                                    <p:anim calcmode="lin" valueType="num">
                                      <p:cBhvr additive="base">
                                        <p:cTn id="36" dur="500" fill="hold"/>
                                        <p:tgtEl>
                                          <p:spTgt spid="66579"/>
                                        </p:tgtEl>
                                        <p:attrNameLst>
                                          <p:attrName>ppt_x</p:attrName>
                                        </p:attrNameLst>
                                      </p:cBhvr>
                                      <p:tavLst>
                                        <p:tav tm="0">
                                          <p:val>
                                            <p:strVal val="0-#ppt_w/2"/>
                                          </p:val>
                                        </p:tav>
                                        <p:tav tm="100000">
                                          <p:val>
                                            <p:strVal val="#ppt_x"/>
                                          </p:val>
                                        </p:tav>
                                      </p:tavLst>
                                    </p:anim>
                                    <p:anim calcmode="lin" valueType="num">
                                      <p:cBhvr additive="base">
                                        <p:cTn id="37" dur="500" fill="hold"/>
                                        <p:tgtEl>
                                          <p:spTgt spid="66579"/>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17"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ppt_w/2"/>
                                          </p:val>
                                        </p:tav>
                                        <p:tav tm="100000">
                                          <p:val>
                                            <p:strVal val="#ppt_x"/>
                                          </p:val>
                                        </p:tav>
                                      </p:tavLst>
                                    </p:anim>
                                    <p:anim calcmode="lin" valueType="num">
                                      <p:cBhvr>
                                        <p:cTn id="42" dur="500" fill="hold"/>
                                        <p:tgtEl>
                                          <p:spTgt spid="8"/>
                                        </p:tgtEl>
                                        <p:attrNameLst>
                                          <p:attrName>ppt_y</p:attrName>
                                        </p:attrNameLst>
                                      </p:cBhvr>
                                      <p:tavLst>
                                        <p:tav tm="0">
                                          <p:val>
                                            <p:strVal val="#ppt_y"/>
                                          </p:val>
                                        </p:tav>
                                        <p:tav tm="100000">
                                          <p:val>
                                            <p:strVal val="#ppt_y"/>
                                          </p:val>
                                        </p:tav>
                                      </p:tavLst>
                                    </p:anim>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strVal val="#ppt_h"/>
                                          </p:val>
                                        </p:tav>
                                        <p:tav tm="100000">
                                          <p:val>
                                            <p:strVal val="#ppt_h"/>
                                          </p:val>
                                        </p:tav>
                                      </p:tavLst>
                                    </p:anim>
                                  </p:childTnLst>
                                </p:cTn>
                              </p:par>
                            </p:childTnLst>
                          </p:cTn>
                        </p:par>
                        <p:par>
                          <p:cTn id="45" fill="hold">
                            <p:stCondLst>
                              <p:cond delay="5500"/>
                            </p:stCondLst>
                            <p:childTnLst>
                              <p:par>
                                <p:cTn id="46" presetID="2" presetClass="entr" presetSubtype="8" fill="hold" grpId="0" nodeType="afterEffect">
                                  <p:stCondLst>
                                    <p:cond delay="1000"/>
                                  </p:stCondLst>
                                  <p:childTnLst>
                                    <p:set>
                                      <p:cBhvr>
                                        <p:cTn id="47" dur="1" fill="hold">
                                          <p:stCondLst>
                                            <p:cond delay="0"/>
                                          </p:stCondLst>
                                        </p:cTn>
                                        <p:tgtEl>
                                          <p:spTgt spid="66580"/>
                                        </p:tgtEl>
                                        <p:attrNameLst>
                                          <p:attrName>style.visibility</p:attrName>
                                        </p:attrNameLst>
                                      </p:cBhvr>
                                      <p:to>
                                        <p:strVal val="visible"/>
                                      </p:to>
                                    </p:set>
                                    <p:anim calcmode="lin" valueType="num">
                                      <p:cBhvr additive="base">
                                        <p:cTn id="48" dur="500" fill="hold"/>
                                        <p:tgtEl>
                                          <p:spTgt spid="66580"/>
                                        </p:tgtEl>
                                        <p:attrNameLst>
                                          <p:attrName>ppt_x</p:attrName>
                                        </p:attrNameLst>
                                      </p:cBhvr>
                                      <p:tavLst>
                                        <p:tav tm="0">
                                          <p:val>
                                            <p:strVal val="0-#ppt_w/2"/>
                                          </p:val>
                                        </p:tav>
                                        <p:tav tm="100000">
                                          <p:val>
                                            <p:strVal val="#ppt_x"/>
                                          </p:val>
                                        </p:tav>
                                      </p:tavLst>
                                    </p:anim>
                                    <p:anim calcmode="lin" valueType="num">
                                      <p:cBhvr additive="base">
                                        <p:cTn id="49" dur="500" fill="hold"/>
                                        <p:tgtEl>
                                          <p:spTgt spid="66580"/>
                                        </p:tgtEl>
                                        <p:attrNameLst>
                                          <p:attrName>ppt_y</p:attrName>
                                        </p:attrNameLst>
                                      </p:cBhvr>
                                      <p:tavLst>
                                        <p:tav tm="0">
                                          <p:val>
                                            <p:strVal val="#ppt_y"/>
                                          </p:val>
                                        </p:tav>
                                        <p:tav tm="100000">
                                          <p:val>
                                            <p:strVal val="#ppt_y"/>
                                          </p:val>
                                        </p:tav>
                                      </p:tavLst>
                                    </p:anim>
                                  </p:childTnLst>
                                </p:cTn>
                              </p:par>
                            </p:childTnLst>
                          </p:cTn>
                        </p:par>
                        <p:par>
                          <p:cTn id="50" fill="hold">
                            <p:stCondLst>
                              <p:cond delay="7000"/>
                            </p:stCondLst>
                            <p:childTnLst>
                              <p:par>
                                <p:cTn id="51" presetID="17" presetClass="entr" presetSubtype="8"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ppt_x</p:attrName>
                                        </p:attrNameLst>
                                      </p:cBhvr>
                                      <p:tavLst>
                                        <p:tav tm="0">
                                          <p:val>
                                            <p:strVal val="#ppt_x-#ppt_w/2"/>
                                          </p:val>
                                        </p:tav>
                                        <p:tav tm="100000">
                                          <p:val>
                                            <p:strVal val="#ppt_x"/>
                                          </p:val>
                                        </p:tav>
                                      </p:tavLst>
                                    </p:anim>
                                    <p:anim calcmode="lin" valueType="num">
                                      <p:cBhvr>
                                        <p:cTn id="54" dur="500" fill="hold"/>
                                        <p:tgtEl>
                                          <p:spTgt spid="6"/>
                                        </p:tgtEl>
                                        <p:attrNameLst>
                                          <p:attrName>ppt_y</p:attrName>
                                        </p:attrNameLst>
                                      </p:cBhvr>
                                      <p:tavLst>
                                        <p:tav tm="0">
                                          <p:val>
                                            <p:strVal val="#ppt_y"/>
                                          </p:val>
                                        </p:tav>
                                        <p:tav tm="100000">
                                          <p:val>
                                            <p:strVal val="#ppt_y"/>
                                          </p:val>
                                        </p:tav>
                                      </p:tavLst>
                                    </p:anim>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strVal val="#ppt_h"/>
                                          </p:val>
                                        </p:tav>
                                        <p:tav tm="100000">
                                          <p:val>
                                            <p:strVal val="#ppt_h"/>
                                          </p:val>
                                        </p:tav>
                                      </p:tavLst>
                                    </p:anim>
                                  </p:childTnLst>
                                </p:cTn>
                              </p:par>
                            </p:childTnLst>
                          </p:cTn>
                        </p:par>
                        <p:par>
                          <p:cTn id="57" fill="hold">
                            <p:stCondLst>
                              <p:cond delay="7500"/>
                            </p:stCondLst>
                            <p:childTnLst>
                              <p:par>
                                <p:cTn id="58" presetID="2" presetClass="entr" presetSubtype="8" fill="hold" grpId="0" nodeType="afterEffect">
                                  <p:stCondLst>
                                    <p:cond delay="1000"/>
                                  </p:stCondLst>
                                  <p:childTnLst>
                                    <p:set>
                                      <p:cBhvr>
                                        <p:cTn id="59" dur="1" fill="hold">
                                          <p:stCondLst>
                                            <p:cond delay="0"/>
                                          </p:stCondLst>
                                        </p:cTn>
                                        <p:tgtEl>
                                          <p:spTgt spid="66581"/>
                                        </p:tgtEl>
                                        <p:attrNameLst>
                                          <p:attrName>style.visibility</p:attrName>
                                        </p:attrNameLst>
                                      </p:cBhvr>
                                      <p:to>
                                        <p:strVal val="visible"/>
                                      </p:to>
                                    </p:set>
                                    <p:anim calcmode="lin" valueType="num">
                                      <p:cBhvr additive="base">
                                        <p:cTn id="60" dur="500" fill="hold"/>
                                        <p:tgtEl>
                                          <p:spTgt spid="66581"/>
                                        </p:tgtEl>
                                        <p:attrNameLst>
                                          <p:attrName>ppt_x</p:attrName>
                                        </p:attrNameLst>
                                      </p:cBhvr>
                                      <p:tavLst>
                                        <p:tav tm="0">
                                          <p:val>
                                            <p:strVal val="0-#ppt_w/2"/>
                                          </p:val>
                                        </p:tav>
                                        <p:tav tm="100000">
                                          <p:val>
                                            <p:strVal val="#ppt_x"/>
                                          </p:val>
                                        </p:tav>
                                      </p:tavLst>
                                    </p:anim>
                                    <p:anim calcmode="lin" valueType="num">
                                      <p:cBhvr additive="base">
                                        <p:cTn id="61" dur="500" fill="hold"/>
                                        <p:tgtEl>
                                          <p:spTgt spid="66581"/>
                                        </p:tgtEl>
                                        <p:attrNameLst>
                                          <p:attrName>ppt_y</p:attrName>
                                        </p:attrNameLst>
                                      </p:cBhvr>
                                      <p:tavLst>
                                        <p:tav tm="0">
                                          <p:val>
                                            <p:strVal val="#ppt_y"/>
                                          </p:val>
                                        </p:tav>
                                        <p:tav tm="100000">
                                          <p:val>
                                            <p:strVal val="#ppt_y"/>
                                          </p:val>
                                        </p:tav>
                                      </p:tavLst>
                                    </p:anim>
                                  </p:childTnLst>
                                </p:cTn>
                              </p:par>
                            </p:childTnLst>
                          </p:cTn>
                        </p:par>
                        <p:par>
                          <p:cTn id="62" fill="hold">
                            <p:stCondLst>
                              <p:cond delay="9000"/>
                            </p:stCondLst>
                            <p:childTnLst>
                              <p:par>
                                <p:cTn id="63" presetID="17" presetClass="entr" presetSubtype="8"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ppt_x</p:attrName>
                                        </p:attrNameLst>
                                      </p:cBhvr>
                                      <p:tavLst>
                                        <p:tav tm="0">
                                          <p:val>
                                            <p:strVal val="#ppt_x-#ppt_w/2"/>
                                          </p:val>
                                        </p:tav>
                                        <p:tav tm="100000">
                                          <p:val>
                                            <p:strVal val="#ppt_x"/>
                                          </p:val>
                                        </p:tav>
                                      </p:tavLst>
                                    </p:anim>
                                    <p:anim calcmode="lin" valueType="num">
                                      <p:cBhvr>
                                        <p:cTn id="66" dur="500" fill="hold"/>
                                        <p:tgtEl>
                                          <p:spTgt spid="4"/>
                                        </p:tgtEl>
                                        <p:attrNameLst>
                                          <p:attrName>ppt_y</p:attrName>
                                        </p:attrNameLst>
                                      </p:cBhvr>
                                      <p:tavLst>
                                        <p:tav tm="0">
                                          <p:val>
                                            <p:strVal val="#ppt_y"/>
                                          </p:val>
                                        </p:tav>
                                        <p:tav tm="100000">
                                          <p:val>
                                            <p:strVal val="#ppt_y"/>
                                          </p:val>
                                        </p:tav>
                                      </p:tavLst>
                                    </p:anim>
                                    <p:anim calcmode="lin" valueType="num">
                                      <p:cBhvr>
                                        <p:cTn id="67" dur="500" fill="hold"/>
                                        <p:tgtEl>
                                          <p:spTgt spid="4"/>
                                        </p:tgtEl>
                                        <p:attrNameLst>
                                          <p:attrName>ppt_w</p:attrName>
                                        </p:attrNameLst>
                                      </p:cBhvr>
                                      <p:tavLst>
                                        <p:tav tm="0">
                                          <p:val>
                                            <p:fltVal val="0"/>
                                          </p:val>
                                        </p:tav>
                                        <p:tav tm="100000">
                                          <p:val>
                                            <p:strVal val="#ppt_w"/>
                                          </p:val>
                                        </p:tav>
                                      </p:tavLst>
                                    </p:anim>
                                    <p:anim calcmode="lin" valueType="num">
                                      <p:cBhvr>
                                        <p:cTn id="6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66600"/>
                                        </p:tgtEl>
                                        <p:attrNameLst>
                                          <p:attrName>style.visibility</p:attrName>
                                        </p:attrNameLst>
                                      </p:cBhvr>
                                      <p:to>
                                        <p:strVal val="visible"/>
                                      </p:to>
                                    </p:set>
                                    <p:anim calcmode="lin" valueType="num">
                                      <p:cBhvr>
                                        <p:cTn id="73" dur="500" fill="hold"/>
                                        <p:tgtEl>
                                          <p:spTgt spid="66600"/>
                                        </p:tgtEl>
                                        <p:attrNameLst>
                                          <p:attrName>ppt_x</p:attrName>
                                        </p:attrNameLst>
                                      </p:cBhvr>
                                      <p:tavLst>
                                        <p:tav tm="0">
                                          <p:val>
                                            <p:strVal val="#ppt_x"/>
                                          </p:val>
                                        </p:tav>
                                        <p:tav tm="100000">
                                          <p:val>
                                            <p:strVal val="#ppt_x"/>
                                          </p:val>
                                        </p:tav>
                                      </p:tavLst>
                                    </p:anim>
                                    <p:anim calcmode="lin" valueType="num">
                                      <p:cBhvr>
                                        <p:cTn id="74" dur="500" fill="hold"/>
                                        <p:tgtEl>
                                          <p:spTgt spid="66600"/>
                                        </p:tgtEl>
                                        <p:attrNameLst>
                                          <p:attrName>ppt_y</p:attrName>
                                        </p:attrNameLst>
                                      </p:cBhvr>
                                      <p:tavLst>
                                        <p:tav tm="0">
                                          <p:val>
                                            <p:strVal val="#ppt_y-#ppt_h/2"/>
                                          </p:val>
                                        </p:tav>
                                        <p:tav tm="100000">
                                          <p:val>
                                            <p:strVal val="#ppt_y"/>
                                          </p:val>
                                        </p:tav>
                                      </p:tavLst>
                                    </p:anim>
                                    <p:anim calcmode="lin" valueType="num">
                                      <p:cBhvr>
                                        <p:cTn id="75" dur="500" fill="hold"/>
                                        <p:tgtEl>
                                          <p:spTgt spid="66600"/>
                                        </p:tgtEl>
                                        <p:attrNameLst>
                                          <p:attrName>ppt_w</p:attrName>
                                        </p:attrNameLst>
                                      </p:cBhvr>
                                      <p:tavLst>
                                        <p:tav tm="0">
                                          <p:val>
                                            <p:strVal val="#ppt_w"/>
                                          </p:val>
                                        </p:tav>
                                        <p:tav tm="100000">
                                          <p:val>
                                            <p:strVal val="#ppt_w"/>
                                          </p:val>
                                        </p:tav>
                                      </p:tavLst>
                                    </p:anim>
                                    <p:anim calcmode="lin" valueType="num">
                                      <p:cBhvr>
                                        <p:cTn id="76" dur="500" fill="hold"/>
                                        <p:tgtEl>
                                          <p:spTgt spid="6660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71"/>
                                            </p:cond>
                                          </p:stCondLst>
                                        </p:cTn>
                                        <p:tgtEl>
                                          <p:spTgt spid="66600"/>
                                        </p:tgtEl>
                                        <p:attrNameLst>
                                          <p:attrName>style.visibility</p:attrName>
                                        </p:attrNameLst>
                                      </p:cBhvr>
                                      <p:to>
                                        <p:strVal val="hidden"/>
                                      </p:to>
                                    </p:set>
                                  </p:subTnLst>
                                </p:cTn>
                              </p:par>
                            </p:childTnLst>
                          </p:cTn>
                        </p:par>
                        <p:par>
                          <p:cTn id="77" fill="hold">
                            <p:stCondLst>
                              <p:cond delay="500"/>
                            </p:stCondLst>
                            <p:childTnLst>
                              <p:par>
                                <p:cTn id="78" presetID="17" presetClass="entr" presetSubtype="1" fill="hold" grpId="0" nodeType="afterEffect">
                                  <p:stCondLst>
                                    <p:cond delay="1000"/>
                                  </p:stCondLst>
                                  <p:childTnLst>
                                    <p:set>
                                      <p:cBhvr>
                                        <p:cTn id="79" dur="1" fill="hold">
                                          <p:stCondLst>
                                            <p:cond delay="0"/>
                                          </p:stCondLst>
                                        </p:cTn>
                                        <p:tgtEl>
                                          <p:spTgt spid="66601"/>
                                        </p:tgtEl>
                                        <p:attrNameLst>
                                          <p:attrName>style.visibility</p:attrName>
                                        </p:attrNameLst>
                                      </p:cBhvr>
                                      <p:to>
                                        <p:strVal val="visible"/>
                                      </p:to>
                                    </p:set>
                                    <p:anim calcmode="lin" valueType="num">
                                      <p:cBhvr>
                                        <p:cTn id="80" dur="500" fill="hold"/>
                                        <p:tgtEl>
                                          <p:spTgt spid="66601"/>
                                        </p:tgtEl>
                                        <p:attrNameLst>
                                          <p:attrName>ppt_x</p:attrName>
                                        </p:attrNameLst>
                                      </p:cBhvr>
                                      <p:tavLst>
                                        <p:tav tm="0">
                                          <p:val>
                                            <p:strVal val="#ppt_x"/>
                                          </p:val>
                                        </p:tav>
                                        <p:tav tm="100000">
                                          <p:val>
                                            <p:strVal val="#ppt_x"/>
                                          </p:val>
                                        </p:tav>
                                      </p:tavLst>
                                    </p:anim>
                                    <p:anim calcmode="lin" valueType="num">
                                      <p:cBhvr>
                                        <p:cTn id="81" dur="500" fill="hold"/>
                                        <p:tgtEl>
                                          <p:spTgt spid="66601"/>
                                        </p:tgtEl>
                                        <p:attrNameLst>
                                          <p:attrName>ppt_y</p:attrName>
                                        </p:attrNameLst>
                                      </p:cBhvr>
                                      <p:tavLst>
                                        <p:tav tm="0">
                                          <p:val>
                                            <p:strVal val="#ppt_y-#ppt_h/2"/>
                                          </p:val>
                                        </p:tav>
                                        <p:tav tm="100000">
                                          <p:val>
                                            <p:strVal val="#ppt_y"/>
                                          </p:val>
                                        </p:tav>
                                      </p:tavLst>
                                    </p:anim>
                                    <p:anim calcmode="lin" valueType="num">
                                      <p:cBhvr>
                                        <p:cTn id="82" dur="500" fill="hold"/>
                                        <p:tgtEl>
                                          <p:spTgt spid="66601"/>
                                        </p:tgtEl>
                                        <p:attrNameLst>
                                          <p:attrName>ppt_w</p:attrName>
                                        </p:attrNameLst>
                                      </p:cBhvr>
                                      <p:tavLst>
                                        <p:tav tm="0">
                                          <p:val>
                                            <p:strVal val="#ppt_w"/>
                                          </p:val>
                                        </p:tav>
                                        <p:tav tm="100000">
                                          <p:val>
                                            <p:strVal val="#ppt_w"/>
                                          </p:val>
                                        </p:tav>
                                      </p:tavLst>
                                    </p:anim>
                                    <p:anim calcmode="lin" valueType="num">
                                      <p:cBhvr>
                                        <p:cTn id="83" dur="500" fill="hold"/>
                                        <p:tgtEl>
                                          <p:spTgt spid="6660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78"/>
                                            </p:cond>
                                          </p:stCondLst>
                                        </p:cTn>
                                        <p:tgtEl>
                                          <p:spTgt spid="66601"/>
                                        </p:tgtEl>
                                        <p:attrNameLst>
                                          <p:attrName>style.visibility</p:attrName>
                                        </p:attrNameLst>
                                      </p:cBhvr>
                                      <p:to>
                                        <p:strVal val="hidden"/>
                                      </p:to>
                                    </p:set>
                                  </p:subTnLst>
                                </p:cTn>
                              </p:par>
                            </p:childTnLst>
                          </p:cTn>
                        </p:par>
                        <p:par>
                          <p:cTn id="84" fill="hold">
                            <p:stCondLst>
                              <p:cond delay="2000"/>
                            </p:stCondLst>
                            <p:childTnLst>
                              <p:par>
                                <p:cTn id="85" presetID="17" presetClass="entr" presetSubtype="1" fill="hold" grpId="0" nodeType="afterEffect">
                                  <p:stCondLst>
                                    <p:cond delay="1000"/>
                                  </p:stCondLst>
                                  <p:childTnLst>
                                    <p:set>
                                      <p:cBhvr>
                                        <p:cTn id="86" dur="1" fill="hold">
                                          <p:stCondLst>
                                            <p:cond delay="0"/>
                                          </p:stCondLst>
                                        </p:cTn>
                                        <p:tgtEl>
                                          <p:spTgt spid="66602"/>
                                        </p:tgtEl>
                                        <p:attrNameLst>
                                          <p:attrName>style.visibility</p:attrName>
                                        </p:attrNameLst>
                                      </p:cBhvr>
                                      <p:to>
                                        <p:strVal val="visible"/>
                                      </p:to>
                                    </p:set>
                                    <p:anim calcmode="lin" valueType="num">
                                      <p:cBhvr>
                                        <p:cTn id="87" dur="500" fill="hold"/>
                                        <p:tgtEl>
                                          <p:spTgt spid="66602"/>
                                        </p:tgtEl>
                                        <p:attrNameLst>
                                          <p:attrName>ppt_x</p:attrName>
                                        </p:attrNameLst>
                                      </p:cBhvr>
                                      <p:tavLst>
                                        <p:tav tm="0">
                                          <p:val>
                                            <p:strVal val="#ppt_x"/>
                                          </p:val>
                                        </p:tav>
                                        <p:tav tm="100000">
                                          <p:val>
                                            <p:strVal val="#ppt_x"/>
                                          </p:val>
                                        </p:tav>
                                      </p:tavLst>
                                    </p:anim>
                                    <p:anim calcmode="lin" valueType="num">
                                      <p:cBhvr>
                                        <p:cTn id="88" dur="500" fill="hold"/>
                                        <p:tgtEl>
                                          <p:spTgt spid="66602"/>
                                        </p:tgtEl>
                                        <p:attrNameLst>
                                          <p:attrName>ppt_y</p:attrName>
                                        </p:attrNameLst>
                                      </p:cBhvr>
                                      <p:tavLst>
                                        <p:tav tm="0">
                                          <p:val>
                                            <p:strVal val="#ppt_y-#ppt_h/2"/>
                                          </p:val>
                                        </p:tav>
                                        <p:tav tm="100000">
                                          <p:val>
                                            <p:strVal val="#ppt_y"/>
                                          </p:val>
                                        </p:tav>
                                      </p:tavLst>
                                    </p:anim>
                                    <p:anim calcmode="lin" valueType="num">
                                      <p:cBhvr>
                                        <p:cTn id="89" dur="500" fill="hold"/>
                                        <p:tgtEl>
                                          <p:spTgt spid="66602"/>
                                        </p:tgtEl>
                                        <p:attrNameLst>
                                          <p:attrName>ppt_w</p:attrName>
                                        </p:attrNameLst>
                                      </p:cBhvr>
                                      <p:tavLst>
                                        <p:tav tm="0">
                                          <p:val>
                                            <p:strVal val="#ppt_w"/>
                                          </p:val>
                                        </p:tav>
                                        <p:tav tm="100000">
                                          <p:val>
                                            <p:strVal val="#ppt_w"/>
                                          </p:val>
                                        </p:tav>
                                      </p:tavLst>
                                    </p:anim>
                                    <p:anim calcmode="lin" valueType="num">
                                      <p:cBhvr>
                                        <p:cTn id="90" dur="500" fill="hold"/>
                                        <p:tgtEl>
                                          <p:spTgt spid="66602"/>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85"/>
                                            </p:cond>
                                          </p:stCondLst>
                                        </p:cTn>
                                        <p:tgtEl>
                                          <p:spTgt spid="66602"/>
                                        </p:tgtEl>
                                        <p:attrNameLst>
                                          <p:attrName>style.visibility</p:attrName>
                                        </p:attrNameLst>
                                      </p:cBhvr>
                                      <p:to>
                                        <p:strVal val="hidden"/>
                                      </p:to>
                                    </p:set>
                                  </p:subTnLst>
                                </p:cTn>
                              </p:par>
                            </p:childTnLst>
                          </p:cTn>
                        </p:par>
                        <p:par>
                          <p:cTn id="91" fill="hold">
                            <p:stCondLst>
                              <p:cond delay="3500"/>
                            </p:stCondLst>
                            <p:childTnLst>
                              <p:par>
                                <p:cTn id="92" presetID="17" presetClass="entr" presetSubtype="1" fill="hold" grpId="0" nodeType="afterEffect">
                                  <p:stCondLst>
                                    <p:cond delay="1000"/>
                                  </p:stCondLst>
                                  <p:childTnLst>
                                    <p:set>
                                      <p:cBhvr>
                                        <p:cTn id="93" dur="1" fill="hold">
                                          <p:stCondLst>
                                            <p:cond delay="0"/>
                                          </p:stCondLst>
                                        </p:cTn>
                                        <p:tgtEl>
                                          <p:spTgt spid="66603"/>
                                        </p:tgtEl>
                                        <p:attrNameLst>
                                          <p:attrName>style.visibility</p:attrName>
                                        </p:attrNameLst>
                                      </p:cBhvr>
                                      <p:to>
                                        <p:strVal val="visible"/>
                                      </p:to>
                                    </p:set>
                                    <p:anim calcmode="lin" valueType="num">
                                      <p:cBhvr>
                                        <p:cTn id="94" dur="500" fill="hold"/>
                                        <p:tgtEl>
                                          <p:spTgt spid="66603"/>
                                        </p:tgtEl>
                                        <p:attrNameLst>
                                          <p:attrName>ppt_x</p:attrName>
                                        </p:attrNameLst>
                                      </p:cBhvr>
                                      <p:tavLst>
                                        <p:tav tm="0">
                                          <p:val>
                                            <p:strVal val="#ppt_x"/>
                                          </p:val>
                                        </p:tav>
                                        <p:tav tm="100000">
                                          <p:val>
                                            <p:strVal val="#ppt_x"/>
                                          </p:val>
                                        </p:tav>
                                      </p:tavLst>
                                    </p:anim>
                                    <p:anim calcmode="lin" valueType="num">
                                      <p:cBhvr>
                                        <p:cTn id="95" dur="500" fill="hold"/>
                                        <p:tgtEl>
                                          <p:spTgt spid="66603"/>
                                        </p:tgtEl>
                                        <p:attrNameLst>
                                          <p:attrName>ppt_y</p:attrName>
                                        </p:attrNameLst>
                                      </p:cBhvr>
                                      <p:tavLst>
                                        <p:tav tm="0">
                                          <p:val>
                                            <p:strVal val="#ppt_y-#ppt_h/2"/>
                                          </p:val>
                                        </p:tav>
                                        <p:tav tm="100000">
                                          <p:val>
                                            <p:strVal val="#ppt_y"/>
                                          </p:val>
                                        </p:tav>
                                      </p:tavLst>
                                    </p:anim>
                                    <p:anim calcmode="lin" valueType="num">
                                      <p:cBhvr>
                                        <p:cTn id="96" dur="500" fill="hold"/>
                                        <p:tgtEl>
                                          <p:spTgt spid="66603"/>
                                        </p:tgtEl>
                                        <p:attrNameLst>
                                          <p:attrName>ppt_w</p:attrName>
                                        </p:attrNameLst>
                                      </p:cBhvr>
                                      <p:tavLst>
                                        <p:tav tm="0">
                                          <p:val>
                                            <p:strVal val="#ppt_w"/>
                                          </p:val>
                                        </p:tav>
                                        <p:tav tm="100000">
                                          <p:val>
                                            <p:strVal val="#ppt_w"/>
                                          </p:val>
                                        </p:tav>
                                      </p:tavLst>
                                    </p:anim>
                                    <p:anim calcmode="lin" valueType="num">
                                      <p:cBhvr>
                                        <p:cTn id="97" dur="500" fill="hold"/>
                                        <p:tgtEl>
                                          <p:spTgt spid="6660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2"/>
                                            </p:cond>
                                          </p:stCondLst>
                                        </p:cTn>
                                        <p:tgtEl>
                                          <p:spTgt spid="66603"/>
                                        </p:tgtEl>
                                        <p:attrNameLst>
                                          <p:attrName>style.visibility</p:attrName>
                                        </p:attrNameLst>
                                      </p:cBhvr>
                                      <p:to>
                                        <p:strVal val="hidden"/>
                                      </p:to>
                                    </p:set>
                                  </p:subTnLst>
                                </p:cTn>
                              </p:par>
                            </p:childTnLst>
                          </p:cTn>
                        </p:par>
                        <p:par>
                          <p:cTn id="98" fill="hold">
                            <p:stCondLst>
                              <p:cond delay="5000"/>
                            </p:stCondLst>
                            <p:childTnLst>
                              <p:par>
                                <p:cTn id="99" presetID="17" presetClass="entr" presetSubtype="1" fill="hold" grpId="0" nodeType="afterEffect">
                                  <p:stCondLst>
                                    <p:cond delay="1000"/>
                                  </p:stCondLst>
                                  <p:childTnLst>
                                    <p:set>
                                      <p:cBhvr>
                                        <p:cTn id="100" dur="1" fill="hold">
                                          <p:stCondLst>
                                            <p:cond delay="0"/>
                                          </p:stCondLst>
                                        </p:cTn>
                                        <p:tgtEl>
                                          <p:spTgt spid="66604"/>
                                        </p:tgtEl>
                                        <p:attrNameLst>
                                          <p:attrName>style.visibility</p:attrName>
                                        </p:attrNameLst>
                                      </p:cBhvr>
                                      <p:to>
                                        <p:strVal val="visible"/>
                                      </p:to>
                                    </p:set>
                                    <p:anim calcmode="lin" valueType="num">
                                      <p:cBhvr>
                                        <p:cTn id="101" dur="500" fill="hold"/>
                                        <p:tgtEl>
                                          <p:spTgt spid="66604"/>
                                        </p:tgtEl>
                                        <p:attrNameLst>
                                          <p:attrName>ppt_x</p:attrName>
                                        </p:attrNameLst>
                                      </p:cBhvr>
                                      <p:tavLst>
                                        <p:tav tm="0">
                                          <p:val>
                                            <p:strVal val="#ppt_x"/>
                                          </p:val>
                                        </p:tav>
                                        <p:tav tm="100000">
                                          <p:val>
                                            <p:strVal val="#ppt_x"/>
                                          </p:val>
                                        </p:tav>
                                      </p:tavLst>
                                    </p:anim>
                                    <p:anim calcmode="lin" valueType="num">
                                      <p:cBhvr>
                                        <p:cTn id="102" dur="500" fill="hold"/>
                                        <p:tgtEl>
                                          <p:spTgt spid="66604"/>
                                        </p:tgtEl>
                                        <p:attrNameLst>
                                          <p:attrName>ppt_y</p:attrName>
                                        </p:attrNameLst>
                                      </p:cBhvr>
                                      <p:tavLst>
                                        <p:tav tm="0">
                                          <p:val>
                                            <p:strVal val="#ppt_y-#ppt_h/2"/>
                                          </p:val>
                                        </p:tav>
                                        <p:tav tm="100000">
                                          <p:val>
                                            <p:strVal val="#ppt_y"/>
                                          </p:val>
                                        </p:tav>
                                      </p:tavLst>
                                    </p:anim>
                                    <p:anim calcmode="lin" valueType="num">
                                      <p:cBhvr>
                                        <p:cTn id="103" dur="500" fill="hold"/>
                                        <p:tgtEl>
                                          <p:spTgt spid="66604"/>
                                        </p:tgtEl>
                                        <p:attrNameLst>
                                          <p:attrName>ppt_w</p:attrName>
                                        </p:attrNameLst>
                                      </p:cBhvr>
                                      <p:tavLst>
                                        <p:tav tm="0">
                                          <p:val>
                                            <p:strVal val="#ppt_w"/>
                                          </p:val>
                                        </p:tav>
                                        <p:tav tm="100000">
                                          <p:val>
                                            <p:strVal val="#ppt_w"/>
                                          </p:val>
                                        </p:tav>
                                      </p:tavLst>
                                    </p:anim>
                                    <p:anim calcmode="lin" valueType="num">
                                      <p:cBhvr>
                                        <p:cTn id="104" dur="500" fill="hold"/>
                                        <p:tgtEl>
                                          <p:spTgt spid="6660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9"/>
                                            </p:cond>
                                          </p:stCondLst>
                                        </p:cTn>
                                        <p:tgtEl>
                                          <p:spTgt spid="66604"/>
                                        </p:tgtEl>
                                        <p:attrNameLst>
                                          <p:attrName>style.visibility</p:attrName>
                                        </p:attrNameLst>
                                      </p:cBhvr>
                                      <p:to>
                                        <p:strVal val="hidden"/>
                                      </p:to>
                                    </p:set>
                                  </p:subTnLst>
                                </p:cTn>
                              </p:par>
                            </p:childTnLst>
                          </p:cTn>
                        </p:par>
                        <p:par>
                          <p:cTn id="105" fill="hold">
                            <p:stCondLst>
                              <p:cond delay="6500"/>
                            </p:stCondLst>
                            <p:childTnLst>
                              <p:par>
                                <p:cTn id="106" presetID="17" presetClass="entr" presetSubtype="1" fill="hold" grpId="0" nodeType="afterEffect">
                                  <p:stCondLst>
                                    <p:cond delay="1000"/>
                                  </p:stCondLst>
                                  <p:childTnLst>
                                    <p:set>
                                      <p:cBhvr>
                                        <p:cTn id="107" dur="1" fill="hold">
                                          <p:stCondLst>
                                            <p:cond delay="0"/>
                                          </p:stCondLst>
                                        </p:cTn>
                                        <p:tgtEl>
                                          <p:spTgt spid="66605"/>
                                        </p:tgtEl>
                                        <p:attrNameLst>
                                          <p:attrName>style.visibility</p:attrName>
                                        </p:attrNameLst>
                                      </p:cBhvr>
                                      <p:to>
                                        <p:strVal val="visible"/>
                                      </p:to>
                                    </p:set>
                                    <p:anim calcmode="lin" valueType="num">
                                      <p:cBhvr>
                                        <p:cTn id="108" dur="500" fill="hold"/>
                                        <p:tgtEl>
                                          <p:spTgt spid="66605"/>
                                        </p:tgtEl>
                                        <p:attrNameLst>
                                          <p:attrName>ppt_x</p:attrName>
                                        </p:attrNameLst>
                                      </p:cBhvr>
                                      <p:tavLst>
                                        <p:tav tm="0">
                                          <p:val>
                                            <p:strVal val="#ppt_x"/>
                                          </p:val>
                                        </p:tav>
                                        <p:tav tm="100000">
                                          <p:val>
                                            <p:strVal val="#ppt_x"/>
                                          </p:val>
                                        </p:tav>
                                      </p:tavLst>
                                    </p:anim>
                                    <p:anim calcmode="lin" valueType="num">
                                      <p:cBhvr>
                                        <p:cTn id="109" dur="500" fill="hold"/>
                                        <p:tgtEl>
                                          <p:spTgt spid="66605"/>
                                        </p:tgtEl>
                                        <p:attrNameLst>
                                          <p:attrName>ppt_y</p:attrName>
                                        </p:attrNameLst>
                                      </p:cBhvr>
                                      <p:tavLst>
                                        <p:tav tm="0">
                                          <p:val>
                                            <p:strVal val="#ppt_y-#ppt_h/2"/>
                                          </p:val>
                                        </p:tav>
                                        <p:tav tm="100000">
                                          <p:val>
                                            <p:strVal val="#ppt_y"/>
                                          </p:val>
                                        </p:tav>
                                      </p:tavLst>
                                    </p:anim>
                                    <p:anim calcmode="lin" valueType="num">
                                      <p:cBhvr>
                                        <p:cTn id="110" dur="500" fill="hold"/>
                                        <p:tgtEl>
                                          <p:spTgt spid="66605"/>
                                        </p:tgtEl>
                                        <p:attrNameLst>
                                          <p:attrName>ppt_w</p:attrName>
                                        </p:attrNameLst>
                                      </p:cBhvr>
                                      <p:tavLst>
                                        <p:tav tm="0">
                                          <p:val>
                                            <p:strVal val="#ppt_w"/>
                                          </p:val>
                                        </p:tav>
                                        <p:tav tm="100000">
                                          <p:val>
                                            <p:strVal val="#ppt_w"/>
                                          </p:val>
                                        </p:tav>
                                      </p:tavLst>
                                    </p:anim>
                                    <p:anim calcmode="lin" valueType="num">
                                      <p:cBhvr>
                                        <p:cTn id="111" dur="500" fill="hold"/>
                                        <p:tgtEl>
                                          <p:spTgt spid="6660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06"/>
                                            </p:cond>
                                          </p:stCondLst>
                                        </p:cTn>
                                        <p:tgtEl>
                                          <p:spTgt spid="66605"/>
                                        </p:tgtEl>
                                        <p:attrNameLst>
                                          <p:attrName>style.visibility</p:attrName>
                                        </p:attrNameLst>
                                      </p:cBhvr>
                                      <p:to>
                                        <p:strVal val="hidden"/>
                                      </p:to>
                                    </p:set>
                                  </p:subTnLst>
                                </p:cTn>
                              </p:par>
                            </p:childTnLst>
                          </p:cTn>
                        </p:par>
                        <p:par>
                          <p:cTn id="112" fill="hold">
                            <p:stCondLst>
                              <p:cond delay="8000"/>
                            </p:stCondLst>
                            <p:childTnLst>
                              <p:par>
                                <p:cTn id="113" presetID="17" presetClass="entr" presetSubtype="1" fill="hold" grpId="0" nodeType="afterEffect">
                                  <p:stCondLst>
                                    <p:cond delay="1000"/>
                                  </p:stCondLst>
                                  <p:childTnLst>
                                    <p:set>
                                      <p:cBhvr>
                                        <p:cTn id="114" dur="1" fill="hold">
                                          <p:stCondLst>
                                            <p:cond delay="0"/>
                                          </p:stCondLst>
                                        </p:cTn>
                                        <p:tgtEl>
                                          <p:spTgt spid="66606"/>
                                        </p:tgtEl>
                                        <p:attrNameLst>
                                          <p:attrName>style.visibility</p:attrName>
                                        </p:attrNameLst>
                                      </p:cBhvr>
                                      <p:to>
                                        <p:strVal val="visible"/>
                                      </p:to>
                                    </p:set>
                                    <p:anim calcmode="lin" valueType="num">
                                      <p:cBhvr>
                                        <p:cTn id="115" dur="500" fill="hold"/>
                                        <p:tgtEl>
                                          <p:spTgt spid="66606"/>
                                        </p:tgtEl>
                                        <p:attrNameLst>
                                          <p:attrName>ppt_x</p:attrName>
                                        </p:attrNameLst>
                                      </p:cBhvr>
                                      <p:tavLst>
                                        <p:tav tm="0">
                                          <p:val>
                                            <p:strVal val="#ppt_x"/>
                                          </p:val>
                                        </p:tav>
                                        <p:tav tm="100000">
                                          <p:val>
                                            <p:strVal val="#ppt_x"/>
                                          </p:val>
                                        </p:tav>
                                      </p:tavLst>
                                    </p:anim>
                                    <p:anim calcmode="lin" valueType="num">
                                      <p:cBhvr>
                                        <p:cTn id="116" dur="500" fill="hold"/>
                                        <p:tgtEl>
                                          <p:spTgt spid="66606"/>
                                        </p:tgtEl>
                                        <p:attrNameLst>
                                          <p:attrName>ppt_y</p:attrName>
                                        </p:attrNameLst>
                                      </p:cBhvr>
                                      <p:tavLst>
                                        <p:tav tm="0">
                                          <p:val>
                                            <p:strVal val="#ppt_y-#ppt_h/2"/>
                                          </p:val>
                                        </p:tav>
                                        <p:tav tm="100000">
                                          <p:val>
                                            <p:strVal val="#ppt_y"/>
                                          </p:val>
                                        </p:tav>
                                      </p:tavLst>
                                    </p:anim>
                                    <p:anim calcmode="lin" valueType="num">
                                      <p:cBhvr>
                                        <p:cTn id="117" dur="500" fill="hold"/>
                                        <p:tgtEl>
                                          <p:spTgt spid="66606"/>
                                        </p:tgtEl>
                                        <p:attrNameLst>
                                          <p:attrName>ppt_w</p:attrName>
                                        </p:attrNameLst>
                                      </p:cBhvr>
                                      <p:tavLst>
                                        <p:tav tm="0">
                                          <p:val>
                                            <p:strVal val="#ppt_w"/>
                                          </p:val>
                                        </p:tav>
                                        <p:tav tm="100000">
                                          <p:val>
                                            <p:strVal val="#ppt_w"/>
                                          </p:val>
                                        </p:tav>
                                      </p:tavLst>
                                    </p:anim>
                                    <p:anim calcmode="lin" valueType="num">
                                      <p:cBhvr>
                                        <p:cTn id="118" dur="500" fill="hold"/>
                                        <p:tgtEl>
                                          <p:spTgt spid="66606"/>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13"/>
                                            </p:cond>
                                          </p:stCondLst>
                                        </p:cTn>
                                        <p:tgtEl>
                                          <p:spTgt spid="66606"/>
                                        </p:tgtEl>
                                        <p:attrNameLst>
                                          <p:attrName>style.visibility</p:attrName>
                                        </p:attrNameLst>
                                      </p:cBhvr>
                                      <p:to>
                                        <p:strVal val="hidden"/>
                                      </p:to>
                                    </p:set>
                                  </p:subTnLst>
                                </p:cTn>
                              </p:par>
                            </p:childTnLst>
                          </p:cTn>
                        </p:par>
                        <p:par>
                          <p:cTn id="119" fill="hold">
                            <p:stCondLst>
                              <p:cond delay="9500"/>
                            </p:stCondLst>
                            <p:childTnLst>
                              <p:par>
                                <p:cTn id="120" presetID="17" presetClass="entr" presetSubtype="1" fill="hold" grpId="0" nodeType="afterEffect">
                                  <p:stCondLst>
                                    <p:cond delay="1000"/>
                                  </p:stCondLst>
                                  <p:childTnLst>
                                    <p:set>
                                      <p:cBhvr>
                                        <p:cTn id="121" dur="1" fill="hold">
                                          <p:stCondLst>
                                            <p:cond delay="0"/>
                                          </p:stCondLst>
                                        </p:cTn>
                                        <p:tgtEl>
                                          <p:spTgt spid="66607"/>
                                        </p:tgtEl>
                                        <p:attrNameLst>
                                          <p:attrName>style.visibility</p:attrName>
                                        </p:attrNameLst>
                                      </p:cBhvr>
                                      <p:to>
                                        <p:strVal val="visible"/>
                                      </p:to>
                                    </p:set>
                                    <p:anim calcmode="lin" valueType="num">
                                      <p:cBhvr>
                                        <p:cTn id="122" dur="500" fill="hold"/>
                                        <p:tgtEl>
                                          <p:spTgt spid="66607"/>
                                        </p:tgtEl>
                                        <p:attrNameLst>
                                          <p:attrName>ppt_x</p:attrName>
                                        </p:attrNameLst>
                                      </p:cBhvr>
                                      <p:tavLst>
                                        <p:tav tm="0">
                                          <p:val>
                                            <p:strVal val="#ppt_x"/>
                                          </p:val>
                                        </p:tav>
                                        <p:tav tm="100000">
                                          <p:val>
                                            <p:strVal val="#ppt_x"/>
                                          </p:val>
                                        </p:tav>
                                      </p:tavLst>
                                    </p:anim>
                                    <p:anim calcmode="lin" valueType="num">
                                      <p:cBhvr>
                                        <p:cTn id="123" dur="500" fill="hold"/>
                                        <p:tgtEl>
                                          <p:spTgt spid="66607"/>
                                        </p:tgtEl>
                                        <p:attrNameLst>
                                          <p:attrName>ppt_y</p:attrName>
                                        </p:attrNameLst>
                                      </p:cBhvr>
                                      <p:tavLst>
                                        <p:tav tm="0">
                                          <p:val>
                                            <p:strVal val="#ppt_y-#ppt_h/2"/>
                                          </p:val>
                                        </p:tav>
                                        <p:tav tm="100000">
                                          <p:val>
                                            <p:strVal val="#ppt_y"/>
                                          </p:val>
                                        </p:tav>
                                      </p:tavLst>
                                    </p:anim>
                                    <p:anim calcmode="lin" valueType="num">
                                      <p:cBhvr>
                                        <p:cTn id="124" dur="500" fill="hold"/>
                                        <p:tgtEl>
                                          <p:spTgt spid="66607"/>
                                        </p:tgtEl>
                                        <p:attrNameLst>
                                          <p:attrName>ppt_w</p:attrName>
                                        </p:attrNameLst>
                                      </p:cBhvr>
                                      <p:tavLst>
                                        <p:tav tm="0">
                                          <p:val>
                                            <p:strVal val="#ppt_w"/>
                                          </p:val>
                                        </p:tav>
                                        <p:tav tm="100000">
                                          <p:val>
                                            <p:strVal val="#ppt_w"/>
                                          </p:val>
                                        </p:tav>
                                      </p:tavLst>
                                    </p:anim>
                                    <p:anim calcmode="lin" valueType="num">
                                      <p:cBhvr>
                                        <p:cTn id="125" dur="500" fill="hold"/>
                                        <p:tgtEl>
                                          <p:spTgt spid="6660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20"/>
                                            </p:cond>
                                          </p:stCondLst>
                                        </p:cTn>
                                        <p:tgtEl>
                                          <p:spTgt spid="66607"/>
                                        </p:tgtEl>
                                        <p:attrNameLst>
                                          <p:attrName>style.visibility</p:attrName>
                                        </p:attrNameLst>
                                      </p:cBhvr>
                                      <p:to>
                                        <p:strVal val="hidden"/>
                                      </p:to>
                                    </p:set>
                                  </p:subTnLst>
                                </p:cTn>
                              </p:par>
                            </p:childTnLst>
                          </p:cTn>
                        </p:par>
                        <p:par>
                          <p:cTn id="126" fill="hold">
                            <p:stCondLst>
                              <p:cond delay="11000"/>
                            </p:stCondLst>
                            <p:childTnLst>
                              <p:par>
                                <p:cTn id="127" presetID="17" presetClass="entr" presetSubtype="1" fill="hold" grpId="0" nodeType="afterEffect">
                                  <p:stCondLst>
                                    <p:cond delay="1000"/>
                                  </p:stCondLst>
                                  <p:childTnLst>
                                    <p:set>
                                      <p:cBhvr>
                                        <p:cTn id="128" dur="1" fill="hold">
                                          <p:stCondLst>
                                            <p:cond delay="0"/>
                                          </p:stCondLst>
                                        </p:cTn>
                                        <p:tgtEl>
                                          <p:spTgt spid="66608"/>
                                        </p:tgtEl>
                                        <p:attrNameLst>
                                          <p:attrName>style.visibility</p:attrName>
                                        </p:attrNameLst>
                                      </p:cBhvr>
                                      <p:to>
                                        <p:strVal val="visible"/>
                                      </p:to>
                                    </p:set>
                                    <p:anim calcmode="lin" valueType="num">
                                      <p:cBhvr>
                                        <p:cTn id="129" dur="500" fill="hold"/>
                                        <p:tgtEl>
                                          <p:spTgt spid="66608"/>
                                        </p:tgtEl>
                                        <p:attrNameLst>
                                          <p:attrName>ppt_x</p:attrName>
                                        </p:attrNameLst>
                                      </p:cBhvr>
                                      <p:tavLst>
                                        <p:tav tm="0">
                                          <p:val>
                                            <p:strVal val="#ppt_x"/>
                                          </p:val>
                                        </p:tav>
                                        <p:tav tm="100000">
                                          <p:val>
                                            <p:strVal val="#ppt_x"/>
                                          </p:val>
                                        </p:tav>
                                      </p:tavLst>
                                    </p:anim>
                                    <p:anim calcmode="lin" valueType="num">
                                      <p:cBhvr>
                                        <p:cTn id="130" dur="500" fill="hold"/>
                                        <p:tgtEl>
                                          <p:spTgt spid="66608"/>
                                        </p:tgtEl>
                                        <p:attrNameLst>
                                          <p:attrName>ppt_y</p:attrName>
                                        </p:attrNameLst>
                                      </p:cBhvr>
                                      <p:tavLst>
                                        <p:tav tm="0">
                                          <p:val>
                                            <p:strVal val="#ppt_y-#ppt_h/2"/>
                                          </p:val>
                                        </p:tav>
                                        <p:tav tm="100000">
                                          <p:val>
                                            <p:strVal val="#ppt_y"/>
                                          </p:val>
                                        </p:tav>
                                      </p:tavLst>
                                    </p:anim>
                                    <p:anim calcmode="lin" valueType="num">
                                      <p:cBhvr>
                                        <p:cTn id="131" dur="500" fill="hold"/>
                                        <p:tgtEl>
                                          <p:spTgt spid="66608"/>
                                        </p:tgtEl>
                                        <p:attrNameLst>
                                          <p:attrName>ppt_w</p:attrName>
                                        </p:attrNameLst>
                                      </p:cBhvr>
                                      <p:tavLst>
                                        <p:tav tm="0">
                                          <p:val>
                                            <p:strVal val="#ppt_w"/>
                                          </p:val>
                                        </p:tav>
                                        <p:tav tm="100000">
                                          <p:val>
                                            <p:strVal val="#ppt_w"/>
                                          </p:val>
                                        </p:tav>
                                      </p:tavLst>
                                    </p:anim>
                                    <p:anim calcmode="lin" valueType="num">
                                      <p:cBhvr>
                                        <p:cTn id="132" dur="500" fill="hold"/>
                                        <p:tgtEl>
                                          <p:spTgt spid="6660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27"/>
                                            </p:cond>
                                          </p:stCondLst>
                                        </p:cTn>
                                        <p:tgtEl>
                                          <p:spTgt spid="666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6" grpId="0" autoUpdateAnimBg="0"/>
      <p:bldP spid="66577" grpId="0" autoUpdateAnimBg="0"/>
      <p:bldP spid="66578" grpId="0" autoUpdateAnimBg="0"/>
      <p:bldP spid="66579" grpId="0" autoUpdateAnimBg="0"/>
      <p:bldP spid="66580" grpId="0" autoUpdateAnimBg="0"/>
      <p:bldP spid="66581" grpId="0" autoUpdateAnimBg="0"/>
      <p:bldP spid="66600" grpId="0" animBg="1"/>
      <p:bldP spid="66601" grpId="0" animBg="1"/>
      <p:bldP spid="66602" grpId="0" animBg="1"/>
      <p:bldP spid="66603" grpId="0" animBg="1"/>
      <p:bldP spid="66604" grpId="0" animBg="1"/>
      <p:bldP spid="66605" grpId="0" animBg="1"/>
      <p:bldP spid="66606" grpId="0" animBg="1"/>
      <p:bldP spid="66607" grpId="0" animBg="1"/>
      <p:bldP spid="6660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dirty="0"/>
              <a:t>SOFTWARE COMPLEXITY COMES FROM …</a:t>
            </a:r>
          </a:p>
        </p:txBody>
      </p:sp>
      <p:sp>
        <p:nvSpPr>
          <p:cNvPr id="36867" name="Rectangle 3"/>
          <p:cNvSpPr>
            <a:spLocks noGrp="1" noChangeArrowheads="1"/>
          </p:cNvSpPr>
          <p:nvPr>
            <p:ph type="body" idx="1"/>
          </p:nvPr>
        </p:nvSpPr>
        <p:spPr>
          <a:xfrm>
            <a:off x="685800" y="1219200"/>
            <a:ext cx="7772400" cy="1143000"/>
          </a:xfrm>
        </p:spPr>
        <p:txBody>
          <a:bodyPr>
            <a:normAutofit fontScale="77500" lnSpcReduction="20000"/>
          </a:bodyPr>
          <a:lstStyle/>
          <a:p>
            <a:pPr>
              <a:spcBef>
                <a:spcPts val="3600"/>
              </a:spcBef>
            </a:pPr>
            <a:r>
              <a:rPr lang="en-US" b="1">
                <a:solidFill>
                  <a:srgbClr val="CF0E30"/>
                </a:solidFill>
              </a:rPr>
              <a:t>Application domain</a:t>
            </a:r>
            <a:endParaRPr lang="en-US"/>
          </a:p>
          <a:p>
            <a:pPr lvl="1"/>
            <a:r>
              <a:rPr lang="en-US"/>
              <a:t>problems are complex</a:t>
            </a:r>
          </a:p>
          <a:p>
            <a:pPr lvl="1"/>
            <a:r>
              <a:rPr lang="en-US"/>
              <a:t>developers are not domain experts</a:t>
            </a:r>
          </a:p>
        </p:txBody>
      </p:sp>
      <p:sp>
        <p:nvSpPr>
          <p:cNvPr id="36868" name="Rectangle 4"/>
          <p:cNvSpPr>
            <a:spLocks noChangeArrowheads="1"/>
          </p:cNvSpPr>
          <p:nvPr/>
        </p:nvSpPr>
        <p:spPr bwMode="auto">
          <a:xfrm>
            <a:off x="685800" y="2667000"/>
            <a:ext cx="7772400" cy="3581400"/>
          </a:xfrm>
          <a:prstGeom prst="rect">
            <a:avLst/>
          </a:prstGeom>
          <a:noFill/>
          <a:ln w="12700">
            <a:noFill/>
            <a:miter lim="800000"/>
            <a:headEnd/>
            <a:tailEnd/>
          </a:ln>
          <a:effectLst/>
        </p:spPr>
        <p:txBody>
          <a:bodyPr lIns="90487" tIns="44450" rIns="90487" bIns="44450"/>
          <a:lstStyle/>
          <a:p>
            <a:pPr marL="342900" indent="-342900">
              <a:spcBef>
                <a:spcPts val="3600"/>
              </a:spcBef>
              <a:buClr>
                <a:schemeClr val="tx1"/>
              </a:buClr>
              <a:buSzPct val="65000"/>
              <a:buFont typeface="Zapf Dingbats" charset="2"/>
              <a:buChar char=""/>
            </a:pPr>
            <a:r>
              <a:rPr lang="en-US" sz="2000" b="1">
                <a:solidFill>
                  <a:srgbClr val="CF0E30"/>
                </a:solidFill>
                <a:latin typeface="Helvetica" charset="0"/>
              </a:rPr>
              <a:t>Communication among stakeholders</a:t>
            </a:r>
            <a:endParaRPr lang="en-US" sz="2000">
              <a:latin typeface="Helvetica" charset="0"/>
            </a:endParaRPr>
          </a:p>
          <a:p>
            <a:pPr marL="742950" lvl="1" indent="-285750">
              <a:spcBef>
                <a:spcPts val="600"/>
              </a:spcBef>
              <a:buSzPct val="100000"/>
              <a:buFontTx/>
              <a:buChar char="–"/>
            </a:pPr>
            <a:r>
              <a:rPr lang="en-US" sz="1800">
                <a:latin typeface="Helvetica" charset="0"/>
              </a:rPr>
              <a:t>vocabulary plus different background knowledge</a:t>
            </a:r>
          </a:p>
          <a:p>
            <a:pPr marL="742950" lvl="1" indent="-285750">
              <a:spcBef>
                <a:spcPts val="600"/>
              </a:spcBef>
              <a:buSzPct val="100000"/>
              <a:buFontTx/>
              <a:buChar char="–"/>
            </a:pPr>
            <a:r>
              <a:rPr lang="en-US" sz="1800">
                <a:latin typeface="Helvetica" charset="0"/>
              </a:rPr>
              <a:t>ambiguity of language</a:t>
            </a:r>
          </a:p>
          <a:p>
            <a:pPr marL="342900" indent="-342900">
              <a:spcBef>
                <a:spcPts val="3600"/>
              </a:spcBef>
              <a:buClr>
                <a:schemeClr val="tx1"/>
              </a:buClr>
              <a:buSzPct val="65000"/>
              <a:buFont typeface="Zapf Dingbats" charset="2"/>
              <a:buChar char=""/>
            </a:pPr>
            <a:r>
              <a:rPr lang="en-US" sz="2000" b="1">
                <a:solidFill>
                  <a:srgbClr val="CF0E30"/>
                </a:solidFill>
                <a:latin typeface="Helvetica" charset="0"/>
              </a:rPr>
              <a:t>Managing the process</a:t>
            </a:r>
            <a:endParaRPr lang="en-US" sz="2000">
              <a:latin typeface="Helvetica" charset="0"/>
            </a:endParaRPr>
          </a:p>
          <a:p>
            <a:pPr marL="742950" lvl="1" indent="-285750">
              <a:spcBef>
                <a:spcPts val="600"/>
              </a:spcBef>
              <a:buSzPct val="100000"/>
              <a:buFontTx/>
              <a:buChar char="–"/>
            </a:pPr>
            <a:r>
              <a:rPr lang="en-US" sz="1800">
                <a:latin typeface="Helvetica" charset="0"/>
              </a:rPr>
              <a:t>dividing the project into pieces and reassembling the pieces</a:t>
            </a:r>
          </a:p>
          <a:p>
            <a:pPr marL="742950" lvl="1" indent="-285750">
              <a:spcBef>
                <a:spcPts val="600"/>
              </a:spcBef>
              <a:buSzPct val="100000"/>
              <a:buFontTx/>
              <a:buChar char="–"/>
            </a:pPr>
            <a:r>
              <a:rPr lang="en-US" sz="1800">
                <a:latin typeface="Helvetica" charset="0"/>
              </a:rPr>
              <a:t>coordinating many people</a:t>
            </a:r>
          </a:p>
          <a:p>
            <a:pPr marL="342900" indent="-342900">
              <a:spcBef>
                <a:spcPts val="3600"/>
              </a:spcBef>
              <a:buClr>
                <a:schemeClr val="tx1"/>
              </a:buClr>
              <a:buSzPct val="65000"/>
              <a:buFont typeface="Zapf Dingbats" charset="2"/>
              <a:buChar char=""/>
            </a:pPr>
            <a:r>
              <a:rPr lang="en-US" sz="2000" b="1">
                <a:solidFill>
                  <a:srgbClr val="CF0E30"/>
                </a:solidFill>
                <a:latin typeface="Helvetica" charset="0"/>
              </a:rPr>
              <a:t>Coding</a:t>
            </a:r>
          </a:p>
          <a:p>
            <a:pPr marL="742950" lvl="1" indent="-285750">
              <a:spcBef>
                <a:spcPts val="600"/>
              </a:spcBef>
              <a:buSzPct val="100000"/>
              <a:buFontTx/>
              <a:buChar char="–"/>
            </a:pPr>
            <a:r>
              <a:rPr lang="en-US" sz="1800">
                <a:latin typeface="Helvetica" charset="0"/>
              </a:rPr>
              <a:t>creating useful software is a complicated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7" dur="500"/>
                                        <p:tgtEl>
                                          <p:spTgt spid="3686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0" dur="500"/>
                                        <p:tgtEl>
                                          <p:spTgt spid="3686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checkerboard(across)">
                                      <p:cBhvr>
                                        <p:cTn id="13" dur="500"/>
                                        <p:tgtEl>
                                          <p:spTgt spid="368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6868">
                                            <p:txEl>
                                              <p:pRg st="0" end="0"/>
                                            </p:txEl>
                                          </p:spTgt>
                                        </p:tgtEl>
                                        <p:attrNameLst>
                                          <p:attrName>style.visibility</p:attrName>
                                        </p:attrNameLst>
                                      </p:cBhvr>
                                      <p:to>
                                        <p:strVal val="visible"/>
                                      </p:to>
                                    </p:set>
                                    <p:animEffect transition="in" filter="checkerboard(across)">
                                      <p:cBhvr>
                                        <p:cTn id="18" dur="500"/>
                                        <p:tgtEl>
                                          <p:spTgt spid="36868">
                                            <p:txEl>
                                              <p:pRg st="0" end="0"/>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6868">
                                            <p:txEl>
                                              <p:pRg st="1" end="1"/>
                                            </p:txEl>
                                          </p:spTgt>
                                        </p:tgtEl>
                                        <p:attrNameLst>
                                          <p:attrName>style.visibility</p:attrName>
                                        </p:attrNameLst>
                                      </p:cBhvr>
                                      <p:to>
                                        <p:strVal val="visible"/>
                                      </p:to>
                                    </p:set>
                                    <p:animEffect transition="in" filter="checkerboard(across)">
                                      <p:cBhvr>
                                        <p:cTn id="21" dur="500"/>
                                        <p:tgtEl>
                                          <p:spTgt spid="36868">
                                            <p:txEl>
                                              <p:pRg st="1" end="1"/>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6868">
                                            <p:txEl>
                                              <p:pRg st="2" end="2"/>
                                            </p:txEl>
                                          </p:spTgt>
                                        </p:tgtEl>
                                        <p:attrNameLst>
                                          <p:attrName>style.visibility</p:attrName>
                                        </p:attrNameLst>
                                      </p:cBhvr>
                                      <p:to>
                                        <p:strVal val="visible"/>
                                      </p:to>
                                    </p:set>
                                    <p:animEffect transition="in" filter="checkerboard(across)">
                                      <p:cBhvr>
                                        <p:cTn id="24" dur="500"/>
                                        <p:tgtEl>
                                          <p:spTgt spid="3686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6868">
                                            <p:txEl>
                                              <p:pRg st="3" end="3"/>
                                            </p:txEl>
                                          </p:spTgt>
                                        </p:tgtEl>
                                        <p:attrNameLst>
                                          <p:attrName>style.visibility</p:attrName>
                                        </p:attrNameLst>
                                      </p:cBhvr>
                                      <p:to>
                                        <p:strVal val="visible"/>
                                      </p:to>
                                    </p:set>
                                    <p:animEffect transition="in" filter="checkerboard(across)">
                                      <p:cBhvr>
                                        <p:cTn id="29" dur="500"/>
                                        <p:tgtEl>
                                          <p:spTgt spid="36868">
                                            <p:txEl>
                                              <p:pRg st="3" end="3"/>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6868">
                                            <p:txEl>
                                              <p:pRg st="4" end="4"/>
                                            </p:txEl>
                                          </p:spTgt>
                                        </p:tgtEl>
                                        <p:attrNameLst>
                                          <p:attrName>style.visibility</p:attrName>
                                        </p:attrNameLst>
                                      </p:cBhvr>
                                      <p:to>
                                        <p:strVal val="visible"/>
                                      </p:to>
                                    </p:set>
                                    <p:animEffect transition="in" filter="checkerboard(across)">
                                      <p:cBhvr>
                                        <p:cTn id="32" dur="500"/>
                                        <p:tgtEl>
                                          <p:spTgt spid="36868">
                                            <p:txEl>
                                              <p:pRg st="4" end="4"/>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6868">
                                            <p:txEl>
                                              <p:pRg st="5" end="5"/>
                                            </p:txEl>
                                          </p:spTgt>
                                        </p:tgtEl>
                                        <p:attrNameLst>
                                          <p:attrName>style.visibility</p:attrName>
                                        </p:attrNameLst>
                                      </p:cBhvr>
                                      <p:to>
                                        <p:strVal val="visible"/>
                                      </p:to>
                                    </p:set>
                                    <p:animEffect transition="in" filter="checkerboard(across)">
                                      <p:cBhvr>
                                        <p:cTn id="35" dur="500"/>
                                        <p:tgtEl>
                                          <p:spTgt spid="3686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36868">
                                            <p:txEl>
                                              <p:pRg st="6" end="6"/>
                                            </p:txEl>
                                          </p:spTgt>
                                        </p:tgtEl>
                                        <p:attrNameLst>
                                          <p:attrName>style.visibility</p:attrName>
                                        </p:attrNameLst>
                                      </p:cBhvr>
                                      <p:to>
                                        <p:strVal val="visible"/>
                                      </p:to>
                                    </p:set>
                                    <p:animEffect transition="in" filter="checkerboard(across)">
                                      <p:cBhvr>
                                        <p:cTn id="40" dur="500"/>
                                        <p:tgtEl>
                                          <p:spTgt spid="36868">
                                            <p:txEl>
                                              <p:pRg st="6" end="6"/>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36868">
                                            <p:txEl>
                                              <p:pRg st="7" end="7"/>
                                            </p:txEl>
                                          </p:spTgt>
                                        </p:tgtEl>
                                        <p:attrNameLst>
                                          <p:attrName>style.visibility</p:attrName>
                                        </p:attrNameLst>
                                      </p:cBhvr>
                                      <p:to>
                                        <p:strVal val="visible"/>
                                      </p:to>
                                    </p:set>
                                    <p:animEffect transition="in" filter="checkerboard(across)">
                                      <p:cBhvr>
                                        <p:cTn id="43" dur="500"/>
                                        <p:tgtEl>
                                          <p:spTgt spid="368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advAuto="0"/>
      <p:bldP spid="3686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t>UNIFIED PROCESS — LIFE CYCLE PHASES GOALS</a:t>
            </a:r>
          </a:p>
        </p:txBody>
      </p:sp>
      <p:sp>
        <p:nvSpPr>
          <p:cNvPr id="67587" name="Rectangle 3"/>
          <p:cNvSpPr>
            <a:spLocks noGrp="1" noChangeArrowheads="1"/>
          </p:cNvSpPr>
          <p:nvPr>
            <p:ph type="body" idx="1"/>
          </p:nvPr>
        </p:nvSpPr>
        <p:spPr/>
        <p:txBody>
          <a:bodyPr>
            <a:normAutofit fontScale="77500" lnSpcReduction="20000"/>
          </a:bodyPr>
          <a:lstStyle/>
          <a:p>
            <a:pPr>
              <a:buFont typeface="Zapf Dingbats" charset="2"/>
              <a:buNone/>
            </a:pPr>
            <a:r>
              <a:rPr lang="en-US" b="1">
                <a:solidFill>
                  <a:srgbClr val="B7001F"/>
                </a:solidFill>
              </a:rPr>
              <a:t>Inception</a:t>
            </a:r>
            <a:r>
              <a:rPr lang="en-US"/>
              <a:t> – </a:t>
            </a:r>
            <a:r>
              <a:rPr lang="en-US">
                <a:solidFill>
                  <a:srgbClr val="00269E"/>
                </a:solidFill>
              </a:rPr>
              <a:t>determines the system’s</a:t>
            </a:r>
            <a:r>
              <a:rPr lang="en-US"/>
              <a:t> </a:t>
            </a:r>
            <a:r>
              <a:rPr lang="en-US">
                <a:solidFill>
                  <a:schemeClr val="hlink"/>
                </a:solidFill>
              </a:rPr>
              <a:t>life cycle objectives</a:t>
            </a:r>
            <a:endParaRPr lang="en-US"/>
          </a:p>
          <a:p>
            <a:pPr lvl="1">
              <a:lnSpc>
                <a:spcPct val="90000"/>
              </a:lnSpc>
              <a:spcBef>
                <a:spcPts val="300"/>
              </a:spcBef>
            </a:pPr>
            <a:r>
              <a:rPr lang="en-US"/>
              <a:t>establish </a:t>
            </a:r>
            <a:r>
              <a:rPr lang="en-US">
                <a:solidFill>
                  <a:schemeClr val="hlink"/>
                </a:solidFill>
              </a:rPr>
              <a:t>feasibility</a:t>
            </a:r>
            <a:r>
              <a:rPr lang="en-US"/>
              <a:t> </a:t>
            </a:r>
            <a:r>
              <a:rPr lang="en-US">
                <a:latin typeface="Symbol" pitchFamily="18" charset="2"/>
              </a:rPr>
              <a:t>®</a:t>
            </a:r>
            <a:r>
              <a:rPr lang="en-US"/>
              <a:t>  technical decisions; business requirements</a:t>
            </a:r>
          </a:p>
          <a:p>
            <a:pPr lvl="1">
              <a:lnSpc>
                <a:spcPct val="90000"/>
              </a:lnSpc>
              <a:spcBef>
                <a:spcPts val="300"/>
              </a:spcBef>
            </a:pPr>
            <a:r>
              <a:rPr lang="en-US"/>
              <a:t>create a </a:t>
            </a:r>
            <a:r>
              <a:rPr lang="en-US">
                <a:solidFill>
                  <a:schemeClr val="hlink"/>
                </a:solidFill>
              </a:rPr>
              <a:t>business case</a:t>
            </a:r>
            <a:r>
              <a:rPr lang="en-US"/>
              <a:t> </a:t>
            </a:r>
            <a:r>
              <a:rPr lang="en-US">
                <a:latin typeface="Symbol" pitchFamily="18" charset="2"/>
              </a:rPr>
              <a:t>®</a:t>
            </a:r>
            <a:r>
              <a:rPr lang="en-US"/>
              <a:t>  quantifiable business benefit</a:t>
            </a:r>
          </a:p>
          <a:p>
            <a:pPr lvl="1">
              <a:lnSpc>
                <a:spcPct val="90000"/>
              </a:lnSpc>
              <a:spcBef>
                <a:spcPts val="300"/>
              </a:spcBef>
            </a:pPr>
            <a:r>
              <a:rPr lang="en-US"/>
              <a:t>capture essential requirements to </a:t>
            </a:r>
            <a:r>
              <a:rPr lang="en-US">
                <a:solidFill>
                  <a:schemeClr val="hlink"/>
                </a:solidFill>
              </a:rPr>
              <a:t>set the system scope</a:t>
            </a:r>
            <a:endParaRPr lang="en-US"/>
          </a:p>
          <a:p>
            <a:pPr lvl="1">
              <a:lnSpc>
                <a:spcPct val="90000"/>
              </a:lnSpc>
              <a:spcBef>
                <a:spcPts val="300"/>
              </a:spcBef>
            </a:pPr>
            <a:r>
              <a:rPr lang="en-US"/>
              <a:t>identify </a:t>
            </a:r>
            <a:r>
              <a:rPr lang="en-US">
                <a:solidFill>
                  <a:schemeClr val="hlink"/>
                </a:solidFill>
              </a:rPr>
              <a:t>critical risks</a:t>
            </a:r>
            <a:endParaRPr lang="en-US"/>
          </a:p>
          <a:p>
            <a:pPr>
              <a:spcBef>
                <a:spcPts val="3600"/>
              </a:spcBef>
              <a:buFont typeface="Zapf Dingbats" charset="2"/>
              <a:buNone/>
            </a:pPr>
            <a:r>
              <a:rPr lang="en-US" b="1">
                <a:solidFill>
                  <a:srgbClr val="B7001F"/>
                </a:solidFill>
              </a:rPr>
              <a:t>Elaboration</a:t>
            </a:r>
            <a:r>
              <a:rPr lang="en-US"/>
              <a:t> – </a:t>
            </a:r>
            <a:r>
              <a:rPr lang="en-US">
                <a:solidFill>
                  <a:srgbClr val="00269E"/>
                </a:solidFill>
              </a:rPr>
              <a:t>determines the system’s</a:t>
            </a:r>
            <a:r>
              <a:rPr lang="en-US"/>
              <a:t> </a:t>
            </a:r>
            <a:r>
              <a:rPr lang="en-US">
                <a:solidFill>
                  <a:schemeClr val="hlink"/>
                </a:solidFill>
              </a:rPr>
              <a:t>life cycle architecture</a:t>
            </a:r>
            <a:endParaRPr lang="en-US"/>
          </a:p>
          <a:p>
            <a:pPr lvl="1">
              <a:spcBef>
                <a:spcPts val="300"/>
              </a:spcBef>
            </a:pPr>
            <a:r>
              <a:rPr lang="en-US"/>
              <a:t>create and </a:t>
            </a:r>
            <a:r>
              <a:rPr lang="en-US">
                <a:solidFill>
                  <a:schemeClr val="hlink"/>
                </a:solidFill>
              </a:rPr>
              <a:t>executable architectural baseline</a:t>
            </a:r>
            <a:r>
              <a:rPr lang="en-US"/>
              <a:t> for the system</a:t>
            </a:r>
          </a:p>
          <a:p>
            <a:pPr lvl="1">
              <a:spcBef>
                <a:spcPts val="300"/>
              </a:spcBef>
            </a:pPr>
            <a:r>
              <a:rPr lang="en-US"/>
              <a:t>refine the </a:t>
            </a:r>
            <a:r>
              <a:rPr lang="en-US">
                <a:solidFill>
                  <a:schemeClr val="hlink"/>
                </a:solidFill>
              </a:rPr>
              <a:t>risk assessment</a:t>
            </a:r>
            <a:endParaRPr lang="en-US"/>
          </a:p>
          <a:p>
            <a:pPr lvl="1">
              <a:spcBef>
                <a:spcPts val="300"/>
              </a:spcBef>
            </a:pPr>
            <a:r>
              <a:rPr lang="en-US"/>
              <a:t>define the system’s </a:t>
            </a:r>
            <a:r>
              <a:rPr lang="en-US">
                <a:solidFill>
                  <a:schemeClr val="hlink"/>
                </a:solidFill>
              </a:rPr>
              <a:t>quality attributes</a:t>
            </a:r>
            <a:endParaRPr lang="en-US"/>
          </a:p>
          <a:p>
            <a:pPr lvl="1">
              <a:spcBef>
                <a:spcPts val="300"/>
              </a:spcBef>
            </a:pPr>
            <a:r>
              <a:rPr lang="en-US"/>
              <a:t>capture ~80% of the functional requirements</a:t>
            </a:r>
          </a:p>
          <a:p>
            <a:pPr lvl="1">
              <a:spcBef>
                <a:spcPts val="300"/>
              </a:spcBef>
            </a:pPr>
            <a:r>
              <a:rPr lang="en-US"/>
              <a:t>create a detailed construction phase plan</a:t>
            </a:r>
          </a:p>
          <a:p>
            <a:pPr lvl="1">
              <a:spcBef>
                <a:spcPts val="300"/>
              </a:spcBef>
            </a:pPr>
            <a:r>
              <a:rPr lang="en-US"/>
              <a:t>estimate: resources, time, equipment, staff, cost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a:t>UNIFIED PROCESS — LIFE CYCLE PHASES GOALS</a:t>
            </a:r>
          </a:p>
        </p:txBody>
      </p:sp>
      <p:sp>
        <p:nvSpPr>
          <p:cNvPr id="68611" name="Rectangle 3"/>
          <p:cNvSpPr>
            <a:spLocks noGrp="1" noChangeArrowheads="1"/>
          </p:cNvSpPr>
          <p:nvPr>
            <p:ph type="body" idx="1"/>
          </p:nvPr>
        </p:nvSpPr>
        <p:spPr/>
        <p:txBody>
          <a:bodyPr>
            <a:normAutofit fontScale="62500" lnSpcReduction="20000"/>
          </a:bodyPr>
          <a:lstStyle/>
          <a:p>
            <a:pPr>
              <a:spcBef>
                <a:spcPts val="1200"/>
              </a:spcBef>
              <a:buFont typeface="Zapf Dingbats" charset="2"/>
              <a:buNone/>
            </a:pPr>
            <a:r>
              <a:rPr lang="en-US" b="1">
                <a:solidFill>
                  <a:srgbClr val="B7001F"/>
                </a:solidFill>
              </a:rPr>
              <a:t>Construction</a:t>
            </a:r>
            <a:r>
              <a:rPr lang="en-US"/>
              <a:t> – </a:t>
            </a:r>
            <a:r>
              <a:rPr lang="en-US">
                <a:solidFill>
                  <a:srgbClr val="00269E"/>
                </a:solidFill>
              </a:rPr>
              <a:t>builds the initial operational system</a:t>
            </a:r>
            <a:endParaRPr lang="en-US"/>
          </a:p>
          <a:p>
            <a:pPr lvl="1">
              <a:spcBef>
                <a:spcPts val="300"/>
              </a:spcBef>
            </a:pPr>
            <a:r>
              <a:rPr lang="en-US"/>
              <a:t>complete all requirements, analysis and design</a:t>
            </a:r>
          </a:p>
          <a:p>
            <a:pPr lvl="1">
              <a:spcBef>
                <a:spcPts val="300"/>
              </a:spcBef>
            </a:pPr>
            <a:r>
              <a:rPr lang="en-US"/>
              <a:t>evolve architectural baseline into the final system</a:t>
            </a:r>
          </a:p>
          <a:p>
            <a:pPr>
              <a:spcBef>
                <a:spcPts val="3600"/>
              </a:spcBef>
              <a:buFont typeface="Zapf Dingbats" charset="2"/>
              <a:buNone/>
            </a:pPr>
            <a:r>
              <a:rPr lang="en-US" b="1">
                <a:solidFill>
                  <a:srgbClr val="B7001F"/>
                </a:solidFill>
              </a:rPr>
              <a:t>Transition</a:t>
            </a:r>
            <a:r>
              <a:rPr lang="en-US"/>
              <a:t> – </a:t>
            </a:r>
            <a:r>
              <a:rPr lang="en-US">
                <a:solidFill>
                  <a:srgbClr val="00269E"/>
                </a:solidFill>
              </a:rPr>
              <a:t>releases the product to the customer</a:t>
            </a:r>
          </a:p>
          <a:p>
            <a:pPr lvl="1">
              <a:spcBef>
                <a:spcPts val="300"/>
              </a:spcBef>
            </a:pPr>
            <a:r>
              <a:rPr lang="en-US"/>
              <a:t>correct defects</a:t>
            </a:r>
          </a:p>
          <a:p>
            <a:pPr lvl="1">
              <a:spcBef>
                <a:spcPts val="300"/>
              </a:spcBef>
            </a:pPr>
            <a:r>
              <a:rPr lang="en-US"/>
              <a:t>prepare the user site for the new software</a:t>
            </a:r>
          </a:p>
          <a:p>
            <a:pPr lvl="1">
              <a:spcBef>
                <a:spcPts val="300"/>
              </a:spcBef>
            </a:pPr>
            <a:r>
              <a:rPr lang="en-US"/>
              <a:t>tailor the software to operate at the user site</a:t>
            </a:r>
          </a:p>
          <a:p>
            <a:pPr lvl="1">
              <a:spcBef>
                <a:spcPts val="300"/>
              </a:spcBef>
            </a:pPr>
            <a:r>
              <a:rPr lang="en-US"/>
              <a:t>modify the software if unforeseen problems arise</a:t>
            </a:r>
          </a:p>
          <a:p>
            <a:pPr lvl="1">
              <a:spcBef>
                <a:spcPts val="300"/>
              </a:spcBef>
            </a:pPr>
            <a:r>
              <a:rPr lang="en-US"/>
              <a:t>create user manuals and other documentation</a:t>
            </a:r>
          </a:p>
          <a:p>
            <a:pPr lvl="1">
              <a:spcBef>
                <a:spcPts val="300"/>
              </a:spcBef>
            </a:pPr>
            <a:r>
              <a:rPr lang="en-US"/>
              <a:t>provide user consultancy</a:t>
            </a:r>
          </a:p>
          <a:p>
            <a:pPr lvl="1">
              <a:spcBef>
                <a:spcPts val="300"/>
              </a:spcBef>
            </a:pPr>
            <a:r>
              <a:rPr lang="en-US"/>
              <a:t>conduct a post project review</a:t>
            </a:r>
          </a:p>
          <a:p>
            <a:pPr algn="ctr">
              <a:spcBef>
                <a:spcPts val="3600"/>
              </a:spcBef>
              <a:buClr>
                <a:srgbClr val="FF00FF"/>
              </a:buClr>
              <a:buSzPct val="120000"/>
              <a:buFont typeface="Zapf Dingbats" charset="2"/>
              <a:buChar char="è"/>
            </a:pPr>
            <a:r>
              <a:rPr lang="en-US"/>
              <a:t>  </a:t>
            </a:r>
            <a:r>
              <a:rPr lang="en-US" b="1">
                <a:solidFill>
                  <a:srgbClr val="B7001F"/>
                </a:solidFill>
              </a:rPr>
              <a:t>All workflows are carried out during each phase,</a:t>
            </a:r>
            <a:br>
              <a:rPr lang="en-US" b="1">
                <a:solidFill>
                  <a:srgbClr val="B7001F"/>
                </a:solidFill>
              </a:rPr>
            </a:br>
            <a:r>
              <a:rPr lang="en-US" b="1">
                <a:solidFill>
                  <a:srgbClr val="B7001F"/>
                </a:solidFill>
              </a:rPr>
              <a:t>but the emphasis/focus changes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a:t>UNIFIED PROCESS — USE-CASE DRIVEN</a:t>
            </a:r>
          </a:p>
        </p:txBody>
      </p:sp>
      <p:sp>
        <p:nvSpPr>
          <p:cNvPr id="69635" name="Rectangle 3"/>
          <p:cNvSpPr>
            <a:spLocks noGrp="1" noChangeArrowheads="1"/>
          </p:cNvSpPr>
          <p:nvPr>
            <p:ph type="body" idx="1"/>
          </p:nvPr>
        </p:nvSpPr>
        <p:spPr>
          <a:xfrm>
            <a:off x="685800" y="1219200"/>
            <a:ext cx="7772400" cy="1219200"/>
          </a:xfrm>
          <a:ln/>
        </p:spPr>
        <p:txBody>
          <a:bodyPr>
            <a:normAutofit fontScale="70000" lnSpcReduction="20000"/>
          </a:bodyPr>
          <a:lstStyle/>
          <a:p>
            <a:pPr>
              <a:spcBef>
                <a:spcPts val="900"/>
              </a:spcBef>
              <a:buFont typeface="Zapf Dingbats" charset="2"/>
              <a:buNone/>
              <a:tabLst>
                <a:tab pos="2057400" algn="l"/>
              </a:tabLst>
            </a:pPr>
            <a:r>
              <a:rPr lang="en-US" b="1" u="sng">
                <a:solidFill>
                  <a:schemeClr val="hlink"/>
                </a:solidFill>
              </a:rPr>
              <a:t>actor</a:t>
            </a:r>
            <a:r>
              <a:rPr lang="en-US"/>
              <a:t>:</a:t>
            </a:r>
            <a:r>
              <a:rPr lang="en-US">
                <a:solidFill>
                  <a:schemeClr val="hlink"/>
                </a:solidFill>
              </a:rPr>
              <a:t>	</a:t>
            </a:r>
            <a:r>
              <a:rPr lang="en-US"/>
              <a:t>represents the users</a:t>
            </a:r>
          </a:p>
          <a:p>
            <a:pPr>
              <a:spcBef>
                <a:spcPts val="900"/>
              </a:spcBef>
              <a:buFont typeface="Zapf Dingbats" charset="2"/>
              <a:buNone/>
              <a:tabLst>
                <a:tab pos="2057400" algn="l"/>
              </a:tabLst>
            </a:pPr>
            <a:r>
              <a:rPr lang="en-US" b="1" u="sng">
                <a:solidFill>
                  <a:schemeClr val="hlink"/>
                </a:solidFill>
              </a:rPr>
              <a:t>use case</a:t>
            </a:r>
            <a:r>
              <a:rPr lang="en-US"/>
              <a:t>:	a piece of functionality required by an actor</a:t>
            </a:r>
          </a:p>
          <a:p>
            <a:pPr>
              <a:spcBef>
                <a:spcPts val="900"/>
              </a:spcBef>
              <a:buFont typeface="Zapf Dingbats" charset="2"/>
              <a:buNone/>
              <a:tabLst>
                <a:tab pos="2057400" algn="l"/>
              </a:tabLst>
            </a:pPr>
            <a:r>
              <a:rPr lang="en-US" b="1" u="sng">
                <a:solidFill>
                  <a:schemeClr val="hlink"/>
                </a:solidFill>
              </a:rPr>
              <a:t>use-case model</a:t>
            </a:r>
            <a:r>
              <a:rPr lang="en-US"/>
              <a:t>:	the complete system functionality (all use cases)</a:t>
            </a:r>
            <a:endParaRPr lang="en-US" sz="1600"/>
          </a:p>
        </p:txBody>
      </p:sp>
      <p:sp>
        <p:nvSpPr>
          <p:cNvPr id="69636" name="Rectangle 4"/>
          <p:cNvSpPr>
            <a:spLocks noChangeArrowheads="1"/>
          </p:cNvSpPr>
          <p:nvPr/>
        </p:nvSpPr>
        <p:spPr bwMode="auto">
          <a:xfrm>
            <a:off x="685800" y="2667000"/>
            <a:ext cx="7772400" cy="3581400"/>
          </a:xfrm>
          <a:prstGeom prst="rect">
            <a:avLst/>
          </a:prstGeom>
          <a:noFill/>
          <a:ln w="12700">
            <a:noFill/>
            <a:miter lim="800000"/>
            <a:headEnd/>
            <a:tailEnd/>
          </a:ln>
          <a:effectLst/>
        </p:spPr>
        <p:txBody>
          <a:bodyPr lIns="90487" tIns="44450" rIns="90487" bIns="44450"/>
          <a:lstStyle/>
          <a:p>
            <a:pPr marL="342900" indent="-342900" algn="ctr">
              <a:spcBef>
                <a:spcPts val="1200"/>
              </a:spcBef>
              <a:buClr>
                <a:srgbClr val="FF00FF"/>
              </a:buClr>
              <a:buSzPct val="120000"/>
              <a:buFont typeface="Zapf Dingbats" charset="2"/>
              <a:buChar char="è"/>
              <a:tabLst>
                <a:tab pos="2057400" algn="l"/>
              </a:tabLst>
            </a:pPr>
            <a:r>
              <a:rPr lang="en-US" sz="2000">
                <a:latin typeface="Helvetica" charset="0"/>
              </a:rPr>
              <a:t>  </a:t>
            </a:r>
            <a:r>
              <a:rPr lang="en-US" sz="2000" b="1">
                <a:latin typeface="Helvetica" charset="0"/>
              </a:rPr>
              <a:t>use-case model represents all system </a:t>
            </a:r>
            <a:r>
              <a:rPr lang="en-US" sz="2000" b="1">
                <a:solidFill>
                  <a:schemeClr val="hlink"/>
                </a:solidFill>
                <a:latin typeface="Helvetica" charset="0"/>
              </a:rPr>
              <a:t>user functionality</a:t>
            </a:r>
            <a:endParaRPr lang="en-US" sz="2000">
              <a:latin typeface="Helvetica" charset="0"/>
            </a:endParaRPr>
          </a:p>
          <a:p>
            <a:pPr marL="742950" lvl="1" indent="-285750" algn="ctr">
              <a:spcBef>
                <a:spcPts val="400"/>
              </a:spcBef>
              <a:buSzPct val="100000"/>
              <a:tabLst>
                <a:tab pos="2057400" algn="l"/>
              </a:tabLst>
            </a:pPr>
            <a:r>
              <a:rPr lang="en-US" sz="1700">
                <a:solidFill>
                  <a:srgbClr val="00269E"/>
                </a:solidFill>
                <a:latin typeface="Helvetica" charset="0"/>
              </a:rPr>
              <a:t>(functions that </a:t>
            </a:r>
            <a:r>
              <a:rPr lang="en-US" sz="1700" u="sng">
                <a:solidFill>
                  <a:srgbClr val="00269E"/>
                </a:solidFill>
                <a:latin typeface="Helvetica" charset="0"/>
              </a:rPr>
              <a:t>add value</a:t>
            </a:r>
            <a:r>
              <a:rPr lang="en-US" sz="1700">
                <a:solidFill>
                  <a:srgbClr val="00269E"/>
                </a:solidFill>
                <a:latin typeface="Helvetica" charset="0"/>
              </a:rPr>
              <a:t> for the users)</a:t>
            </a:r>
          </a:p>
          <a:p>
            <a:pPr marL="342900" indent="-342900" algn="ctr">
              <a:spcBef>
                <a:spcPts val="2400"/>
              </a:spcBef>
              <a:buClr>
                <a:srgbClr val="FF00FF"/>
              </a:buClr>
              <a:buSzPct val="120000"/>
              <a:buFont typeface="Zapf Dingbats" charset="2"/>
              <a:buChar char="è"/>
              <a:tabLst>
                <a:tab pos="2057400" algn="l"/>
              </a:tabLst>
            </a:pPr>
            <a:r>
              <a:rPr lang="en-US" sz="2000">
                <a:latin typeface="Helvetica" charset="0"/>
              </a:rPr>
              <a:t>  </a:t>
            </a:r>
            <a:r>
              <a:rPr lang="en-US" sz="2000" b="1">
                <a:latin typeface="Helvetica" charset="0"/>
              </a:rPr>
              <a:t>use-case model is used to </a:t>
            </a:r>
            <a:r>
              <a:rPr lang="en-US" sz="2000" b="1">
                <a:solidFill>
                  <a:schemeClr val="hlink"/>
                </a:solidFill>
                <a:latin typeface="Helvetica" charset="0"/>
              </a:rPr>
              <a:t>reach agreement</a:t>
            </a:r>
            <a:r>
              <a:rPr lang="en-US" sz="2000" b="1">
                <a:latin typeface="Helvetica" charset="0"/>
              </a:rPr>
              <a:t> with the customer on the system’s required functionality</a:t>
            </a:r>
          </a:p>
          <a:p>
            <a:pPr marL="742950" lvl="1" indent="-285750" algn="ctr">
              <a:spcBef>
                <a:spcPts val="400"/>
              </a:spcBef>
              <a:buSzPct val="120000"/>
              <a:buFont typeface="Zapf Dingbats" charset="2"/>
              <a:buNone/>
              <a:tabLst>
                <a:tab pos="2057400" algn="l"/>
              </a:tabLst>
            </a:pPr>
            <a:r>
              <a:rPr lang="en-US" sz="1700">
                <a:solidFill>
                  <a:srgbClr val="00269E"/>
                </a:solidFill>
                <a:latin typeface="Helvetica" charset="0"/>
              </a:rPr>
              <a:t>(it represents a </a:t>
            </a:r>
            <a:r>
              <a:rPr lang="en-US" sz="1700" u="sng">
                <a:solidFill>
                  <a:srgbClr val="00269E"/>
                </a:solidFill>
                <a:latin typeface="Helvetica" charset="0"/>
              </a:rPr>
              <a:t>contract</a:t>
            </a:r>
            <a:r>
              <a:rPr lang="en-US" sz="1700">
                <a:solidFill>
                  <a:srgbClr val="00269E"/>
                </a:solidFill>
                <a:latin typeface="Helvetica" charset="0"/>
              </a:rPr>
              <a:t> between customer and developer)</a:t>
            </a:r>
            <a:endParaRPr lang="en-US" sz="1700">
              <a:latin typeface="Helvetica" charset="0"/>
            </a:endParaRPr>
          </a:p>
          <a:p>
            <a:pPr marL="342900" indent="-342900" algn="ctr">
              <a:spcBef>
                <a:spcPts val="2400"/>
              </a:spcBef>
              <a:buClr>
                <a:srgbClr val="FF00FF"/>
              </a:buClr>
              <a:buSzPct val="120000"/>
              <a:buFont typeface="Zapf Dingbats" charset="2"/>
              <a:buChar char="è"/>
              <a:tabLst>
                <a:tab pos="2057400" algn="l"/>
              </a:tabLst>
            </a:pPr>
            <a:r>
              <a:rPr lang="en-US" sz="2000" b="1">
                <a:latin typeface="Helvetica" charset="0"/>
              </a:rPr>
              <a:t>use cases </a:t>
            </a:r>
            <a:r>
              <a:rPr lang="en-US" sz="2000" b="1">
                <a:solidFill>
                  <a:schemeClr val="hlink"/>
                </a:solidFill>
                <a:latin typeface="Helvetica" charset="0"/>
              </a:rPr>
              <a:t>drive</a:t>
            </a:r>
            <a:r>
              <a:rPr lang="en-US" sz="2000" b="1">
                <a:latin typeface="Helvetica" charset="0"/>
              </a:rPr>
              <a:t> the development process</a:t>
            </a:r>
            <a:endParaRPr lang="en-US" sz="2000">
              <a:latin typeface="Helvetica" charset="0"/>
            </a:endParaRPr>
          </a:p>
          <a:p>
            <a:pPr marL="742950" lvl="1" indent="-285750" algn="ctr">
              <a:spcBef>
                <a:spcPts val="400"/>
              </a:spcBef>
              <a:buSzPct val="100000"/>
              <a:tabLst>
                <a:tab pos="2057400" algn="l"/>
              </a:tabLst>
            </a:pPr>
            <a:r>
              <a:rPr lang="en-US" sz="1700">
                <a:solidFill>
                  <a:srgbClr val="00269E"/>
                </a:solidFill>
                <a:latin typeface="Helvetica" charset="0"/>
              </a:rPr>
              <a:t>(we transform the use case model into analysis,</a:t>
            </a:r>
            <a:br>
              <a:rPr lang="en-US" sz="1700">
                <a:solidFill>
                  <a:srgbClr val="00269E"/>
                </a:solidFill>
                <a:latin typeface="Helvetica" charset="0"/>
              </a:rPr>
            </a:br>
            <a:r>
              <a:rPr lang="en-US" sz="1700">
                <a:solidFill>
                  <a:srgbClr val="00269E"/>
                </a:solidFill>
                <a:latin typeface="Helvetica" charset="0"/>
              </a:rPr>
              <a:t>design and implementation models)</a:t>
            </a:r>
          </a:p>
          <a:p>
            <a:pPr marL="342900" indent="-342900" algn="ctr">
              <a:spcBef>
                <a:spcPts val="2400"/>
              </a:spcBef>
              <a:buClr>
                <a:srgbClr val="FF00FF"/>
              </a:buClr>
              <a:buSzPct val="120000"/>
              <a:buFont typeface="Zapf Dingbats" charset="2"/>
              <a:buChar char="è"/>
              <a:tabLst>
                <a:tab pos="2057400" algn="l"/>
              </a:tabLst>
            </a:pPr>
            <a:r>
              <a:rPr lang="en-US" sz="2000">
                <a:latin typeface="Helvetica" charset="0"/>
              </a:rPr>
              <a:t>  </a:t>
            </a:r>
            <a:r>
              <a:rPr lang="en-US" sz="2000" b="1">
                <a:latin typeface="Helvetica" charset="0"/>
              </a:rPr>
              <a:t>supports seamless </a:t>
            </a:r>
            <a:r>
              <a:rPr lang="en-US" sz="2000" b="1" u="sng">
                <a:solidFill>
                  <a:schemeClr val="hlink"/>
                </a:solidFill>
                <a:effectLst>
                  <a:outerShdw blurRad="38100" dist="38100" dir="2700000" algn="tl">
                    <a:srgbClr val="C0C0C0"/>
                  </a:outerShdw>
                </a:effectLst>
                <a:latin typeface="Helvetica" charset="0"/>
              </a:rPr>
              <a:t>traceability</a:t>
            </a:r>
            <a:r>
              <a:rPr lang="en-US" sz="2000" b="1">
                <a:latin typeface="Helvetica" charset="0"/>
              </a:rPr>
              <a:t> between models</a:t>
            </a:r>
            <a:endParaRPr lang="en-US" sz="1600">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wipe(left)">
                                      <p:cBhvr>
                                        <p:cTn id="7" dur="500"/>
                                        <p:tgtEl>
                                          <p:spTgt spid="696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9636">
                                            <p:txEl>
                                              <p:pRg st="1" end="1"/>
                                            </p:txEl>
                                          </p:spTgt>
                                        </p:tgtEl>
                                        <p:attrNameLst>
                                          <p:attrName>style.visibility</p:attrName>
                                        </p:attrNameLst>
                                      </p:cBhvr>
                                      <p:to>
                                        <p:strVal val="visible"/>
                                      </p:to>
                                    </p:set>
                                    <p:animEffect transition="in" filter="wipe(left)">
                                      <p:cBhvr>
                                        <p:cTn id="10" dur="500"/>
                                        <p:tgtEl>
                                          <p:spTgt spid="696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animEffect transition="in" filter="wipe(left)">
                                      <p:cBhvr>
                                        <p:cTn id="15" dur="500"/>
                                        <p:tgtEl>
                                          <p:spTgt spid="6963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9636">
                                            <p:txEl>
                                              <p:pRg st="3" end="3"/>
                                            </p:txEl>
                                          </p:spTgt>
                                        </p:tgtEl>
                                        <p:attrNameLst>
                                          <p:attrName>style.visibility</p:attrName>
                                        </p:attrNameLst>
                                      </p:cBhvr>
                                      <p:to>
                                        <p:strVal val="visible"/>
                                      </p:to>
                                    </p:set>
                                    <p:animEffect transition="in" filter="wipe(left)">
                                      <p:cBhvr>
                                        <p:cTn id="18" dur="500"/>
                                        <p:tgtEl>
                                          <p:spTgt spid="696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animEffect transition="in" filter="wipe(left)">
                                      <p:cBhvr>
                                        <p:cTn id="23" dur="500"/>
                                        <p:tgtEl>
                                          <p:spTgt spid="69636">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9636">
                                            <p:txEl>
                                              <p:pRg st="5" end="5"/>
                                            </p:txEl>
                                          </p:spTgt>
                                        </p:tgtEl>
                                        <p:attrNameLst>
                                          <p:attrName>style.visibility</p:attrName>
                                        </p:attrNameLst>
                                      </p:cBhvr>
                                      <p:to>
                                        <p:strVal val="visible"/>
                                      </p:to>
                                    </p:set>
                                    <p:animEffect transition="in" filter="wipe(left)">
                                      <p:cBhvr>
                                        <p:cTn id="26" dur="500"/>
                                        <p:tgtEl>
                                          <p:spTgt spid="6963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9636">
                                            <p:txEl>
                                              <p:pRg st="6" end="6"/>
                                            </p:txEl>
                                          </p:spTgt>
                                        </p:tgtEl>
                                        <p:attrNameLst>
                                          <p:attrName>style.visibility</p:attrName>
                                        </p:attrNameLst>
                                      </p:cBhvr>
                                      <p:to>
                                        <p:strVal val="visible"/>
                                      </p:to>
                                    </p:set>
                                    <p:animEffect transition="in" filter="wipe(left)">
                                      <p:cBhvr>
                                        <p:cTn id="31" dur="500"/>
                                        <p:tgtEl>
                                          <p:spTgt spid="696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a:t>UNIFIED PROCESS — ARCHITECTURE-CENTRIC</a:t>
            </a:r>
          </a:p>
        </p:txBody>
      </p:sp>
      <p:sp>
        <p:nvSpPr>
          <p:cNvPr id="73731" name="Rectangle 3"/>
          <p:cNvSpPr>
            <a:spLocks noGrp="1" noChangeArrowheads="1"/>
          </p:cNvSpPr>
          <p:nvPr>
            <p:ph type="body" idx="1"/>
          </p:nvPr>
        </p:nvSpPr>
        <p:spPr>
          <a:xfrm>
            <a:off x="685800" y="1219200"/>
            <a:ext cx="7967663" cy="749300"/>
          </a:xfrm>
          <a:solidFill>
            <a:srgbClr val="FFFF99"/>
          </a:solidFill>
          <a:ln w="57150">
            <a:solidFill>
              <a:schemeClr val="hlink"/>
            </a:solidFill>
          </a:ln>
          <a:effectLst>
            <a:outerShdw dist="107763" dir="2700000" algn="ctr" rotWithShape="0">
              <a:schemeClr val="bg2"/>
            </a:outerShdw>
          </a:effectLst>
        </p:spPr>
        <p:txBody>
          <a:bodyPr>
            <a:normAutofit fontScale="70000" lnSpcReduction="20000"/>
          </a:bodyPr>
          <a:lstStyle/>
          <a:p>
            <a:pPr>
              <a:buFont typeface="Zapf Dingbats" charset="2"/>
              <a:buNone/>
              <a:tabLst>
                <a:tab pos="1549400" algn="l"/>
              </a:tabLst>
            </a:pPr>
            <a:r>
              <a:rPr lang="en-US">
                <a:solidFill>
                  <a:schemeClr val="hlink"/>
                </a:solidFill>
                <a:effectLst>
                  <a:outerShdw blurRad="38100" dist="38100" dir="2700000" algn="tl">
                    <a:srgbClr val="000000"/>
                  </a:outerShdw>
                </a:effectLst>
              </a:rPr>
              <a:t>architecture</a:t>
            </a:r>
            <a:r>
              <a:rPr lang="en-US">
                <a:effectLst>
                  <a:outerShdw blurRad="38100" dist="38100" dir="2700000" algn="tl">
                    <a:srgbClr val="FFFFFF"/>
                  </a:outerShdw>
                </a:effectLst>
              </a:rPr>
              <a:t>:	the </a:t>
            </a:r>
            <a:r>
              <a:rPr lang="en-US">
                <a:solidFill>
                  <a:schemeClr val="accent1"/>
                </a:solidFill>
                <a:effectLst>
                  <a:outerShdw blurRad="38100" dist="38100" dir="2700000" algn="tl">
                    <a:srgbClr val="000000"/>
                  </a:outerShdw>
                </a:effectLst>
              </a:rPr>
              <a:t>strategic decisions</a:t>
            </a:r>
            <a:r>
              <a:rPr lang="en-US">
                <a:effectLst>
                  <a:outerShdw blurRad="38100" dist="38100" dir="2700000" algn="tl">
                    <a:srgbClr val="FFFFFF"/>
                  </a:outerShdw>
                </a:effectLst>
              </a:rPr>
              <a:t> about a system that are </a:t>
            </a:r>
            <a:r>
              <a:rPr lang="en-US">
                <a:solidFill>
                  <a:schemeClr val="accent1"/>
                </a:solidFill>
                <a:effectLst>
                  <a:outerShdw blurRad="38100" dist="38100" dir="2700000" algn="tl">
                    <a:srgbClr val="000000"/>
                  </a:outerShdw>
                </a:effectLst>
              </a:rPr>
              <a:t>applied 	consistently</a:t>
            </a:r>
            <a:r>
              <a:rPr lang="en-US">
                <a:effectLst>
                  <a:outerShdw blurRad="38100" dist="38100" dir="2700000" algn="tl">
                    <a:srgbClr val="FFFFFF"/>
                  </a:outerShdw>
                </a:effectLst>
              </a:rPr>
              <a:t> and </a:t>
            </a:r>
            <a:r>
              <a:rPr lang="en-US">
                <a:solidFill>
                  <a:schemeClr val="accent1"/>
                </a:solidFill>
                <a:effectLst>
                  <a:outerShdw blurRad="38100" dist="38100" dir="2700000" algn="tl">
                    <a:srgbClr val="000000"/>
                  </a:outerShdw>
                </a:effectLst>
              </a:rPr>
              <a:t>pervasively</a:t>
            </a:r>
            <a:r>
              <a:rPr lang="en-US">
                <a:effectLst>
                  <a:outerShdw blurRad="38100" dist="38100" dir="2700000" algn="tl">
                    <a:srgbClr val="FFFFFF"/>
                  </a:outerShdw>
                </a:effectLst>
              </a:rPr>
              <a:t> throughout the system</a:t>
            </a:r>
          </a:p>
        </p:txBody>
      </p:sp>
      <p:grpSp>
        <p:nvGrpSpPr>
          <p:cNvPr id="2" name="Group 4"/>
          <p:cNvGrpSpPr>
            <a:grpSpLocks/>
          </p:cNvGrpSpPr>
          <p:nvPr/>
        </p:nvGrpSpPr>
        <p:grpSpPr bwMode="auto">
          <a:xfrm>
            <a:off x="7604125" y="4689475"/>
            <a:ext cx="1149350" cy="1025525"/>
            <a:chOff x="5188" y="2821"/>
            <a:chExt cx="784" cy="646"/>
          </a:xfrm>
        </p:grpSpPr>
        <p:sp>
          <p:nvSpPr>
            <p:cNvPr id="73733" name="Text Box 5"/>
            <p:cNvSpPr txBox="1">
              <a:spLocks noChangeArrowheads="1"/>
            </p:cNvSpPr>
            <p:nvPr/>
          </p:nvSpPr>
          <p:spPr bwMode="auto">
            <a:xfrm>
              <a:off x="5188" y="2821"/>
              <a:ext cx="784" cy="288"/>
            </a:xfrm>
            <a:prstGeom prst="rect">
              <a:avLst/>
            </a:prstGeom>
            <a:noFill/>
            <a:ln w="12700">
              <a:noFill/>
              <a:miter lim="800000"/>
              <a:headEnd/>
              <a:tailEnd/>
            </a:ln>
            <a:effectLst/>
          </p:spPr>
          <p:txBody>
            <a:bodyPr wrap="none">
              <a:spAutoFit/>
            </a:bodyPr>
            <a:lstStyle/>
            <a:p>
              <a:r>
                <a:rPr lang="en-US" b="1">
                  <a:solidFill>
                    <a:srgbClr val="B7001F"/>
                  </a:solidFill>
                </a:rPr>
                <a:t>WHAT</a:t>
              </a:r>
              <a:endParaRPr lang="en-US" b="1">
                <a:solidFill>
                  <a:schemeClr val="hlink"/>
                </a:solidFill>
              </a:endParaRPr>
            </a:p>
          </p:txBody>
        </p:sp>
        <p:sp>
          <p:nvSpPr>
            <p:cNvPr id="73734" name="Text Box 6"/>
            <p:cNvSpPr txBox="1">
              <a:spLocks noChangeArrowheads="1"/>
            </p:cNvSpPr>
            <p:nvPr/>
          </p:nvSpPr>
          <p:spPr bwMode="auto">
            <a:xfrm>
              <a:off x="5188" y="3179"/>
              <a:ext cx="656" cy="288"/>
            </a:xfrm>
            <a:prstGeom prst="rect">
              <a:avLst/>
            </a:prstGeom>
            <a:noFill/>
            <a:ln w="12700">
              <a:noFill/>
              <a:miter lim="800000"/>
              <a:headEnd/>
              <a:tailEnd/>
            </a:ln>
            <a:effectLst/>
          </p:spPr>
          <p:txBody>
            <a:bodyPr wrap="none">
              <a:spAutoFit/>
            </a:bodyPr>
            <a:lstStyle/>
            <a:p>
              <a:r>
                <a:rPr lang="en-US" b="1">
                  <a:solidFill>
                    <a:srgbClr val="B7001F"/>
                  </a:solidFill>
                </a:rPr>
                <a:t>HOW</a:t>
              </a:r>
              <a:endParaRPr lang="en-US"/>
            </a:p>
          </p:txBody>
        </p:sp>
      </p:grpSp>
      <p:sp>
        <p:nvSpPr>
          <p:cNvPr id="73735" name="Text Box 7"/>
          <p:cNvSpPr txBox="1">
            <a:spLocks noChangeArrowheads="1"/>
          </p:cNvSpPr>
          <p:nvPr/>
        </p:nvSpPr>
        <p:spPr bwMode="auto">
          <a:xfrm>
            <a:off x="823913" y="5699125"/>
            <a:ext cx="7496175" cy="457200"/>
          </a:xfrm>
          <a:prstGeom prst="rect">
            <a:avLst/>
          </a:prstGeom>
          <a:noFill/>
          <a:ln w="12700">
            <a:noFill/>
            <a:miter lim="800000"/>
            <a:headEnd/>
            <a:tailEnd/>
          </a:ln>
          <a:effectLst/>
        </p:spPr>
        <p:txBody>
          <a:bodyPr wrap="none">
            <a:spAutoFit/>
          </a:bodyPr>
          <a:lstStyle/>
          <a:p>
            <a:r>
              <a:rPr lang="en-US" b="1">
                <a:solidFill>
                  <a:srgbClr val="B7001F"/>
                </a:solidFill>
                <a:effectLst>
                  <a:outerShdw blurRad="38100" dist="38100" dir="2700000" algn="tl">
                    <a:srgbClr val="C0C0C0"/>
                  </a:outerShdw>
                </a:effectLst>
              </a:rPr>
              <a:t>GOAL</a:t>
            </a:r>
            <a:r>
              <a:rPr lang="en-US"/>
              <a:t> –&gt; </a:t>
            </a:r>
            <a:r>
              <a:rPr lang="en-US" b="1">
                <a:solidFill>
                  <a:srgbClr val="00269E"/>
                </a:solidFill>
              </a:rPr>
              <a:t>a stable architecture early in the development</a:t>
            </a:r>
            <a:endParaRPr lang="en-US"/>
          </a:p>
        </p:txBody>
      </p:sp>
      <p:sp>
        <p:nvSpPr>
          <p:cNvPr id="73736" name="Rectangle 8"/>
          <p:cNvSpPr>
            <a:spLocks noChangeArrowheads="1"/>
          </p:cNvSpPr>
          <p:nvPr/>
        </p:nvSpPr>
        <p:spPr bwMode="auto">
          <a:xfrm>
            <a:off x="685800" y="2286000"/>
            <a:ext cx="7967663" cy="3962400"/>
          </a:xfrm>
          <a:prstGeom prst="rect">
            <a:avLst/>
          </a:prstGeom>
          <a:noFill/>
          <a:ln w="12700">
            <a:noFill/>
            <a:miter lim="800000"/>
            <a:headEnd/>
            <a:tailEnd/>
          </a:ln>
          <a:effectLst/>
        </p:spPr>
        <p:txBody>
          <a:bodyPr lIns="90487" tIns="44450" rIns="90487" bIns="44450"/>
          <a:lstStyle/>
          <a:p>
            <a:pPr marL="342900" indent="-342900">
              <a:spcBef>
                <a:spcPts val="3600"/>
              </a:spcBef>
              <a:buClr>
                <a:schemeClr val="tx1"/>
              </a:buClr>
              <a:buSzPct val="65000"/>
              <a:buFont typeface="Zapf Dingbats" charset="2"/>
              <a:buChar char=""/>
              <a:tabLst>
                <a:tab pos="1608138" algn="l"/>
              </a:tabLst>
            </a:pPr>
            <a:r>
              <a:rPr lang="en-US" sz="2000">
                <a:latin typeface="Helvetica" charset="0"/>
              </a:rPr>
              <a:t>represents the </a:t>
            </a:r>
            <a:r>
              <a:rPr lang="en-US" sz="2000" b="1">
                <a:solidFill>
                  <a:srgbClr val="00269E"/>
                </a:solidFill>
                <a:latin typeface="Helvetica" charset="0"/>
              </a:rPr>
              <a:t>most</a:t>
            </a:r>
            <a:r>
              <a:rPr lang="en-US" sz="2000">
                <a:solidFill>
                  <a:srgbClr val="00269E"/>
                </a:solidFill>
                <a:latin typeface="Helvetica" charset="0"/>
              </a:rPr>
              <a:t> </a:t>
            </a:r>
            <a:r>
              <a:rPr lang="en-US" sz="2000" b="1">
                <a:solidFill>
                  <a:srgbClr val="00269E"/>
                </a:solidFill>
                <a:latin typeface="Helvetica" charset="0"/>
              </a:rPr>
              <a:t>significant</a:t>
            </a:r>
            <a:r>
              <a:rPr lang="en-US" sz="2000">
                <a:latin typeface="Helvetica" charset="0"/>
              </a:rPr>
              <a:t> </a:t>
            </a:r>
            <a:r>
              <a:rPr lang="en-US" sz="2000" u="sng">
                <a:solidFill>
                  <a:schemeClr val="hlink"/>
                </a:solidFill>
                <a:latin typeface="Helvetica" charset="0"/>
              </a:rPr>
              <a:t>static</a:t>
            </a:r>
            <a:r>
              <a:rPr lang="en-US" sz="2000">
                <a:latin typeface="Helvetica" charset="0"/>
              </a:rPr>
              <a:t> and </a:t>
            </a:r>
            <a:r>
              <a:rPr lang="en-US" sz="2000" u="sng">
                <a:solidFill>
                  <a:schemeClr val="hlink"/>
                </a:solidFill>
                <a:latin typeface="Helvetica" charset="0"/>
              </a:rPr>
              <a:t>dynamic</a:t>
            </a:r>
            <a:r>
              <a:rPr lang="en-US" sz="2000">
                <a:latin typeface="Helvetica" charset="0"/>
              </a:rPr>
              <a:t> aspects of the system (subsystems, interfaces, dependencies, etc.)</a:t>
            </a:r>
          </a:p>
          <a:p>
            <a:pPr marL="742950" lvl="1" indent="-285750">
              <a:spcBef>
                <a:spcPts val="1200"/>
              </a:spcBef>
              <a:buClr>
                <a:srgbClr val="FF00FF"/>
              </a:buClr>
              <a:buSzPct val="120000"/>
              <a:buFont typeface="Zapf Dingbats" charset="2"/>
              <a:buChar char="è"/>
              <a:tabLst>
                <a:tab pos="1608138" algn="l"/>
              </a:tabLst>
            </a:pPr>
            <a:r>
              <a:rPr lang="en-US" sz="1800">
                <a:latin typeface="Helvetica" charset="0"/>
              </a:rPr>
              <a:t>  provides </a:t>
            </a:r>
            <a:r>
              <a:rPr lang="en-US" sz="1800">
                <a:solidFill>
                  <a:schemeClr val="hlink"/>
                </a:solidFill>
                <a:latin typeface="Helvetica" charset="0"/>
              </a:rPr>
              <a:t>different views</a:t>
            </a:r>
            <a:r>
              <a:rPr lang="en-US" sz="1800">
                <a:latin typeface="Helvetica" charset="0"/>
              </a:rPr>
              <a:t> of the system</a:t>
            </a:r>
          </a:p>
          <a:p>
            <a:pPr marL="742950" lvl="1" indent="-285750">
              <a:spcBef>
                <a:spcPts val="1200"/>
              </a:spcBef>
              <a:buClr>
                <a:srgbClr val="FF00FF"/>
              </a:buClr>
              <a:buSzPct val="120000"/>
              <a:buFont typeface="Zapf Dingbats" charset="2"/>
              <a:buChar char="è"/>
              <a:tabLst>
                <a:tab pos="1608138" algn="l"/>
              </a:tabLst>
            </a:pPr>
            <a:r>
              <a:rPr lang="en-US" sz="1800">
                <a:latin typeface="Helvetica" charset="0"/>
              </a:rPr>
              <a:t>  describes the </a:t>
            </a:r>
            <a:r>
              <a:rPr lang="en-US" sz="1800">
                <a:solidFill>
                  <a:schemeClr val="hlink"/>
                </a:solidFill>
                <a:latin typeface="Helvetica" charset="0"/>
              </a:rPr>
              <a:t>foundation</a:t>
            </a:r>
            <a:r>
              <a:rPr lang="en-US" sz="1800">
                <a:latin typeface="Helvetica" charset="0"/>
              </a:rPr>
              <a:t> of the system</a:t>
            </a:r>
          </a:p>
          <a:p>
            <a:pPr marL="342900" indent="-342900">
              <a:spcBef>
                <a:spcPts val="3600"/>
              </a:spcBef>
              <a:buClr>
                <a:schemeClr val="tx1"/>
              </a:buClr>
              <a:buSzPct val="65000"/>
              <a:buFont typeface="Zapf Dingbats" charset="2"/>
              <a:buChar char=""/>
              <a:tabLst>
                <a:tab pos="1608138" algn="l"/>
              </a:tabLst>
            </a:pPr>
            <a:r>
              <a:rPr lang="en-US" sz="2000" b="1">
                <a:solidFill>
                  <a:srgbClr val="B7001F"/>
                </a:solidFill>
                <a:latin typeface="Helvetica" charset="0"/>
              </a:rPr>
              <a:t>key use cases</a:t>
            </a:r>
            <a:r>
              <a:rPr lang="en-US" sz="2000" b="1">
                <a:latin typeface="Helvetica" charset="0"/>
              </a:rPr>
              <a:t> (</a:t>
            </a:r>
            <a:r>
              <a:rPr lang="en-US" sz="2000" b="1">
                <a:solidFill>
                  <a:srgbClr val="00269E"/>
                </a:solidFill>
                <a:latin typeface="Helvetica" charset="0"/>
              </a:rPr>
              <a:t>normally 5-10%</a:t>
            </a:r>
            <a:r>
              <a:rPr lang="en-US" sz="2000" b="1">
                <a:latin typeface="Helvetica" charset="0"/>
              </a:rPr>
              <a:t>) determine the architecture</a:t>
            </a:r>
            <a:endParaRPr lang="en-US" sz="2000">
              <a:latin typeface="Helvetica" charset="0"/>
            </a:endParaRPr>
          </a:p>
          <a:p>
            <a:pPr marL="342900" indent="-342900" algn="ctr">
              <a:spcBef>
                <a:spcPts val="1800"/>
              </a:spcBef>
              <a:buClr>
                <a:srgbClr val="FF00FF"/>
              </a:buClr>
              <a:buSzPct val="120000"/>
              <a:buFont typeface="Zapf Dingbats" charset="2"/>
              <a:buChar char="è"/>
              <a:tabLst>
                <a:tab pos="1608138" algn="l"/>
              </a:tabLst>
            </a:pPr>
            <a:r>
              <a:rPr lang="en-US" sz="2000">
                <a:latin typeface="Helvetica" charset="0"/>
              </a:rPr>
              <a:t>  use cases describe the </a:t>
            </a:r>
            <a:r>
              <a:rPr lang="en-US" sz="2000" u="sng">
                <a:solidFill>
                  <a:schemeClr val="hlink"/>
                </a:solidFill>
                <a:latin typeface="Helvetica" charset="0"/>
              </a:rPr>
              <a:t>function</a:t>
            </a:r>
            <a:r>
              <a:rPr lang="en-US" sz="2000">
                <a:latin typeface="Helvetica" charset="0"/>
              </a:rPr>
              <a:t> of the system</a:t>
            </a:r>
          </a:p>
          <a:p>
            <a:pPr marL="342900" indent="-342900" algn="ctr">
              <a:spcBef>
                <a:spcPts val="1800"/>
              </a:spcBef>
              <a:buClr>
                <a:srgbClr val="FF00FF"/>
              </a:buClr>
              <a:buSzPct val="120000"/>
              <a:buFont typeface="Zapf Dingbats" charset="2"/>
              <a:buChar char="è"/>
              <a:tabLst>
                <a:tab pos="1608138" algn="l"/>
              </a:tabLst>
            </a:pPr>
            <a:r>
              <a:rPr lang="en-US" sz="2000">
                <a:latin typeface="Helvetica" charset="0"/>
              </a:rPr>
              <a:t>  architecture describes the </a:t>
            </a:r>
            <a:r>
              <a:rPr lang="en-US" sz="2000" u="sng">
                <a:solidFill>
                  <a:schemeClr val="hlink"/>
                </a:solidFill>
                <a:latin typeface="Helvetica" charset="0"/>
              </a:rPr>
              <a:t>form</a:t>
            </a:r>
            <a:r>
              <a:rPr lang="en-US" sz="2000">
                <a:latin typeface="Helvetica" charset="0"/>
              </a:rPr>
              <a:t> of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ox(out)">
                                      <p:cBhvr>
                                        <p:cTn id="7" dur="500"/>
                                        <p:tgtEl>
                                          <p:spTgt spid="737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6">
                                            <p:txEl>
                                              <p:pRg st="0" end="0"/>
                                            </p:txEl>
                                          </p:spTgt>
                                        </p:tgtEl>
                                        <p:attrNameLst>
                                          <p:attrName>style.visibility</p:attrName>
                                        </p:attrNameLst>
                                      </p:cBhvr>
                                      <p:to>
                                        <p:strVal val="visible"/>
                                      </p:to>
                                    </p:set>
                                    <p:animEffect transition="in" filter="wipe(left)">
                                      <p:cBhvr>
                                        <p:cTn id="12" dur="500"/>
                                        <p:tgtEl>
                                          <p:spTgt spid="7373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3736">
                                            <p:txEl>
                                              <p:pRg st="1" end="1"/>
                                            </p:txEl>
                                          </p:spTgt>
                                        </p:tgtEl>
                                        <p:attrNameLst>
                                          <p:attrName>style.visibility</p:attrName>
                                        </p:attrNameLst>
                                      </p:cBhvr>
                                      <p:to>
                                        <p:strVal val="visible"/>
                                      </p:to>
                                    </p:set>
                                    <p:animEffect transition="in" filter="wipe(left)">
                                      <p:cBhvr>
                                        <p:cTn id="15" dur="500"/>
                                        <p:tgtEl>
                                          <p:spTgt spid="73736">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3736">
                                            <p:txEl>
                                              <p:pRg st="2" end="2"/>
                                            </p:txEl>
                                          </p:spTgt>
                                        </p:tgtEl>
                                        <p:attrNameLst>
                                          <p:attrName>style.visibility</p:attrName>
                                        </p:attrNameLst>
                                      </p:cBhvr>
                                      <p:to>
                                        <p:strVal val="visible"/>
                                      </p:to>
                                    </p:set>
                                    <p:animEffect transition="in" filter="wipe(left)">
                                      <p:cBhvr>
                                        <p:cTn id="18" dur="500"/>
                                        <p:tgtEl>
                                          <p:spTgt spid="7373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3736">
                                            <p:txEl>
                                              <p:pRg st="3" end="3"/>
                                            </p:txEl>
                                          </p:spTgt>
                                        </p:tgtEl>
                                        <p:attrNameLst>
                                          <p:attrName>style.visibility</p:attrName>
                                        </p:attrNameLst>
                                      </p:cBhvr>
                                      <p:to>
                                        <p:strVal val="visible"/>
                                      </p:to>
                                    </p:set>
                                    <p:animEffect transition="in" filter="wipe(left)">
                                      <p:cBhvr>
                                        <p:cTn id="23" dur="500"/>
                                        <p:tgtEl>
                                          <p:spTgt spid="737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3736">
                                            <p:txEl>
                                              <p:pRg st="4" end="4"/>
                                            </p:txEl>
                                          </p:spTgt>
                                        </p:tgtEl>
                                        <p:attrNameLst>
                                          <p:attrName>style.visibility</p:attrName>
                                        </p:attrNameLst>
                                      </p:cBhvr>
                                      <p:to>
                                        <p:strVal val="visible"/>
                                      </p:to>
                                    </p:set>
                                    <p:animEffect transition="in" filter="wipe(left)">
                                      <p:cBhvr>
                                        <p:cTn id="28" dur="500"/>
                                        <p:tgtEl>
                                          <p:spTgt spid="7373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3736">
                                            <p:txEl>
                                              <p:pRg st="5" end="5"/>
                                            </p:txEl>
                                          </p:spTgt>
                                        </p:tgtEl>
                                        <p:attrNameLst>
                                          <p:attrName>style.visibility</p:attrName>
                                        </p:attrNameLst>
                                      </p:cBhvr>
                                      <p:to>
                                        <p:strVal val="visible"/>
                                      </p:to>
                                    </p:set>
                                    <p:animEffect transition="in" filter="wipe(left)">
                                      <p:cBhvr>
                                        <p:cTn id="33" dur="500"/>
                                        <p:tgtEl>
                                          <p:spTgt spid="73736">
                                            <p:txEl>
                                              <p:pRg st="5" end="5"/>
                                            </p:txEl>
                                          </p:spTgt>
                                        </p:tgtEl>
                                      </p:cBhvr>
                                    </p:animEffect>
                                  </p:childTnLst>
                                </p:cTn>
                              </p:par>
                            </p:childTnLst>
                          </p:cTn>
                        </p:par>
                        <p:par>
                          <p:cTn id="34" fill="hold">
                            <p:stCondLst>
                              <p:cond delay="500"/>
                            </p:stCondLst>
                            <p:childTnLst>
                              <p:par>
                                <p:cTn id="35" presetID="2" presetClass="entr" presetSubtype="2" fill="hold" nodeType="afterEffect">
                                  <p:stCondLst>
                                    <p:cond delay="100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5"/>
                                        </p:tgtEl>
                                        <p:attrNameLst>
                                          <p:attrName>style.visibility</p:attrName>
                                        </p:attrNameLst>
                                      </p:cBhvr>
                                      <p:to>
                                        <p:strVal val="visible"/>
                                      </p:to>
                                    </p:set>
                                    <p:anim calcmode="lin" valueType="num">
                                      <p:cBhvr additive="base">
                                        <p:cTn id="43" dur="500" fill="hold"/>
                                        <p:tgtEl>
                                          <p:spTgt spid="73735"/>
                                        </p:tgtEl>
                                        <p:attrNameLst>
                                          <p:attrName>ppt_x</p:attrName>
                                        </p:attrNameLst>
                                      </p:cBhvr>
                                      <p:tavLst>
                                        <p:tav tm="0">
                                          <p:val>
                                            <p:strVal val="#ppt_x"/>
                                          </p:val>
                                        </p:tav>
                                        <p:tav tm="100000">
                                          <p:val>
                                            <p:strVal val="#ppt_x"/>
                                          </p:val>
                                        </p:tav>
                                      </p:tavLst>
                                    </p:anim>
                                    <p:anim calcmode="lin" valueType="num">
                                      <p:cBhvr additive="base">
                                        <p:cTn id="44" dur="500" fill="hold"/>
                                        <p:tgtEl>
                                          <p:spTgt spid="7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autoUpdateAnimBg="0"/>
      <p:bldP spid="73735" grpId="0" autoUpdateAnimBg="0"/>
      <p:bldP spid="7373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993900" y="4683125"/>
            <a:ext cx="2492375" cy="773113"/>
          </a:xfrm>
          <a:prstGeom prst="rect">
            <a:avLst/>
          </a:prstGeom>
          <a:noFill/>
          <a:ln w="12700">
            <a:noFill/>
            <a:miter lim="800000"/>
            <a:headEnd/>
            <a:tailEnd/>
          </a:ln>
          <a:effectLst/>
        </p:spPr>
        <p:txBody>
          <a:bodyPr wrap="none">
            <a:spAutoFit/>
          </a:bodyPr>
          <a:lstStyle/>
          <a:p>
            <a:r>
              <a:rPr lang="en-US" sz="2800">
                <a:latin typeface="Helvetica" charset="0"/>
              </a:rPr>
              <a:t>•</a:t>
            </a:r>
            <a:r>
              <a:rPr lang="en-US" sz="1800">
                <a:latin typeface="Helvetica" charset="0"/>
              </a:rPr>
              <a:t> previous architecture</a:t>
            </a:r>
          </a:p>
          <a:p>
            <a:pPr>
              <a:lnSpc>
                <a:spcPts val="2000"/>
              </a:lnSpc>
            </a:pPr>
            <a:r>
              <a:rPr lang="en-US" sz="2800">
                <a:latin typeface="Helvetica" charset="0"/>
              </a:rPr>
              <a:t>•</a:t>
            </a:r>
            <a:r>
              <a:rPr lang="en-US" sz="1800">
                <a:latin typeface="Helvetica" charset="0"/>
              </a:rPr>
              <a:t> architecture patterns</a:t>
            </a:r>
            <a:endParaRPr lang="en-US" sz="2000"/>
          </a:p>
        </p:txBody>
      </p:sp>
      <p:sp>
        <p:nvSpPr>
          <p:cNvPr id="75779" name="Rectangle 3"/>
          <p:cNvSpPr>
            <a:spLocks noGrp="1" noChangeArrowheads="1"/>
          </p:cNvSpPr>
          <p:nvPr>
            <p:ph type="title"/>
          </p:nvPr>
        </p:nvSpPr>
        <p:spPr>
          <a:noFill/>
          <a:ln/>
        </p:spPr>
        <p:txBody>
          <a:bodyPr/>
          <a:lstStyle/>
          <a:p>
            <a:r>
              <a:rPr lang="en-US"/>
              <a:t>DETERMINING ARCHITECTURE</a:t>
            </a:r>
          </a:p>
        </p:txBody>
      </p:sp>
      <p:sp>
        <p:nvSpPr>
          <p:cNvPr id="75780" name="Text Box 4"/>
          <p:cNvSpPr txBox="1">
            <a:spLocks noChangeArrowheads="1"/>
          </p:cNvSpPr>
          <p:nvPr/>
        </p:nvSpPr>
        <p:spPr bwMode="auto">
          <a:xfrm>
            <a:off x="1689100" y="2971800"/>
            <a:ext cx="1679575" cy="396875"/>
          </a:xfrm>
          <a:prstGeom prst="rect">
            <a:avLst/>
          </a:prstGeom>
          <a:noFill/>
          <a:ln w="12700">
            <a:noFill/>
            <a:miter lim="800000"/>
            <a:headEnd/>
            <a:tailEnd/>
          </a:ln>
          <a:effectLst/>
        </p:spPr>
        <p:txBody>
          <a:bodyPr wrap="none">
            <a:spAutoFit/>
          </a:bodyPr>
          <a:lstStyle/>
          <a:p>
            <a:r>
              <a:rPr lang="en-US" sz="2000" b="1">
                <a:solidFill>
                  <a:srgbClr val="B7001F"/>
                </a:solidFill>
                <a:effectLst>
                  <a:outerShdw blurRad="38100" dist="38100" dir="2700000" algn="tl">
                    <a:srgbClr val="C0C0C0"/>
                  </a:outerShdw>
                </a:effectLst>
                <a:latin typeface="Helvetica" charset="0"/>
              </a:rPr>
              <a:t>Architecture</a:t>
            </a:r>
            <a:endParaRPr lang="en-US"/>
          </a:p>
        </p:txBody>
      </p:sp>
      <p:sp>
        <p:nvSpPr>
          <p:cNvPr id="75781" name="Text Box 5"/>
          <p:cNvSpPr txBox="1">
            <a:spLocks noChangeArrowheads="1"/>
          </p:cNvSpPr>
          <p:nvPr/>
        </p:nvSpPr>
        <p:spPr bwMode="auto">
          <a:xfrm>
            <a:off x="609600" y="2193925"/>
            <a:ext cx="704850" cy="396875"/>
          </a:xfrm>
          <a:prstGeom prst="rect">
            <a:avLst/>
          </a:prstGeom>
          <a:noFill/>
          <a:ln w="12700">
            <a:noFill/>
            <a:miter lim="800000"/>
            <a:headEnd/>
            <a:tailEnd/>
          </a:ln>
          <a:effectLst/>
        </p:spPr>
        <p:txBody>
          <a:bodyPr wrap="none">
            <a:spAutoFit/>
          </a:bodyPr>
          <a:lstStyle/>
          <a:p>
            <a:r>
              <a:rPr lang="en-US" sz="2000"/>
              <a:t>drive</a:t>
            </a:r>
            <a:endParaRPr lang="en-US"/>
          </a:p>
        </p:txBody>
      </p:sp>
      <p:sp>
        <p:nvSpPr>
          <p:cNvPr id="75782" name="Line 6"/>
          <p:cNvSpPr>
            <a:spLocks noChangeShapeType="1"/>
          </p:cNvSpPr>
          <p:nvPr/>
        </p:nvSpPr>
        <p:spPr bwMode="auto">
          <a:xfrm flipV="1">
            <a:off x="2438400" y="1828800"/>
            <a:ext cx="0" cy="1143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5783" name="Text Box 7"/>
          <p:cNvSpPr txBox="1">
            <a:spLocks noChangeArrowheads="1"/>
          </p:cNvSpPr>
          <p:nvPr/>
        </p:nvSpPr>
        <p:spPr bwMode="auto">
          <a:xfrm>
            <a:off x="2498725" y="2193925"/>
            <a:ext cx="846138" cy="396875"/>
          </a:xfrm>
          <a:prstGeom prst="rect">
            <a:avLst/>
          </a:prstGeom>
          <a:noFill/>
          <a:ln w="12700">
            <a:noFill/>
            <a:miter lim="800000"/>
            <a:headEnd/>
            <a:tailEnd/>
          </a:ln>
          <a:effectLst/>
        </p:spPr>
        <p:txBody>
          <a:bodyPr wrap="none">
            <a:spAutoFit/>
          </a:bodyPr>
          <a:lstStyle/>
          <a:p>
            <a:r>
              <a:rPr lang="en-US" sz="2000"/>
              <a:t>guides</a:t>
            </a:r>
          </a:p>
        </p:txBody>
      </p:sp>
      <p:sp>
        <p:nvSpPr>
          <p:cNvPr id="75784" name="Text Box 8"/>
          <p:cNvSpPr txBox="1">
            <a:spLocks noChangeArrowheads="1"/>
          </p:cNvSpPr>
          <p:nvPr/>
        </p:nvSpPr>
        <p:spPr bwMode="auto">
          <a:xfrm>
            <a:off x="4379913" y="5105400"/>
            <a:ext cx="4078287" cy="366713"/>
          </a:xfrm>
          <a:prstGeom prst="rect">
            <a:avLst/>
          </a:prstGeom>
          <a:noFill/>
          <a:ln w="12700">
            <a:noFill/>
            <a:miter lim="800000"/>
            <a:headEnd/>
            <a:tailEnd/>
          </a:ln>
          <a:effectLst/>
        </p:spPr>
        <p:txBody>
          <a:bodyPr wrap="none">
            <a:spAutoFit/>
          </a:bodyPr>
          <a:lstStyle/>
          <a:p>
            <a:r>
              <a:rPr lang="en-US" sz="1800"/>
              <a:t>--&gt; object broker, client/server, layers, etc.</a:t>
            </a:r>
            <a:endParaRPr lang="en-US"/>
          </a:p>
        </p:txBody>
      </p:sp>
      <p:sp>
        <p:nvSpPr>
          <p:cNvPr id="75785" name="Text Box 9"/>
          <p:cNvSpPr txBox="1">
            <a:spLocks noChangeArrowheads="1"/>
          </p:cNvSpPr>
          <p:nvPr/>
        </p:nvSpPr>
        <p:spPr bwMode="auto">
          <a:xfrm>
            <a:off x="1689100" y="1436688"/>
            <a:ext cx="1427163" cy="396875"/>
          </a:xfrm>
          <a:prstGeom prst="rect">
            <a:avLst/>
          </a:prstGeom>
          <a:noFill/>
          <a:ln w="12700">
            <a:noFill/>
            <a:miter lim="800000"/>
            <a:headEnd/>
            <a:tailEnd/>
          </a:ln>
          <a:effectLst/>
        </p:spPr>
        <p:txBody>
          <a:bodyPr wrap="none">
            <a:spAutoFit/>
          </a:bodyPr>
          <a:lstStyle/>
          <a:p>
            <a:r>
              <a:rPr lang="en-US" sz="2000" b="1">
                <a:solidFill>
                  <a:srgbClr val="B7001F"/>
                </a:solidFill>
                <a:effectLst>
                  <a:outerShdw blurRad="38100" dist="38100" dir="2700000" algn="tl">
                    <a:srgbClr val="C0C0C0"/>
                  </a:outerShdw>
                </a:effectLst>
                <a:latin typeface="Helvetica" charset="0"/>
              </a:rPr>
              <a:t>Use cases</a:t>
            </a:r>
            <a:endParaRPr lang="en-US" b="1"/>
          </a:p>
        </p:txBody>
      </p:sp>
      <p:cxnSp>
        <p:nvCxnSpPr>
          <p:cNvPr id="75786" name="AutoShape 10"/>
          <p:cNvCxnSpPr>
            <a:cxnSpLocks noChangeShapeType="1"/>
          </p:cNvCxnSpPr>
          <p:nvPr/>
        </p:nvCxnSpPr>
        <p:spPr bwMode="auto">
          <a:xfrm rot="10800000" flipH="1" flipV="1">
            <a:off x="1581150" y="3322638"/>
            <a:ext cx="69850" cy="1371600"/>
          </a:xfrm>
          <a:prstGeom prst="curvedConnector3">
            <a:avLst>
              <a:gd name="adj1" fmla="val -300000"/>
            </a:avLst>
          </a:prstGeom>
          <a:noFill/>
          <a:ln w="12700">
            <a:solidFill>
              <a:schemeClr val="tx1"/>
            </a:solidFill>
            <a:round/>
            <a:headEnd type="triangle" w="med" len="med"/>
            <a:tailEnd/>
          </a:ln>
          <a:effectLst/>
        </p:spPr>
      </p:cxnSp>
      <p:sp>
        <p:nvSpPr>
          <p:cNvPr id="75787" name="Text Box 11"/>
          <p:cNvSpPr txBox="1">
            <a:spLocks noChangeArrowheads="1"/>
          </p:cNvSpPr>
          <p:nvPr/>
        </p:nvSpPr>
        <p:spPr bwMode="auto">
          <a:xfrm>
            <a:off x="1736725" y="4479925"/>
            <a:ext cx="1539875" cy="396875"/>
          </a:xfrm>
          <a:prstGeom prst="rect">
            <a:avLst/>
          </a:prstGeom>
          <a:noFill/>
          <a:ln w="12700">
            <a:noFill/>
            <a:miter lim="800000"/>
            <a:headEnd/>
            <a:tailEnd/>
          </a:ln>
          <a:effectLst/>
        </p:spPr>
        <p:txBody>
          <a:bodyPr wrap="none">
            <a:spAutoFit/>
          </a:bodyPr>
          <a:lstStyle/>
          <a:p>
            <a:r>
              <a:rPr lang="en-US" sz="2000" b="1">
                <a:solidFill>
                  <a:srgbClr val="B7001F"/>
                </a:solidFill>
                <a:effectLst>
                  <a:outerShdw blurRad="38100" dist="38100" dir="2700000" algn="tl">
                    <a:srgbClr val="C0C0C0"/>
                  </a:outerShdw>
                </a:effectLst>
                <a:latin typeface="Helvetica" charset="0"/>
              </a:rPr>
              <a:t>Experience</a:t>
            </a:r>
            <a:endParaRPr lang="en-US" b="1"/>
          </a:p>
        </p:txBody>
      </p:sp>
      <p:grpSp>
        <p:nvGrpSpPr>
          <p:cNvPr id="2" name="Group 12"/>
          <p:cNvGrpSpPr>
            <a:grpSpLocks/>
          </p:cNvGrpSpPr>
          <p:nvPr/>
        </p:nvGrpSpPr>
        <p:grpSpPr bwMode="auto">
          <a:xfrm>
            <a:off x="3429000" y="1841500"/>
            <a:ext cx="1752600" cy="2667000"/>
            <a:chOff x="2160" y="1304"/>
            <a:chExt cx="1104" cy="1680"/>
          </a:xfrm>
        </p:grpSpPr>
        <p:grpSp>
          <p:nvGrpSpPr>
            <p:cNvPr id="3" name="Group 13"/>
            <p:cNvGrpSpPr>
              <a:grpSpLocks/>
            </p:cNvGrpSpPr>
            <p:nvPr/>
          </p:nvGrpSpPr>
          <p:grpSpPr bwMode="auto">
            <a:xfrm>
              <a:off x="3168" y="1304"/>
              <a:ext cx="96" cy="1680"/>
              <a:chOff x="3168" y="1304"/>
              <a:chExt cx="96" cy="1680"/>
            </a:xfrm>
          </p:grpSpPr>
          <p:sp>
            <p:nvSpPr>
              <p:cNvPr id="75790" name="Freeform 14"/>
              <p:cNvSpPr>
                <a:spLocks/>
              </p:cNvSpPr>
              <p:nvPr/>
            </p:nvSpPr>
            <p:spPr bwMode="auto">
              <a:xfrm>
                <a:off x="3168" y="1304"/>
                <a:ext cx="96" cy="1680"/>
              </a:xfrm>
              <a:custGeom>
                <a:avLst/>
                <a:gdLst/>
                <a:ahLst/>
                <a:cxnLst>
                  <a:cxn ang="0">
                    <a:pos x="240" y="0"/>
                  </a:cxn>
                  <a:cxn ang="0">
                    <a:pos x="0" y="0"/>
                  </a:cxn>
                  <a:cxn ang="0">
                    <a:pos x="0" y="1968"/>
                  </a:cxn>
                  <a:cxn ang="0">
                    <a:pos x="240" y="1968"/>
                  </a:cxn>
                </a:cxnLst>
                <a:rect l="0" t="0" r="r" b="b"/>
                <a:pathLst>
                  <a:path w="240" h="1968">
                    <a:moveTo>
                      <a:pt x="240" y="0"/>
                    </a:moveTo>
                    <a:lnTo>
                      <a:pt x="0" y="0"/>
                    </a:lnTo>
                    <a:lnTo>
                      <a:pt x="0" y="1968"/>
                    </a:lnTo>
                    <a:lnTo>
                      <a:pt x="240" y="1968"/>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75791" name="Line 15"/>
              <p:cNvSpPr>
                <a:spLocks noChangeShapeType="1"/>
              </p:cNvSpPr>
              <p:nvPr/>
            </p:nvSpPr>
            <p:spPr bwMode="auto">
              <a:xfrm>
                <a:off x="3168" y="1656"/>
                <a:ext cx="96" cy="0"/>
              </a:xfrm>
              <a:prstGeom prst="line">
                <a:avLst/>
              </a:prstGeom>
              <a:noFill/>
              <a:ln w="12700">
                <a:solidFill>
                  <a:schemeClr val="tx1"/>
                </a:solidFill>
                <a:round/>
                <a:headEnd/>
                <a:tailEnd/>
              </a:ln>
              <a:effectLst/>
            </p:spPr>
            <p:txBody>
              <a:bodyPr wrap="none" anchor="ctr"/>
              <a:lstStyle/>
              <a:p>
                <a:endParaRPr lang="en-US"/>
              </a:p>
            </p:txBody>
          </p:sp>
          <p:sp>
            <p:nvSpPr>
              <p:cNvPr id="75792" name="Line 16"/>
              <p:cNvSpPr>
                <a:spLocks noChangeShapeType="1"/>
              </p:cNvSpPr>
              <p:nvPr/>
            </p:nvSpPr>
            <p:spPr bwMode="auto">
              <a:xfrm>
                <a:off x="3168" y="1992"/>
                <a:ext cx="96" cy="0"/>
              </a:xfrm>
              <a:prstGeom prst="line">
                <a:avLst/>
              </a:prstGeom>
              <a:noFill/>
              <a:ln w="12700">
                <a:solidFill>
                  <a:schemeClr val="tx1"/>
                </a:solidFill>
                <a:round/>
                <a:headEnd/>
                <a:tailEnd/>
              </a:ln>
              <a:effectLst/>
            </p:spPr>
            <p:txBody>
              <a:bodyPr wrap="none" anchor="ctr"/>
              <a:lstStyle/>
              <a:p>
                <a:endParaRPr lang="en-US"/>
              </a:p>
            </p:txBody>
          </p:sp>
          <p:sp>
            <p:nvSpPr>
              <p:cNvPr id="75793" name="Line 17"/>
              <p:cNvSpPr>
                <a:spLocks noChangeShapeType="1"/>
              </p:cNvSpPr>
              <p:nvPr/>
            </p:nvSpPr>
            <p:spPr bwMode="auto">
              <a:xfrm>
                <a:off x="3168" y="2311"/>
                <a:ext cx="96" cy="0"/>
              </a:xfrm>
              <a:prstGeom prst="line">
                <a:avLst/>
              </a:prstGeom>
              <a:noFill/>
              <a:ln w="12700">
                <a:solidFill>
                  <a:schemeClr val="tx1"/>
                </a:solidFill>
                <a:round/>
                <a:headEnd/>
                <a:tailEnd/>
              </a:ln>
              <a:effectLst/>
            </p:spPr>
            <p:txBody>
              <a:bodyPr wrap="none" anchor="ctr"/>
              <a:lstStyle/>
              <a:p>
                <a:endParaRPr lang="en-US"/>
              </a:p>
            </p:txBody>
          </p:sp>
          <p:sp>
            <p:nvSpPr>
              <p:cNvPr id="75794" name="Line 18"/>
              <p:cNvSpPr>
                <a:spLocks noChangeShapeType="1"/>
              </p:cNvSpPr>
              <p:nvPr/>
            </p:nvSpPr>
            <p:spPr bwMode="auto">
              <a:xfrm>
                <a:off x="3168" y="2655"/>
                <a:ext cx="96" cy="0"/>
              </a:xfrm>
              <a:prstGeom prst="line">
                <a:avLst/>
              </a:prstGeom>
              <a:noFill/>
              <a:ln w="12700">
                <a:solidFill>
                  <a:schemeClr val="tx1"/>
                </a:solidFill>
                <a:round/>
                <a:headEnd/>
                <a:tailEnd/>
              </a:ln>
              <a:effectLst/>
            </p:spPr>
            <p:txBody>
              <a:bodyPr wrap="none" anchor="ctr"/>
              <a:lstStyle/>
              <a:p>
                <a:endParaRPr lang="en-US"/>
              </a:p>
            </p:txBody>
          </p:sp>
        </p:grpSp>
        <p:sp>
          <p:nvSpPr>
            <p:cNvPr id="75795" name="Line 19"/>
            <p:cNvSpPr>
              <a:spLocks noChangeShapeType="1"/>
            </p:cNvSpPr>
            <p:nvPr/>
          </p:nvSpPr>
          <p:spPr bwMode="auto">
            <a:xfrm flipH="1">
              <a:off x="2160" y="2141"/>
              <a:ext cx="1008"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75796" name="Text Box 20"/>
          <p:cNvSpPr txBox="1">
            <a:spLocks noChangeArrowheads="1"/>
          </p:cNvSpPr>
          <p:nvPr/>
        </p:nvSpPr>
        <p:spPr bwMode="auto">
          <a:xfrm>
            <a:off x="5222875" y="1219200"/>
            <a:ext cx="3373438" cy="3521075"/>
          </a:xfrm>
          <a:prstGeom prst="rect">
            <a:avLst/>
          </a:prstGeom>
          <a:noFill/>
          <a:ln w="12700">
            <a:noFill/>
            <a:miter lim="800000"/>
            <a:headEnd/>
            <a:tailEnd/>
          </a:ln>
          <a:effectLst/>
        </p:spPr>
        <p:txBody>
          <a:bodyPr>
            <a:spAutoFit/>
          </a:bodyPr>
          <a:lstStyle/>
          <a:p>
            <a:r>
              <a:rPr lang="en-US" sz="2000" b="1" u="sng">
                <a:solidFill>
                  <a:srgbClr val="CC0000"/>
                </a:solidFill>
                <a:latin typeface="Helvetica" charset="0"/>
              </a:rPr>
              <a:t>Constraints &amp; Enablers</a:t>
            </a:r>
            <a:endParaRPr lang="en-US" sz="2000" u="sng">
              <a:latin typeface="Helvetica" charset="0"/>
            </a:endParaRPr>
          </a:p>
          <a:p>
            <a:pPr>
              <a:spcBef>
                <a:spcPts val="1200"/>
              </a:spcBef>
            </a:pPr>
            <a:r>
              <a:rPr lang="en-US" sz="2000">
                <a:latin typeface="Helvetica" charset="0"/>
              </a:rPr>
              <a:t>System software</a:t>
            </a:r>
          </a:p>
          <a:p>
            <a:pPr>
              <a:spcBef>
                <a:spcPts val="1800"/>
              </a:spcBef>
            </a:pPr>
            <a:r>
              <a:rPr lang="en-US" sz="2000">
                <a:latin typeface="Helvetica" charset="0"/>
              </a:rPr>
              <a:t>Middleware</a:t>
            </a:r>
          </a:p>
          <a:p>
            <a:pPr>
              <a:spcBef>
                <a:spcPts val="1800"/>
              </a:spcBef>
            </a:pPr>
            <a:r>
              <a:rPr lang="en-US" sz="2000">
                <a:latin typeface="Helvetica" charset="0"/>
              </a:rPr>
              <a:t>Legacy systems</a:t>
            </a:r>
          </a:p>
          <a:p>
            <a:pPr>
              <a:spcBef>
                <a:spcPts val="1800"/>
              </a:spcBef>
            </a:pPr>
            <a:r>
              <a:rPr lang="en-US" sz="2000">
                <a:latin typeface="Helvetica" charset="0"/>
              </a:rPr>
              <a:t>Standards &amp; policies</a:t>
            </a:r>
          </a:p>
          <a:p>
            <a:pPr>
              <a:spcBef>
                <a:spcPts val="1800"/>
              </a:spcBef>
            </a:pPr>
            <a:r>
              <a:rPr lang="en-US" sz="2000">
                <a:latin typeface="Helvetica" charset="0"/>
              </a:rPr>
              <a:t>Non-functional requirements</a:t>
            </a:r>
          </a:p>
          <a:p>
            <a:pPr>
              <a:spcBef>
                <a:spcPts val="1800"/>
              </a:spcBef>
            </a:pPr>
            <a:r>
              <a:rPr lang="en-US" sz="2000">
                <a:latin typeface="Helvetica" charset="0"/>
              </a:rPr>
              <a:t>Distribution needs</a:t>
            </a:r>
          </a:p>
        </p:txBody>
      </p:sp>
      <p:cxnSp>
        <p:nvCxnSpPr>
          <p:cNvPr id="75797" name="AutoShape 21"/>
          <p:cNvCxnSpPr>
            <a:cxnSpLocks noChangeShapeType="1"/>
          </p:cNvCxnSpPr>
          <p:nvPr/>
        </p:nvCxnSpPr>
        <p:spPr bwMode="auto">
          <a:xfrm rot="10800000" flipV="1">
            <a:off x="1531938" y="1646238"/>
            <a:ext cx="26987" cy="1431925"/>
          </a:xfrm>
          <a:prstGeom prst="curvedConnector3">
            <a:avLst>
              <a:gd name="adj1" fmla="val 900000"/>
            </a:avLst>
          </a:prstGeom>
          <a:noFill/>
          <a:ln w="12700">
            <a:solidFill>
              <a:schemeClr val="tx1"/>
            </a:solidFill>
            <a:round/>
            <a:headEnd/>
            <a:tailEnd type="triangle" w="med" len="med"/>
          </a:ln>
          <a:effectLst/>
        </p:spPr>
      </p:cxnSp>
      <p:sp>
        <p:nvSpPr>
          <p:cNvPr id="75798" name="Text Box 22"/>
          <p:cNvSpPr txBox="1">
            <a:spLocks noChangeArrowheads="1"/>
          </p:cNvSpPr>
          <p:nvPr/>
        </p:nvSpPr>
        <p:spPr bwMode="auto">
          <a:xfrm>
            <a:off x="609600" y="5638800"/>
            <a:ext cx="7924800" cy="676275"/>
          </a:xfrm>
          <a:prstGeom prst="rect">
            <a:avLst/>
          </a:prstGeom>
          <a:noFill/>
          <a:ln w="12700">
            <a:noFill/>
            <a:miter lim="800000"/>
            <a:headEnd/>
            <a:tailEnd/>
          </a:ln>
          <a:effectLst/>
        </p:spPr>
        <p:txBody>
          <a:bodyPr>
            <a:spAutoFit/>
          </a:bodyPr>
          <a:lstStyle/>
          <a:p>
            <a:pPr>
              <a:lnSpc>
                <a:spcPct val="80000"/>
              </a:lnSpc>
              <a:tabLst>
                <a:tab pos="2857500" algn="l"/>
              </a:tabLst>
            </a:pPr>
            <a:r>
              <a:rPr lang="en-US" b="1">
                <a:solidFill>
                  <a:srgbClr val="CC0000"/>
                </a:solidFill>
              </a:rPr>
              <a:t>architecture baseline</a:t>
            </a:r>
            <a:r>
              <a:rPr lang="en-US"/>
              <a:t>:	a </a:t>
            </a:r>
            <a:r>
              <a:rPr lang="en-US">
                <a:solidFill>
                  <a:schemeClr val="hlink"/>
                </a:solidFill>
              </a:rPr>
              <a:t>skeleton</a:t>
            </a:r>
            <a:r>
              <a:rPr lang="en-US"/>
              <a:t> of the system with </a:t>
            </a:r>
            <a:r>
              <a:rPr lang="en-US">
                <a:solidFill>
                  <a:schemeClr val="hlink"/>
                </a:solidFill>
              </a:rPr>
              <a:t>all critical 	parts</a:t>
            </a:r>
            <a:r>
              <a:rPr lang="en-US"/>
              <a:t>, but with </a:t>
            </a:r>
            <a:r>
              <a:rPr lang="en-US">
                <a:solidFill>
                  <a:schemeClr val="hlink"/>
                </a:solidFill>
              </a:rPr>
              <a:t>few software “muscles”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75797"/>
                                        </p:tgtEl>
                                        <p:attrNameLst>
                                          <p:attrName>style.visibility</p:attrName>
                                        </p:attrNameLst>
                                      </p:cBhvr>
                                      <p:to>
                                        <p:strVal val="visible"/>
                                      </p:to>
                                    </p:set>
                                    <p:animEffect transition="in" filter="wipe(up)">
                                      <p:cBhvr>
                                        <p:cTn id="7" dur="500"/>
                                        <p:tgtEl>
                                          <p:spTgt spid="75797"/>
                                        </p:tgtEl>
                                      </p:cBhvr>
                                    </p:animEffect>
                                  </p:childTnLst>
                                </p:cTn>
                              </p:par>
                            </p:childTnLst>
                          </p:cTn>
                        </p:par>
                        <p:par>
                          <p:cTn id="8" fill="hold">
                            <p:stCondLst>
                              <p:cond delay="1500"/>
                            </p:stCondLst>
                            <p:childTnLst>
                              <p:par>
                                <p:cTn id="9" presetID="9" presetClass="entr" presetSubtype="0" fill="hold" grpId="0" nodeType="afterEffect">
                                  <p:stCondLst>
                                    <p:cond delay="0"/>
                                  </p:stCondLst>
                                  <p:childTnLst>
                                    <p:set>
                                      <p:cBhvr>
                                        <p:cTn id="10" dur="1" fill="hold">
                                          <p:stCondLst>
                                            <p:cond delay="0"/>
                                          </p:stCondLst>
                                        </p:cTn>
                                        <p:tgtEl>
                                          <p:spTgt spid="75781"/>
                                        </p:tgtEl>
                                        <p:attrNameLst>
                                          <p:attrName>style.visibility</p:attrName>
                                        </p:attrNameLst>
                                      </p:cBhvr>
                                      <p:to>
                                        <p:strVal val="visible"/>
                                      </p:to>
                                    </p:set>
                                    <p:animEffect transition="in" filter="dissolve">
                                      <p:cBhvr>
                                        <p:cTn id="11" dur="500"/>
                                        <p:tgtEl>
                                          <p:spTgt spid="75781"/>
                                        </p:tgtEl>
                                      </p:cBhvr>
                                    </p:animEffect>
                                  </p:childTnLst>
                                </p:cTn>
                              </p:par>
                            </p:childTnLst>
                          </p:cTn>
                        </p:par>
                        <p:par>
                          <p:cTn id="12" fill="hold">
                            <p:stCondLst>
                              <p:cond delay="2000"/>
                            </p:stCondLst>
                            <p:childTnLst>
                              <p:par>
                                <p:cTn id="13" presetID="22" presetClass="entr" presetSubtype="4" fill="hold" grpId="0" nodeType="afterEffect">
                                  <p:stCondLst>
                                    <p:cond delay="1000"/>
                                  </p:stCondLst>
                                  <p:childTnLst>
                                    <p:set>
                                      <p:cBhvr>
                                        <p:cTn id="14" dur="1" fill="hold">
                                          <p:stCondLst>
                                            <p:cond delay="0"/>
                                          </p:stCondLst>
                                        </p:cTn>
                                        <p:tgtEl>
                                          <p:spTgt spid="75782"/>
                                        </p:tgtEl>
                                        <p:attrNameLst>
                                          <p:attrName>style.visibility</p:attrName>
                                        </p:attrNameLst>
                                      </p:cBhvr>
                                      <p:to>
                                        <p:strVal val="visible"/>
                                      </p:to>
                                    </p:set>
                                    <p:animEffect transition="in" filter="wipe(down)">
                                      <p:cBhvr>
                                        <p:cTn id="15" dur="500"/>
                                        <p:tgtEl>
                                          <p:spTgt spid="75782"/>
                                        </p:tgtEl>
                                      </p:cBhvr>
                                    </p:animEffect>
                                  </p:childTnLst>
                                </p:cTn>
                              </p:par>
                            </p:childTnLst>
                          </p:cTn>
                        </p:par>
                        <p:par>
                          <p:cTn id="16" fill="hold">
                            <p:stCondLst>
                              <p:cond delay="3500"/>
                            </p:stCondLst>
                            <p:childTnLst>
                              <p:par>
                                <p:cTn id="17" presetID="9" presetClass="entr" presetSubtype="0" fill="hold" grpId="0" nodeType="afterEffect">
                                  <p:stCondLst>
                                    <p:cond delay="0"/>
                                  </p:stCondLst>
                                  <p:childTnLst>
                                    <p:set>
                                      <p:cBhvr>
                                        <p:cTn id="18" dur="1" fill="hold">
                                          <p:stCondLst>
                                            <p:cond delay="0"/>
                                          </p:stCondLst>
                                        </p:cTn>
                                        <p:tgtEl>
                                          <p:spTgt spid="75783"/>
                                        </p:tgtEl>
                                        <p:attrNameLst>
                                          <p:attrName>style.visibility</p:attrName>
                                        </p:attrNameLst>
                                      </p:cBhvr>
                                      <p:to>
                                        <p:strVal val="visible"/>
                                      </p:to>
                                    </p:set>
                                    <p:animEffect transition="in" filter="dissolve">
                                      <p:cBhvr>
                                        <p:cTn id="19" dur="500"/>
                                        <p:tgtEl>
                                          <p:spTgt spid="75783"/>
                                        </p:tgtEl>
                                      </p:cBhvr>
                                    </p:animEffect>
                                  </p:childTnLst>
                                </p:cTn>
                              </p:par>
                            </p:childTnLst>
                          </p:cTn>
                        </p:par>
                        <p:par>
                          <p:cTn id="20" fill="hold">
                            <p:stCondLst>
                              <p:cond delay="4000"/>
                            </p:stCondLst>
                            <p:childTnLst>
                              <p:par>
                                <p:cTn id="21" presetID="22" presetClass="entr" presetSubtype="1" fill="hold" grpId="0" nodeType="afterEffect">
                                  <p:stCondLst>
                                    <p:cond delay="1000"/>
                                  </p:stCondLst>
                                  <p:childTnLst>
                                    <p:set>
                                      <p:cBhvr>
                                        <p:cTn id="22" dur="1" fill="hold">
                                          <p:stCondLst>
                                            <p:cond delay="0"/>
                                          </p:stCondLst>
                                        </p:cTn>
                                        <p:tgtEl>
                                          <p:spTgt spid="75796"/>
                                        </p:tgtEl>
                                        <p:attrNameLst>
                                          <p:attrName>style.visibility</p:attrName>
                                        </p:attrNameLst>
                                      </p:cBhvr>
                                      <p:to>
                                        <p:strVal val="visible"/>
                                      </p:to>
                                    </p:set>
                                    <p:animEffect transition="in" filter="wipe(up)">
                                      <p:cBhvr>
                                        <p:cTn id="23" dur="500"/>
                                        <p:tgtEl>
                                          <p:spTgt spid="75796"/>
                                        </p:tgtEl>
                                      </p:cBhvr>
                                    </p:animEffect>
                                  </p:childTnLst>
                                </p:cTn>
                              </p:par>
                            </p:childTnLst>
                          </p:cTn>
                        </p:par>
                        <p:par>
                          <p:cTn id="24" fill="hold">
                            <p:stCondLst>
                              <p:cond delay="5500"/>
                            </p:stCondLst>
                            <p:childTnLst>
                              <p:par>
                                <p:cTn id="25" presetID="22" presetClass="entr" presetSubtype="2"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5787"/>
                                        </p:tgtEl>
                                        <p:attrNameLst>
                                          <p:attrName>style.visibility</p:attrName>
                                        </p:attrNameLst>
                                      </p:cBhvr>
                                      <p:to>
                                        <p:strVal val="visible"/>
                                      </p:to>
                                    </p:set>
                                    <p:animEffect transition="in" filter="dissolve">
                                      <p:cBhvr>
                                        <p:cTn id="32" dur="500"/>
                                        <p:tgtEl>
                                          <p:spTgt spid="7578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75786"/>
                                        </p:tgtEl>
                                        <p:attrNameLst>
                                          <p:attrName>style.visibility</p:attrName>
                                        </p:attrNameLst>
                                      </p:cBhvr>
                                      <p:to>
                                        <p:strVal val="visible"/>
                                      </p:to>
                                    </p:set>
                                    <p:animEffect transition="in" filter="wipe(down)">
                                      <p:cBhvr>
                                        <p:cTn id="36" dur="500"/>
                                        <p:tgtEl>
                                          <p:spTgt spid="75786"/>
                                        </p:tgtEl>
                                      </p:cBhvr>
                                    </p:animEffect>
                                  </p:childTnLst>
                                </p:cTn>
                              </p:par>
                            </p:childTnLst>
                          </p:cTn>
                        </p:par>
                        <p:par>
                          <p:cTn id="37" fill="hold">
                            <p:stCondLst>
                              <p:cond delay="1000"/>
                            </p:stCondLst>
                            <p:childTnLst>
                              <p:par>
                                <p:cTn id="38" presetID="12" presetClass="entr" presetSubtype="1" fill="hold" grpId="0" nodeType="afterEffect">
                                  <p:stCondLst>
                                    <p:cond delay="0"/>
                                  </p:stCondLst>
                                  <p:childTnLst>
                                    <p:set>
                                      <p:cBhvr>
                                        <p:cTn id="39" dur="1" fill="hold">
                                          <p:stCondLst>
                                            <p:cond delay="0"/>
                                          </p:stCondLst>
                                        </p:cTn>
                                        <p:tgtEl>
                                          <p:spTgt spid="75778"/>
                                        </p:tgtEl>
                                        <p:attrNameLst>
                                          <p:attrName>style.visibility</p:attrName>
                                        </p:attrNameLst>
                                      </p:cBhvr>
                                      <p:to>
                                        <p:strVal val="visible"/>
                                      </p:to>
                                    </p:set>
                                    <p:animEffect transition="in" filter="slide(fromTop)">
                                      <p:cBhvr>
                                        <p:cTn id="40" dur="500"/>
                                        <p:tgtEl>
                                          <p:spTgt spid="75778"/>
                                        </p:tgtEl>
                                      </p:cBhvr>
                                    </p:animEffect>
                                  </p:childTnLst>
                                </p:cTn>
                              </p:par>
                            </p:childTnLst>
                          </p:cTn>
                        </p:par>
                        <p:par>
                          <p:cTn id="41" fill="hold">
                            <p:stCondLst>
                              <p:cond delay="1500"/>
                            </p:stCondLst>
                            <p:childTnLst>
                              <p:par>
                                <p:cTn id="42" presetID="17" presetClass="entr" presetSubtype="8" fill="hold" grpId="0" nodeType="afterEffect">
                                  <p:stCondLst>
                                    <p:cond delay="0"/>
                                  </p:stCondLst>
                                  <p:childTnLst>
                                    <p:set>
                                      <p:cBhvr>
                                        <p:cTn id="43" dur="1" fill="hold">
                                          <p:stCondLst>
                                            <p:cond delay="0"/>
                                          </p:stCondLst>
                                        </p:cTn>
                                        <p:tgtEl>
                                          <p:spTgt spid="75784"/>
                                        </p:tgtEl>
                                        <p:attrNameLst>
                                          <p:attrName>style.visibility</p:attrName>
                                        </p:attrNameLst>
                                      </p:cBhvr>
                                      <p:to>
                                        <p:strVal val="visible"/>
                                      </p:to>
                                    </p:set>
                                    <p:anim calcmode="lin" valueType="num">
                                      <p:cBhvr>
                                        <p:cTn id="44" dur="500" fill="hold"/>
                                        <p:tgtEl>
                                          <p:spTgt spid="75784"/>
                                        </p:tgtEl>
                                        <p:attrNameLst>
                                          <p:attrName>ppt_x</p:attrName>
                                        </p:attrNameLst>
                                      </p:cBhvr>
                                      <p:tavLst>
                                        <p:tav tm="0">
                                          <p:val>
                                            <p:strVal val="#ppt_x-#ppt_w/2"/>
                                          </p:val>
                                        </p:tav>
                                        <p:tav tm="100000">
                                          <p:val>
                                            <p:strVal val="#ppt_x"/>
                                          </p:val>
                                        </p:tav>
                                      </p:tavLst>
                                    </p:anim>
                                    <p:anim calcmode="lin" valueType="num">
                                      <p:cBhvr>
                                        <p:cTn id="45" dur="500" fill="hold"/>
                                        <p:tgtEl>
                                          <p:spTgt spid="75784"/>
                                        </p:tgtEl>
                                        <p:attrNameLst>
                                          <p:attrName>ppt_y</p:attrName>
                                        </p:attrNameLst>
                                      </p:cBhvr>
                                      <p:tavLst>
                                        <p:tav tm="0">
                                          <p:val>
                                            <p:strVal val="#ppt_y"/>
                                          </p:val>
                                        </p:tav>
                                        <p:tav tm="100000">
                                          <p:val>
                                            <p:strVal val="#ppt_y"/>
                                          </p:val>
                                        </p:tav>
                                      </p:tavLst>
                                    </p:anim>
                                    <p:anim calcmode="lin" valueType="num">
                                      <p:cBhvr>
                                        <p:cTn id="46" dur="500" fill="hold"/>
                                        <p:tgtEl>
                                          <p:spTgt spid="75784"/>
                                        </p:tgtEl>
                                        <p:attrNameLst>
                                          <p:attrName>ppt_w</p:attrName>
                                        </p:attrNameLst>
                                      </p:cBhvr>
                                      <p:tavLst>
                                        <p:tav tm="0">
                                          <p:val>
                                            <p:fltVal val="0"/>
                                          </p:val>
                                        </p:tav>
                                        <p:tav tm="100000">
                                          <p:val>
                                            <p:strVal val="#ppt_w"/>
                                          </p:val>
                                        </p:tav>
                                      </p:tavLst>
                                    </p:anim>
                                    <p:anim calcmode="lin" valueType="num">
                                      <p:cBhvr>
                                        <p:cTn id="47" dur="500" fill="hold"/>
                                        <p:tgtEl>
                                          <p:spTgt spid="75784"/>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75798"/>
                                        </p:tgtEl>
                                        <p:attrNameLst>
                                          <p:attrName>style.visibility</p:attrName>
                                        </p:attrNameLst>
                                      </p:cBhvr>
                                      <p:to>
                                        <p:strVal val="visible"/>
                                      </p:to>
                                    </p:set>
                                    <p:animEffect transition="in" filter="slide(fromTop)">
                                      <p:cBhvr>
                                        <p:cTn id="52" dur="500"/>
                                        <p:tgtEl>
                                          <p:spTgt spid="75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1" grpId="0" autoUpdateAnimBg="0"/>
      <p:bldP spid="75782" grpId="0" animBg="1"/>
      <p:bldP spid="75783" grpId="0" autoUpdateAnimBg="0"/>
      <p:bldP spid="75784" grpId="0" autoUpdateAnimBg="0"/>
      <p:bldP spid="75787" grpId="0" autoUpdateAnimBg="0"/>
      <p:bldP spid="75796" grpId="0" autoUpdateAnimBg="0"/>
      <p:bldP spid="7579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609600"/>
            <a:ext cx="8001000" cy="304800"/>
          </a:xfrm>
        </p:spPr>
        <p:txBody>
          <a:bodyPr>
            <a:normAutofit fontScale="90000"/>
          </a:bodyPr>
          <a:lstStyle/>
          <a:p>
            <a:r>
              <a:rPr lang="en-US"/>
              <a:t>UNIFIED PROCESS — ITERATIVE &amp; INCREMENTAL</a:t>
            </a:r>
          </a:p>
        </p:txBody>
      </p:sp>
      <p:sp>
        <p:nvSpPr>
          <p:cNvPr id="87043" name="Rectangle 3"/>
          <p:cNvSpPr>
            <a:spLocks noGrp="1" noChangeArrowheads="1"/>
          </p:cNvSpPr>
          <p:nvPr>
            <p:ph type="body" idx="1"/>
          </p:nvPr>
        </p:nvSpPr>
        <p:spPr>
          <a:xfrm>
            <a:off x="685800" y="1219200"/>
            <a:ext cx="7772400" cy="685800"/>
          </a:xfrm>
        </p:spPr>
        <p:txBody>
          <a:bodyPr>
            <a:normAutofit fontScale="70000" lnSpcReduction="20000"/>
          </a:bodyPr>
          <a:lstStyle/>
          <a:p>
            <a:pPr>
              <a:buFont typeface="Zapf Dingbats" charset="2"/>
              <a:buNone/>
              <a:tabLst>
                <a:tab pos="1608138" algn="l"/>
                <a:tab pos="7588250" algn="r"/>
              </a:tabLst>
            </a:pPr>
            <a:r>
              <a:rPr lang="en-US" u="sng">
                <a:solidFill>
                  <a:schemeClr val="hlink"/>
                </a:solidFill>
              </a:rPr>
              <a:t>	</a:t>
            </a:r>
            <a:r>
              <a:rPr lang="en-US" b="1" u="sng">
                <a:solidFill>
                  <a:schemeClr val="hlink"/>
                </a:solidFill>
              </a:rPr>
              <a:t>iteration</a:t>
            </a:r>
            <a:r>
              <a:rPr lang="en-US"/>
              <a:t>: a step through the workflows</a:t>
            </a:r>
            <a:br>
              <a:rPr lang="en-US"/>
            </a:br>
            <a:r>
              <a:rPr lang="en-US" b="1" u="sng">
                <a:solidFill>
                  <a:schemeClr val="hlink"/>
                </a:solidFill>
              </a:rPr>
              <a:t>increment</a:t>
            </a:r>
            <a:r>
              <a:rPr lang="en-US"/>
              <a:t>: growth in the product</a:t>
            </a:r>
          </a:p>
        </p:txBody>
      </p:sp>
      <p:sp>
        <p:nvSpPr>
          <p:cNvPr id="87044" name="Rectangle 4"/>
          <p:cNvSpPr>
            <a:spLocks noChangeArrowheads="1"/>
          </p:cNvSpPr>
          <p:nvPr/>
        </p:nvSpPr>
        <p:spPr bwMode="auto">
          <a:xfrm>
            <a:off x="685800" y="2133600"/>
            <a:ext cx="8077200" cy="2590800"/>
          </a:xfrm>
          <a:prstGeom prst="rect">
            <a:avLst/>
          </a:prstGeom>
          <a:noFill/>
          <a:ln w="12700">
            <a:noFill/>
            <a:miter lim="800000"/>
            <a:headEnd/>
            <a:tailEnd/>
          </a:ln>
          <a:effectLst/>
        </p:spPr>
        <p:txBody>
          <a:bodyPr lIns="90487" tIns="44450" rIns="90487" bIns="44450"/>
          <a:lstStyle/>
          <a:p>
            <a:pPr marL="342900" indent="-342900" algn="ctr">
              <a:spcBef>
                <a:spcPts val="4800"/>
              </a:spcBef>
              <a:buClr>
                <a:srgbClr val="FF00FF"/>
              </a:buClr>
              <a:buSzPct val="120000"/>
              <a:buFont typeface="Zapf Dingbats" charset="2"/>
              <a:buChar char="è"/>
              <a:tabLst>
                <a:tab pos="4114800" algn="l"/>
                <a:tab pos="4406900" algn="l"/>
                <a:tab pos="7588250" algn="r"/>
              </a:tabLst>
            </a:pPr>
            <a:r>
              <a:rPr lang="en-US" sz="2000">
                <a:latin typeface="Helvetica" charset="0"/>
              </a:rPr>
              <a:t>  </a:t>
            </a:r>
            <a:r>
              <a:rPr lang="en-US" sz="2000" b="1">
                <a:latin typeface="Helvetica" charset="0"/>
              </a:rPr>
              <a:t>each </a:t>
            </a:r>
            <a:r>
              <a:rPr lang="en-US" sz="2000" b="1">
                <a:solidFill>
                  <a:srgbClr val="00269E"/>
                </a:solidFill>
                <a:latin typeface="Helvetica" charset="0"/>
              </a:rPr>
              <a:t>increment</a:t>
            </a:r>
            <a:r>
              <a:rPr lang="en-US" sz="2000" b="1">
                <a:latin typeface="Helvetica" charset="0"/>
              </a:rPr>
              <a:t> establishes a new </a:t>
            </a:r>
            <a:r>
              <a:rPr lang="en-US" sz="2000" b="1">
                <a:solidFill>
                  <a:schemeClr val="hlink"/>
                </a:solidFill>
                <a:latin typeface="Helvetica" charset="0"/>
              </a:rPr>
              <a:t>baseline</a:t>
            </a:r>
            <a:r>
              <a:rPr lang="en-US" sz="2000" b="1">
                <a:latin typeface="Helvetica" charset="0"/>
              </a:rPr>
              <a:t> for the system</a:t>
            </a:r>
            <a:endParaRPr lang="en-US" sz="2000">
              <a:latin typeface="Helvetica" charset="0"/>
            </a:endParaRPr>
          </a:p>
          <a:p>
            <a:pPr marL="342900" indent="-342900" algn="ctr">
              <a:spcBef>
                <a:spcPts val="2400"/>
              </a:spcBef>
              <a:buClr>
                <a:srgbClr val="FF00FF"/>
              </a:buClr>
              <a:buSzPct val="120000"/>
              <a:buFont typeface="Zapf Dingbats" charset="2"/>
              <a:buChar char="è"/>
              <a:tabLst>
                <a:tab pos="4114800" algn="l"/>
                <a:tab pos="4406900" algn="l"/>
                <a:tab pos="7588250" algn="r"/>
              </a:tabLst>
            </a:pPr>
            <a:r>
              <a:rPr lang="en-US" sz="2000" b="1">
                <a:latin typeface="Helvetica" charset="0"/>
              </a:rPr>
              <a:t>  </a:t>
            </a:r>
            <a:r>
              <a:rPr lang="en-US" sz="2000" b="1">
                <a:solidFill>
                  <a:srgbClr val="00269E"/>
                </a:solidFill>
                <a:latin typeface="Helvetica" charset="0"/>
              </a:rPr>
              <a:t>iterations/increments</a:t>
            </a:r>
            <a:r>
              <a:rPr lang="en-US" sz="2000" b="1">
                <a:latin typeface="Helvetica" charset="0"/>
              </a:rPr>
              <a:t> must be </a:t>
            </a:r>
            <a:r>
              <a:rPr lang="en-US" sz="2000" b="1">
                <a:solidFill>
                  <a:schemeClr val="hlink"/>
                </a:solidFill>
                <a:latin typeface="Helvetica" charset="0"/>
              </a:rPr>
              <a:t>controlled</a:t>
            </a:r>
            <a:r>
              <a:rPr lang="en-US" sz="2000" b="1">
                <a:latin typeface="Helvetica" charset="0"/>
              </a:rPr>
              <a:t> to be effective</a:t>
            </a:r>
            <a:endParaRPr lang="en-US" sz="2000">
              <a:latin typeface="Helvetica" charset="0"/>
            </a:endParaRPr>
          </a:p>
          <a:p>
            <a:pPr marL="342900" indent="-342900">
              <a:spcBef>
                <a:spcPts val="2400"/>
              </a:spcBef>
              <a:buClr>
                <a:schemeClr val="tx1"/>
              </a:buClr>
              <a:buSzPct val="65000"/>
              <a:buFont typeface="Zapf Dingbats" charset="2"/>
              <a:buChar char=""/>
              <a:tabLst>
                <a:tab pos="4114800" algn="l"/>
                <a:tab pos="4406900" algn="l"/>
                <a:tab pos="7588250" algn="r"/>
              </a:tabLst>
            </a:pPr>
            <a:r>
              <a:rPr lang="en-US" sz="2000">
                <a:latin typeface="Helvetica" charset="0"/>
              </a:rPr>
              <a:t>developing the system in small steps allows us to:</a:t>
            </a:r>
          </a:p>
          <a:p>
            <a:pPr marL="742950" lvl="1" indent="-285750">
              <a:buSzPct val="100000"/>
              <a:buFontTx/>
              <a:buChar char="–"/>
              <a:tabLst>
                <a:tab pos="4114800" algn="l"/>
                <a:tab pos="4406900" algn="l"/>
                <a:tab pos="7588250" algn="r"/>
              </a:tabLst>
            </a:pPr>
            <a:r>
              <a:rPr lang="en-US" sz="1800">
                <a:latin typeface="Helvetica" charset="0"/>
              </a:rPr>
              <a:t>mitigate risks	–	plan better</a:t>
            </a:r>
          </a:p>
          <a:p>
            <a:pPr marL="742950" lvl="1" indent="-285750">
              <a:buSzPct val="100000"/>
              <a:buFontTx/>
              <a:buChar char="–"/>
              <a:tabLst>
                <a:tab pos="4114800" algn="l"/>
                <a:tab pos="4406900" algn="l"/>
                <a:tab pos="7588250" algn="r"/>
              </a:tabLst>
            </a:pPr>
            <a:r>
              <a:rPr lang="en-US" sz="1800">
                <a:latin typeface="Helvetica" charset="0"/>
              </a:rPr>
              <a:t>develop a robust architecture	–	integrate subsystems more easily</a:t>
            </a:r>
          </a:p>
          <a:p>
            <a:pPr marL="742950" lvl="1" indent="-285750">
              <a:buSzPct val="100000"/>
              <a:buFontTx/>
              <a:buChar char="–"/>
              <a:tabLst>
                <a:tab pos="4114800" algn="l"/>
                <a:tab pos="4406900" algn="l"/>
                <a:tab pos="7588250" algn="r"/>
              </a:tabLst>
            </a:pPr>
            <a:r>
              <a:rPr lang="en-US" sz="1800">
                <a:latin typeface="Helvetica" charset="0"/>
              </a:rPr>
              <a:t>get feedback	–	attain early learning</a:t>
            </a:r>
          </a:p>
        </p:txBody>
      </p:sp>
      <p:sp>
        <p:nvSpPr>
          <p:cNvPr id="87045" name="Rectangle 5"/>
          <p:cNvSpPr>
            <a:spLocks noChangeArrowheads="1"/>
          </p:cNvSpPr>
          <p:nvPr/>
        </p:nvSpPr>
        <p:spPr bwMode="auto">
          <a:xfrm>
            <a:off x="685800" y="5105400"/>
            <a:ext cx="7772400" cy="1143000"/>
          </a:xfrm>
          <a:prstGeom prst="rect">
            <a:avLst/>
          </a:prstGeom>
          <a:noFill/>
          <a:ln w="12700">
            <a:noFill/>
            <a:miter lim="800000"/>
            <a:headEnd/>
            <a:tailEnd/>
          </a:ln>
          <a:effectLst/>
        </p:spPr>
        <p:txBody>
          <a:bodyPr lIns="90487" tIns="44450" rIns="90487" bIns="44450"/>
          <a:lstStyle/>
          <a:p>
            <a:pPr marL="342900" indent="-342900" algn="ctr">
              <a:spcBef>
                <a:spcPts val="4800"/>
              </a:spcBef>
              <a:buClr>
                <a:srgbClr val="FF00FF"/>
              </a:buClr>
              <a:buSzPct val="120000"/>
              <a:buFont typeface="Zapf Dingbats" charset="2"/>
              <a:buChar char="è"/>
              <a:tabLst>
                <a:tab pos="1608138" algn="l"/>
                <a:tab pos="7588250" algn="r"/>
              </a:tabLst>
            </a:pPr>
            <a:r>
              <a:rPr lang="en-US" sz="2000" b="1">
                <a:latin typeface="Helvetica" charset="0"/>
              </a:rPr>
              <a:t>  </a:t>
            </a:r>
            <a:r>
              <a:rPr lang="en-US" sz="2000" b="1">
                <a:solidFill>
                  <a:srgbClr val="B7001F"/>
                </a:solidFill>
                <a:latin typeface="Helvetica" charset="0"/>
              </a:rPr>
              <a:t>How to select what to put in an iteration?</a:t>
            </a:r>
            <a:endParaRPr lang="en-US" sz="2000">
              <a:latin typeface="Helvetica" charset="0"/>
            </a:endParaRPr>
          </a:p>
          <a:p>
            <a:pPr marL="742950" lvl="1" indent="-285750">
              <a:spcBef>
                <a:spcPts val="600"/>
              </a:spcBef>
              <a:buSzPct val="100000"/>
              <a:tabLst>
                <a:tab pos="1608138" algn="l"/>
                <a:tab pos="7588250" algn="r"/>
              </a:tabLst>
            </a:pPr>
            <a:r>
              <a:rPr lang="en-US" sz="1800">
                <a:latin typeface="Helvetica" charset="0"/>
              </a:rPr>
              <a:t>		1. use cases that </a:t>
            </a:r>
            <a:r>
              <a:rPr lang="en-US" sz="1800">
                <a:solidFill>
                  <a:schemeClr val="hlink"/>
                </a:solidFill>
                <a:latin typeface="Helvetica" charset="0"/>
              </a:rPr>
              <a:t>extend product usability</a:t>
            </a:r>
            <a:endParaRPr lang="en-US" sz="1800">
              <a:latin typeface="Helvetica" charset="0"/>
            </a:endParaRPr>
          </a:p>
          <a:p>
            <a:pPr marL="742950" lvl="1" indent="-285750">
              <a:spcBef>
                <a:spcPts val="600"/>
              </a:spcBef>
              <a:buSzPct val="100000"/>
              <a:tabLst>
                <a:tab pos="1608138" algn="l"/>
                <a:tab pos="7588250" algn="r"/>
              </a:tabLst>
            </a:pPr>
            <a:r>
              <a:rPr lang="en-US" sz="1800">
                <a:latin typeface="Helvetica" charset="0"/>
              </a:rPr>
              <a:t>		2. </a:t>
            </a:r>
            <a:r>
              <a:rPr lang="en-US" sz="1800">
                <a:solidFill>
                  <a:schemeClr val="hlink"/>
                </a:solidFill>
                <a:latin typeface="Helvetica" charset="0"/>
              </a:rPr>
              <a:t>highest risk</a:t>
            </a:r>
            <a:r>
              <a:rPr lang="en-US" sz="1800">
                <a:latin typeface="Helvetica" charset="0"/>
              </a:rPr>
              <a:t> use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wipe(left)">
                                      <p:cBhvr>
                                        <p:cTn id="7" dur="500"/>
                                        <p:tgtEl>
                                          <p:spTgt spid="87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4">
                                            <p:txEl>
                                              <p:pRg st="1" end="1"/>
                                            </p:txEl>
                                          </p:spTgt>
                                        </p:tgtEl>
                                        <p:attrNameLst>
                                          <p:attrName>style.visibility</p:attrName>
                                        </p:attrNameLst>
                                      </p:cBhvr>
                                      <p:to>
                                        <p:strVal val="visible"/>
                                      </p:to>
                                    </p:set>
                                    <p:animEffect transition="in" filter="wipe(left)">
                                      <p:cBhvr>
                                        <p:cTn id="12" dur="500"/>
                                        <p:tgtEl>
                                          <p:spTgt spid="870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4">
                                            <p:txEl>
                                              <p:pRg st="2" end="2"/>
                                            </p:txEl>
                                          </p:spTgt>
                                        </p:tgtEl>
                                        <p:attrNameLst>
                                          <p:attrName>style.visibility</p:attrName>
                                        </p:attrNameLst>
                                      </p:cBhvr>
                                      <p:to>
                                        <p:strVal val="visible"/>
                                      </p:to>
                                    </p:set>
                                    <p:animEffect transition="in" filter="wipe(left)">
                                      <p:cBhvr>
                                        <p:cTn id="17" dur="500"/>
                                        <p:tgtEl>
                                          <p:spTgt spid="87044">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7044">
                                            <p:txEl>
                                              <p:pRg st="3" end="3"/>
                                            </p:txEl>
                                          </p:spTgt>
                                        </p:tgtEl>
                                        <p:attrNameLst>
                                          <p:attrName>style.visibility</p:attrName>
                                        </p:attrNameLst>
                                      </p:cBhvr>
                                      <p:to>
                                        <p:strVal val="visible"/>
                                      </p:to>
                                    </p:set>
                                    <p:animEffect transition="in" filter="wipe(left)">
                                      <p:cBhvr>
                                        <p:cTn id="20" dur="500"/>
                                        <p:tgtEl>
                                          <p:spTgt spid="87044">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7044">
                                            <p:txEl>
                                              <p:pRg st="4" end="4"/>
                                            </p:txEl>
                                          </p:spTgt>
                                        </p:tgtEl>
                                        <p:attrNameLst>
                                          <p:attrName>style.visibility</p:attrName>
                                        </p:attrNameLst>
                                      </p:cBhvr>
                                      <p:to>
                                        <p:strVal val="visible"/>
                                      </p:to>
                                    </p:set>
                                    <p:animEffect transition="in" filter="wipe(left)">
                                      <p:cBhvr>
                                        <p:cTn id="23" dur="500"/>
                                        <p:tgtEl>
                                          <p:spTgt spid="87044">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7044">
                                            <p:txEl>
                                              <p:pRg st="5" end="5"/>
                                            </p:txEl>
                                          </p:spTgt>
                                        </p:tgtEl>
                                        <p:attrNameLst>
                                          <p:attrName>style.visibility</p:attrName>
                                        </p:attrNameLst>
                                      </p:cBhvr>
                                      <p:to>
                                        <p:strVal val="visible"/>
                                      </p:to>
                                    </p:set>
                                    <p:animEffect transition="in" filter="wipe(left)">
                                      <p:cBhvr>
                                        <p:cTn id="26" dur="500"/>
                                        <p:tgtEl>
                                          <p:spTgt spid="8704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045">
                                            <p:txEl>
                                              <p:pRg st="0" end="0"/>
                                            </p:txEl>
                                          </p:spTgt>
                                        </p:tgtEl>
                                        <p:attrNameLst>
                                          <p:attrName>style.visibility</p:attrName>
                                        </p:attrNameLst>
                                      </p:cBhvr>
                                      <p:to>
                                        <p:strVal val="visible"/>
                                      </p:to>
                                    </p:set>
                                    <p:animEffect transition="in" filter="wipe(left)">
                                      <p:cBhvr>
                                        <p:cTn id="31" dur="500"/>
                                        <p:tgtEl>
                                          <p:spTgt spid="8704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7045">
                                            <p:txEl>
                                              <p:pRg st="1" end="1"/>
                                            </p:txEl>
                                          </p:spTgt>
                                        </p:tgtEl>
                                        <p:attrNameLst>
                                          <p:attrName>style.visibility</p:attrName>
                                        </p:attrNameLst>
                                      </p:cBhvr>
                                      <p:to>
                                        <p:strVal val="visible"/>
                                      </p:to>
                                    </p:set>
                                    <p:animEffect transition="in" filter="wipe(left)">
                                      <p:cBhvr>
                                        <p:cTn id="36" dur="500"/>
                                        <p:tgtEl>
                                          <p:spTgt spid="8704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045">
                                            <p:txEl>
                                              <p:pRg st="2" end="2"/>
                                            </p:txEl>
                                          </p:spTgt>
                                        </p:tgtEl>
                                        <p:attrNameLst>
                                          <p:attrName>style.visibility</p:attrName>
                                        </p:attrNameLst>
                                      </p:cBhvr>
                                      <p:to>
                                        <p:strVal val="visible"/>
                                      </p:to>
                                    </p:set>
                                    <p:animEffect transition="in" filter="wipe(left)">
                                      <p:cBhvr>
                                        <p:cTn id="41" dur="500"/>
                                        <p:tgtEl>
                                          <p:spTgt spid="870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P spid="87045"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UNIFIED PROCESS — MILESTONES</a:t>
            </a:r>
          </a:p>
        </p:txBody>
      </p:sp>
      <p:sp>
        <p:nvSpPr>
          <p:cNvPr id="89091" name="Rectangle 3"/>
          <p:cNvSpPr>
            <a:spLocks noGrp="1" noChangeArrowheads="1"/>
          </p:cNvSpPr>
          <p:nvPr>
            <p:ph type="body" idx="1"/>
          </p:nvPr>
        </p:nvSpPr>
        <p:spPr>
          <a:xfrm>
            <a:off x="1397000" y="1219200"/>
            <a:ext cx="6350000" cy="1066800"/>
          </a:xfrm>
          <a:solidFill>
            <a:srgbClr val="FFFF99"/>
          </a:solidFill>
          <a:ln w="57150">
            <a:solidFill>
              <a:schemeClr val="hlink"/>
            </a:solidFill>
          </a:ln>
          <a:effectLst>
            <a:outerShdw dist="107763" dir="2700000" algn="ctr" rotWithShape="0">
              <a:schemeClr val="bg2"/>
            </a:outerShdw>
          </a:effectLst>
        </p:spPr>
        <p:txBody>
          <a:bodyPr>
            <a:normAutofit fontScale="70000" lnSpcReduction="20000"/>
          </a:bodyPr>
          <a:lstStyle/>
          <a:p>
            <a:pPr>
              <a:buFont typeface="Zapf Dingbats" charset="2"/>
              <a:buNone/>
              <a:tabLst>
                <a:tab pos="1371600" algn="l"/>
              </a:tabLst>
            </a:pPr>
            <a:r>
              <a:rPr lang="en-US">
                <a:solidFill>
                  <a:schemeClr val="hlink"/>
                </a:solidFill>
                <a:effectLst>
                  <a:outerShdw blurRad="38100" dist="38100" dir="2700000" algn="tl">
                    <a:srgbClr val="000000"/>
                  </a:outerShdw>
                </a:effectLst>
              </a:rPr>
              <a:t>milestone</a:t>
            </a:r>
            <a:r>
              <a:rPr lang="en-US">
                <a:effectLst>
                  <a:outerShdw blurRad="38100" dist="38100" dir="2700000" algn="tl">
                    <a:srgbClr val="FFFFFF"/>
                  </a:outerShdw>
                </a:effectLst>
              </a:rPr>
              <a:t>:	a </a:t>
            </a:r>
            <a:r>
              <a:rPr lang="en-US">
                <a:solidFill>
                  <a:srgbClr val="00269E"/>
                </a:solidFill>
                <a:effectLst>
                  <a:outerShdw blurRad="38100" dist="38100" dir="2700000" algn="tl">
                    <a:srgbClr val="000000"/>
                  </a:outerShdw>
                </a:effectLst>
              </a:rPr>
              <a:t>management decision point</a:t>
            </a:r>
            <a:r>
              <a:rPr lang="en-US">
                <a:effectLst>
                  <a:outerShdw blurRad="38100" dist="38100" dir="2700000" algn="tl">
                    <a:srgbClr val="FFFFFF"/>
                  </a:outerShdw>
                </a:effectLst>
              </a:rPr>
              <a:t> in a project 	that determines whether to </a:t>
            </a:r>
            <a:r>
              <a:rPr lang="en-US">
                <a:solidFill>
                  <a:srgbClr val="00269E"/>
                </a:solidFill>
                <a:effectLst>
                  <a:outerShdw blurRad="38100" dist="38100" dir="2700000" algn="tl">
                    <a:srgbClr val="000000"/>
                  </a:outerShdw>
                </a:effectLst>
              </a:rPr>
              <a:t>authorize 	movement to the next iteration/phase</a:t>
            </a:r>
            <a:endParaRPr lang="en-US">
              <a:effectLst>
                <a:outerShdw blurRad="38100" dist="38100" dir="2700000" algn="tl">
                  <a:srgbClr val="FFFFFF"/>
                </a:outerShdw>
              </a:effectLst>
            </a:endParaRPr>
          </a:p>
        </p:txBody>
      </p:sp>
      <p:sp>
        <p:nvSpPr>
          <p:cNvPr id="89092" name="Rectangle 4"/>
          <p:cNvSpPr>
            <a:spLocks noChangeArrowheads="1"/>
          </p:cNvSpPr>
          <p:nvPr/>
        </p:nvSpPr>
        <p:spPr bwMode="auto">
          <a:xfrm>
            <a:off x="685800" y="2743200"/>
            <a:ext cx="8001000" cy="3505200"/>
          </a:xfrm>
          <a:prstGeom prst="rect">
            <a:avLst/>
          </a:prstGeom>
          <a:noFill/>
          <a:ln w="12700">
            <a:noFill/>
            <a:miter lim="800000"/>
            <a:headEnd/>
            <a:tailEnd/>
          </a:ln>
          <a:effectLst/>
        </p:spPr>
        <p:txBody>
          <a:bodyPr lIns="90487" tIns="44450" rIns="90487" bIns="44450"/>
          <a:lstStyle/>
          <a:p>
            <a:pPr marL="342900" indent="-342900">
              <a:spcBef>
                <a:spcPts val="2400"/>
              </a:spcBef>
              <a:buClr>
                <a:schemeClr val="tx1"/>
              </a:buClr>
              <a:buSzPct val="65000"/>
              <a:buFont typeface="Zapf Dingbats" charset="2"/>
              <a:buNone/>
            </a:pPr>
            <a:r>
              <a:rPr lang="en-US" sz="2000" b="1">
                <a:solidFill>
                  <a:srgbClr val="B7001F"/>
                </a:solidFill>
                <a:latin typeface="Helvetica" charset="0"/>
              </a:rPr>
              <a:t>Inception phase</a:t>
            </a:r>
            <a:r>
              <a:rPr lang="en-US" sz="2000" b="1">
                <a:latin typeface="Helvetica" charset="0"/>
              </a:rPr>
              <a:t> — </a:t>
            </a:r>
            <a:r>
              <a:rPr lang="en-US" sz="2000">
                <a:latin typeface="Helvetica" charset="0"/>
              </a:rPr>
              <a:t>agreement among customers/developers on the </a:t>
            </a:r>
            <a:r>
              <a:rPr lang="en-US" sz="2000">
                <a:solidFill>
                  <a:srgbClr val="00269E"/>
                </a:solidFill>
                <a:latin typeface="Helvetica" charset="0"/>
              </a:rPr>
              <a:t>system’s life cycle objectives</a:t>
            </a:r>
          </a:p>
          <a:p>
            <a:pPr marL="342900" indent="-342900">
              <a:spcBef>
                <a:spcPts val="2400"/>
              </a:spcBef>
              <a:buClr>
                <a:schemeClr val="tx1"/>
              </a:buClr>
              <a:buSzPct val="65000"/>
              <a:buFont typeface="Zapf Dingbats" charset="2"/>
              <a:buNone/>
            </a:pPr>
            <a:r>
              <a:rPr lang="en-US" sz="2000" b="1">
                <a:solidFill>
                  <a:srgbClr val="B7001F"/>
                </a:solidFill>
                <a:latin typeface="Helvetica" charset="0"/>
              </a:rPr>
              <a:t>Elaboration phase</a:t>
            </a:r>
            <a:r>
              <a:rPr lang="en-US" sz="2000" b="1">
                <a:latin typeface="Helvetica" charset="0"/>
              </a:rPr>
              <a:t> — </a:t>
            </a:r>
            <a:r>
              <a:rPr lang="en-US" sz="2000">
                <a:latin typeface="Helvetica" charset="0"/>
              </a:rPr>
              <a:t>agreement on the </a:t>
            </a:r>
            <a:r>
              <a:rPr lang="en-US" sz="2000">
                <a:solidFill>
                  <a:srgbClr val="00269E"/>
                </a:solidFill>
                <a:latin typeface="Helvetica" charset="0"/>
              </a:rPr>
              <a:t>viability of the life cycle architecture, business case and project plan</a:t>
            </a:r>
            <a:endParaRPr lang="en-US" sz="2000">
              <a:latin typeface="Helvetica" charset="0"/>
            </a:endParaRPr>
          </a:p>
          <a:p>
            <a:pPr marL="342900" indent="-342900">
              <a:spcBef>
                <a:spcPts val="2400"/>
              </a:spcBef>
              <a:buClr>
                <a:schemeClr val="tx1"/>
              </a:buClr>
              <a:buSzPct val="65000"/>
              <a:buFont typeface="Zapf Dingbats" charset="2"/>
              <a:buNone/>
            </a:pPr>
            <a:r>
              <a:rPr lang="en-US" sz="2000" b="1">
                <a:solidFill>
                  <a:srgbClr val="B7001F"/>
                </a:solidFill>
                <a:latin typeface="Helvetica" charset="0"/>
              </a:rPr>
              <a:t>Construction phase</a:t>
            </a:r>
            <a:r>
              <a:rPr lang="en-US" sz="2000" b="1">
                <a:latin typeface="Helvetica" charset="0"/>
              </a:rPr>
              <a:t> — </a:t>
            </a:r>
            <a:r>
              <a:rPr lang="en-US" sz="2000">
                <a:latin typeface="Helvetica" charset="0"/>
              </a:rPr>
              <a:t>agreement on the </a:t>
            </a:r>
            <a:r>
              <a:rPr lang="en-US" sz="2000">
                <a:solidFill>
                  <a:srgbClr val="00269E"/>
                </a:solidFill>
                <a:latin typeface="Helvetica" charset="0"/>
              </a:rPr>
              <a:t>acceptability of the software product</a:t>
            </a:r>
            <a:r>
              <a:rPr lang="en-US" sz="2000">
                <a:latin typeface="Helvetica" charset="0"/>
              </a:rPr>
              <a:t> both operationally and in terms of cost</a:t>
            </a:r>
          </a:p>
          <a:p>
            <a:pPr marL="342900" indent="-342900">
              <a:spcBef>
                <a:spcPts val="2400"/>
              </a:spcBef>
              <a:buClr>
                <a:schemeClr val="tx1"/>
              </a:buClr>
              <a:buSzPct val="65000"/>
              <a:buFont typeface="Zapf Dingbats" charset="2"/>
              <a:buNone/>
            </a:pPr>
            <a:r>
              <a:rPr lang="en-US" sz="2000" b="1">
                <a:solidFill>
                  <a:srgbClr val="B7001F"/>
                </a:solidFill>
                <a:latin typeface="Helvetica" charset="0"/>
              </a:rPr>
              <a:t>Transition phase</a:t>
            </a:r>
            <a:r>
              <a:rPr lang="en-US" sz="2000" b="1">
                <a:latin typeface="Helvetica" charset="0"/>
              </a:rPr>
              <a:t> — </a:t>
            </a:r>
            <a:r>
              <a:rPr lang="en-US" sz="2000">
                <a:latin typeface="Helvetica" charset="0"/>
              </a:rPr>
              <a:t>final agreement on the </a:t>
            </a:r>
            <a:r>
              <a:rPr lang="en-US" sz="2000">
                <a:solidFill>
                  <a:srgbClr val="00269E"/>
                </a:solidFill>
                <a:latin typeface="Helvetica" charset="0"/>
              </a:rPr>
              <a:t>acceptability of the software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ox(out)">
                                      <p:cBhvr>
                                        <p:cTn id="7" dur="500"/>
                                        <p:tgtEl>
                                          <p:spTgt spid="89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2">
                                            <p:txEl>
                                              <p:pRg st="0" end="0"/>
                                            </p:txEl>
                                          </p:spTgt>
                                        </p:tgtEl>
                                        <p:attrNameLst>
                                          <p:attrName>style.visibility</p:attrName>
                                        </p:attrNameLst>
                                      </p:cBhvr>
                                      <p:to>
                                        <p:strVal val="visible"/>
                                      </p:to>
                                    </p:set>
                                    <p:animEffect transition="in" filter="wipe(left)">
                                      <p:cBhvr>
                                        <p:cTn id="12" dur="500"/>
                                        <p:tgtEl>
                                          <p:spTgt spid="890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2">
                                            <p:txEl>
                                              <p:pRg st="1" end="1"/>
                                            </p:txEl>
                                          </p:spTgt>
                                        </p:tgtEl>
                                        <p:attrNameLst>
                                          <p:attrName>style.visibility</p:attrName>
                                        </p:attrNameLst>
                                      </p:cBhvr>
                                      <p:to>
                                        <p:strVal val="visible"/>
                                      </p:to>
                                    </p:set>
                                    <p:animEffect transition="in" filter="wipe(left)">
                                      <p:cBhvr>
                                        <p:cTn id="17" dur="500"/>
                                        <p:tgtEl>
                                          <p:spTgt spid="8909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2">
                                            <p:txEl>
                                              <p:pRg st="2" end="2"/>
                                            </p:txEl>
                                          </p:spTgt>
                                        </p:tgtEl>
                                        <p:attrNameLst>
                                          <p:attrName>style.visibility</p:attrName>
                                        </p:attrNameLst>
                                      </p:cBhvr>
                                      <p:to>
                                        <p:strVal val="visible"/>
                                      </p:to>
                                    </p:set>
                                    <p:animEffect transition="in" filter="wipe(left)">
                                      <p:cBhvr>
                                        <p:cTn id="22" dur="500"/>
                                        <p:tgtEl>
                                          <p:spTgt spid="8909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092">
                                            <p:txEl>
                                              <p:pRg st="3" end="3"/>
                                            </p:txEl>
                                          </p:spTgt>
                                        </p:tgtEl>
                                        <p:attrNameLst>
                                          <p:attrName>style.visibility</p:attrName>
                                        </p:attrNameLst>
                                      </p:cBhvr>
                                      <p:to>
                                        <p:strVal val="visible"/>
                                      </p:to>
                                    </p:set>
                                    <p:animEffect transition="in" filter="wipe(left)">
                                      <p:cBhvr>
                                        <p:cTn id="27" dur="500"/>
                                        <p:tgtEl>
                                          <p:spTgt spid="890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advAuto="0"/>
      <p:bldP spid="8909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INCEPTION MILESTONE CRITERIA</a:t>
            </a:r>
          </a:p>
        </p:txBody>
      </p:sp>
      <p:sp>
        <p:nvSpPr>
          <p:cNvPr id="91139" name="Rectangle 3"/>
          <p:cNvSpPr>
            <a:spLocks noGrp="1" noChangeArrowheads="1"/>
          </p:cNvSpPr>
          <p:nvPr>
            <p:ph type="body" idx="1"/>
          </p:nvPr>
        </p:nvSpPr>
        <p:spPr>
          <a:xfrm>
            <a:off x="685800" y="1219200"/>
            <a:ext cx="7924800" cy="4800600"/>
          </a:xfrm>
          <a:ln>
            <a:solidFill>
              <a:schemeClr val="tx1"/>
            </a:solidFill>
          </a:ln>
        </p:spPr>
        <p:txBody>
          <a:bodyPr/>
          <a:lstStyle/>
          <a:p>
            <a:pPr marL="0" indent="0">
              <a:spcBef>
                <a:spcPct val="0"/>
              </a:spcBef>
              <a:buFont typeface="Zapf Dingbats" charset="2"/>
              <a:buNone/>
              <a:tabLst>
                <a:tab pos="4572000" algn="l"/>
              </a:tabLst>
            </a:pPr>
            <a:r>
              <a:rPr lang="en-US" sz="1600" b="1">
                <a:solidFill>
                  <a:srgbClr val="B7001F"/>
                </a:solidFill>
              </a:rPr>
              <a:t>Conditions of satisfaction</a:t>
            </a:r>
            <a:r>
              <a:rPr lang="en-US" sz="1600" b="1"/>
              <a:t>	</a:t>
            </a:r>
            <a:r>
              <a:rPr lang="en-US" sz="1600" b="1">
                <a:solidFill>
                  <a:srgbClr val="B7001F"/>
                </a:solidFill>
              </a:rPr>
              <a:t>Deliverables</a:t>
            </a:r>
            <a:endParaRPr lang="en-US" sz="1600" b="1"/>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agreement on project objectives	a vision document that states the 	project’s main requirements, 		features, etc.</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definition and agreement on the system scope	an initial use-case model (10-20%)</a:t>
            </a:r>
          </a:p>
          <a:p>
            <a:pPr marL="0" indent="0">
              <a:spcBef>
                <a:spcPct val="0"/>
              </a:spcBef>
              <a:buFont typeface="Zapf Dingbats" charset="2"/>
              <a:buNone/>
              <a:tabLst>
                <a:tab pos="4572000" algn="l"/>
              </a:tabLst>
            </a:pPr>
            <a:r>
              <a:rPr lang="en-US" sz="1600"/>
              <a:t>capture and agreement on key requirements	a project glossary</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agreement on cost and schedule estimates	an initial project plan</a:t>
            </a:r>
          </a:p>
          <a:p>
            <a:pPr marL="0" indent="0">
              <a:spcBef>
                <a:spcPct val="0"/>
              </a:spcBef>
              <a:buFont typeface="Zapf Dingbats" charset="2"/>
              <a:buNone/>
              <a:tabLst>
                <a:tab pos="4572000" algn="l"/>
              </a:tabLst>
            </a:pPr>
            <a:r>
              <a:rPr lang="en-US" sz="1600"/>
              <a:t>business case raised by project manager	a business case</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risk assessment performed by project manager	a risk assessment document or</a:t>
            </a:r>
          </a:p>
          <a:p>
            <a:pPr marL="0" indent="0">
              <a:spcBef>
                <a:spcPct val="0"/>
              </a:spcBef>
              <a:buFont typeface="Zapf Dingbats" charset="2"/>
              <a:buNone/>
              <a:tabLst>
                <a:tab pos="4572000" algn="l"/>
              </a:tabLst>
            </a:pPr>
            <a:r>
              <a:rPr lang="en-US" sz="1600"/>
              <a:t>	database</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confirmation of feasibility through technical	one or more throwaway prototypes</a:t>
            </a:r>
          </a:p>
          <a:p>
            <a:pPr marL="0" indent="0">
              <a:spcBef>
                <a:spcPct val="0"/>
              </a:spcBef>
              <a:buFont typeface="Zapf Dingbats" charset="2"/>
              <a:buNone/>
              <a:tabLst>
                <a:tab pos="4572000" algn="l"/>
              </a:tabLst>
            </a:pPr>
            <a:r>
              <a:rPr lang="en-US" sz="1600"/>
              <a:t>studies or prototyping</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an outline architecture	an initial architecture document</a:t>
            </a:r>
          </a:p>
        </p:txBody>
      </p:sp>
      <p:grpSp>
        <p:nvGrpSpPr>
          <p:cNvPr id="2" name="Group 4"/>
          <p:cNvGrpSpPr>
            <a:grpSpLocks/>
          </p:cNvGrpSpPr>
          <p:nvPr/>
        </p:nvGrpSpPr>
        <p:grpSpPr bwMode="auto">
          <a:xfrm>
            <a:off x="685800" y="1219200"/>
            <a:ext cx="7924800" cy="4800600"/>
            <a:chOff x="432" y="768"/>
            <a:chExt cx="4992" cy="3024"/>
          </a:xfrm>
        </p:grpSpPr>
        <p:sp>
          <p:nvSpPr>
            <p:cNvPr id="91141" name="Line 5"/>
            <p:cNvSpPr>
              <a:spLocks noChangeShapeType="1"/>
            </p:cNvSpPr>
            <p:nvPr/>
          </p:nvSpPr>
          <p:spPr bwMode="auto">
            <a:xfrm>
              <a:off x="432" y="1008"/>
              <a:ext cx="4992" cy="0"/>
            </a:xfrm>
            <a:prstGeom prst="line">
              <a:avLst/>
            </a:prstGeom>
            <a:noFill/>
            <a:ln w="12700">
              <a:solidFill>
                <a:schemeClr val="tx1"/>
              </a:solidFill>
              <a:round/>
              <a:headEnd/>
              <a:tailEnd/>
            </a:ln>
            <a:effectLst/>
          </p:spPr>
          <p:txBody>
            <a:bodyPr wrap="none" anchor="ctr"/>
            <a:lstStyle/>
            <a:p>
              <a:endParaRPr lang="en-US"/>
            </a:p>
          </p:txBody>
        </p:sp>
        <p:sp>
          <p:nvSpPr>
            <p:cNvPr id="91142" name="Line 6"/>
            <p:cNvSpPr>
              <a:spLocks noChangeShapeType="1"/>
            </p:cNvSpPr>
            <p:nvPr/>
          </p:nvSpPr>
          <p:spPr bwMode="auto">
            <a:xfrm>
              <a:off x="3264" y="768"/>
              <a:ext cx="0" cy="3024"/>
            </a:xfrm>
            <a:prstGeom prst="line">
              <a:avLst/>
            </a:prstGeom>
            <a:noFill/>
            <a:ln w="12700">
              <a:solidFill>
                <a:schemeClr val="tx1"/>
              </a:solidFill>
              <a:round/>
              <a:headEnd/>
              <a:tailEnd/>
            </a:ln>
            <a:effectLst/>
          </p:spPr>
          <p:txBody>
            <a:bodyPr wrap="none" anchor="ctr"/>
            <a:lstStyle/>
            <a:p>
              <a:endParaRPr lang="en-US"/>
            </a:p>
          </p:txBody>
        </p:sp>
        <p:sp>
          <p:nvSpPr>
            <p:cNvPr id="91143" name="Line 7"/>
            <p:cNvSpPr>
              <a:spLocks noChangeShapeType="1"/>
            </p:cNvSpPr>
            <p:nvPr/>
          </p:nvSpPr>
          <p:spPr bwMode="auto">
            <a:xfrm>
              <a:off x="432" y="1632"/>
              <a:ext cx="4992" cy="0"/>
            </a:xfrm>
            <a:prstGeom prst="line">
              <a:avLst/>
            </a:prstGeom>
            <a:noFill/>
            <a:ln w="12700">
              <a:solidFill>
                <a:schemeClr val="bg2"/>
              </a:solidFill>
              <a:round/>
              <a:headEnd/>
              <a:tailEnd/>
            </a:ln>
            <a:effectLst/>
          </p:spPr>
          <p:txBody>
            <a:bodyPr wrap="none" anchor="ctr"/>
            <a:lstStyle/>
            <a:p>
              <a:endParaRPr lang="en-US"/>
            </a:p>
          </p:txBody>
        </p:sp>
        <p:sp>
          <p:nvSpPr>
            <p:cNvPr id="91144" name="Line 8"/>
            <p:cNvSpPr>
              <a:spLocks noChangeShapeType="1"/>
            </p:cNvSpPr>
            <p:nvPr/>
          </p:nvSpPr>
          <p:spPr bwMode="auto">
            <a:xfrm>
              <a:off x="432" y="2112"/>
              <a:ext cx="4992" cy="0"/>
            </a:xfrm>
            <a:prstGeom prst="line">
              <a:avLst/>
            </a:prstGeom>
            <a:noFill/>
            <a:ln w="12700">
              <a:solidFill>
                <a:schemeClr val="bg2"/>
              </a:solidFill>
              <a:round/>
              <a:headEnd/>
              <a:tailEnd/>
            </a:ln>
            <a:effectLst/>
          </p:spPr>
          <p:txBody>
            <a:bodyPr wrap="none" anchor="ctr"/>
            <a:lstStyle/>
            <a:p>
              <a:endParaRPr lang="en-US"/>
            </a:p>
          </p:txBody>
        </p:sp>
        <p:sp>
          <p:nvSpPr>
            <p:cNvPr id="91145" name="Line 9"/>
            <p:cNvSpPr>
              <a:spLocks noChangeShapeType="1"/>
            </p:cNvSpPr>
            <p:nvPr/>
          </p:nvSpPr>
          <p:spPr bwMode="auto">
            <a:xfrm>
              <a:off x="432" y="2544"/>
              <a:ext cx="4992" cy="0"/>
            </a:xfrm>
            <a:prstGeom prst="line">
              <a:avLst/>
            </a:prstGeom>
            <a:noFill/>
            <a:ln w="12700">
              <a:solidFill>
                <a:schemeClr val="bg2"/>
              </a:solidFill>
              <a:round/>
              <a:headEnd/>
              <a:tailEnd/>
            </a:ln>
            <a:effectLst/>
          </p:spPr>
          <p:txBody>
            <a:bodyPr wrap="none" anchor="ctr"/>
            <a:lstStyle/>
            <a:p>
              <a:endParaRPr lang="en-US"/>
            </a:p>
          </p:txBody>
        </p:sp>
        <p:sp>
          <p:nvSpPr>
            <p:cNvPr id="91146" name="Line 10"/>
            <p:cNvSpPr>
              <a:spLocks noChangeShapeType="1"/>
            </p:cNvSpPr>
            <p:nvPr/>
          </p:nvSpPr>
          <p:spPr bwMode="auto">
            <a:xfrm>
              <a:off x="432" y="3024"/>
              <a:ext cx="4992" cy="0"/>
            </a:xfrm>
            <a:prstGeom prst="line">
              <a:avLst/>
            </a:prstGeom>
            <a:noFill/>
            <a:ln w="12700">
              <a:solidFill>
                <a:schemeClr val="bg2"/>
              </a:solidFill>
              <a:round/>
              <a:headEnd/>
              <a:tailEnd/>
            </a:ln>
            <a:effectLst/>
          </p:spPr>
          <p:txBody>
            <a:bodyPr wrap="none" anchor="ctr"/>
            <a:lstStyle/>
            <a:p>
              <a:endParaRPr lang="en-US"/>
            </a:p>
          </p:txBody>
        </p:sp>
        <p:sp>
          <p:nvSpPr>
            <p:cNvPr id="91147" name="Line 11"/>
            <p:cNvSpPr>
              <a:spLocks noChangeShapeType="1"/>
            </p:cNvSpPr>
            <p:nvPr/>
          </p:nvSpPr>
          <p:spPr bwMode="auto">
            <a:xfrm>
              <a:off x="432" y="3504"/>
              <a:ext cx="4992" cy="0"/>
            </a:xfrm>
            <a:prstGeom prst="line">
              <a:avLst/>
            </a:prstGeom>
            <a:noFill/>
            <a:ln w="12700">
              <a:solidFill>
                <a:schemeClr val="bg2"/>
              </a:solidFill>
              <a:round/>
              <a:headEnd/>
              <a:tailEnd/>
            </a:ln>
            <a:effectLst/>
          </p:spPr>
          <p:txBody>
            <a:bodyPr wrap="none" anchor="ctr"/>
            <a:lstStyle/>
            <a:p>
              <a:endParaRPr lang="en-US"/>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US"/>
              <a:t>ELABORATION MILESTONE CRITERIA</a:t>
            </a:r>
          </a:p>
        </p:txBody>
      </p:sp>
      <p:sp>
        <p:nvSpPr>
          <p:cNvPr id="92163" name="Rectangle 3"/>
          <p:cNvSpPr>
            <a:spLocks noGrp="1" noChangeArrowheads="1"/>
          </p:cNvSpPr>
          <p:nvPr>
            <p:ph type="body" idx="1"/>
          </p:nvPr>
        </p:nvSpPr>
        <p:spPr>
          <a:xfrm>
            <a:off x="685800" y="1219200"/>
            <a:ext cx="7924800" cy="5029200"/>
          </a:xfrm>
          <a:ln>
            <a:solidFill>
              <a:schemeClr val="tx1"/>
            </a:solidFill>
          </a:ln>
        </p:spPr>
        <p:txBody>
          <a:bodyPr/>
          <a:lstStyle/>
          <a:p>
            <a:pPr marL="0" indent="0">
              <a:spcBef>
                <a:spcPct val="0"/>
              </a:spcBef>
              <a:buFont typeface="Zapf Dingbats" charset="2"/>
              <a:buNone/>
              <a:tabLst>
                <a:tab pos="4572000" algn="l"/>
              </a:tabLst>
            </a:pPr>
            <a:r>
              <a:rPr lang="en-US" sz="1600" b="1">
                <a:solidFill>
                  <a:srgbClr val="B7001F"/>
                </a:solidFill>
              </a:rPr>
              <a:t>Conditions of satisfaction</a:t>
            </a:r>
            <a:r>
              <a:rPr lang="en-US" sz="1600" b="1"/>
              <a:t>	</a:t>
            </a:r>
            <a:r>
              <a:rPr lang="en-US" sz="1600" b="1">
                <a:solidFill>
                  <a:srgbClr val="B7001F"/>
                </a:solidFill>
              </a:rPr>
              <a:t>Deliverables</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creation of a resilient, robust executable	the executable architectural baseline	baseline 	</a:t>
            </a:r>
          </a:p>
          <a:p>
            <a:pPr marL="0" indent="0">
              <a:spcBef>
                <a:spcPct val="0"/>
              </a:spcBef>
              <a:buFont typeface="Zapf Dingbats" charset="2"/>
              <a:buNone/>
              <a:tabLst>
                <a:tab pos="4572000" algn="l"/>
              </a:tabLst>
            </a:pPr>
            <a:r>
              <a:rPr lang="en-US" sz="1600"/>
              <a:t>demonstration that the executable architectural	UML Static Model,, UML Dynamic</a:t>
            </a:r>
          </a:p>
          <a:p>
            <a:pPr marL="0" indent="0">
              <a:spcBef>
                <a:spcPct val="0"/>
              </a:spcBef>
              <a:buFont typeface="Zapf Dingbats" charset="2"/>
              <a:buNone/>
              <a:tabLst>
                <a:tab pos="4572000" algn="l"/>
              </a:tabLst>
            </a:pPr>
            <a:r>
              <a:rPr lang="en-US" sz="1600"/>
              <a:t>baseline identifies and solves important risks	Model, UML Use-case Model</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the vision of the product has stabilized	vision document</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the risk assessment has been refined	updated risk assessment</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revision and agreement on the business case	updated business case</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creation of and agreement on a project plan	updated project plan</a:t>
            </a:r>
          </a:p>
          <a:p>
            <a:pPr marL="0" indent="0">
              <a:spcBef>
                <a:spcPct val="0"/>
              </a:spcBef>
              <a:buFont typeface="Zapf Dingbats" charset="2"/>
              <a:buNone/>
              <a:tabLst>
                <a:tab pos="4572000" algn="l"/>
              </a:tabLst>
            </a:pPr>
            <a:r>
              <a:rPr lang="en-US" sz="1600"/>
              <a:t>estimating resources required in the next</a:t>
            </a:r>
          </a:p>
          <a:p>
            <a:pPr marL="0" indent="0">
              <a:spcBef>
                <a:spcPct val="0"/>
              </a:spcBef>
              <a:buFont typeface="Zapf Dingbats" charset="2"/>
              <a:buNone/>
              <a:tabLst>
                <a:tab pos="4572000" algn="l"/>
              </a:tabLst>
            </a:pPr>
            <a:r>
              <a:rPr lang="en-US" sz="1600"/>
              <a:t>phases</a:t>
            </a:r>
          </a:p>
          <a:p>
            <a:pPr marL="0" indent="0">
              <a:spcBef>
                <a:spcPct val="0"/>
              </a:spcBef>
              <a:buFont typeface="Zapf Dingbats" charset="2"/>
              <a:buNone/>
              <a:tabLst>
                <a:tab pos="4572000" algn="l"/>
              </a:tabLst>
            </a:pPr>
            <a:r>
              <a:rPr lang="en-US" sz="1600"/>
              <a:t>verification of the business case against the	business case and plan</a:t>
            </a:r>
          </a:p>
          <a:p>
            <a:pPr marL="0" indent="0">
              <a:spcBef>
                <a:spcPct val="0"/>
              </a:spcBef>
              <a:buFont typeface="Zapf Dingbats" charset="2"/>
              <a:buNone/>
              <a:tabLst>
                <a:tab pos="4572000" algn="l"/>
              </a:tabLst>
            </a:pPr>
            <a:r>
              <a:rPr lang="en-US" sz="1600"/>
              <a:t>project plan</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customer agreement to continue the project	sign-off document</a:t>
            </a:r>
          </a:p>
        </p:txBody>
      </p:sp>
      <p:grpSp>
        <p:nvGrpSpPr>
          <p:cNvPr id="2" name="Group 4"/>
          <p:cNvGrpSpPr>
            <a:grpSpLocks/>
          </p:cNvGrpSpPr>
          <p:nvPr/>
        </p:nvGrpSpPr>
        <p:grpSpPr bwMode="auto">
          <a:xfrm>
            <a:off x="685800" y="1219200"/>
            <a:ext cx="7924800" cy="5029200"/>
            <a:chOff x="432" y="768"/>
            <a:chExt cx="4992" cy="3168"/>
          </a:xfrm>
        </p:grpSpPr>
        <p:sp>
          <p:nvSpPr>
            <p:cNvPr id="92165" name="Line 5"/>
            <p:cNvSpPr>
              <a:spLocks noChangeShapeType="1"/>
            </p:cNvSpPr>
            <p:nvPr/>
          </p:nvSpPr>
          <p:spPr bwMode="auto">
            <a:xfrm>
              <a:off x="432" y="1008"/>
              <a:ext cx="4992" cy="0"/>
            </a:xfrm>
            <a:prstGeom prst="line">
              <a:avLst/>
            </a:prstGeom>
            <a:noFill/>
            <a:ln w="12700">
              <a:solidFill>
                <a:schemeClr val="tx1"/>
              </a:solidFill>
              <a:round/>
              <a:headEnd/>
              <a:tailEnd/>
            </a:ln>
            <a:effectLst/>
          </p:spPr>
          <p:txBody>
            <a:bodyPr wrap="none" anchor="ctr"/>
            <a:lstStyle/>
            <a:p>
              <a:endParaRPr lang="en-US"/>
            </a:p>
          </p:txBody>
        </p:sp>
        <p:sp>
          <p:nvSpPr>
            <p:cNvPr id="92166" name="Line 6"/>
            <p:cNvSpPr>
              <a:spLocks noChangeShapeType="1"/>
            </p:cNvSpPr>
            <p:nvPr/>
          </p:nvSpPr>
          <p:spPr bwMode="auto">
            <a:xfrm>
              <a:off x="3264" y="768"/>
              <a:ext cx="0" cy="3168"/>
            </a:xfrm>
            <a:prstGeom prst="line">
              <a:avLst/>
            </a:prstGeom>
            <a:noFill/>
            <a:ln w="12700">
              <a:solidFill>
                <a:schemeClr val="tx1"/>
              </a:solidFill>
              <a:round/>
              <a:headEnd/>
              <a:tailEnd/>
            </a:ln>
            <a:effectLst/>
          </p:spPr>
          <p:txBody>
            <a:bodyPr wrap="none" anchor="ctr"/>
            <a:lstStyle/>
            <a:p>
              <a:endParaRPr lang="en-US"/>
            </a:p>
          </p:txBody>
        </p:sp>
        <p:sp>
          <p:nvSpPr>
            <p:cNvPr id="92167" name="Line 7"/>
            <p:cNvSpPr>
              <a:spLocks noChangeShapeType="1"/>
            </p:cNvSpPr>
            <p:nvPr/>
          </p:nvSpPr>
          <p:spPr bwMode="auto">
            <a:xfrm>
              <a:off x="432" y="1792"/>
              <a:ext cx="4992" cy="0"/>
            </a:xfrm>
            <a:prstGeom prst="line">
              <a:avLst/>
            </a:prstGeom>
            <a:noFill/>
            <a:ln w="12700">
              <a:solidFill>
                <a:schemeClr val="bg2"/>
              </a:solidFill>
              <a:round/>
              <a:headEnd/>
              <a:tailEnd/>
            </a:ln>
            <a:effectLst/>
          </p:spPr>
          <p:txBody>
            <a:bodyPr wrap="none" anchor="ctr"/>
            <a:lstStyle/>
            <a:p>
              <a:endParaRPr lang="en-US"/>
            </a:p>
          </p:txBody>
        </p:sp>
        <p:sp>
          <p:nvSpPr>
            <p:cNvPr id="92168" name="Line 8"/>
            <p:cNvSpPr>
              <a:spLocks noChangeShapeType="1"/>
            </p:cNvSpPr>
            <p:nvPr/>
          </p:nvSpPr>
          <p:spPr bwMode="auto">
            <a:xfrm>
              <a:off x="432" y="2112"/>
              <a:ext cx="4992" cy="0"/>
            </a:xfrm>
            <a:prstGeom prst="line">
              <a:avLst/>
            </a:prstGeom>
            <a:noFill/>
            <a:ln w="12700">
              <a:solidFill>
                <a:schemeClr val="bg2"/>
              </a:solidFill>
              <a:round/>
              <a:headEnd/>
              <a:tailEnd/>
            </a:ln>
            <a:effectLst/>
          </p:spPr>
          <p:txBody>
            <a:bodyPr wrap="none" anchor="ctr"/>
            <a:lstStyle/>
            <a:p>
              <a:endParaRPr lang="en-US"/>
            </a:p>
          </p:txBody>
        </p:sp>
        <p:sp>
          <p:nvSpPr>
            <p:cNvPr id="92169" name="Line 9"/>
            <p:cNvSpPr>
              <a:spLocks noChangeShapeType="1"/>
            </p:cNvSpPr>
            <p:nvPr/>
          </p:nvSpPr>
          <p:spPr bwMode="auto">
            <a:xfrm>
              <a:off x="432" y="2400"/>
              <a:ext cx="4992" cy="0"/>
            </a:xfrm>
            <a:prstGeom prst="line">
              <a:avLst/>
            </a:prstGeom>
            <a:noFill/>
            <a:ln w="12700">
              <a:solidFill>
                <a:schemeClr val="bg2"/>
              </a:solidFill>
              <a:round/>
              <a:headEnd/>
              <a:tailEnd/>
            </a:ln>
            <a:effectLst/>
          </p:spPr>
          <p:txBody>
            <a:bodyPr wrap="none" anchor="ctr"/>
            <a:lstStyle/>
            <a:p>
              <a:endParaRPr lang="en-US"/>
            </a:p>
          </p:txBody>
        </p:sp>
        <p:sp>
          <p:nvSpPr>
            <p:cNvPr id="92170" name="Line 10"/>
            <p:cNvSpPr>
              <a:spLocks noChangeShapeType="1"/>
            </p:cNvSpPr>
            <p:nvPr/>
          </p:nvSpPr>
          <p:spPr bwMode="auto">
            <a:xfrm>
              <a:off x="432" y="2736"/>
              <a:ext cx="4992" cy="0"/>
            </a:xfrm>
            <a:prstGeom prst="line">
              <a:avLst/>
            </a:prstGeom>
            <a:noFill/>
            <a:ln w="12700">
              <a:solidFill>
                <a:schemeClr val="bg2"/>
              </a:solidFill>
              <a:round/>
              <a:headEnd/>
              <a:tailEnd/>
            </a:ln>
            <a:effectLst/>
          </p:spPr>
          <p:txBody>
            <a:bodyPr wrap="none" anchor="ctr"/>
            <a:lstStyle/>
            <a:p>
              <a:endParaRPr lang="en-US"/>
            </a:p>
          </p:txBody>
        </p:sp>
        <p:sp>
          <p:nvSpPr>
            <p:cNvPr id="92171" name="Line 11"/>
            <p:cNvSpPr>
              <a:spLocks noChangeShapeType="1"/>
            </p:cNvSpPr>
            <p:nvPr/>
          </p:nvSpPr>
          <p:spPr bwMode="auto">
            <a:xfrm>
              <a:off x="432" y="3648"/>
              <a:ext cx="4992" cy="0"/>
            </a:xfrm>
            <a:prstGeom prst="line">
              <a:avLst/>
            </a:prstGeom>
            <a:noFill/>
            <a:ln w="12700">
              <a:solidFill>
                <a:schemeClr val="bg2"/>
              </a:solidFill>
              <a:round/>
              <a:headEnd/>
              <a:tailEnd/>
            </a:ln>
            <a:effectLst/>
          </p:spPr>
          <p:txBody>
            <a:bodyPr wrap="none" anchor="ctr"/>
            <a:lstStyle/>
            <a:p>
              <a:endParaRPr lang="en-US"/>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US"/>
              <a:t>CONSTRUCTION MILESTONE CRITERIA</a:t>
            </a:r>
          </a:p>
        </p:txBody>
      </p:sp>
      <p:sp>
        <p:nvSpPr>
          <p:cNvPr id="93187" name="Rectangle 3"/>
          <p:cNvSpPr>
            <a:spLocks noGrp="1" noChangeArrowheads="1"/>
          </p:cNvSpPr>
          <p:nvPr>
            <p:ph type="body" idx="1"/>
          </p:nvPr>
        </p:nvSpPr>
        <p:spPr>
          <a:xfrm>
            <a:off x="685800" y="1219200"/>
            <a:ext cx="7924800" cy="3048000"/>
          </a:xfrm>
          <a:ln>
            <a:solidFill>
              <a:schemeClr val="tx1"/>
            </a:solidFill>
          </a:ln>
        </p:spPr>
        <p:txBody>
          <a:bodyPr/>
          <a:lstStyle/>
          <a:p>
            <a:pPr marL="0" indent="0">
              <a:spcBef>
                <a:spcPct val="0"/>
              </a:spcBef>
              <a:buFont typeface="Zapf Dingbats" charset="2"/>
              <a:buNone/>
              <a:tabLst>
                <a:tab pos="4572000" algn="l"/>
              </a:tabLst>
            </a:pPr>
            <a:r>
              <a:rPr lang="en-US" sz="1600" b="1">
                <a:solidFill>
                  <a:srgbClr val="B7001F"/>
                </a:solidFill>
              </a:rPr>
              <a:t>Conditions of satisfaction</a:t>
            </a:r>
            <a:r>
              <a:rPr lang="en-US" sz="1600" b="1"/>
              <a:t>	</a:t>
            </a:r>
            <a:r>
              <a:rPr lang="en-US" sz="1600" b="1">
                <a:solidFill>
                  <a:srgbClr val="B7001F"/>
                </a:solidFill>
              </a:rPr>
              <a:t>Deliverables</a:t>
            </a:r>
            <a:endParaRPr lang="en-US" sz="1600" b="1"/>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the software product is sufficiently stable and of	the software product</a:t>
            </a:r>
          </a:p>
          <a:p>
            <a:pPr marL="0" indent="0">
              <a:spcBef>
                <a:spcPct val="0"/>
              </a:spcBef>
              <a:buFont typeface="Zapf Dingbats" charset="2"/>
              <a:buNone/>
              <a:tabLst>
                <a:tab pos="4572000" algn="l"/>
              </a:tabLst>
            </a:pPr>
            <a:r>
              <a:rPr lang="en-US" sz="1600"/>
              <a:t>sufficient quality to be deployed in the user	the UML Model</a:t>
            </a:r>
          </a:p>
          <a:p>
            <a:pPr marL="0" indent="0">
              <a:spcBef>
                <a:spcPct val="0"/>
              </a:spcBef>
              <a:buFont typeface="Zapf Dingbats" charset="2"/>
              <a:buNone/>
              <a:tabLst>
                <a:tab pos="4572000" algn="l"/>
              </a:tabLst>
            </a:pPr>
            <a:r>
              <a:rPr lang="en-US" sz="1600"/>
              <a:t>community	test suite</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the customer has agreed and is ready for the	user manuals</a:t>
            </a:r>
          </a:p>
          <a:p>
            <a:pPr marL="0" indent="0">
              <a:spcBef>
                <a:spcPct val="0"/>
              </a:spcBef>
              <a:buFont typeface="Zapf Dingbats" charset="2"/>
              <a:buNone/>
              <a:tabLst>
                <a:tab pos="4572000" algn="l"/>
              </a:tabLst>
            </a:pPr>
            <a:r>
              <a:rPr lang="en-US" sz="1600"/>
              <a:t>transition of the software product to their	description of this release</a:t>
            </a:r>
          </a:p>
          <a:p>
            <a:pPr marL="0" indent="0">
              <a:spcBef>
                <a:spcPct val="0"/>
              </a:spcBef>
              <a:buFont typeface="Zapf Dingbats" charset="2"/>
              <a:buNone/>
              <a:tabLst>
                <a:tab pos="4572000" algn="l"/>
              </a:tabLst>
            </a:pPr>
            <a:r>
              <a:rPr lang="en-US" sz="1600"/>
              <a:t>environment</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the actual expenditures versus the planned	project plan</a:t>
            </a:r>
          </a:p>
          <a:p>
            <a:pPr marL="0" indent="0">
              <a:spcBef>
                <a:spcPct val="0"/>
              </a:spcBef>
              <a:buFont typeface="Zapf Dingbats" charset="2"/>
              <a:buNone/>
              <a:tabLst>
                <a:tab pos="4572000" algn="l"/>
              </a:tabLst>
            </a:pPr>
            <a:r>
              <a:rPr lang="en-US" sz="1600"/>
              <a:t>expenditures are acceptable</a:t>
            </a:r>
          </a:p>
        </p:txBody>
      </p:sp>
      <p:sp>
        <p:nvSpPr>
          <p:cNvPr id="93188" name="Line 4"/>
          <p:cNvSpPr>
            <a:spLocks noChangeShapeType="1"/>
          </p:cNvSpPr>
          <p:nvPr/>
        </p:nvSpPr>
        <p:spPr bwMode="auto">
          <a:xfrm>
            <a:off x="685800" y="1600200"/>
            <a:ext cx="7924800" cy="0"/>
          </a:xfrm>
          <a:prstGeom prst="line">
            <a:avLst/>
          </a:prstGeom>
          <a:noFill/>
          <a:ln w="12700">
            <a:solidFill>
              <a:schemeClr val="tx1"/>
            </a:solidFill>
            <a:round/>
            <a:headEnd/>
            <a:tailEnd/>
          </a:ln>
          <a:effectLst/>
        </p:spPr>
        <p:txBody>
          <a:bodyPr wrap="none" anchor="ctr"/>
          <a:lstStyle/>
          <a:p>
            <a:endParaRPr lang="en-US"/>
          </a:p>
        </p:txBody>
      </p:sp>
      <p:sp>
        <p:nvSpPr>
          <p:cNvPr id="93189" name="Line 5"/>
          <p:cNvSpPr>
            <a:spLocks noChangeShapeType="1"/>
          </p:cNvSpPr>
          <p:nvPr/>
        </p:nvSpPr>
        <p:spPr bwMode="auto">
          <a:xfrm>
            <a:off x="5181600" y="1219200"/>
            <a:ext cx="0" cy="3048000"/>
          </a:xfrm>
          <a:prstGeom prst="line">
            <a:avLst/>
          </a:prstGeom>
          <a:noFill/>
          <a:ln w="12700">
            <a:solidFill>
              <a:schemeClr val="tx1"/>
            </a:solidFill>
            <a:round/>
            <a:headEnd/>
            <a:tailEnd/>
          </a:ln>
          <a:effectLst/>
        </p:spPr>
        <p:txBody>
          <a:bodyPr wrap="none" anchor="ctr"/>
          <a:lstStyle/>
          <a:p>
            <a:endParaRPr lang="en-US"/>
          </a:p>
        </p:txBody>
      </p:sp>
      <p:sp>
        <p:nvSpPr>
          <p:cNvPr id="93190" name="Line 6"/>
          <p:cNvSpPr>
            <a:spLocks noChangeShapeType="1"/>
          </p:cNvSpPr>
          <p:nvPr/>
        </p:nvSpPr>
        <p:spPr bwMode="auto">
          <a:xfrm>
            <a:off x="685800" y="2590800"/>
            <a:ext cx="7924800" cy="0"/>
          </a:xfrm>
          <a:prstGeom prst="line">
            <a:avLst/>
          </a:prstGeom>
          <a:noFill/>
          <a:ln w="12700">
            <a:solidFill>
              <a:schemeClr val="bg2"/>
            </a:solidFill>
            <a:round/>
            <a:headEnd/>
            <a:tailEnd/>
          </a:ln>
          <a:effectLst/>
        </p:spPr>
        <p:txBody>
          <a:bodyPr wrap="none" anchor="ctr"/>
          <a:lstStyle/>
          <a:p>
            <a:endParaRPr lang="en-US"/>
          </a:p>
        </p:txBody>
      </p:sp>
      <p:sp>
        <p:nvSpPr>
          <p:cNvPr id="93191" name="Line 7"/>
          <p:cNvSpPr>
            <a:spLocks noChangeShapeType="1"/>
          </p:cNvSpPr>
          <p:nvPr/>
        </p:nvSpPr>
        <p:spPr bwMode="auto">
          <a:xfrm>
            <a:off x="685800" y="3581400"/>
            <a:ext cx="7924800" cy="0"/>
          </a:xfrm>
          <a:prstGeom prst="line">
            <a:avLst/>
          </a:prstGeom>
          <a:noFill/>
          <a:ln w="12700">
            <a:solidFill>
              <a:schemeClr val="bg2"/>
            </a:solidFill>
            <a:round/>
            <a:headEnd/>
            <a:tailEnd/>
          </a:ln>
          <a:effectLst/>
        </p:spPr>
        <p:txBody>
          <a:bodyPr wrap="none" anchor="ct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normAutofit/>
          </a:bodyPr>
          <a:lstStyle/>
          <a:p>
            <a:r>
              <a:rPr lang="en-US"/>
              <a:t>SOFTWARE COMPLEXITY LEADS TO …	</a:t>
            </a:r>
          </a:p>
        </p:txBody>
      </p:sp>
      <p:sp>
        <p:nvSpPr>
          <p:cNvPr id="10243" name="Rectangle 3"/>
          <p:cNvSpPr>
            <a:spLocks noGrp="1" noChangeArrowheads="1"/>
          </p:cNvSpPr>
          <p:nvPr>
            <p:ph type="body" idx="1"/>
          </p:nvPr>
        </p:nvSpPr>
        <p:spPr>
          <a:xfrm>
            <a:off x="685800" y="1219200"/>
            <a:ext cx="7772400" cy="1066800"/>
          </a:xfrm>
          <a:noFill/>
          <a:ln/>
        </p:spPr>
        <p:txBody>
          <a:bodyPr>
            <a:normAutofit fontScale="77500" lnSpcReduction="20000"/>
          </a:bodyPr>
          <a:lstStyle/>
          <a:p>
            <a:pPr>
              <a:buSzPct val="100000"/>
              <a:buFont typeface="Helvetica" charset="0"/>
              <a:buNone/>
              <a:tabLst>
                <a:tab pos="2235200" algn="l"/>
                <a:tab pos="2794000" algn="l"/>
              </a:tabLst>
            </a:pPr>
            <a:r>
              <a:rPr lang="en-US"/>
              <a:t>1.	grossly </a:t>
            </a:r>
            <a:r>
              <a:rPr lang="en-US">
                <a:solidFill>
                  <a:schemeClr val="hlink"/>
                </a:solidFill>
              </a:rPr>
              <a:t>inaccurate</a:t>
            </a:r>
            <a:r>
              <a:rPr lang="en-US"/>
              <a:t> </a:t>
            </a:r>
            <a:r>
              <a:rPr lang="en-US">
                <a:solidFill>
                  <a:schemeClr val="hlink"/>
                </a:solidFill>
              </a:rPr>
              <a:t>schedule</a:t>
            </a:r>
            <a:r>
              <a:rPr lang="en-US"/>
              <a:t> and</a:t>
            </a:r>
            <a:r>
              <a:rPr lang="en-US">
                <a:solidFill>
                  <a:schemeClr val="hlink"/>
                </a:solidFill>
              </a:rPr>
              <a:t> cost</a:t>
            </a:r>
            <a:r>
              <a:rPr lang="en-US"/>
              <a:t> </a:t>
            </a:r>
            <a:r>
              <a:rPr lang="en-US">
                <a:solidFill>
                  <a:schemeClr val="hlink"/>
                </a:solidFill>
              </a:rPr>
              <a:t>estimates</a:t>
            </a:r>
            <a:endParaRPr lang="en-US"/>
          </a:p>
          <a:p>
            <a:pPr lvl="1">
              <a:buClr>
                <a:schemeClr val="tx1"/>
              </a:buClr>
              <a:tabLst>
                <a:tab pos="2235200" algn="l"/>
                <a:tab pos="2794000" algn="l"/>
              </a:tabLst>
            </a:pPr>
            <a:r>
              <a:rPr lang="en-US">
                <a:solidFill>
                  <a:srgbClr val="00279F"/>
                </a:solidFill>
              </a:rPr>
              <a:t>over schedule</a:t>
            </a:r>
            <a:endParaRPr lang="en-US"/>
          </a:p>
          <a:p>
            <a:pPr lvl="1">
              <a:buClr>
                <a:schemeClr val="tx1"/>
              </a:buClr>
              <a:tabLst>
                <a:tab pos="2235200" algn="l"/>
                <a:tab pos="2794000" algn="l"/>
              </a:tabLst>
            </a:pPr>
            <a:r>
              <a:rPr lang="en-US">
                <a:solidFill>
                  <a:srgbClr val="00279F"/>
                </a:solidFill>
              </a:rPr>
              <a:t>over budget</a:t>
            </a:r>
          </a:p>
        </p:txBody>
      </p:sp>
      <p:sp>
        <p:nvSpPr>
          <p:cNvPr id="10244" name="Rectangle 4"/>
          <p:cNvSpPr>
            <a:spLocks noChangeArrowheads="1"/>
          </p:cNvSpPr>
          <p:nvPr/>
        </p:nvSpPr>
        <p:spPr bwMode="auto">
          <a:xfrm>
            <a:off x="685800" y="4648200"/>
            <a:ext cx="7772400" cy="1600200"/>
          </a:xfrm>
          <a:prstGeom prst="rect">
            <a:avLst/>
          </a:prstGeom>
          <a:noFill/>
          <a:ln w="12700">
            <a:noFill/>
            <a:miter lim="800000"/>
            <a:headEnd/>
            <a:tailEnd/>
          </a:ln>
          <a:effectLst/>
        </p:spPr>
        <p:txBody>
          <a:bodyPr lIns="90487" tIns="44450" rIns="90487" bIns="44450"/>
          <a:lstStyle/>
          <a:p>
            <a:pPr marL="342900" indent="-342900">
              <a:spcBef>
                <a:spcPts val="2400"/>
              </a:spcBef>
              <a:buClr>
                <a:schemeClr val="tx1"/>
              </a:buClr>
              <a:buSzPct val="100000"/>
              <a:buFont typeface="Helvetica" charset="0"/>
              <a:buNone/>
            </a:pPr>
            <a:r>
              <a:rPr lang="en-US" sz="2000">
                <a:latin typeface="Helvetica" charset="0"/>
              </a:rPr>
              <a:t>On average, large software projects take </a:t>
            </a:r>
            <a:r>
              <a:rPr lang="en-US" sz="2000">
                <a:solidFill>
                  <a:srgbClr val="CF0E30"/>
                </a:solidFill>
                <a:latin typeface="Helvetica" charset="0"/>
              </a:rPr>
              <a:t>50% longer than planned</a:t>
            </a:r>
            <a:endParaRPr lang="en-US" sz="2000">
              <a:latin typeface="Helvetica" charset="0"/>
            </a:endParaRPr>
          </a:p>
          <a:p>
            <a:pPr marL="342900" indent="-342900">
              <a:spcBef>
                <a:spcPts val="2400"/>
              </a:spcBef>
              <a:buClr>
                <a:schemeClr val="tx1"/>
              </a:buClr>
              <a:buSzPct val="100000"/>
              <a:buFont typeface="Helvetica" charset="0"/>
              <a:buNone/>
            </a:pPr>
            <a:r>
              <a:rPr lang="en-US" sz="2000">
                <a:solidFill>
                  <a:srgbClr val="CF0E30"/>
                </a:solidFill>
                <a:latin typeface="Helvetica" charset="0"/>
              </a:rPr>
              <a:t>75%</a:t>
            </a:r>
            <a:r>
              <a:rPr lang="en-US" sz="2000">
                <a:latin typeface="Helvetica" charset="0"/>
              </a:rPr>
              <a:t> of large software projects are </a:t>
            </a:r>
            <a:r>
              <a:rPr lang="en-US" sz="2000">
                <a:solidFill>
                  <a:srgbClr val="CF0E30"/>
                </a:solidFill>
                <a:latin typeface="Helvetica" charset="0"/>
              </a:rPr>
              <a:t>operational failures</a:t>
            </a:r>
          </a:p>
          <a:p>
            <a:pPr marL="342900" indent="-342900">
              <a:spcBef>
                <a:spcPts val="2400"/>
              </a:spcBef>
              <a:buClr>
                <a:schemeClr val="tx1"/>
              </a:buClr>
              <a:buSzPct val="100000"/>
              <a:buFont typeface="Helvetica" charset="0"/>
              <a:buNone/>
            </a:pPr>
            <a:r>
              <a:rPr lang="en-US" sz="2000">
                <a:solidFill>
                  <a:srgbClr val="CF0E30"/>
                </a:solidFill>
                <a:latin typeface="Helvetica" charset="0"/>
              </a:rPr>
              <a:t>25%</a:t>
            </a:r>
            <a:r>
              <a:rPr lang="en-US" sz="2000">
                <a:latin typeface="Helvetica" charset="0"/>
              </a:rPr>
              <a:t> of large software projects are </a:t>
            </a:r>
            <a:r>
              <a:rPr lang="en-US" sz="2000">
                <a:solidFill>
                  <a:srgbClr val="CF0E30"/>
                </a:solidFill>
                <a:latin typeface="Helvetica" charset="0"/>
              </a:rPr>
              <a:t>canceled</a:t>
            </a:r>
            <a:endParaRPr lang="en-US" sz="2000">
              <a:latin typeface="Helvetica" charset="0"/>
            </a:endParaRPr>
          </a:p>
        </p:txBody>
      </p:sp>
      <p:sp>
        <p:nvSpPr>
          <p:cNvPr id="10245" name="Rectangle 5"/>
          <p:cNvSpPr>
            <a:spLocks noChangeArrowheads="1"/>
          </p:cNvSpPr>
          <p:nvPr/>
        </p:nvSpPr>
        <p:spPr bwMode="auto">
          <a:xfrm>
            <a:off x="685800" y="2532063"/>
            <a:ext cx="7772400" cy="1811337"/>
          </a:xfrm>
          <a:prstGeom prst="rect">
            <a:avLst/>
          </a:prstGeom>
          <a:noFill/>
          <a:ln w="12700">
            <a:noFill/>
            <a:miter lim="800000"/>
            <a:headEnd/>
            <a:tailEnd/>
          </a:ln>
          <a:effectLst/>
        </p:spPr>
        <p:txBody>
          <a:bodyPr lIns="90487" tIns="44450" rIns="90487" bIns="44450"/>
          <a:lstStyle/>
          <a:p>
            <a:pPr marL="342900" indent="-342900">
              <a:spcBef>
                <a:spcPts val="2400"/>
              </a:spcBef>
              <a:buClr>
                <a:schemeClr val="tx1"/>
              </a:buClr>
              <a:buSzPct val="100000"/>
              <a:buFont typeface="Helvetica" charset="0"/>
              <a:buNone/>
              <a:tabLst>
                <a:tab pos="2235200" algn="l"/>
                <a:tab pos="2794000" algn="l"/>
              </a:tabLst>
            </a:pPr>
            <a:r>
              <a:rPr lang="en-US" sz="2000">
                <a:latin typeface="Helvetica" charset="0"/>
              </a:rPr>
              <a:t>2.	 software </a:t>
            </a:r>
            <a:r>
              <a:rPr lang="en-US" sz="2000">
                <a:solidFill>
                  <a:schemeClr val="hlink"/>
                </a:solidFill>
                <a:latin typeface="Helvetica" charset="0"/>
              </a:rPr>
              <a:t>quality</a:t>
            </a:r>
            <a:r>
              <a:rPr lang="en-US" sz="2000">
                <a:latin typeface="Helvetica" charset="0"/>
              </a:rPr>
              <a:t> that is sometimes </a:t>
            </a:r>
            <a:r>
              <a:rPr lang="en-US" sz="2000">
                <a:solidFill>
                  <a:schemeClr val="hlink"/>
                </a:solidFill>
                <a:latin typeface="Helvetica" charset="0"/>
              </a:rPr>
              <a:t>less than adequate</a:t>
            </a:r>
            <a:endParaRPr lang="en-US" sz="2000">
              <a:latin typeface="Helvetica" charset="0"/>
            </a:endParaRPr>
          </a:p>
          <a:p>
            <a:pPr marL="742950" lvl="1" indent="-285750">
              <a:spcBef>
                <a:spcPts val="600"/>
              </a:spcBef>
              <a:buClr>
                <a:schemeClr val="tx1"/>
              </a:buClr>
              <a:buSzPct val="100000"/>
              <a:buFontTx/>
              <a:buChar char="–"/>
              <a:tabLst>
                <a:tab pos="2235200" algn="l"/>
                <a:tab pos="2794000" algn="l"/>
              </a:tabLst>
            </a:pPr>
            <a:r>
              <a:rPr lang="en-US" sz="1800">
                <a:solidFill>
                  <a:srgbClr val="00279F"/>
                </a:solidFill>
                <a:latin typeface="Helvetica" charset="0"/>
              </a:rPr>
              <a:t>unreliable</a:t>
            </a:r>
            <a:r>
              <a:rPr lang="en-US" sz="1800">
                <a:latin typeface="Helvetica" charset="0"/>
              </a:rPr>
              <a:t>	</a:t>
            </a:r>
            <a:r>
              <a:rPr lang="en-US" sz="1800">
                <a:latin typeface="Symbol" pitchFamily="18" charset="2"/>
              </a:rPr>
              <a:t>®</a:t>
            </a:r>
            <a:r>
              <a:rPr lang="en-US" sz="1800">
                <a:latin typeface="Helvetica" charset="0"/>
              </a:rPr>
              <a:t>	Hong Kong airport project; Ariane 5 rocket</a:t>
            </a:r>
          </a:p>
          <a:p>
            <a:pPr marL="742950" lvl="1" indent="-285750">
              <a:spcBef>
                <a:spcPts val="600"/>
              </a:spcBef>
              <a:buClr>
                <a:schemeClr val="tx1"/>
              </a:buClr>
              <a:buSzPct val="100000"/>
              <a:buFontTx/>
              <a:buChar char="–"/>
              <a:tabLst>
                <a:tab pos="2235200" algn="l"/>
                <a:tab pos="2794000" algn="l"/>
              </a:tabLst>
            </a:pPr>
            <a:r>
              <a:rPr lang="en-US" sz="1800">
                <a:solidFill>
                  <a:srgbClr val="00279F"/>
                </a:solidFill>
                <a:latin typeface="Helvetica" charset="0"/>
              </a:rPr>
              <a:t>unsafe</a:t>
            </a:r>
            <a:r>
              <a:rPr lang="en-US" sz="1800">
                <a:latin typeface="Helvetica" charset="0"/>
              </a:rPr>
              <a:t>	</a:t>
            </a:r>
            <a:r>
              <a:rPr lang="en-US" sz="1800">
                <a:latin typeface="Symbol" pitchFamily="18" charset="2"/>
              </a:rPr>
              <a:t>®</a:t>
            </a:r>
            <a:r>
              <a:rPr lang="en-US" sz="1800">
                <a:latin typeface="Helvetica" charset="0"/>
              </a:rPr>
              <a:t>	London Ambulance System; Therac-25</a:t>
            </a:r>
          </a:p>
          <a:p>
            <a:pPr marL="742950" lvl="1" indent="-285750">
              <a:spcBef>
                <a:spcPts val="600"/>
              </a:spcBef>
              <a:buClr>
                <a:schemeClr val="tx1"/>
              </a:buClr>
              <a:buSzPct val="100000"/>
              <a:buFontTx/>
              <a:buChar char="–"/>
              <a:tabLst>
                <a:tab pos="2235200" algn="l"/>
                <a:tab pos="2794000" algn="l"/>
              </a:tabLst>
            </a:pPr>
            <a:r>
              <a:rPr lang="en-US" sz="1800">
                <a:solidFill>
                  <a:srgbClr val="00279F"/>
                </a:solidFill>
                <a:latin typeface="Helvetica" charset="0"/>
              </a:rPr>
              <a:t>inflexible</a:t>
            </a:r>
            <a:r>
              <a:rPr lang="en-US" sz="1800">
                <a:latin typeface="Helvetica" charset="0"/>
              </a:rPr>
              <a:t>	</a:t>
            </a:r>
            <a:r>
              <a:rPr lang="en-US" sz="1800">
                <a:latin typeface="Symbol" pitchFamily="18" charset="2"/>
              </a:rPr>
              <a:t>®</a:t>
            </a:r>
            <a:r>
              <a:rPr lang="en-US" sz="1800">
                <a:latin typeface="Helvetica" charset="0"/>
              </a:rPr>
              <a:t>	hard to change/maintain</a:t>
            </a:r>
          </a:p>
          <a:p>
            <a:pPr marL="742950" lvl="1" indent="-285750">
              <a:spcBef>
                <a:spcPts val="600"/>
              </a:spcBef>
              <a:buClr>
                <a:schemeClr val="tx1"/>
              </a:buClr>
              <a:buSzPct val="100000"/>
              <a:buFontTx/>
              <a:buChar char="–"/>
              <a:tabLst>
                <a:tab pos="2235200" algn="l"/>
                <a:tab pos="2794000" algn="l"/>
              </a:tabLst>
            </a:pPr>
            <a:r>
              <a:rPr lang="en-US" sz="1800">
                <a:solidFill>
                  <a:srgbClr val="00279F"/>
                </a:solidFill>
                <a:latin typeface="Helvetica" charset="0"/>
              </a:rPr>
              <a:t>abandoned</a:t>
            </a:r>
            <a:r>
              <a:rPr lang="en-US" sz="1800">
                <a:latin typeface="Helvetica" charset="0"/>
              </a:rPr>
              <a:t>	</a:t>
            </a:r>
            <a:r>
              <a:rPr lang="en-US" sz="1800">
                <a:latin typeface="Symbol" pitchFamily="18" charset="2"/>
              </a:rPr>
              <a:t>®</a:t>
            </a:r>
            <a:r>
              <a:rPr lang="en-US" sz="1800">
                <a:latin typeface="Helvetica" charset="0"/>
              </a:rPr>
              <a:t>	London Stock Exchange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pRg st="0" end="0"/>
                                            </p:txEl>
                                          </p:spTgt>
                                        </p:tgtEl>
                                        <p:attrNameLst>
                                          <p:attrName>style.visibility</p:attrName>
                                        </p:attrNameLst>
                                      </p:cBhvr>
                                      <p:to>
                                        <p:strVal val="visible"/>
                                      </p:to>
                                    </p:set>
                                    <p:animEffect transition="in" filter="wipe(left)">
                                      <p:cBhvr>
                                        <p:cTn id="12" dur="500"/>
                                        <p:tgtEl>
                                          <p:spTgt spid="102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pRg st="1" end="1"/>
                                            </p:txEl>
                                          </p:spTgt>
                                        </p:tgtEl>
                                        <p:attrNameLst>
                                          <p:attrName>style.visibility</p:attrName>
                                        </p:attrNameLst>
                                      </p:cBhvr>
                                      <p:to>
                                        <p:strVal val="visible"/>
                                      </p:to>
                                    </p:set>
                                    <p:animEffect transition="in" filter="wipe(left)">
                                      <p:cBhvr>
                                        <p:cTn id="17" dur="500"/>
                                        <p:tgtEl>
                                          <p:spTgt spid="102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xEl>
                                              <p:pRg st="2" end="2"/>
                                            </p:txEl>
                                          </p:spTgt>
                                        </p:tgtEl>
                                        <p:attrNameLst>
                                          <p:attrName>style.visibility</p:attrName>
                                        </p:attrNameLst>
                                      </p:cBhvr>
                                      <p:to>
                                        <p:strVal val="visible"/>
                                      </p:to>
                                    </p:set>
                                    <p:animEffect transition="in" filter="wipe(left)">
                                      <p:cBhvr>
                                        <p:cTn id="22" dur="500"/>
                                        <p:tgtEl>
                                          <p:spTgt spid="102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5">
                                            <p:txEl>
                                              <p:pRg st="3" end="3"/>
                                            </p:txEl>
                                          </p:spTgt>
                                        </p:tgtEl>
                                        <p:attrNameLst>
                                          <p:attrName>style.visibility</p:attrName>
                                        </p:attrNameLst>
                                      </p:cBhvr>
                                      <p:to>
                                        <p:strVal val="visible"/>
                                      </p:to>
                                    </p:set>
                                    <p:animEffect transition="in" filter="wipe(left)">
                                      <p:cBhvr>
                                        <p:cTn id="27" dur="500"/>
                                        <p:tgtEl>
                                          <p:spTgt spid="102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5">
                                            <p:txEl>
                                              <p:pRg st="4" end="4"/>
                                            </p:txEl>
                                          </p:spTgt>
                                        </p:tgtEl>
                                        <p:attrNameLst>
                                          <p:attrName>style.visibility</p:attrName>
                                        </p:attrNameLst>
                                      </p:cBhvr>
                                      <p:to>
                                        <p:strVal val="visible"/>
                                      </p:to>
                                    </p:set>
                                    <p:animEffect transition="in" filter="wipe(left)">
                                      <p:cBhvr>
                                        <p:cTn id="32" dur="500"/>
                                        <p:tgtEl>
                                          <p:spTgt spid="102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10244">
                                            <p:txEl>
                                              <p:pRg st="0" end="0"/>
                                            </p:txEl>
                                          </p:spTgt>
                                        </p:tgtEl>
                                        <p:attrNameLst>
                                          <p:attrName>style.visibility</p:attrName>
                                        </p:attrNameLst>
                                      </p:cBhvr>
                                      <p:to>
                                        <p:strVal val="visible"/>
                                      </p:to>
                                    </p:set>
                                    <p:anim calcmode="lin" valueType="num">
                                      <p:cBhvr>
                                        <p:cTn id="37" dur="1000" fill="hold"/>
                                        <p:tgtEl>
                                          <p:spTgt spid="10244">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0244">
                                            <p:txEl>
                                              <p:pRg st="0" end="0"/>
                                            </p:txEl>
                                          </p:spTgt>
                                        </p:tgtEl>
                                        <p:attrNameLst>
                                          <p:attrName>ppt_h</p:attrName>
                                        </p:attrNameLst>
                                      </p:cBhvr>
                                      <p:tavLst>
                                        <p:tav tm="0">
                                          <p:val>
                                            <p:fltVal val="0"/>
                                          </p:val>
                                        </p:tav>
                                        <p:tav tm="100000">
                                          <p:val>
                                            <p:strVal val="#ppt_h"/>
                                          </p:val>
                                        </p:tav>
                                      </p:tavLst>
                                    </p:anim>
                                    <p:anim calcmode="lin" valueType="num">
                                      <p:cBhvr>
                                        <p:cTn id="39" dur="1000" fill="hold"/>
                                        <p:tgtEl>
                                          <p:spTgt spid="1024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024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0244">
                                            <p:txEl>
                                              <p:pRg st="1" end="1"/>
                                            </p:txEl>
                                          </p:spTgt>
                                        </p:tgtEl>
                                        <p:attrNameLst>
                                          <p:attrName>style.visibility</p:attrName>
                                        </p:attrNameLst>
                                      </p:cBhvr>
                                      <p:to>
                                        <p:strVal val="visible"/>
                                      </p:to>
                                    </p:set>
                                    <p:anim calcmode="lin" valueType="num">
                                      <p:cBhvr>
                                        <p:cTn id="45" dur="1000" fill="hold"/>
                                        <p:tgtEl>
                                          <p:spTgt spid="10244">
                                            <p:txEl>
                                              <p:pRg st="1" end="1"/>
                                            </p:txEl>
                                          </p:spTgt>
                                        </p:tgtEl>
                                        <p:attrNameLst>
                                          <p:attrName>ppt_w</p:attrName>
                                        </p:attrNameLst>
                                      </p:cBhvr>
                                      <p:tavLst>
                                        <p:tav tm="0">
                                          <p:val>
                                            <p:fltVal val="0"/>
                                          </p:val>
                                        </p:tav>
                                        <p:tav tm="100000">
                                          <p:val>
                                            <p:strVal val="#ppt_w"/>
                                          </p:val>
                                        </p:tav>
                                      </p:tavLst>
                                    </p:anim>
                                    <p:anim calcmode="lin" valueType="num">
                                      <p:cBhvr>
                                        <p:cTn id="46" dur="1000" fill="hold"/>
                                        <p:tgtEl>
                                          <p:spTgt spid="10244">
                                            <p:txEl>
                                              <p:pRg st="1" end="1"/>
                                            </p:txEl>
                                          </p:spTgt>
                                        </p:tgtEl>
                                        <p:attrNameLst>
                                          <p:attrName>ppt_h</p:attrName>
                                        </p:attrNameLst>
                                      </p:cBhvr>
                                      <p:tavLst>
                                        <p:tav tm="0">
                                          <p:val>
                                            <p:fltVal val="0"/>
                                          </p:val>
                                        </p:tav>
                                        <p:tav tm="100000">
                                          <p:val>
                                            <p:strVal val="#ppt_h"/>
                                          </p:val>
                                        </p:tav>
                                      </p:tavLst>
                                    </p:anim>
                                    <p:anim calcmode="lin" valueType="num">
                                      <p:cBhvr>
                                        <p:cTn id="47" dur="1000" fill="hold"/>
                                        <p:tgtEl>
                                          <p:spTgt spid="10244">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0244">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10244">
                                            <p:txEl>
                                              <p:pRg st="2" end="2"/>
                                            </p:txEl>
                                          </p:spTgt>
                                        </p:tgtEl>
                                        <p:attrNameLst>
                                          <p:attrName>style.visibility</p:attrName>
                                        </p:attrNameLst>
                                      </p:cBhvr>
                                      <p:to>
                                        <p:strVal val="visible"/>
                                      </p:to>
                                    </p:set>
                                    <p:anim calcmode="lin" valueType="num">
                                      <p:cBhvr>
                                        <p:cTn id="53" dur="1000" fill="hold"/>
                                        <p:tgtEl>
                                          <p:spTgt spid="10244">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10244">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10244">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0244">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build="p" autoUpdateAnimBg="0"/>
      <p:bldP spid="1024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TRANSITION MILESTONE CRITERIA</a:t>
            </a:r>
          </a:p>
        </p:txBody>
      </p:sp>
      <p:sp>
        <p:nvSpPr>
          <p:cNvPr id="94211" name="Rectangle 3"/>
          <p:cNvSpPr>
            <a:spLocks noGrp="1" noChangeArrowheads="1"/>
          </p:cNvSpPr>
          <p:nvPr>
            <p:ph type="body" idx="1"/>
          </p:nvPr>
        </p:nvSpPr>
        <p:spPr>
          <a:xfrm>
            <a:off x="685800" y="1219200"/>
            <a:ext cx="7924800" cy="2590800"/>
          </a:xfrm>
          <a:ln>
            <a:solidFill>
              <a:schemeClr val="tx1"/>
            </a:solidFill>
          </a:ln>
        </p:spPr>
        <p:txBody>
          <a:bodyPr/>
          <a:lstStyle/>
          <a:p>
            <a:pPr marL="0" indent="0">
              <a:spcBef>
                <a:spcPct val="0"/>
              </a:spcBef>
              <a:buFont typeface="Zapf Dingbats" charset="2"/>
              <a:buNone/>
              <a:tabLst>
                <a:tab pos="4572000" algn="l"/>
              </a:tabLst>
            </a:pPr>
            <a:r>
              <a:rPr lang="en-US" sz="1600" b="1">
                <a:solidFill>
                  <a:srgbClr val="B7001F"/>
                </a:solidFill>
              </a:rPr>
              <a:t>Conditions of satisfaction</a:t>
            </a:r>
            <a:r>
              <a:rPr lang="en-US" sz="1600" b="1"/>
              <a:t>	</a:t>
            </a:r>
            <a:r>
              <a:rPr lang="en-US" sz="1600" b="1">
                <a:solidFill>
                  <a:srgbClr val="B7001F"/>
                </a:solidFill>
              </a:rPr>
              <a:t>Deliverables</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beta testing is completed, necessary changes	the software product</a:t>
            </a:r>
          </a:p>
          <a:p>
            <a:pPr marL="0" indent="0">
              <a:spcBef>
                <a:spcPct val="0"/>
              </a:spcBef>
              <a:buFont typeface="Zapf Dingbats" charset="2"/>
              <a:buNone/>
              <a:tabLst>
                <a:tab pos="4572000" algn="l"/>
              </a:tabLst>
            </a:pPr>
            <a:r>
              <a:rPr lang="en-US" sz="1600"/>
              <a:t>have been made, and the users agree that the</a:t>
            </a:r>
          </a:p>
          <a:p>
            <a:pPr marL="0" indent="0">
              <a:spcBef>
                <a:spcPct val="0"/>
              </a:spcBef>
              <a:buFont typeface="Zapf Dingbats" charset="2"/>
              <a:buNone/>
              <a:tabLst>
                <a:tab pos="4572000" algn="l"/>
              </a:tabLst>
            </a:pPr>
            <a:r>
              <a:rPr lang="en-US" sz="1600"/>
              <a:t>system has been successfully deployed</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users are actively using the product</a:t>
            </a:r>
          </a:p>
          <a:p>
            <a:pPr marL="0" indent="0">
              <a:spcBef>
                <a:spcPct val="0"/>
              </a:spcBef>
              <a:buFont typeface="Zapf Dingbats" charset="2"/>
              <a:buNone/>
              <a:tabLst>
                <a:tab pos="4572000" algn="l"/>
              </a:tabLst>
            </a:pPr>
            <a:endParaRPr lang="en-US" sz="1600"/>
          </a:p>
          <a:p>
            <a:pPr marL="0" indent="0">
              <a:spcBef>
                <a:spcPct val="0"/>
              </a:spcBef>
              <a:buFont typeface="Zapf Dingbats" charset="2"/>
              <a:buNone/>
              <a:tabLst>
                <a:tab pos="4572000" algn="l"/>
              </a:tabLst>
            </a:pPr>
            <a:r>
              <a:rPr lang="en-US" sz="1600"/>
              <a:t>product support strategies have been agreed	user support plan</a:t>
            </a:r>
          </a:p>
          <a:p>
            <a:pPr marL="0" indent="0">
              <a:spcBef>
                <a:spcPct val="0"/>
              </a:spcBef>
              <a:buFont typeface="Zapf Dingbats" charset="2"/>
              <a:buNone/>
              <a:tabLst>
                <a:tab pos="4572000" algn="l"/>
              </a:tabLst>
            </a:pPr>
            <a:r>
              <a:rPr lang="en-US" sz="1600"/>
              <a:t>with users and implemented	user manuals</a:t>
            </a:r>
          </a:p>
        </p:txBody>
      </p:sp>
      <p:sp>
        <p:nvSpPr>
          <p:cNvPr id="94212" name="Line 4"/>
          <p:cNvSpPr>
            <a:spLocks noChangeShapeType="1"/>
          </p:cNvSpPr>
          <p:nvPr/>
        </p:nvSpPr>
        <p:spPr bwMode="auto">
          <a:xfrm>
            <a:off x="685800" y="1600200"/>
            <a:ext cx="7924800" cy="0"/>
          </a:xfrm>
          <a:prstGeom prst="line">
            <a:avLst/>
          </a:prstGeom>
          <a:noFill/>
          <a:ln w="12700">
            <a:solidFill>
              <a:schemeClr val="tx1"/>
            </a:solidFill>
            <a:round/>
            <a:headEnd/>
            <a:tailEnd/>
          </a:ln>
          <a:effectLst/>
        </p:spPr>
        <p:txBody>
          <a:bodyPr wrap="none" anchor="ctr"/>
          <a:lstStyle/>
          <a:p>
            <a:endParaRPr lang="en-US"/>
          </a:p>
        </p:txBody>
      </p:sp>
      <p:sp>
        <p:nvSpPr>
          <p:cNvPr id="94213" name="Line 5"/>
          <p:cNvSpPr>
            <a:spLocks noChangeShapeType="1"/>
          </p:cNvSpPr>
          <p:nvPr/>
        </p:nvSpPr>
        <p:spPr bwMode="auto">
          <a:xfrm>
            <a:off x="5181600" y="1219200"/>
            <a:ext cx="0" cy="2590800"/>
          </a:xfrm>
          <a:prstGeom prst="line">
            <a:avLst/>
          </a:prstGeom>
          <a:noFill/>
          <a:ln w="12700">
            <a:solidFill>
              <a:schemeClr val="tx1"/>
            </a:solidFill>
            <a:round/>
            <a:headEnd/>
            <a:tailEnd/>
          </a:ln>
          <a:effectLst/>
        </p:spPr>
        <p:txBody>
          <a:bodyPr wrap="none" anchor="ctr"/>
          <a:lstStyle/>
          <a:p>
            <a:endParaRPr lang="en-US"/>
          </a:p>
        </p:txBody>
      </p:sp>
      <p:sp>
        <p:nvSpPr>
          <p:cNvPr id="94214" name="Line 6"/>
          <p:cNvSpPr>
            <a:spLocks noChangeShapeType="1"/>
          </p:cNvSpPr>
          <p:nvPr/>
        </p:nvSpPr>
        <p:spPr bwMode="auto">
          <a:xfrm>
            <a:off x="685800" y="2590800"/>
            <a:ext cx="7924800" cy="0"/>
          </a:xfrm>
          <a:prstGeom prst="line">
            <a:avLst/>
          </a:prstGeom>
          <a:noFill/>
          <a:ln w="12700">
            <a:solidFill>
              <a:schemeClr val="bg2"/>
            </a:solidFill>
            <a:round/>
            <a:headEnd/>
            <a:tailEnd/>
          </a:ln>
          <a:effectLst/>
        </p:spPr>
        <p:txBody>
          <a:bodyPr wrap="none" anchor="ctr"/>
          <a:lstStyle/>
          <a:p>
            <a:endParaRPr lang="en-US"/>
          </a:p>
        </p:txBody>
      </p:sp>
      <p:sp>
        <p:nvSpPr>
          <p:cNvPr id="94215" name="Line 7"/>
          <p:cNvSpPr>
            <a:spLocks noChangeShapeType="1"/>
          </p:cNvSpPr>
          <p:nvPr/>
        </p:nvSpPr>
        <p:spPr bwMode="auto">
          <a:xfrm>
            <a:off x="685800" y="3073400"/>
            <a:ext cx="7924800" cy="0"/>
          </a:xfrm>
          <a:prstGeom prst="line">
            <a:avLst/>
          </a:prstGeom>
          <a:noFill/>
          <a:ln w="12700">
            <a:solidFill>
              <a:schemeClr val="bg2"/>
            </a:solidFill>
            <a:round/>
            <a:headEnd/>
            <a:tailEnd/>
          </a:ln>
          <a:effectLst/>
        </p:spPr>
        <p:txBody>
          <a:bodyPr wrap="none" anchor="ct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4600" y="1371600"/>
            <a:ext cx="6142038" cy="4267200"/>
            <a:chOff x="1584" y="864"/>
            <a:chExt cx="3869" cy="2688"/>
          </a:xfrm>
        </p:grpSpPr>
        <p:grpSp>
          <p:nvGrpSpPr>
            <p:cNvPr id="3" name="Group 3"/>
            <p:cNvGrpSpPr>
              <a:grpSpLocks/>
            </p:cNvGrpSpPr>
            <p:nvPr/>
          </p:nvGrpSpPr>
          <p:grpSpPr bwMode="auto">
            <a:xfrm>
              <a:off x="1584" y="864"/>
              <a:ext cx="3792" cy="2688"/>
              <a:chOff x="1248" y="864"/>
              <a:chExt cx="4128" cy="2688"/>
            </a:xfrm>
          </p:grpSpPr>
          <p:sp>
            <p:nvSpPr>
              <p:cNvPr id="95236" name="Freeform 4"/>
              <p:cNvSpPr>
                <a:spLocks/>
              </p:cNvSpPr>
              <p:nvPr/>
            </p:nvSpPr>
            <p:spPr bwMode="auto">
              <a:xfrm>
                <a:off x="1248" y="864"/>
                <a:ext cx="1056" cy="2688"/>
              </a:xfrm>
              <a:custGeom>
                <a:avLst/>
                <a:gdLst/>
                <a:ahLst/>
                <a:cxnLst>
                  <a:cxn ang="0">
                    <a:pos x="1056" y="0"/>
                  </a:cxn>
                  <a:cxn ang="0">
                    <a:pos x="0" y="0"/>
                  </a:cxn>
                  <a:cxn ang="0">
                    <a:pos x="0" y="2688"/>
                  </a:cxn>
                  <a:cxn ang="0">
                    <a:pos x="1056" y="2688"/>
                  </a:cxn>
                </a:cxnLst>
                <a:rect l="0" t="0" r="r" b="b"/>
                <a:pathLst>
                  <a:path w="1056" h="2688">
                    <a:moveTo>
                      <a:pt x="1056" y="0"/>
                    </a:moveTo>
                    <a:lnTo>
                      <a:pt x="0" y="0"/>
                    </a:lnTo>
                    <a:lnTo>
                      <a:pt x="0" y="2688"/>
                    </a:lnTo>
                    <a:lnTo>
                      <a:pt x="1056" y="2688"/>
                    </a:lnTo>
                  </a:path>
                </a:pathLst>
              </a:custGeom>
              <a:solidFill>
                <a:srgbClr val="FFFFA3"/>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37" name="Freeform 5"/>
              <p:cNvSpPr>
                <a:spLocks/>
              </p:cNvSpPr>
              <p:nvPr/>
            </p:nvSpPr>
            <p:spPr bwMode="auto">
              <a:xfrm flipH="1">
                <a:off x="4320" y="864"/>
                <a:ext cx="1056" cy="2688"/>
              </a:xfrm>
              <a:custGeom>
                <a:avLst/>
                <a:gdLst/>
                <a:ahLst/>
                <a:cxnLst>
                  <a:cxn ang="0">
                    <a:pos x="1056" y="0"/>
                  </a:cxn>
                  <a:cxn ang="0">
                    <a:pos x="0" y="0"/>
                  </a:cxn>
                  <a:cxn ang="0">
                    <a:pos x="0" y="2688"/>
                  </a:cxn>
                  <a:cxn ang="0">
                    <a:pos x="1056" y="2688"/>
                  </a:cxn>
                </a:cxnLst>
                <a:rect l="0" t="0" r="r" b="b"/>
                <a:pathLst>
                  <a:path w="1056" h="2688">
                    <a:moveTo>
                      <a:pt x="1056" y="0"/>
                    </a:moveTo>
                    <a:lnTo>
                      <a:pt x="0" y="0"/>
                    </a:lnTo>
                    <a:lnTo>
                      <a:pt x="0" y="2688"/>
                    </a:lnTo>
                    <a:lnTo>
                      <a:pt x="1056" y="2688"/>
                    </a:lnTo>
                  </a:path>
                </a:pathLst>
              </a:custGeom>
              <a:solidFill>
                <a:srgbClr val="8DFF8D"/>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38" name="Rectangle 6"/>
              <p:cNvSpPr>
                <a:spLocks noChangeArrowheads="1"/>
              </p:cNvSpPr>
              <p:nvPr/>
            </p:nvSpPr>
            <p:spPr bwMode="auto">
              <a:xfrm>
                <a:off x="2256" y="864"/>
                <a:ext cx="960" cy="2688"/>
              </a:xfrm>
              <a:prstGeom prst="rect">
                <a:avLst/>
              </a:prstGeom>
              <a:solidFill>
                <a:srgbClr val="B4C9FE"/>
              </a:solidFill>
              <a:ln w="12700">
                <a:solidFill>
                  <a:schemeClr val="tx1"/>
                </a:solidFill>
                <a:prstDash val="dash"/>
                <a:miter lim="800000"/>
                <a:headEnd/>
                <a:tailEnd/>
              </a:ln>
              <a:effectLst/>
            </p:spPr>
            <p:txBody>
              <a:bodyPr wrap="none" anchor="ctr"/>
              <a:lstStyle/>
              <a:p>
                <a:endParaRPr lang="en-US"/>
              </a:p>
            </p:txBody>
          </p:sp>
          <p:sp>
            <p:nvSpPr>
              <p:cNvPr id="95239" name="Rectangle 7"/>
              <p:cNvSpPr>
                <a:spLocks noChangeArrowheads="1"/>
              </p:cNvSpPr>
              <p:nvPr/>
            </p:nvSpPr>
            <p:spPr bwMode="auto">
              <a:xfrm>
                <a:off x="3216" y="864"/>
                <a:ext cx="1296" cy="2688"/>
              </a:xfrm>
              <a:prstGeom prst="rect">
                <a:avLst/>
              </a:prstGeom>
              <a:solidFill>
                <a:srgbClr val="FF95A7"/>
              </a:solidFill>
              <a:ln w="12700">
                <a:solidFill>
                  <a:schemeClr val="tx1"/>
                </a:solidFill>
                <a:prstDash val="dash"/>
                <a:miter lim="800000"/>
                <a:headEnd/>
                <a:tailEnd/>
              </a:ln>
              <a:effectLst/>
            </p:spPr>
            <p:txBody>
              <a:bodyPr wrap="none" anchor="ctr"/>
              <a:lstStyle/>
              <a:p>
                <a:endParaRPr lang="en-US"/>
              </a:p>
            </p:txBody>
          </p:sp>
          <p:sp>
            <p:nvSpPr>
              <p:cNvPr id="95240" name="Line 8"/>
              <p:cNvSpPr>
                <a:spLocks noChangeShapeType="1"/>
              </p:cNvSpPr>
              <p:nvPr/>
            </p:nvSpPr>
            <p:spPr bwMode="auto">
              <a:xfrm>
                <a:off x="1248" y="3552"/>
                <a:ext cx="4128" cy="0"/>
              </a:xfrm>
              <a:prstGeom prst="line">
                <a:avLst/>
              </a:prstGeom>
              <a:noFill/>
              <a:ln w="12700">
                <a:solidFill>
                  <a:schemeClr val="tx1"/>
                </a:solidFill>
                <a:round/>
                <a:headEnd/>
                <a:tailEnd/>
              </a:ln>
              <a:effectLst/>
            </p:spPr>
            <p:txBody>
              <a:bodyPr wrap="none" anchor="ctr"/>
              <a:lstStyle/>
              <a:p>
                <a:endParaRPr lang="en-US"/>
              </a:p>
            </p:txBody>
          </p:sp>
          <p:sp>
            <p:nvSpPr>
              <p:cNvPr id="95241" name="Line 9"/>
              <p:cNvSpPr>
                <a:spLocks noChangeShapeType="1"/>
              </p:cNvSpPr>
              <p:nvPr/>
            </p:nvSpPr>
            <p:spPr bwMode="auto">
              <a:xfrm>
                <a:off x="1248" y="864"/>
                <a:ext cx="4128" cy="0"/>
              </a:xfrm>
              <a:prstGeom prst="line">
                <a:avLst/>
              </a:prstGeom>
              <a:noFill/>
              <a:ln w="12700">
                <a:solidFill>
                  <a:schemeClr val="tx1"/>
                </a:solidFill>
                <a:round/>
                <a:headEnd/>
                <a:tailEnd/>
              </a:ln>
              <a:effectLst/>
            </p:spPr>
            <p:txBody>
              <a:bodyPr wrap="none" anchor="ctr"/>
              <a:lstStyle/>
              <a:p>
                <a:endParaRPr lang="en-US"/>
              </a:p>
            </p:txBody>
          </p:sp>
        </p:grpSp>
        <p:sp>
          <p:nvSpPr>
            <p:cNvPr id="95242" name="Text Box 10"/>
            <p:cNvSpPr txBox="1">
              <a:spLocks noChangeArrowheads="1"/>
            </p:cNvSpPr>
            <p:nvPr/>
          </p:nvSpPr>
          <p:spPr bwMode="auto">
            <a:xfrm>
              <a:off x="1651" y="871"/>
              <a:ext cx="807" cy="221"/>
            </a:xfrm>
            <a:prstGeom prst="rect">
              <a:avLst/>
            </a:prstGeom>
            <a:noFill/>
            <a:ln w="12700">
              <a:noFill/>
              <a:miter lim="800000"/>
              <a:headEnd/>
              <a:tailEnd/>
            </a:ln>
            <a:effectLst/>
          </p:spPr>
          <p:txBody>
            <a:bodyPr wrap="none">
              <a:spAutoFit/>
            </a:bodyPr>
            <a:lstStyle/>
            <a:p>
              <a:r>
                <a:rPr lang="en-US" sz="1700" b="1">
                  <a:latin typeface="Bookman" charset="0"/>
                </a:rPr>
                <a:t>Inception</a:t>
              </a:r>
              <a:endParaRPr lang="en-US"/>
            </a:p>
          </p:txBody>
        </p:sp>
        <p:sp>
          <p:nvSpPr>
            <p:cNvPr id="95243" name="Text Box 11"/>
            <p:cNvSpPr txBox="1">
              <a:spLocks noChangeArrowheads="1"/>
            </p:cNvSpPr>
            <p:nvPr/>
          </p:nvSpPr>
          <p:spPr bwMode="auto">
            <a:xfrm>
              <a:off x="2492" y="864"/>
              <a:ext cx="978" cy="221"/>
            </a:xfrm>
            <a:prstGeom prst="rect">
              <a:avLst/>
            </a:prstGeom>
            <a:noFill/>
            <a:ln w="12700">
              <a:noFill/>
              <a:miter lim="800000"/>
              <a:headEnd/>
              <a:tailEnd/>
            </a:ln>
            <a:effectLst/>
          </p:spPr>
          <p:txBody>
            <a:bodyPr wrap="none">
              <a:spAutoFit/>
            </a:bodyPr>
            <a:lstStyle/>
            <a:p>
              <a:r>
                <a:rPr lang="en-US" sz="1700" b="1">
                  <a:latin typeface="Bookman" charset="0"/>
                </a:rPr>
                <a:t>Elaboration</a:t>
              </a:r>
              <a:endParaRPr lang="en-US"/>
            </a:p>
          </p:txBody>
        </p:sp>
        <p:sp>
          <p:nvSpPr>
            <p:cNvPr id="95244" name="Text Box 12"/>
            <p:cNvSpPr txBox="1">
              <a:spLocks noChangeArrowheads="1"/>
            </p:cNvSpPr>
            <p:nvPr/>
          </p:nvSpPr>
          <p:spPr bwMode="auto">
            <a:xfrm>
              <a:off x="3456" y="871"/>
              <a:ext cx="1074" cy="221"/>
            </a:xfrm>
            <a:prstGeom prst="rect">
              <a:avLst/>
            </a:prstGeom>
            <a:noFill/>
            <a:ln w="12700">
              <a:noFill/>
              <a:miter lim="800000"/>
              <a:headEnd/>
              <a:tailEnd/>
            </a:ln>
            <a:effectLst/>
          </p:spPr>
          <p:txBody>
            <a:bodyPr wrap="none">
              <a:spAutoFit/>
            </a:bodyPr>
            <a:lstStyle/>
            <a:p>
              <a:r>
                <a:rPr lang="en-US" sz="1700" b="1">
                  <a:latin typeface="Bookman" charset="0"/>
                </a:rPr>
                <a:t>Construction</a:t>
              </a:r>
              <a:endParaRPr lang="en-US"/>
            </a:p>
          </p:txBody>
        </p:sp>
        <p:sp>
          <p:nvSpPr>
            <p:cNvPr id="95245" name="Text Box 13"/>
            <p:cNvSpPr txBox="1">
              <a:spLocks noChangeArrowheads="1"/>
            </p:cNvSpPr>
            <p:nvPr/>
          </p:nvSpPr>
          <p:spPr bwMode="auto">
            <a:xfrm>
              <a:off x="4560" y="871"/>
              <a:ext cx="893" cy="221"/>
            </a:xfrm>
            <a:prstGeom prst="rect">
              <a:avLst/>
            </a:prstGeom>
            <a:noFill/>
            <a:ln w="12700">
              <a:noFill/>
              <a:miter lim="800000"/>
              <a:headEnd/>
              <a:tailEnd/>
            </a:ln>
            <a:effectLst/>
          </p:spPr>
          <p:txBody>
            <a:bodyPr wrap="none">
              <a:spAutoFit/>
            </a:bodyPr>
            <a:lstStyle/>
            <a:p>
              <a:r>
                <a:rPr lang="en-US" sz="1700" b="1">
                  <a:latin typeface="Bookman" charset="0"/>
                </a:rPr>
                <a:t>Transition</a:t>
              </a:r>
              <a:endParaRPr lang="en-US"/>
            </a:p>
          </p:txBody>
        </p:sp>
      </p:grpSp>
      <p:grpSp>
        <p:nvGrpSpPr>
          <p:cNvPr id="4" name="Group 14"/>
          <p:cNvGrpSpPr>
            <a:grpSpLocks/>
          </p:cNvGrpSpPr>
          <p:nvPr/>
        </p:nvGrpSpPr>
        <p:grpSpPr bwMode="auto">
          <a:xfrm>
            <a:off x="2590800" y="4718050"/>
            <a:ext cx="5943600" cy="88900"/>
            <a:chOff x="1632" y="2972"/>
            <a:chExt cx="3744" cy="56"/>
          </a:xfrm>
        </p:grpSpPr>
        <p:sp>
          <p:nvSpPr>
            <p:cNvPr id="95247" name="Freeform 15"/>
            <p:cNvSpPr>
              <a:spLocks/>
            </p:cNvSpPr>
            <p:nvPr/>
          </p:nvSpPr>
          <p:spPr bwMode="auto">
            <a:xfrm>
              <a:off x="2499" y="2972"/>
              <a:ext cx="892" cy="56"/>
            </a:xfrm>
            <a:custGeom>
              <a:avLst/>
              <a:gdLst/>
              <a:ahLst/>
              <a:cxnLst>
                <a:cxn ang="0">
                  <a:pos x="0" y="52"/>
                </a:cxn>
                <a:cxn ang="0">
                  <a:pos x="194" y="0"/>
                </a:cxn>
                <a:cxn ang="0">
                  <a:pos x="419" y="33"/>
                </a:cxn>
                <a:cxn ang="0">
                  <a:pos x="496" y="52"/>
                </a:cxn>
                <a:cxn ang="0">
                  <a:pos x="577" y="45"/>
                </a:cxn>
                <a:cxn ang="0">
                  <a:pos x="622" y="11"/>
                </a:cxn>
                <a:cxn ang="0">
                  <a:pos x="712" y="0"/>
                </a:cxn>
                <a:cxn ang="0">
                  <a:pos x="892" y="56"/>
                </a:cxn>
              </a:cxnLst>
              <a:rect l="0" t="0" r="r" b="b"/>
              <a:pathLst>
                <a:path w="892" h="56">
                  <a:moveTo>
                    <a:pt x="0" y="52"/>
                  </a:moveTo>
                  <a:cubicBezTo>
                    <a:pt x="66" y="18"/>
                    <a:pt x="121" y="10"/>
                    <a:pt x="194" y="0"/>
                  </a:cubicBezTo>
                  <a:cubicBezTo>
                    <a:pt x="270" y="10"/>
                    <a:pt x="342" y="24"/>
                    <a:pt x="419" y="33"/>
                  </a:cubicBezTo>
                  <a:cubicBezTo>
                    <a:pt x="469" y="42"/>
                    <a:pt x="469" y="50"/>
                    <a:pt x="496" y="52"/>
                  </a:cubicBezTo>
                  <a:cubicBezTo>
                    <a:pt x="522" y="54"/>
                    <a:pt x="556" y="51"/>
                    <a:pt x="577" y="45"/>
                  </a:cubicBezTo>
                  <a:cubicBezTo>
                    <a:pt x="610" y="33"/>
                    <a:pt x="588" y="22"/>
                    <a:pt x="622" y="11"/>
                  </a:cubicBezTo>
                  <a:cubicBezTo>
                    <a:pt x="633" y="7"/>
                    <a:pt x="712" y="0"/>
                    <a:pt x="712" y="0"/>
                  </a:cubicBezTo>
                  <a:cubicBezTo>
                    <a:pt x="762" y="4"/>
                    <a:pt x="854" y="44"/>
                    <a:pt x="892" y="56"/>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48" name="Line 16"/>
            <p:cNvSpPr>
              <a:spLocks noChangeShapeType="1"/>
            </p:cNvSpPr>
            <p:nvPr/>
          </p:nvSpPr>
          <p:spPr bwMode="auto">
            <a:xfrm>
              <a:off x="1632" y="3024"/>
              <a:ext cx="3744" cy="0"/>
            </a:xfrm>
            <a:prstGeom prst="line">
              <a:avLst/>
            </a:prstGeom>
            <a:noFill/>
            <a:ln w="12700">
              <a:solidFill>
                <a:schemeClr val="tx1"/>
              </a:solidFill>
              <a:round/>
              <a:headEnd/>
              <a:tailEnd/>
            </a:ln>
            <a:effectLst/>
          </p:spPr>
          <p:txBody>
            <a:bodyPr wrap="none" anchor="ctr"/>
            <a:lstStyle/>
            <a:p>
              <a:endParaRPr lang="en-US"/>
            </a:p>
          </p:txBody>
        </p:sp>
      </p:grpSp>
      <p:sp>
        <p:nvSpPr>
          <p:cNvPr id="95249" name="Rectangle 17"/>
          <p:cNvSpPr>
            <a:spLocks noGrp="1" noChangeArrowheads="1"/>
          </p:cNvSpPr>
          <p:nvPr>
            <p:ph type="title"/>
          </p:nvPr>
        </p:nvSpPr>
        <p:spPr/>
        <p:txBody>
          <a:bodyPr>
            <a:normAutofit/>
          </a:bodyPr>
          <a:lstStyle/>
          <a:p>
            <a:r>
              <a:rPr lang="en-US" sz="3600" dirty="0"/>
              <a:t>UNIFIED PROCESS — LIFE CYCLE (revisited)</a:t>
            </a:r>
          </a:p>
        </p:txBody>
      </p:sp>
      <p:sp>
        <p:nvSpPr>
          <p:cNvPr id="95250" name="Text Box 18"/>
          <p:cNvSpPr txBox="1">
            <a:spLocks noChangeArrowheads="1"/>
          </p:cNvSpPr>
          <p:nvPr/>
        </p:nvSpPr>
        <p:spPr bwMode="auto">
          <a:xfrm>
            <a:off x="5095875" y="1020763"/>
            <a:ext cx="917575" cy="396875"/>
          </a:xfrm>
          <a:prstGeom prst="rect">
            <a:avLst/>
          </a:prstGeom>
          <a:noFill/>
          <a:ln w="12700">
            <a:noFill/>
            <a:miter lim="800000"/>
            <a:headEnd/>
            <a:tailEnd/>
          </a:ln>
          <a:effectLst/>
        </p:spPr>
        <p:txBody>
          <a:bodyPr wrap="none">
            <a:spAutoFit/>
          </a:bodyPr>
          <a:lstStyle/>
          <a:p>
            <a:r>
              <a:rPr lang="en-US" sz="2000" b="1" u="sng">
                <a:solidFill>
                  <a:schemeClr val="hlink"/>
                </a:solidFill>
              </a:rPr>
              <a:t>Phases</a:t>
            </a:r>
            <a:endParaRPr lang="en-US"/>
          </a:p>
        </p:txBody>
      </p:sp>
      <p:sp>
        <p:nvSpPr>
          <p:cNvPr id="95251" name="Text Box 19"/>
          <p:cNvSpPr txBox="1">
            <a:spLocks noChangeArrowheads="1"/>
          </p:cNvSpPr>
          <p:nvPr/>
        </p:nvSpPr>
        <p:spPr bwMode="auto">
          <a:xfrm>
            <a:off x="365125" y="1219200"/>
            <a:ext cx="1982788" cy="396875"/>
          </a:xfrm>
          <a:prstGeom prst="rect">
            <a:avLst/>
          </a:prstGeom>
          <a:noFill/>
          <a:ln w="12700">
            <a:noFill/>
            <a:miter lim="800000"/>
            <a:headEnd/>
            <a:tailEnd/>
          </a:ln>
          <a:effectLst/>
        </p:spPr>
        <p:txBody>
          <a:bodyPr wrap="none">
            <a:spAutoFit/>
          </a:bodyPr>
          <a:lstStyle/>
          <a:p>
            <a:r>
              <a:rPr lang="en-US" sz="2000" b="1" u="sng">
                <a:solidFill>
                  <a:schemeClr val="hlink"/>
                </a:solidFill>
              </a:rPr>
              <a:t>Core Workflows</a:t>
            </a:r>
            <a:endParaRPr lang="en-US"/>
          </a:p>
        </p:txBody>
      </p:sp>
      <p:sp>
        <p:nvSpPr>
          <p:cNvPr id="95252" name="Text Box 20"/>
          <p:cNvSpPr txBox="1">
            <a:spLocks noChangeArrowheads="1"/>
          </p:cNvSpPr>
          <p:nvPr/>
        </p:nvSpPr>
        <p:spPr bwMode="auto">
          <a:xfrm>
            <a:off x="441325" y="1897063"/>
            <a:ext cx="1803400" cy="350837"/>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Requirements</a:t>
            </a:r>
            <a:endParaRPr lang="en-US" sz="1700" b="1">
              <a:latin typeface="Bookman" charset="0"/>
            </a:endParaRPr>
          </a:p>
        </p:txBody>
      </p:sp>
      <p:sp>
        <p:nvSpPr>
          <p:cNvPr id="95253" name="Text Box 21"/>
          <p:cNvSpPr txBox="1">
            <a:spLocks noChangeArrowheads="1"/>
          </p:cNvSpPr>
          <p:nvPr/>
        </p:nvSpPr>
        <p:spPr bwMode="auto">
          <a:xfrm>
            <a:off x="441325" y="2565400"/>
            <a:ext cx="1173163"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Analysis</a:t>
            </a:r>
            <a:endParaRPr lang="en-US" sz="1700" b="1">
              <a:latin typeface="Bookman" charset="0"/>
            </a:endParaRPr>
          </a:p>
        </p:txBody>
      </p:sp>
      <p:sp>
        <p:nvSpPr>
          <p:cNvPr id="95254" name="Text Box 22"/>
          <p:cNvSpPr txBox="1">
            <a:spLocks noChangeArrowheads="1"/>
          </p:cNvSpPr>
          <p:nvPr/>
        </p:nvSpPr>
        <p:spPr bwMode="auto">
          <a:xfrm>
            <a:off x="441325" y="3233738"/>
            <a:ext cx="984250" cy="350837"/>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Design</a:t>
            </a:r>
            <a:endParaRPr lang="en-US" sz="1700" b="1">
              <a:latin typeface="Bookman" charset="0"/>
            </a:endParaRPr>
          </a:p>
        </p:txBody>
      </p:sp>
      <p:sp>
        <p:nvSpPr>
          <p:cNvPr id="95255" name="Text Box 23"/>
          <p:cNvSpPr txBox="1">
            <a:spLocks noChangeArrowheads="1"/>
          </p:cNvSpPr>
          <p:nvPr/>
        </p:nvSpPr>
        <p:spPr bwMode="auto">
          <a:xfrm>
            <a:off x="441325" y="3902075"/>
            <a:ext cx="2011363"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Implementation</a:t>
            </a:r>
            <a:endParaRPr lang="en-US" sz="1700" b="1">
              <a:latin typeface="Bookman" charset="0"/>
            </a:endParaRPr>
          </a:p>
        </p:txBody>
      </p:sp>
      <p:sp>
        <p:nvSpPr>
          <p:cNvPr id="95256" name="Text Box 24"/>
          <p:cNvSpPr txBox="1">
            <a:spLocks noChangeArrowheads="1"/>
          </p:cNvSpPr>
          <p:nvPr/>
        </p:nvSpPr>
        <p:spPr bwMode="auto">
          <a:xfrm>
            <a:off x="441325" y="4572000"/>
            <a:ext cx="1057275" cy="350838"/>
          </a:xfrm>
          <a:prstGeom prst="rect">
            <a:avLst/>
          </a:prstGeom>
          <a:noFill/>
          <a:ln w="12700">
            <a:noFill/>
            <a:miter lim="800000"/>
            <a:headEnd/>
            <a:tailEnd/>
          </a:ln>
          <a:effectLst/>
        </p:spPr>
        <p:txBody>
          <a:bodyPr wrap="none">
            <a:spAutoFit/>
          </a:bodyPr>
          <a:lstStyle/>
          <a:p>
            <a:r>
              <a:rPr lang="en-US" sz="1700" b="1">
                <a:solidFill>
                  <a:srgbClr val="00269E"/>
                </a:solidFill>
                <a:latin typeface="Bookman" charset="0"/>
              </a:rPr>
              <a:t>Testing</a:t>
            </a:r>
            <a:endParaRPr lang="en-US" sz="1700" b="1">
              <a:latin typeface="Bookman" charset="0"/>
            </a:endParaRPr>
          </a:p>
        </p:txBody>
      </p:sp>
      <p:sp>
        <p:nvSpPr>
          <p:cNvPr id="95257" name="Freeform 25"/>
          <p:cNvSpPr>
            <a:spLocks/>
          </p:cNvSpPr>
          <p:nvPr/>
        </p:nvSpPr>
        <p:spPr bwMode="auto">
          <a:xfrm>
            <a:off x="5410200" y="4664075"/>
            <a:ext cx="1412875" cy="138113"/>
          </a:xfrm>
          <a:custGeom>
            <a:avLst/>
            <a:gdLst/>
            <a:ahLst/>
            <a:cxnLst>
              <a:cxn ang="0">
                <a:pos x="0" y="85"/>
              </a:cxn>
              <a:cxn ang="0">
                <a:pos x="192" y="29"/>
              </a:cxn>
              <a:cxn ang="0">
                <a:pos x="378" y="34"/>
              </a:cxn>
              <a:cxn ang="0">
                <a:pos x="575" y="74"/>
              </a:cxn>
              <a:cxn ang="0">
                <a:pos x="620" y="40"/>
              </a:cxn>
              <a:cxn ang="0">
                <a:pos x="783" y="22"/>
              </a:cxn>
              <a:cxn ang="0">
                <a:pos x="890" y="85"/>
              </a:cxn>
            </a:cxnLst>
            <a:rect l="0" t="0" r="r" b="b"/>
            <a:pathLst>
              <a:path w="890" h="87">
                <a:moveTo>
                  <a:pt x="0" y="85"/>
                </a:moveTo>
                <a:cubicBezTo>
                  <a:pt x="66" y="51"/>
                  <a:pt x="119" y="39"/>
                  <a:pt x="192" y="29"/>
                </a:cubicBezTo>
                <a:cubicBezTo>
                  <a:pt x="268" y="39"/>
                  <a:pt x="301" y="25"/>
                  <a:pt x="378" y="34"/>
                </a:cubicBezTo>
                <a:cubicBezTo>
                  <a:pt x="474" y="66"/>
                  <a:pt x="461" y="87"/>
                  <a:pt x="575" y="74"/>
                </a:cubicBezTo>
                <a:cubicBezTo>
                  <a:pt x="608" y="62"/>
                  <a:pt x="586" y="51"/>
                  <a:pt x="620" y="40"/>
                </a:cubicBezTo>
                <a:cubicBezTo>
                  <a:pt x="631" y="36"/>
                  <a:pt x="794" y="0"/>
                  <a:pt x="783" y="22"/>
                </a:cubicBezTo>
                <a:cubicBezTo>
                  <a:pt x="833" y="26"/>
                  <a:pt x="852" y="73"/>
                  <a:pt x="890" y="85"/>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58" name="Freeform 26"/>
          <p:cNvSpPr>
            <a:spLocks/>
          </p:cNvSpPr>
          <p:nvPr/>
        </p:nvSpPr>
        <p:spPr bwMode="auto">
          <a:xfrm>
            <a:off x="6781800" y="4610100"/>
            <a:ext cx="1677988" cy="196850"/>
          </a:xfrm>
          <a:custGeom>
            <a:avLst/>
            <a:gdLst/>
            <a:ahLst/>
            <a:cxnLst>
              <a:cxn ang="0">
                <a:pos x="0" y="119"/>
              </a:cxn>
              <a:cxn ang="0">
                <a:pos x="291" y="0"/>
              </a:cxn>
              <a:cxn ang="0">
                <a:pos x="381" y="23"/>
              </a:cxn>
              <a:cxn ang="0">
                <a:pos x="575" y="108"/>
              </a:cxn>
              <a:cxn ang="0">
                <a:pos x="620" y="74"/>
              </a:cxn>
              <a:cxn ang="0">
                <a:pos x="719" y="90"/>
              </a:cxn>
              <a:cxn ang="0">
                <a:pos x="1057" y="124"/>
              </a:cxn>
            </a:cxnLst>
            <a:rect l="0" t="0" r="r" b="b"/>
            <a:pathLst>
              <a:path w="1057" h="124">
                <a:moveTo>
                  <a:pt x="0" y="119"/>
                </a:moveTo>
                <a:cubicBezTo>
                  <a:pt x="66" y="85"/>
                  <a:pt x="218" y="10"/>
                  <a:pt x="291" y="0"/>
                </a:cubicBezTo>
                <a:cubicBezTo>
                  <a:pt x="367" y="10"/>
                  <a:pt x="304" y="14"/>
                  <a:pt x="381" y="23"/>
                </a:cubicBezTo>
                <a:cubicBezTo>
                  <a:pt x="477" y="55"/>
                  <a:pt x="461" y="121"/>
                  <a:pt x="575" y="108"/>
                </a:cubicBezTo>
                <a:cubicBezTo>
                  <a:pt x="608" y="96"/>
                  <a:pt x="586" y="85"/>
                  <a:pt x="620" y="74"/>
                </a:cubicBezTo>
                <a:cubicBezTo>
                  <a:pt x="631" y="70"/>
                  <a:pt x="719" y="90"/>
                  <a:pt x="719" y="90"/>
                </a:cubicBezTo>
                <a:cubicBezTo>
                  <a:pt x="769" y="94"/>
                  <a:pt x="986" y="117"/>
                  <a:pt x="1057" y="124"/>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grpSp>
        <p:nvGrpSpPr>
          <p:cNvPr id="5" name="Group 27"/>
          <p:cNvGrpSpPr>
            <a:grpSpLocks/>
          </p:cNvGrpSpPr>
          <p:nvPr/>
        </p:nvGrpSpPr>
        <p:grpSpPr bwMode="auto">
          <a:xfrm>
            <a:off x="2624138" y="5029200"/>
            <a:ext cx="622300" cy="609600"/>
            <a:chOff x="1653" y="3168"/>
            <a:chExt cx="392" cy="384"/>
          </a:xfrm>
        </p:grpSpPr>
        <p:sp>
          <p:nvSpPr>
            <p:cNvPr id="95260" name="Line 28"/>
            <p:cNvSpPr>
              <a:spLocks noChangeShapeType="1"/>
            </p:cNvSpPr>
            <p:nvPr/>
          </p:nvSpPr>
          <p:spPr bwMode="auto">
            <a:xfrm flipV="1">
              <a:off x="2045" y="3216"/>
              <a:ext cx="0" cy="336"/>
            </a:xfrm>
            <a:prstGeom prst="line">
              <a:avLst/>
            </a:prstGeom>
            <a:noFill/>
            <a:ln w="12700">
              <a:solidFill>
                <a:schemeClr val="tx1"/>
              </a:solidFill>
              <a:round/>
              <a:headEnd/>
              <a:tailEnd/>
            </a:ln>
            <a:effectLst/>
          </p:spPr>
          <p:txBody>
            <a:bodyPr wrap="none" anchor="ctr"/>
            <a:lstStyle/>
            <a:p>
              <a:endParaRPr lang="en-US"/>
            </a:p>
          </p:txBody>
        </p:sp>
        <p:sp>
          <p:nvSpPr>
            <p:cNvPr id="95261" name="Text Box 29"/>
            <p:cNvSpPr txBox="1">
              <a:spLocks noChangeArrowheads="1"/>
            </p:cNvSpPr>
            <p:nvPr/>
          </p:nvSpPr>
          <p:spPr bwMode="auto">
            <a:xfrm>
              <a:off x="1653" y="3168"/>
              <a:ext cx="352" cy="366"/>
            </a:xfrm>
            <a:prstGeom prst="rect">
              <a:avLst/>
            </a:prstGeom>
            <a:noFill/>
            <a:ln w="12700">
              <a:noFill/>
              <a:miter lim="800000"/>
              <a:headEnd/>
              <a:tailEnd/>
            </a:ln>
            <a:effectLst/>
          </p:spPr>
          <p:txBody>
            <a:bodyPr wrap="none">
              <a:spAutoFit/>
            </a:bodyPr>
            <a:lstStyle/>
            <a:p>
              <a:r>
                <a:rPr lang="en-US" sz="1600" b="1">
                  <a:latin typeface="Arial" pitchFamily="34" charset="0"/>
                </a:rPr>
                <a:t>iter.</a:t>
              </a:r>
            </a:p>
            <a:p>
              <a:r>
                <a:rPr lang="en-US" sz="1600" b="1">
                  <a:latin typeface="Arial" pitchFamily="34" charset="0"/>
                </a:rPr>
                <a:t>#1</a:t>
              </a:r>
            </a:p>
          </p:txBody>
        </p:sp>
      </p:grpSp>
      <p:grpSp>
        <p:nvGrpSpPr>
          <p:cNvPr id="6" name="Group 30"/>
          <p:cNvGrpSpPr>
            <a:grpSpLocks/>
          </p:cNvGrpSpPr>
          <p:nvPr/>
        </p:nvGrpSpPr>
        <p:grpSpPr bwMode="auto">
          <a:xfrm>
            <a:off x="3344863" y="5029200"/>
            <a:ext cx="635000" cy="609600"/>
            <a:chOff x="2107" y="3168"/>
            <a:chExt cx="400" cy="384"/>
          </a:xfrm>
        </p:grpSpPr>
        <p:sp>
          <p:nvSpPr>
            <p:cNvPr id="95263" name="Line 31"/>
            <p:cNvSpPr>
              <a:spLocks noChangeShapeType="1"/>
            </p:cNvSpPr>
            <p:nvPr/>
          </p:nvSpPr>
          <p:spPr bwMode="auto">
            <a:xfrm flipV="1">
              <a:off x="2507" y="3216"/>
              <a:ext cx="0" cy="336"/>
            </a:xfrm>
            <a:prstGeom prst="line">
              <a:avLst/>
            </a:prstGeom>
            <a:noFill/>
            <a:ln w="38100">
              <a:solidFill>
                <a:schemeClr val="tx1"/>
              </a:solidFill>
              <a:round/>
              <a:headEnd/>
              <a:tailEnd/>
            </a:ln>
            <a:effectLst/>
          </p:spPr>
          <p:txBody>
            <a:bodyPr wrap="none" anchor="ctr"/>
            <a:lstStyle/>
            <a:p>
              <a:endParaRPr lang="en-US"/>
            </a:p>
          </p:txBody>
        </p:sp>
        <p:sp>
          <p:nvSpPr>
            <p:cNvPr id="95264" name="Text Box 32"/>
            <p:cNvSpPr txBox="1">
              <a:spLocks noChangeArrowheads="1"/>
            </p:cNvSpPr>
            <p:nvPr/>
          </p:nvSpPr>
          <p:spPr bwMode="auto">
            <a:xfrm>
              <a:off x="2107" y="3168"/>
              <a:ext cx="352" cy="366"/>
            </a:xfrm>
            <a:prstGeom prst="rect">
              <a:avLst/>
            </a:prstGeom>
            <a:noFill/>
            <a:ln w="12700">
              <a:noFill/>
              <a:miter lim="800000"/>
              <a:headEnd/>
              <a:tailEnd/>
            </a:ln>
            <a:effectLst/>
          </p:spPr>
          <p:txBody>
            <a:bodyPr wrap="none">
              <a:spAutoFit/>
            </a:bodyPr>
            <a:lstStyle/>
            <a:p>
              <a:r>
                <a:rPr lang="en-US" sz="1600" b="1">
                  <a:latin typeface="Arial" pitchFamily="34" charset="0"/>
                </a:rPr>
                <a:t>iter.</a:t>
              </a:r>
            </a:p>
            <a:p>
              <a:r>
                <a:rPr lang="en-US" sz="1600" b="1">
                  <a:latin typeface="Arial" pitchFamily="34" charset="0"/>
                </a:rPr>
                <a:t>#2</a:t>
              </a:r>
            </a:p>
          </p:txBody>
        </p:sp>
      </p:grpSp>
      <p:grpSp>
        <p:nvGrpSpPr>
          <p:cNvPr id="7" name="Group 33"/>
          <p:cNvGrpSpPr>
            <a:grpSpLocks/>
          </p:cNvGrpSpPr>
          <p:nvPr/>
        </p:nvGrpSpPr>
        <p:grpSpPr bwMode="auto">
          <a:xfrm>
            <a:off x="4125913" y="5105400"/>
            <a:ext cx="550862" cy="533400"/>
            <a:chOff x="2599" y="3216"/>
            <a:chExt cx="347" cy="336"/>
          </a:xfrm>
        </p:grpSpPr>
        <p:sp>
          <p:nvSpPr>
            <p:cNvPr id="95266" name="Line 34"/>
            <p:cNvSpPr>
              <a:spLocks noChangeShapeType="1"/>
            </p:cNvSpPr>
            <p:nvPr/>
          </p:nvSpPr>
          <p:spPr bwMode="auto">
            <a:xfrm flipV="1">
              <a:off x="2946" y="3216"/>
              <a:ext cx="0" cy="336"/>
            </a:xfrm>
            <a:prstGeom prst="line">
              <a:avLst/>
            </a:prstGeom>
            <a:noFill/>
            <a:ln w="12700">
              <a:solidFill>
                <a:schemeClr val="tx1"/>
              </a:solidFill>
              <a:round/>
              <a:headEnd/>
              <a:tailEnd/>
            </a:ln>
            <a:effectLst/>
          </p:spPr>
          <p:txBody>
            <a:bodyPr wrap="none" anchor="ctr"/>
            <a:lstStyle/>
            <a:p>
              <a:endParaRPr lang="en-US"/>
            </a:p>
          </p:txBody>
        </p:sp>
        <p:sp>
          <p:nvSpPr>
            <p:cNvPr id="95267" name="Text Box 35"/>
            <p:cNvSpPr txBox="1">
              <a:spLocks noChangeArrowheads="1"/>
            </p:cNvSpPr>
            <p:nvPr/>
          </p:nvSpPr>
          <p:spPr bwMode="auto">
            <a:xfrm>
              <a:off x="2599" y="3244"/>
              <a:ext cx="244" cy="212"/>
            </a:xfrm>
            <a:prstGeom prst="rect">
              <a:avLst/>
            </a:prstGeom>
            <a:noFill/>
            <a:ln w="12700">
              <a:noFill/>
              <a:miter lim="800000"/>
              <a:headEnd/>
              <a:tailEnd/>
            </a:ln>
            <a:effectLst/>
          </p:spPr>
          <p:txBody>
            <a:bodyPr wrap="none">
              <a:spAutoFit/>
            </a:bodyPr>
            <a:lstStyle/>
            <a:p>
              <a:r>
                <a:rPr lang="en-US" sz="1600" b="1">
                  <a:latin typeface="Arial" pitchFamily="34" charset="0"/>
                </a:rPr>
                <a:t>—</a:t>
              </a:r>
            </a:p>
          </p:txBody>
        </p:sp>
      </p:grpSp>
      <p:grpSp>
        <p:nvGrpSpPr>
          <p:cNvPr id="8" name="Group 36"/>
          <p:cNvGrpSpPr>
            <a:grpSpLocks/>
          </p:cNvGrpSpPr>
          <p:nvPr/>
        </p:nvGrpSpPr>
        <p:grpSpPr bwMode="auto">
          <a:xfrm>
            <a:off x="4829175" y="5105400"/>
            <a:ext cx="546100" cy="533400"/>
            <a:chOff x="3042" y="3216"/>
            <a:chExt cx="344" cy="336"/>
          </a:xfrm>
        </p:grpSpPr>
        <p:sp>
          <p:nvSpPr>
            <p:cNvPr id="95269" name="Line 37"/>
            <p:cNvSpPr>
              <a:spLocks noChangeShapeType="1"/>
            </p:cNvSpPr>
            <p:nvPr/>
          </p:nvSpPr>
          <p:spPr bwMode="auto">
            <a:xfrm flipV="1">
              <a:off x="3386" y="3216"/>
              <a:ext cx="0" cy="336"/>
            </a:xfrm>
            <a:prstGeom prst="line">
              <a:avLst/>
            </a:prstGeom>
            <a:noFill/>
            <a:ln w="38100">
              <a:solidFill>
                <a:schemeClr val="tx1"/>
              </a:solidFill>
              <a:round/>
              <a:headEnd/>
              <a:tailEnd/>
            </a:ln>
            <a:effectLst/>
          </p:spPr>
          <p:txBody>
            <a:bodyPr wrap="none" anchor="ctr"/>
            <a:lstStyle/>
            <a:p>
              <a:endParaRPr lang="en-US"/>
            </a:p>
          </p:txBody>
        </p:sp>
        <p:sp>
          <p:nvSpPr>
            <p:cNvPr id="95270" name="Text Box 38"/>
            <p:cNvSpPr txBox="1">
              <a:spLocks noChangeArrowheads="1"/>
            </p:cNvSpPr>
            <p:nvPr/>
          </p:nvSpPr>
          <p:spPr bwMode="auto">
            <a:xfrm>
              <a:off x="3042" y="3244"/>
              <a:ext cx="244" cy="212"/>
            </a:xfrm>
            <a:prstGeom prst="rect">
              <a:avLst/>
            </a:prstGeom>
            <a:noFill/>
            <a:ln w="12700">
              <a:noFill/>
              <a:miter lim="800000"/>
              <a:headEnd/>
              <a:tailEnd/>
            </a:ln>
            <a:effectLst/>
          </p:spPr>
          <p:txBody>
            <a:bodyPr wrap="none">
              <a:spAutoFit/>
            </a:bodyPr>
            <a:lstStyle/>
            <a:p>
              <a:r>
                <a:rPr lang="en-US" sz="1600" b="1">
                  <a:latin typeface="Arial" pitchFamily="34" charset="0"/>
                </a:rPr>
                <a:t>—</a:t>
              </a:r>
            </a:p>
          </p:txBody>
        </p:sp>
      </p:grpSp>
      <p:grpSp>
        <p:nvGrpSpPr>
          <p:cNvPr id="9" name="Group 39"/>
          <p:cNvGrpSpPr>
            <a:grpSpLocks/>
          </p:cNvGrpSpPr>
          <p:nvPr/>
        </p:nvGrpSpPr>
        <p:grpSpPr bwMode="auto">
          <a:xfrm>
            <a:off x="5514975" y="5105400"/>
            <a:ext cx="492125" cy="533400"/>
            <a:chOff x="3474" y="3216"/>
            <a:chExt cx="310" cy="336"/>
          </a:xfrm>
        </p:grpSpPr>
        <p:sp>
          <p:nvSpPr>
            <p:cNvPr id="95272" name="Line 40"/>
            <p:cNvSpPr>
              <a:spLocks noChangeShapeType="1"/>
            </p:cNvSpPr>
            <p:nvPr/>
          </p:nvSpPr>
          <p:spPr bwMode="auto">
            <a:xfrm flipV="1">
              <a:off x="3784" y="3216"/>
              <a:ext cx="0" cy="336"/>
            </a:xfrm>
            <a:prstGeom prst="line">
              <a:avLst/>
            </a:prstGeom>
            <a:noFill/>
            <a:ln w="12700">
              <a:solidFill>
                <a:schemeClr val="tx1"/>
              </a:solidFill>
              <a:round/>
              <a:headEnd/>
              <a:tailEnd/>
            </a:ln>
            <a:effectLst/>
          </p:spPr>
          <p:txBody>
            <a:bodyPr wrap="none" anchor="ctr"/>
            <a:lstStyle/>
            <a:p>
              <a:endParaRPr lang="en-US"/>
            </a:p>
          </p:txBody>
        </p:sp>
        <p:sp>
          <p:nvSpPr>
            <p:cNvPr id="95273" name="Text Box 41"/>
            <p:cNvSpPr txBox="1">
              <a:spLocks noChangeArrowheads="1"/>
            </p:cNvSpPr>
            <p:nvPr/>
          </p:nvSpPr>
          <p:spPr bwMode="auto">
            <a:xfrm>
              <a:off x="3474" y="3244"/>
              <a:ext cx="244" cy="212"/>
            </a:xfrm>
            <a:prstGeom prst="rect">
              <a:avLst/>
            </a:prstGeom>
            <a:noFill/>
            <a:ln w="12700">
              <a:noFill/>
              <a:miter lim="800000"/>
              <a:headEnd/>
              <a:tailEnd/>
            </a:ln>
            <a:effectLst/>
          </p:spPr>
          <p:txBody>
            <a:bodyPr wrap="none">
              <a:spAutoFit/>
            </a:bodyPr>
            <a:lstStyle/>
            <a:p>
              <a:r>
                <a:rPr lang="en-US" sz="1600" b="1">
                  <a:latin typeface="Arial" pitchFamily="34" charset="0"/>
                </a:rPr>
                <a:t>—</a:t>
              </a:r>
            </a:p>
          </p:txBody>
        </p:sp>
      </p:grpSp>
      <p:grpSp>
        <p:nvGrpSpPr>
          <p:cNvPr id="10" name="Group 42"/>
          <p:cNvGrpSpPr>
            <a:grpSpLocks/>
          </p:cNvGrpSpPr>
          <p:nvPr/>
        </p:nvGrpSpPr>
        <p:grpSpPr bwMode="auto">
          <a:xfrm>
            <a:off x="6165850" y="5105400"/>
            <a:ext cx="474663" cy="533400"/>
            <a:chOff x="3884" y="3216"/>
            <a:chExt cx="299" cy="336"/>
          </a:xfrm>
        </p:grpSpPr>
        <p:sp>
          <p:nvSpPr>
            <p:cNvPr id="95275" name="Line 43"/>
            <p:cNvSpPr>
              <a:spLocks noChangeShapeType="1"/>
            </p:cNvSpPr>
            <p:nvPr/>
          </p:nvSpPr>
          <p:spPr bwMode="auto">
            <a:xfrm flipV="1">
              <a:off x="4183" y="3216"/>
              <a:ext cx="0" cy="336"/>
            </a:xfrm>
            <a:prstGeom prst="line">
              <a:avLst/>
            </a:prstGeom>
            <a:noFill/>
            <a:ln w="12700">
              <a:solidFill>
                <a:schemeClr val="tx1"/>
              </a:solidFill>
              <a:round/>
              <a:headEnd/>
              <a:tailEnd/>
            </a:ln>
            <a:effectLst/>
          </p:spPr>
          <p:txBody>
            <a:bodyPr wrap="none" anchor="ctr"/>
            <a:lstStyle/>
            <a:p>
              <a:endParaRPr lang="en-US"/>
            </a:p>
          </p:txBody>
        </p:sp>
        <p:sp>
          <p:nvSpPr>
            <p:cNvPr id="95276" name="Text Box 44"/>
            <p:cNvSpPr txBox="1">
              <a:spLocks noChangeArrowheads="1"/>
            </p:cNvSpPr>
            <p:nvPr/>
          </p:nvSpPr>
          <p:spPr bwMode="auto">
            <a:xfrm>
              <a:off x="3884" y="3244"/>
              <a:ext cx="244" cy="212"/>
            </a:xfrm>
            <a:prstGeom prst="rect">
              <a:avLst/>
            </a:prstGeom>
            <a:noFill/>
            <a:ln w="12700">
              <a:noFill/>
              <a:miter lim="800000"/>
              <a:headEnd/>
              <a:tailEnd/>
            </a:ln>
            <a:effectLst/>
          </p:spPr>
          <p:txBody>
            <a:bodyPr wrap="none">
              <a:spAutoFit/>
            </a:bodyPr>
            <a:lstStyle/>
            <a:p>
              <a:r>
                <a:rPr lang="en-US" sz="1600" b="1">
                  <a:latin typeface="Arial" pitchFamily="34" charset="0"/>
                </a:rPr>
                <a:t>—</a:t>
              </a:r>
            </a:p>
          </p:txBody>
        </p:sp>
      </p:grpSp>
      <p:grpSp>
        <p:nvGrpSpPr>
          <p:cNvPr id="11" name="Group 45"/>
          <p:cNvGrpSpPr>
            <a:grpSpLocks/>
          </p:cNvGrpSpPr>
          <p:nvPr/>
        </p:nvGrpSpPr>
        <p:grpSpPr bwMode="auto">
          <a:xfrm>
            <a:off x="6775450" y="5105400"/>
            <a:ext cx="498475" cy="533400"/>
            <a:chOff x="4268" y="3216"/>
            <a:chExt cx="314" cy="336"/>
          </a:xfrm>
        </p:grpSpPr>
        <p:sp>
          <p:nvSpPr>
            <p:cNvPr id="95278" name="Line 46"/>
            <p:cNvSpPr>
              <a:spLocks noChangeShapeType="1"/>
            </p:cNvSpPr>
            <p:nvPr/>
          </p:nvSpPr>
          <p:spPr bwMode="auto">
            <a:xfrm flipV="1">
              <a:off x="4582" y="3216"/>
              <a:ext cx="0" cy="336"/>
            </a:xfrm>
            <a:prstGeom prst="line">
              <a:avLst/>
            </a:prstGeom>
            <a:noFill/>
            <a:ln w="38100">
              <a:solidFill>
                <a:schemeClr val="tx1"/>
              </a:solidFill>
              <a:round/>
              <a:headEnd/>
              <a:tailEnd/>
            </a:ln>
            <a:effectLst/>
          </p:spPr>
          <p:txBody>
            <a:bodyPr wrap="none" anchor="ctr"/>
            <a:lstStyle/>
            <a:p>
              <a:endParaRPr lang="en-US"/>
            </a:p>
          </p:txBody>
        </p:sp>
        <p:sp>
          <p:nvSpPr>
            <p:cNvPr id="95279" name="Text Box 47"/>
            <p:cNvSpPr txBox="1">
              <a:spLocks noChangeArrowheads="1"/>
            </p:cNvSpPr>
            <p:nvPr/>
          </p:nvSpPr>
          <p:spPr bwMode="auto">
            <a:xfrm>
              <a:off x="4268" y="3244"/>
              <a:ext cx="244" cy="212"/>
            </a:xfrm>
            <a:prstGeom prst="rect">
              <a:avLst/>
            </a:prstGeom>
            <a:noFill/>
            <a:ln w="12700">
              <a:noFill/>
              <a:miter lim="800000"/>
              <a:headEnd/>
              <a:tailEnd/>
            </a:ln>
            <a:effectLst/>
          </p:spPr>
          <p:txBody>
            <a:bodyPr wrap="none">
              <a:spAutoFit/>
            </a:bodyPr>
            <a:lstStyle/>
            <a:p>
              <a:r>
                <a:rPr lang="en-US" sz="1600" b="1">
                  <a:latin typeface="Arial" pitchFamily="34" charset="0"/>
                </a:rPr>
                <a:t>—</a:t>
              </a:r>
            </a:p>
          </p:txBody>
        </p:sp>
      </p:grpSp>
      <p:grpSp>
        <p:nvGrpSpPr>
          <p:cNvPr id="12" name="Group 48"/>
          <p:cNvGrpSpPr>
            <a:grpSpLocks/>
          </p:cNvGrpSpPr>
          <p:nvPr/>
        </p:nvGrpSpPr>
        <p:grpSpPr bwMode="auto">
          <a:xfrm>
            <a:off x="7342188" y="5029200"/>
            <a:ext cx="601662" cy="609600"/>
            <a:chOff x="4625" y="3168"/>
            <a:chExt cx="379" cy="384"/>
          </a:xfrm>
        </p:grpSpPr>
        <p:sp>
          <p:nvSpPr>
            <p:cNvPr id="95281" name="Line 49"/>
            <p:cNvSpPr>
              <a:spLocks noChangeShapeType="1"/>
            </p:cNvSpPr>
            <p:nvPr/>
          </p:nvSpPr>
          <p:spPr bwMode="auto">
            <a:xfrm flipV="1">
              <a:off x="4979" y="3216"/>
              <a:ext cx="0" cy="336"/>
            </a:xfrm>
            <a:prstGeom prst="line">
              <a:avLst/>
            </a:prstGeom>
            <a:noFill/>
            <a:ln w="12700">
              <a:solidFill>
                <a:schemeClr val="tx1"/>
              </a:solidFill>
              <a:round/>
              <a:headEnd/>
              <a:tailEnd/>
            </a:ln>
            <a:effectLst/>
          </p:spPr>
          <p:txBody>
            <a:bodyPr wrap="none" anchor="ctr"/>
            <a:lstStyle/>
            <a:p>
              <a:endParaRPr lang="en-US"/>
            </a:p>
          </p:txBody>
        </p:sp>
        <p:sp>
          <p:nvSpPr>
            <p:cNvPr id="95282" name="Text Box 50"/>
            <p:cNvSpPr txBox="1">
              <a:spLocks noChangeArrowheads="1"/>
            </p:cNvSpPr>
            <p:nvPr/>
          </p:nvSpPr>
          <p:spPr bwMode="auto">
            <a:xfrm>
              <a:off x="4625" y="3168"/>
              <a:ext cx="379" cy="366"/>
            </a:xfrm>
            <a:prstGeom prst="rect">
              <a:avLst/>
            </a:prstGeom>
            <a:noFill/>
            <a:ln w="12700">
              <a:noFill/>
              <a:miter lim="800000"/>
              <a:headEnd/>
              <a:tailEnd/>
            </a:ln>
            <a:effectLst/>
          </p:spPr>
          <p:txBody>
            <a:bodyPr wrap="none">
              <a:spAutoFit/>
            </a:bodyPr>
            <a:lstStyle/>
            <a:p>
              <a:r>
                <a:rPr lang="en-US" sz="1600" b="1">
                  <a:latin typeface="Arial" pitchFamily="34" charset="0"/>
                </a:rPr>
                <a:t>iter.</a:t>
              </a:r>
            </a:p>
            <a:p>
              <a:r>
                <a:rPr lang="en-US" sz="1600" b="1">
                  <a:latin typeface="Arial" pitchFamily="34" charset="0"/>
                </a:rPr>
                <a:t>#n-1</a:t>
              </a:r>
            </a:p>
          </p:txBody>
        </p:sp>
      </p:grpSp>
      <p:sp>
        <p:nvSpPr>
          <p:cNvPr id="95283" name="Text Box 51"/>
          <p:cNvSpPr txBox="1">
            <a:spLocks noChangeArrowheads="1"/>
          </p:cNvSpPr>
          <p:nvPr/>
        </p:nvSpPr>
        <p:spPr bwMode="auto">
          <a:xfrm>
            <a:off x="8001000" y="5029200"/>
            <a:ext cx="558800" cy="581025"/>
          </a:xfrm>
          <a:prstGeom prst="rect">
            <a:avLst/>
          </a:prstGeom>
          <a:noFill/>
          <a:ln w="12700">
            <a:noFill/>
            <a:miter lim="800000"/>
            <a:headEnd/>
            <a:tailEnd/>
          </a:ln>
          <a:effectLst/>
        </p:spPr>
        <p:txBody>
          <a:bodyPr wrap="none">
            <a:spAutoFit/>
          </a:bodyPr>
          <a:lstStyle/>
          <a:p>
            <a:r>
              <a:rPr lang="en-US" sz="1600" b="1">
                <a:latin typeface="Arial" pitchFamily="34" charset="0"/>
              </a:rPr>
              <a:t>iter.</a:t>
            </a:r>
          </a:p>
          <a:p>
            <a:r>
              <a:rPr lang="en-US" sz="1600" b="1">
                <a:latin typeface="Arial" pitchFamily="34" charset="0"/>
              </a:rPr>
              <a:t>#n</a:t>
            </a:r>
          </a:p>
        </p:txBody>
      </p:sp>
      <p:sp>
        <p:nvSpPr>
          <p:cNvPr id="95284" name="Text Box 52"/>
          <p:cNvSpPr txBox="1">
            <a:spLocks noChangeArrowheads="1"/>
          </p:cNvSpPr>
          <p:nvPr/>
        </p:nvSpPr>
        <p:spPr bwMode="auto">
          <a:xfrm>
            <a:off x="5422900" y="5927725"/>
            <a:ext cx="1282700" cy="396875"/>
          </a:xfrm>
          <a:prstGeom prst="rect">
            <a:avLst/>
          </a:prstGeom>
          <a:noFill/>
          <a:ln w="12700">
            <a:noFill/>
            <a:miter lim="800000"/>
            <a:headEnd/>
            <a:tailEnd/>
          </a:ln>
          <a:effectLst/>
        </p:spPr>
        <p:txBody>
          <a:bodyPr wrap="none">
            <a:spAutoFit/>
          </a:bodyPr>
          <a:lstStyle/>
          <a:p>
            <a:r>
              <a:rPr lang="en-US" sz="2000" b="1" u="sng">
                <a:solidFill>
                  <a:schemeClr val="hlink"/>
                </a:solidFill>
              </a:rPr>
              <a:t>increment</a:t>
            </a:r>
            <a:endParaRPr lang="en-US"/>
          </a:p>
        </p:txBody>
      </p:sp>
      <p:grpSp>
        <p:nvGrpSpPr>
          <p:cNvPr id="13" name="Group 53"/>
          <p:cNvGrpSpPr>
            <a:grpSpLocks/>
          </p:cNvGrpSpPr>
          <p:nvPr/>
        </p:nvGrpSpPr>
        <p:grpSpPr bwMode="auto">
          <a:xfrm>
            <a:off x="2193925" y="5657850"/>
            <a:ext cx="1785938" cy="552450"/>
            <a:chOff x="1382" y="3564"/>
            <a:chExt cx="1125" cy="348"/>
          </a:xfrm>
        </p:grpSpPr>
        <p:sp>
          <p:nvSpPr>
            <p:cNvPr id="95286" name="Text Box 54"/>
            <p:cNvSpPr txBox="1">
              <a:spLocks noChangeArrowheads="1"/>
            </p:cNvSpPr>
            <p:nvPr/>
          </p:nvSpPr>
          <p:spPr bwMode="auto">
            <a:xfrm>
              <a:off x="1382" y="3681"/>
              <a:ext cx="1048" cy="231"/>
            </a:xfrm>
            <a:prstGeom prst="rect">
              <a:avLst/>
            </a:prstGeom>
            <a:noFill/>
            <a:ln w="12700">
              <a:noFill/>
              <a:miter lim="800000"/>
              <a:headEnd/>
              <a:tailEnd/>
            </a:ln>
            <a:effectLst/>
          </p:spPr>
          <p:txBody>
            <a:bodyPr wrap="none">
              <a:spAutoFit/>
            </a:bodyPr>
            <a:lstStyle/>
            <a:p>
              <a:r>
                <a:rPr lang="en-US" sz="1800">
                  <a:solidFill>
                    <a:srgbClr val="00269E"/>
                  </a:solidFill>
                </a:rPr>
                <a:t>major milestone</a:t>
              </a:r>
              <a:endParaRPr lang="en-US"/>
            </a:p>
          </p:txBody>
        </p:sp>
        <p:cxnSp>
          <p:nvCxnSpPr>
            <p:cNvPr id="95287" name="AutoShape 55"/>
            <p:cNvCxnSpPr>
              <a:cxnSpLocks noChangeShapeType="1"/>
              <a:stCxn id="95286" idx="3"/>
              <a:endCxn id="95263" idx="0"/>
            </p:cNvCxnSpPr>
            <p:nvPr/>
          </p:nvCxnSpPr>
          <p:spPr bwMode="auto">
            <a:xfrm flipV="1">
              <a:off x="2430" y="3564"/>
              <a:ext cx="77" cy="233"/>
            </a:xfrm>
            <a:prstGeom prst="bentConnector2">
              <a:avLst/>
            </a:prstGeom>
            <a:noFill/>
            <a:ln w="12700">
              <a:solidFill>
                <a:schemeClr val="tx1"/>
              </a:solidFill>
              <a:miter lim="800000"/>
              <a:headEnd/>
              <a:tailEnd type="triangle" w="med" len="med"/>
            </a:ln>
            <a:effectLst/>
          </p:spPr>
        </p:cxnSp>
      </p:grpSp>
      <p:grpSp>
        <p:nvGrpSpPr>
          <p:cNvPr id="14" name="Group 56"/>
          <p:cNvGrpSpPr>
            <a:grpSpLocks/>
          </p:cNvGrpSpPr>
          <p:nvPr/>
        </p:nvGrpSpPr>
        <p:grpSpPr bwMode="auto">
          <a:xfrm>
            <a:off x="2590800" y="3756025"/>
            <a:ext cx="5943600" cy="377825"/>
            <a:chOff x="1632" y="2366"/>
            <a:chExt cx="3744" cy="238"/>
          </a:xfrm>
        </p:grpSpPr>
        <p:sp>
          <p:nvSpPr>
            <p:cNvPr id="95289" name="Freeform 57"/>
            <p:cNvSpPr>
              <a:spLocks/>
            </p:cNvSpPr>
            <p:nvPr/>
          </p:nvSpPr>
          <p:spPr bwMode="auto">
            <a:xfrm>
              <a:off x="2073" y="2366"/>
              <a:ext cx="3267" cy="237"/>
            </a:xfrm>
            <a:custGeom>
              <a:avLst/>
              <a:gdLst/>
              <a:ahLst/>
              <a:cxnLst>
                <a:cxn ang="0">
                  <a:pos x="0" y="237"/>
                </a:cxn>
                <a:cxn ang="0">
                  <a:pos x="270" y="192"/>
                </a:cxn>
                <a:cxn ang="0">
                  <a:pos x="710" y="181"/>
                </a:cxn>
                <a:cxn ang="0">
                  <a:pos x="777" y="181"/>
                </a:cxn>
                <a:cxn ang="0">
                  <a:pos x="780" y="173"/>
                </a:cxn>
                <a:cxn ang="0">
                  <a:pos x="811" y="169"/>
                </a:cxn>
                <a:cxn ang="0">
                  <a:pos x="868" y="158"/>
                </a:cxn>
                <a:cxn ang="0">
                  <a:pos x="991" y="158"/>
                </a:cxn>
                <a:cxn ang="0">
                  <a:pos x="1183" y="147"/>
                </a:cxn>
                <a:cxn ang="0">
                  <a:pos x="1341" y="90"/>
                </a:cxn>
                <a:cxn ang="0">
                  <a:pos x="1780" y="0"/>
                </a:cxn>
                <a:cxn ang="0">
                  <a:pos x="2298" y="23"/>
                </a:cxn>
                <a:cxn ang="0">
                  <a:pos x="2377" y="68"/>
                </a:cxn>
                <a:cxn ang="0">
                  <a:pos x="2490" y="124"/>
                </a:cxn>
                <a:cxn ang="0">
                  <a:pos x="2715" y="181"/>
                </a:cxn>
                <a:cxn ang="0">
                  <a:pos x="3042" y="203"/>
                </a:cxn>
                <a:cxn ang="0">
                  <a:pos x="3267" y="237"/>
                </a:cxn>
              </a:cxnLst>
              <a:rect l="0" t="0" r="r" b="b"/>
              <a:pathLst>
                <a:path w="3267" h="237">
                  <a:moveTo>
                    <a:pt x="0" y="237"/>
                  </a:moveTo>
                  <a:cubicBezTo>
                    <a:pt x="80" y="232"/>
                    <a:pt x="166" y="197"/>
                    <a:pt x="270" y="192"/>
                  </a:cubicBezTo>
                  <a:cubicBezTo>
                    <a:pt x="388" y="182"/>
                    <a:pt x="625" y="182"/>
                    <a:pt x="710" y="181"/>
                  </a:cubicBezTo>
                  <a:cubicBezTo>
                    <a:pt x="732" y="177"/>
                    <a:pt x="754" y="181"/>
                    <a:pt x="777" y="181"/>
                  </a:cubicBezTo>
                  <a:cubicBezTo>
                    <a:pt x="797" y="180"/>
                    <a:pt x="774" y="175"/>
                    <a:pt x="780" y="173"/>
                  </a:cubicBezTo>
                  <a:cubicBezTo>
                    <a:pt x="785" y="171"/>
                    <a:pt x="796" y="171"/>
                    <a:pt x="811" y="169"/>
                  </a:cubicBezTo>
                  <a:cubicBezTo>
                    <a:pt x="828" y="171"/>
                    <a:pt x="838" y="159"/>
                    <a:pt x="868" y="158"/>
                  </a:cubicBezTo>
                  <a:cubicBezTo>
                    <a:pt x="898" y="156"/>
                    <a:pt x="938" y="159"/>
                    <a:pt x="991" y="158"/>
                  </a:cubicBezTo>
                  <a:cubicBezTo>
                    <a:pt x="1047" y="145"/>
                    <a:pt x="1127" y="160"/>
                    <a:pt x="1183" y="147"/>
                  </a:cubicBezTo>
                  <a:cubicBezTo>
                    <a:pt x="1248" y="103"/>
                    <a:pt x="1262" y="105"/>
                    <a:pt x="1341" y="90"/>
                  </a:cubicBezTo>
                  <a:cubicBezTo>
                    <a:pt x="1463" y="66"/>
                    <a:pt x="1656" y="11"/>
                    <a:pt x="1780" y="0"/>
                  </a:cubicBezTo>
                  <a:cubicBezTo>
                    <a:pt x="1948" y="15"/>
                    <a:pt x="2128" y="10"/>
                    <a:pt x="2298" y="23"/>
                  </a:cubicBezTo>
                  <a:cubicBezTo>
                    <a:pt x="2328" y="30"/>
                    <a:pt x="2349" y="54"/>
                    <a:pt x="2377" y="68"/>
                  </a:cubicBezTo>
                  <a:cubicBezTo>
                    <a:pt x="2416" y="87"/>
                    <a:pt x="2448" y="110"/>
                    <a:pt x="2490" y="124"/>
                  </a:cubicBezTo>
                  <a:cubicBezTo>
                    <a:pt x="2605" y="200"/>
                    <a:pt x="2524" y="162"/>
                    <a:pt x="2715" y="181"/>
                  </a:cubicBezTo>
                  <a:cubicBezTo>
                    <a:pt x="2783" y="187"/>
                    <a:pt x="2941" y="169"/>
                    <a:pt x="3042" y="203"/>
                  </a:cubicBezTo>
                  <a:cubicBezTo>
                    <a:pt x="3074" y="192"/>
                    <a:pt x="3194" y="232"/>
                    <a:pt x="3267" y="237"/>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90" name="Line 58"/>
            <p:cNvSpPr>
              <a:spLocks noChangeShapeType="1"/>
            </p:cNvSpPr>
            <p:nvPr/>
          </p:nvSpPr>
          <p:spPr bwMode="auto">
            <a:xfrm>
              <a:off x="1632" y="260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59"/>
          <p:cNvGrpSpPr>
            <a:grpSpLocks/>
          </p:cNvGrpSpPr>
          <p:nvPr/>
        </p:nvGrpSpPr>
        <p:grpSpPr bwMode="auto">
          <a:xfrm>
            <a:off x="2590800" y="2478088"/>
            <a:ext cx="5943600" cy="325437"/>
            <a:chOff x="1632" y="1561"/>
            <a:chExt cx="3744" cy="205"/>
          </a:xfrm>
        </p:grpSpPr>
        <p:sp>
          <p:nvSpPr>
            <p:cNvPr id="95292" name="Freeform 60"/>
            <p:cNvSpPr>
              <a:spLocks/>
            </p:cNvSpPr>
            <p:nvPr/>
          </p:nvSpPr>
          <p:spPr bwMode="auto">
            <a:xfrm>
              <a:off x="1866" y="1561"/>
              <a:ext cx="2788" cy="205"/>
            </a:xfrm>
            <a:custGeom>
              <a:avLst/>
              <a:gdLst/>
              <a:ahLst/>
              <a:cxnLst>
                <a:cxn ang="0">
                  <a:pos x="25" y="202"/>
                </a:cxn>
                <a:cxn ang="0">
                  <a:pos x="46" y="202"/>
                </a:cxn>
                <a:cxn ang="0">
                  <a:pos x="297" y="178"/>
                </a:cxn>
                <a:cxn ang="0">
                  <a:pos x="387" y="174"/>
                </a:cxn>
                <a:cxn ang="0">
                  <a:pos x="489" y="152"/>
                </a:cxn>
                <a:cxn ang="0">
                  <a:pos x="574" y="146"/>
                </a:cxn>
                <a:cxn ang="0">
                  <a:pos x="603" y="135"/>
                </a:cxn>
                <a:cxn ang="0">
                  <a:pos x="619" y="127"/>
                </a:cxn>
                <a:cxn ang="0">
                  <a:pos x="737" y="39"/>
                </a:cxn>
                <a:cxn ang="0">
                  <a:pos x="939" y="13"/>
                </a:cxn>
                <a:cxn ang="0">
                  <a:pos x="1052" y="13"/>
                </a:cxn>
                <a:cxn ang="0">
                  <a:pos x="1142" y="62"/>
                </a:cxn>
                <a:cxn ang="0">
                  <a:pos x="1311" y="129"/>
                </a:cxn>
                <a:cxn ang="0">
                  <a:pos x="1661" y="169"/>
                </a:cxn>
                <a:cxn ang="0">
                  <a:pos x="2603" y="196"/>
                </a:cxn>
                <a:cxn ang="0">
                  <a:pos x="2771" y="204"/>
                </a:cxn>
              </a:cxnLst>
              <a:rect l="0" t="0" r="r" b="b"/>
              <a:pathLst>
                <a:path w="2788" h="205">
                  <a:moveTo>
                    <a:pt x="25" y="202"/>
                  </a:moveTo>
                  <a:cubicBezTo>
                    <a:pt x="28" y="201"/>
                    <a:pt x="0" y="205"/>
                    <a:pt x="46" y="202"/>
                  </a:cubicBezTo>
                  <a:cubicBezTo>
                    <a:pt x="91" y="198"/>
                    <a:pt x="240" y="182"/>
                    <a:pt x="297" y="178"/>
                  </a:cubicBezTo>
                  <a:cubicBezTo>
                    <a:pt x="357" y="171"/>
                    <a:pt x="355" y="178"/>
                    <a:pt x="387" y="174"/>
                  </a:cubicBezTo>
                  <a:cubicBezTo>
                    <a:pt x="419" y="169"/>
                    <a:pt x="457" y="156"/>
                    <a:pt x="489" y="152"/>
                  </a:cubicBezTo>
                  <a:cubicBezTo>
                    <a:pt x="520" y="147"/>
                    <a:pt x="555" y="148"/>
                    <a:pt x="574" y="146"/>
                  </a:cubicBezTo>
                  <a:cubicBezTo>
                    <a:pt x="592" y="143"/>
                    <a:pt x="595" y="138"/>
                    <a:pt x="603" y="135"/>
                  </a:cubicBezTo>
                  <a:cubicBezTo>
                    <a:pt x="610" y="131"/>
                    <a:pt x="596" y="143"/>
                    <a:pt x="619" y="127"/>
                  </a:cubicBezTo>
                  <a:cubicBezTo>
                    <a:pt x="641" y="111"/>
                    <a:pt x="683" y="57"/>
                    <a:pt x="737" y="39"/>
                  </a:cubicBezTo>
                  <a:cubicBezTo>
                    <a:pt x="790" y="20"/>
                    <a:pt x="886" y="17"/>
                    <a:pt x="939" y="13"/>
                  </a:cubicBezTo>
                  <a:cubicBezTo>
                    <a:pt x="977" y="16"/>
                    <a:pt x="1015" y="0"/>
                    <a:pt x="1052" y="13"/>
                  </a:cubicBezTo>
                  <a:cubicBezTo>
                    <a:pt x="1062" y="16"/>
                    <a:pt x="1117" y="58"/>
                    <a:pt x="1142" y="62"/>
                  </a:cubicBezTo>
                  <a:cubicBezTo>
                    <a:pt x="1203" y="71"/>
                    <a:pt x="1250" y="124"/>
                    <a:pt x="1311" y="129"/>
                  </a:cubicBezTo>
                  <a:cubicBezTo>
                    <a:pt x="1415" y="136"/>
                    <a:pt x="1661" y="169"/>
                    <a:pt x="1661" y="169"/>
                  </a:cubicBezTo>
                  <a:cubicBezTo>
                    <a:pt x="1876" y="180"/>
                    <a:pt x="2418" y="190"/>
                    <a:pt x="2603" y="196"/>
                  </a:cubicBezTo>
                  <a:cubicBezTo>
                    <a:pt x="2788" y="201"/>
                    <a:pt x="2736" y="202"/>
                    <a:pt x="2771" y="204"/>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93" name="Line 61"/>
            <p:cNvSpPr>
              <a:spLocks noChangeShapeType="1"/>
            </p:cNvSpPr>
            <p:nvPr/>
          </p:nvSpPr>
          <p:spPr bwMode="auto">
            <a:xfrm>
              <a:off x="1632" y="176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62"/>
          <p:cNvGrpSpPr>
            <a:grpSpLocks/>
          </p:cNvGrpSpPr>
          <p:nvPr/>
        </p:nvGrpSpPr>
        <p:grpSpPr bwMode="auto">
          <a:xfrm>
            <a:off x="2590800" y="3089275"/>
            <a:ext cx="5943600" cy="379413"/>
            <a:chOff x="1632" y="1946"/>
            <a:chExt cx="3744" cy="239"/>
          </a:xfrm>
        </p:grpSpPr>
        <p:sp>
          <p:nvSpPr>
            <p:cNvPr id="95295" name="Freeform 63"/>
            <p:cNvSpPr>
              <a:spLocks/>
            </p:cNvSpPr>
            <p:nvPr/>
          </p:nvSpPr>
          <p:spPr bwMode="auto">
            <a:xfrm>
              <a:off x="1904" y="1946"/>
              <a:ext cx="3357" cy="239"/>
            </a:xfrm>
            <a:custGeom>
              <a:avLst/>
              <a:gdLst/>
              <a:ahLst/>
              <a:cxnLst>
                <a:cxn ang="0">
                  <a:pos x="5" y="235"/>
                </a:cxn>
                <a:cxn ang="0">
                  <a:pos x="32" y="238"/>
                </a:cxn>
                <a:cxn ang="0">
                  <a:pos x="59" y="230"/>
                </a:cxn>
                <a:cxn ang="0">
                  <a:pos x="117" y="225"/>
                </a:cxn>
                <a:cxn ang="0">
                  <a:pos x="181" y="225"/>
                </a:cxn>
                <a:cxn ang="0">
                  <a:pos x="213" y="225"/>
                </a:cxn>
                <a:cxn ang="0">
                  <a:pos x="320" y="219"/>
                </a:cxn>
                <a:cxn ang="0">
                  <a:pos x="563" y="205"/>
                </a:cxn>
                <a:cxn ang="0">
                  <a:pos x="980" y="171"/>
                </a:cxn>
                <a:cxn ang="0">
                  <a:pos x="1341" y="26"/>
                </a:cxn>
                <a:cxn ang="0">
                  <a:pos x="1431" y="15"/>
                </a:cxn>
                <a:cxn ang="0">
                  <a:pos x="1555" y="15"/>
                </a:cxn>
                <a:cxn ang="0">
                  <a:pos x="1724" y="71"/>
                </a:cxn>
                <a:cxn ang="0">
                  <a:pos x="1983" y="139"/>
                </a:cxn>
                <a:cxn ang="0">
                  <a:pos x="2051" y="150"/>
                </a:cxn>
                <a:cxn ang="0">
                  <a:pos x="2479" y="205"/>
                </a:cxn>
                <a:cxn ang="0">
                  <a:pos x="2850" y="205"/>
                </a:cxn>
                <a:cxn ang="0">
                  <a:pos x="3087" y="205"/>
                </a:cxn>
                <a:cxn ang="0">
                  <a:pos x="3121" y="217"/>
                </a:cxn>
                <a:cxn ang="0">
                  <a:pos x="3357" y="239"/>
                </a:cxn>
              </a:cxnLst>
              <a:rect l="0" t="0" r="r" b="b"/>
              <a:pathLst>
                <a:path w="3357" h="239">
                  <a:moveTo>
                    <a:pt x="5" y="235"/>
                  </a:moveTo>
                  <a:cubicBezTo>
                    <a:pt x="0" y="227"/>
                    <a:pt x="23" y="238"/>
                    <a:pt x="32" y="238"/>
                  </a:cubicBezTo>
                  <a:cubicBezTo>
                    <a:pt x="41" y="237"/>
                    <a:pt x="44" y="232"/>
                    <a:pt x="59" y="230"/>
                  </a:cubicBezTo>
                  <a:cubicBezTo>
                    <a:pt x="73" y="227"/>
                    <a:pt x="96" y="225"/>
                    <a:pt x="117" y="225"/>
                  </a:cubicBezTo>
                  <a:cubicBezTo>
                    <a:pt x="137" y="224"/>
                    <a:pt x="165" y="225"/>
                    <a:pt x="181" y="225"/>
                  </a:cubicBezTo>
                  <a:cubicBezTo>
                    <a:pt x="197" y="225"/>
                    <a:pt x="190" y="225"/>
                    <a:pt x="213" y="225"/>
                  </a:cubicBezTo>
                  <a:cubicBezTo>
                    <a:pt x="224" y="215"/>
                    <a:pt x="304" y="220"/>
                    <a:pt x="320" y="219"/>
                  </a:cubicBezTo>
                  <a:cubicBezTo>
                    <a:pt x="389" y="214"/>
                    <a:pt x="469" y="216"/>
                    <a:pt x="563" y="205"/>
                  </a:cubicBezTo>
                  <a:cubicBezTo>
                    <a:pt x="701" y="187"/>
                    <a:pt x="841" y="188"/>
                    <a:pt x="980" y="171"/>
                  </a:cubicBezTo>
                  <a:cubicBezTo>
                    <a:pt x="1112" y="145"/>
                    <a:pt x="1267" y="48"/>
                    <a:pt x="1341" y="26"/>
                  </a:cubicBezTo>
                  <a:cubicBezTo>
                    <a:pt x="1416" y="0"/>
                    <a:pt x="1395" y="16"/>
                    <a:pt x="1431" y="15"/>
                  </a:cubicBezTo>
                  <a:cubicBezTo>
                    <a:pt x="1466" y="15"/>
                    <a:pt x="1506" y="5"/>
                    <a:pt x="1555" y="15"/>
                  </a:cubicBezTo>
                  <a:cubicBezTo>
                    <a:pt x="1603" y="24"/>
                    <a:pt x="1652" y="50"/>
                    <a:pt x="1724" y="71"/>
                  </a:cubicBezTo>
                  <a:cubicBezTo>
                    <a:pt x="1793" y="94"/>
                    <a:pt x="1928" y="125"/>
                    <a:pt x="1983" y="139"/>
                  </a:cubicBezTo>
                  <a:cubicBezTo>
                    <a:pt x="2037" y="152"/>
                    <a:pt x="1968" y="138"/>
                    <a:pt x="2051" y="150"/>
                  </a:cubicBezTo>
                  <a:cubicBezTo>
                    <a:pt x="2183" y="183"/>
                    <a:pt x="2344" y="187"/>
                    <a:pt x="2479" y="205"/>
                  </a:cubicBezTo>
                  <a:cubicBezTo>
                    <a:pt x="2553" y="214"/>
                    <a:pt x="2802" y="202"/>
                    <a:pt x="2850" y="205"/>
                  </a:cubicBezTo>
                  <a:cubicBezTo>
                    <a:pt x="3138" y="235"/>
                    <a:pt x="2777" y="205"/>
                    <a:pt x="3087" y="205"/>
                  </a:cubicBezTo>
                  <a:cubicBezTo>
                    <a:pt x="3099" y="205"/>
                    <a:pt x="3109" y="215"/>
                    <a:pt x="3121" y="217"/>
                  </a:cubicBezTo>
                  <a:cubicBezTo>
                    <a:pt x="3221" y="230"/>
                    <a:pt x="3307" y="234"/>
                    <a:pt x="3357" y="239"/>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96" name="Line 64"/>
            <p:cNvSpPr>
              <a:spLocks noChangeShapeType="1"/>
            </p:cNvSpPr>
            <p:nvPr/>
          </p:nvSpPr>
          <p:spPr bwMode="auto">
            <a:xfrm>
              <a:off x="1632" y="2184"/>
              <a:ext cx="374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65"/>
          <p:cNvGrpSpPr>
            <a:grpSpLocks/>
          </p:cNvGrpSpPr>
          <p:nvPr/>
        </p:nvGrpSpPr>
        <p:grpSpPr bwMode="auto">
          <a:xfrm>
            <a:off x="2590800" y="1808163"/>
            <a:ext cx="3937000" cy="330200"/>
            <a:chOff x="1632" y="1139"/>
            <a:chExt cx="2480" cy="208"/>
          </a:xfrm>
        </p:grpSpPr>
        <p:sp>
          <p:nvSpPr>
            <p:cNvPr id="95298" name="Freeform 66"/>
            <p:cNvSpPr>
              <a:spLocks/>
            </p:cNvSpPr>
            <p:nvPr/>
          </p:nvSpPr>
          <p:spPr bwMode="auto">
            <a:xfrm>
              <a:off x="1679" y="1139"/>
              <a:ext cx="2433" cy="208"/>
            </a:xfrm>
            <a:custGeom>
              <a:avLst/>
              <a:gdLst/>
              <a:ahLst/>
              <a:cxnLst>
                <a:cxn ang="0">
                  <a:pos x="0" y="208"/>
                </a:cxn>
                <a:cxn ang="0">
                  <a:pos x="203" y="175"/>
                </a:cxn>
                <a:cxn ang="0">
                  <a:pos x="619" y="101"/>
                </a:cxn>
                <a:cxn ang="0">
                  <a:pos x="890" y="22"/>
                </a:cxn>
                <a:cxn ang="0">
                  <a:pos x="1115" y="6"/>
                </a:cxn>
                <a:cxn ang="0">
                  <a:pos x="1419" y="39"/>
                </a:cxn>
                <a:cxn ang="0">
                  <a:pos x="1577" y="51"/>
                </a:cxn>
                <a:cxn ang="0">
                  <a:pos x="1746" y="84"/>
                </a:cxn>
                <a:cxn ang="0">
                  <a:pos x="1926" y="146"/>
                </a:cxn>
                <a:cxn ang="0">
                  <a:pos x="2433" y="208"/>
                </a:cxn>
              </a:cxnLst>
              <a:rect l="0" t="0" r="r" b="b"/>
              <a:pathLst>
                <a:path w="2433" h="208">
                  <a:moveTo>
                    <a:pt x="0" y="208"/>
                  </a:moveTo>
                  <a:cubicBezTo>
                    <a:pt x="64" y="186"/>
                    <a:pt x="135" y="184"/>
                    <a:pt x="203" y="175"/>
                  </a:cubicBezTo>
                  <a:cubicBezTo>
                    <a:pt x="346" y="154"/>
                    <a:pt x="474" y="113"/>
                    <a:pt x="619" y="101"/>
                  </a:cubicBezTo>
                  <a:cubicBezTo>
                    <a:pt x="706" y="71"/>
                    <a:pt x="801" y="46"/>
                    <a:pt x="890" y="22"/>
                  </a:cubicBezTo>
                  <a:cubicBezTo>
                    <a:pt x="969" y="0"/>
                    <a:pt x="1035" y="27"/>
                    <a:pt x="1115" y="6"/>
                  </a:cubicBezTo>
                  <a:cubicBezTo>
                    <a:pt x="1205" y="10"/>
                    <a:pt x="1329" y="32"/>
                    <a:pt x="1419" y="39"/>
                  </a:cubicBezTo>
                  <a:cubicBezTo>
                    <a:pt x="1473" y="43"/>
                    <a:pt x="1523" y="35"/>
                    <a:pt x="1577" y="51"/>
                  </a:cubicBezTo>
                  <a:cubicBezTo>
                    <a:pt x="1643" y="70"/>
                    <a:pt x="1658" y="63"/>
                    <a:pt x="1746" y="84"/>
                  </a:cubicBezTo>
                  <a:cubicBezTo>
                    <a:pt x="1810" y="99"/>
                    <a:pt x="1860" y="133"/>
                    <a:pt x="1926" y="146"/>
                  </a:cubicBezTo>
                  <a:cubicBezTo>
                    <a:pt x="2090" y="178"/>
                    <a:pt x="2330" y="194"/>
                    <a:pt x="2433" y="208"/>
                  </a:cubicBezTo>
                </a:path>
              </a:pathLst>
            </a:custGeom>
            <a:solidFill>
              <a:schemeClr val="bg2"/>
            </a:solid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95299" name="Line 67"/>
            <p:cNvSpPr>
              <a:spLocks noChangeShapeType="1"/>
            </p:cNvSpPr>
            <p:nvPr/>
          </p:nvSpPr>
          <p:spPr bwMode="auto">
            <a:xfrm>
              <a:off x="1632" y="1344"/>
              <a:ext cx="2447" cy="0"/>
            </a:xfrm>
            <a:prstGeom prst="line">
              <a:avLst/>
            </a:prstGeom>
            <a:noFill/>
            <a:ln w="12700">
              <a:solidFill>
                <a:schemeClr val="tx1"/>
              </a:solidFill>
              <a:round/>
              <a:headEnd/>
              <a:tailEnd/>
            </a:ln>
            <a:effectLst/>
          </p:spPr>
          <p:txBody>
            <a:bodyPr wrap="none" anchor="ctr"/>
            <a:lstStyle/>
            <a:p>
              <a:endParaRPr lang="en-US"/>
            </a:p>
          </p:txBody>
        </p:sp>
      </p:grpSp>
      <p:sp>
        <p:nvSpPr>
          <p:cNvPr id="95300" name="AutoShape 68"/>
          <p:cNvSpPr>
            <a:spLocks noChangeArrowheads="1"/>
          </p:cNvSpPr>
          <p:nvPr/>
        </p:nvSpPr>
        <p:spPr bwMode="auto">
          <a:xfrm>
            <a:off x="2673350" y="1752600"/>
            <a:ext cx="492125"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1" name="AutoShape 69"/>
          <p:cNvSpPr>
            <a:spLocks noChangeArrowheads="1"/>
          </p:cNvSpPr>
          <p:nvPr/>
        </p:nvSpPr>
        <p:spPr bwMode="auto">
          <a:xfrm>
            <a:off x="3376613" y="1752600"/>
            <a:ext cx="493712"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2" name="AutoShape 70"/>
          <p:cNvSpPr>
            <a:spLocks noChangeArrowheads="1"/>
          </p:cNvSpPr>
          <p:nvPr/>
        </p:nvSpPr>
        <p:spPr bwMode="auto">
          <a:xfrm>
            <a:off x="4081463" y="1752600"/>
            <a:ext cx="492125"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3" name="AutoShape 71"/>
          <p:cNvSpPr>
            <a:spLocks noChangeArrowheads="1"/>
          </p:cNvSpPr>
          <p:nvPr/>
        </p:nvSpPr>
        <p:spPr bwMode="auto">
          <a:xfrm>
            <a:off x="4784725" y="1752600"/>
            <a:ext cx="492125"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4" name="AutoShape 72"/>
          <p:cNvSpPr>
            <a:spLocks noChangeArrowheads="1"/>
          </p:cNvSpPr>
          <p:nvPr/>
        </p:nvSpPr>
        <p:spPr bwMode="auto">
          <a:xfrm>
            <a:off x="5441950" y="1752600"/>
            <a:ext cx="492125"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5" name="AutoShape 73"/>
          <p:cNvSpPr>
            <a:spLocks noChangeArrowheads="1"/>
          </p:cNvSpPr>
          <p:nvPr/>
        </p:nvSpPr>
        <p:spPr bwMode="auto">
          <a:xfrm>
            <a:off x="6073775" y="1752600"/>
            <a:ext cx="493713" cy="32766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6" name="AutoShape 74"/>
          <p:cNvSpPr>
            <a:spLocks noChangeArrowheads="1"/>
          </p:cNvSpPr>
          <p:nvPr/>
        </p:nvSpPr>
        <p:spPr bwMode="auto">
          <a:xfrm>
            <a:off x="6696075" y="2463800"/>
            <a:ext cx="492125" cy="2565400"/>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7" name="AutoShape 75"/>
          <p:cNvSpPr>
            <a:spLocks noChangeArrowheads="1"/>
          </p:cNvSpPr>
          <p:nvPr/>
        </p:nvSpPr>
        <p:spPr bwMode="auto">
          <a:xfrm>
            <a:off x="7329488" y="3116263"/>
            <a:ext cx="492125" cy="1912937"/>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8" name="AutoShape 76"/>
          <p:cNvSpPr>
            <a:spLocks noChangeArrowheads="1"/>
          </p:cNvSpPr>
          <p:nvPr/>
        </p:nvSpPr>
        <p:spPr bwMode="auto">
          <a:xfrm>
            <a:off x="7962900" y="3116263"/>
            <a:ext cx="492125" cy="1912937"/>
          </a:xfrm>
          <a:prstGeom prst="roundRect">
            <a:avLst>
              <a:gd name="adj" fmla="val 16667"/>
            </a:avLst>
          </a:prstGeom>
          <a:noFill/>
          <a:ln w="28575">
            <a:solidFill>
              <a:schemeClr val="tx1"/>
            </a:solidFill>
            <a:round/>
            <a:headEnd/>
            <a:tailEnd/>
          </a:ln>
          <a:effectLst/>
        </p:spPr>
        <p:txBody>
          <a:bodyPr wrap="none" anchor="ctr"/>
          <a:lstStyle/>
          <a:p>
            <a:endParaRPr lang="en-US"/>
          </a:p>
        </p:txBody>
      </p:sp>
      <p:sp>
        <p:nvSpPr>
          <p:cNvPr id="95309" name="Line 77"/>
          <p:cNvSpPr>
            <a:spLocks noChangeShapeType="1"/>
          </p:cNvSpPr>
          <p:nvPr/>
        </p:nvSpPr>
        <p:spPr bwMode="auto">
          <a:xfrm flipV="1">
            <a:off x="3189288" y="2133600"/>
            <a:ext cx="141287"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0" name="Line 78"/>
          <p:cNvSpPr>
            <a:spLocks noChangeShapeType="1"/>
          </p:cNvSpPr>
          <p:nvPr/>
        </p:nvSpPr>
        <p:spPr bwMode="auto">
          <a:xfrm flipV="1">
            <a:off x="3916363" y="2133600"/>
            <a:ext cx="141287"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1" name="Line 79"/>
          <p:cNvSpPr>
            <a:spLocks noChangeShapeType="1"/>
          </p:cNvSpPr>
          <p:nvPr/>
        </p:nvSpPr>
        <p:spPr bwMode="auto">
          <a:xfrm flipV="1">
            <a:off x="4597400" y="2133600"/>
            <a:ext cx="13970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2" name="Line 80"/>
          <p:cNvSpPr>
            <a:spLocks noChangeShapeType="1"/>
          </p:cNvSpPr>
          <p:nvPr/>
        </p:nvSpPr>
        <p:spPr bwMode="auto">
          <a:xfrm flipV="1">
            <a:off x="5276850" y="2133600"/>
            <a:ext cx="141288"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3" name="Line 81"/>
          <p:cNvSpPr>
            <a:spLocks noChangeShapeType="1"/>
          </p:cNvSpPr>
          <p:nvPr/>
        </p:nvSpPr>
        <p:spPr bwMode="auto">
          <a:xfrm flipV="1">
            <a:off x="5945188" y="2133600"/>
            <a:ext cx="141287"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4" name="Line 82"/>
          <p:cNvSpPr>
            <a:spLocks noChangeShapeType="1"/>
          </p:cNvSpPr>
          <p:nvPr/>
        </p:nvSpPr>
        <p:spPr bwMode="auto">
          <a:xfrm flipV="1">
            <a:off x="6554788" y="2819400"/>
            <a:ext cx="150812" cy="1981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5" name="Line 83"/>
          <p:cNvSpPr>
            <a:spLocks noChangeShapeType="1"/>
          </p:cNvSpPr>
          <p:nvPr/>
        </p:nvSpPr>
        <p:spPr bwMode="auto">
          <a:xfrm flipV="1">
            <a:off x="7177088" y="3429000"/>
            <a:ext cx="138112" cy="1371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6" name="Line 84"/>
          <p:cNvSpPr>
            <a:spLocks noChangeShapeType="1"/>
          </p:cNvSpPr>
          <p:nvPr/>
        </p:nvSpPr>
        <p:spPr bwMode="auto">
          <a:xfrm flipV="1">
            <a:off x="7810500" y="3479800"/>
            <a:ext cx="147638" cy="1320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7" name="Line 85"/>
          <p:cNvSpPr>
            <a:spLocks noChangeShapeType="1"/>
          </p:cNvSpPr>
          <p:nvPr/>
        </p:nvSpPr>
        <p:spPr bwMode="auto">
          <a:xfrm>
            <a:off x="2919413"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8" name="Line 86"/>
          <p:cNvSpPr>
            <a:spLocks noChangeShapeType="1"/>
          </p:cNvSpPr>
          <p:nvPr/>
        </p:nvSpPr>
        <p:spPr bwMode="auto">
          <a:xfrm>
            <a:off x="363537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19" name="Line 87"/>
          <p:cNvSpPr>
            <a:spLocks noChangeShapeType="1"/>
          </p:cNvSpPr>
          <p:nvPr/>
        </p:nvSpPr>
        <p:spPr bwMode="auto">
          <a:xfrm>
            <a:off x="432752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0" name="Line 88"/>
          <p:cNvSpPr>
            <a:spLocks noChangeShapeType="1"/>
          </p:cNvSpPr>
          <p:nvPr/>
        </p:nvSpPr>
        <p:spPr bwMode="auto">
          <a:xfrm>
            <a:off x="5054600"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1" name="Line 89"/>
          <p:cNvSpPr>
            <a:spLocks noChangeShapeType="1"/>
          </p:cNvSpPr>
          <p:nvPr/>
        </p:nvSpPr>
        <p:spPr bwMode="auto">
          <a:xfrm>
            <a:off x="5699125"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2" name="Line 90"/>
          <p:cNvSpPr>
            <a:spLocks noChangeShapeType="1"/>
          </p:cNvSpPr>
          <p:nvPr/>
        </p:nvSpPr>
        <p:spPr bwMode="auto">
          <a:xfrm>
            <a:off x="6332538" y="2133600"/>
            <a:ext cx="0" cy="26670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3" name="Line 91"/>
          <p:cNvSpPr>
            <a:spLocks noChangeShapeType="1"/>
          </p:cNvSpPr>
          <p:nvPr/>
        </p:nvSpPr>
        <p:spPr bwMode="auto">
          <a:xfrm>
            <a:off x="6942138" y="2776538"/>
            <a:ext cx="0" cy="2024062"/>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4" name="Line 92"/>
          <p:cNvSpPr>
            <a:spLocks noChangeShapeType="1"/>
          </p:cNvSpPr>
          <p:nvPr/>
        </p:nvSpPr>
        <p:spPr bwMode="auto">
          <a:xfrm>
            <a:off x="7599363" y="3471863"/>
            <a:ext cx="0" cy="1328737"/>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5" name="Line 93"/>
          <p:cNvSpPr>
            <a:spLocks noChangeShapeType="1"/>
          </p:cNvSpPr>
          <p:nvPr/>
        </p:nvSpPr>
        <p:spPr bwMode="auto">
          <a:xfrm>
            <a:off x="8220075" y="3470275"/>
            <a:ext cx="0" cy="1330325"/>
          </a:xfrm>
          <a:prstGeom prst="line">
            <a:avLst/>
          </a:prstGeom>
          <a:noFill/>
          <a:ln w="28575">
            <a:solidFill>
              <a:schemeClr val="tx1"/>
            </a:solidFill>
            <a:round/>
            <a:headEnd/>
            <a:tailEnd type="triangle" w="med" len="med"/>
          </a:ln>
          <a:effectLst/>
        </p:spPr>
        <p:txBody>
          <a:bodyPr wrap="none" anchor="ctr"/>
          <a:lstStyle/>
          <a:p>
            <a:endParaRPr lang="en-US"/>
          </a:p>
        </p:txBody>
      </p:sp>
      <p:sp>
        <p:nvSpPr>
          <p:cNvPr id="95326" name="Text Box 94"/>
          <p:cNvSpPr txBox="1">
            <a:spLocks noChangeArrowheads="1"/>
          </p:cNvSpPr>
          <p:nvPr/>
        </p:nvSpPr>
        <p:spPr bwMode="auto">
          <a:xfrm rot="-5400000">
            <a:off x="8162132" y="3307556"/>
            <a:ext cx="1141412" cy="396875"/>
          </a:xfrm>
          <a:prstGeom prst="rect">
            <a:avLst/>
          </a:prstGeom>
          <a:noFill/>
          <a:ln w="12700">
            <a:noFill/>
            <a:miter lim="800000"/>
            <a:headEnd/>
            <a:tailEnd/>
          </a:ln>
          <a:effectLst/>
        </p:spPr>
        <p:txBody>
          <a:bodyPr wrap="none">
            <a:spAutoFit/>
          </a:bodyPr>
          <a:lstStyle/>
          <a:p>
            <a:r>
              <a:rPr lang="en-US" sz="2000" b="1" u="sng">
                <a:solidFill>
                  <a:schemeClr val="hlink"/>
                </a:solidFill>
              </a:rPr>
              <a:t>Iteration</a:t>
            </a:r>
            <a:endParaRPr lang="en-US"/>
          </a:p>
        </p:txBody>
      </p:sp>
      <p:cxnSp>
        <p:nvCxnSpPr>
          <p:cNvPr id="95327" name="AutoShape 95"/>
          <p:cNvCxnSpPr>
            <a:cxnSpLocks noChangeShapeType="1"/>
          </p:cNvCxnSpPr>
          <p:nvPr/>
        </p:nvCxnSpPr>
        <p:spPr bwMode="auto">
          <a:xfrm rot="10800000">
            <a:off x="4343400" y="5638800"/>
            <a:ext cx="1030288" cy="487363"/>
          </a:xfrm>
          <a:prstGeom prst="bentConnector2">
            <a:avLst/>
          </a:prstGeom>
          <a:noFill/>
          <a:ln w="12700">
            <a:solidFill>
              <a:schemeClr val="tx1"/>
            </a:solidFill>
            <a:miter lim="800000"/>
            <a:headEnd/>
            <a:tailEnd type="triangle" w="med" len="med"/>
          </a:ln>
          <a:effectLst/>
        </p:spPr>
      </p:cxnSp>
      <p:cxnSp>
        <p:nvCxnSpPr>
          <p:cNvPr id="95328" name="AutoShape 96"/>
          <p:cNvCxnSpPr>
            <a:cxnSpLocks noChangeShapeType="1"/>
            <a:stCxn id="95326" idx="1"/>
          </p:cNvCxnSpPr>
          <p:nvPr/>
        </p:nvCxnSpPr>
        <p:spPr bwMode="auto">
          <a:xfrm>
            <a:off x="8732838" y="4076700"/>
            <a:ext cx="0" cy="935038"/>
          </a:xfrm>
          <a:prstGeom prst="straightConnector1">
            <a:avLst/>
          </a:prstGeom>
          <a:noFill/>
          <a:ln w="12700">
            <a:solidFill>
              <a:schemeClr val="tx1"/>
            </a:solidFill>
            <a:round/>
            <a:headEnd/>
            <a:tailEnd type="triangle" w="med" len="med"/>
          </a:ln>
          <a:effectLst/>
        </p:spPr>
      </p:cxnSp>
      <p:cxnSp>
        <p:nvCxnSpPr>
          <p:cNvPr id="95329" name="AutoShape 97"/>
          <p:cNvCxnSpPr>
            <a:cxnSpLocks noChangeShapeType="1"/>
            <a:stCxn id="95326" idx="3"/>
          </p:cNvCxnSpPr>
          <p:nvPr/>
        </p:nvCxnSpPr>
        <p:spPr bwMode="auto">
          <a:xfrm flipV="1">
            <a:off x="8732838" y="1727200"/>
            <a:ext cx="0" cy="1208088"/>
          </a:xfrm>
          <a:prstGeom prst="straightConnector1">
            <a:avLst/>
          </a:prstGeom>
          <a:noFill/>
          <a:ln w="12700">
            <a:solidFill>
              <a:schemeClr val="tx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95317"/>
                                        </p:tgtEl>
                                        <p:attrNameLst>
                                          <p:attrName>style.visibility</p:attrName>
                                        </p:attrNameLst>
                                      </p:cBhvr>
                                      <p:to>
                                        <p:strVal val="visible"/>
                                      </p:to>
                                    </p:set>
                                    <p:anim calcmode="lin" valueType="num">
                                      <p:cBhvr>
                                        <p:cTn id="7" dur="500" fill="hold"/>
                                        <p:tgtEl>
                                          <p:spTgt spid="95317"/>
                                        </p:tgtEl>
                                        <p:attrNameLst>
                                          <p:attrName>ppt_x</p:attrName>
                                        </p:attrNameLst>
                                      </p:cBhvr>
                                      <p:tavLst>
                                        <p:tav tm="0">
                                          <p:val>
                                            <p:strVal val="#ppt_x"/>
                                          </p:val>
                                        </p:tav>
                                        <p:tav tm="100000">
                                          <p:val>
                                            <p:strVal val="#ppt_x"/>
                                          </p:val>
                                        </p:tav>
                                      </p:tavLst>
                                    </p:anim>
                                    <p:anim calcmode="lin" valueType="num">
                                      <p:cBhvr>
                                        <p:cTn id="8" dur="500" fill="hold"/>
                                        <p:tgtEl>
                                          <p:spTgt spid="95317"/>
                                        </p:tgtEl>
                                        <p:attrNameLst>
                                          <p:attrName>ppt_y</p:attrName>
                                        </p:attrNameLst>
                                      </p:cBhvr>
                                      <p:tavLst>
                                        <p:tav tm="0">
                                          <p:val>
                                            <p:strVal val="#ppt_y-#ppt_h/2"/>
                                          </p:val>
                                        </p:tav>
                                        <p:tav tm="100000">
                                          <p:val>
                                            <p:strVal val="#ppt_y"/>
                                          </p:val>
                                        </p:tav>
                                      </p:tavLst>
                                    </p:anim>
                                    <p:anim calcmode="lin" valueType="num">
                                      <p:cBhvr>
                                        <p:cTn id="9" dur="500" fill="hold"/>
                                        <p:tgtEl>
                                          <p:spTgt spid="95317"/>
                                        </p:tgtEl>
                                        <p:attrNameLst>
                                          <p:attrName>ppt_w</p:attrName>
                                        </p:attrNameLst>
                                      </p:cBhvr>
                                      <p:tavLst>
                                        <p:tav tm="0">
                                          <p:val>
                                            <p:strVal val="#ppt_w"/>
                                          </p:val>
                                        </p:tav>
                                        <p:tav tm="100000">
                                          <p:val>
                                            <p:strVal val="#ppt_w"/>
                                          </p:val>
                                        </p:tav>
                                      </p:tavLst>
                                    </p:anim>
                                    <p:anim calcmode="lin" valueType="num">
                                      <p:cBhvr>
                                        <p:cTn id="10" dur="500" fill="hold"/>
                                        <p:tgtEl>
                                          <p:spTgt spid="9531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95317"/>
                                        </p:tgtEl>
                                        <p:attrNameLst>
                                          <p:attrName>style.visibility</p:attrName>
                                        </p:attrNameLst>
                                      </p:cBhvr>
                                      <p:to>
                                        <p:strVal val="hidden"/>
                                      </p:to>
                                    </p:set>
                                  </p:sub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95300"/>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par>
                          <p:cTn id="17" fill="hold">
                            <p:stCondLst>
                              <p:cond delay="2500"/>
                            </p:stCondLst>
                            <p:childTnLst>
                              <p:par>
                                <p:cTn id="18" presetID="17" presetClass="entr" presetSubtype="4" fill="hold" grpId="0" nodeType="afterEffect">
                                  <p:stCondLst>
                                    <p:cond delay="1000"/>
                                  </p:stCondLst>
                                  <p:childTnLst>
                                    <p:set>
                                      <p:cBhvr>
                                        <p:cTn id="19" dur="1" fill="hold">
                                          <p:stCondLst>
                                            <p:cond delay="0"/>
                                          </p:stCondLst>
                                        </p:cTn>
                                        <p:tgtEl>
                                          <p:spTgt spid="95309"/>
                                        </p:tgtEl>
                                        <p:attrNameLst>
                                          <p:attrName>style.visibility</p:attrName>
                                        </p:attrNameLst>
                                      </p:cBhvr>
                                      <p:to>
                                        <p:strVal val="visible"/>
                                      </p:to>
                                    </p:set>
                                    <p:anim calcmode="lin" valueType="num">
                                      <p:cBhvr>
                                        <p:cTn id="20" dur="500" fill="hold"/>
                                        <p:tgtEl>
                                          <p:spTgt spid="95309"/>
                                        </p:tgtEl>
                                        <p:attrNameLst>
                                          <p:attrName>ppt_x</p:attrName>
                                        </p:attrNameLst>
                                      </p:cBhvr>
                                      <p:tavLst>
                                        <p:tav tm="0">
                                          <p:val>
                                            <p:strVal val="#ppt_x"/>
                                          </p:val>
                                        </p:tav>
                                        <p:tav tm="100000">
                                          <p:val>
                                            <p:strVal val="#ppt_x"/>
                                          </p:val>
                                        </p:tav>
                                      </p:tavLst>
                                    </p:anim>
                                    <p:anim calcmode="lin" valueType="num">
                                      <p:cBhvr>
                                        <p:cTn id="21" dur="500" fill="hold"/>
                                        <p:tgtEl>
                                          <p:spTgt spid="95309"/>
                                        </p:tgtEl>
                                        <p:attrNameLst>
                                          <p:attrName>ppt_y</p:attrName>
                                        </p:attrNameLst>
                                      </p:cBhvr>
                                      <p:tavLst>
                                        <p:tav tm="0">
                                          <p:val>
                                            <p:strVal val="#ppt_y+#ppt_h/2"/>
                                          </p:val>
                                        </p:tav>
                                        <p:tav tm="100000">
                                          <p:val>
                                            <p:strVal val="#ppt_y"/>
                                          </p:val>
                                        </p:tav>
                                      </p:tavLst>
                                    </p:anim>
                                    <p:anim calcmode="lin" valueType="num">
                                      <p:cBhvr>
                                        <p:cTn id="22" dur="500" fill="hold"/>
                                        <p:tgtEl>
                                          <p:spTgt spid="95309"/>
                                        </p:tgtEl>
                                        <p:attrNameLst>
                                          <p:attrName>ppt_w</p:attrName>
                                        </p:attrNameLst>
                                      </p:cBhvr>
                                      <p:tavLst>
                                        <p:tav tm="0">
                                          <p:val>
                                            <p:strVal val="#ppt_w"/>
                                          </p:val>
                                        </p:tav>
                                        <p:tav tm="100000">
                                          <p:val>
                                            <p:strVal val="#ppt_w"/>
                                          </p:val>
                                        </p:tav>
                                      </p:tavLst>
                                    </p:anim>
                                    <p:anim calcmode="lin" valueType="num">
                                      <p:cBhvr>
                                        <p:cTn id="23" dur="500" fill="hold"/>
                                        <p:tgtEl>
                                          <p:spTgt spid="9530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8"/>
                                            </p:cond>
                                          </p:stCondLst>
                                        </p:cTn>
                                        <p:tgtEl>
                                          <p:spTgt spid="95309"/>
                                        </p:tgtEl>
                                        <p:attrNameLst>
                                          <p:attrName>style.visibility</p:attrName>
                                        </p:attrNameLst>
                                      </p:cBhvr>
                                      <p:to>
                                        <p:strVal val="hidden"/>
                                      </p:to>
                                    </p:set>
                                  </p:subTnLst>
                                </p:cTn>
                              </p:par>
                            </p:childTnLst>
                          </p:cTn>
                        </p:par>
                        <p:par>
                          <p:cTn id="24" fill="hold">
                            <p:stCondLst>
                              <p:cond delay="4000"/>
                            </p:stCondLst>
                            <p:childTnLst>
                              <p:par>
                                <p:cTn id="25" presetID="17" presetClass="entr" presetSubtype="1" fill="hold" grpId="0" nodeType="afterEffect">
                                  <p:stCondLst>
                                    <p:cond delay="0"/>
                                  </p:stCondLst>
                                  <p:childTnLst>
                                    <p:set>
                                      <p:cBhvr>
                                        <p:cTn id="26" dur="1" fill="hold">
                                          <p:stCondLst>
                                            <p:cond delay="0"/>
                                          </p:stCondLst>
                                        </p:cTn>
                                        <p:tgtEl>
                                          <p:spTgt spid="95318"/>
                                        </p:tgtEl>
                                        <p:attrNameLst>
                                          <p:attrName>style.visibility</p:attrName>
                                        </p:attrNameLst>
                                      </p:cBhvr>
                                      <p:to>
                                        <p:strVal val="visible"/>
                                      </p:to>
                                    </p:set>
                                    <p:anim calcmode="lin" valueType="num">
                                      <p:cBhvr>
                                        <p:cTn id="27" dur="500" fill="hold"/>
                                        <p:tgtEl>
                                          <p:spTgt spid="95318"/>
                                        </p:tgtEl>
                                        <p:attrNameLst>
                                          <p:attrName>ppt_x</p:attrName>
                                        </p:attrNameLst>
                                      </p:cBhvr>
                                      <p:tavLst>
                                        <p:tav tm="0">
                                          <p:val>
                                            <p:strVal val="#ppt_x"/>
                                          </p:val>
                                        </p:tav>
                                        <p:tav tm="100000">
                                          <p:val>
                                            <p:strVal val="#ppt_x"/>
                                          </p:val>
                                        </p:tav>
                                      </p:tavLst>
                                    </p:anim>
                                    <p:anim calcmode="lin" valueType="num">
                                      <p:cBhvr>
                                        <p:cTn id="28" dur="500" fill="hold"/>
                                        <p:tgtEl>
                                          <p:spTgt spid="95318"/>
                                        </p:tgtEl>
                                        <p:attrNameLst>
                                          <p:attrName>ppt_y</p:attrName>
                                        </p:attrNameLst>
                                      </p:cBhvr>
                                      <p:tavLst>
                                        <p:tav tm="0">
                                          <p:val>
                                            <p:strVal val="#ppt_y-#ppt_h/2"/>
                                          </p:val>
                                        </p:tav>
                                        <p:tav tm="100000">
                                          <p:val>
                                            <p:strVal val="#ppt_y"/>
                                          </p:val>
                                        </p:tav>
                                      </p:tavLst>
                                    </p:anim>
                                    <p:anim calcmode="lin" valueType="num">
                                      <p:cBhvr>
                                        <p:cTn id="29" dur="500" fill="hold"/>
                                        <p:tgtEl>
                                          <p:spTgt spid="95318"/>
                                        </p:tgtEl>
                                        <p:attrNameLst>
                                          <p:attrName>ppt_w</p:attrName>
                                        </p:attrNameLst>
                                      </p:cBhvr>
                                      <p:tavLst>
                                        <p:tav tm="0">
                                          <p:val>
                                            <p:strVal val="#ppt_w"/>
                                          </p:val>
                                        </p:tav>
                                        <p:tav tm="100000">
                                          <p:val>
                                            <p:strVal val="#ppt_w"/>
                                          </p:val>
                                        </p:tav>
                                      </p:tavLst>
                                    </p:anim>
                                    <p:anim calcmode="lin" valueType="num">
                                      <p:cBhvr>
                                        <p:cTn id="30" dur="500" fill="hold"/>
                                        <p:tgtEl>
                                          <p:spTgt spid="9531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5"/>
                                            </p:cond>
                                          </p:stCondLst>
                                        </p:cTn>
                                        <p:tgtEl>
                                          <p:spTgt spid="95318"/>
                                        </p:tgtEl>
                                        <p:attrNameLst>
                                          <p:attrName>style.visibility</p:attrName>
                                        </p:attrNameLst>
                                      </p:cBhvr>
                                      <p:to>
                                        <p:strVal val="hidden"/>
                                      </p:to>
                                    </p:set>
                                  </p:sub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95301"/>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par>
                          <p:cTn id="37" fill="hold">
                            <p:stCondLst>
                              <p:cond delay="5500"/>
                            </p:stCondLst>
                            <p:childTnLst>
                              <p:par>
                                <p:cTn id="38" presetID="17" presetClass="entr" presetSubtype="4" fill="hold" grpId="0" nodeType="afterEffect">
                                  <p:stCondLst>
                                    <p:cond delay="1000"/>
                                  </p:stCondLst>
                                  <p:childTnLst>
                                    <p:set>
                                      <p:cBhvr>
                                        <p:cTn id="39" dur="1" fill="hold">
                                          <p:stCondLst>
                                            <p:cond delay="0"/>
                                          </p:stCondLst>
                                        </p:cTn>
                                        <p:tgtEl>
                                          <p:spTgt spid="95310"/>
                                        </p:tgtEl>
                                        <p:attrNameLst>
                                          <p:attrName>style.visibility</p:attrName>
                                        </p:attrNameLst>
                                      </p:cBhvr>
                                      <p:to>
                                        <p:strVal val="visible"/>
                                      </p:to>
                                    </p:set>
                                    <p:anim calcmode="lin" valueType="num">
                                      <p:cBhvr>
                                        <p:cTn id="40" dur="500" fill="hold"/>
                                        <p:tgtEl>
                                          <p:spTgt spid="95310"/>
                                        </p:tgtEl>
                                        <p:attrNameLst>
                                          <p:attrName>ppt_x</p:attrName>
                                        </p:attrNameLst>
                                      </p:cBhvr>
                                      <p:tavLst>
                                        <p:tav tm="0">
                                          <p:val>
                                            <p:strVal val="#ppt_x"/>
                                          </p:val>
                                        </p:tav>
                                        <p:tav tm="100000">
                                          <p:val>
                                            <p:strVal val="#ppt_x"/>
                                          </p:val>
                                        </p:tav>
                                      </p:tavLst>
                                    </p:anim>
                                    <p:anim calcmode="lin" valueType="num">
                                      <p:cBhvr>
                                        <p:cTn id="41" dur="500" fill="hold"/>
                                        <p:tgtEl>
                                          <p:spTgt spid="95310"/>
                                        </p:tgtEl>
                                        <p:attrNameLst>
                                          <p:attrName>ppt_y</p:attrName>
                                        </p:attrNameLst>
                                      </p:cBhvr>
                                      <p:tavLst>
                                        <p:tav tm="0">
                                          <p:val>
                                            <p:strVal val="#ppt_y+#ppt_h/2"/>
                                          </p:val>
                                        </p:tav>
                                        <p:tav tm="100000">
                                          <p:val>
                                            <p:strVal val="#ppt_y"/>
                                          </p:val>
                                        </p:tav>
                                      </p:tavLst>
                                    </p:anim>
                                    <p:anim calcmode="lin" valueType="num">
                                      <p:cBhvr>
                                        <p:cTn id="42" dur="500" fill="hold"/>
                                        <p:tgtEl>
                                          <p:spTgt spid="95310"/>
                                        </p:tgtEl>
                                        <p:attrNameLst>
                                          <p:attrName>ppt_w</p:attrName>
                                        </p:attrNameLst>
                                      </p:cBhvr>
                                      <p:tavLst>
                                        <p:tav tm="0">
                                          <p:val>
                                            <p:strVal val="#ppt_w"/>
                                          </p:val>
                                        </p:tav>
                                        <p:tav tm="100000">
                                          <p:val>
                                            <p:strVal val="#ppt_w"/>
                                          </p:val>
                                        </p:tav>
                                      </p:tavLst>
                                    </p:anim>
                                    <p:anim calcmode="lin" valueType="num">
                                      <p:cBhvr>
                                        <p:cTn id="43" dur="500" fill="hold"/>
                                        <p:tgtEl>
                                          <p:spTgt spid="9531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38"/>
                                            </p:cond>
                                          </p:stCondLst>
                                        </p:cTn>
                                        <p:tgtEl>
                                          <p:spTgt spid="95310"/>
                                        </p:tgtEl>
                                        <p:attrNameLst>
                                          <p:attrName>style.visibility</p:attrName>
                                        </p:attrNameLst>
                                      </p:cBhvr>
                                      <p:to>
                                        <p:strVal val="hidden"/>
                                      </p:to>
                                    </p:set>
                                  </p:subTnLst>
                                </p:cTn>
                              </p:par>
                            </p:childTnLst>
                          </p:cTn>
                        </p:par>
                        <p:par>
                          <p:cTn id="44" fill="hold">
                            <p:stCondLst>
                              <p:cond delay="7000"/>
                            </p:stCondLst>
                            <p:childTnLst>
                              <p:par>
                                <p:cTn id="45" presetID="17" presetClass="entr" presetSubtype="1" fill="hold" grpId="0" nodeType="afterEffect">
                                  <p:stCondLst>
                                    <p:cond delay="0"/>
                                  </p:stCondLst>
                                  <p:childTnLst>
                                    <p:set>
                                      <p:cBhvr>
                                        <p:cTn id="46" dur="1" fill="hold">
                                          <p:stCondLst>
                                            <p:cond delay="0"/>
                                          </p:stCondLst>
                                        </p:cTn>
                                        <p:tgtEl>
                                          <p:spTgt spid="95319"/>
                                        </p:tgtEl>
                                        <p:attrNameLst>
                                          <p:attrName>style.visibility</p:attrName>
                                        </p:attrNameLst>
                                      </p:cBhvr>
                                      <p:to>
                                        <p:strVal val="visible"/>
                                      </p:to>
                                    </p:set>
                                    <p:anim calcmode="lin" valueType="num">
                                      <p:cBhvr>
                                        <p:cTn id="47" dur="500" fill="hold"/>
                                        <p:tgtEl>
                                          <p:spTgt spid="95319"/>
                                        </p:tgtEl>
                                        <p:attrNameLst>
                                          <p:attrName>ppt_x</p:attrName>
                                        </p:attrNameLst>
                                      </p:cBhvr>
                                      <p:tavLst>
                                        <p:tav tm="0">
                                          <p:val>
                                            <p:strVal val="#ppt_x"/>
                                          </p:val>
                                        </p:tav>
                                        <p:tav tm="100000">
                                          <p:val>
                                            <p:strVal val="#ppt_x"/>
                                          </p:val>
                                        </p:tav>
                                      </p:tavLst>
                                    </p:anim>
                                    <p:anim calcmode="lin" valueType="num">
                                      <p:cBhvr>
                                        <p:cTn id="48" dur="500" fill="hold"/>
                                        <p:tgtEl>
                                          <p:spTgt spid="95319"/>
                                        </p:tgtEl>
                                        <p:attrNameLst>
                                          <p:attrName>ppt_y</p:attrName>
                                        </p:attrNameLst>
                                      </p:cBhvr>
                                      <p:tavLst>
                                        <p:tav tm="0">
                                          <p:val>
                                            <p:strVal val="#ppt_y-#ppt_h/2"/>
                                          </p:val>
                                        </p:tav>
                                        <p:tav tm="100000">
                                          <p:val>
                                            <p:strVal val="#ppt_y"/>
                                          </p:val>
                                        </p:tav>
                                      </p:tavLst>
                                    </p:anim>
                                    <p:anim calcmode="lin" valueType="num">
                                      <p:cBhvr>
                                        <p:cTn id="49" dur="500" fill="hold"/>
                                        <p:tgtEl>
                                          <p:spTgt spid="95319"/>
                                        </p:tgtEl>
                                        <p:attrNameLst>
                                          <p:attrName>ppt_w</p:attrName>
                                        </p:attrNameLst>
                                      </p:cBhvr>
                                      <p:tavLst>
                                        <p:tav tm="0">
                                          <p:val>
                                            <p:strVal val="#ppt_w"/>
                                          </p:val>
                                        </p:tav>
                                        <p:tav tm="100000">
                                          <p:val>
                                            <p:strVal val="#ppt_w"/>
                                          </p:val>
                                        </p:tav>
                                      </p:tavLst>
                                    </p:anim>
                                    <p:anim calcmode="lin" valueType="num">
                                      <p:cBhvr>
                                        <p:cTn id="50" dur="500" fill="hold"/>
                                        <p:tgtEl>
                                          <p:spTgt spid="9531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45"/>
                                            </p:cond>
                                          </p:stCondLst>
                                        </p:cTn>
                                        <p:tgtEl>
                                          <p:spTgt spid="95319"/>
                                        </p:tgtEl>
                                        <p:attrNameLst>
                                          <p:attrName>style.visibility</p:attrName>
                                        </p:attrNameLst>
                                      </p:cBhvr>
                                      <p:to>
                                        <p:strVal val="hidden"/>
                                      </p:to>
                                    </p:set>
                                  </p:subTnLst>
                                </p:cTn>
                              </p:par>
                            </p:childTnLst>
                          </p:cTn>
                        </p:par>
                        <p:par>
                          <p:cTn id="51" fill="hold">
                            <p:stCondLst>
                              <p:cond delay="7500"/>
                            </p:stCondLst>
                            <p:childTnLst>
                              <p:par>
                                <p:cTn id="52" presetID="1" presetClass="entr" presetSubtype="0" fill="hold" grpId="0" nodeType="afterEffect">
                                  <p:stCondLst>
                                    <p:cond delay="0"/>
                                  </p:stCondLst>
                                  <p:childTnLst>
                                    <p:set>
                                      <p:cBhvr>
                                        <p:cTn id="53" dur="1" fill="hold">
                                          <p:stCondLst>
                                            <p:cond delay="499"/>
                                          </p:stCondLst>
                                        </p:cTn>
                                        <p:tgtEl>
                                          <p:spTgt spid="95302"/>
                                        </p:tgtEl>
                                        <p:attrNameLst>
                                          <p:attrName>style.visibility</p:attrName>
                                        </p:attrNameLst>
                                      </p:cBhvr>
                                      <p:to>
                                        <p:strVal val="visible"/>
                                      </p:to>
                                    </p:set>
                                  </p:childTnLst>
                                </p:cTn>
                              </p:par>
                            </p:childTnLst>
                          </p:cTn>
                        </p:par>
                        <p:par>
                          <p:cTn id="54" fill="hold">
                            <p:stCondLst>
                              <p:cond delay="8000"/>
                            </p:stCondLst>
                            <p:childTnLst>
                              <p:par>
                                <p:cTn id="55" presetID="1" presetClass="entr" presetSubtype="0" fill="hold" nodeType="afterEffect">
                                  <p:stCondLst>
                                    <p:cond delay="0"/>
                                  </p:stCondLst>
                                  <p:childTnLst>
                                    <p:set>
                                      <p:cBhvr>
                                        <p:cTn id="56" dur="1" fill="hold">
                                          <p:stCondLst>
                                            <p:cond delay="499"/>
                                          </p:stCondLst>
                                        </p:cTn>
                                        <p:tgtEl>
                                          <p:spTgt spid="7"/>
                                        </p:tgtEl>
                                        <p:attrNameLst>
                                          <p:attrName>style.visibility</p:attrName>
                                        </p:attrNameLst>
                                      </p:cBhvr>
                                      <p:to>
                                        <p:strVal val="visible"/>
                                      </p:to>
                                    </p:set>
                                  </p:childTnLst>
                                </p:cTn>
                              </p:par>
                            </p:childTnLst>
                          </p:cTn>
                        </p:par>
                        <p:par>
                          <p:cTn id="57" fill="hold">
                            <p:stCondLst>
                              <p:cond delay="8500"/>
                            </p:stCondLst>
                            <p:childTnLst>
                              <p:par>
                                <p:cTn id="58" presetID="17" presetClass="entr" presetSubtype="4" fill="hold" grpId="0" nodeType="afterEffect">
                                  <p:stCondLst>
                                    <p:cond delay="1000"/>
                                  </p:stCondLst>
                                  <p:childTnLst>
                                    <p:set>
                                      <p:cBhvr>
                                        <p:cTn id="59" dur="1" fill="hold">
                                          <p:stCondLst>
                                            <p:cond delay="0"/>
                                          </p:stCondLst>
                                        </p:cTn>
                                        <p:tgtEl>
                                          <p:spTgt spid="95311"/>
                                        </p:tgtEl>
                                        <p:attrNameLst>
                                          <p:attrName>style.visibility</p:attrName>
                                        </p:attrNameLst>
                                      </p:cBhvr>
                                      <p:to>
                                        <p:strVal val="visible"/>
                                      </p:to>
                                    </p:set>
                                    <p:anim calcmode="lin" valueType="num">
                                      <p:cBhvr>
                                        <p:cTn id="60" dur="500" fill="hold"/>
                                        <p:tgtEl>
                                          <p:spTgt spid="95311"/>
                                        </p:tgtEl>
                                        <p:attrNameLst>
                                          <p:attrName>ppt_x</p:attrName>
                                        </p:attrNameLst>
                                      </p:cBhvr>
                                      <p:tavLst>
                                        <p:tav tm="0">
                                          <p:val>
                                            <p:strVal val="#ppt_x"/>
                                          </p:val>
                                        </p:tav>
                                        <p:tav tm="100000">
                                          <p:val>
                                            <p:strVal val="#ppt_x"/>
                                          </p:val>
                                        </p:tav>
                                      </p:tavLst>
                                    </p:anim>
                                    <p:anim calcmode="lin" valueType="num">
                                      <p:cBhvr>
                                        <p:cTn id="61" dur="500" fill="hold"/>
                                        <p:tgtEl>
                                          <p:spTgt spid="95311"/>
                                        </p:tgtEl>
                                        <p:attrNameLst>
                                          <p:attrName>ppt_y</p:attrName>
                                        </p:attrNameLst>
                                      </p:cBhvr>
                                      <p:tavLst>
                                        <p:tav tm="0">
                                          <p:val>
                                            <p:strVal val="#ppt_y+#ppt_h/2"/>
                                          </p:val>
                                        </p:tav>
                                        <p:tav tm="100000">
                                          <p:val>
                                            <p:strVal val="#ppt_y"/>
                                          </p:val>
                                        </p:tav>
                                      </p:tavLst>
                                    </p:anim>
                                    <p:anim calcmode="lin" valueType="num">
                                      <p:cBhvr>
                                        <p:cTn id="62" dur="500" fill="hold"/>
                                        <p:tgtEl>
                                          <p:spTgt spid="95311"/>
                                        </p:tgtEl>
                                        <p:attrNameLst>
                                          <p:attrName>ppt_w</p:attrName>
                                        </p:attrNameLst>
                                      </p:cBhvr>
                                      <p:tavLst>
                                        <p:tav tm="0">
                                          <p:val>
                                            <p:strVal val="#ppt_w"/>
                                          </p:val>
                                        </p:tav>
                                        <p:tav tm="100000">
                                          <p:val>
                                            <p:strVal val="#ppt_w"/>
                                          </p:val>
                                        </p:tav>
                                      </p:tavLst>
                                    </p:anim>
                                    <p:anim calcmode="lin" valueType="num">
                                      <p:cBhvr>
                                        <p:cTn id="63" dur="500" fill="hold"/>
                                        <p:tgtEl>
                                          <p:spTgt spid="9531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8"/>
                                            </p:cond>
                                          </p:stCondLst>
                                        </p:cTn>
                                        <p:tgtEl>
                                          <p:spTgt spid="95311"/>
                                        </p:tgtEl>
                                        <p:attrNameLst>
                                          <p:attrName>style.visibility</p:attrName>
                                        </p:attrNameLst>
                                      </p:cBhvr>
                                      <p:to>
                                        <p:strVal val="hidden"/>
                                      </p:to>
                                    </p:set>
                                  </p:subTnLst>
                                </p:cTn>
                              </p:par>
                            </p:childTnLst>
                          </p:cTn>
                        </p:par>
                        <p:par>
                          <p:cTn id="64" fill="hold">
                            <p:stCondLst>
                              <p:cond delay="10000"/>
                            </p:stCondLst>
                            <p:childTnLst>
                              <p:par>
                                <p:cTn id="65" presetID="17" presetClass="entr" presetSubtype="1" fill="hold" grpId="0" nodeType="afterEffect">
                                  <p:stCondLst>
                                    <p:cond delay="0"/>
                                  </p:stCondLst>
                                  <p:childTnLst>
                                    <p:set>
                                      <p:cBhvr>
                                        <p:cTn id="66" dur="1" fill="hold">
                                          <p:stCondLst>
                                            <p:cond delay="0"/>
                                          </p:stCondLst>
                                        </p:cTn>
                                        <p:tgtEl>
                                          <p:spTgt spid="95320"/>
                                        </p:tgtEl>
                                        <p:attrNameLst>
                                          <p:attrName>style.visibility</p:attrName>
                                        </p:attrNameLst>
                                      </p:cBhvr>
                                      <p:to>
                                        <p:strVal val="visible"/>
                                      </p:to>
                                    </p:set>
                                    <p:anim calcmode="lin" valueType="num">
                                      <p:cBhvr>
                                        <p:cTn id="67" dur="500" fill="hold"/>
                                        <p:tgtEl>
                                          <p:spTgt spid="95320"/>
                                        </p:tgtEl>
                                        <p:attrNameLst>
                                          <p:attrName>ppt_x</p:attrName>
                                        </p:attrNameLst>
                                      </p:cBhvr>
                                      <p:tavLst>
                                        <p:tav tm="0">
                                          <p:val>
                                            <p:strVal val="#ppt_x"/>
                                          </p:val>
                                        </p:tav>
                                        <p:tav tm="100000">
                                          <p:val>
                                            <p:strVal val="#ppt_x"/>
                                          </p:val>
                                        </p:tav>
                                      </p:tavLst>
                                    </p:anim>
                                    <p:anim calcmode="lin" valueType="num">
                                      <p:cBhvr>
                                        <p:cTn id="68" dur="500" fill="hold"/>
                                        <p:tgtEl>
                                          <p:spTgt spid="95320"/>
                                        </p:tgtEl>
                                        <p:attrNameLst>
                                          <p:attrName>ppt_y</p:attrName>
                                        </p:attrNameLst>
                                      </p:cBhvr>
                                      <p:tavLst>
                                        <p:tav tm="0">
                                          <p:val>
                                            <p:strVal val="#ppt_y-#ppt_h/2"/>
                                          </p:val>
                                        </p:tav>
                                        <p:tav tm="100000">
                                          <p:val>
                                            <p:strVal val="#ppt_y"/>
                                          </p:val>
                                        </p:tav>
                                      </p:tavLst>
                                    </p:anim>
                                    <p:anim calcmode="lin" valueType="num">
                                      <p:cBhvr>
                                        <p:cTn id="69" dur="500" fill="hold"/>
                                        <p:tgtEl>
                                          <p:spTgt spid="95320"/>
                                        </p:tgtEl>
                                        <p:attrNameLst>
                                          <p:attrName>ppt_w</p:attrName>
                                        </p:attrNameLst>
                                      </p:cBhvr>
                                      <p:tavLst>
                                        <p:tav tm="0">
                                          <p:val>
                                            <p:strVal val="#ppt_w"/>
                                          </p:val>
                                        </p:tav>
                                        <p:tav tm="100000">
                                          <p:val>
                                            <p:strVal val="#ppt_w"/>
                                          </p:val>
                                        </p:tav>
                                      </p:tavLst>
                                    </p:anim>
                                    <p:anim calcmode="lin" valueType="num">
                                      <p:cBhvr>
                                        <p:cTn id="70" dur="500" fill="hold"/>
                                        <p:tgtEl>
                                          <p:spTgt spid="9532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65"/>
                                            </p:cond>
                                          </p:stCondLst>
                                        </p:cTn>
                                        <p:tgtEl>
                                          <p:spTgt spid="95320"/>
                                        </p:tgtEl>
                                        <p:attrNameLst>
                                          <p:attrName>style.visibility</p:attrName>
                                        </p:attrNameLst>
                                      </p:cBhvr>
                                      <p:to>
                                        <p:strVal val="hidden"/>
                                      </p:to>
                                    </p:set>
                                  </p:subTnLst>
                                </p:cTn>
                              </p:par>
                            </p:childTnLst>
                          </p:cTn>
                        </p:par>
                        <p:par>
                          <p:cTn id="71" fill="hold">
                            <p:stCondLst>
                              <p:cond delay="10500"/>
                            </p:stCondLst>
                            <p:childTnLst>
                              <p:par>
                                <p:cTn id="72" presetID="1" presetClass="entr" presetSubtype="0" fill="hold" grpId="0" nodeType="afterEffect">
                                  <p:stCondLst>
                                    <p:cond delay="0"/>
                                  </p:stCondLst>
                                  <p:childTnLst>
                                    <p:set>
                                      <p:cBhvr>
                                        <p:cTn id="73" dur="1" fill="hold">
                                          <p:stCondLst>
                                            <p:cond delay="499"/>
                                          </p:stCondLst>
                                        </p:cTn>
                                        <p:tgtEl>
                                          <p:spTgt spid="95303"/>
                                        </p:tgtEl>
                                        <p:attrNameLst>
                                          <p:attrName>style.visibility</p:attrName>
                                        </p:attrNameLst>
                                      </p:cBhvr>
                                      <p:to>
                                        <p:strVal val="visible"/>
                                      </p:to>
                                    </p:set>
                                  </p:childTnLst>
                                </p:cTn>
                              </p:par>
                            </p:childTnLst>
                          </p:cTn>
                        </p:par>
                        <p:par>
                          <p:cTn id="74" fill="hold">
                            <p:stCondLst>
                              <p:cond delay="11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11500"/>
                            </p:stCondLst>
                            <p:childTnLst>
                              <p:par>
                                <p:cTn id="78" presetID="17" presetClass="entr" presetSubtype="4" fill="hold" grpId="0" nodeType="afterEffect">
                                  <p:stCondLst>
                                    <p:cond delay="1000"/>
                                  </p:stCondLst>
                                  <p:childTnLst>
                                    <p:set>
                                      <p:cBhvr>
                                        <p:cTn id="79" dur="1" fill="hold">
                                          <p:stCondLst>
                                            <p:cond delay="0"/>
                                          </p:stCondLst>
                                        </p:cTn>
                                        <p:tgtEl>
                                          <p:spTgt spid="95312"/>
                                        </p:tgtEl>
                                        <p:attrNameLst>
                                          <p:attrName>style.visibility</p:attrName>
                                        </p:attrNameLst>
                                      </p:cBhvr>
                                      <p:to>
                                        <p:strVal val="visible"/>
                                      </p:to>
                                    </p:set>
                                    <p:anim calcmode="lin" valueType="num">
                                      <p:cBhvr>
                                        <p:cTn id="80" dur="500" fill="hold"/>
                                        <p:tgtEl>
                                          <p:spTgt spid="95312"/>
                                        </p:tgtEl>
                                        <p:attrNameLst>
                                          <p:attrName>ppt_x</p:attrName>
                                        </p:attrNameLst>
                                      </p:cBhvr>
                                      <p:tavLst>
                                        <p:tav tm="0">
                                          <p:val>
                                            <p:strVal val="#ppt_x"/>
                                          </p:val>
                                        </p:tav>
                                        <p:tav tm="100000">
                                          <p:val>
                                            <p:strVal val="#ppt_x"/>
                                          </p:val>
                                        </p:tav>
                                      </p:tavLst>
                                    </p:anim>
                                    <p:anim calcmode="lin" valueType="num">
                                      <p:cBhvr>
                                        <p:cTn id="81" dur="500" fill="hold"/>
                                        <p:tgtEl>
                                          <p:spTgt spid="95312"/>
                                        </p:tgtEl>
                                        <p:attrNameLst>
                                          <p:attrName>ppt_y</p:attrName>
                                        </p:attrNameLst>
                                      </p:cBhvr>
                                      <p:tavLst>
                                        <p:tav tm="0">
                                          <p:val>
                                            <p:strVal val="#ppt_y+#ppt_h/2"/>
                                          </p:val>
                                        </p:tav>
                                        <p:tav tm="100000">
                                          <p:val>
                                            <p:strVal val="#ppt_y"/>
                                          </p:val>
                                        </p:tav>
                                      </p:tavLst>
                                    </p:anim>
                                    <p:anim calcmode="lin" valueType="num">
                                      <p:cBhvr>
                                        <p:cTn id="82" dur="500" fill="hold"/>
                                        <p:tgtEl>
                                          <p:spTgt spid="95312"/>
                                        </p:tgtEl>
                                        <p:attrNameLst>
                                          <p:attrName>ppt_w</p:attrName>
                                        </p:attrNameLst>
                                      </p:cBhvr>
                                      <p:tavLst>
                                        <p:tav tm="0">
                                          <p:val>
                                            <p:strVal val="#ppt_w"/>
                                          </p:val>
                                        </p:tav>
                                        <p:tav tm="100000">
                                          <p:val>
                                            <p:strVal val="#ppt_w"/>
                                          </p:val>
                                        </p:tav>
                                      </p:tavLst>
                                    </p:anim>
                                    <p:anim calcmode="lin" valueType="num">
                                      <p:cBhvr>
                                        <p:cTn id="83" dur="500" fill="hold"/>
                                        <p:tgtEl>
                                          <p:spTgt spid="95312"/>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78"/>
                                            </p:cond>
                                          </p:stCondLst>
                                        </p:cTn>
                                        <p:tgtEl>
                                          <p:spTgt spid="95312"/>
                                        </p:tgtEl>
                                        <p:attrNameLst>
                                          <p:attrName>style.visibility</p:attrName>
                                        </p:attrNameLst>
                                      </p:cBhvr>
                                      <p:to>
                                        <p:strVal val="hidden"/>
                                      </p:to>
                                    </p:set>
                                  </p:subTnLst>
                                </p:cTn>
                              </p:par>
                            </p:childTnLst>
                          </p:cTn>
                        </p:par>
                        <p:par>
                          <p:cTn id="84" fill="hold">
                            <p:stCondLst>
                              <p:cond delay="13000"/>
                            </p:stCondLst>
                            <p:childTnLst>
                              <p:par>
                                <p:cTn id="85" presetID="17" presetClass="entr" presetSubtype="1" fill="hold" grpId="0" nodeType="afterEffect">
                                  <p:stCondLst>
                                    <p:cond delay="0"/>
                                  </p:stCondLst>
                                  <p:childTnLst>
                                    <p:set>
                                      <p:cBhvr>
                                        <p:cTn id="86" dur="1" fill="hold">
                                          <p:stCondLst>
                                            <p:cond delay="0"/>
                                          </p:stCondLst>
                                        </p:cTn>
                                        <p:tgtEl>
                                          <p:spTgt spid="95321"/>
                                        </p:tgtEl>
                                        <p:attrNameLst>
                                          <p:attrName>style.visibility</p:attrName>
                                        </p:attrNameLst>
                                      </p:cBhvr>
                                      <p:to>
                                        <p:strVal val="visible"/>
                                      </p:to>
                                    </p:set>
                                    <p:anim calcmode="lin" valueType="num">
                                      <p:cBhvr>
                                        <p:cTn id="87" dur="500" fill="hold"/>
                                        <p:tgtEl>
                                          <p:spTgt spid="95321"/>
                                        </p:tgtEl>
                                        <p:attrNameLst>
                                          <p:attrName>ppt_x</p:attrName>
                                        </p:attrNameLst>
                                      </p:cBhvr>
                                      <p:tavLst>
                                        <p:tav tm="0">
                                          <p:val>
                                            <p:strVal val="#ppt_x"/>
                                          </p:val>
                                        </p:tav>
                                        <p:tav tm="100000">
                                          <p:val>
                                            <p:strVal val="#ppt_x"/>
                                          </p:val>
                                        </p:tav>
                                      </p:tavLst>
                                    </p:anim>
                                    <p:anim calcmode="lin" valueType="num">
                                      <p:cBhvr>
                                        <p:cTn id="88" dur="500" fill="hold"/>
                                        <p:tgtEl>
                                          <p:spTgt spid="95321"/>
                                        </p:tgtEl>
                                        <p:attrNameLst>
                                          <p:attrName>ppt_y</p:attrName>
                                        </p:attrNameLst>
                                      </p:cBhvr>
                                      <p:tavLst>
                                        <p:tav tm="0">
                                          <p:val>
                                            <p:strVal val="#ppt_y-#ppt_h/2"/>
                                          </p:val>
                                        </p:tav>
                                        <p:tav tm="100000">
                                          <p:val>
                                            <p:strVal val="#ppt_y"/>
                                          </p:val>
                                        </p:tav>
                                      </p:tavLst>
                                    </p:anim>
                                    <p:anim calcmode="lin" valueType="num">
                                      <p:cBhvr>
                                        <p:cTn id="89" dur="500" fill="hold"/>
                                        <p:tgtEl>
                                          <p:spTgt spid="95321"/>
                                        </p:tgtEl>
                                        <p:attrNameLst>
                                          <p:attrName>ppt_w</p:attrName>
                                        </p:attrNameLst>
                                      </p:cBhvr>
                                      <p:tavLst>
                                        <p:tav tm="0">
                                          <p:val>
                                            <p:strVal val="#ppt_w"/>
                                          </p:val>
                                        </p:tav>
                                        <p:tav tm="100000">
                                          <p:val>
                                            <p:strVal val="#ppt_w"/>
                                          </p:val>
                                        </p:tav>
                                      </p:tavLst>
                                    </p:anim>
                                    <p:anim calcmode="lin" valueType="num">
                                      <p:cBhvr>
                                        <p:cTn id="90" dur="500" fill="hold"/>
                                        <p:tgtEl>
                                          <p:spTgt spid="9532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85"/>
                                            </p:cond>
                                          </p:stCondLst>
                                        </p:cTn>
                                        <p:tgtEl>
                                          <p:spTgt spid="95321"/>
                                        </p:tgtEl>
                                        <p:attrNameLst>
                                          <p:attrName>style.visibility</p:attrName>
                                        </p:attrNameLst>
                                      </p:cBhvr>
                                      <p:to>
                                        <p:strVal val="hidden"/>
                                      </p:to>
                                    </p:set>
                                  </p:subTnLst>
                                </p:cTn>
                              </p:par>
                            </p:childTnLst>
                          </p:cTn>
                        </p:par>
                        <p:par>
                          <p:cTn id="91" fill="hold">
                            <p:stCondLst>
                              <p:cond delay="13500"/>
                            </p:stCondLst>
                            <p:childTnLst>
                              <p:par>
                                <p:cTn id="92" presetID="1" presetClass="entr" presetSubtype="0" fill="hold" grpId="0" nodeType="afterEffect">
                                  <p:stCondLst>
                                    <p:cond delay="0"/>
                                  </p:stCondLst>
                                  <p:childTnLst>
                                    <p:set>
                                      <p:cBhvr>
                                        <p:cTn id="93" dur="1" fill="hold">
                                          <p:stCondLst>
                                            <p:cond delay="499"/>
                                          </p:stCondLst>
                                        </p:cTn>
                                        <p:tgtEl>
                                          <p:spTgt spid="95304"/>
                                        </p:tgtEl>
                                        <p:attrNameLst>
                                          <p:attrName>style.visibility</p:attrName>
                                        </p:attrNameLst>
                                      </p:cBhvr>
                                      <p:to>
                                        <p:strVal val="visible"/>
                                      </p:to>
                                    </p:set>
                                  </p:childTnLst>
                                </p:cTn>
                              </p:par>
                            </p:childTnLst>
                          </p:cTn>
                        </p:par>
                        <p:par>
                          <p:cTn id="94" fill="hold">
                            <p:stCondLst>
                              <p:cond delay="14000"/>
                            </p:stCondLst>
                            <p:childTnLst>
                              <p:par>
                                <p:cTn id="95" presetID="1" presetClass="entr" presetSubtype="0" fill="hold" nodeType="afterEffect">
                                  <p:stCondLst>
                                    <p:cond delay="0"/>
                                  </p:stCondLst>
                                  <p:childTnLst>
                                    <p:set>
                                      <p:cBhvr>
                                        <p:cTn id="96" dur="1" fill="hold">
                                          <p:stCondLst>
                                            <p:cond delay="499"/>
                                          </p:stCondLst>
                                        </p:cTn>
                                        <p:tgtEl>
                                          <p:spTgt spid="9"/>
                                        </p:tgtEl>
                                        <p:attrNameLst>
                                          <p:attrName>style.visibility</p:attrName>
                                        </p:attrNameLst>
                                      </p:cBhvr>
                                      <p:to>
                                        <p:strVal val="visible"/>
                                      </p:to>
                                    </p:set>
                                  </p:childTnLst>
                                </p:cTn>
                              </p:par>
                            </p:childTnLst>
                          </p:cTn>
                        </p:par>
                        <p:par>
                          <p:cTn id="97" fill="hold">
                            <p:stCondLst>
                              <p:cond delay="14500"/>
                            </p:stCondLst>
                            <p:childTnLst>
                              <p:par>
                                <p:cTn id="98" presetID="17" presetClass="entr" presetSubtype="4" fill="hold" grpId="0" nodeType="afterEffect">
                                  <p:stCondLst>
                                    <p:cond delay="1000"/>
                                  </p:stCondLst>
                                  <p:childTnLst>
                                    <p:set>
                                      <p:cBhvr>
                                        <p:cTn id="99" dur="1" fill="hold">
                                          <p:stCondLst>
                                            <p:cond delay="0"/>
                                          </p:stCondLst>
                                        </p:cTn>
                                        <p:tgtEl>
                                          <p:spTgt spid="95313"/>
                                        </p:tgtEl>
                                        <p:attrNameLst>
                                          <p:attrName>style.visibility</p:attrName>
                                        </p:attrNameLst>
                                      </p:cBhvr>
                                      <p:to>
                                        <p:strVal val="visible"/>
                                      </p:to>
                                    </p:set>
                                    <p:anim calcmode="lin" valueType="num">
                                      <p:cBhvr>
                                        <p:cTn id="100" dur="500" fill="hold"/>
                                        <p:tgtEl>
                                          <p:spTgt spid="95313"/>
                                        </p:tgtEl>
                                        <p:attrNameLst>
                                          <p:attrName>ppt_x</p:attrName>
                                        </p:attrNameLst>
                                      </p:cBhvr>
                                      <p:tavLst>
                                        <p:tav tm="0">
                                          <p:val>
                                            <p:strVal val="#ppt_x"/>
                                          </p:val>
                                        </p:tav>
                                        <p:tav tm="100000">
                                          <p:val>
                                            <p:strVal val="#ppt_x"/>
                                          </p:val>
                                        </p:tav>
                                      </p:tavLst>
                                    </p:anim>
                                    <p:anim calcmode="lin" valueType="num">
                                      <p:cBhvr>
                                        <p:cTn id="101" dur="500" fill="hold"/>
                                        <p:tgtEl>
                                          <p:spTgt spid="95313"/>
                                        </p:tgtEl>
                                        <p:attrNameLst>
                                          <p:attrName>ppt_y</p:attrName>
                                        </p:attrNameLst>
                                      </p:cBhvr>
                                      <p:tavLst>
                                        <p:tav tm="0">
                                          <p:val>
                                            <p:strVal val="#ppt_y+#ppt_h/2"/>
                                          </p:val>
                                        </p:tav>
                                        <p:tav tm="100000">
                                          <p:val>
                                            <p:strVal val="#ppt_y"/>
                                          </p:val>
                                        </p:tav>
                                      </p:tavLst>
                                    </p:anim>
                                    <p:anim calcmode="lin" valueType="num">
                                      <p:cBhvr>
                                        <p:cTn id="102" dur="500" fill="hold"/>
                                        <p:tgtEl>
                                          <p:spTgt spid="95313"/>
                                        </p:tgtEl>
                                        <p:attrNameLst>
                                          <p:attrName>ppt_w</p:attrName>
                                        </p:attrNameLst>
                                      </p:cBhvr>
                                      <p:tavLst>
                                        <p:tav tm="0">
                                          <p:val>
                                            <p:strVal val="#ppt_w"/>
                                          </p:val>
                                        </p:tav>
                                        <p:tav tm="100000">
                                          <p:val>
                                            <p:strVal val="#ppt_w"/>
                                          </p:val>
                                        </p:tav>
                                      </p:tavLst>
                                    </p:anim>
                                    <p:anim calcmode="lin" valueType="num">
                                      <p:cBhvr>
                                        <p:cTn id="103" dur="500" fill="hold"/>
                                        <p:tgtEl>
                                          <p:spTgt spid="9531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8"/>
                                            </p:cond>
                                          </p:stCondLst>
                                        </p:cTn>
                                        <p:tgtEl>
                                          <p:spTgt spid="95313"/>
                                        </p:tgtEl>
                                        <p:attrNameLst>
                                          <p:attrName>style.visibility</p:attrName>
                                        </p:attrNameLst>
                                      </p:cBhvr>
                                      <p:to>
                                        <p:strVal val="hidden"/>
                                      </p:to>
                                    </p:set>
                                  </p:subTnLst>
                                </p:cTn>
                              </p:par>
                            </p:childTnLst>
                          </p:cTn>
                        </p:par>
                        <p:par>
                          <p:cTn id="104" fill="hold">
                            <p:stCondLst>
                              <p:cond delay="16000"/>
                            </p:stCondLst>
                            <p:childTnLst>
                              <p:par>
                                <p:cTn id="105" presetID="17" presetClass="entr" presetSubtype="1" fill="hold" grpId="0" nodeType="afterEffect">
                                  <p:stCondLst>
                                    <p:cond delay="0"/>
                                  </p:stCondLst>
                                  <p:childTnLst>
                                    <p:set>
                                      <p:cBhvr>
                                        <p:cTn id="106" dur="1" fill="hold">
                                          <p:stCondLst>
                                            <p:cond delay="0"/>
                                          </p:stCondLst>
                                        </p:cTn>
                                        <p:tgtEl>
                                          <p:spTgt spid="95322"/>
                                        </p:tgtEl>
                                        <p:attrNameLst>
                                          <p:attrName>style.visibility</p:attrName>
                                        </p:attrNameLst>
                                      </p:cBhvr>
                                      <p:to>
                                        <p:strVal val="visible"/>
                                      </p:to>
                                    </p:set>
                                    <p:anim calcmode="lin" valueType="num">
                                      <p:cBhvr>
                                        <p:cTn id="107" dur="500" fill="hold"/>
                                        <p:tgtEl>
                                          <p:spTgt spid="95322"/>
                                        </p:tgtEl>
                                        <p:attrNameLst>
                                          <p:attrName>ppt_x</p:attrName>
                                        </p:attrNameLst>
                                      </p:cBhvr>
                                      <p:tavLst>
                                        <p:tav tm="0">
                                          <p:val>
                                            <p:strVal val="#ppt_x"/>
                                          </p:val>
                                        </p:tav>
                                        <p:tav tm="100000">
                                          <p:val>
                                            <p:strVal val="#ppt_x"/>
                                          </p:val>
                                        </p:tav>
                                      </p:tavLst>
                                    </p:anim>
                                    <p:anim calcmode="lin" valueType="num">
                                      <p:cBhvr>
                                        <p:cTn id="108" dur="500" fill="hold"/>
                                        <p:tgtEl>
                                          <p:spTgt spid="95322"/>
                                        </p:tgtEl>
                                        <p:attrNameLst>
                                          <p:attrName>ppt_y</p:attrName>
                                        </p:attrNameLst>
                                      </p:cBhvr>
                                      <p:tavLst>
                                        <p:tav tm="0">
                                          <p:val>
                                            <p:strVal val="#ppt_y-#ppt_h/2"/>
                                          </p:val>
                                        </p:tav>
                                        <p:tav tm="100000">
                                          <p:val>
                                            <p:strVal val="#ppt_y"/>
                                          </p:val>
                                        </p:tav>
                                      </p:tavLst>
                                    </p:anim>
                                    <p:anim calcmode="lin" valueType="num">
                                      <p:cBhvr>
                                        <p:cTn id="109" dur="500" fill="hold"/>
                                        <p:tgtEl>
                                          <p:spTgt spid="95322"/>
                                        </p:tgtEl>
                                        <p:attrNameLst>
                                          <p:attrName>ppt_w</p:attrName>
                                        </p:attrNameLst>
                                      </p:cBhvr>
                                      <p:tavLst>
                                        <p:tav tm="0">
                                          <p:val>
                                            <p:strVal val="#ppt_w"/>
                                          </p:val>
                                        </p:tav>
                                        <p:tav tm="100000">
                                          <p:val>
                                            <p:strVal val="#ppt_w"/>
                                          </p:val>
                                        </p:tav>
                                      </p:tavLst>
                                    </p:anim>
                                    <p:anim calcmode="lin" valueType="num">
                                      <p:cBhvr>
                                        <p:cTn id="110" dur="500" fill="hold"/>
                                        <p:tgtEl>
                                          <p:spTgt spid="95322"/>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05"/>
                                            </p:cond>
                                          </p:stCondLst>
                                        </p:cTn>
                                        <p:tgtEl>
                                          <p:spTgt spid="95322"/>
                                        </p:tgtEl>
                                        <p:attrNameLst>
                                          <p:attrName>style.visibility</p:attrName>
                                        </p:attrNameLst>
                                      </p:cBhvr>
                                      <p:to>
                                        <p:strVal val="hidden"/>
                                      </p:to>
                                    </p:set>
                                  </p:subTnLst>
                                </p:cTn>
                              </p:par>
                            </p:childTnLst>
                          </p:cTn>
                        </p:par>
                        <p:par>
                          <p:cTn id="111" fill="hold">
                            <p:stCondLst>
                              <p:cond delay="16500"/>
                            </p:stCondLst>
                            <p:childTnLst>
                              <p:par>
                                <p:cTn id="112" presetID="1" presetClass="entr" presetSubtype="0" fill="hold" grpId="0" nodeType="afterEffect">
                                  <p:stCondLst>
                                    <p:cond delay="0"/>
                                  </p:stCondLst>
                                  <p:childTnLst>
                                    <p:set>
                                      <p:cBhvr>
                                        <p:cTn id="113" dur="1" fill="hold">
                                          <p:stCondLst>
                                            <p:cond delay="499"/>
                                          </p:stCondLst>
                                        </p:cTn>
                                        <p:tgtEl>
                                          <p:spTgt spid="95305"/>
                                        </p:tgtEl>
                                        <p:attrNameLst>
                                          <p:attrName>style.visibility</p:attrName>
                                        </p:attrNameLst>
                                      </p:cBhvr>
                                      <p:to>
                                        <p:strVal val="visible"/>
                                      </p:to>
                                    </p:set>
                                  </p:childTnLst>
                                </p:cTn>
                              </p:par>
                            </p:childTnLst>
                          </p:cTn>
                        </p:par>
                        <p:par>
                          <p:cTn id="114" fill="hold">
                            <p:stCondLst>
                              <p:cond delay="17000"/>
                            </p:stCondLst>
                            <p:childTnLst>
                              <p:par>
                                <p:cTn id="115" presetID="1" presetClass="entr" presetSubtype="0" fill="hold" nodeType="afterEffect">
                                  <p:stCondLst>
                                    <p:cond delay="0"/>
                                  </p:stCondLst>
                                  <p:childTnLst>
                                    <p:set>
                                      <p:cBhvr>
                                        <p:cTn id="116" dur="1" fill="hold">
                                          <p:stCondLst>
                                            <p:cond delay="499"/>
                                          </p:stCondLst>
                                        </p:cTn>
                                        <p:tgtEl>
                                          <p:spTgt spid="10"/>
                                        </p:tgtEl>
                                        <p:attrNameLst>
                                          <p:attrName>style.visibility</p:attrName>
                                        </p:attrNameLst>
                                      </p:cBhvr>
                                      <p:to>
                                        <p:strVal val="visible"/>
                                      </p:to>
                                    </p:set>
                                  </p:childTnLst>
                                </p:cTn>
                              </p:par>
                            </p:childTnLst>
                          </p:cTn>
                        </p:par>
                        <p:par>
                          <p:cTn id="117" fill="hold">
                            <p:stCondLst>
                              <p:cond delay="17500"/>
                            </p:stCondLst>
                            <p:childTnLst>
                              <p:par>
                                <p:cTn id="118" presetID="17" presetClass="entr" presetSubtype="4" fill="hold" grpId="0" nodeType="afterEffect">
                                  <p:stCondLst>
                                    <p:cond delay="1000"/>
                                  </p:stCondLst>
                                  <p:childTnLst>
                                    <p:set>
                                      <p:cBhvr>
                                        <p:cTn id="119" dur="1" fill="hold">
                                          <p:stCondLst>
                                            <p:cond delay="0"/>
                                          </p:stCondLst>
                                        </p:cTn>
                                        <p:tgtEl>
                                          <p:spTgt spid="95314"/>
                                        </p:tgtEl>
                                        <p:attrNameLst>
                                          <p:attrName>style.visibility</p:attrName>
                                        </p:attrNameLst>
                                      </p:cBhvr>
                                      <p:to>
                                        <p:strVal val="visible"/>
                                      </p:to>
                                    </p:set>
                                    <p:anim calcmode="lin" valueType="num">
                                      <p:cBhvr>
                                        <p:cTn id="120" dur="500" fill="hold"/>
                                        <p:tgtEl>
                                          <p:spTgt spid="95314"/>
                                        </p:tgtEl>
                                        <p:attrNameLst>
                                          <p:attrName>ppt_x</p:attrName>
                                        </p:attrNameLst>
                                      </p:cBhvr>
                                      <p:tavLst>
                                        <p:tav tm="0">
                                          <p:val>
                                            <p:strVal val="#ppt_x"/>
                                          </p:val>
                                        </p:tav>
                                        <p:tav tm="100000">
                                          <p:val>
                                            <p:strVal val="#ppt_x"/>
                                          </p:val>
                                        </p:tav>
                                      </p:tavLst>
                                    </p:anim>
                                    <p:anim calcmode="lin" valueType="num">
                                      <p:cBhvr>
                                        <p:cTn id="121" dur="500" fill="hold"/>
                                        <p:tgtEl>
                                          <p:spTgt spid="95314"/>
                                        </p:tgtEl>
                                        <p:attrNameLst>
                                          <p:attrName>ppt_y</p:attrName>
                                        </p:attrNameLst>
                                      </p:cBhvr>
                                      <p:tavLst>
                                        <p:tav tm="0">
                                          <p:val>
                                            <p:strVal val="#ppt_y+#ppt_h/2"/>
                                          </p:val>
                                        </p:tav>
                                        <p:tav tm="100000">
                                          <p:val>
                                            <p:strVal val="#ppt_y"/>
                                          </p:val>
                                        </p:tav>
                                      </p:tavLst>
                                    </p:anim>
                                    <p:anim calcmode="lin" valueType="num">
                                      <p:cBhvr>
                                        <p:cTn id="122" dur="500" fill="hold"/>
                                        <p:tgtEl>
                                          <p:spTgt spid="95314"/>
                                        </p:tgtEl>
                                        <p:attrNameLst>
                                          <p:attrName>ppt_w</p:attrName>
                                        </p:attrNameLst>
                                      </p:cBhvr>
                                      <p:tavLst>
                                        <p:tav tm="0">
                                          <p:val>
                                            <p:strVal val="#ppt_w"/>
                                          </p:val>
                                        </p:tav>
                                        <p:tav tm="100000">
                                          <p:val>
                                            <p:strVal val="#ppt_w"/>
                                          </p:val>
                                        </p:tav>
                                      </p:tavLst>
                                    </p:anim>
                                    <p:anim calcmode="lin" valueType="num">
                                      <p:cBhvr>
                                        <p:cTn id="123" dur="500" fill="hold"/>
                                        <p:tgtEl>
                                          <p:spTgt spid="9531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18"/>
                                            </p:cond>
                                          </p:stCondLst>
                                        </p:cTn>
                                        <p:tgtEl>
                                          <p:spTgt spid="95314"/>
                                        </p:tgtEl>
                                        <p:attrNameLst>
                                          <p:attrName>style.visibility</p:attrName>
                                        </p:attrNameLst>
                                      </p:cBhvr>
                                      <p:to>
                                        <p:strVal val="hidden"/>
                                      </p:to>
                                    </p:set>
                                  </p:subTnLst>
                                </p:cTn>
                              </p:par>
                            </p:childTnLst>
                          </p:cTn>
                        </p:par>
                        <p:par>
                          <p:cTn id="124" fill="hold">
                            <p:stCondLst>
                              <p:cond delay="19000"/>
                            </p:stCondLst>
                            <p:childTnLst>
                              <p:par>
                                <p:cTn id="125" presetID="17" presetClass="entr" presetSubtype="1" fill="hold" grpId="0" nodeType="afterEffect">
                                  <p:stCondLst>
                                    <p:cond delay="0"/>
                                  </p:stCondLst>
                                  <p:childTnLst>
                                    <p:set>
                                      <p:cBhvr>
                                        <p:cTn id="126" dur="1" fill="hold">
                                          <p:stCondLst>
                                            <p:cond delay="0"/>
                                          </p:stCondLst>
                                        </p:cTn>
                                        <p:tgtEl>
                                          <p:spTgt spid="95323"/>
                                        </p:tgtEl>
                                        <p:attrNameLst>
                                          <p:attrName>style.visibility</p:attrName>
                                        </p:attrNameLst>
                                      </p:cBhvr>
                                      <p:to>
                                        <p:strVal val="visible"/>
                                      </p:to>
                                    </p:set>
                                    <p:anim calcmode="lin" valueType="num">
                                      <p:cBhvr>
                                        <p:cTn id="127" dur="500" fill="hold"/>
                                        <p:tgtEl>
                                          <p:spTgt spid="95323"/>
                                        </p:tgtEl>
                                        <p:attrNameLst>
                                          <p:attrName>ppt_x</p:attrName>
                                        </p:attrNameLst>
                                      </p:cBhvr>
                                      <p:tavLst>
                                        <p:tav tm="0">
                                          <p:val>
                                            <p:strVal val="#ppt_x"/>
                                          </p:val>
                                        </p:tav>
                                        <p:tav tm="100000">
                                          <p:val>
                                            <p:strVal val="#ppt_x"/>
                                          </p:val>
                                        </p:tav>
                                      </p:tavLst>
                                    </p:anim>
                                    <p:anim calcmode="lin" valueType="num">
                                      <p:cBhvr>
                                        <p:cTn id="128" dur="500" fill="hold"/>
                                        <p:tgtEl>
                                          <p:spTgt spid="95323"/>
                                        </p:tgtEl>
                                        <p:attrNameLst>
                                          <p:attrName>ppt_y</p:attrName>
                                        </p:attrNameLst>
                                      </p:cBhvr>
                                      <p:tavLst>
                                        <p:tav tm="0">
                                          <p:val>
                                            <p:strVal val="#ppt_y-#ppt_h/2"/>
                                          </p:val>
                                        </p:tav>
                                        <p:tav tm="100000">
                                          <p:val>
                                            <p:strVal val="#ppt_y"/>
                                          </p:val>
                                        </p:tav>
                                      </p:tavLst>
                                    </p:anim>
                                    <p:anim calcmode="lin" valueType="num">
                                      <p:cBhvr>
                                        <p:cTn id="129" dur="500" fill="hold"/>
                                        <p:tgtEl>
                                          <p:spTgt spid="95323"/>
                                        </p:tgtEl>
                                        <p:attrNameLst>
                                          <p:attrName>ppt_w</p:attrName>
                                        </p:attrNameLst>
                                      </p:cBhvr>
                                      <p:tavLst>
                                        <p:tav tm="0">
                                          <p:val>
                                            <p:strVal val="#ppt_w"/>
                                          </p:val>
                                        </p:tav>
                                        <p:tav tm="100000">
                                          <p:val>
                                            <p:strVal val="#ppt_w"/>
                                          </p:val>
                                        </p:tav>
                                      </p:tavLst>
                                    </p:anim>
                                    <p:anim calcmode="lin" valueType="num">
                                      <p:cBhvr>
                                        <p:cTn id="130" dur="500" fill="hold"/>
                                        <p:tgtEl>
                                          <p:spTgt spid="9532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25"/>
                                            </p:cond>
                                          </p:stCondLst>
                                        </p:cTn>
                                        <p:tgtEl>
                                          <p:spTgt spid="95323"/>
                                        </p:tgtEl>
                                        <p:attrNameLst>
                                          <p:attrName>style.visibility</p:attrName>
                                        </p:attrNameLst>
                                      </p:cBhvr>
                                      <p:to>
                                        <p:strVal val="hidden"/>
                                      </p:to>
                                    </p:set>
                                  </p:subTnLst>
                                </p:cTn>
                              </p:par>
                            </p:childTnLst>
                          </p:cTn>
                        </p:par>
                        <p:par>
                          <p:cTn id="131" fill="hold">
                            <p:stCondLst>
                              <p:cond delay="19500"/>
                            </p:stCondLst>
                            <p:childTnLst>
                              <p:par>
                                <p:cTn id="132" presetID="1" presetClass="entr" presetSubtype="0" fill="hold" grpId="0" nodeType="afterEffect">
                                  <p:stCondLst>
                                    <p:cond delay="0"/>
                                  </p:stCondLst>
                                  <p:childTnLst>
                                    <p:set>
                                      <p:cBhvr>
                                        <p:cTn id="133" dur="1" fill="hold">
                                          <p:stCondLst>
                                            <p:cond delay="499"/>
                                          </p:stCondLst>
                                        </p:cTn>
                                        <p:tgtEl>
                                          <p:spTgt spid="95306"/>
                                        </p:tgtEl>
                                        <p:attrNameLst>
                                          <p:attrName>style.visibility</p:attrName>
                                        </p:attrNameLst>
                                      </p:cBhvr>
                                      <p:to>
                                        <p:strVal val="visible"/>
                                      </p:to>
                                    </p:set>
                                  </p:childTnLst>
                                </p:cTn>
                              </p:par>
                            </p:childTnLst>
                          </p:cTn>
                        </p:par>
                        <p:par>
                          <p:cTn id="134" fill="hold">
                            <p:stCondLst>
                              <p:cond delay="20000"/>
                            </p:stCondLst>
                            <p:childTnLst>
                              <p:par>
                                <p:cTn id="135" presetID="1" presetClass="entr" presetSubtype="0" fill="hold" nodeType="afterEffect">
                                  <p:stCondLst>
                                    <p:cond delay="0"/>
                                  </p:stCondLst>
                                  <p:childTnLst>
                                    <p:set>
                                      <p:cBhvr>
                                        <p:cTn id="136" dur="1" fill="hold">
                                          <p:stCondLst>
                                            <p:cond delay="499"/>
                                          </p:stCondLst>
                                        </p:cTn>
                                        <p:tgtEl>
                                          <p:spTgt spid="11"/>
                                        </p:tgtEl>
                                        <p:attrNameLst>
                                          <p:attrName>style.visibility</p:attrName>
                                        </p:attrNameLst>
                                      </p:cBhvr>
                                      <p:to>
                                        <p:strVal val="visible"/>
                                      </p:to>
                                    </p:set>
                                  </p:childTnLst>
                                </p:cTn>
                              </p:par>
                            </p:childTnLst>
                          </p:cTn>
                        </p:par>
                        <p:par>
                          <p:cTn id="137" fill="hold">
                            <p:stCondLst>
                              <p:cond delay="20500"/>
                            </p:stCondLst>
                            <p:childTnLst>
                              <p:par>
                                <p:cTn id="138" presetID="17" presetClass="entr" presetSubtype="4" fill="hold" grpId="0" nodeType="afterEffect">
                                  <p:stCondLst>
                                    <p:cond delay="1000"/>
                                  </p:stCondLst>
                                  <p:childTnLst>
                                    <p:set>
                                      <p:cBhvr>
                                        <p:cTn id="139" dur="1" fill="hold">
                                          <p:stCondLst>
                                            <p:cond delay="0"/>
                                          </p:stCondLst>
                                        </p:cTn>
                                        <p:tgtEl>
                                          <p:spTgt spid="95315"/>
                                        </p:tgtEl>
                                        <p:attrNameLst>
                                          <p:attrName>style.visibility</p:attrName>
                                        </p:attrNameLst>
                                      </p:cBhvr>
                                      <p:to>
                                        <p:strVal val="visible"/>
                                      </p:to>
                                    </p:set>
                                    <p:anim calcmode="lin" valueType="num">
                                      <p:cBhvr>
                                        <p:cTn id="140" dur="500" fill="hold"/>
                                        <p:tgtEl>
                                          <p:spTgt spid="95315"/>
                                        </p:tgtEl>
                                        <p:attrNameLst>
                                          <p:attrName>ppt_x</p:attrName>
                                        </p:attrNameLst>
                                      </p:cBhvr>
                                      <p:tavLst>
                                        <p:tav tm="0">
                                          <p:val>
                                            <p:strVal val="#ppt_x"/>
                                          </p:val>
                                        </p:tav>
                                        <p:tav tm="100000">
                                          <p:val>
                                            <p:strVal val="#ppt_x"/>
                                          </p:val>
                                        </p:tav>
                                      </p:tavLst>
                                    </p:anim>
                                    <p:anim calcmode="lin" valueType="num">
                                      <p:cBhvr>
                                        <p:cTn id="141" dur="500" fill="hold"/>
                                        <p:tgtEl>
                                          <p:spTgt spid="95315"/>
                                        </p:tgtEl>
                                        <p:attrNameLst>
                                          <p:attrName>ppt_y</p:attrName>
                                        </p:attrNameLst>
                                      </p:cBhvr>
                                      <p:tavLst>
                                        <p:tav tm="0">
                                          <p:val>
                                            <p:strVal val="#ppt_y+#ppt_h/2"/>
                                          </p:val>
                                        </p:tav>
                                        <p:tav tm="100000">
                                          <p:val>
                                            <p:strVal val="#ppt_y"/>
                                          </p:val>
                                        </p:tav>
                                      </p:tavLst>
                                    </p:anim>
                                    <p:anim calcmode="lin" valueType="num">
                                      <p:cBhvr>
                                        <p:cTn id="142" dur="500" fill="hold"/>
                                        <p:tgtEl>
                                          <p:spTgt spid="95315"/>
                                        </p:tgtEl>
                                        <p:attrNameLst>
                                          <p:attrName>ppt_w</p:attrName>
                                        </p:attrNameLst>
                                      </p:cBhvr>
                                      <p:tavLst>
                                        <p:tav tm="0">
                                          <p:val>
                                            <p:strVal val="#ppt_w"/>
                                          </p:val>
                                        </p:tav>
                                        <p:tav tm="100000">
                                          <p:val>
                                            <p:strVal val="#ppt_w"/>
                                          </p:val>
                                        </p:tav>
                                      </p:tavLst>
                                    </p:anim>
                                    <p:anim calcmode="lin" valueType="num">
                                      <p:cBhvr>
                                        <p:cTn id="143" dur="500" fill="hold"/>
                                        <p:tgtEl>
                                          <p:spTgt spid="9531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38"/>
                                            </p:cond>
                                          </p:stCondLst>
                                        </p:cTn>
                                        <p:tgtEl>
                                          <p:spTgt spid="95315"/>
                                        </p:tgtEl>
                                        <p:attrNameLst>
                                          <p:attrName>style.visibility</p:attrName>
                                        </p:attrNameLst>
                                      </p:cBhvr>
                                      <p:to>
                                        <p:strVal val="hidden"/>
                                      </p:to>
                                    </p:set>
                                  </p:subTnLst>
                                </p:cTn>
                              </p:par>
                            </p:childTnLst>
                          </p:cTn>
                        </p:par>
                        <p:par>
                          <p:cTn id="144" fill="hold">
                            <p:stCondLst>
                              <p:cond delay="22000"/>
                            </p:stCondLst>
                            <p:childTnLst>
                              <p:par>
                                <p:cTn id="145" presetID="17" presetClass="entr" presetSubtype="1" fill="hold" grpId="0" nodeType="afterEffect">
                                  <p:stCondLst>
                                    <p:cond delay="0"/>
                                  </p:stCondLst>
                                  <p:childTnLst>
                                    <p:set>
                                      <p:cBhvr>
                                        <p:cTn id="146" dur="1" fill="hold">
                                          <p:stCondLst>
                                            <p:cond delay="0"/>
                                          </p:stCondLst>
                                        </p:cTn>
                                        <p:tgtEl>
                                          <p:spTgt spid="95324"/>
                                        </p:tgtEl>
                                        <p:attrNameLst>
                                          <p:attrName>style.visibility</p:attrName>
                                        </p:attrNameLst>
                                      </p:cBhvr>
                                      <p:to>
                                        <p:strVal val="visible"/>
                                      </p:to>
                                    </p:set>
                                    <p:anim calcmode="lin" valueType="num">
                                      <p:cBhvr>
                                        <p:cTn id="147" dur="500" fill="hold"/>
                                        <p:tgtEl>
                                          <p:spTgt spid="95324"/>
                                        </p:tgtEl>
                                        <p:attrNameLst>
                                          <p:attrName>ppt_x</p:attrName>
                                        </p:attrNameLst>
                                      </p:cBhvr>
                                      <p:tavLst>
                                        <p:tav tm="0">
                                          <p:val>
                                            <p:strVal val="#ppt_x"/>
                                          </p:val>
                                        </p:tav>
                                        <p:tav tm="100000">
                                          <p:val>
                                            <p:strVal val="#ppt_x"/>
                                          </p:val>
                                        </p:tav>
                                      </p:tavLst>
                                    </p:anim>
                                    <p:anim calcmode="lin" valueType="num">
                                      <p:cBhvr>
                                        <p:cTn id="148" dur="500" fill="hold"/>
                                        <p:tgtEl>
                                          <p:spTgt spid="95324"/>
                                        </p:tgtEl>
                                        <p:attrNameLst>
                                          <p:attrName>ppt_y</p:attrName>
                                        </p:attrNameLst>
                                      </p:cBhvr>
                                      <p:tavLst>
                                        <p:tav tm="0">
                                          <p:val>
                                            <p:strVal val="#ppt_y-#ppt_h/2"/>
                                          </p:val>
                                        </p:tav>
                                        <p:tav tm="100000">
                                          <p:val>
                                            <p:strVal val="#ppt_y"/>
                                          </p:val>
                                        </p:tav>
                                      </p:tavLst>
                                    </p:anim>
                                    <p:anim calcmode="lin" valueType="num">
                                      <p:cBhvr>
                                        <p:cTn id="149" dur="500" fill="hold"/>
                                        <p:tgtEl>
                                          <p:spTgt spid="95324"/>
                                        </p:tgtEl>
                                        <p:attrNameLst>
                                          <p:attrName>ppt_w</p:attrName>
                                        </p:attrNameLst>
                                      </p:cBhvr>
                                      <p:tavLst>
                                        <p:tav tm="0">
                                          <p:val>
                                            <p:strVal val="#ppt_w"/>
                                          </p:val>
                                        </p:tav>
                                        <p:tav tm="100000">
                                          <p:val>
                                            <p:strVal val="#ppt_w"/>
                                          </p:val>
                                        </p:tav>
                                      </p:tavLst>
                                    </p:anim>
                                    <p:anim calcmode="lin" valueType="num">
                                      <p:cBhvr>
                                        <p:cTn id="150" dur="500" fill="hold"/>
                                        <p:tgtEl>
                                          <p:spTgt spid="9532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45"/>
                                            </p:cond>
                                          </p:stCondLst>
                                        </p:cTn>
                                        <p:tgtEl>
                                          <p:spTgt spid="95324"/>
                                        </p:tgtEl>
                                        <p:attrNameLst>
                                          <p:attrName>style.visibility</p:attrName>
                                        </p:attrNameLst>
                                      </p:cBhvr>
                                      <p:to>
                                        <p:strVal val="hidden"/>
                                      </p:to>
                                    </p:set>
                                  </p:subTnLst>
                                </p:cTn>
                              </p:par>
                            </p:childTnLst>
                          </p:cTn>
                        </p:par>
                        <p:par>
                          <p:cTn id="151" fill="hold">
                            <p:stCondLst>
                              <p:cond delay="22500"/>
                            </p:stCondLst>
                            <p:childTnLst>
                              <p:par>
                                <p:cTn id="152" presetID="1" presetClass="entr" presetSubtype="0" fill="hold" grpId="0" nodeType="afterEffect">
                                  <p:stCondLst>
                                    <p:cond delay="0"/>
                                  </p:stCondLst>
                                  <p:childTnLst>
                                    <p:set>
                                      <p:cBhvr>
                                        <p:cTn id="153" dur="1" fill="hold">
                                          <p:stCondLst>
                                            <p:cond delay="499"/>
                                          </p:stCondLst>
                                        </p:cTn>
                                        <p:tgtEl>
                                          <p:spTgt spid="95307"/>
                                        </p:tgtEl>
                                        <p:attrNameLst>
                                          <p:attrName>style.visibility</p:attrName>
                                        </p:attrNameLst>
                                      </p:cBhvr>
                                      <p:to>
                                        <p:strVal val="visible"/>
                                      </p:to>
                                    </p:set>
                                  </p:childTnLst>
                                </p:cTn>
                              </p:par>
                            </p:childTnLst>
                          </p:cTn>
                        </p:par>
                        <p:par>
                          <p:cTn id="154" fill="hold">
                            <p:stCondLst>
                              <p:cond delay="23000"/>
                            </p:stCondLst>
                            <p:childTnLst>
                              <p:par>
                                <p:cTn id="155" presetID="1" presetClass="entr" presetSubtype="0" fill="hold" nodeType="afterEffect">
                                  <p:stCondLst>
                                    <p:cond delay="0"/>
                                  </p:stCondLst>
                                  <p:childTnLst>
                                    <p:set>
                                      <p:cBhvr>
                                        <p:cTn id="156" dur="1" fill="hold">
                                          <p:stCondLst>
                                            <p:cond delay="499"/>
                                          </p:stCondLst>
                                        </p:cTn>
                                        <p:tgtEl>
                                          <p:spTgt spid="12"/>
                                        </p:tgtEl>
                                        <p:attrNameLst>
                                          <p:attrName>style.visibility</p:attrName>
                                        </p:attrNameLst>
                                      </p:cBhvr>
                                      <p:to>
                                        <p:strVal val="visible"/>
                                      </p:to>
                                    </p:set>
                                  </p:childTnLst>
                                </p:cTn>
                              </p:par>
                            </p:childTnLst>
                          </p:cTn>
                        </p:par>
                        <p:par>
                          <p:cTn id="157" fill="hold">
                            <p:stCondLst>
                              <p:cond delay="23500"/>
                            </p:stCondLst>
                            <p:childTnLst>
                              <p:par>
                                <p:cTn id="158" presetID="17" presetClass="entr" presetSubtype="4" fill="hold" grpId="0" nodeType="afterEffect">
                                  <p:stCondLst>
                                    <p:cond delay="1000"/>
                                  </p:stCondLst>
                                  <p:childTnLst>
                                    <p:set>
                                      <p:cBhvr>
                                        <p:cTn id="159" dur="1" fill="hold">
                                          <p:stCondLst>
                                            <p:cond delay="0"/>
                                          </p:stCondLst>
                                        </p:cTn>
                                        <p:tgtEl>
                                          <p:spTgt spid="95316"/>
                                        </p:tgtEl>
                                        <p:attrNameLst>
                                          <p:attrName>style.visibility</p:attrName>
                                        </p:attrNameLst>
                                      </p:cBhvr>
                                      <p:to>
                                        <p:strVal val="visible"/>
                                      </p:to>
                                    </p:set>
                                    <p:anim calcmode="lin" valueType="num">
                                      <p:cBhvr>
                                        <p:cTn id="160" dur="500" fill="hold"/>
                                        <p:tgtEl>
                                          <p:spTgt spid="95316"/>
                                        </p:tgtEl>
                                        <p:attrNameLst>
                                          <p:attrName>ppt_x</p:attrName>
                                        </p:attrNameLst>
                                      </p:cBhvr>
                                      <p:tavLst>
                                        <p:tav tm="0">
                                          <p:val>
                                            <p:strVal val="#ppt_x"/>
                                          </p:val>
                                        </p:tav>
                                        <p:tav tm="100000">
                                          <p:val>
                                            <p:strVal val="#ppt_x"/>
                                          </p:val>
                                        </p:tav>
                                      </p:tavLst>
                                    </p:anim>
                                    <p:anim calcmode="lin" valueType="num">
                                      <p:cBhvr>
                                        <p:cTn id="161" dur="500" fill="hold"/>
                                        <p:tgtEl>
                                          <p:spTgt spid="95316"/>
                                        </p:tgtEl>
                                        <p:attrNameLst>
                                          <p:attrName>ppt_y</p:attrName>
                                        </p:attrNameLst>
                                      </p:cBhvr>
                                      <p:tavLst>
                                        <p:tav tm="0">
                                          <p:val>
                                            <p:strVal val="#ppt_y+#ppt_h/2"/>
                                          </p:val>
                                        </p:tav>
                                        <p:tav tm="100000">
                                          <p:val>
                                            <p:strVal val="#ppt_y"/>
                                          </p:val>
                                        </p:tav>
                                      </p:tavLst>
                                    </p:anim>
                                    <p:anim calcmode="lin" valueType="num">
                                      <p:cBhvr>
                                        <p:cTn id="162" dur="500" fill="hold"/>
                                        <p:tgtEl>
                                          <p:spTgt spid="95316"/>
                                        </p:tgtEl>
                                        <p:attrNameLst>
                                          <p:attrName>ppt_w</p:attrName>
                                        </p:attrNameLst>
                                      </p:cBhvr>
                                      <p:tavLst>
                                        <p:tav tm="0">
                                          <p:val>
                                            <p:strVal val="#ppt_w"/>
                                          </p:val>
                                        </p:tav>
                                        <p:tav tm="100000">
                                          <p:val>
                                            <p:strVal val="#ppt_w"/>
                                          </p:val>
                                        </p:tav>
                                      </p:tavLst>
                                    </p:anim>
                                    <p:anim calcmode="lin" valueType="num">
                                      <p:cBhvr>
                                        <p:cTn id="163" dur="500" fill="hold"/>
                                        <p:tgtEl>
                                          <p:spTgt spid="95316"/>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58"/>
                                            </p:cond>
                                          </p:stCondLst>
                                        </p:cTn>
                                        <p:tgtEl>
                                          <p:spTgt spid="95316"/>
                                        </p:tgtEl>
                                        <p:attrNameLst>
                                          <p:attrName>style.visibility</p:attrName>
                                        </p:attrNameLst>
                                      </p:cBhvr>
                                      <p:to>
                                        <p:strVal val="hidden"/>
                                      </p:to>
                                    </p:set>
                                  </p:subTnLst>
                                </p:cTn>
                              </p:par>
                            </p:childTnLst>
                          </p:cTn>
                        </p:par>
                        <p:par>
                          <p:cTn id="164" fill="hold">
                            <p:stCondLst>
                              <p:cond delay="25000"/>
                            </p:stCondLst>
                            <p:childTnLst>
                              <p:par>
                                <p:cTn id="165" presetID="17" presetClass="entr" presetSubtype="1" fill="hold" grpId="0" nodeType="afterEffect">
                                  <p:stCondLst>
                                    <p:cond delay="0"/>
                                  </p:stCondLst>
                                  <p:childTnLst>
                                    <p:set>
                                      <p:cBhvr>
                                        <p:cTn id="166" dur="1" fill="hold">
                                          <p:stCondLst>
                                            <p:cond delay="0"/>
                                          </p:stCondLst>
                                        </p:cTn>
                                        <p:tgtEl>
                                          <p:spTgt spid="95325"/>
                                        </p:tgtEl>
                                        <p:attrNameLst>
                                          <p:attrName>style.visibility</p:attrName>
                                        </p:attrNameLst>
                                      </p:cBhvr>
                                      <p:to>
                                        <p:strVal val="visible"/>
                                      </p:to>
                                    </p:set>
                                    <p:anim calcmode="lin" valueType="num">
                                      <p:cBhvr>
                                        <p:cTn id="167" dur="500" fill="hold"/>
                                        <p:tgtEl>
                                          <p:spTgt spid="95325"/>
                                        </p:tgtEl>
                                        <p:attrNameLst>
                                          <p:attrName>ppt_x</p:attrName>
                                        </p:attrNameLst>
                                      </p:cBhvr>
                                      <p:tavLst>
                                        <p:tav tm="0">
                                          <p:val>
                                            <p:strVal val="#ppt_x"/>
                                          </p:val>
                                        </p:tav>
                                        <p:tav tm="100000">
                                          <p:val>
                                            <p:strVal val="#ppt_x"/>
                                          </p:val>
                                        </p:tav>
                                      </p:tavLst>
                                    </p:anim>
                                    <p:anim calcmode="lin" valueType="num">
                                      <p:cBhvr>
                                        <p:cTn id="168" dur="500" fill="hold"/>
                                        <p:tgtEl>
                                          <p:spTgt spid="95325"/>
                                        </p:tgtEl>
                                        <p:attrNameLst>
                                          <p:attrName>ppt_y</p:attrName>
                                        </p:attrNameLst>
                                      </p:cBhvr>
                                      <p:tavLst>
                                        <p:tav tm="0">
                                          <p:val>
                                            <p:strVal val="#ppt_y-#ppt_h/2"/>
                                          </p:val>
                                        </p:tav>
                                        <p:tav tm="100000">
                                          <p:val>
                                            <p:strVal val="#ppt_y"/>
                                          </p:val>
                                        </p:tav>
                                      </p:tavLst>
                                    </p:anim>
                                    <p:anim calcmode="lin" valueType="num">
                                      <p:cBhvr>
                                        <p:cTn id="169" dur="500" fill="hold"/>
                                        <p:tgtEl>
                                          <p:spTgt spid="95325"/>
                                        </p:tgtEl>
                                        <p:attrNameLst>
                                          <p:attrName>ppt_w</p:attrName>
                                        </p:attrNameLst>
                                      </p:cBhvr>
                                      <p:tavLst>
                                        <p:tav tm="0">
                                          <p:val>
                                            <p:strVal val="#ppt_w"/>
                                          </p:val>
                                        </p:tav>
                                        <p:tav tm="100000">
                                          <p:val>
                                            <p:strVal val="#ppt_w"/>
                                          </p:val>
                                        </p:tav>
                                      </p:tavLst>
                                    </p:anim>
                                    <p:anim calcmode="lin" valueType="num">
                                      <p:cBhvr>
                                        <p:cTn id="170" dur="500" fill="hold"/>
                                        <p:tgtEl>
                                          <p:spTgt spid="9532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65"/>
                                            </p:cond>
                                          </p:stCondLst>
                                        </p:cTn>
                                        <p:tgtEl>
                                          <p:spTgt spid="95325"/>
                                        </p:tgtEl>
                                        <p:attrNameLst>
                                          <p:attrName>style.visibility</p:attrName>
                                        </p:attrNameLst>
                                      </p:cBhvr>
                                      <p:to>
                                        <p:strVal val="hidden"/>
                                      </p:to>
                                    </p:set>
                                  </p:subTnLst>
                                </p:cTn>
                              </p:par>
                            </p:childTnLst>
                          </p:cTn>
                        </p:par>
                        <p:par>
                          <p:cTn id="171" fill="hold">
                            <p:stCondLst>
                              <p:cond delay="25500"/>
                            </p:stCondLst>
                            <p:childTnLst>
                              <p:par>
                                <p:cTn id="172" presetID="1" presetClass="entr" presetSubtype="0" fill="hold" grpId="0" nodeType="afterEffect">
                                  <p:stCondLst>
                                    <p:cond delay="0"/>
                                  </p:stCondLst>
                                  <p:childTnLst>
                                    <p:set>
                                      <p:cBhvr>
                                        <p:cTn id="173" dur="1" fill="hold">
                                          <p:stCondLst>
                                            <p:cond delay="499"/>
                                          </p:stCondLst>
                                        </p:cTn>
                                        <p:tgtEl>
                                          <p:spTgt spid="95308"/>
                                        </p:tgtEl>
                                        <p:attrNameLst>
                                          <p:attrName>style.visibility</p:attrName>
                                        </p:attrNameLst>
                                      </p:cBhvr>
                                      <p:to>
                                        <p:strVal val="visible"/>
                                      </p:to>
                                    </p:set>
                                  </p:childTnLst>
                                </p:cTn>
                              </p:par>
                            </p:childTnLst>
                          </p:cTn>
                        </p:par>
                        <p:par>
                          <p:cTn id="174" fill="hold">
                            <p:stCondLst>
                              <p:cond delay="26000"/>
                            </p:stCondLst>
                            <p:childTnLst>
                              <p:par>
                                <p:cTn id="175" presetID="1" presetClass="entr" presetSubtype="0" fill="hold" grpId="0" nodeType="afterEffect">
                                  <p:stCondLst>
                                    <p:cond delay="0"/>
                                  </p:stCondLst>
                                  <p:childTnLst>
                                    <p:set>
                                      <p:cBhvr>
                                        <p:cTn id="176" dur="1" fill="hold">
                                          <p:stCondLst>
                                            <p:cond delay="499"/>
                                          </p:stCondLst>
                                        </p:cTn>
                                        <p:tgtEl>
                                          <p:spTgt spid="95283"/>
                                        </p:tgtEl>
                                        <p:attrNameLst>
                                          <p:attrName>style.visibility</p:attrName>
                                        </p:attrNameLst>
                                      </p:cBhvr>
                                      <p:to>
                                        <p:strVal val="visible"/>
                                      </p:to>
                                    </p:set>
                                  </p:childTnLst>
                                </p:cTn>
                              </p:par>
                            </p:childTnLst>
                          </p:cTn>
                        </p:par>
                        <p:par>
                          <p:cTn id="177" fill="hold">
                            <p:stCondLst>
                              <p:cond delay="26500"/>
                            </p:stCondLst>
                            <p:childTnLst>
                              <p:par>
                                <p:cTn id="178" presetID="17" presetClass="entr" presetSubtype="10" fill="hold" grpId="0" nodeType="afterEffect">
                                  <p:stCondLst>
                                    <p:cond delay="0"/>
                                  </p:stCondLst>
                                  <p:childTnLst>
                                    <p:set>
                                      <p:cBhvr>
                                        <p:cTn id="179" dur="1" fill="hold">
                                          <p:stCondLst>
                                            <p:cond delay="0"/>
                                          </p:stCondLst>
                                        </p:cTn>
                                        <p:tgtEl>
                                          <p:spTgt spid="95284"/>
                                        </p:tgtEl>
                                        <p:attrNameLst>
                                          <p:attrName>style.visibility</p:attrName>
                                        </p:attrNameLst>
                                      </p:cBhvr>
                                      <p:to>
                                        <p:strVal val="visible"/>
                                      </p:to>
                                    </p:set>
                                    <p:anim calcmode="lin" valueType="num">
                                      <p:cBhvr>
                                        <p:cTn id="180" dur="500" fill="hold"/>
                                        <p:tgtEl>
                                          <p:spTgt spid="95284"/>
                                        </p:tgtEl>
                                        <p:attrNameLst>
                                          <p:attrName>ppt_w</p:attrName>
                                        </p:attrNameLst>
                                      </p:cBhvr>
                                      <p:tavLst>
                                        <p:tav tm="0">
                                          <p:val>
                                            <p:fltVal val="0"/>
                                          </p:val>
                                        </p:tav>
                                        <p:tav tm="100000">
                                          <p:val>
                                            <p:strVal val="#ppt_w"/>
                                          </p:val>
                                        </p:tav>
                                      </p:tavLst>
                                    </p:anim>
                                    <p:anim calcmode="lin" valueType="num">
                                      <p:cBhvr>
                                        <p:cTn id="181" dur="500" fill="hold"/>
                                        <p:tgtEl>
                                          <p:spTgt spid="95284"/>
                                        </p:tgtEl>
                                        <p:attrNameLst>
                                          <p:attrName>ppt_h</p:attrName>
                                        </p:attrNameLst>
                                      </p:cBhvr>
                                      <p:tavLst>
                                        <p:tav tm="0">
                                          <p:val>
                                            <p:strVal val="#ppt_h"/>
                                          </p:val>
                                        </p:tav>
                                        <p:tav tm="100000">
                                          <p:val>
                                            <p:strVal val="#ppt_h"/>
                                          </p:val>
                                        </p:tav>
                                      </p:tavLst>
                                    </p:anim>
                                  </p:childTnLst>
                                </p:cTn>
                              </p:par>
                            </p:childTnLst>
                          </p:cTn>
                        </p:par>
                        <p:par>
                          <p:cTn id="182" fill="hold">
                            <p:stCondLst>
                              <p:cond delay="27000"/>
                            </p:stCondLst>
                            <p:childTnLst>
                              <p:par>
                                <p:cTn id="183" presetID="22" presetClass="entr" presetSubtype="4" fill="hold" nodeType="afterEffect">
                                  <p:stCondLst>
                                    <p:cond delay="0"/>
                                  </p:stCondLst>
                                  <p:childTnLst>
                                    <p:set>
                                      <p:cBhvr>
                                        <p:cTn id="184" dur="1" fill="hold">
                                          <p:stCondLst>
                                            <p:cond delay="0"/>
                                          </p:stCondLst>
                                        </p:cTn>
                                        <p:tgtEl>
                                          <p:spTgt spid="95327"/>
                                        </p:tgtEl>
                                        <p:attrNameLst>
                                          <p:attrName>style.visibility</p:attrName>
                                        </p:attrNameLst>
                                      </p:cBhvr>
                                      <p:to>
                                        <p:strVal val="visible"/>
                                      </p:to>
                                    </p:set>
                                    <p:animEffect transition="in" filter="wipe(down)">
                                      <p:cBhvr>
                                        <p:cTn id="185" dur="500"/>
                                        <p:tgtEl>
                                          <p:spTgt spid="95327"/>
                                        </p:tgtEl>
                                      </p:cBhvr>
                                    </p:animEffect>
                                  </p:childTnLst>
                                </p:cTn>
                              </p:par>
                            </p:childTnLst>
                          </p:cTn>
                        </p:par>
                        <p:par>
                          <p:cTn id="186" fill="hold">
                            <p:stCondLst>
                              <p:cond delay="27500"/>
                            </p:stCondLst>
                            <p:childTnLst>
                              <p:par>
                                <p:cTn id="187" presetID="17" presetClass="entr" presetSubtype="10" fill="hold" grpId="0" nodeType="afterEffect">
                                  <p:stCondLst>
                                    <p:cond delay="0"/>
                                  </p:stCondLst>
                                  <p:childTnLst>
                                    <p:set>
                                      <p:cBhvr>
                                        <p:cTn id="188" dur="1" fill="hold">
                                          <p:stCondLst>
                                            <p:cond delay="0"/>
                                          </p:stCondLst>
                                        </p:cTn>
                                        <p:tgtEl>
                                          <p:spTgt spid="95326"/>
                                        </p:tgtEl>
                                        <p:attrNameLst>
                                          <p:attrName>style.visibility</p:attrName>
                                        </p:attrNameLst>
                                      </p:cBhvr>
                                      <p:to>
                                        <p:strVal val="visible"/>
                                      </p:to>
                                    </p:set>
                                    <p:anim calcmode="lin" valueType="num">
                                      <p:cBhvr>
                                        <p:cTn id="189" dur="500" fill="hold"/>
                                        <p:tgtEl>
                                          <p:spTgt spid="95326"/>
                                        </p:tgtEl>
                                        <p:attrNameLst>
                                          <p:attrName>ppt_w</p:attrName>
                                        </p:attrNameLst>
                                      </p:cBhvr>
                                      <p:tavLst>
                                        <p:tav tm="0">
                                          <p:val>
                                            <p:fltVal val="0"/>
                                          </p:val>
                                        </p:tav>
                                        <p:tav tm="100000">
                                          <p:val>
                                            <p:strVal val="#ppt_w"/>
                                          </p:val>
                                        </p:tav>
                                      </p:tavLst>
                                    </p:anim>
                                    <p:anim calcmode="lin" valueType="num">
                                      <p:cBhvr>
                                        <p:cTn id="190" dur="500" fill="hold"/>
                                        <p:tgtEl>
                                          <p:spTgt spid="95326"/>
                                        </p:tgtEl>
                                        <p:attrNameLst>
                                          <p:attrName>ppt_h</p:attrName>
                                        </p:attrNameLst>
                                      </p:cBhvr>
                                      <p:tavLst>
                                        <p:tav tm="0">
                                          <p:val>
                                            <p:strVal val="#ppt_h"/>
                                          </p:val>
                                        </p:tav>
                                        <p:tav tm="100000">
                                          <p:val>
                                            <p:strVal val="#ppt_h"/>
                                          </p:val>
                                        </p:tav>
                                      </p:tavLst>
                                    </p:anim>
                                  </p:childTnLst>
                                </p:cTn>
                              </p:par>
                            </p:childTnLst>
                          </p:cTn>
                        </p:par>
                        <p:par>
                          <p:cTn id="191" fill="hold">
                            <p:stCondLst>
                              <p:cond delay="28000"/>
                            </p:stCondLst>
                            <p:childTnLst>
                              <p:par>
                                <p:cTn id="192" presetID="22" presetClass="entr" presetSubtype="4" fill="hold" nodeType="afterEffect">
                                  <p:stCondLst>
                                    <p:cond delay="0"/>
                                  </p:stCondLst>
                                  <p:childTnLst>
                                    <p:set>
                                      <p:cBhvr>
                                        <p:cTn id="193" dur="1" fill="hold">
                                          <p:stCondLst>
                                            <p:cond delay="0"/>
                                          </p:stCondLst>
                                        </p:cTn>
                                        <p:tgtEl>
                                          <p:spTgt spid="95329"/>
                                        </p:tgtEl>
                                        <p:attrNameLst>
                                          <p:attrName>style.visibility</p:attrName>
                                        </p:attrNameLst>
                                      </p:cBhvr>
                                      <p:to>
                                        <p:strVal val="visible"/>
                                      </p:to>
                                    </p:set>
                                    <p:animEffect transition="in" filter="wipe(down)">
                                      <p:cBhvr>
                                        <p:cTn id="194" dur="500"/>
                                        <p:tgtEl>
                                          <p:spTgt spid="95329"/>
                                        </p:tgtEl>
                                      </p:cBhvr>
                                    </p:animEffect>
                                  </p:childTnLst>
                                </p:cTn>
                              </p:par>
                            </p:childTnLst>
                          </p:cTn>
                        </p:par>
                        <p:par>
                          <p:cTn id="195" fill="hold">
                            <p:stCondLst>
                              <p:cond delay="28500"/>
                            </p:stCondLst>
                            <p:childTnLst>
                              <p:par>
                                <p:cTn id="196" presetID="22" presetClass="entr" presetSubtype="1" fill="hold" nodeType="afterEffect">
                                  <p:stCondLst>
                                    <p:cond delay="0"/>
                                  </p:stCondLst>
                                  <p:childTnLst>
                                    <p:set>
                                      <p:cBhvr>
                                        <p:cTn id="197" dur="1" fill="hold">
                                          <p:stCondLst>
                                            <p:cond delay="0"/>
                                          </p:stCondLst>
                                        </p:cTn>
                                        <p:tgtEl>
                                          <p:spTgt spid="95328"/>
                                        </p:tgtEl>
                                        <p:attrNameLst>
                                          <p:attrName>style.visibility</p:attrName>
                                        </p:attrNameLst>
                                      </p:cBhvr>
                                      <p:to>
                                        <p:strVal val="visible"/>
                                      </p:to>
                                    </p:set>
                                    <p:animEffect transition="in" filter="wipe(up)">
                                      <p:cBhvr>
                                        <p:cTn id="198" dur="500"/>
                                        <p:tgtEl>
                                          <p:spTgt spid="95328"/>
                                        </p:tgtEl>
                                      </p:cBhvr>
                                    </p:animEffect>
                                  </p:childTnLst>
                                </p:cTn>
                              </p:par>
                            </p:childTnLst>
                          </p:cTn>
                        </p:par>
                        <p:par>
                          <p:cTn id="199" fill="hold">
                            <p:stCondLst>
                              <p:cond delay="29000"/>
                            </p:stCondLst>
                            <p:childTnLst>
                              <p:par>
                                <p:cTn id="200" presetID="2" presetClass="entr" presetSubtype="4" fill="hold" nodeType="afterEffect">
                                  <p:stCondLst>
                                    <p:cond delay="2000"/>
                                  </p:stCondLst>
                                  <p:childTnLst>
                                    <p:set>
                                      <p:cBhvr>
                                        <p:cTn id="201" dur="1" fill="hold">
                                          <p:stCondLst>
                                            <p:cond delay="0"/>
                                          </p:stCondLst>
                                        </p:cTn>
                                        <p:tgtEl>
                                          <p:spTgt spid="13"/>
                                        </p:tgtEl>
                                        <p:attrNameLst>
                                          <p:attrName>style.visibility</p:attrName>
                                        </p:attrNameLst>
                                      </p:cBhvr>
                                      <p:to>
                                        <p:strVal val="visible"/>
                                      </p:to>
                                    </p:set>
                                    <p:anim calcmode="lin" valueType="num">
                                      <p:cBhvr additive="base">
                                        <p:cTn id="202" dur="500" fill="hold"/>
                                        <p:tgtEl>
                                          <p:spTgt spid="13"/>
                                        </p:tgtEl>
                                        <p:attrNameLst>
                                          <p:attrName>ppt_x</p:attrName>
                                        </p:attrNameLst>
                                      </p:cBhvr>
                                      <p:tavLst>
                                        <p:tav tm="0">
                                          <p:val>
                                            <p:strVal val="#ppt_x"/>
                                          </p:val>
                                        </p:tav>
                                        <p:tav tm="100000">
                                          <p:val>
                                            <p:strVal val="#ppt_x"/>
                                          </p:val>
                                        </p:tav>
                                      </p:tavLst>
                                    </p:anim>
                                    <p:anim calcmode="lin" valueType="num">
                                      <p:cBhvr additive="base">
                                        <p:cTn id="20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83" grpId="0" autoUpdateAnimBg="0"/>
      <p:bldP spid="95284" grpId="0" autoUpdateAnimBg="0"/>
      <p:bldP spid="95300" grpId="0" animBg="1"/>
      <p:bldP spid="95301" grpId="0" animBg="1"/>
      <p:bldP spid="95302" grpId="0" animBg="1"/>
      <p:bldP spid="95303" grpId="0" animBg="1"/>
      <p:bldP spid="95304" grpId="0" animBg="1"/>
      <p:bldP spid="95305" grpId="0" animBg="1"/>
      <p:bldP spid="95306" grpId="0" animBg="1"/>
      <p:bldP spid="95307" grpId="0" animBg="1"/>
      <p:bldP spid="95308" grpId="0" animBg="1"/>
      <p:bldP spid="95309" grpId="0" animBg="1"/>
      <p:bldP spid="95310" grpId="0" animBg="1"/>
      <p:bldP spid="95311" grpId="0" animBg="1"/>
      <p:bldP spid="95312" grpId="0" animBg="1"/>
      <p:bldP spid="95313" grpId="0" animBg="1"/>
      <p:bldP spid="95314" grpId="0" animBg="1"/>
      <p:bldP spid="95315" grpId="0" animBg="1"/>
      <p:bldP spid="95316" grpId="0" animBg="1"/>
      <p:bldP spid="95317" grpId="0" animBg="1"/>
      <p:bldP spid="95318" grpId="0" animBg="1"/>
      <p:bldP spid="95319" grpId="0" animBg="1"/>
      <p:bldP spid="95320" grpId="0" animBg="1"/>
      <p:bldP spid="95321" grpId="0" animBg="1"/>
      <p:bldP spid="95322" grpId="0" animBg="1"/>
      <p:bldP spid="95323" grpId="0" animBg="1"/>
      <p:bldP spid="95324" grpId="0" animBg="1"/>
      <p:bldP spid="95325" grpId="0" animBg="1"/>
      <p:bldP spid="9532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a:t>
            </a:r>
            <a:endParaRPr lang="en-US" dirty="0"/>
          </a:p>
        </p:txBody>
      </p:sp>
      <p:sp>
        <p:nvSpPr>
          <p:cNvPr id="3" name="Content Placeholder 2"/>
          <p:cNvSpPr>
            <a:spLocks noGrp="1"/>
          </p:cNvSpPr>
          <p:nvPr>
            <p:ph idx="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What is Agile Software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To address the challenges faced by software developers an initial group of 17 methodologists formed the Agile Software Development.</a:t>
            </a:r>
            <a:br>
              <a:rPr lang="en-US" sz="2800" dirty="0" smtClean="0"/>
            </a:br>
            <a:r>
              <a:rPr lang="en-US" sz="2800" dirty="0" smtClean="0"/>
              <a:t>(</a:t>
            </a:r>
            <a:r>
              <a:rPr lang="en-US" sz="2800" dirty="0" smtClean="0">
                <a:hlinkClick r:id="rId3"/>
              </a:rPr>
              <a:t>http://www.agilealliance.org</a:t>
            </a:r>
            <a:r>
              <a:rPr lang="en-US" sz="2800" dirty="0" smtClean="0"/>
              <a:t>)</a:t>
            </a:r>
          </a:p>
          <a:p>
            <a:endParaRPr lang="en-US" sz="2800" dirty="0" smtClean="0"/>
          </a:p>
          <a:p>
            <a:r>
              <a:rPr lang="en-US" sz="2800" dirty="0" smtClean="0"/>
              <a:t>This group of people defined a </a:t>
            </a:r>
            <a:r>
              <a:rPr lang="en-US" sz="2800" b="1" dirty="0" smtClean="0">
                <a:hlinkClick r:id="rId4"/>
              </a:rPr>
              <a:t>manifesto</a:t>
            </a:r>
            <a:r>
              <a:rPr lang="en-US" sz="2800" dirty="0" smtClean="0"/>
              <a:t> for encouraging better ways of developing software, and then based on that manifesto formulated a collection of principles which defines the criteria for agile software development processes.</a:t>
            </a:r>
          </a:p>
          <a:p>
            <a:endParaRPr lang="en-US" sz="2800" dirty="0" smtClean="0"/>
          </a:p>
          <a:p>
            <a:r>
              <a:rPr lang="en-US" sz="2800" dirty="0" smtClean="0"/>
              <a:t>The manifesto defines four </a:t>
            </a:r>
            <a:r>
              <a:rPr lang="en-US" sz="2800" b="1" dirty="0" smtClean="0">
                <a:hlinkClick r:id="rId5"/>
              </a:rPr>
              <a:t>values</a:t>
            </a:r>
            <a:r>
              <a:rPr lang="en-US" sz="2800" dirty="0" smtClean="0"/>
              <a:t> and twelve </a:t>
            </a:r>
            <a:r>
              <a:rPr lang="en-US" sz="2800" b="1" dirty="0" smtClean="0">
                <a:hlinkClick r:id="rId5"/>
              </a:rPr>
              <a:t>principles</a:t>
            </a:r>
            <a:r>
              <a:rPr lang="en-US" sz="2800" dirty="0" smtClean="0"/>
              <a:t> which form the foundation of the agile movement.</a:t>
            </a:r>
          </a:p>
          <a:p>
            <a:endParaRPr lang="en-US" sz="2800" dirty="0" smtClean="0"/>
          </a:p>
          <a:p>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 Values</a:t>
            </a:r>
            <a:endParaRPr lang="en-US" dirty="0"/>
          </a:p>
        </p:txBody>
      </p:sp>
      <p:sp>
        <p:nvSpPr>
          <p:cNvPr id="3" name="Content Placeholder 2"/>
          <p:cNvSpPr>
            <a:spLocks noGrp="1"/>
          </p:cNvSpPr>
          <p:nvPr>
            <p:ph idx="1"/>
          </p:nvPr>
        </p:nvSpPr>
        <p:spPr/>
        <p:txBody>
          <a:bodyPr/>
          <a:lstStyle/>
          <a:p>
            <a:r>
              <a:rPr lang="en-US" b="1" dirty="0" smtClean="0"/>
              <a:t>Individuals and interactions</a:t>
            </a:r>
            <a:r>
              <a:rPr lang="en-US" dirty="0" smtClean="0"/>
              <a:t> over processes and tools</a:t>
            </a:r>
          </a:p>
          <a:p>
            <a:r>
              <a:rPr lang="en-US" b="1" dirty="0" smtClean="0"/>
              <a:t>Working software</a:t>
            </a:r>
            <a:r>
              <a:rPr lang="en-US" dirty="0" smtClean="0"/>
              <a:t> over comprehensive documentation</a:t>
            </a:r>
          </a:p>
          <a:p>
            <a:r>
              <a:rPr lang="en-US" b="1" dirty="0" smtClean="0"/>
              <a:t>Customer collaboration</a:t>
            </a:r>
            <a:r>
              <a:rPr lang="en-US" dirty="0" smtClean="0"/>
              <a:t> over contract negotiation</a:t>
            </a:r>
          </a:p>
          <a:p>
            <a:r>
              <a:rPr lang="en-US" b="1" dirty="0" smtClean="0"/>
              <a:t>Responding to change</a:t>
            </a:r>
            <a:r>
              <a:rPr lang="en-US" dirty="0" smtClean="0"/>
              <a:t> over following a plan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 Principles</a:t>
            </a:r>
            <a:endParaRPr lang="en-US" dirty="0"/>
          </a:p>
        </p:txBody>
      </p:sp>
      <p:sp>
        <p:nvSpPr>
          <p:cNvPr id="3" name="Content Placeholder 2"/>
          <p:cNvSpPr>
            <a:spLocks noGrp="1"/>
          </p:cNvSpPr>
          <p:nvPr>
            <p:ph idx="1"/>
          </p:nvPr>
        </p:nvSpPr>
        <p:spPr/>
        <p:txBody>
          <a:bodyPr>
            <a:noAutofit/>
          </a:bodyPr>
          <a:lstStyle/>
          <a:p>
            <a:r>
              <a:rPr lang="en-US" sz="2000" dirty="0" smtClean="0"/>
              <a:t>Customer satisfaction by rapid delivery of useful software</a:t>
            </a:r>
          </a:p>
          <a:p>
            <a:r>
              <a:rPr lang="en-US" sz="2000" dirty="0" smtClean="0"/>
              <a:t>Welcome changing requirements, even late in development</a:t>
            </a:r>
          </a:p>
          <a:p>
            <a:r>
              <a:rPr lang="en-US" sz="2000" dirty="0" smtClean="0"/>
              <a:t>Working software is delivered frequently (weeks rather than months)</a:t>
            </a:r>
          </a:p>
          <a:p>
            <a:r>
              <a:rPr lang="en-US" sz="2000" dirty="0" smtClean="0"/>
              <a:t>Working software is the principal measure of progress</a:t>
            </a:r>
          </a:p>
          <a:p>
            <a:r>
              <a:rPr lang="en-US" sz="2000" dirty="0" smtClean="0"/>
              <a:t>Sustainable development, able to maintain a constant pace</a:t>
            </a:r>
          </a:p>
          <a:p>
            <a:r>
              <a:rPr lang="en-US" sz="2000" dirty="0" smtClean="0"/>
              <a:t>Close, daily co-operation between business people and developers</a:t>
            </a:r>
          </a:p>
          <a:p>
            <a:r>
              <a:rPr lang="en-US" sz="2000" dirty="0" smtClean="0"/>
              <a:t>Face-to-face conversation is the best form of communication (co-location)</a:t>
            </a:r>
          </a:p>
          <a:p>
            <a:r>
              <a:rPr lang="en-US" sz="2000" dirty="0" smtClean="0"/>
              <a:t>Projects are built around motivated individuals, who should be trusted</a:t>
            </a:r>
          </a:p>
          <a:p>
            <a:r>
              <a:rPr lang="en-US" sz="2000" dirty="0" smtClean="0"/>
              <a:t>Continuous attention to technical excellence and good design</a:t>
            </a:r>
          </a:p>
          <a:p>
            <a:r>
              <a:rPr lang="en-US" sz="2000" dirty="0" smtClean="0"/>
              <a:t>Simplicity</a:t>
            </a:r>
          </a:p>
          <a:p>
            <a:r>
              <a:rPr lang="en-US" sz="2000" dirty="0" smtClean="0"/>
              <a:t>Self-organizing teams</a:t>
            </a:r>
          </a:p>
          <a:p>
            <a:r>
              <a:rPr lang="en-US" sz="2000" dirty="0" smtClean="0"/>
              <a:t>Regular adaptation to changing circumstances</a:t>
            </a:r>
          </a:p>
          <a:p>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ww.ambysoft.com/artwork/agileLifecycle.jpg"/>
          <p:cNvPicPr>
            <a:picLocks noChangeAspect="1" noChangeArrowheads="1"/>
          </p:cNvPicPr>
          <p:nvPr/>
        </p:nvPicPr>
        <p:blipFill>
          <a:blip r:embed="rId2"/>
          <a:srcRect/>
          <a:stretch>
            <a:fillRect/>
          </a:stretch>
        </p:blipFill>
        <p:spPr bwMode="auto">
          <a:xfrm>
            <a:off x="269003" y="1676400"/>
            <a:ext cx="8850411" cy="3429000"/>
          </a:xfrm>
          <a:prstGeom prst="rect">
            <a:avLst/>
          </a:prstGeom>
          <a:noFill/>
        </p:spPr>
      </p:pic>
      <p:sp>
        <p:nvSpPr>
          <p:cNvPr id="4" name="Title 3"/>
          <p:cNvSpPr>
            <a:spLocks noGrp="1"/>
          </p:cNvSpPr>
          <p:nvPr>
            <p:ph type="title"/>
          </p:nvPr>
        </p:nvSpPr>
        <p:spPr/>
        <p:txBody>
          <a:bodyPr>
            <a:noAutofit/>
          </a:bodyPr>
          <a:lstStyle/>
          <a:p>
            <a:r>
              <a:rPr lang="en-US" sz="3600" dirty="0" smtClean="0"/>
              <a:t>Agile Software Development – Process Overview</a:t>
            </a:r>
            <a:endParaRPr lang="en-US" sz="36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 Methods</a:t>
            </a:r>
            <a:endParaRPr lang="en-US" dirty="0"/>
          </a:p>
        </p:txBody>
      </p:sp>
      <p:sp>
        <p:nvSpPr>
          <p:cNvPr id="3" name="Content Placeholder 2"/>
          <p:cNvSpPr>
            <a:spLocks noGrp="1"/>
          </p:cNvSpPr>
          <p:nvPr>
            <p:ph idx="1"/>
          </p:nvPr>
        </p:nvSpPr>
        <p:spPr/>
        <p:txBody>
          <a:bodyPr/>
          <a:lstStyle/>
          <a:p>
            <a:r>
              <a:rPr lang="en-US" dirty="0" smtClean="0"/>
              <a:t>Agile Unified Process(AUP)</a:t>
            </a:r>
          </a:p>
          <a:p>
            <a:r>
              <a:rPr lang="en-US" dirty="0" smtClean="0"/>
              <a:t>Extreme Programming (XP)</a:t>
            </a:r>
          </a:p>
          <a:p>
            <a:r>
              <a:rPr lang="en-US" dirty="0" smtClean="0"/>
              <a:t>Feature Driven Development (FDD)</a:t>
            </a:r>
          </a:p>
          <a:p>
            <a:r>
              <a:rPr lang="en-US" dirty="0" smtClean="0"/>
              <a:t>Scrum</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3" name="Content Placeholder 2"/>
          <p:cNvSpPr>
            <a:spLocks noGrp="1"/>
          </p:cNvSpPr>
          <p:nvPr>
            <p:ph idx="1"/>
          </p:nvPr>
        </p:nvSpPr>
        <p:spPr/>
        <p:txBody>
          <a:bodyPr/>
          <a:lstStyle/>
          <a:p>
            <a:r>
              <a:rPr lang="en-US" dirty="0" smtClean="0"/>
              <a:t>XP stands for extreme programming. It concentrates on the development rather than managerial aspects of software projects.</a:t>
            </a:r>
          </a:p>
          <a:p>
            <a:r>
              <a:rPr lang="en-US" dirty="0" smtClean="0"/>
              <a:t>XP was designed so that organizations would be free to adopt all or part of the methodology.</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 The Process</a:t>
            </a:r>
            <a:endParaRPr lang="en-US" dirty="0"/>
          </a:p>
        </p:txBody>
      </p:sp>
      <p:pic>
        <p:nvPicPr>
          <p:cNvPr id="83970" name="Picture 2"/>
          <p:cNvPicPr>
            <a:picLocks noGrp="1" noChangeAspect="1" noChangeArrowheads="1"/>
          </p:cNvPicPr>
          <p:nvPr>
            <p:ph idx="1"/>
          </p:nvPr>
        </p:nvPicPr>
        <p:blipFill>
          <a:blip r:embed="rId3"/>
          <a:srcRect/>
          <a:stretch>
            <a:fillRect/>
          </a:stretch>
        </p:blipFill>
        <p:spPr bwMode="auto">
          <a:xfrm>
            <a:off x="0" y="2138793"/>
            <a:ext cx="9144000" cy="34487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t>SOFTWARE COMPLEXITY LEADS TO … (cont’d)	</a:t>
            </a:r>
          </a:p>
        </p:txBody>
      </p:sp>
      <p:sp>
        <p:nvSpPr>
          <p:cNvPr id="29699" name="Rectangle 3"/>
          <p:cNvSpPr>
            <a:spLocks noGrp="1" noChangeArrowheads="1"/>
          </p:cNvSpPr>
          <p:nvPr>
            <p:ph type="body" idx="1"/>
          </p:nvPr>
        </p:nvSpPr>
        <p:spPr/>
        <p:txBody>
          <a:bodyPr>
            <a:normAutofit lnSpcReduction="10000"/>
          </a:bodyPr>
          <a:lstStyle/>
          <a:p>
            <a:pPr>
              <a:spcBef>
                <a:spcPts val="1200"/>
              </a:spcBef>
              <a:buFont typeface="Zapf Dingbats" charset="2"/>
              <a:buNone/>
            </a:pPr>
            <a:r>
              <a:rPr lang="en-US" sz="1600" b="1"/>
              <a:t>Ariane 5</a:t>
            </a:r>
            <a:r>
              <a:rPr lang="en-US" sz="1600"/>
              <a:t> whose maiden flight on June 4, 1996 ended in the launcher being exploded because of a chain of software failures</a:t>
            </a:r>
          </a:p>
          <a:p>
            <a:pPr>
              <a:spcBef>
                <a:spcPts val="1200"/>
              </a:spcBef>
              <a:buFont typeface="Zapf Dingbats" charset="2"/>
              <a:buNone/>
            </a:pPr>
            <a:r>
              <a:rPr lang="en-US" sz="1600" b="1"/>
              <a:t>London Ambulance System</a:t>
            </a:r>
            <a:r>
              <a:rPr lang="en-US" sz="1600"/>
              <a:t> where because of a succession of software engineering failures, especially defects in project management, a system was introduced that failed twice in the autumn of 1992. Although the monetary cost, at “only’ about £9m, was small by comparison with other examples, it is believed that people died who would not have died if ambulances had reached them as promptly as they would have done without this software failure.</a:t>
            </a:r>
          </a:p>
          <a:p>
            <a:pPr>
              <a:spcBef>
                <a:spcPts val="1200"/>
              </a:spcBef>
              <a:buFont typeface="Zapf Dingbats" charset="2"/>
              <a:buNone/>
            </a:pPr>
            <a:r>
              <a:rPr lang="en-US" sz="1600" b="1"/>
              <a:t>Therac-25</a:t>
            </a:r>
            <a:r>
              <a:rPr lang="en-US" sz="1600"/>
              <a:t> where between 1985 and 1987 six people (at least) suffered serious radiation overdoses because of software-related malfunctions of the Therac-25 radiation therapy machine. Three of them are thought to have died of the overdoses. An important root cause was a lack of quality assurance, which led to an over-complex, inadequately tested, under-documented system being developed, and subsequently to the failure to take adequate corrective action.</a:t>
            </a:r>
          </a:p>
          <a:p>
            <a:pPr>
              <a:spcBef>
                <a:spcPts val="1200"/>
              </a:spcBef>
              <a:buFont typeface="Zapf Dingbats" charset="2"/>
              <a:buNone/>
            </a:pPr>
            <a:r>
              <a:rPr lang="en-US" sz="1600" b="1"/>
              <a:t>Taurus</a:t>
            </a:r>
            <a:r>
              <a:rPr lang="en-US" sz="1600"/>
              <a:t> was a planned automated transaction settlement system for the London Stock Exchange. The project was canceled in 1993 after having lasted more than five years. The project cost was around £75m; the estimated loss to customers was around £450m; and the damage to the reputation of the London Stock Exchange was incalculable.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XP Rules and Concepts</a:t>
            </a:r>
            <a:br>
              <a:rPr lang="en-US" dirty="0" smtClean="0"/>
            </a:br>
            <a:endParaRPr lang="en-US" dirty="0"/>
          </a:p>
        </p:txBody>
      </p:sp>
      <p:sp>
        <p:nvSpPr>
          <p:cNvPr id="3" name="Content Placeholder 2"/>
          <p:cNvSpPr>
            <a:spLocks noGrp="1"/>
          </p:cNvSpPr>
          <p:nvPr>
            <p:ph idx="1"/>
          </p:nvPr>
        </p:nvSpPr>
        <p:spPr>
          <a:xfrm>
            <a:off x="457200" y="1371600"/>
            <a:ext cx="8229600" cy="4800600"/>
          </a:xfrm>
        </p:spPr>
        <p:txBody>
          <a:bodyPr>
            <a:noAutofit/>
          </a:bodyPr>
          <a:lstStyle/>
          <a:p>
            <a:r>
              <a:rPr lang="en-US" sz="2000" dirty="0" smtClean="0"/>
              <a:t>Integrate often </a:t>
            </a:r>
          </a:p>
          <a:p>
            <a:pPr lvl="1"/>
            <a:r>
              <a:rPr lang="en-US" sz="1600" dirty="0" smtClean="0"/>
              <a:t>Development teams must integrate changes into the development baseline at least once a day</a:t>
            </a:r>
          </a:p>
          <a:p>
            <a:r>
              <a:rPr lang="en-US" sz="2000" dirty="0" smtClean="0"/>
              <a:t>Project Velocity</a:t>
            </a:r>
          </a:p>
          <a:p>
            <a:pPr lvl="1"/>
            <a:r>
              <a:rPr lang="en-US" sz="1600" dirty="0" smtClean="0"/>
              <a:t>Velocity is a measure of how much work is getting done on the project. This important metric drives release planning and schedule updates.</a:t>
            </a:r>
          </a:p>
          <a:p>
            <a:r>
              <a:rPr lang="en-US" sz="2000" dirty="0" smtClean="0"/>
              <a:t>Pair Programming</a:t>
            </a:r>
          </a:p>
          <a:p>
            <a:pPr lvl="1"/>
            <a:r>
              <a:rPr lang="en-US" sz="1600" dirty="0" smtClean="0"/>
              <a:t>All code for a production release is created by two people working together at a single computer. </a:t>
            </a:r>
          </a:p>
          <a:p>
            <a:pPr lvl="1"/>
            <a:r>
              <a:rPr lang="en-US" sz="1600" dirty="0" smtClean="0"/>
              <a:t>XP proposes that two coders working together will satisfy user stories at the same rate as two coders working alone, but with much higher quality.</a:t>
            </a:r>
          </a:p>
          <a:p>
            <a:r>
              <a:rPr lang="en-US" sz="2000" dirty="0" smtClean="0"/>
              <a:t>User Story</a:t>
            </a:r>
          </a:p>
          <a:p>
            <a:pPr lvl="1"/>
            <a:r>
              <a:rPr lang="en-US" sz="1600" dirty="0" smtClean="0"/>
              <a:t> A user story describes problems to be solved by the system being built. These stories must be  written by the user and should be about three sentences long. </a:t>
            </a:r>
          </a:p>
          <a:p>
            <a:pPr lvl="1"/>
            <a:r>
              <a:rPr lang="en-US" sz="1600" dirty="0" smtClean="0"/>
              <a:t>User stories do not describe a solution, use technical language, or contain traditional requirements-speak, such as “shall” statements. </a:t>
            </a:r>
            <a:endParaRPr lang="en-US"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Rules and Concepts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dirty="0" smtClean="0"/>
              <a:t>User Story</a:t>
            </a:r>
          </a:p>
          <a:p>
            <a:pPr lvl="1"/>
            <a:r>
              <a:rPr lang="en-US" sz="1600" dirty="0" smtClean="0"/>
              <a:t> A user story describes problems to be solved by the system being built. These stories must be  written by the user and should be about three sentences long. </a:t>
            </a:r>
          </a:p>
          <a:p>
            <a:pPr lvl="1"/>
            <a:r>
              <a:rPr lang="en-US" sz="1600" dirty="0" smtClean="0"/>
              <a:t>User stories do not describe a solution, use technical language, or contain traditional requirements-speak, such as “shall” statements. </a:t>
            </a:r>
          </a:p>
          <a:p>
            <a:pPr lvl="1"/>
            <a:r>
              <a:rPr lang="en-US" sz="1600" dirty="0" smtClean="0"/>
              <a:t>A sample user story might go like this: Search for customers. </a:t>
            </a:r>
          </a:p>
          <a:p>
            <a:pPr lvl="1"/>
            <a:r>
              <a:rPr lang="en-US" sz="1600" dirty="0" smtClean="0"/>
              <a:t>The user tells the application to search for customers. </a:t>
            </a:r>
          </a:p>
          <a:p>
            <a:pPr lvl="1"/>
            <a:r>
              <a:rPr lang="en-US" sz="1600" dirty="0" smtClean="0"/>
              <a:t>The application asks the user to specify which customers. After the user specifies the search criteria, the application returns a list of customers meeting those criteria.</a:t>
            </a:r>
          </a:p>
          <a:p>
            <a:pPr lvl="1"/>
            <a:r>
              <a:rPr lang="en-US" sz="1600" dirty="0" smtClean="0"/>
              <a:t>Because user stories are short and somewhat vague, XP will only work if the customer representative is on hand to review and approve user story implementations. </a:t>
            </a:r>
          </a:p>
          <a:p>
            <a:pPr lvl="1"/>
            <a:r>
              <a:rPr lang="en-US" sz="1600" dirty="0" smtClean="0"/>
              <a:t>This is one of the main objections to the XP methodology, but also one of its greatest strengths.</a:t>
            </a:r>
          </a:p>
          <a:p>
            <a:r>
              <a:rPr lang="en-US" sz="2000" dirty="0" smtClean="0"/>
              <a:t>More on XP: </a:t>
            </a:r>
            <a:r>
              <a:rPr lang="en-US" sz="2000" dirty="0" smtClean="0">
                <a:hlinkClick r:id="rId2"/>
              </a:rPr>
              <a:t>www.extremeprogramming.org</a:t>
            </a:r>
            <a:endParaRPr lang="en-US" sz="2000" dirty="0" smtClean="0"/>
          </a:p>
          <a:p>
            <a:endParaRPr lang="en-US" sz="20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Scrum for software development  came out of the rapid prototyping community because </a:t>
            </a:r>
            <a:r>
              <a:rPr lang="en-US" dirty="0" err="1" smtClean="0"/>
              <a:t>prototypers</a:t>
            </a:r>
            <a:r>
              <a:rPr lang="en-US" dirty="0" smtClean="0"/>
              <a:t> wanted a methodology that would support an environment in which the requirements were not only incomplete at the start, but also could change rapidly during development.</a:t>
            </a:r>
          </a:p>
          <a:p>
            <a:r>
              <a:rPr lang="en-US" dirty="0" smtClean="0"/>
              <a:t>Unlike XP, Scrum methodology includes both managerial and development</a:t>
            </a:r>
          </a:p>
          <a:p>
            <a:r>
              <a:rPr lang="en-US" dirty="0" smtClean="0"/>
              <a:t>processes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 The Process </a:t>
            </a:r>
            <a:endParaRPr lang="en-US" dirty="0"/>
          </a:p>
        </p:txBody>
      </p:sp>
      <p:pic>
        <p:nvPicPr>
          <p:cNvPr id="84994" name="Picture 2"/>
          <p:cNvPicPr>
            <a:picLocks noGrp="1" noChangeAspect="1" noChangeArrowheads="1"/>
          </p:cNvPicPr>
          <p:nvPr>
            <p:ph idx="1"/>
          </p:nvPr>
        </p:nvPicPr>
        <p:blipFill>
          <a:blip r:embed="rId2"/>
          <a:srcRect/>
          <a:stretch>
            <a:fillRect/>
          </a:stretch>
        </p:blipFill>
        <p:spPr bwMode="auto">
          <a:xfrm>
            <a:off x="66177" y="1981200"/>
            <a:ext cx="9121864" cy="3809999"/>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Management</a:t>
            </a:r>
            <a:endParaRPr lang="en-US" dirty="0"/>
          </a:p>
        </p:txBody>
      </p:sp>
      <p:sp>
        <p:nvSpPr>
          <p:cNvPr id="3" name="Content Placeholder 2"/>
          <p:cNvSpPr>
            <a:spLocks noGrp="1"/>
          </p:cNvSpPr>
          <p:nvPr>
            <p:ph idx="1"/>
          </p:nvPr>
        </p:nvSpPr>
        <p:spPr/>
        <p:txBody>
          <a:bodyPr>
            <a:noAutofit/>
          </a:bodyPr>
          <a:lstStyle/>
          <a:p>
            <a:r>
              <a:rPr lang="en-US" sz="2200" dirty="0" smtClean="0"/>
              <a:t>At the center of each Scrum project is a backlog of work to be done. </a:t>
            </a:r>
          </a:p>
          <a:p>
            <a:r>
              <a:rPr lang="en-US" sz="2200" dirty="0" smtClean="0"/>
              <a:t>This backlog is populated during the  planning phase of a release and defines the scope of the release.</a:t>
            </a:r>
          </a:p>
          <a:p>
            <a:r>
              <a:rPr lang="en-US" sz="2200" dirty="0" smtClean="0"/>
              <a:t>After the team completes the project scope and high-level designs, it divides the development process into a series of short iterations called sprints. </a:t>
            </a:r>
          </a:p>
          <a:p>
            <a:r>
              <a:rPr lang="en-US" sz="2200" dirty="0" smtClean="0"/>
              <a:t>Each sprint aims to implement a fixed number of backlog items). </a:t>
            </a:r>
          </a:p>
          <a:p>
            <a:r>
              <a:rPr lang="en-US" sz="2200" dirty="0" smtClean="0"/>
              <a:t>Before each sprint, the team members identify the backlog items for the sprint. </a:t>
            </a:r>
          </a:p>
          <a:p>
            <a:r>
              <a:rPr lang="en-US" sz="2200" dirty="0" smtClean="0"/>
              <a:t>At the end of a sprint, the team reviews the sprint to articulate lessons learned and check progress.</a:t>
            </a:r>
          </a:p>
          <a:p>
            <a:r>
              <a:rPr lang="en-US" sz="2200" dirty="0" smtClean="0"/>
              <a:t>During a sprint, the team has a daily meeting called a scrum. </a:t>
            </a:r>
          </a:p>
          <a:p>
            <a:endParaRPr lang="en-US" sz="22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Management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r>
              <a:rPr lang="en-US" sz="2400" dirty="0" smtClean="0"/>
              <a:t>Each team member describes the work to be done that day, progress from the day before, and any blocks that must be cleared. </a:t>
            </a:r>
          </a:p>
          <a:p>
            <a:r>
              <a:rPr lang="en-US" sz="2400" dirty="0" smtClean="0"/>
              <a:t>To keep the meetings short, the scrum is supposed to be conducted with everyone in the same room—standing up for the whole meeting.</a:t>
            </a:r>
          </a:p>
          <a:p>
            <a:r>
              <a:rPr lang="en-US" sz="2400" dirty="0" smtClean="0"/>
              <a:t>When enough of the backlog has been implemented so that the end users believe the release is worth putting into production, management closes development. </a:t>
            </a:r>
          </a:p>
          <a:p>
            <a:r>
              <a:rPr lang="en-US" sz="2400" dirty="0" smtClean="0"/>
              <a:t>The team then performs integration testing, training, and documentation as necessary for product release.</a:t>
            </a:r>
          </a:p>
          <a:p>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Development</a:t>
            </a:r>
            <a:endParaRPr lang="en-US" dirty="0"/>
          </a:p>
        </p:txBody>
      </p:sp>
      <p:sp>
        <p:nvSpPr>
          <p:cNvPr id="3" name="Content Placeholder 2"/>
          <p:cNvSpPr>
            <a:spLocks noGrp="1"/>
          </p:cNvSpPr>
          <p:nvPr>
            <p:ph idx="1"/>
          </p:nvPr>
        </p:nvSpPr>
        <p:spPr/>
        <p:txBody>
          <a:bodyPr>
            <a:normAutofit/>
          </a:bodyPr>
          <a:lstStyle/>
          <a:p>
            <a:r>
              <a:rPr lang="en-US" sz="2400" dirty="0" smtClean="0"/>
              <a:t>The Scrum development process concentrates on managing sprints. </a:t>
            </a:r>
          </a:p>
          <a:p>
            <a:r>
              <a:rPr lang="en-US" sz="2400" dirty="0" smtClean="0"/>
              <a:t>Before each sprint begins, the team plans the sprint, identifying the backlog items and assigning teams to these items. </a:t>
            </a:r>
          </a:p>
          <a:p>
            <a:r>
              <a:rPr lang="en-US" sz="2400" dirty="0" smtClean="0"/>
              <a:t>Teams develop, wrap, review, and adjust each of the backlog items </a:t>
            </a:r>
          </a:p>
          <a:p>
            <a:r>
              <a:rPr lang="en-US" sz="2400" dirty="0" smtClean="0"/>
              <a:t>During development, the team determines the changes necessary to implement a backlog item. </a:t>
            </a:r>
          </a:p>
          <a:p>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Development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team then writes the code, tests it, and documents the changes. </a:t>
            </a:r>
          </a:p>
          <a:p>
            <a:r>
              <a:rPr lang="en-US" sz="2400" dirty="0" smtClean="0"/>
              <a:t>During wrap, the team creates the executable necessary to demonstrate the changes. </a:t>
            </a:r>
          </a:p>
          <a:p>
            <a:r>
              <a:rPr lang="en-US" sz="2400" dirty="0" smtClean="0"/>
              <a:t>In review, the team demonstrates the new features, adds new backlog items, and assesses risk. </a:t>
            </a:r>
          </a:p>
          <a:p>
            <a:r>
              <a:rPr lang="en-US" sz="2400" dirty="0" smtClean="0"/>
              <a:t>Finally, the team consolidates data from the review to update the changes as necessary.</a:t>
            </a:r>
          </a:p>
          <a:p>
            <a:r>
              <a:rPr lang="en-US" sz="2400" dirty="0" smtClean="0"/>
              <a:t>More on Scrum:</a:t>
            </a:r>
            <a:r>
              <a:rPr lang="en-US" sz="2400" dirty="0" smtClean="0">
                <a:hlinkClick r:id="rId2"/>
              </a:rPr>
              <a:t> www.scrumalliance.org</a:t>
            </a:r>
            <a:endParaRPr lang="en-US" sz="2400" dirty="0" smtClean="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2" name="Rectangle 6"/>
          <p:cNvSpPr>
            <a:spLocks noChangeArrowheads="1"/>
          </p:cNvSpPr>
          <p:nvPr/>
        </p:nvSpPr>
        <p:spPr bwMode="auto">
          <a:xfrm>
            <a:off x="1066800" y="3581400"/>
            <a:ext cx="1600200" cy="1066800"/>
          </a:xfrm>
          <a:prstGeom prst="rect">
            <a:avLst/>
          </a:prstGeom>
          <a:solidFill>
            <a:schemeClr val="accent1"/>
          </a:solidFill>
          <a:ln w="12700">
            <a:solidFill>
              <a:schemeClr val="tx1"/>
            </a:solidFill>
            <a:miter lim="800000"/>
            <a:headEnd/>
            <a:tailEnd/>
          </a:ln>
          <a:effectLst/>
        </p:spPr>
        <p:txBody>
          <a:bodyPr wrap="none" anchor="ctr"/>
          <a:lstStyle/>
          <a:p>
            <a:pPr algn="ctr"/>
            <a:r>
              <a:rPr lang="en-US"/>
              <a:t>The</a:t>
            </a:r>
          </a:p>
          <a:p>
            <a:pPr algn="ctr"/>
            <a:r>
              <a:rPr lang="en-US"/>
              <a:t>System</a:t>
            </a:r>
          </a:p>
        </p:txBody>
      </p:sp>
      <p:sp>
        <p:nvSpPr>
          <p:cNvPr id="14339" name="Rectangle 3"/>
          <p:cNvSpPr>
            <a:spLocks noGrp="1" noChangeArrowheads="1"/>
          </p:cNvSpPr>
          <p:nvPr>
            <p:ph type="body" idx="1"/>
          </p:nvPr>
        </p:nvSpPr>
        <p:spPr>
          <a:xfrm>
            <a:off x="685800" y="2743200"/>
            <a:ext cx="7772400" cy="381000"/>
          </a:xfrm>
          <a:noFill/>
          <a:ln/>
        </p:spPr>
        <p:txBody>
          <a:bodyPr>
            <a:normAutofit fontScale="70000" lnSpcReduction="20000"/>
          </a:bodyPr>
          <a:lstStyle/>
          <a:p>
            <a:pPr marL="450850" indent="-450850" algn="ctr">
              <a:buClr>
                <a:srgbClr val="FA5AB9"/>
              </a:buClr>
              <a:buSzPct val="120000"/>
              <a:buFont typeface="Zapf Dingbats" charset="2"/>
              <a:buChar char="è"/>
              <a:tabLst>
                <a:tab pos="1084263" algn="l"/>
              </a:tabLst>
            </a:pPr>
            <a:r>
              <a:rPr lang="en-US" b="1">
                <a:solidFill>
                  <a:schemeClr val="hlink"/>
                </a:solidFill>
                <a:effectLst>
                  <a:outerShdw blurRad="38100" dist="38100" dir="2700000" algn="tl">
                    <a:srgbClr val="C0C0C0"/>
                  </a:outerShdw>
                </a:effectLst>
              </a:rPr>
              <a:t>divide and conquer</a:t>
            </a:r>
            <a:endParaRPr lang="en-US">
              <a:effectLst>
                <a:outerShdw blurRad="38100" dist="38100" dir="2700000" algn="tl">
                  <a:srgbClr val="C0C0C0"/>
                </a:outerShdw>
              </a:effectLst>
            </a:endParaRPr>
          </a:p>
        </p:txBody>
      </p:sp>
      <p:sp>
        <p:nvSpPr>
          <p:cNvPr id="14340" name="Rectangle 4"/>
          <p:cNvSpPr>
            <a:spLocks noChangeArrowheads="1"/>
          </p:cNvSpPr>
          <p:nvPr/>
        </p:nvSpPr>
        <p:spPr bwMode="auto">
          <a:xfrm>
            <a:off x="1552575" y="1219200"/>
            <a:ext cx="6038850" cy="1295400"/>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lIns="90487" tIns="44450" rIns="90487" bIns="44450"/>
          <a:lstStyle/>
          <a:p>
            <a:pPr algn="ctr">
              <a:spcBef>
                <a:spcPts val="4800"/>
              </a:spcBef>
              <a:buClr>
                <a:srgbClr val="B50069"/>
              </a:buClr>
              <a:buSzPct val="100000"/>
              <a:buFont typeface="Zapf Dingbats" charset="2"/>
              <a:buNone/>
            </a:pPr>
            <a:r>
              <a:rPr lang="en-US" sz="2000">
                <a:latin typeface="Helvetica" charset="0"/>
              </a:rPr>
              <a:t>Large software systems are </a:t>
            </a:r>
            <a:r>
              <a:rPr lang="en-US" sz="2000">
                <a:solidFill>
                  <a:schemeClr val="hlink"/>
                </a:solidFill>
                <a:latin typeface="Helvetica" charset="0"/>
              </a:rPr>
              <a:t>complex </a:t>
            </a:r>
            <a:r>
              <a:rPr lang="en-US" sz="2000">
                <a:latin typeface="Helvetica" charset="0"/>
              </a:rPr>
              <a:t>and</a:t>
            </a:r>
            <a:r>
              <a:rPr lang="en-US" sz="2000">
                <a:solidFill>
                  <a:schemeClr val="hlink"/>
                </a:solidFill>
                <a:latin typeface="Helvetica" charset="0"/>
              </a:rPr>
              <a:t> changing</a:t>
            </a:r>
            <a:r>
              <a:rPr lang="en-US" sz="2000">
                <a:latin typeface="Helvetica" charset="0"/>
              </a:rPr>
              <a:t>.</a:t>
            </a:r>
          </a:p>
          <a:p>
            <a:pPr algn="ctr">
              <a:spcBef>
                <a:spcPts val="1800"/>
              </a:spcBef>
              <a:buClr>
                <a:srgbClr val="B50069"/>
              </a:buClr>
              <a:buSzPct val="100000"/>
              <a:buFont typeface="Zapf Dingbats" charset="2"/>
              <a:buNone/>
            </a:pPr>
            <a:r>
              <a:rPr lang="en-US" sz="2000">
                <a:latin typeface="Helvetica" charset="0"/>
              </a:rPr>
              <a:t>There is a </a:t>
            </a:r>
            <a:r>
              <a:rPr lang="en-US" sz="2000">
                <a:solidFill>
                  <a:schemeClr val="hlink"/>
                </a:solidFill>
                <a:latin typeface="Helvetica" charset="0"/>
              </a:rPr>
              <a:t>limit to</a:t>
            </a:r>
            <a:r>
              <a:rPr lang="en-US" sz="2000">
                <a:latin typeface="Helvetica" charset="0"/>
              </a:rPr>
              <a:t> how much a person can </a:t>
            </a:r>
            <a:r>
              <a:rPr lang="en-US" sz="2000">
                <a:solidFill>
                  <a:schemeClr val="hlink"/>
                </a:solidFill>
                <a:latin typeface="Helvetica" charset="0"/>
              </a:rPr>
              <a:t>understand</a:t>
            </a:r>
            <a:r>
              <a:rPr lang="en-US" sz="2000">
                <a:latin typeface="Helvetica" charset="0"/>
              </a:rPr>
              <a:t> at any one time.</a:t>
            </a:r>
          </a:p>
        </p:txBody>
      </p:sp>
      <p:sp>
        <p:nvSpPr>
          <p:cNvPr id="14341" name="Rectangle 5"/>
          <p:cNvSpPr>
            <a:spLocks noChangeArrowheads="1"/>
          </p:cNvSpPr>
          <p:nvPr/>
        </p:nvSpPr>
        <p:spPr bwMode="auto">
          <a:xfrm>
            <a:off x="685800" y="5181600"/>
            <a:ext cx="7772400" cy="685800"/>
          </a:xfrm>
          <a:prstGeom prst="rect">
            <a:avLst/>
          </a:prstGeom>
          <a:noFill/>
          <a:ln w="12700">
            <a:noFill/>
            <a:miter lim="800000"/>
            <a:headEnd/>
            <a:tailEnd/>
          </a:ln>
          <a:effectLst/>
        </p:spPr>
        <p:txBody>
          <a:bodyPr lIns="90487" tIns="44450" rIns="90487" bIns="44450"/>
          <a:lstStyle/>
          <a:p>
            <a:pPr marL="450850" indent="-450850">
              <a:spcBef>
                <a:spcPts val="4800"/>
              </a:spcBef>
              <a:buClr>
                <a:srgbClr val="B50069"/>
              </a:buClr>
              <a:buSzPct val="100000"/>
              <a:buFont typeface="Zapf Dingbats" charset="2"/>
              <a:buNone/>
              <a:tabLst>
                <a:tab pos="1084263" algn="l"/>
              </a:tabLst>
            </a:pPr>
            <a:r>
              <a:rPr lang="en-US" sz="2000" b="1" u="sng">
                <a:solidFill>
                  <a:schemeClr val="hlink"/>
                </a:solidFill>
                <a:latin typeface="Helvetica" charset="0"/>
              </a:rPr>
              <a:t>module</a:t>
            </a:r>
            <a:r>
              <a:rPr lang="en-US" sz="2000">
                <a:latin typeface="Helvetica" charset="0"/>
              </a:rPr>
              <a:t>:	any </a:t>
            </a:r>
            <a:r>
              <a:rPr lang="en-US" sz="2000">
                <a:solidFill>
                  <a:schemeClr val="hlink"/>
                </a:solidFill>
                <a:latin typeface="Helvetica" charset="0"/>
              </a:rPr>
              <a:t>identifiable “bit”</a:t>
            </a:r>
            <a:r>
              <a:rPr lang="en-US" sz="2000">
                <a:latin typeface="Helvetica" charset="0"/>
              </a:rPr>
              <a:t> of a system which it </a:t>
            </a:r>
            <a:r>
              <a:rPr lang="en-US" sz="2000">
                <a:solidFill>
                  <a:schemeClr val="hlink"/>
                </a:solidFill>
                <a:latin typeface="Helvetica" charset="0"/>
              </a:rPr>
              <a:t>makes sense to 	consider separately</a:t>
            </a:r>
            <a:endParaRPr lang="en-US" sz="2000">
              <a:latin typeface="Helvetica" charset="0"/>
            </a:endParaRPr>
          </a:p>
        </p:txBody>
      </p:sp>
      <p:sp>
        <p:nvSpPr>
          <p:cNvPr id="14343" name="Rectangle 7"/>
          <p:cNvSpPr>
            <a:spLocks noChangeArrowheads="1"/>
          </p:cNvSpPr>
          <p:nvPr/>
        </p:nvSpPr>
        <p:spPr bwMode="auto">
          <a:xfrm>
            <a:off x="5189538" y="3276600"/>
            <a:ext cx="677862" cy="296863"/>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4724400" y="3886200"/>
            <a:ext cx="295275" cy="762000"/>
          </a:xfrm>
          <a:prstGeom prst="rect">
            <a:avLst/>
          </a:prstGeom>
          <a:solidFill>
            <a:srgbClr val="FF00FF"/>
          </a:solidFill>
          <a:ln w="12700">
            <a:solidFill>
              <a:schemeClr val="tx1"/>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6400800" y="3276600"/>
            <a:ext cx="914400" cy="457200"/>
          </a:xfrm>
          <a:prstGeom prst="rect">
            <a:avLst/>
          </a:prstGeom>
          <a:solidFill>
            <a:srgbClr val="FE9B03"/>
          </a:solidFill>
          <a:ln w="12700">
            <a:solidFill>
              <a:schemeClr val="tx1"/>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5562600" y="4267200"/>
            <a:ext cx="415925" cy="7620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14347" name="Rectangle 11"/>
          <p:cNvSpPr>
            <a:spLocks noChangeArrowheads="1"/>
          </p:cNvSpPr>
          <p:nvPr/>
        </p:nvSpPr>
        <p:spPr bwMode="auto">
          <a:xfrm>
            <a:off x="6553200" y="4267200"/>
            <a:ext cx="914400" cy="609600"/>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14348" name="AutoShape 12"/>
          <p:cNvSpPr>
            <a:spLocks noChangeArrowheads="1"/>
          </p:cNvSpPr>
          <p:nvPr/>
        </p:nvSpPr>
        <p:spPr bwMode="auto">
          <a:xfrm>
            <a:off x="3429000" y="4038600"/>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12700">
            <a:solidFill>
              <a:schemeClr val="tx1"/>
            </a:solidFill>
            <a:miter lim="800000"/>
            <a:headEnd/>
            <a:tailEnd/>
          </a:ln>
          <a:effectLst>
            <a:outerShdw dist="107763" dir="8100000" algn="ctr" rotWithShape="0">
              <a:schemeClr val="bg2"/>
            </a:outerShdw>
          </a:effectLst>
        </p:spPr>
        <p:txBody>
          <a:bodyPr wrap="none" anchor="ctr"/>
          <a:lstStyle/>
          <a:p>
            <a:pPr algn="ctr"/>
            <a:endParaRPr lang="en-US">
              <a:effectLst>
                <a:outerShdw blurRad="38100" dist="38100" dir="2700000" algn="tl">
                  <a:srgbClr val="FFFFFF"/>
                </a:outerShdw>
              </a:effectLst>
            </a:endParaRPr>
          </a:p>
        </p:txBody>
      </p:sp>
      <p:sp>
        <p:nvSpPr>
          <p:cNvPr id="14349" name="Rectangle 13"/>
          <p:cNvSpPr>
            <a:spLocks noChangeArrowheads="1"/>
          </p:cNvSpPr>
          <p:nvPr/>
        </p:nvSpPr>
        <p:spPr bwMode="auto">
          <a:xfrm>
            <a:off x="1066800" y="3582988"/>
            <a:ext cx="695325" cy="312737"/>
          </a:xfrm>
          <a:prstGeom prst="rect">
            <a:avLst/>
          </a:prstGeom>
          <a:solidFill>
            <a:schemeClr val="accent2"/>
          </a:solidFill>
          <a:ln w="12700">
            <a:solidFill>
              <a:schemeClr val="tx1"/>
            </a:solidFill>
            <a:miter lim="800000"/>
            <a:headEnd/>
            <a:tailEnd/>
          </a:ln>
          <a:effectLst/>
        </p:spPr>
        <p:txBody>
          <a:bodyPr wrap="none" anchor="ctr"/>
          <a:lstStyle/>
          <a:p>
            <a:endParaRPr lang="en-US"/>
          </a:p>
        </p:txBody>
      </p:sp>
      <p:sp>
        <p:nvSpPr>
          <p:cNvPr id="14350" name="Rectangle 14"/>
          <p:cNvSpPr>
            <a:spLocks noChangeArrowheads="1"/>
          </p:cNvSpPr>
          <p:nvPr/>
        </p:nvSpPr>
        <p:spPr bwMode="auto">
          <a:xfrm>
            <a:off x="1752600" y="3581400"/>
            <a:ext cx="914400" cy="457200"/>
          </a:xfrm>
          <a:prstGeom prst="rect">
            <a:avLst/>
          </a:prstGeom>
          <a:solidFill>
            <a:srgbClr val="FE9B03"/>
          </a:solidFill>
          <a:ln w="12700">
            <a:solidFill>
              <a:schemeClr val="tx1"/>
            </a:solidFill>
            <a:miter lim="800000"/>
            <a:headEnd/>
            <a:tailEnd/>
          </a:ln>
          <a:effectLst/>
        </p:spPr>
        <p:txBody>
          <a:bodyPr wrap="none" anchor="ctr"/>
          <a:lstStyle/>
          <a:p>
            <a:endParaRPr lang="en-US"/>
          </a:p>
        </p:txBody>
      </p:sp>
      <p:sp>
        <p:nvSpPr>
          <p:cNvPr id="14351" name="Rectangle 15"/>
          <p:cNvSpPr>
            <a:spLocks noChangeArrowheads="1"/>
          </p:cNvSpPr>
          <p:nvPr/>
        </p:nvSpPr>
        <p:spPr bwMode="auto">
          <a:xfrm>
            <a:off x="1066800" y="3886200"/>
            <a:ext cx="295275" cy="762000"/>
          </a:xfrm>
          <a:prstGeom prst="rect">
            <a:avLst/>
          </a:prstGeom>
          <a:solidFill>
            <a:srgbClr val="FF00FF"/>
          </a:solidFill>
          <a:ln w="12700">
            <a:solidFill>
              <a:schemeClr val="tx1"/>
            </a:solidFill>
            <a:miter lim="800000"/>
            <a:headEnd/>
            <a:tailEnd/>
          </a:ln>
          <a:effectLst/>
        </p:spPr>
        <p:txBody>
          <a:bodyPr wrap="none" anchor="ctr"/>
          <a:lstStyle/>
          <a:p>
            <a:endParaRPr lang="en-US"/>
          </a:p>
        </p:txBody>
      </p:sp>
      <p:sp>
        <p:nvSpPr>
          <p:cNvPr id="14352" name="Rectangle 16"/>
          <p:cNvSpPr>
            <a:spLocks noChangeArrowheads="1"/>
          </p:cNvSpPr>
          <p:nvPr/>
        </p:nvSpPr>
        <p:spPr bwMode="auto">
          <a:xfrm>
            <a:off x="1357313" y="3886200"/>
            <a:ext cx="398462" cy="762000"/>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14353" name="Rectangle 17"/>
          <p:cNvSpPr>
            <a:spLocks noChangeArrowheads="1"/>
          </p:cNvSpPr>
          <p:nvPr/>
        </p:nvSpPr>
        <p:spPr bwMode="auto">
          <a:xfrm>
            <a:off x="1752600" y="4038600"/>
            <a:ext cx="914400" cy="609600"/>
          </a:xfrm>
          <a:prstGeom prst="rect">
            <a:avLst/>
          </a:prstGeom>
          <a:solidFill>
            <a:schemeClr val="bg2"/>
          </a:solidFill>
          <a:ln w="12700">
            <a:solidFill>
              <a:schemeClr val="tx1"/>
            </a:solidFill>
            <a:miter lim="800000"/>
            <a:headEnd/>
            <a:tailEnd/>
          </a:ln>
          <a:effectLst/>
        </p:spPr>
        <p:txBody>
          <a:bodyPr wrap="none" anchor="ctr"/>
          <a:lstStyle/>
          <a:p>
            <a:endParaRPr lang="en-US"/>
          </a:p>
        </p:txBody>
      </p:sp>
      <p:sp>
        <p:nvSpPr>
          <p:cNvPr id="14354" name="Rectangle 18"/>
          <p:cNvSpPr>
            <a:spLocks noChangeArrowheads="1"/>
          </p:cNvSpPr>
          <p:nvPr/>
        </p:nvSpPr>
        <p:spPr bwMode="auto">
          <a:xfrm>
            <a:off x="685800" y="6019800"/>
            <a:ext cx="7772400" cy="304800"/>
          </a:xfrm>
          <a:prstGeom prst="rect">
            <a:avLst/>
          </a:prstGeom>
          <a:noFill/>
          <a:ln w="12700">
            <a:noFill/>
            <a:miter lim="800000"/>
            <a:headEnd/>
            <a:tailEnd/>
          </a:ln>
          <a:effectLst/>
        </p:spPr>
        <p:txBody>
          <a:bodyPr lIns="90487" tIns="44450" rIns="90487" bIns="44450"/>
          <a:lstStyle/>
          <a:p>
            <a:pPr marL="450850" indent="-450850" algn="ctr">
              <a:spcBef>
                <a:spcPts val="4800"/>
              </a:spcBef>
              <a:buClr>
                <a:srgbClr val="FA5AB9"/>
              </a:buClr>
              <a:buSzPct val="120000"/>
              <a:buFont typeface="Zapf Dingbats" charset="2"/>
              <a:buChar char="è"/>
              <a:tabLst>
                <a:tab pos="1084263" algn="l"/>
              </a:tabLst>
            </a:pPr>
            <a:r>
              <a:rPr lang="en-US" sz="2000" b="1">
                <a:latin typeface="Helvetica" charset="0"/>
              </a:rPr>
              <a:t>BUT modules need to </a:t>
            </a:r>
            <a:r>
              <a:rPr lang="en-US" sz="2000" b="1">
                <a:solidFill>
                  <a:schemeClr val="hlink"/>
                </a:solidFill>
                <a:latin typeface="Helvetica" charset="0"/>
              </a:rPr>
              <a:t>depend</a:t>
            </a:r>
            <a:r>
              <a:rPr lang="en-US" sz="2000" b="1">
                <a:latin typeface="Helvetica" charset="0"/>
              </a:rPr>
              <a:t> on each other</a:t>
            </a:r>
            <a:endParaRPr lang="en-US" sz="2000">
              <a:latin typeface="Helvetica" charset="0"/>
            </a:endParaRPr>
          </a:p>
        </p:txBody>
      </p:sp>
      <p:cxnSp>
        <p:nvCxnSpPr>
          <p:cNvPr id="14355" name="AutoShape 19"/>
          <p:cNvCxnSpPr>
            <a:cxnSpLocks noChangeShapeType="1"/>
            <a:stCxn id="14343" idx="2"/>
            <a:endCxn id="14347" idx="0"/>
          </p:cNvCxnSpPr>
          <p:nvPr/>
        </p:nvCxnSpPr>
        <p:spPr bwMode="auto">
          <a:xfrm>
            <a:off x="5529263" y="3573463"/>
            <a:ext cx="1481137" cy="693737"/>
          </a:xfrm>
          <a:prstGeom prst="straightConnector1">
            <a:avLst/>
          </a:prstGeom>
          <a:noFill/>
          <a:ln w="12700">
            <a:solidFill>
              <a:schemeClr val="tx1"/>
            </a:solidFill>
            <a:round/>
            <a:headEnd/>
            <a:tailEnd/>
          </a:ln>
          <a:effectLst/>
        </p:spPr>
      </p:cxnSp>
      <p:cxnSp>
        <p:nvCxnSpPr>
          <p:cNvPr id="14356" name="AutoShape 20"/>
          <p:cNvCxnSpPr>
            <a:cxnSpLocks noChangeShapeType="1"/>
            <a:stCxn id="14346" idx="0"/>
            <a:endCxn id="14345" idx="1"/>
          </p:cNvCxnSpPr>
          <p:nvPr/>
        </p:nvCxnSpPr>
        <p:spPr bwMode="auto">
          <a:xfrm flipV="1">
            <a:off x="5770563" y="3505200"/>
            <a:ext cx="630237" cy="762000"/>
          </a:xfrm>
          <a:prstGeom prst="straightConnector1">
            <a:avLst/>
          </a:prstGeom>
          <a:noFill/>
          <a:ln w="12700">
            <a:solidFill>
              <a:schemeClr val="tx1"/>
            </a:solidFill>
            <a:round/>
            <a:headEnd/>
            <a:tailEnd/>
          </a:ln>
          <a:effectLst/>
        </p:spPr>
      </p:cxnSp>
      <p:cxnSp>
        <p:nvCxnSpPr>
          <p:cNvPr id="14357" name="AutoShape 21"/>
          <p:cNvCxnSpPr>
            <a:cxnSpLocks noChangeShapeType="1"/>
            <a:stCxn id="14347" idx="0"/>
            <a:endCxn id="14345" idx="2"/>
          </p:cNvCxnSpPr>
          <p:nvPr/>
        </p:nvCxnSpPr>
        <p:spPr bwMode="auto">
          <a:xfrm flipH="1" flipV="1">
            <a:off x="6858000" y="3733800"/>
            <a:ext cx="152400" cy="533400"/>
          </a:xfrm>
          <a:prstGeom prst="straightConnector1">
            <a:avLst/>
          </a:prstGeom>
          <a:noFill/>
          <a:ln w="12700">
            <a:solidFill>
              <a:schemeClr val="tx1"/>
            </a:solidFill>
            <a:round/>
            <a:headEnd/>
            <a:tailEnd/>
          </a:ln>
          <a:effectLst/>
        </p:spPr>
      </p:cxnSp>
      <p:cxnSp>
        <p:nvCxnSpPr>
          <p:cNvPr id="14358" name="AutoShape 22"/>
          <p:cNvCxnSpPr>
            <a:cxnSpLocks noChangeShapeType="1"/>
            <a:stCxn id="14347" idx="1"/>
            <a:endCxn id="14346" idx="3"/>
          </p:cNvCxnSpPr>
          <p:nvPr/>
        </p:nvCxnSpPr>
        <p:spPr bwMode="auto">
          <a:xfrm flipH="1">
            <a:off x="5978525" y="4572000"/>
            <a:ext cx="574675" cy="76200"/>
          </a:xfrm>
          <a:prstGeom prst="straightConnector1">
            <a:avLst/>
          </a:prstGeom>
          <a:noFill/>
          <a:ln w="12700">
            <a:solidFill>
              <a:schemeClr val="tx1"/>
            </a:solidFill>
            <a:round/>
            <a:headEnd/>
            <a:tailEnd/>
          </a:ln>
          <a:effectLst/>
        </p:spPr>
      </p:cxnSp>
      <p:cxnSp>
        <p:nvCxnSpPr>
          <p:cNvPr id="14359" name="AutoShape 23"/>
          <p:cNvCxnSpPr>
            <a:cxnSpLocks noChangeShapeType="1"/>
            <a:stCxn id="14344" idx="3"/>
            <a:endCxn id="14346" idx="1"/>
          </p:cNvCxnSpPr>
          <p:nvPr/>
        </p:nvCxnSpPr>
        <p:spPr bwMode="auto">
          <a:xfrm>
            <a:off x="5019675" y="4267200"/>
            <a:ext cx="542925" cy="381000"/>
          </a:xfrm>
          <a:prstGeom prst="straightConnector1">
            <a:avLst/>
          </a:prstGeom>
          <a:noFill/>
          <a:ln w="12700">
            <a:solidFill>
              <a:schemeClr val="tx1"/>
            </a:solidFill>
            <a:round/>
            <a:headEnd/>
            <a:tailEnd/>
          </a:ln>
          <a:effectLst/>
        </p:spPr>
      </p:cxnSp>
      <p:cxnSp>
        <p:nvCxnSpPr>
          <p:cNvPr id="14360" name="AutoShape 24"/>
          <p:cNvCxnSpPr>
            <a:cxnSpLocks noChangeShapeType="1"/>
            <a:stCxn id="14344" idx="0"/>
            <a:endCxn id="14343" idx="1"/>
          </p:cNvCxnSpPr>
          <p:nvPr/>
        </p:nvCxnSpPr>
        <p:spPr bwMode="auto">
          <a:xfrm flipV="1">
            <a:off x="4872038" y="3425825"/>
            <a:ext cx="317500" cy="460375"/>
          </a:xfrm>
          <a:prstGeom prst="straightConnector1">
            <a:avLst/>
          </a:prstGeom>
          <a:noFill/>
          <a:ln w="12700">
            <a:solidFill>
              <a:schemeClr val="tx1"/>
            </a:solidFill>
            <a:round/>
            <a:headEnd/>
            <a:tailEnd/>
          </a:ln>
          <a:effectLst/>
        </p:spPr>
      </p:cxnSp>
      <p:cxnSp>
        <p:nvCxnSpPr>
          <p:cNvPr id="14361" name="AutoShape 25"/>
          <p:cNvCxnSpPr>
            <a:cxnSpLocks noChangeShapeType="1"/>
            <a:stCxn id="14344" idx="3"/>
            <a:endCxn id="14345" idx="1"/>
          </p:cNvCxnSpPr>
          <p:nvPr/>
        </p:nvCxnSpPr>
        <p:spPr bwMode="auto">
          <a:xfrm flipV="1">
            <a:off x="5019675" y="3505200"/>
            <a:ext cx="1381125" cy="762000"/>
          </a:xfrm>
          <a:prstGeom prst="straightConnector1">
            <a:avLst/>
          </a:prstGeom>
          <a:noFill/>
          <a:ln w="12700">
            <a:solidFill>
              <a:schemeClr val="tx1"/>
            </a:solidFill>
            <a:round/>
            <a:headEnd/>
            <a:tailEnd/>
          </a:ln>
          <a:effectLst/>
        </p:spPr>
      </p:cxnSp>
      <p:cxnSp>
        <p:nvCxnSpPr>
          <p:cNvPr id="14362" name="AutoShape 26"/>
          <p:cNvCxnSpPr>
            <a:cxnSpLocks noChangeShapeType="1"/>
            <a:stCxn id="14343" idx="2"/>
            <a:endCxn id="14346" idx="0"/>
          </p:cNvCxnSpPr>
          <p:nvPr/>
        </p:nvCxnSpPr>
        <p:spPr bwMode="auto">
          <a:xfrm>
            <a:off x="5529263" y="3573463"/>
            <a:ext cx="241300" cy="693737"/>
          </a:xfrm>
          <a:prstGeom prst="straightConnector1">
            <a:avLst/>
          </a:prstGeom>
          <a:noFill/>
          <a:ln w="12700">
            <a:solidFill>
              <a:schemeClr val="tx1"/>
            </a:solidFill>
            <a:round/>
            <a:headEnd/>
            <a:tailEnd/>
          </a:ln>
          <a:effectLst/>
        </p:spPr>
      </p:cxnSp>
      <p:cxnSp>
        <p:nvCxnSpPr>
          <p:cNvPr id="14363" name="AutoShape 27"/>
          <p:cNvCxnSpPr>
            <a:cxnSpLocks noChangeShapeType="1"/>
            <a:stCxn id="14343" idx="3"/>
            <a:endCxn id="14345" idx="1"/>
          </p:cNvCxnSpPr>
          <p:nvPr/>
        </p:nvCxnSpPr>
        <p:spPr bwMode="auto">
          <a:xfrm>
            <a:off x="5867400" y="3425825"/>
            <a:ext cx="533400" cy="79375"/>
          </a:xfrm>
          <a:prstGeom prst="straightConnector1">
            <a:avLst/>
          </a:prstGeom>
          <a:noFill/>
          <a:ln w="12700">
            <a:solidFill>
              <a:schemeClr val="tx1"/>
            </a:solidFill>
            <a:round/>
            <a:headEnd/>
            <a:tailEnd/>
          </a:ln>
          <a:effectLst/>
        </p:spPr>
      </p:cxnSp>
      <p:cxnSp>
        <p:nvCxnSpPr>
          <p:cNvPr id="14366" name="AutoShape 30"/>
          <p:cNvCxnSpPr>
            <a:cxnSpLocks noChangeShapeType="1"/>
            <a:stCxn id="14347" idx="0"/>
            <a:endCxn id="14344" idx="3"/>
          </p:cNvCxnSpPr>
          <p:nvPr/>
        </p:nvCxnSpPr>
        <p:spPr bwMode="auto">
          <a:xfrm rot="16200000" flipH="1" flipV="1">
            <a:off x="6014244" y="3272631"/>
            <a:ext cx="1588" cy="1990725"/>
          </a:xfrm>
          <a:prstGeom prst="curvedConnector4">
            <a:avLst>
              <a:gd name="adj1" fmla="val -11200000"/>
              <a:gd name="adj2" fmla="val 66347"/>
            </a:avLst>
          </a:prstGeom>
          <a:noFill/>
          <a:ln w="12700">
            <a:solidFill>
              <a:schemeClr val="tx1"/>
            </a:solidFill>
            <a:round/>
            <a:headEnd/>
            <a:tailEnd/>
          </a:ln>
          <a:effectLst/>
        </p:spPr>
      </p:cxnSp>
      <p:sp>
        <p:nvSpPr>
          <p:cNvPr id="14367" name="Text Box 31"/>
          <p:cNvSpPr txBox="1">
            <a:spLocks noChangeArrowheads="1"/>
          </p:cNvSpPr>
          <p:nvPr/>
        </p:nvSpPr>
        <p:spPr bwMode="auto">
          <a:xfrm>
            <a:off x="7239000" y="3733800"/>
            <a:ext cx="1301750" cy="457200"/>
          </a:xfrm>
          <a:prstGeom prst="rect">
            <a:avLst/>
          </a:prstGeom>
          <a:noFill/>
          <a:ln w="12700">
            <a:noFill/>
            <a:miter lim="800000"/>
            <a:headEnd/>
            <a:tailEnd/>
          </a:ln>
          <a:effectLst/>
        </p:spPr>
        <p:txBody>
          <a:bodyPr wrap="none">
            <a:spAutoFit/>
          </a:bodyPr>
          <a:lstStyle/>
          <a:p>
            <a:r>
              <a:rPr lang="en-US" b="1">
                <a:solidFill>
                  <a:srgbClr val="00279F"/>
                </a:solidFill>
                <a:effectLst>
                  <a:outerShdw blurRad="38100" dist="38100" dir="2700000" algn="tl">
                    <a:srgbClr val="C0C0C0"/>
                  </a:outerShdw>
                </a:effectLst>
              </a:rPr>
              <a:t>coupling</a:t>
            </a:r>
            <a:endParaRPr lang="en-US">
              <a:solidFill>
                <a:srgbClr val="00279F"/>
              </a:solidFill>
              <a:effectLst>
                <a:outerShdw blurRad="38100" dist="38100" dir="2700000" algn="tl">
                  <a:srgbClr val="C0C0C0"/>
                </a:outerShdw>
              </a:effectLst>
            </a:endParaRPr>
          </a:p>
        </p:txBody>
      </p:sp>
      <p:sp>
        <p:nvSpPr>
          <p:cNvPr id="14368" name="Rectangle 32"/>
          <p:cNvSpPr>
            <a:spLocks noGrp="1" noChangeArrowheads="1"/>
          </p:cNvSpPr>
          <p:nvPr>
            <p:ph type="title"/>
          </p:nvPr>
        </p:nvSpPr>
        <p:spPr>
          <a:xfrm>
            <a:off x="685800" y="304800"/>
            <a:ext cx="7772400" cy="609600"/>
          </a:xfrm>
        </p:spPr>
        <p:txBody>
          <a:bodyPr>
            <a:normAutofit fontScale="90000"/>
          </a:bodyPr>
          <a:lstStyle/>
          <a:p>
            <a:r>
              <a:rPr lang="en-US"/>
              <a:t>DEALING WITH COMPLEXITY —</a:t>
            </a:r>
            <a:br>
              <a:rPr lang="en-US"/>
            </a:br>
            <a:r>
              <a:rPr lang="en-US"/>
              <a:t>MODULAR</a:t>
            </a:r>
            <a:r>
              <a:rPr lang="en-US" sz="1400" b="0">
                <a:effectLst/>
              </a:rPr>
              <a:t>   </a:t>
            </a:r>
            <a:r>
              <a:rPr lang="en-US"/>
              <a:t>DEVELOPMENT</a:t>
            </a:r>
            <a:endParaRPr lang="en-US" sz="1400" b="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ou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wipe(left)">
                                      <p:cBhvr>
                                        <p:cTn id="12" dur="500"/>
                                        <p:tgtEl>
                                          <p:spTgt spid="14339">
                                            <p:txEl>
                                              <p:pRg st="0" end="0"/>
                                            </p:txEl>
                                          </p:spTgt>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434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000"/>
                                  </p:stCondLst>
                                  <p:childTnLst>
                                    <p:set>
                                      <p:cBhvr>
                                        <p:cTn id="18" dur="1" fill="hold">
                                          <p:stCondLst>
                                            <p:cond delay="499"/>
                                          </p:stCondLst>
                                        </p:cTn>
                                        <p:tgtEl>
                                          <p:spTgt spid="14349"/>
                                        </p:tgtEl>
                                        <p:attrNameLst>
                                          <p:attrName>style.visibility</p:attrName>
                                        </p:attrNameLst>
                                      </p:cBhvr>
                                      <p:to>
                                        <p:strVal val="visible"/>
                                      </p:to>
                                    </p:set>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499"/>
                                          </p:stCondLst>
                                        </p:cTn>
                                        <p:tgtEl>
                                          <p:spTgt spid="14350"/>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grpId="0" nodeType="afterEffect">
                                  <p:stCondLst>
                                    <p:cond delay="500"/>
                                  </p:stCondLst>
                                  <p:childTnLst>
                                    <p:set>
                                      <p:cBhvr>
                                        <p:cTn id="24" dur="1" fill="hold">
                                          <p:stCondLst>
                                            <p:cond delay="499"/>
                                          </p:stCondLst>
                                        </p:cTn>
                                        <p:tgtEl>
                                          <p:spTgt spid="14351"/>
                                        </p:tgtEl>
                                        <p:attrNameLst>
                                          <p:attrName>style.visibility</p:attrName>
                                        </p:attrNameLst>
                                      </p:cBhvr>
                                      <p:to>
                                        <p:strVal val="visible"/>
                                      </p:to>
                                    </p:set>
                                  </p:childTnLst>
                                </p:cTn>
                              </p:par>
                            </p:childTnLst>
                          </p:cTn>
                        </p:par>
                        <p:par>
                          <p:cTn id="25" fill="hold">
                            <p:stCondLst>
                              <p:cond delay="5500"/>
                            </p:stCondLst>
                            <p:childTnLst>
                              <p:par>
                                <p:cTn id="26" presetID="1" presetClass="entr" presetSubtype="0" fill="hold" grpId="0" nodeType="afterEffect">
                                  <p:stCondLst>
                                    <p:cond delay="500"/>
                                  </p:stCondLst>
                                  <p:childTnLst>
                                    <p:set>
                                      <p:cBhvr>
                                        <p:cTn id="27" dur="1" fill="hold">
                                          <p:stCondLst>
                                            <p:cond delay="499"/>
                                          </p:stCondLst>
                                        </p:cTn>
                                        <p:tgtEl>
                                          <p:spTgt spid="14352"/>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grpId="0" nodeType="afterEffect">
                                  <p:stCondLst>
                                    <p:cond delay="500"/>
                                  </p:stCondLst>
                                  <p:childTnLst>
                                    <p:set>
                                      <p:cBhvr>
                                        <p:cTn id="30" dur="1" fill="hold">
                                          <p:stCondLst>
                                            <p:cond delay="499"/>
                                          </p:stCondLst>
                                        </p:cTn>
                                        <p:tgtEl>
                                          <p:spTgt spid="14353"/>
                                        </p:tgtEl>
                                        <p:attrNameLst>
                                          <p:attrName>style.visibility</p:attrName>
                                        </p:attrNameLst>
                                      </p:cBhvr>
                                      <p:to>
                                        <p:strVal val="visible"/>
                                      </p:to>
                                    </p:set>
                                  </p:childTnLst>
                                </p:cTn>
                              </p:par>
                            </p:childTnLst>
                          </p:cTn>
                        </p:par>
                        <p:par>
                          <p:cTn id="31" fill="hold">
                            <p:stCondLst>
                              <p:cond delay="7500"/>
                            </p:stCondLst>
                            <p:childTnLst>
                              <p:par>
                                <p:cTn id="32" presetID="22" presetClass="entr" presetSubtype="8" fill="hold" grpId="0" nodeType="afterEffect">
                                  <p:stCondLst>
                                    <p:cond delay="0"/>
                                  </p:stCondLst>
                                  <p:childTnLst>
                                    <p:set>
                                      <p:cBhvr>
                                        <p:cTn id="33" dur="1" fill="hold">
                                          <p:stCondLst>
                                            <p:cond delay="0"/>
                                          </p:stCondLst>
                                        </p:cTn>
                                        <p:tgtEl>
                                          <p:spTgt spid="14348"/>
                                        </p:tgtEl>
                                        <p:attrNameLst>
                                          <p:attrName>style.visibility</p:attrName>
                                        </p:attrNameLst>
                                      </p:cBhvr>
                                      <p:to>
                                        <p:strVal val="visible"/>
                                      </p:to>
                                    </p:set>
                                    <p:animEffect transition="in" filter="wipe(left)">
                                      <p:cBhvr>
                                        <p:cTn id="34" dur="500"/>
                                        <p:tgtEl>
                                          <p:spTgt spid="14348"/>
                                        </p:tgtEl>
                                      </p:cBhvr>
                                    </p:animEffect>
                                  </p:childTnLst>
                                </p:cTn>
                              </p:par>
                            </p:childTnLst>
                          </p:cTn>
                        </p:par>
                        <p:par>
                          <p:cTn id="35" fill="hold">
                            <p:stCondLst>
                              <p:cond delay="8000"/>
                            </p:stCondLst>
                            <p:childTnLst>
                              <p:par>
                                <p:cTn id="36" presetID="1" presetClass="entr" presetSubtype="0" fill="hold" grpId="0" nodeType="afterEffect">
                                  <p:stCondLst>
                                    <p:cond delay="500"/>
                                  </p:stCondLst>
                                  <p:childTnLst>
                                    <p:set>
                                      <p:cBhvr>
                                        <p:cTn id="37" dur="1" fill="hold">
                                          <p:stCondLst>
                                            <p:cond delay="499"/>
                                          </p:stCondLst>
                                        </p:cTn>
                                        <p:tgtEl>
                                          <p:spTgt spid="14343"/>
                                        </p:tgtEl>
                                        <p:attrNameLst>
                                          <p:attrName>style.visibility</p:attrName>
                                        </p:attrNameLst>
                                      </p:cBhvr>
                                      <p:to>
                                        <p:strVal val="visible"/>
                                      </p:to>
                                    </p:set>
                                  </p:childTnLst>
                                </p:cTn>
                              </p:par>
                            </p:childTnLst>
                          </p:cTn>
                        </p:par>
                        <p:par>
                          <p:cTn id="38" fill="hold">
                            <p:stCondLst>
                              <p:cond delay="9000"/>
                            </p:stCondLst>
                            <p:childTnLst>
                              <p:par>
                                <p:cTn id="39" presetID="1" presetClass="entr" presetSubtype="0" fill="hold" grpId="0" nodeType="afterEffect">
                                  <p:stCondLst>
                                    <p:cond delay="500"/>
                                  </p:stCondLst>
                                  <p:childTnLst>
                                    <p:set>
                                      <p:cBhvr>
                                        <p:cTn id="40" dur="1" fill="hold">
                                          <p:stCondLst>
                                            <p:cond delay="499"/>
                                          </p:stCondLst>
                                        </p:cTn>
                                        <p:tgtEl>
                                          <p:spTgt spid="14345"/>
                                        </p:tgtEl>
                                        <p:attrNameLst>
                                          <p:attrName>style.visibility</p:attrName>
                                        </p:attrNameLst>
                                      </p:cBhvr>
                                      <p:to>
                                        <p:strVal val="visible"/>
                                      </p:to>
                                    </p:set>
                                  </p:childTnLst>
                                </p:cTn>
                              </p:par>
                            </p:childTnLst>
                          </p:cTn>
                        </p:par>
                        <p:par>
                          <p:cTn id="41" fill="hold">
                            <p:stCondLst>
                              <p:cond delay="10000"/>
                            </p:stCondLst>
                            <p:childTnLst>
                              <p:par>
                                <p:cTn id="42" presetID="1" presetClass="entr" presetSubtype="0" fill="hold" grpId="0" nodeType="afterEffect">
                                  <p:stCondLst>
                                    <p:cond delay="500"/>
                                  </p:stCondLst>
                                  <p:childTnLst>
                                    <p:set>
                                      <p:cBhvr>
                                        <p:cTn id="43" dur="1" fill="hold">
                                          <p:stCondLst>
                                            <p:cond delay="499"/>
                                          </p:stCondLst>
                                        </p:cTn>
                                        <p:tgtEl>
                                          <p:spTgt spid="14344"/>
                                        </p:tgtEl>
                                        <p:attrNameLst>
                                          <p:attrName>style.visibility</p:attrName>
                                        </p:attrNameLst>
                                      </p:cBhvr>
                                      <p:to>
                                        <p:strVal val="visible"/>
                                      </p:to>
                                    </p:set>
                                  </p:childTnLst>
                                </p:cTn>
                              </p:par>
                            </p:childTnLst>
                          </p:cTn>
                        </p:par>
                        <p:par>
                          <p:cTn id="44" fill="hold">
                            <p:stCondLst>
                              <p:cond delay="11000"/>
                            </p:stCondLst>
                            <p:childTnLst>
                              <p:par>
                                <p:cTn id="45" presetID="1" presetClass="entr" presetSubtype="0" fill="hold" grpId="0" nodeType="afterEffect">
                                  <p:stCondLst>
                                    <p:cond delay="500"/>
                                  </p:stCondLst>
                                  <p:childTnLst>
                                    <p:set>
                                      <p:cBhvr>
                                        <p:cTn id="46" dur="1" fill="hold">
                                          <p:stCondLst>
                                            <p:cond delay="499"/>
                                          </p:stCondLst>
                                        </p:cTn>
                                        <p:tgtEl>
                                          <p:spTgt spid="14346"/>
                                        </p:tgtEl>
                                        <p:attrNameLst>
                                          <p:attrName>style.visibility</p:attrName>
                                        </p:attrNameLst>
                                      </p:cBhvr>
                                      <p:to>
                                        <p:strVal val="visible"/>
                                      </p:to>
                                    </p:set>
                                  </p:childTnLst>
                                </p:cTn>
                              </p:par>
                            </p:childTnLst>
                          </p:cTn>
                        </p:par>
                        <p:par>
                          <p:cTn id="47" fill="hold">
                            <p:stCondLst>
                              <p:cond delay="12000"/>
                            </p:stCondLst>
                            <p:childTnLst>
                              <p:par>
                                <p:cTn id="48" presetID="1" presetClass="entr" presetSubtype="0" fill="hold" grpId="0" nodeType="afterEffect">
                                  <p:stCondLst>
                                    <p:cond delay="500"/>
                                  </p:stCondLst>
                                  <p:childTnLst>
                                    <p:set>
                                      <p:cBhvr>
                                        <p:cTn id="49" dur="1" fill="hold">
                                          <p:stCondLst>
                                            <p:cond delay="499"/>
                                          </p:stCondLst>
                                        </p:cTn>
                                        <p:tgtEl>
                                          <p:spTgt spid="14347"/>
                                        </p:tgtEl>
                                        <p:attrNameLst>
                                          <p:attrName>style.visibility</p:attrName>
                                        </p:attrNameLst>
                                      </p:cBhvr>
                                      <p:to>
                                        <p:strVal val="visible"/>
                                      </p:to>
                                    </p:set>
                                  </p:childTnLst>
                                </p:cTn>
                              </p:par>
                            </p:childTnLst>
                          </p:cTn>
                        </p:par>
                        <p:par>
                          <p:cTn id="50" fill="hold">
                            <p:stCondLst>
                              <p:cond delay="13000"/>
                            </p:stCondLst>
                            <p:childTnLst>
                              <p:par>
                                <p:cTn id="51" presetID="22" presetClass="entr" presetSubtype="8" fill="hold" grpId="0" nodeType="afterEffect">
                                  <p:stCondLst>
                                    <p:cond delay="0"/>
                                  </p:stCondLst>
                                  <p:childTnLst>
                                    <p:set>
                                      <p:cBhvr>
                                        <p:cTn id="52" dur="1" fill="hold">
                                          <p:stCondLst>
                                            <p:cond delay="0"/>
                                          </p:stCondLst>
                                        </p:cTn>
                                        <p:tgtEl>
                                          <p:spTgt spid="14341">
                                            <p:txEl>
                                              <p:pRg st="0" end="0"/>
                                            </p:txEl>
                                          </p:spTgt>
                                        </p:tgtEl>
                                        <p:attrNameLst>
                                          <p:attrName>style.visibility</p:attrName>
                                        </p:attrNameLst>
                                      </p:cBhvr>
                                      <p:to>
                                        <p:strVal val="visible"/>
                                      </p:to>
                                    </p:set>
                                    <p:animEffect transition="in" filter="wipe(left)">
                                      <p:cBhvr>
                                        <p:cTn id="53" dur="500"/>
                                        <p:tgtEl>
                                          <p:spTgt spid="1434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4354">
                                            <p:txEl>
                                              <p:pRg st="0" end="0"/>
                                            </p:txEl>
                                          </p:spTgt>
                                        </p:tgtEl>
                                        <p:attrNameLst>
                                          <p:attrName>style.visibility</p:attrName>
                                        </p:attrNameLst>
                                      </p:cBhvr>
                                      <p:to>
                                        <p:strVal val="visible"/>
                                      </p:to>
                                    </p:set>
                                    <p:animEffect transition="in" filter="wipe(left)">
                                      <p:cBhvr>
                                        <p:cTn id="58" dur="500"/>
                                        <p:tgtEl>
                                          <p:spTgt spid="14354">
                                            <p:txEl>
                                              <p:pRg st="0" end="0"/>
                                            </p:txEl>
                                          </p:spTgt>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4355"/>
                                        </p:tgtEl>
                                        <p:attrNameLst>
                                          <p:attrName>style.visibility</p:attrName>
                                        </p:attrNameLst>
                                      </p:cBhvr>
                                      <p:to>
                                        <p:strVal val="visible"/>
                                      </p:to>
                                    </p:set>
                                    <p:animEffect transition="in" filter="wipe(left)">
                                      <p:cBhvr>
                                        <p:cTn id="62" dur="500"/>
                                        <p:tgtEl>
                                          <p:spTgt spid="14355"/>
                                        </p:tgtEl>
                                      </p:cBhvr>
                                    </p:animEffect>
                                  </p:childTnLst>
                                </p:cTn>
                              </p:par>
                            </p:childTnLst>
                          </p:cTn>
                        </p:par>
                        <p:par>
                          <p:cTn id="63" fill="hold">
                            <p:stCondLst>
                              <p:cond delay="1000"/>
                            </p:stCondLst>
                            <p:childTnLst>
                              <p:par>
                                <p:cTn id="64" presetID="22" presetClass="entr" presetSubtype="1" fill="hold" nodeType="afterEffect">
                                  <p:stCondLst>
                                    <p:cond delay="0"/>
                                  </p:stCondLst>
                                  <p:childTnLst>
                                    <p:set>
                                      <p:cBhvr>
                                        <p:cTn id="65" dur="1" fill="hold">
                                          <p:stCondLst>
                                            <p:cond delay="0"/>
                                          </p:stCondLst>
                                        </p:cTn>
                                        <p:tgtEl>
                                          <p:spTgt spid="14356"/>
                                        </p:tgtEl>
                                        <p:attrNameLst>
                                          <p:attrName>style.visibility</p:attrName>
                                        </p:attrNameLst>
                                      </p:cBhvr>
                                      <p:to>
                                        <p:strVal val="visible"/>
                                      </p:to>
                                    </p:set>
                                    <p:animEffect transition="in" filter="wipe(up)">
                                      <p:cBhvr>
                                        <p:cTn id="66" dur="500"/>
                                        <p:tgtEl>
                                          <p:spTgt spid="14356"/>
                                        </p:tgtEl>
                                      </p:cBhvr>
                                    </p:animEffect>
                                  </p:childTnLst>
                                </p:cTn>
                              </p:par>
                            </p:childTnLst>
                          </p:cTn>
                        </p:par>
                        <p:par>
                          <p:cTn id="67" fill="hold">
                            <p:stCondLst>
                              <p:cond delay="1500"/>
                            </p:stCondLst>
                            <p:childTnLst>
                              <p:par>
                                <p:cTn id="68" presetID="22" presetClass="entr" presetSubtype="4" fill="hold" nodeType="afterEffect">
                                  <p:stCondLst>
                                    <p:cond delay="0"/>
                                  </p:stCondLst>
                                  <p:childTnLst>
                                    <p:set>
                                      <p:cBhvr>
                                        <p:cTn id="69" dur="1" fill="hold">
                                          <p:stCondLst>
                                            <p:cond delay="0"/>
                                          </p:stCondLst>
                                        </p:cTn>
                                        <p:tgtEl>
                                          <p:spTgt spid="14357"/>
                                        </p:tgtEl>
                                        <p:attrNameLst>
                                          <p:attrName>style.visibility</p:attrName>
                                        </p:attrNameLst>
                                      </p:cBhvr>
                                      <p:to>
                                        <p:strVal val="visible"/>
                                      </p:to>
                                    </p:set>
                                    <p:animEffect transition="in" filter="wipe(down)">
                                      <p:cBhvr>
                                        <p:cTn id="70" dur="500"/>
                                        <p:tgtEl>
                                          <p:spTgt spid="14357"/>
                                        </p:tgtEl>
                                      </p:cBhvr>
                                    </p:animEffect>
                                  </p:childTnLst>
                                </p:cTn>
                              </p:par>
                            </p:childTnLst>
                          </p:cTn>
                        </p:par>
                        <p:par>
                          <p:cTn id="71" fill="hold">
                            <p:stCondLst>
                              <p:cond delay="2000"/>
                            </p:stCondLst>
                            <p:childTnLst>
                              <p:par>
                                <p:cTn id="72" presetID="22" presetClass="entr" presetSubtype="8" fill="hold" nodeType="afterEffect">
                                  <p:stCondLst>
                                    <p:cond delay="0"/>
                                  </p:stCondLst>
                                  <p:childTnLst>
                                    <p:set>
                                      <p:cBhvr>
                                        <p:cTn id="73" dur="1" fill="hold">
                                          <p:stCondLst>
                                            <p:cond delay="0"/>
                                          </p:stCondLst>
                                        </p:cTn>
                                        <p:tgtEl>
                                          <p:spTgt spid="14358"/>
                                        </p:tgtEl>
                                        <p:attrNameLst>
                                          <p:attrName>style.visibility</p:attrName>
                                        </p:attrNameLst>
                                      </p:cBhvr>
                                      <p:to>
                                        <p:strVal val="visible"/>
                                      </p:to>
                                    </p:set>
                                    <p:animEffect transition="in" filter="wipe(left)">
                                      <p:cBhvr>
                                        <p:cTn id="74" dur="500"/>
                                        <p:tgtEl>
                                          <p:spTgt spid="14358"/>
                                        </p:tgtEl>
                                      </p:cBhvr>
                                    </p:animEffect>
                                  </p:childTnLst>
                                </p:cTn>
                              </p:par>
                            </p:childTnLst>
                          </p:cTn>
                        </p:par>
                        <p:par>
                          <p:cTn id="75" fill="hold">
                            <p:stCondLst>
                              <p:cond delay="2500"/>
                            </p:stCondLst>
                            <p:childTnLst>
                              <p:par>
                                <p:cTn id="76" presetID="22" presetClass="entr" presetSubtype="2" fill="hold" nodeType="afterEffect">
                                  <p:stCondLst>
                                    <p:cond delay="0"/>
                                  </p:stCondLst>
                                  <p:childTnLst>
                                    <p:set>
                                      <p:cBhvr>
                                        <p:cTn id="77" dur="1" fill="hold">
                                          <p:stCondLst>
                                            <p:cond delay="0"/>
                                          </p:stCondLst>
                                        </p:cTn>
                                        <p:tgtEl>
                                          <p:spTgt spid="14359"/>
                                        </p:tgtEl>
                                        <p:attrNameLst>
                                          <p:attrName>style.visibility</p:attrName>
                                        </p:attrNameLst>
                                      </p:cBhvr>
                                      <p:to>
                                        <p:strVal val="visible"/>
                                      </p:to>
                                    </p:set>
                                    <p:animEffect transition="in" filter="wipe(right)">
                                      <p:cBhvr>
                                        <p:cTn id="78" dur="500"/>
                                        <p:tgtEl>
                                          <p:spTgt spid="14359"/>
                                        </p:tgtEl>
                                      </p:cBhvr>
                                    </p:animEffect>
                                  </p:childTnLst>
                                </p:cTn>
                              </p:par>
                            </p:childTnLst>
                          </p:cTn>
                        </p:par>
                        <p:par>
                          <p:cTn id="79" fill="hold">
                            <p:stCondLst>
                              <p:cond delay="3000"/>
                            </p:stCondLst>
                            <p:childTnLst>
                              <p:par>
                                <p:cTn id="80" presetID="22" presetClass="entr" presetSubtype="4" fill="hold" nodeType="afterEffect">
                                  <p:stCondLst>
                                    <p:cond delay="0"/>
                                  </p:stCondLst>
                                  <p:childTnLst>
                                    <p:set>
                                      <p:cBhvr>
                                        <p:cTn id="81" dur="1" fill="hold">
                                          <p:stCondLst>
                                            <p:cond delay="0"/>
                                          </p:stCondLst>
                                        </p:cTn>
                                        <p:tgtEl>
                                          <p:spTgt spid="14360"/>
                                        </p:tgtEl>
                                        <p:attrNameLst>
                                          <p:attrName>style.visibility</p:attrName>
                                        </p:attrNameLst>
                                      </p:cBhvr>
                                      <p:to>
                                        <p:strVal val="visible"/>
                                      </p:to>
                                    </p:set>
                                    <p:animEffect transition="in" filter="wipe(down)">
                                      <p:cBhvr>
                                        <p:cTn id="82" dur="500"/>
                                        <p:tgtEl>
                                          <p:spTgt spid="14360"/>
                                        </p:tgtEl>
                                      </p:cBhvr>
                                    </p:animEffect>
                                  </p:childTnLst>
                                </p:cTn>
                              </p:par>
                            </p:childTnLst>
                          </p:cTn>
                        </p:par>
                        <p:par>
                          <p:cTn id="83" fill="hold">
                            <p:stCondLst>
                              <p:cond delay="3500"/>
                            </p:stCondLst>
                            <p:childTnLst>
                              <p:par>
                                <p:cTn id="84" presetID="22" presetClass="entr" presetSubtype="1" fill="hold" nodeType="afterEffect">
                                  <p:stCondLst>
                                    <p:cond delay="0"/>
                                  </p:stCondLst>
                                  <p:childTnLst>
                                    <p:set>
                                      <p:cBhvr>
                                        <p:cTn id="85" dur="1" fill="hold">
                                          <p:stCondLst>
                                            <p:cond delay="0"/>
                                          </p:stCondLst>
                                        </p:cTn>
                                        <p:tgtEl>
                                          <p:spTgt spid="14361"/>
                                        </p:tgtEl>
                                        <p:attrNameLst>
                                          <p:attrName>style.visibility</p:attrName>
                                        </p:attrNameLst>
                                      </p:cBhvr>
                                      <p:to>
                                        <p:strVal val="visible"/>
                                      </p:to>
                                    </p:set>
                                    <p:animEffect transition="in" filter="wipe(up)">
                                      <p:cBhvr>
                                        <p:cTn id="86" dur="500"/>
                                        <p:tgtEl>
                                          <p:spTgt spid="14361"/>
                                        </p:tgtEl>
                                      </p:cBhvr>
                                    </p:animEffect>
                                  </p:childTnLst>
                                </p:cTn>
                              </p:par>
                            </p:childTnLst>
                          </p:cTn>
                        </p:par>
                        <p:par>
                          <p:cTn id="87" fill="hold">
                            <p:stCondLst>
                              <p:cond delay="4000"/>
                            </p:stCondLst>
                            <p:childTnLst>
                              <p:par>
                                <p:cTn id="88" presetID="22" presetClass="entr" presetSubtype="1" fill="hold" nodeType="afterEffect">
                                  <p:stCondLst>
                                    <p:cond delay="0"/>
                                  </p:stCondLst>
                                  <p:childTnLst>
                                    <p:set>
                                      <p:cBhvr>
                                        <p:cTn id="89" dur="1" fill="hold">
                                          <p:stCondLst>
                                            <p:cond delay="0"/>
                                          </p:stCondLst>
                                        </p:cTn>
                                        <p:tgtEl>
                                          <p:spTgt spid="14362"/>
                                        </p:tgtEl>
                                        <p:attrNameLst>
                                          <p:attrName>style.visibility</p:attrName>
                                        </p:attrNameLst>
                                      </p:cBhvr>
                                      <p:to>
                                        <p:strVal val="visible"/>
                                      </p:to>
                                    </p:set>
                                    <p:animEffect transition="in" filter="wipe(up)">
                                      <p:cBhvr>
                                        <p:cTn id="90" dur="500"/>
                                        <p:tgtEl>
                                          <p:spTgt spid="14362"/>
                                        </p:tgtEl>
                                      </p:cBhvr>
                                    </p:animEffect>
                                  </p:childTnLst>
                                </p:cTn>
                              </p:par>
                            </p:childTnLst>
                          </p:cTn>
                        </p:par>
                        <p:par>
                          <p:cTn id="91" fill="hold">
                            <p:stCondLst>
                              <p:cond delay="4500"/>
                            </p:stCondLst>
                            <p:childTnLst>
                              <p:par>
                                <p:cTn id="92" presetID="22" presetClass="entr" presetSubtype="8" fill="hold" nodeType="afterEffect">
                                  <p:stCondLst>
                                    <p:cond delay="0"/>
                                  </p:stCondLst>
                                  <p:childTnLst>
                                    <p:set>
                                      <p:cBhvr>
                                        <p:cTn id="93" dur="1" fill="hold">
                                          <p:stCondLst>
                                            <p:cond delay="0"/>
                                          </p:stCondLst>
                                        </p:cTn>
                                        <p:tgtEl>
                                          <p:spTgt spid="14363"/>
                                        </p:tgtEl>
                                        <p:attrNameLst>
                                          <p:attrName>style.visibility</p:attrName>
                                        </p:attrNameLst>
                                      </p:cBhvr>
                                      <p:to>
                                        <p:strVal val="visible"/>
                                      </p:to>
                                    </p:set>
                                    <p:animEffect transition="in" filter="wipe(left)">
                                      <p:cBhvr>
                                        <p:cTn id="94" dur="500"/>
                                        <p:tgtEl>
                                          <p:spTgt spid="14363"/>
                                        </p:tgtEl>
                                      </p:cBhvr>
                                    </p:animEffect>
                                  </p:childTnLst>
                                </p:cTn>
                              </p:par>
                            </p:childTnLst>
                          </p:cTn>
                        </p:par>
                        <p:par>
                          <p:cTn id="95" fill="hold">
                            <p:stCondLst>
                              <p:cond delay="5000"/>
                            </p:stCondLst>
                            <p:childTnLst>
                              <p:par>
                                <p:cTn id="96" presetID="22" presetClass="entr" presetSubtype="2" fill="hold" nodeType="afterEffect">
                                  <p:stCondLst>
                                    <p:cond delay="0"/>
                                  </p:stCondLst>
                                  <p:childTnLst>
                                    <p:set>
                                      <p:cBhvr>
                                        <p:cTn id="97" dur="1" fill="hold">
                                          <p:stCondLst>
                                            <p:cond delay="0"/>
                                          </p:stCondLst>
                                        </p:cTn>
                                        <p:tgtEl>
                                          <p:spTgt spid="14366"/>
                                        </p:tgtEl>
                                        <p:attrNameLst>
                                          <p:attrName>style.visibility</p:attrName>
                                        </p:attrNameLst>
                                      </p:cBhvr>
                                      <p:to>
                                        <p:strVal val="visible"/>
                                      </p:to>
                                    </p:set>
                                    <p:animEffect transition="in" filter="wipe(right)">
                                      <p:cBhvr>
                                        <p:cTn id="98" dur="500"/>
                                        <p:tgtEl>
                                          <p:spTgt spid="14366"/>
                                        </p:tgtEl>
                                      </p:cBhvr>
                                    </p:animEffect>
                                  </p:childTnLst>
                                </p:cTn>
                              </p:par>
                            </p:childTnLst>
                          </p:cTn>
                        </p:par>
                        <p:par>
                          <p:cTn id="99" fill="hold">
                            <p:stCondLst>
                              <p:cond delay="5500"/>
                            </p:stCondLst>
                            <p:childTnLst>
                              <p:par>
                                <p:cTn id="100" presetID="19" presetClass="entr" presetSubtype="10" fill="hold" grpId="0" nodeType="afterEffect">
                                  <p:stCondLst>
                                    <p:cond delay="0"/>
                                  </p:stCondLst>
                                  <p:childTnLst>
                                    <p:set>
                                      <p:cBhvr>
                                        <p:cTn id="101" dur="1" fill="hold">
                                          <p:stCondLst>
                                            <p:cond delay="0"/>
                                          </p:stCondLst>
                                        </p:cTn>
                                        <p:tgtEl>
                                          <p:spTgt spid="14367"/>
                                        </p:tgtEl>
                                        <p:attrNameLst>
                                          <p:attrName>style.visibility</p:attrName>
                                        </p:attrNameLst>
                                      </p:cBhvr>
                                      <p:to>
                                        <p:strVal val="visible"/>
                                      </p:to>
                                    </p:set>
                                    <p:anim calcmode="lin" valueType="num">
                                      <p:cBhvr>
                                        <p:cTn id="102" dur="5000" fill="hold"/>
                                        <p:tgtEl>
                                          <p:spTgt spid="14367"/>
                                        </p:tgtEl>
                                        <p:attrNameLst>
                                          <p:attrName>ppt_w</p:attrName>
                                        </p:attrNameLst>
                                      </p:cBhvr>
                                      <p:tavLst>
                                        <p:tav tm="0" fmla="#ppt_w*sin(2.5*pi*$)">
                                          <p:val>
                                            <p:fltVal val="0"/>
                                          </p:val>
                                        </p:tav>
                                        <p:tav tm="100000">
                                          <p:val>
                                            <p:fltVal val="1"/>
                                          </p:val>
                                        </p:tav>
                                      </p:tavLst>
                                    </p:anim>
                                    <p:anim calcmode="lin" valueType="num">
                                      <p:cBhvr>
                                        <p:cTn id="103" dur="5000" fill="hold"/>
                                        <p:tgtEl>
                                          <p:spTgt spid="143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autoUpdateAnimBg="0"/>
      <p:bldP spid="14339" grpId="0" build="p" autoUpdateAnimBg="0"/>
      <p:bldP spid="14340" grpId="0" animBg="1" autoUpdateAnimBg="0"/>
      <p:bldP spid="14341" grpId="0" build="p" autoUpdateAnimBg="0" advAuto="0"/>
      <p:bldP spid="14343" grpId="0" animBg="1"/>
      <p:bldP spid="14344" grpId="0" animBg="1"/>
      <p:bldP spid="14345" grpId="0" animBg="1"/>
      <p:bldP spid="14346" grpId="0" animBg="1"/>
      <p:bldP spid="14347" grpId="0" animBg="1"/>
      <p:bldP spid="14348" grpId="0" animBg="1" autoUpdateAnimBg="0"/>
      <p:bldP spid="14349" grpId="0" animBg="1"/>
      <p:bldP spid="14350" grpId="0" animBg="1"/>
      <p:bldP spid="14351" grpId="0" animBg="1"/>
      <p:bldP spid="14352" grpId="0" animBg="1"/>
      <p:bldP spid="14353" grpId="0" animBg="1"/>
      <p:bldP spid="14354" grpId="0" build="p" autoUpdateAnimBg="0"/>
      <p:bldP spid="1436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noFill/>
          <a:ln/>
        </p:spPr>
        <p:txBody>
          <a:bodyPr/>
          <a:lstStyle/>
          <a:p>
            <a:r>
              <a:rPr lang="en-US"/>
              <a:t>MODULAR DEVELOPMENT (cont’d)</a:t>
            </a:r>
          </a:p>
        </p:txBody>
      </p:sp>
      <p:sp>
        <p:nvSpPr>
          <p:cNvPr id="22533" name="Rectangle 5"/>
          <p:cNvSpPr>
            <a:spLocks noGrp="1" noChangeArrowheads="1"/>
          </p:cNvSpPr>
          <p:nvPr>
            <p:ph type="body" idx="1"/>
          </p:nvPr>
        </p:nvSpPr>
        <p:spPr>
          <a:xfrm>
            <a:off x="685800" y="1219200"/>
            <a:ext cx="7772400" cy="1600200"/>
          </a:xfrm>
          <a:noFill/>
          <a:ln/>
        </p:spPr>
        <p:txBody>
          <a:bodyPr>
            <a:normAutofit fontScale="62500" lnSpcReduction="20000"/>
          </a:bodyPr>
          <a:lstStyle/>
          <a:p>
            <a:pPr marL="450850" indent="-450850">
              <a:buFont typeface="Zapf Dingbats" charset="2"/>
              <a:buNone/>
              <a:tabLst>
                <a:tab pos="1371600" algn="l"/>
                <a:tab pos="1490663" algn="l"/>
                <a:tab pos="2514600" algn="l"/>
                <a:tab pos="4108450" algn="l"/>
                <a:tab pos="6226175" algn="l"/>
              </a:tabLst>
            </a:pPr>
            <a:r>
              <a:rPr lang="en-US" b="1">
                <a:solidFill>
                  <a:srgbClr val="CF0E30"/>
                </a:solidFill>
              </a:rPr>
              <a:t>coupling</a:t>
            </a:r>
            <a:r>
              <a:rPr lang="en-US"/>
              <a:t> –	a measure of the </a:t>
            </a:r>
            <a:r>
              <a:rPr lang="en-US">
                <a:solidFill>
                  <a:schemeClr val="hlink"/>
                </a:solidFill>
              </a:rPr>
              <a:t>number and types of interconnections</a:t>
            </a:r>
            <a:r>
              <a:rPr lang="en-US"/>
              <a:t> 	(dependencies) a module has with other modules</a:t>
            </a:r>
          </a:p>
          <a:p>
            <a:pPr marL="450850" indent="-450850" algn="ctr">
              <a:spcBef>
                <a:spcPts val="2400"/>
              </a:spcBef>
              <a:buClr>
                <a:srgbClr val="FA5AB9"/>
              </a:buClr>
              <a:buSzPct val="120000"/>
              <a:buFont typeface="Zapf Dingbats" charset="2"/>
              <a:buChar char="è"/>
              <a:tabLst>
                <a:tab pos="1371600" algn="l"/>
                <a:tab pos="1490663" algn="l"/>
                <a:tab pos="2514600" algn="l"/>
                <a:tab pos="4108450" algn="l"/>
                <a:tab pos="6226175" algn="l"/>
              </a:tabLst>
            </a:pPr>
            <a:r>
              <a:rPr lang="en-US" b="1"/>
              <a:t>a module has the </a:t>
            </a:r>
            <a:r>
              <a:rPr lang="en-US" b="1">
                <a:solidFill>
                  <a:schemeClr val="hlink"/>
                </a:solidFill>
              </a:rPr>
              <a:t>lowest coupling</a:t>
            </a:r>
            <a:r>
              <a:rPr lang="en-US" b="1"/>
              <a:t> when it has </a:t>
            </a:r>
            <a:r>
              <a:rPr lang="en-US" b="1">
                <a:solidFill>
                  <a:schemeClr val="hlink"/>
                </a:solidFill>
              </a:rPr>
              <a:t>minimal dependencies</a:t>
            </a:r>
            <a:r>
              <a:rPr lang="en-US" b="1"/>
              <a:t> with other modules</a:t>
            </a:r>
          </a:p>
        </p:txBody>
      </p:sp>
      <p:sp>
        <p:nvSpPr>
          <p:cNvPr id="22535" name="Rectangle 7"/>
          <p:cNvSpPr>
            <a:spLocks noChangeArrowheads="1"/>
          </p:cNvSpPr>
          <p:nvPr/>
        </p:nvSpPr>
        <p:spPr bwMode="auto">
          <a:xfrm>
            <a:off x="685800" y="4419600"/>
            <a:ext cx="7772400" cy="685800"/>
          </a:xfrm>
          <a:prstGeom prst="rect">
            <a:avLst/>
          </a:prstGeom>
          <a:noFill/>
          <a:ln w="12700">
            <a:noFill/>
            <a:miter lim="800000"/>
            <a:headEnd/>
            <a:tailEnd/>
          </a:ln>
          <a:effectLst/>
        </p:spPr>
        <p:txBody>
          <a:bodyPr lIns="90487" tIns="44450" rIns="90487" bIns="44450"/>
          <a:lstStyle/>
          <a:p>
            <a:pPr marL="450850" indent="-450850">
              <a:spcBef>
                <a:spcPts val="4800"/>
              </a:spcBef>
              <a:buClr>
                <a:srgbClr val="B50069"/>
              </a:buClr>
              <a:buSzPct val="120000"/>
              <a:buFont typeface="Zapf Dingbats" charset="2"/>
              <a:buNone/>
              <a:tabLst>
                <a:tab pos="1371600" algn="l"/>
                <a:tab pos="1490663" algn="l"/>
                <a:tab pos="2514600" algn="l"/>
                <a:tab pos="4108450" algn="l"/>
                <a:tab pos="6226175" algn="l"/>
              </a:tabLst>
            </a:pPr>
            <a:r>
              <a:rPr lang="en-US" sz="2000" b="1">
                <a:solidFill>
                  <a:srgbClr val="00279F"/>
                </a:solidFill>
                <a:latin typeface="Helvetica" charset="0"/>
              </a:rPr>
              <a:t>interface</a:t>
            </a:r>
            <a:r>
              <a:rPr lang="en-US" sz="2000">
                <a:latin typeface="Helvetica" charset="0"/>
              </a:rPr>
              <a:t> </a:t>
            </a:r>
            <a:r>
              <a:rPr lang="en-US" sz="2000">
                <a:latin typeface="Symbol" pitchFamily="18" charset="2"/>
              </a:rPr>
              <a:t>®	</a:t>
            </a:r>
            <a:r>
              <a:rPr lang="en-US" sz="2000">
                <a:solidFill>
                  <a:schemeClr val="hlink"/>
                </a:solidFill>
                <a:latin typeface="Helvetica" charset="0"/>
              </a:rPr>
              <a:t>encapsulates</a:t>
            </a:r>
            <a:r>
              <a:rPr lang="en-US" sz="2000">
                <a:latin typeface="Helvetica" charset="0"/>
              </a:rPr>
              <a:t> module knowledge so the developer is 		prevented from using information inside the module</a:t>
            </a:r>
            <a:endParaRPr lang="en-US" sz="2000" b="1">
              <a:latin typeface="Helvetica" charset="0"/>
            </a:endParaRPr>
          </a:p>
        </p:txBody>
      </p:sp>
      <p:sp>
        <p:nvSpPr>
          <p:cNvPr id="22536" name="Rectangle 8"/>
          <p:cNvSpPr>
            <a:spLocks noChangeArrowheads="1"/>
          </p:cNvSpPr>
          <p:nvPr/>
        </p:nvSpPr>
        <p:spPr bwMode="auto">
          <a:xfrm>
            <a:off x="2590800" y="3200400"/>
            <a:ext cx="415925" cy="762000"/>
          </a:xfrm>
          <a:prstGeom prst="rect">
            <a:avLst/>
          </a:prstGeom>
          <a:solidFill>
            <a:srgbClr val="FF00FF"/>
          </a:solidFill>
          <a:ln w="12700">
            <a:solidFill>
              <a:schemeClr val="tx1"/>
            </a:solidFill>
            <a:miter lim="800000"/>
            <a:headEnd/>
            <a:tailEnd/>
          </a:ln>
          <a:effectLst/>
        </p:spPr>
        <p:txBody>
          <a:bodyPr wrap="none" anchor="ctr"/>
          <a:lstStyle/>
          <a:p>
            <a:endParaRPr lang="en-US"/>
          </a:p>
        </p:txBody>
      </p:sp>
      <p:sp>
        <p:nvSpPr>
          <p:cNvPr id="22537" name="Line 9"/>
          <p:cNvSpPr>
            <a:spLocks noChangeShapeType="1"/>
          </p:cNvSpPr>
          <p:nvPr/>
        </p:nvSpPr>
        <p:spPr bwMode="auto">
          <a:xfrm flipV="1">
            <a:off x="1600200" y="3581400"/>
            <a:ext cx="990600" cy="76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38" name="Line 10"/>
          <p:cNvSpPr>
            <a:spLocks noChangeShapeType="1"/>
          </p:cNvSpPr>
          <p:nvPr/>
        </p:nvSpPr>
        <p:spPr bwMode="auto">
          <a:xfrm>
            <a:off x="2133600" y="2971800"/>
            <a:ext cx="609600" cy="381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39" name="Line 11"/>
          <p:cNvSpPr>
            <a:spLocks noChangeShapeType="1"/>
          </p:cNvSpPr>
          <p:nvPr/>
        </p:nvSpPr>
        <p:spPr bwMode="auto">
          <a:xfrm flipH="1">
            <a:off x="2895600" y="3124200"/>
            <a:ext cx="609600" cy="2286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0" name="Line 12"/>
          <p:cNvSpPr>
            <a:spLocks noChangeShapeType="1"/>
          </p:cNvSpPr>
          <p:nvPr/>
        </p:nvSpPr>
        <p:spPr bwMode="auto">
          <a:xfrm flipH="1" flipV="1">
            <a:off x="2895600" y="3657600"/>
            <a:ext cx="533400" cy="457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1" name="Line 13"/>
          <p:cNvSpPr>
            <a:spLocks noChangeShapeType="1"/>
          </p:cNvSpPr>
          <p:nvPr/>
        </p:nvSpPr>
        <p:spPr bwMode="auto">
          <a:xfrm flipV="1">
            <a:off x="2286000" y="3886200"/>
            <a:ext cx="38100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2" name="Rectangle 14"/>
          <p:cNvSpPr>
            <a:spLocks noChangeArrowheads="1"/>
          </p:cNvSpPr>
          <p:nvPr/>
        </p:nvSpPr>
        <p:spPr bwMode="auto">
          <a:xfrm>
            <a:off x="6477000" y="3200400"/>
            <a:ext cx="415925" cy="762000"/>
          </a:xfrm>
          <a:prstGeom prst="rect">
            <a:avLst/>
          </a:prstGeom>
          <a:solidFill>
            <a:srgbClr val="FF00FF"/>
          </a:solidFill>
          <a:ln w="12700">
            <a:solidFill>
              <a:schemeClr val="tx1"/>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6376988" y="3200400"/>
            <a:ext cx="111125" cy="762000"/>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22544" name="Line 16"/>
          <p:cNvSpPr>
            <a:spLocks noChangeShapeType="1"/>
          </p:cNvSpPr>
          <p:nvPr/>
        </p:nvSpPr>
        <p:spPr bwMode="auto">
          <a:xfrm>
            <a:off x="5410200" y="3124200"/>
            <a:ext cx="990600" cy="152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5" name="Line 17"/>
          <p:cNvSpPr>
            <a:spLocks noChangeShapeType="1"/>
          </p:cNvSpPr>
          <p:nvPr/>
        </p:nvSpPr>
        <p:spPr bwMode="auto">
          <a:xfrm flipV="1">
            <a:off x="5334000" y="3581400"/>
            <a:ext cx="1066800" cy="76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6" name="Line 18"/>
          <p:cNvSpPr>
            <a:spLocks noChangeShapeType="1"/>
          </p:cNvSpPr>
          <p:nvPr/>
        </p:nvSpPr>
        <p:spPr bwMode="auto">
          <a:xfrm flipV="1">
            <a:off x="5410200" y="3886200"/>
            <a:ext cx="99060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47" name="Line 19"/>
          <p:cNvSpPr>
            <a:spLocks noChangeShapeType="1"/>
          </p:cNvSpPr>
          <p:nvPr/>
        </p:nvSpPr>
        <p:spPr bwMode="auto">
          <a:xfrm>
            <a:off x="2168525" y="2954338"/>
            <a:ext cx="1295400" cy="1295400"/>
          </a:xfrm>
          <a:prstGeom prst="line">
            <a:avLst/>
          </a:prstGeom>
          <a:noFill/>
          <a:ln w="57150">
            <a:solidFill>
              <a:schemeClr val="hlink"/>
            </a:solidFill>
            <a:round/>
            <a:headEnd/>
            <a:tailEnd/>
          </a:ln>
          <a:effectLst/>
        </p:spPr>
        <p:txBody>
          <a:bodyPr wrap="none" anchor="ctr"/>
          <a:lstStyle/>
          <a:p>
            <a:endParaRPr lang="en-US"/>
          </a:p>
        </p:txBody>
      </p:sp>
      <p:sp>
        <p:nvSpPr>
          <p:cNvPr id="22548" name="Line 20"/>
          <p:cNvSpPr>
            <a:spLocks noChangeShapeType="1"/>
          </p:cNvSpPr>
          <p:nvPr/>
        </p:nvSpPr>
        <p:spPr bwMode="auto">
          <a:xfrm flipH="1">
            <a:off x="2168525" y="2954338"/>
            <a:ext cx="1295400" cy="1295400"/>
          </a:xfrm>
          <a:prstGeom prst="line">
            <a:avLst/>
          </a:prstGeom>
          <a:noFill/>
          <a:ln w="57150">
            <a:solidFill>
              <a:schemeClr val="hlink"/>
            </a:solidFill>
            <a:round/>
            <a:headEnd/>
            <a:tailEnd/>
          </a:ln>
          <a:effectLst/>
        </p:spPr>
        <p:txBody>
          <a:bodyPr wrap="none" anchor="ctr"/>
          <a:lstStyle/>
          <a:p>
            <a:endParaRPr lang="en-US"/>
          </a:p>
        </p:txBody>
      </p:sp>
      <p:sp>
        <p:nvSpPr>
          <p:cNvPr id="22551" name="Rectangle 23"/>
          <p:cNvSpPr>
            <a:spLocks noChangeArrowheads="1"/>
          </p:cNvSpPr>
          <p:nvPr/>
        </p:nvSpPr>
        <p:spPr bwMode="auto">
          <a:xfrm>
            <a:off x="685800" y="5334000"/>
            <a:ext cx="7772400" cy="990600"/>
          </a:xfrm>
          <a:prstGeom prst="rect">
            <a:avLst/>
          </a:prstGeom>
          <a:noFill/>
          <a:ln w="12700">
            <a:noFill/>
            <a:miter lim="800000"/>
            <a:headEnd/>
            <a:tailEnd/>
          </a:ln>
          <a:effectLst/>
        </p:spPr>
        <p:txBody>
          <a:bodyPr lIns="90487" tIns="44450" rIns="90487" bIns="44450"/>
          <a:lstStyle/>
          <a:p>
            <a:pPr marL="450850" indent="-450850" algn="ctr">
              <a:spcBef>
                <a:spcPts val="4800"/>
              </a:spcBef>
              <a:buClr>
                <a:srgbClr val="FA5AB9"/>
              </a:buClr>
              <a:buSzPct val="120000"/>
              <a:buFont typeface="Zapf Dingbats" charset="2"/>
              <a:buChar char="è"/>
              <a:tabLst>
                <a:tab pos="1371600" algn="l"/>
                <a:tab pos="1490663" algn="l"/>
                <a:tab pos="2514600" algn="l"/>
                <a:tab pos="4108450" algn="l"/>
                <a:tab pos="6226175" algn="l"/>
              </a:tabLst>
            </a:pPr>
            <a:r>
              <a:rPr lang="en-US" sz="2000" b="1">
                <a:solidFill>
                  <a:schemeClr val="hlink"/>
                </a:solidFill>
                <a:latin typeface="Helvetica" charset="0"/>
              </a:rPr>
              <a:t>internally changing</a:t>
            </a:r>
            <a:r>
              <a:rPr lang="en-US" sz="2000" b="1">
                <a:latin typeface="Helvetica" charset="0"/>
              </a:rPr>
              <a:t> a module without changing its interface will not require any changes anywhere</a:t>
            </a:r>
            <a:br>
              <a:rPr lang="en-US" sz="2000" b="1">
                <a:latin typeface="Helvetica" charset="0"/>
              </a:rPr>
            </a:br>
            <a:r>
              <a:rPr lang="en-US" sz="2000" b="1">
                <a:latin typeface="Helvetica" charset="0"/>
              </a:rPr>
              <a:t>else in the system</a:t>
            </a:r>
          </a:p>
        </p:txBody>
      </p:sp>
      <p:sp>
        <p:nvSpPr>
          <p:cNvPr id="22552" name="Line 24"/>
          <p:cNvSpPr>
            <a:spLocks noChangeShapeType="1"/>
          </p:cNvSpPr>
          <p:nvPr/>
        </p:nvSpPr>
        <p:spPr bwMode="auto">
          <a:xfrm>
            <a:off x="5334000" y="3411538"/>
            <a:ext cx="10668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2553" name="Line 25"/>
          <p:cNvSpPr>
            <a:spLocks noChangeShapeType="1"/>
          </p:cNvSpPr>
          <p:nvPr/>
        </p:nvSpPr>
        <p:spPr bwMode="auto">
          <a:xfrm flipV="1">
            <a:off x="5334000" y="3709988"/>
            <a:ext cx="1066800" cy="304800"/>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animEffect transition="in" filter="wipe(left)">
                                      <p:cBhvr>
                                        <p:cTn id="11" dur="500"/>
                                        <p:tgtEl>
                                          <p:spTgt spid="2253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536"/>
                                        </p:tgtEl>
                                        <p:attrNameLst>
                                          <p:attrName>style.visibility</p:attrName>
                                        </p:attrNameLst>
                                      </p:cBhvr>
                                      <p:to>
                                        <p:strVal val="visible"/>
                                      </p:to>
                                    </p:se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22541"/>
                                        </p:tgtEl>
                                        <p:attrNameLst>
                                          <p:attrName>style.visibility</p:attrName>
                                        </p:attrNameLst>
                                      </p:cBhvr>
                                      <p:to>
                                        <p:strVal val="visible"/>
                                      </p:to>
                                    </p:set>
                                    <p:animEffect transition="in" filter="wipe(down)">
                                      <p:cBhvr>
                                        <p:cTn id="19" dur="500"/>
                                        <p:tgtEl>
                                          <p:spTgt spid="22541"/>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22539"/>
                                        </p:tgtEl>
                                        <p:attrNameLst>
                                          <p:attrName>style.visibility</p:attrName>
                                        </p:attrNameLst>
                                      </p:cBhvr>
                                      <p:to>
                                        <p:strVal val="visible"/>
                                      </p:to>
                                    </p:set>
                                    <p:animEffect transition="in" filter="wipe(right)">
                                      <p:cBhvr>
                                        <p:cTn id="23" dur="500"/>
                                        <p:tgtEl>
                                          <p:spTgt spid="22539"/>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22538"/>
                                        </p:tgtEl>
                                        <p:attrNameLst>
                                          <p:attrName>style.visibility</p:attrName>
                                        </p:attrNameLst>
                                      </p:cBhvr>
                                      <p:to>
                                        <p:strVal val="visible"/>
                                      </p:to>
                                    </p:set>
                                    <p:animEffect transition="in" filter="wipe(up)">
                                      <p:cBhvr>
                                        <p:cTn id="27" dur="500"/>
                                        <p:tgtEl>
                                          <p:spTgt spid="22538"/>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22540"/>
                                        </p:tgtEl>
                                        <p:attrNameLst>
                                          <p:attrName>style.visibility</p:attrName>
                                        </p:attrNameLst>
                                      </p:cBhvr>
                                      <p:to>
                                        <p:strVal val="visible"/>
                                      </p:to>
                                    </p:set>
                                    <p:animEffect transition="in" filter="wipe(down)">
                                      <p:cBhvr>
                                        <p:cTn id="31" dur="500"/>
                                        <p:tgtEl>
                                          <p:spTgt spid="2254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2537"/>
                                        </p:tgtEl>
                                        <p:attrNameLst>
                                          <p:attrName>style.visibility</p:attrName>
                                        </p:attrNameLst>
                                      </p:cBhvr>
                                      <p:to>
                                        <p:strVal val="visible"/>
                                      </p:to>
                                    </p:set>
                                    <p:animEffect transition="in" filter="wipe(left)">
                                      <p:cBhvr>
                                        <p:cTn id="35" dur="500"/>
                                        <p:tgtEl>
                                          <p:spTgt spid="225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2547"/>
                                        </p:tgtEl>
                                        <p:attrNameLst>
                                          <p:attrName>style.visibility</p:attrName>
                                        </p:attrNameLst>
                                      </p:cBhvr>
                                      <p:to>
                                        <p:strVal val="visible"/>
                                      </p:to>
                                    </p:set>
                                    <p:animEffect transition="in" filter="wipe(up)">
                                      <p:cBhvr>
                                        <p:cTn id="40" dur="500"/>
                                        <p:tgtEl>
                                          <p:spTgt spid="22547"/>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2548"/>
                                        </p:tgtEl>
                                        <p:attrNameLst>
                                          <p:attrName>style.visibility</p:attrName>
                                        </p:attrNameLst>
                                      </p:cBhvr>
                                      <p:to>
                                        <p:strVal val="visible"/>
                                      </p:to>
                                    </p:set>
                                    <p:animEffect transition="in" filter="wipe(up)">
                                      <p:cBhvr>
                                        <p:cTn id="44" dur="500"/>
                                        <p:tgtEl>
                                          <p:spTgt spid="22548"/>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2535"/>
                                        </p:tgtEl>
                                        <p:attrNameLst>
                                          <p:attrName>style.visibility</p:attrName>
                                        </p:attrNameLst>
                                      </p:cBhvr>
                                      <p:to>
                                        <p:strVal val="visible"/>
                                      </p:to>
                                    </p:set>
                                    <p:animEffect transition="in" filter="wipe(left)">
                                      <p:cBhvr>
                                        <p:cTn id="48" dur="500"/>
                                        <p:tgtEl>
                                          <p:spTgt spid="22535"/>
                                        </p:tgtEl>
                                      </p:cBhvr>
                                    </p:animEffec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22542"/>
                                        </p:tgtEl>
                                        <p:attrNameLst>
                                          <p:attrName>style.visibility</p:attrName>
                                        </p:attrNameLst>
                                      </p:cBhvr>
                                      <p:to>
                                        <p:strVal val="visible"/>
                                      </p:to>
                                    </p:set>
                                  </p:childTnLst>
                                </p:cTn>
                              </p:par>
                            </p:childTnLst>
                          </p:cTn>
                        </p:par>
                        <p:par>
                          <p:cTn id="52" fill="hold">
                            <p:stCondLst>
                              <p:cond delay="2000"/>
                            </p:stCondLst>
                            <p:childTnLst>
                              <p:par>
                                <p:cTn id="53" presetID="17" presetClass="entr" presetSubtype="2" fill="hold" grpId="0" nodeType="afterEffect">
                                  <p:stCondLst>
                                    <p:cond delay="0"/>
                                  </p:stCondLst>
                                  <p:childTnLst>
                                    <p:set>
                                      <p:cBhvr>
                                        <p:cTn id="54" dur="1" fill="hold">
                                          <p:stCondLst>
                                            <p:cond delay="0"/>
                                          </p:stCondLst>
                                        </p:cTn>
                                        <p:tgtEl>
                                          <p:spTgt spid="22543"/>
                                        </p:tgtEl>
                                        <p:attrNameLst>
                                          <p:attrName>style.visibility</p:attrName>
                                        </p:attrNameLst>
                                      </p:cBhvr>
                                      <p:to>
                                        <p:strVal val="visible"/>
                                      </p:to>
                                    </p:set>
                                    <p:anim calcmode="lin" valueType="num">
                                      <p:cBhvr>
                                        <p:cTn id="55" dur="500" fill="hold"/>
                                        <p:tgtEl>
                                          <p:spTgt spid="22543"/>
                                        </p:tgtEl>
                                        <p:attrNameLst>
                                          <p:attrName>ppt_x</p:attrName>
                                        </p:attrNameLst>
                                      </p:cBhvr>
                                      <p:tavLst>
                                        <p:tav tm="0">
                                          <p:val>
                                            <p:strVal val="#ppt_x+#ppt_w/2"/>
                                          </p:val>
                                        </p:tav>
                                        <p:tav tm="100000">
                                          <p:val>
                                            <p:strVal val="#ppt_x"/>
                                          </p:val>
                                        </p:tav>
                                      </p:tavLst>
                                    </p:anim>
                                    <p:anim calcmode="lin" valueType="num">
                                      <p:cBhvr>
                                        <p:cTn id="56" dur="500" fill="hold"/>
                                        <p:tgtEl>
                                          <p:spTgt spid="22543"/>
                                        </p:tgtEl>
                                        <p:attrNameLst>
                                          <p:attrName>ppt_y</p:attrName>
                                        </p:attrNameLst>
                                      </p:cBhvr>
                                      <p:tavLst>
                                        <p:tav tm="0">
                                          <p:val>
                                            <p:strVal val="#ppt_y"/>
                                          </p:val>
                                        </p:tav>
                                        <p:tav tm="100000">
                                          <p:val>
                                            <p:strVal val="#ppt_y"/>
                                          </p:val>
                                        </p:tav>
                                      </p:tavLst>
                                    </p:anim>
                                    <p:anim calcmode="lin" valueType="num">
                                      <p:cBhvr>
                                        <p:cTn id="57" dur="500" fill="hold"/>
                                        <p:tgtEl>
                                          <p:spTgt spid="22543"/>
                                        </p:tgtEl>
                                        <p:attrNameLst>
                                          <p:attrName>ppt_w</p:attrName>
                                        </p:attrNameLst>
                                      </p:cBhvr>
                                      <p:tavLst>
                                        <p:tav tm="0">
                                          <p:val>
                                            <p:fltVal val="0"/>
                                          </p:val>
                                        </p:tav>
                                        <p:tav tm="100000">
                                          <p:val>
                                            <p:strVal val="#ppt_w"/>
                                          </p:val>
                                        </p:tav>
                                      </p:tavLst>
                                    </p:anim>
                                    <p:anim calcmode="lin" valueType="num">
                                      <p:cBhvr>
                                        <p:cTn id="58" dur="500" fill="hold"/>
                                        <p:tgtEl>
                                          <p:spTgt spid="22543"/>
                                        </p:tgtEl>
                                        <p:attrNameLst>
                                          <p:attrName>ppt_h</p:attrName>
                                        </p:attrNameLst>
                                      </p:cBhvr>
                                      <p:tavLst>
                                        <p:tav tm="0">
                                          <p:val>
                                            <p:strVal val="#ppt_h"/>
                                          </p:val>
                                        </p:tav>
                                        <p:tav tm="100000">
                                          <p:val>
                                            <p:strVal val="#ppt_h"/>
                                          </p:val>
                                        </p:tav>
                                      </p:tavLst>
                                    </p:anim>
                                  </p:childTnLst>
                                </p:cTn>
                              </p:par>
                            </p:childTnLst>
                          </p:cTn>
                        </p:par>
                        <p:par>
                          <p:cTn id="59" fill="hold">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22546"/>
                                        </p:tgtEl>
                                        <p:attrNameLst>
                                          <p:attrName>style.visibility</p:attrName>
                                        </p:attrNameLst>
                                      </p:cBhvr>
                                      <p:to>
                                        <p:strVal val="visible"/>
                                      </p:to>
                                    </p:set>
                                    <p:animEffect transition="in" filter="wipe(left)">
                                      <p:cBhvr>
                                        <p:cTn id="62" dur="500"/>
                                        <p:tgtEl>
                                          <p:spTgt spid="22546"/>
                                        </p:tgtEl>
                                      </p:cBhvr>
                                    </p:animEffect>
                                  </p:childTnLst>
                                </p:cTn>
                              </p:par>
                            </p:childTnLst>
                          </p:cTn>
                        </p:par>
                        <p:par>
                          <p:cTn id="63" fill="hold">
                            <p:stCondLst>
                              <p:cond delay="3000"/>
                            </p:stCondLst>
                            <p:childTnLst>
                              <p:par>
                                <p:cTn id="64" presetID="22" presetClass="entr" presetSubtype="8" fill="hold" grpId="0" nodeType="afterEffect">
                                  <p:stCondLst>
                                    <p:cond delay="0"/>
                                  </p:stCondLst>
                                  <p:childTnLst>
                                    <p:set>
                                      <p:cBhvr>
                                        <p:cTn id="65" dur="1" fill="hold">
                                          <p:stCondLst>
                                            <p:cond delay="0"/>
                                          </p:stCondLst>
                                        </p:cTn>
                                        <p:tgtEl>
                                          <p:spTgt spid="22545"/>
                                        </p:tgtEl>
                                        <p:attrNameLst>
                                          <p:attrName>style.visibility</p:attrName>
                                        </p:attrNameLst>
                                      </p:cBhvr>
                                      <p:to>
                                        <p:strVal val="visible"/>
                                      </p:to>
                                    </p:set>
                                    <p:animEffect transition="in" filter="wipe(left)">
                                      <p:cBhvr>
                                        <p:cTn id="66" dur="500"/>
                                        <p:tgtEl>
                                          <p:spTgt spid="22545"/>
                                        </p:tgtEl>
                                      </p:cBhvr>
                                    </p:animEffect>
                                  </p:childTnLst>
                                </p:cTn>
                              </p:par>
                            </p:childTnLst>
                          </p:cTn>
                        </p:par>
                        <p:par>
                          <p:cTn id="67" fill="hold">
                            <p:stCondLst>
                              <p:cond delay="3500"/>
                            </p:stCondLst>
                            <p:childTnLst>
                              <p:par>
                                <p:cTn id="68" presetID="22" presetClass="entr" presetSubtype="8" fill="hold" grpId="0" nodeType="afterEffect">
                                  <p:stCondLst>
                                    <p:cond delay="0"/>
                                  </p:stCondLst>
                                  <p:childTnLst>
                                    <p:set>
                                      <p:cBhvr>
                                        <p:cTn id="69" dur="1" fill="hold">
                                          <p:stCondLst>
                                            <p:cond delay="0"/>
                                          </p:stCondLst>
                                        </p:cTn>
                                        <p:tgtEl>
                                          <p:spTgt spid="22544"/>
                                        </p:tgtEl>
                                        <p:attrNameLst>
                                          <p:attrName>style.visibility</p:attrName>
                                        </p:attrNameLst>
                                      </p:cBhvr>
                                      <p:to>
                                        <p:strVal val="visible"/>
                                      </p:to>
                                    </p:set>
                                    <p:animEffect transition="in" filter="wipe(left)">
                                      <p:cBhvr>
                                        <p:cTn id="70" dur="500"/>
                                        <p:tgtEl>
                                          <p:spTgt spid="22544"/>
                                        </p:tgtEl>
                                      </p:cBhvr>
                                    </p:animEffect>
                                  </p:childTnLst>
                                </p:cTn>
                              </p:par>
                            </p:childTnLst>
                          </p:cTn>
                        </p:par>
                        <p:par>
                          <p:cTn id="71" fill="hold">
                            <p:stCondLst>
                              <p:cond delay="4000"/>
                            </p:stCondLst>
                            <p:childTnLst>
                              <p:par>
                                <p:cTn id="72" presetID="22" presetClass="entr" presetSubtype="8" fill="hold" grpId="0" nodeType="afterEffect">
                                  <p:stCondLst>
                                    <p:cond delay="0"/>
                                  </p:stCondLst>
                                  <p:childTnLst>
                                    <p:set>
                                      <p:cBhvr>
                                        <p:cTn id="73" dur="1" fill="hold">
                                          <p:stCondLst>
                                            <p:cond delay="0"/>
                                          </p:stCondLst>
                                        </p:cTn>
                                        <p:tgtEl>
                                          <p:spTgt spid="22553"/>
                                        </p:tgtEl>
                                        <p:attrNameLst>
                                          <p:attrName>style.visibility</p:attrName>
                                        </p:attrNameLst>
                                      </p:cBhvr>
                                      <p:to>
                                        <p:strVal val="visible"/>
                                      </p:to>
                                    </p:set>
                                    <p:animEffect transition="in" filter="wipe(left)">
                                      <p:cBhvr>
                                        <p:cTn id="74" dur="500"/>
                                        <p:tgtEl>
                                          <p:spTgt spid="22553"/>
                                        </p:tgtEl>
                                      </p:cBhvr>
                                    </p:animEffect>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22552"/>
                                        </p:tgtEl>
                                        <p:attrNameLst>
                                          <p:attrName>style.visibility</p:attrName>
                                        </p:attrNameLst>
                                      </p:cBhvr>
                                      <p:to>
                                        <p:strVal val="visible"/>
                                      </p:to>
                                    </p:set>
                                    <p:animEffect transition="in" filter="wipe(left)">
                                      <p:cBhvr>
                                        <p:cTn id="78" dur="500"/>
                                        <p:tgtEl>
                                          <p:spTgt spid="2255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2551"/>
                                        </p:tgtEl>
                                        <p:attrNameLst>
                                          <p:attrName>style.visibility</p:attrName>
                                        </p:attrNameLst>
                                      </p:cBhvr>
                                      <p:to>
                                        <p:strVal val="visible"/>
                                      </p:to>
                                    </p:set>
                                    <p:animEffect transition="in" filter="wipe(left)">
                                      <p:cBhvr>
                                        <p:cTn id="83" dur="500"/>
                                        <p:tgtEl>
                                          <p:spTgt spid="2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autoUpdateAnimBg="0" advAuto="0"/>
      <p:bldP spid="22535" grpId="0" autoUpdateAnimBg="0"/>
      <p:bldP spid="22536" grpId="0" animBg="1"/>
      <p:bldP spid="22537" grpId="0" animBg="1"/>
      <p:bldP spid="22538" grpId="0" animBg="1"/>
      <p:bldP spid="22539" grpId="0" animBg="1"/>
      <p:bldP spid="22540" grpId="0" animBg="1"/>
      <p:bldP spid="22541" grpId="0" animBg="1"/>
      <p:bldP spid="22542" grpId="0" animBg="1"/>
      <p:bldP spid="22543" grpId="0" animBg="1"/>
      <p:bldP spid="22544" grpId="0" animBg="1"/>
      <p:bldP spid="22545" grpId="0" animBg="1"/>
      <p:bldP spid="22546" grpId="0" animBg="1"/>
      <p:bldP spid="22547" grpId="0" animBg="1"/>
      <p:bldP spid="22548" grpId="0" animBg="1"/>
      <p:bldP spid="22551" grpId="0" autoUpdateAnimBg="0"/>
      <p:bldP spid="22552" grpId="0" animBg="1"/>
      <p:bldP spid="2255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64" name="Rectangle 12"/>
          <p:cNvSpPr>
            <a:spLocks noGrp="1" noChangeArrowheads="1"/>
          </p:cNvSpPr>
          <p:nvPr>
            <p:ph type="title"/>
          </p:nvPr>
        </p:nvSpPr>
        <p:spPr>
          <a:noFill/>
          <a:ln/>
        </p:spPr>
        <p:txBody>
          <a:bodyPr/>
          <a:lstStyle/>
          <a:p>
            <a:r>
              <a:rPr lang="en-US"/>
              <a:t>MODULAR DEVELOPMENT (cont’d)</a:t>
            </a:r>
          </a:p>
        </p:txBody>
      </p:sp>
      <p:sp>
        <p:nvSpPr>
          <p:cNvPr id="23565" name="Rectangle 13"/>
          <p:cNvSpPr>
            <a:spLocks noGrp="1" noChangeArrowheads="1"/>
          </p:cNvSpPr>
          <p:nvPr>
            <p:ph type="body" idx="1"/>
          </p:nvPr>
        </p:nvSpPr>
        <p:spPr>
          <a:xfrm>
            <a:off x="685800" y="1219200"/>
            <a:ext cx="7772400" cy="1905000"/>
          </a:xfrm>
          <a:noFill/>
          <a:ln/>
        </p:spPr>
        <p:txBody>
          <a:bodyPr>
            <a:normAutofit fontScale="77500" lnSpcReduction="20000"/>
          </a:bodyPr>
          <a:lstStyle/>
          <a:p>
            <a:pPr marL="450850" indent="-450850">
              <a:buFont typeface="Zapf Dingbats" charset="2"/>
              <a:buNone/>
              <a:tabLst>
                <a:tab pos="1490663" algn="l"/>
                <a:tab pos="2514600" algn="l"/>
                <a:tab pos="4108450" algn="l"/>
                <a:tab pos="6226175" algn="l"/>
              </a:tabLst>
            </a:pPr>
            <a:r>
              <a:rPr lang="en-US" b="1">
                <a:solidFill>
                  <a:srgbClr val="CF0E30"/>
                </a:solidFill>
              </a:rPr>
              <a:t>cohesion</a:t>
            </a:r>
            <a:r>
              <a:rPr lang="en-US"/>
              <a:t> –	a measure of the </a:t>
            </a:r>
            <a:r>
              <a:rPr lang="en-US">
                <a:solidFill>
                  <a:schemeClr val="hlink"/>
                </a:solidFill>
              </a:rPr>
              <a:t>number of functionally different 		things</a:t>
            </a:r>
            <a:r>
              <a:rPr lang="en-US"/>
              <a:t> a module has to do</a:t>
            </a:r>
          </a:p>
          <a:p>
            <a:pPr marL="450850" indent="-450850" algn="ctr">
              <a:spcBef>
                <a:spcPts val="2400"/>
              </a:spcBef>
              <a:buClr>
                <a:srgbClr val="FA5AB9"/>
              </a:buClr>
              <a:buSzPct val="120000"/>
              <a:buFont typeface="Zapf Dingbats" charset="2"/>
              <a:buChar char="è"/>
              <a:tabLst>
                <a:tab pos="1490663" algn="l"/>
                <a:tab pos="2514600" algn="l"/>
                <a:tab pos="4108450" algn="l"/>
                <a:tab pos="6226175" algn="l"/>
              </a:tabLst>
            </a:pPr>
            <a:r>
              <a:rPr lang="en-US" b="1"/>
              <a:t>a module is </a:t>
            </a:r>
            <a:r>
              <a:rPr lang="en-US" b="1">
                <a:solidFill>
                  <a:schemeClr val="hlink"/>
                </a:solidFill>
              </a:rPr>
              <a:t>most cohesive</a:t>
            </a:r>
            <a:r>
              <a:rPr lang="en-US" b="1"/>
              <a:t> when it </a:t>
            </a:r>
            <a:r>
              <a:rPr lang="en-US" b="1">
                <a:solidFill>
                  <a:schemeClr val="hlink"/>
                </a:solidFill>
              </a:rPr>
              <a:t>does only one thing </a:t>
            </a:r>
            <a:r>
              <a:rPr lang="en-US" sz="1800"/>
              <a:t>(i.e., provides an </a:t>
            </a:r>
            <a:r>
              <a:rPr lang="en-US" sz="1800">
                <a:solidFill>
                  <a:schemeClr val="hlink"/>
                </a:solidFill>
              </a:rPr>
              <a:t>abstraction</a:t>
            </a:r>
            <a:r>
              <a:rPr lang="en-US" sz="1800"/>
              <a:t> of some intuitively understood</a:t>
            </a:r>
            <a:br>
              <a:rPr lang="en-US" sz="1800"/>
            </a:br>
            <a:r>
              <a:rPr lang="en-US" sz="1800"/>
              <a:t> </a:t>
            </a:r>
            <a:r>
              <a:rPr lang="en-US" sz="1800">
                <a:solidFill>
                  <a:schemeClr val="hlink"/>
                </a:solidFill>
              </a:rPr>
              <a:t>function</a:t>
            </a:r>
            <a:r>
              <a:rPr lang="en-US" sz="1800"/>
              <a:t> which may nevertheless be </a:t>
            </a:r>
            <a:r>
              <a:rPr lang="en-US" sz="1800">
                <a:solidFill>
                  <a:schemeClr val="hlink"/>
                </a:solidFill>
              </a:rPr>
              <a:t>complex to implement</a:t>
            </a:r>
            <a:r>
              <a:rPr lang="en-US" sz="1800"/>
              <a:t>)</a:t>
            </a:r>
            <a:endParaRPr lang="en-US"/>
          </a:p>
        </p:txBody>
      </p:sp>
      <p:sp>
        <p:nvSpPr>
          <p:cNvPr id="23567" name="Text Box 15"/>
          <p:cNvSpPr txBox="1">
            <a:spLocks noChangeArrowheads="1"/>
          </p:cNvSpPr>
          <p:nvPr/>
        </p:nvSpPr>
        <p:spPr bwMode="auto">
          <a:xfrm>
            <a:off x="1143000" y="5410200"/>
            <a:ext cx="6858000" cy="879475"/>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a:spAutoFit/>
          </a:bodyPr>
          <a:lstStyle/>
          <a:p>
            <a:pPr marL="457200" indent="-457200" algn="ctr">
              <a:buClr>
                <a:srgbClr val="FA5AB9"/>
              </a:buClr>
              <a:buSzPct val="120000"/>
              <a:buFont typeface="Zapf Dingbats" charset="2"/>
              <a:buNone/>
            </a:pPr>
            <a:r>
              <a:rPr lang="en-US" b="1"/>
              <a:t>A module’s</a:t>
            </a:r>
            <a:r>
              <a:rPr lang="en-US" b="1">
                <a:solidFill>
                  <a:schemeClr val="hlink"/>
                </a:solidFill>
                <a:effectLst>
                  <a:outerShdw blurRad="38100" dist="38100" dir="2700000" algn="tl">
                    <a:srgbClr val="000000"/>
                  </a:outerShdw>
                </a:effectLst>
              </a:rPr>
              <a:t> coupling</a:t>
            </a:r>
            <a:r>
              <a:rPr lang="en-US" b="1">
                <a:effectLst>
                  <a:outerShdw blurRad="38100" dist="38100" dir="2700000" algn="tl">
                    <a:srgbClr val="FFFFFF"/>
                  </a:outerShdw>
                </a:effectLst>
              </a:rPr>
              <a:t> </a:t>
            </a:r>
            <a:r>
              <a:rPr lang="en-US" b="1"/>
              <a:t>and</a:t>
            </a:r>
            <a:r>
              <a:rPr lang="en-US" b="1">
                <a:effectLst>
                  <a:outerShdw blurRad="38100" dist="38100" dir="2700000" algn="tl">
                    <a:srgbClr val="FFFFFF"/>
                  </a:outerShdw>
                </a:effectLst>
              </a:rPr>
              <a:t> </a:t>
            </a:r>
            <a:r>
              <a:rPr lang="en-US" b="1">
                <a:solidFill>
                  <a:schemeClr val="hlink"/>
                </a:solidFill>
                <a:effectLst>
                  <a:outerShdw blurRad="38100" dist="38100" dir="2700000" algn="tl">
                    <a:srgbClr val="000000"/>
                  </a:outerShdw>
                </a:effectLst>
              </a:rPr>
              <a:t>cohesion</a:t>
            </a:r>
          </a:p>
          <a:p>
            <a:pPr marL="457200" indent="-457200" algn="ctr">
              <a:buClr>
                <a:srgbClr val="FA5AB9"/>
              </a:buClr>
              <a:buSzPct val="120000"/>
              <a:buFont typeface="Zapf Dingbats" charset="2"/>
              <a:buNone/>
            </a:pPr>
            <a:r>
              <a:rPr lang="en-US" b="1"/>
              <a:t>are managed and controlled via its</a:t>
            </a:r>
            <a:r>
              <a:rPr lang="en-US" b="1">
                <a:effectLst>
                  <a:outerShdw blurRad="38100" dist="38100" dir="2700000" algn="tl">
                    <a:srgbClr val="FFFFFF"/>
                  </a:outerShdw>
                </a:effectLst>
              </a:rPr>
              <a:t> </a:t>
            </a:r>
            <a:r>
              <a:rPr lang="en-US" b="1">
                <a:solidFill>
                  <a:srgbClr val="00279F"/>
                </a:solidFill>
                <a:effectLst>
                  <a:outerShdw blurRad="38100" dist="38100" dir="2700000" algn="tl">
                    <a:srgbClr val="000000"/>
                  </a:outerShdw>
                </a:effectLst>
              </a:rPr>
              <a:t>interface.</a:t>
            </a:r>
            <a:endParaRPr lang="en-US" b="1">
              <a:effectLst>
                <a:outerShdw blurRad="38100" dist="38100" dir="2700000" algn="tl">
                  <a:srgbClr val="FFFFFF"/>
                </a:outerShdw>
              </a:effectLst>
            </a:endParaRPr>
          </a:p>
        </p:txBody>
      </p:sp>
      <p:sp>
        <p:nvSpPr>
          <p:cNvPr id="23568" name="Rectangle 16"/>
          <p:cNvSpPr>
            <a:spLocks noChangeArrowheads="1"/>
          </p:cNvSpPr>
          <p:nvPr/>
        </p:nvSpPr>
        <p:spPr bwMode="auto">
          <a:xfrm>
            <a:off x="685800" y="3665538"/>
            <a:ext cx="7772400" cy="1592262"/>
          </a:xfrm>
          <a:prstGeom prst="rect">
            <a:avLst/>
          </a:prstGeom>
          <a:noFill/>
          <a:ln w="12700">
            <a:noFill/>
            <a:miter lim="800000"/>
            <a:headEnd/>
            <a:tailEnd/>
          </a:ln>
          <a:effectLst/>
        </p:spPr>
        <p:txBody>
          <a:bodyPr lIns="90487" tIns="44450" rIns="90487" bIns="44450"/>
          <a:lstStyle/>
          <a:p>
            <a:pPr marL="450850" indent="-450850">
              <a:spcBef>
                <a:spcPts val="4800"/>
              </a:spcBef>
              <a:buClr>
                <a:srgbClr val="B50069"/>
              </a:buClr>
              <a:buSzPct val="100000"/>
              <a:buFont typeface="Zapf Dingbats" charset="2"/>
              <a:buNone/>
              <a:tabLst>
                <a:tab pos="1490663" algn="l"/>
                <a:tab pos="2514600" algn="l"/>
                <a:tab pos="4108450" algn="l"/>
                <a:tab pos="6226175" algn="l"/>
              </a:tabLst>
            </a:pPr>
            <a:r>
              <a:rPr lang="en-US" sz="2000" b="1">
                <a:solidFill>
                  <a:srgbClr val="00279F"/>
                </a:solidFill>
                <a:latin typeface="Helvetica" charset="0"/>
              </a:rPr>
              <a:t>interface</a:t>
            </a:r>
            <a:r>
              <a:rPr lang="en-US" sz="2000">
                <a:latin typeface="Helvetica" charset="0"/>
              </a:rPr>
              <a:t> </a:t>
            </a:r>
            <a:r>
              <a:rPr lang="en-US" sz="2000">
                <a:latin typeface="Symbol" pitchFamily="18" charset="2"/>
              </a:rPr>
              <a:t>®</a:t>
            </a:r>
            <a:r>
              <a:rPr lang="en-US" sz="2000">
                <a:latin typeface="Helvetica" charset="0"/>
              </a:rPr>
              <a:t>	</a:t>
            </a:r>
            <a:r>
              <a:rPr lang="en-US" sz="2000">
                <a:solidFill>
                  <a:schemeClr val="hlink"/>
                </a:solidFill>
                <a:latin typeface="Helvetica" charset="0"/>
              </a:rPr>
              <a:t>abstracts</a:t>
            </a:r>
            <a:r>
              <a:rPr lang="en-US" sz="2000">
                <a:latin typeface="Helvetica" charset="0"/>
              </a:rPr>
              <a:t> a module so the developer does not have to 	understand everything about a module to use it</a:t>
            </a:r>
          </a:p>
          <a:p>
            <a:pPr marL="450850" indent="-450850" algn="ctr">
              <a:spcBef>
                <a:spcPts val="2400"/>
              </a:spcBef>
              <a:buClr>
                <a:srgbClr val="FA5AB9"/>
              </a:buClr>
              <a:buSzPct val="120000"/>
              <a:buFont typeface="Zapf Dingbats" charset="2"/>
              <a:buChar char="è"/>
              <a:tabLst>
                <a:tab pos="1490663" algn="l"/>
                <a:tab pos="2514600" algn="l"/>
                <a:tab pos="4108450" algn="l"/>
                <a:tab pos="6226175" algn="l"/>
              </a:tabLst>
            </a:pPr>
            <a:r>
              <a:rPr lang="en-US" sz="2000" b="1">
                <a:latin typeface="Helvetica" charset="0"/>
              </a:rPr>
              <a:t>developer is shielded from irrelevant information about how the module </a:t>
            </a:r>
            <a:r>
              <a:rPr lang="en-US" sz="2000" b="1">
                <a:solidFill>
                  <a:schemeClr val="hlink"/>
                </a:solidFill>
                <a:latin typeface="Helvetica" charset="0"/>
              </a:rPr>
              <a:t>works internally</a:t>
            </a:r>
            <a:endParaRPr lang="en-US" sz="2000">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65">
                                            <p:txEl>
                                              <p:pRg st="0" end="0"/>
                                            </p:txEl>
                                          </p:spTgt>
                                        </p:tgtEl>
                                        <p:attrNameLst>
                                          <p:attrName>style.visibility</p:attrName>
                                        </p:attrNameLst>
                                      </p:cBhvr>
                                      <p:to>
                                        <p:strVal val="visible"/>
                                      </p:to>
                                    </p:set>
                                    <p:animEffect transition="in" filter="wipe(left)">
                                      <p:cBhvr>
                                        <p:cTn id="7" dur="500"/>
                                        <p:tgtEl>
                                          <p:spTgt spid="2356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565">
                                            <p:txEl>
                                              <p:pRg st="1" end="1"/>
                                            </p:txEl>
                                          </p:spTgt>
                                        </p:tgtEl>
                                        <p:attrNameLst>
                                          <p:attrName>style.visibility</p:attrName>
                                        </p:attrNameLst>
                                      </p:cBhvr>
                                      <p:to>
                                        <p:strVal val="visible"/>
                                      </p:to>
                                    </p:set>
                                    <p:animEffect transition="in" filter="wipe(left)">
                                      <p:cBhvr>
                                        <p:cTn id="11" dur="500"/>
                                        <p:tgtEl>
                                          <p:spTgt spid="2356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568"/>
                                        </p:tgtEl>
                                        <p:attrNameLst>
                                          <p:attrName>style.visibility</p:attrName>
                                        </p:attrNameLst>
                                      </p:cBhvr>
                                      <p:to>
                                        <p:strVal val="visible"/>
                                      </p:to>
                                    </p:set>
                                    <p:animEffect transition="in" filter="wipe(left)">
                                      <p:cBhvr>
                                        <p:cTn id="16" dur="500"/>
                                        <p:tgtEl>
                                          <p:spTgt spid="23568"/>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23567"/>
                                        </p:tgtEl>
                                        <p:attrNameLst>
                                          <p:attrName>style.visibility</p:attrName>
                                        </p:attrNameLst>
                                      </p:cBhvr>
                                      <p:to>
                                        <p:strVal val="visible"/>
                                      </p:to>
                                    </p:set>
                                    <p:anim calcmode="lin" valueType="num">
                                      <p:cBhvr>
                                        <p:cTn id="21" dur="1000" fill="hold"/>
                                        <p:tgtEl>
                                          <p:spTgt spid="23567"/>
                                        </p:tgtEl>
                                        <p:attrNameLst>
                                          <p:attrName>ppt_w</p:attrName>
                                        </p:attrNameLst>
                                      </p:cBhvr>
                                      <p:tavLst>
                                        <p:tav tm="0">
                                          <p:val>
                                            <p:fltVal val="0"/>
                                          </p:val>
                                        </p:tav>
                                        <p:tav tm="100000">
                                          <p:val>
                                            <p:strVal val="#ppt_w"/>
                                          </p:val>
                                        </p:tav>
                                      </p:tavLst>
                                    </p:anim>
                                    <p:anim calcmode="lin" valueType="num">
                                      <p:cBhvr>
                                        <p:cTn id="22" dur="1000" fill="hold"/>
                                        <p:tgtEl>
                                          <p:spTgt spid="23567"/>
                                        </p:tgtEl>
                                        <p:attrNameLst>
                                          <p:attrName>ppt_h</p:attrName>
                                        </p:attrNameLst>
                                      </p:cBhvr>
                                      <p:tavLst>
                                        <p:tav tm="0">
                                          <p:val>
                                            <p:fltVal val="0"/>
                                          </p:val>
                                        </p:tav>
                                        <p:tav tm="100000">
                                          <p:val>
                                            <p:strVal val="#ppt_h"/>
                                          </p:val>
                                        </p:tav>
                                      </p:tavLst>
                                    </p:anim>
                                    <p:anim calcmode="lin" valueType="num">
                                      <p:cBhvr>
                                        <p:cTn id="23" dur="1000" fill="hold"/>
                                        <p:tgtEl>
                                          <p:spTgt spid="2356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35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advAuto="0"/>
      <p:bldP spid="23567" grpId="0" animBg="1" autoUpdateAnimBg="0"/>
      <p:bldP spid="23568"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417</TotalTime>
  <Words>4611</Words>
  <Application>Microsoft Office PowerPoint</Application>
  <PresentationFormat>On-screen Show (4:3)</PresentationFormat>
  <Paragraphs>752</Paragraphs>
  <Slides>67</Slides>
  <Notes>15</Notes>
  <HiddenSlides>5</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67</vt:i4>
      </vt:variant>
    </vt:vector>
  </HeadingPairs>
  <TitlesOfParts>
    <vt:vector size="68" baseType="lpstr">
      <vt:lpstr>Office Theme</vt:lpstr>
      <vt:lpstr>Design Patterns  </vt:lpstr>
      <vt:lpstr>Topics</vt:lpstr>
      <vt:lpstr>SOFTWARE IS …</vt:lpstr>
      <vt:lpstr>SOFTWARE COMPLEXITY COMES FROM …</vt:lpstr>
      <vt:lpstr>SOFTWARE COMPLEXITY LEADS TO … </vt:lpstr>
      <vt:lpstr>SOFTWARE COMPLEXITY LEADS TO … (cont’d) </vt:lpstr>
      <vt:lpstr>DEALING WITH COMPLEXITY — MODULAR   DEVELOPMENT</vt:lpstr>
      <vt:lpstr>MODULAR DEVELOPMENT (cont’d)</vt:lpstr>
      <vt:lpstr>MODULAR DEVELOPMENT (cont’d)</vt:lpstr>
      <vt:lpstr>MODULAR DEVELOPMENT (cont’d)</vt:lpstr>
      <vt:lpstr>DEALING WITH COMPLEXITY — QUALITY DEVELOPMENT</vt:lpstr>
      <vt:lpstr>QUALITY DEVELOPMENT</vt:lpstr>
      <vt:lpstr>DEALING WITH COMPLEXITY — PERSONNEL DEVELOPMENT</vt:lpstr>
      <vt:lpstr>SOFTWARE ENGINEERING IS … </vt:lpstr>
      <vt:lpstr>SOFTWARE ENGINEERING INVOLVES …</vt:lpstr>
      <vt:lpstr>SOFTWARE ENGINEERING INVOLVES …</vt:lpstr>
      <vt:lpstr>SOFTWARE ENGINEERING INVOLVES …</vt:lpstr>
      <vt:lpstr>SOFTWARE DEVELOPMENT PROCESS</vt:lpstr>
      <vt:lpstr>SOFTWARE DEVELOPMENT PROCESS OUTLINE</vt:lpstr>
      <vt:lpstr>SOFTWARE DEVELOPMENT OVERVIEW</vt:lpstr>
      <vt:lpstr>WHY IS PROCESS IMPORTANT IN SOFTWARE DEVELOPMENT?</vt:lpstr>
      <vt:lpstr>SOFTWARE DEVELOPMENT PROCESS</vt:lpstr>
      <vt:lpstr>CODE-AND-FIX SOFTWARE DEVELOPMENT PROCESS</vt:lpstr>
      <vt:lpstr>WATERFALL SOFTWARE DEVELOPMENT PROCESS</vt:lpstr>
      <vt:lpstr>WATERFALL PROCESS — PROS AND CONS</vt:lpstr>
      <vt:lpstr>PROTOTYPING SOFTWARE DEVELOPMENT PROCESS</vt:lpstr>
      <vt:lpstr>PROTOTYPING PROCESS — PROS AND CONS</vt:lpstr>
      <vt:lpstr>SPIRAL SOFTWARE DEVELOPMENT PROCESS</vt:lpstr>
      <vt:lpstr>SPIRAL PROCESS — RISKS</vt:lpstr>
      <vt:lpstr>SPIRAL PROCESS — PROS AND CONS</vt:lpstr>
      <vt:lpstr>PHASED SOFTWARE DEVELOPMENT PROCESS</vt:lpstr>
      <vt:lpstr>PHASED PROCESS — INCREMENTS &amp; ITERATIONS</vt:lpstr>
      <vt:lpstr>PHASED PROCESS — PROS</vt:lpstr>
      <vt:lpstr>SOFTWARE DEVELOPMENT PROCESS — BEST PRACTICES</vt:lpstr>
      <vt:lpstr>Rapid application development </vt:lpstr>
      <vt:lpstr>Rapid application development </vt:lpstr>
      <vt:lpstr>Rapid application development </vt:lpstr>
      <vt:lpstr>UNIFIED SOFTWARE DEVELOPMENT PROCESS (UP)</vt:lpstr>
      <vt:lpstr>UNIFIED PROCESS — LIFE CYCLE</vt:lpstr>
      <vt:lpstr>UNIFIED PROCESS — LIFE CYCLE PHASES GOALS</vt:lpstr>
      <vt:lpstr>UNIFIED PROCESS — LIFE CYCLE PHASES GOALS</vt:lpstr>
      <vt:lpstr>UNIFIED PROCESS — USE-CASE DRIVEN</vt:lpstr>
      <vt:lpstr>UNIFIED PROCESS — ARCHITECTURE-CENTRIC</vt:lpstr>
      <vt:lpstr>DETERMINING ARCHITECTURE</vt:lpstr>
      <vt:lpstr>UNIFIED PROCESS — ITERATIVE &amp; INCREMENTAL</vt:lpstr>
      <vt:lpstr>UNIFIED PROCESS — MILESTONES</vt:lpstr>
      <vt:lpstr>INCEPTION MILESTONE CRITERIA</vt:lpstr>
      <vt:lpstr>ELABORATION MILESTONE CRITERIA</vt:lpstr>
      <vt:lpstr>CONSTRUCTION MILESTONE CRITERIA</vt:lpstr>
      <vt:lpstr>TRANSITION MILESTONE CRITERIA</vt:lpstr>
      <vt:lpstr>UNIFIED PROCESS — LIFE CYCLE (revisited)</vt:lpstr>
      <vt:lpstr>Agile Software Development</vt:lpstr>
      <vt:lpstr>What is Agile Software Development?</vt:lpstr>
      <vt:lpstr>Agile Manifesto - Values</vt:lpstr>
      <vt:lpstr>Agile Manifesto - Principles</vt:lpstr>
      <vt:lpstr>Agile Software Development – Process Overview</vt:lpstr>
      <vt:lpstr>Agile Software Development Methods</vt:lpstr>
      <vt:lpstr>Extreme Programming (XP)</vt:lpstr>
      <vt:lpstr>Extreme Programming – The Process</vt:lpstr>
      <vt:lpstr>XP Rules and Concepts </vt:lpstr>
      <vt:lpstr>XP Rules and Concepts (contd)</vt:lpstr>
      <vt:lpstr>Scrum</vt:lpstr>
      <vt:lpstr>Scrum – The Process </vt:lpstr>
      <vt:lpstr>Scrum Management</vt:lpstr>
      <vt:lpstr>Scrum Management (Contd)</vt:lpstr>
      <vt:lpstr>Scrum Development</vt:lpstr>
      <vt:lpstr>Scrum Development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SOFTWARE ENGINEERING METHODOLOGIES </dc:title>
  <dc:creator>Benoit</dc:creator>
  <cp:lastModifiedBy>Benoit</cp:lastModifiedBy>
  <cp:revision>59</cp:revision>
  <dcterms:created xsi:type="dcterms:W3CDTF">2012-08-04T15:11:28Z</dcterms:created>
  <dcterms:modified xsi:type="dcterms:W3CDTF">2012-08-06T12:55:08Z</dcterms:modified>
</cp:coreProperties>
</file>