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40"/>
  </p:notesMasterIdLst>
  <p:handoutMasterIdLst>
    <p:handoutMasterId r:id="rId41"/>
  </p:handout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82" r:id="rId26"/>
    <p:sldId id="283" r:id="rId27"/>
    <p:sldId id="284" r:id="rId28"/>
    <p:sldId id="285" r:id="rId29"/>
    <p:sldId id="286" r:id="rId30"/>
    <p:sldId id="287" r:id="rId31"/>
    <p:sldId id="278" r:id="rId32"/>
    <p:sldId id="277" r:id="rId33"/>
    <p:sldId id="279" r:id="rId34"/>
    <p:sldId id="280" r:id="rId35"/>
    <p:sldId id="281" r:id="rId36"/>
    <p:sldId id="292" r:id="rId37"/>
    <p:sldId id="289" r:id="rId38"/>
    <p:sldId id="291" r:id="rId3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over options" id="{3B244085-A06C-4A0D-AC38-1FCCF96387FB}">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8CC"/>
    <a:srgbClr val="000000"/>
    <a:srgbClr val="95E616"/>
    <a:srgbClr val="95E816"/>
    <a:srgbClr val="FFECAF"/>
    <a:srgbClr val="FECC26"/>
    <a:srgbClr val="74B230"/>
    <a:srgbClr val="F3FCE4"/>
    <a:srgbClr val="FFD1D8"/>
    <a:srgbClr val="FFEFF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647" autoAdjust="0"/>
    <p:restoredTop sz="98535" autoAdjust="0"/>
  </p:normalViewPr>
  <p:slideViewPr>
    <p:cSldViewPr>
      <p:cViewPr varScale="1">
        <p:scale>
          <a:sx n="82" d="100"/>
          <a:sy n="82" d="100"/>
        </p:scale>
        <p:origin x="-348" y="-90"/>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54" d="100"/>
        <a:sy n="54" d="100"/>
      </p:scale>
      <p:origin x="0" y="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90087B-E3FC-4946-A177-82E0A9803FA4}"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67DD2D44-D576-47C8-88DA-EF2497D757FE}">
      <dgm:prSet phldrT="[Text]" custT="1"/>
      <dgm:spPr/>
      <dgm:t>
        <a:bodyPr/>
        <a:lstStyle/>
        <a:p>
          <a:r>
            <a:rPr lang="en-US" sz="3600" b="0" dirty="0" smtClean="0">
              <a:latin typeface="Times New Roman" pitchFamily="18" charset="0"/>
              <a:cs typeface="Times New Roman" pitchFamily="18" charset="0"/>
            </a:rPr>
            <a:t>Data modeling</a:t>
          </a:r>
          <a:endParaRPr lang="en-US" sz="3600" b="0" dirty="0">
            <a:latin typeface="Times New Roman" pitchFamily="18" charset="0"/>
            <a:cs typeface="Times New Roman" pitchFamily="18" charset="0"/>
          </a:endParaRPr>
        </a:p>
      </dgm:t>
    </dgm:pt>
    <dgm:pt modelId="{A13F744B-26DE-4F7B-8EA6-3D6093C5DF2E}" type="parTrans" cxnId="{FCA56B06-0497-49E2-B411-3DD043D50CC6}">
      <dgm:prSet/>
      <dgm:spPr/>
      <dgm:t>
        <a:bodyPr/>
        <a:lstStyle/>
        <a:p>
          <a:endParaRPr lang="en-US"/>
        </a:p>
      </dgm:t>
    </dgm:pt>
    <dgm:pt modelId="{342EC8F6-7711-4458-9A85-9000CA136EBF}" type="sibTrans" cxnId="{FCA56B06-0497-49E2-B411-3DD043D50CC6}">
      <dgm:prSet/>
      <dgm:spPr/>
      <dgm:t>
        <a:bodyPr/>
        <a:lstStyle/>
        <a:p>
          <a:endParaRPr lang="en-US"/>
        </a:p>
      </dgm:t>
    </dgm:pt>
    <dgm:pt modelId="{44D4A828-B3EE-44F5-B4B5-37867036B2B2}">
      <dgm:prSet phldrT="[Text]" custT="1"/>
      <dgm:spPr/>
      <dgm:t>
        <a:bodyPr/>
        <a:lstStyle/>
        <a:p>
          <a:r>
            <a:rPr lang="en-US" sz="3600" dirty="0" smtClean="0">
              <a:latin typeface="Times New Roman" pitchFamily="18" charset="0"/>
              <a:cs typeface="Times New Roman" pitchFamily="18" charset="0"/>
            </a:rPr>
            <a:t>Hierarchical Databases</a:t>
          </a:r>
          <a:endParaRPr lang="en-US" sz="3600" dirty="0">
            <a:latin typeface="Times New Roman" pitchFamily="18" charset="0"/>
            <a:cs typeface="Times New Roman" pitchFamily="18" charset="0"/>
          </a:endParaRPr>
        </a:p>
      </dgm:t>
    </dgm:pt>
    <dgm:pt modelId="{2776072B-84A3-431A-A869-9D48532B38B1}" type="parTrans" cxnId="{7ECFDC25-77B5-494F-8860-FCC06028D453}">
      <dgm:prSet/>
      <dgm:spPr/>
      <dgm:t>
        <a:bodyPr/>
        <a:lstStyle/>
        <a:p>
          <a:endParaRPr lang="en-US"/>
        </a:p>
      </dgm:t>
    </dgm:pt>
    <dgm:pt modelId="{77E08660-F20F-41BE-BD4B-502A7CF51046}" type="sibTrans" cxnId="{7ECFDC25-77B5-494F-8860-FCC06028D453}">
      <dgm:prSet/>
      <dgm:spPr/>
      <dgm:t>
        <a:bodyPr/>
        <a:lstStyle/>
        <a:p>
          <a:endParaRPr lang="en-US"/>
        </a:p>
      </dgm:t>
    </dgm:pt>
    <dgm:pt modelId="{C6726865-C23E-4D4C-986E-79F05B301E62}">
      <dgm:prSet phldrT="[Text]" custT="1"/>
      <dgm:spPr/>
      <dgm:t>
        <a:bodyPr/>
        <a:lstStyle/>
        <a:p>
          <a:r>
            <a:rPr lang="en-US" sz="3600" dirty="0" smtClean="0">
              <a:latin typeface="Times New Roman" pitchFamily="18" charset="0"/>
              <a:cs typeface="Times New Roman" pitchFamily="18" charset="0"/>
            </a:rPr>
            <a:t>Network Database</a:t>
          </a:r>
          <a:endParaRPr lang="en-US" sz="3600" dirty="0">
            <a:latin typeface="Times New Roman" pitchFamily="18" charset="0"/>
            <a:cs typeface="Times New Roman" pitchFamily="18" charset="0"/>
          </a:endParaRPr>
        </a:p>
      </dgm:t>
    </dgm:pt>
    <dgm:pt modelId="{B0D38426-7206-4FBE-8865-AB240921D78E}" type="parTrans" cxnId="{0117810B-9F08-448A-8D04-433602724C96}">
      <dgm:prSet/>
      <dgm:spPr/>
      <dgm:t>
        <a:bodyPr/>
        <a:lstStyle/>
        <a:p>
          <a:endParaRPr lang="en-US"/>
        </a:p>
      </dgm:t>
    </dgm:pt>
    <dgm:pt modelId="{4AAC7BCB-0972-4361-B106-C726967B631F}" type="sibTrans" cxnId="{0117810B-9F08-448A-8D04-433602724C96}">
      <dgm:prSet/>
      <dgm:spPr/>
      <dgm:t>
        <a:bodyPr/>
        <a:lstStyle/>
        <a:p>
          <a:endParaRPr lang="en-US"/>
        </a:p>
      </dgm:t>
    </dgm:pt>
    <dgm:pt modelId="{DE1CBFE0-0467-427D-8EE6-E17ECBB9BA58}">
      <dgm:prSet phldrT="[Text]" custT="1"/>
      <dgm:spPr/>
      <dgm:t>
        <a:bodyPr/>
        <a:lstStyle/>
        <a:p>
          <a:r>
            <a:rPr lang="en-US" sz="3600" dirty="0" smtClean="0">
              <a:latin typeface="Times New Roman" pitchFamily="18" charset="0"/>
              <a:cs typeface="Times New Roman" pitchFamily="18" charset="0"/>
            </a:rPr>
            <a:t>Relational Database</a:t>
          </a:r>
          <a:endParaRPr lang="en-US" sz="3600" dirty="0">
            <a:latin typeface="Times New Roman" pitchFamily="18" charset="0"/>
            <a:cs typeface="Times New Roman" pitchFamily="18" charset="0"/>
          </a:endParaRPr>
        </a:p>
      </dgm:t>
    </dgm:pt>
    <dgm:pt modelId="{6493D21C-F22C-4362-9FA3-B5A7774B284B}" type="parTrans" cxnId="{5835FF69-FFB5-468F-876B-59830B6E91F5}">
      <dgm:prSet/>
      <dgm:spPr/>
      <dgm:t>
        <a:bodyPr/>
        <a:lstStyle/>
        <a:p>
          <a:endParaRPr lang="en-US"/>
        </a:p>
      </dgm:t>
    </dgm:pt>
    <dgm:pt modelId="{B9077C3E-EF84-4134-8591-D6BA96A9B814}" type="sibTrans" cxnId="{5835FF69-FFB5-468F-876B-59830B6E91F5}">
      <dgm:prSet/>
      <dgm:spPr/>
      <dgm:t>
        <a:bodyPr/>
        <a:lstStyle/>
        <a:p>
          <a:endParaRPr lang="en-US"/>
        </a:p>
      </dgm:t>
    </dgm:pt>
    <dgm:pt modelId="{CB35607A-73CF-41B7-80A5-8275B600C7DD}">
      <dgm:prSet phldrT="[Text]" custT="1"/>
      <dgm:spPr/>
      <dgm:t>
        <a:bodyPr/>
        <a:lstStyle/>
        <a:p>
          <a:r>
            <a:rPr lang="en-US" sz="2800" dirty="0" smtClean="0">
              <a:latin typeface="Times New Roman" pitchFamily="18" charset="0"/>
              <a:cs typeface="Times New Roman" pitchFamily="18" charset="0"/>
            </a:rPr>
            <a:t>File system</a:t>
          </a:r>
          <a:endParaRPr lang="en-US" sz="2800" dirty="0">
            <a:latin typeface="Times New Roman" pitchFamily="18" charset="0"/>
            <a:cs typeface="Times New Roman" pitchFamily="18" charset="0"/>
          </a:endParaRPr>
        </a:p>
      </dgm:t>
    </dgm:pt>
    <dgm:pt modelId="{66498056-5FA7-4109-BCD5-946575486478}" type="parTrans" cxnId="{5055F4DB-AE9F-42DC-8BFC-3622797EE3BA}">
      <dgm:prSet/>
      <dgm:spPr/>
      <dgm:t>
        <a:bodyPr/>
        <a:lstStyle/>
        <a:p>
          <a:endParaRPr lang="en-US"/>
        </a:p>
      </dgm:t>
    </dgm:pt>
    <dgm:pt modelId="{CB57B367-D489-44B3-8322-C0BE16BA34CF}" type="sibTrans" cxnId="{5055F4DB-AE9F-42DC-8BFC-3622797EE3BA}">
      <dgm:prSet/>
      <dgm:spPr/>
      <dgm:t>
        <a:bodyPr/>
        <a:lstStyle/>
        <a:p>
          <a:endParaRPr lang="en-US"/>
        </a:p>
      </dgm:t>
    </dgm:pt>
    <dgm:pt modelId="{AAA5D663-3084-47A8-A2B4-D83988592168}">
      <dgm:prSet phldrT="[Text]" custT="1"/>
      <dgm:spPr/>
      <dgm:t>
        <a:bodyPr/>
        <a:lstStyle/>
        <a:p>
          <a:r>
            <a:rPr lang="en-US" sz="3600" dirty="0" smtClean="0">
              <a:latin typeface="Times New Roman" pitchFamily="18" charset="0"/>
              <a:cs typeface="Times New Roman" pitchFamily="18" charset="0"/>
            </a:rPr>
            <a:t>Object Database</a:t>
          </a:r>
          <a:endParaRPr lang="en-US" sz="3600" dirty="0">
            <a:latin typeface="Times New Roman" pitchFamily="18" charset="0"/>
            <a:cs typeface="Times New Roman" pitchFamily="18" charset="0"/>
          </a:endParaRPr>
        </a:p>
      </dgm:t>
    </dgm:pt>
    <dgm:pt modelId="{7C8A53D7-A2CD-4BE7-B249-CAF87B63B518}" type="parTrans" cxnId="{DA198DE0-E4DE-4BA1-A63C-3E97C48A502F}">
      <dgm:prSet/>
      <dgm:spPr/>
      <dgm:t>
        <a:bodyPr/>
        <a:lstStyle/>
        <a:p>
          <a:endParaRPr lang="en-US"/>
        </a:p>
      </dgm:t>
    </dgm:pt>
    <dgm:pt modelId="{B2BF198E-460B-443B-B70C-C3D049462BEF}" type="sibTrans" cxnId="{DA198DE0-E4DE-4BA1-A63C-3E97C48A502F}">
      <dgm:prSet/>
      <dgm:spPr/>
      <dgm:t>
        <a:bodyPr/>
        <a:lstStyle/>
        <a:p>
          <a:endParaRPr lang="en-US"/>
        </a:p>
      </dgm:t>
    </dgm:pt>
    <dgm:pt modelId="{988D1667-B7DF-4B21-BD84-79A062CEDCE5}" type="pres">
      <dgm:prSet presAssocID="{8F90087B-E3FC-4946-A177-82E0A9803FA4}" presName="Name0" presStyleCnt="0">
        <dgm:presLayoutVars>
          <dgm:chPref val="1"/>
          <dgm:dir/>
          <dgm:animOne val="branch"/>
          <dgm:animLvl val="lvl"/>
          <dgm:resizeHandles/>
        </dgm:presLayoutVars>
      </dgm:prSet>
      <dgm:spPr/>
    </dgm:pt>
    <dgm:pt modelId="{44C7CA64-EA62-4849-BEE9-5D8F92F04795}" type="pres">
      <dgm:prSet presAssocID="{67DD2D44-D576-47C8-88DA-EF2497D757FE}" presName="vertOne" presStyleCnt="0"/>
      <dgm:spPr/>
    </dgm:pt>
    <dgm:pt modelId="{DED72F41-5AB3-42FA-9F8B-BB28735FB4A3}" type="pres">
      <dgm:prSet presAssocID="{67DD2D44-D576-47C8-88DA-EF2497D757FE}" presName="txOne" presStyleLbl="node0" presStyleIdx="0" presStyleCnt="1" custLinFactNeighborX="11" custLinFactNeighborY="57528">
        <dgm:presLayoutVars>
          <dgm:chPref val="3"/>
        </dgm:presLayoutVars>
      </dgm:prSet>
      <dgm:spPr/>
    </dgm:pt>
    <dgm:pt modelId="{D13E5391-5480-4F21-AF6B-67235935B088}" type="pres">
      <dgm:prSet presAssocID="{67DD2D44-D576-47C8-88DA-EF2497D757FE}" presName="parTransOne" presStyleCnt="0"/>
      <dgm:spPr/>
    </dgm:pt>
    <dgm:pt modelId="{671EF31B-03F5-4FB4-864A-A31E18525115}" type="pres">
      <dgm:prSet presAssocID="{67DD2D44-D576-47C8-88DA-EF2497D757FE}" presName="horzOne" presStyleCnt="0"/>
      <dgm:spPr/>
    </dgm:pt>
    <dgm:pt modelId="{5191074F-B26D-41B2-A351-71B6597D6B70}" type="pres">
      <dgm:prSet presAssocID="{44D4A828-B3EE-44F5-B4B5-37867036B2B2}" presName="vertTwo" presStyleCnt="0"/>
      <dgm:spPr/>
    </dgm:pt>
    <dgm:pt modelId="{108113E0-60D1-4A54-85E9-BD271C7ADA7E}" type="pres">
      <dgm:prSet presAssocID="{44D4A828-B3EE-44F5-B4B5-37867036B2B2}" presName="txTwo" presStyleLbl="node2" presStyleIdx="0" presStyleCnt="2" custLinFactNeighborX="-1077" custLinFactNeighborY="5342">
        <dgm:presLayoutVars>
          <dgm:chPref val="3"/>
        </dgm:presLayoutVars>
      </dgm:prSet>
      <dgm:spPr/>
      <dgm:t>
        <a:bodyPr/>
        <a:lstStyle/>
        <a:p>
          <a:endParaRPr lang="en-US"/>
        </a:p>
      </dgm:t>
    </dgm:pt>
    <dgm:pt modelId="{646531AB-E49B-4728-97A2-B35182CC3603}" type="pres">
      <dgm:prSet presAssocID="{44D4A828-B3EE-44F5-B4B5-37867036B2B2}" presName="parTransTwo" presStyleCnt="0"/>
      <dgm:spPr/>
    </dgm:pt>
    <dgm:pt modelId="{7BEAFE43-27D0-4A2B-92E1-D997DACAC6D1}" type="pres">
      <dgm:prSet presAssocID="{44D4A828-B3EE-44F5-B4B5-37867036B2B2}" presName="horzTwo" presStyleCnt="0"/>
      <dgm:spPr/>
    </dgm:pt>
    <dgm:pt modelId="{B78623BA-8B36-4987-BE7A-DC1C71A45B00}" type="pres">
      <dgm:prSet presAssocID="{C6726865-C23E-4D4C-986E-79F05B301E62}" presName="vertThree" presStyleCnt="0"/>
      <dgm:spPr/>
    </dgm:pt>
    <dgm:pt modelId="{F18EC528-83A9-42CF-B6FF-61FCB60872EE}" type="pres">
      <dgm:prSet presAssocID="{C6726865-C23E-4D4C-986E-79F05B301E62}" presName="txThree" presStyleLbl="node3" presStyleIdx="0" presStyleCnt="3">
        <dgm:presLayoutVars>
          <dgm:chPref val="3"/>
        </dgm:presLayoutVars>
      </dgm:prSet>
      <dgm:spPr/>
    </dgm:pt>
    <dgm:pt modelId="{80FD38AA-CC04-44EE-8435-5CDCC3929B93}" type="pres">
      <dgm:prSet presAssocID="{C6726865-C23E-4D4C-986E-79F05B301E62}" presName="horzThree" presStyleCnt="0"/>
      <dgm:spPr/>
    </dgm:pt>
    <dgm:pt modelId="{E3C0F8E1-E74C-422E-A160-6CEB10F5883C}" type="pres">
      <dgm:prSet presAssocID="{4AAC7BCB-0972-4361-B106-C726967B631F}" presName="sibSpaceThree" presStyleCnt="0"/>
      <dgm:spPr/>
    </dgm:pt>
    <dgm:pt modelId="{5F58E582-95BC-4961-B64F-491E31ECEFF0}" type="pres">
      <dgm:prSet presAssocID="{DE1CBFE0-0467-427D-8EE6-E17ECBB9BA58}" presName="vertThree" presStyleCnt="0"/>
      <dgm:spPr/>
    </dgm:pt>
    <dgm:pt modelId="{04967D22-6D97-4842-91BE-BCE0B900102B}" type="pres">
      <dgm:prSet presAssocID="{DE1CBFE0-0467-427D-8EE6-E17ECBB9BA58}" presName="txThree" presStyleLbl="node3" presStyleIdx="1" presStyleCnt="3">
        <dgm:presLayoutVars>
          <dgm:chPref val="3"/>
        </dgm:presLayoutVars>
      </dgm:prSet>
      <dgm:spPr/>
    </dgm:pt>
    <dgm:pt modelId="{9C51F2FC-70A5-4B18-AA81-83109D9CBC34}" type="pres">
      <dgm:prSet presAssocID="{DE1CBFE0-0467-427D-8EE6-E17ECBB9BA58}" presName="horzThree" presStyleCnt="0"/>
      <dgm:spPr/>
    </dgm:pt>
    <dgm:pt modelId="{6EEE2917-22A0-4027-9E6D-82C0BB88CA26}" type="pres">
      <dgm:prSet presAssocID="{77E08660-F20F-41BE-BD4B-502A7CF51046}" presName="sibSpaceTwo" presStyleCnt="0"/>
      <dgm:spPr/>
    </dgm:pt>
    <dgm:pt modelId="{DA1A3B4F-391F-4B5B-B5CF-BE36530BC9A7}" type="pres">
      <dgm:prSet presAssocID="{CB35607A-73CF-41B7-80A5-8275B600C7DD}" presName="vertTwo" presStyleCnt="0"/>
      <dgm:spPr/>
    </dgm:pt>
    <dgm:pt modelId="{4DDC0D66-D09E-49DD-B15C-44136BC41441}" type="pres">
      <dgm:prSet presAssocID="{CB35607A-73CF-41B7-80A5-8275B600C7DD}" presName="txTwo" presStyleLbl="node2" presStyleIdx="1" presStyleCnt="2">
        <dgm:presLayoutVars>
          <dgm:chPref val="3"/>
        </dgm:presLayoutVars>
      </dgm:prSet>
      <dgm:spPr/>
    </dgm:pt>
    <dgm:pt modelId="{F0C9B5DF-CCCE-4CFE-99EC-0EEF6A7E1300}" type="pres">
      <dgm:prSet presAssocID="{CB35607A-73CF-41B7-80A5-8275B600C7DD}" presName="parTransTwo" presStyleCnt="0"/>
      <dgm:spPr/>
    </dgm:pt>
    <dgm:pt modelId="{3B2F85D9-8C94-44A3-A253-C32DAAE32ABF}" type="pres">
      <dgm:prSet presAssocID="{CB35607A-73CF-41B7-80A5-8275B600C7DD}" presName="horzTwo" presStyleCnt="0"/>
      <dgm:spPr/>
    </dgm:pt>
    <dgm:pt modelId="{4BFB263D-F86B-4D96-A89F-FA2C5F883DE7}" type="pres">
      <dgm:prSet presAssocID="{AAA5D663-3084-47A8-A2B4-D83988592168}" presName="vertThree" presStyleCnt="0"/>
      <dgm:spPr/>
    </dgm:pt>
    <dgm:pt modelId="{621AC67F-24C7-409C-856A-B0A30043047A}" type="pres">
      <dgm:prSet presAssocID="{AAA5D663-3084-47A8-A2B4-D83988592168}" presName="txThree" presStyleLbl="node3" presStyleIdx="2" presStyleCnt="3">
        <dgm:presLayoutVars>
          <dgm:chPref val="3"/>
        </dgm:presLayoutVars>
      </dgm:prSet>
      <dgm:spPr/>
    </dgm:pt>
    <dgm:pt modelId="{FF712FDD-B213-44DD-939D-F8BB681EE228}" type="pres">
      <dgm:prSet presAssocID="{AAA5D663-3084-47A8-A2B4-D83988592168}" presName="horzThree" presStyleCnt="0"/>
      <dgm:spPr/>
    </dgm:pt>
  </dgm:ptLst>
  <dgm:cxnLst>
    <dgm:cxn modelId="{FCA56B06-0497-49E2-B411-3DD043D50CC6}" srcId="{8F90087B-E3FC-4946-A177-82E0A9803FA4}" destId="{67DD2D44-D576-47C8-88DA-EF2497D757FE}" srcOrd="0" destOrd="0" parTransId="{A13F744B-26DE-4F7B-8EA6-3D6093C5DF2E}" sibTransId="{342EC8F6-7711-4458-9A85-9000CA136EBF}"/>
    <dgm:cxn modelId="{07E528D2-4F5C-4CD8-A31C-763B5633373F}" type="presOf" srcId="{44D4A828-B3EE-44F5-B4B5-37867036B2B2}" destId="{108113E0-60D1-4A54-85E9-BD271C7ADA7E}" srcOrd="0" destOrd="0" presId="urn:microsoft.com/office/officeart/2005/8/layout/hierarchy4"/>
    <dgm:cxn modelId="{0117810B-9F08-448A-8D04-433602724C96}" srcId="{44D4A828-B3EE-44F5-B4B5-37867036B2B2}" destId="{C6726865-C23E-4D4C-986E-79F05B301E62}" srcOrd="0" destOrd="0" parTransId="{B0D38426-7206-4FBE-8865-AB240921D78E}" sibTransId="{4AAC7BCB-0972-4361-B106-C726967B631F}"/>
    <dgm:cxn modelId="{5835FF69-FFB5-468F-876B-59830B6E91F5}" srcId="{44D4A828-B3EE-44F5-B4B5-37867036B2B2}" destId="{DE1CBFE0-0467-427D-8EE6-E17ECBB9BA58}" srcOrd="1" destOrd="0" parTransId="{6493D21C-F22C-4362-9FA3-B5A7774B284B}" sibTransId="{B9077C3E-EF84-4134-8591-D6BA96A9B814}"/>
    <dgm:cxn modelId="{5055F4DB-AE9F-42DC-8BFC-3622797EE3BA}" srcId="{67DD2D44-D576-47C8-88DA-EF2497D757FE}" destId="{CB35607A-73CF-41B7-80A5-8275B600C7DD}" srcOrd="1" destOrd="0" parTransId="{66498056-5FA7-4109-BCD5-946575486478}" sibTransId="{CB57B367-D489-44B3-8322-C0BE16BA34CF}"/>
    <dgm:cxn modelId="{29AE4F99-7D11-4E4D-88AD-D9A63A52D651}" type="presOf" srcId="{AAA5D663-3084-47A8-A2B4-D83988592168}" destId="{621AC67F-24C7-409C-856A-B0A30043047A}" srcOrd="0" destOrd="0" presId="urn:microsoft.com/office/officeart/2005/8/layout/hierarchy4"/>
    <dgm:cxn modelId="{62D8532F-5D79-4353-8B5C-EB48DD9A8E49}" type="presOf" srcId="{CB35607A-73CF-41B7-80A5-8275B600C7DD}" destId="{4DDC0D66-D09E-49DD-B15C-44136BC41441}" srcOrd="0" destOrd="0" presId="urn:microsoft.com/office/officeart/2005/8/layout/hierarchy4"/>
    <dgm:cxn modelId="{A91E2C6D-BDBD-4A66-8B1C-C6BF9FBC12DA}" type="presOf" srcId="{67DD2D44-D576-47C8-88DA-EF2497D757FE}" destId="{DED72F41-5AB3-42FA-9F8B-BB28735FB4A3}" srcOrd="0" destOrd="0" presId="urn:microsoft.com/office/officeart/2005/8/layout/hierarchy4"/>
    <dgm:cxn modelId="{7ECFDC25-77B5-494F-8860-FCC06028D453}" srcId="{67DD2D44-D576-47C8-88DA-EF2497D757FE}" destId="{44D4A828-B3EE-44F5-B4B5-37867036B2B2}" srcOrd="0" destOrd="0" parTransId="{2776072B-84A3-431A-A869-9D48532B38B1}" sibTransId="{77E08660-F20F-41BE-BD4B-502A7CF51046}"/>
    <dgm:cxn modelId="{6BD485B5-D20A-4DF7-B596-355EAABE1ADF}" type="presOf" srcId="{DE1CBFE0-0467-427D-8EE6-E17ECBB9BA58}" destId="{04967D22-6D97-4842-91BE-BCE0B900102B}" srcOrd="0" destOrd="0" presId="urn:microsoft.com/office/officeart/2005/8/layout/hierarchy4"/>
    <dgm:cxn modelId="{E90AB014-1133-43E9-9998-17F585105EF3}" type="presOf" srcId="{C6726865-C23E-4D4C-986E-79F05B301E62}" destId="{F18EC528-83A9-42CF-B6FF-61FCB60872EE}" srcOrd="0" destOrd="0" presId="urn:microsoft.com/office/officeart/2005/8/layout/hierarchy4"/>
    <dgm:cxn modelId="{DA198DE0-E4DE-4BA1-A63C-3E97C48A502F}" srcId="{CB35607A-73CF-41B7-80A5-8275B600C7DD}" destId="{AAA5D663-3084-47A8-A2B4-D83988592168}" srcOrd="0" destOrd="0" parTransId="{7C8A53D7-A2CD-4BE7-B249-CAF87B63B518}" sibTransId="{B2BF198E-460B-443B-B70C-C3D049462BEF}"/>
    <dgm:cxn modelId="{8DB0EA41-2B01-4978-BC0D-779157B7A024}" type="presOf" srcId="{8F90087B-E3FC-4946-A177-82E0A9803FA4}" destId="{988D1667-B7DF-4B21-BD84-79A062CEDCE5}" srcOrd="0" destOrd="0" presId="urn:microsoft.com/office/officeart/2005/8/layout/hierarchy4"/>
    <dgm:cxn modelId="{89C612F1-42BE-42DC-81C4-9E85B946FCB6}" type="presParOf" srcId="{988D1667-B7DF-4B21-BD84-79A062CEDCE5}" destId="{44C7CA64-EA62-4849-BEE9-5D8F92F04795}" srcOrd="0" destOrd="0" presId="urn:microsoft.com/office/officeart/2005/8/layout/hierarchy4"/>
    <dgm:cxn modelId="{47DC6B57-772B-40FE-9F90-8C6298C5BF64}" type="presParOf" srcId="{44C7CA64-EA62-4849-BEE9-5D8F92F04795}" destId="{DED72F41-5AB3-42FA-9F8B-BB28735FB4A3}" srcOrd="0" destOrd="0" presId="urn:microsoft.com/office/officeart/2005/8/layout/hierarchy4"/>
    <dgm:cxn modelId="{CEB22F21-EDE4-4A86-A676-4E29EB507385}" type="presParOf" srcId="{44C7CA64-EA62-4849-BEE9-5D8F92F04795}" destId="{D13E5391-5480-4F21-AF6B-67235935B088}" srcOrd="1" destOrd="0" presId="urn:microsoft.com/office/officeart/2005/8/layout/hierarchy4"/>
    <dgm:cxn modelId="{7F614068-4721-490A-9578-20250B18D7CB}" type="presParOf" srcId="{44C7CA64-EA62-4849-BEE9-5D8F92F04795}" destId="{671EF31B-03F5-4FB4-864A-A31E18525115}" srcOrd="2" destOrd="0" presId="urn:microsoft.com/office/officeart/2005/8/layout/hierarchy4"/>
    <dgm:cxn modelId="{9FEF92CA-139D-483E-ABD5-2B0FB048355F}" type="presParOf" srcId="{671EF31B-03F5-4FB4-864A-A31E18525115}" destId="{5191074F-B26D-41B2-A351-71B6597D6B70}" srcOrd="0" destOrd="0" presId="urn:microsoft.com/office/officeart/2005/8/layout/hierarchy4"/>
    <dgm:cxn modelId="{6D4FDAFB-041B-4A83-BF8C-5FACAE168ED4}" type="presParOf" srcId="{5191074F-B26D-41B2-A351-71B6597D6B70}" destId="{108113E0-60D1-4A54-85E9-BD271C7ADA7E}" srcOrd="0" destOrd="0" presId="urn:microsoft.com/office/officeart/2005/8/layout/hierarchy4"/>
    <dgm:cxn modelId="{78A976F3-80DC-4C45-B334-13E3EEDA2C55}" type="presParOf" srcId="{5191074F-B26D-41B2-A351-71B6597D6B70}" destId="{646531AB-E49B-4728-97A2-B35182CC3603}" srcOrd="1" destOrd="0" presId="urn:microsoft.com/office/officeart/2005/8/layout/hierarchy4"/>
    <dgm:cxn modelId="{27FDE5D5-5F26-4BA5-9E33-B54D22495851}" type="presParOf" srcId="{5191074F-B26D-41B2-A351-71B6597D6B70}" destId="{7BEAFE43-27D0-4A2B-92E1-D997DACAC6D1}" srcOrd="2" destOrd="0" presId="urn:microsoft.com/office/officeart/2005/8/layout/hierarchy4"/>
    <dgm:cxn modelId="{654D4B17-C80E-4930-9569-55F917277B2C}" type="presParOf" srcId="{7BEAFE43-27D0-4A2B-92E1-D997DACAC6D1}" destId="{B78623BA-8B36-4987-BE7A-DC1C71A45B00}" srcOrd="0" destOrd="0" presId="urn:microsoft.com/office/officeart/2005/8/layout/hierarchy4"/>
    <dgm:cxn modelId="{DD5CCAE1-6759-42A8-A331-C60534F4F20A}" type="presParOf" srcId="{B78623BA-8B36-4987-BE7A-DC1C71A45B00}" destId="{F18EC528-83A9-42CF-B6FF-61FCB60872EE}" srcOrd="0" destOrd="0" presId="urn:microsoft.com/office/officeart/2005/8/layout/hierarchy4"/>
    <dgm:cxn modelId="{62622C7E-8449-4A00-917B-77A757ABAE12}" type="presParOf" srcId="{B78623BA-8B36-4987-BE7A-DC1C71A45B00}" destId="{80FD38AA-CC04-44EE-8435-5CDCC3929B93}" srcOrd="1" destOrd="0" presId="urn:microsoft.com/office/officeart/2005/8/layout/hierarchy4"/>
    <dgm:cxn modelId="{D324903F-FF3E-458C-BAD4-C7B7F9F560C0}" type="presParOf" srcId="{7BEAFE43-27D0-4A2B-92E1-D997DACAC6D1}" destId="{E3C0F8E1-E74C-422E-A160-6CEB10F5883C}" srcOrd="1" destOrd="0" presId="urn:microsoft.com/office/officeart/2005/8/layout/hierarchy4"/>
    <dgm:cxn modelId="{1E09E47F-7267-4F8F-98F4-EF4160CFF872}" type="presParOf" srcId="{7BEAFE43-27D0-4A2B-92E1-D997DACAC6D1}" destId="{5F58E582-95BC-4961-B64F-491E31ECEFF0}" srcOrd="2" destOrd="0" presId="urn:microsoft.com/office/officeart/2005/8/layout/hierarchy4"/>
    <dgm:cxn modelId="{54DEE08C-DDB4-4995-9AE1-FD650BBBC4AB}" type="presParOf" srcId="{5F58E582-95BC-4961-B64F-491E31ECEFF0}" destId="{04967D22-6D97-4842-91BE-BCE0B900102B}" srcOrd="0" destOrd="0" presId="urn:microsoft.com/office/officeart/2005/8/layout/hierarchy4"/>
    <dgm:cxn modelId="{A80141E1-F2FF-4C57-AB37-B30BB56C0569}" type="presParOf" srcId="{5F58E582-95BC-4961-B64F-491E31ECEFF0}" destId="{9C51F2FC-70A5-4B18-AA81-83109D9CBC34}" srcOrd="1" destOrd="0" presId="urn:microsoft.com/office/officeart/2005/8/layout/hierarchy4"/>
    <dgm:cxn modelId="{EF6FD9BD-F7B0-44F8-A6EC-BED12778F6FE}" type="presParOf" srcId="{671EF31B-03F5-4FB4-864A-A31E18525115}" destId="{6EEE2917-22A0-4027-9E6D-82C0BB88CA26}" srcOrd="1" destOrd="0" presId="urn:microsoft.com/office/officeart/2005/8/layout/hierarchy4"/>
    <dgm:cxn modelId="{5DBF2F72-D3FC-417A-8D60-FD89FB11B83A}" type="presParOf" srcId="{671EF31B-03F5-4FB4-864A-A31E18525115}" destId="{DA1A3B4F-391F-4B5B-B5CF-BE36530BC9A7}" srcOrd="2" destOrd="0" presId="urn:microsoft.com/office/officeart/2005/8/layout/hierarchy4"/>
    <dgm:cxn modelId="{5DDE67FD-5C0B-475F-A2D3-534046B89255}" type="presParOf" srcId="{DA1A3B4F-391F-4B5B-B5CF-BE36530BC9A7}" destId="{4DDC0D66-D09E-49DD-B15C-44136BC41441}" srcOrd="0" destOrd="0" presId="urn:microsoft.com/office/officeart/2005/8/layout/hierarchy4"/>
    <dgm:cxn modelId="{701A3C24-9E43-4E17-99C1-6C63111B0B79}" type="presParOf" srcId="{DA1A3B4F-391F-4B5B-B5CF-BE36530BC9A7}" destId="{F0C9B5DF-CCCE-4CFE-99EC-0EEF6A7E1300}" srcOrd="1" destOrd="0" presId="urn:microsoft.com/office/officeart/2005/8/layout/hierarchy4"/>
    <dgm:cxn modelId="{79E72A14-1A72-4C76-B6E6-473D41EA0891}" type="presParOf" srcId="{DA1A3B4F-391F-4B5B-B5CF-BE36530BC9A7}" destId="{3B2F85D9-8C94-44A3-A253-C32DAAE32ABF}" srcOrd="2" destOrd="0" presId="urn:microsoft.com/office/officeart/2005/8/layout/hierarchy4"/>
    <dgm:cxn modelId="{21B2EE21-2526-4092-9B55-4862F3724913}" type="presParOf" srcId="{3B2F85D9-8C94-44A3-A253-C32DAAE32ABF}" destId="{4BFB263D-F86B-4D96-A89F-FA2C5F883DE7}" srcOrd="0" destOrd="0" presId="urn:microsoft.com/office/officeart/2005/8/layout/hierarchy4"/>
    <dgm:cxn modelId="{AE15E230-8EF0-4C54-BF28-127DE79BA98F}" type="presParOf" srcId="{4BFB263D-F86B-4D96-A89F-FA2C5F883DE7}" destId="{621AC67F-24C7-409C-856A-B0A30043047A}" srcOrd="0" destOrd="0" presId="urn:microsoft.com/office/officeart/2005/8/layout/hierarchy4"/>
    <dgm:cxn modelId="{FA73E6B7-1DFB-4574-B57E-993F1C4CA991}" type="presParOf" srcId="{4BFB263D-F86B-4D96-A89F-FA2C5F883DE7}" destId="{FF712FDD-B213-44DD-939D-F8BB681EE228}" srcOrd="1" destOrd="0" presId="urn:microsoft.com/office/officeart/2005/8/layout/hierarchy4"/>
  </dgm:cxnLst>
  <dgm:bg/>
  <dgm:whole/>
</dgm:dataModel>
</file>

<file path=ppt/diagrams/data2.xml><?xml version="1.0" encoding="utf-8"?>
<dgm:dataModel xmlns:dgm="http://schemas.openxmlformats.org/drawingml/2006/diagram" xmlns:a="http://schemas.openxmlformats.org/drawingml/2006/main">
  <dgm:ptLst>
    <dgm:pt modelId="{978A10F0-A0AF-4F96-8B5B-73CD0EC6F6BA}" type="doc">
      <dgm:prSet loTypeId="urn:microsoft.com/office/officeart/2005/8/layout/gear1" loCatId="cycle" qsTypeId="urn:microsoft.com/office/officeart/2005/8/quickstyle/simple1" qsCatId="simple" csTypeId="urn:microsoft.com/office/officeart/2005/8/colors/accent1_2" csCatId="accent1" phldr="1"/>
      <dgm:spPr/>
    </dgm:pt>
    <dgm:pt modelId="{6273BC8A-647F-4AB2-B629-96EA21565ECE}">
      <dgm:prSet phldrT="[Text]"/>
      <dgm:spPr/>
      <dgm:t>
        <a:bodyPr/>
        <a:lstStyle/>
        <a:p>
          <a:r>
            <a:rPr lang="en-US" dirty="0" smtClean="0"/>
            <a:t>Disadvantages of file based approach</a:t>
          </a:r>
          <a:endParaRPr lang="en-US" dirty="0"/>
        </a:p>
      </dgm:t>
    </dgm:pt>
    <dgm:pt modelId="{AC6E1E56-70F4-4181-923F-CCF755A6F627}" type="parTrans" cxnId="{56234281-3EB8-4978-B7D4-00357C31C275}">
      <dgm:prSet/>
      <dgm:spPr/>
      <dgm:t>
        <a:bodyPr/>
        <a:lstStyle/>
        <a:p>
          <a:endParaRPr lang="en-US"/>
        </a:p>
      </dgm:t>
    </dgm:pt>
    <dgm:pt modelId="{8FE46E1E-EE34-48D4-AB13-EE25E97B8A61}" type="sibTrans" cxnId="{56234281-3EB8-4978-B7D4-00357C31C275}">
      <dgm:prSet/>
      <dgm:spPr/>
      <dgm:t>
        <a:bodyPr/>
        <a:lstStyle/>
        <a:p>
          <a:endParaRPr lang="en-US"/>
        </a:p>
      </dgm:t>
    </dgm:pt>
    <dgm:pt modelId="{53961A58-0D61-457E-A6C9-4996F44771AC}">
      <dgm:prSet phldrT="[Text]"/>
      <dgm:spPr/>
      <dgm:t>
        <a:bodyPr/>
        <a:lstStyle/>
        <a:p>
          <a:r>
            <a:rPr lang="en-US" dirty="0" smtClean="0"/>
            <a:t>Database approach</a:t>
          </a:r>
          <a:endParaRPr lang="en-US" dirty="0"/>
        </a:p>
      </dgm:t>
    </dgm:pt>
    <dgm:pt modelId="{5E4FD471-8D00-4183-824C-E4CCB1D85C2A}" type="parTrans" cxnId="{71EF43EA-13FC-4BC7-BAFE-C7581438F4E0}">
      <dgm:prSet/>
      <dgm:spPr/>
      <dgm:t>
        <a:bodyPr/>
        <a:lstStyle/>
        <a:p>
          <a:endParaRPr lang="en-US"/>
        </a:p>
      </dgm:t>
    </dgm:pt>
    <dgm:pt modelId="{A7DAE3F2-B0AF-4946-BD98-2F8BB9396CFC}" type="sibTrans" cxnId="{71EF43EA-13FC-4BC7-BAFE-C7581438F4E0}">
      <dgm:prSet/>
      <dgm:spPr/>
      <dgm:t>
        <a:bodyPr/>
        <a:lstStyle/>
        <a:p>
          <a:endParaRPr lang="en-US"/>
        </a:p>
      </dgm:t>
    </dgm:pt>
    <dgm:pt modelId="{54852EE0-38BD-4132-A54F-B034808BEBBD}">
      <dgm:prSet phldrT="[Text]"/>
      <dgm:spPr/>
      <dgm:t>
        <a:bodyPr/>
        <a:lstStyle/>
        <a:p>
          <a:r>
            <a:rPr lang="en-US" dirty="0" smtClean="0"/>
            <a:t>File based approach</a:t>
          </a:r>
          <a:endParaRPr lang="en-US" dirty="0"/>
        </a:p>
      </dgm:t>
    </dgm:pt>
    <dgm:pt modelId="{8B3C5A7A-D992-479B-82DA-D2F6204B1A6E}" type="parTrans" cxnId="{E2EC70EA-246A-4C57-AAFF-360252383F5E}">
      <dgm:prSet/>
      <dgm:spPr/>
      <dgm:t>
        <a:bodyPr/>
        <a:lstStyle/>
        <a:p>
          <a:endParaRPr lang="en-US"/>
        </a:p>
      </dgm:t>
    </dgm:pt>
    <dgm:pt modelId="{90562C37-BA1A-4179-9645-4948577685D1}" type="sibTrans" cxnId="{E2EC70EA-246A-4C57-AAFF-360252383F5E}">
      <dgm:prSet/>
      <dgm:spPr/>
      <dgm:t>
        <a:bodyPr/>
        <a:lstStyle/>
        <a:p>
          <a:endParaRPr lang="en-US"/>
        </a:p>
      </dgm:t>
    </dgm:pt>
    <dgm:pt modelId="{6B2B94E0-B435-4F60-A493-1D779201F767}" type="pres">
      <dgm:prSet presAssocID="{978A10F0-A0AF-4F96-8B5B-73CD0EC6F6BA}" presName="composite" presStyleCnt="0">
        <dgm:presLayoutVars>
          <dgm:chMax val="3"/>
          <dgm:animLvl val="lvl"/>
          <dgm:resizeHandles val="exact"/>
        </dgm:presLayoutVars>
      </dgm:prSet>
      <dgm:spPr/>
    </dgm:pt>
    <dgm:pt modelId="{99EE0368-D452-413E-9725-C02CA517DC0A}" type="pres">
      <dgm:prSet presAssocID="{6273BC8A-647F-4AB2-B629-96EA21565ECE}" presName="gear1" presStyleLbl="node1" presStyleIdx="0" presStyleCnt="3" custScaleY="99650" custLinFactNeighborX="18466" custLinFactNeighborY="-2644">
        <dgm:presLayoutVars>
          <dgm:chMax val="1"/>
          <dgm:bulletEnabled val="1"/>
        </dgm:presLayoutVars>
      </dgm:prSet>
      <dgm:spPr/>
    </dgm:pt>
    <dgm:pt modelId="{8E0EB2FC-C350-4CA4-AB5E-2D0A6C7D45A0}" type="pres">
      <dgm:prSet presAssocID="{6273BC8A-647F-4AB2-B629-96EA21565ECE}" presName="gear1srcNode" presStyleLbl="node1" presStyleIdx="0" presStyleCnt="3"/>
      <dgm:spPr/>
    </dgm:pt>
    <dgm:pt modelId="{53B202DC-73B6-4FC7-A1F9-AFBD3AD70C94}" type="pres">
      <dgm:prSet presAssocID="{6273BC8A-647F-4AB2-B629-96EA21565ECE}" presName="gear1dstNode" presStyleLbl="node1" presStyleIdx="0" presStyleCnt="3"/>
      <dgm:spPr/>
    </dgm:pt>
    <dgm:pt modelId="{AF73E788-96B3-47C0-9942-37689B2990B3}" type="pres">
      <dgm:prSet presAssocID="{53961A58-0D61-457E-A6C9-4996F44771AC}" presName="gear2" presStyleLbl="node1" presStyleIdx="1" presStyleCnt="3" custScaleX="111875" custScaleY="105217" custLinFactNeighborX="9375" custLinFactNeighborY="7104">
        <dgm:presLayoutVars>
          <dgm:chMax val="1"/>
          <dgm:bulletEnabled val="1"/>
        </dgm:presLayoutVars>
      </dgm:prSet>
      <dgm:spPr/>
    </dgm:pt>
    <dgm:pt modelId="{D6D86A4A-1FC6-4630-97DE-0B057437859F}" type="pres">
      <dgm:prSet presAssocID="{53961A58-0D61-457E-A6C9-4996F44771AC}" presName="gear2srcNode" presStyleLbl="node1" presStyleIdx="1" presStyleCnt="3"/>
      <dgm:spPr/>
    </dgm:pt>
    <dgm:pt modelId="{2AF99F7F-086C-45D9-8369-54159BEE8089}" type="pres">
      <dgm:prSet presAssocID="{53961A58-0D61-457E-A6C9-4996F44771AC}" presName="gear2dstNode" presStyleLbl="node1" presStyleIdx="1" presStyleCnt="3"/>
      <dgm:spPr/>
    </dgm:pt>
    <dgm:pt modelId="{F894BBFE-1760-4A29-9635-9EA2AE481C96}" type="pres">
      <dgm:prSet presAssocID="{54852EE0-38BD-4132-A54F-B034808BEBBD}" presName="gear3" presStyleLbl="node1" presStyleIdx="2" presStyleCnt="3" custScaleX="110700" custScaleY="110916" custLinFactNeighborX="8801" custLinFactNeighborY="-23738"/>
      <dgm:spPr/>
      <dgm:t>
        <a:bodyPr/>
        <a:lstStyle/>
        <a:p>
          <a:endParaRPr lang="en-US"/>
        </a:p>
      </dgm:t>
    </dgm:pt>
    <dgm:pt modelId="{D60923EF-248C-4A3F-9591-58FA61921A11}" type="pres">
      <dgm:prSet presAssocID="{54852EE0-38BD-4132-A54F-B034808BEBBD}" presName="gear3tx" presStyleLbl="node1" presStyleIdx="2" presStyleCnt="3">
        <dgm:presLayoutVars>
          <dgm:chMax val="1"/>
          <dgm:bulletEnabled val="1"/>
        </dgm:presLayoutVars>
      </dgm:prSet>
      <dgm:spPr/>
      <dgm:t>
        <a:bodyPr/>
        <a:lstStyle/>
        <a:p>
          <a:endParaRPr lang="en-US"/>
        </a:p>
      </dgm:t>
    </dgm:pt>
    <dgm:pt modelId="{40EB6F5A-C36C-4DA6-8B1D-BC54D5400E29}" type="pres">
      <dgm:prSet presAssocID="{54852EE0-38BD-4132-A54F-B034808BEBBD}" presName="gear3srcNode" presStyleLbl="node1" presStyleIdx="2" presStyleCnt="3"/>
      <dgm:spPr/>
    </dgm:pt>
    <dgm:pt modelId="{FE1963AF-0F8A-44CD-9C0B-E75BC11B2619}" type="pres">
      <dgm:prSet presAssocID="{54852EE0-38BD-4132-A54F-B034808BEBBD}" presName="gear3dstNode" presStyleLbl="node1" presStyleIdx="2" presStyleCnt="3"/>
      <dgm:spPr/>
    </dgm:pt>
    <dgm:pt modelId="{F1FA2370-AD1A-41A4-B361-069D348E0836}" type="pres">
      <dgm:prSet presAssocID="{8FE46E1E-EE34-48D4-AB13-EE25E97B8A61}" presName="connector1" presStyleLbl="sibTrans2D1" presStyleIdx="0" presStyleCnt="3"/>
      <dgm:spPr/>
    </dgm:pt>
    <dgm:pt modelId="{6DB7D904-6EFB-4179-9D2C-ACDB30823DD6}" type="pres">
      <dgm:prSet presAssocID="{A7DAE3F2-B0AF-4946-BD98-2F8BB9396CFC}" presName="connector2" presStyleLbl="sibTrans2D1" presStyleIdx="1" presStyleCnt="3"/>
      <dgm:spPr/>
    </dgm:pt>
    <dgm:pt modelId="{311D2246-B4AB-4C8E-B778-8E5A79FC3DAD}" type="pres">
      <dgm:prSet presAssocID="{90562C37-BA1A-4179-9645-4948577685D1}" presName="connector3" presStyleLbl="sibTrans2D1" presStyleIdx="2" presStyleCnt="3"/>
      <dgm:spPr/>
    </dgm:pt>
  </dgm:ptLst>
  <dgm:cxnLst>
    <dgm:cxn modelId="{56DA57B9-BE25-49C0-B265-41E1F2389C15}" type="presOf" srcId="{6273BC8A-647F-4AB2-B629-96EA21565ECE}" destId="{8E0EB2FC-C350-4CA4-AB5E-2D0A6C7D45A0}" srcOrd="1" destOrd="0" presId="urn:microsoft.com/office/officeart/2005/8/layout/gear1"/>
    <dgm:cxn modelId="{71EF43EA-13FC-4BC7-BAFE-C7581438F4E0}" srcId="{978A10F0-A0AF-4F96-8B5B-73CD0EC6F6BA}" destId="{53961A58-0D61-457E-A6C9-4996F44771AC}" srcOrd="1" destOrd="0" parTransId="{5E4FD471-8D00-4183-824C-E4CCB1D85C2A}" sibTransId="{A7DAE3F2-B0AF-4946-BD98-2F8BB9396CFC}"/>
    <dgm:cxn modelId="{2A952C40-AC87-4567-BD9C-1FAA829D30FB}" type="presOf" srcId="{53961A58-0D61-457E-A6C9-4996F44771AC}" destId="{AF73E788-96B3-47C0-9942-37689B2990B3}" srcOrd="0" destOrd="0" presId="urn:microsoft.com/office/officeart/2005/8/layout/gear1"/>
    <dgm:cxn modelId="{FD9600BA-AAFE-4B1B-B7A9-1A6447CDE265}" type="presOf" srcId="{54852EE0-38BD-4132-A54F-B034808BEBBD}" destId="{F894BBFE-1760-4A29-9635-9EA2AE481C96}" srcOrd="0" destOrd="0" presId="urn:microsoft.com/office/officeart/2005/8/layout/gear1"/>
    <dgm:cxn modelId="{56234281-3EB8-4978-B7D4-00357C31C275}" srcId="{978A10F0-A0AF-4F96-8B5B-73CD0EC6F6BA}" destId="{6273BC8A-647F-4AB2-B629-96EA21565ECE}" srcOrd="0" destOrd="0" parTransId="{AC6E1E56-70F4-4181-923F-CCF755A6F627}" sibTransId="{8FE46E1E-EE34-48D4-AB13-EE25E97B8A61}"/>
    <dgm:cxn modelId="{6CF853CE-B264-4B7D-8570-78B6FD137DED}" type="presOf" srcId="{54852EE0-38BD-4132-A54F-B034808BEBBD}" destId="{D60923EF-248C-4A3F-9591-58FA61921A11}" srcOrd="1" destOrd="0" presId="urn:microsoft.com/office/officeart/2005/8/layout/gear1"/>
    <dgm:cxn modelId="{1CBA0B2F-0839-4473-BDF0-991F1621CD0F}" type="presOf" srcId="{A7DAE3F2-B0AF-4946-BD98-2F8BB9396CFC}" destId="{6DB7D904-6EFB-4179-9D2C-ACDB30823DD6}" srcOrd="0" destOrd="0" presId="urn:microsoft.com/office/officeart/2005/8/layout/gear1"/>
    <dgm:cxn modelId="{3F78C9AA-2AB5-46D9-A884-AB9EFC274D84}" type="presOf" srcId="{6273BC8A-647F-4AB2-B629-96EA21565ECE}" destId="{99EE0368-D452-413E-9725-C02CA517DC0A}" srcOrd="0" destOrd="0" presId="urn:microsoft.com/office/officeart/2005/8/layout/gear1"/>
    <dgm:cxn modelId="{E7CAE82D-754D-41E1-8CE6-BDEA4FE95559}" type="presOf" srcId="{53961A58-0D61-457E-A6C9-4996F44771AC}" destId="{D6D86A4A-1FC6-4630-97DE-0B057437859F}" srcOrd="1" destOrd="0" presId="urn:microsoft.com/office/officeart/2005/8/layout/gear1"/>
    <dgm:cxn modelId="{E7B9A05C-81A9-4566-9103-EE3656E0B4DD}" type="presOf" srcId="{8FE46E1E-EE34-48D4-AB13-EE25E97B8A61}" destId="{F1FA2370-AD1A-41A4-B361-069D348E0836}" srcOrd="0" destOrd="0" presId="urn:microsoft.com/office/officeart/2005/8/layout/gear1"/>
    <dgm:cxn modelId="{E064210C-A675-48B5-9371-41B48EF46815}" type="presOf" srcId="{6273BC8A-647F-4AB2-B629-96EA21565ECE}" destId="{53B202DC-73B6-4FC7-A1F9-AFBD3AD70C94}" srcOrd="2" destOrd="0" presId="urn:microsoft.com/office/officeart/2005/8/layout/gear1"/>
    <dgm:cxn modelId="{475C3827-5E6F-4B68-988F-E408D1662654}" type="presOf" srcId="{53961A58-0D61-457E-A6C9-4996F44771AC}" destId="{2AF99F7F-086C-45D9-8369-54159BEE8089}" srcOrd="2" destOrd="0" presId="urn:microsoft.com/office/officeart/2005/8/layout/gear1"/>
    <dgm:cxn modelId="{6FE44DE6-2AD5-4C04-B144-8A8978567337}" type="presOf" srcId="{90562C37-BA1A-4179-9645-4948577685D1}" destId="{311D2246-B4AB-4C8E-B778-8E5A79FC3DAD}" srcOrd="0" destOrd="0" presId="urn:microsoft.com/office/officeart/2005/8/layout/gear1"/>
    <dgm:cxn modelId="{E2EC70EA-246A-4C57-AAFF-360252383F5E}" srcId="{978A10F0-A0AF-4F96-8B5B-73CD0EC6F6BA}" destId="{54852EE0-38BD-4132-A54F-B034808BEBBD}" srcOrd="2" destOrd="0" parTransId="{8B3C5A7A-D992-479B-82DA-D2F6204B1A6E}" sibTransId="{90562C37-BA1A-4179-9645-4948577685D1}"/>
    <dgm:cxn modelId="{FD425AAC-BC9B-4042-A467-042968D307E1}" type="presOf" srcId="{54852EE0-38BD-4132-A54F-B034808BEBBD}" destId="{FE1963AF-0F8A-44CD-9C0B-E75BC11B2619}" srcOrd="3" destOrd="0" presId="urn:microsoft.com/office/officeart/2005/8/layout/gear1"/>
    <dgm:cxn modelId="{DA3BF061-7B9E-4297-BCD9-0643C6946435}" type="presOf" srcId="{978A10F0-A0AF-4F96-8B5B-73CD0EC6F6BA}" destId="{6B2B94E0-B435-4F60-A493-1D779201F767}" srcOrd="0" destOrd="0" presId="urn:microsoft.com/office/officeart/2005/8/layout/gear1"/>
    <dgm:cxn modelId="{54CC141E-C7CB-47DD-ACA9-882FD274C8C2}" type="presOf" srcId="{54852EE0-38BD-4132-A54F-B034808BEBBD}" destId="{40EB6F5A-C36C-4DA6-8B1D-BC54D5400E29}" srcOrd="2" destOrd="0" presId="urn:microsoft.com/office/officeart/2005/8/layout/gear1"/>
    <dgm:cxn modelId="{C5699703-F243-4C72-B4A1-B4939505D1EE}" type="presParOf" srcId="{6B2B94E0-B435-4F60-A493-1D779201F767}" destId="{99EE0368-D452-413E-9725-C02CA517DC0A}" srcOrd="0" destOrd="0" presId="urn:microsoft.com/office/officeart/2005/8/layout/gear1"/>
    <dgm:cxn modelId="{60F07BD3-CD26-4916-95D0-B0C60F12C0D1}" type="presParOf" srcId="{6B2B94E0-B435-4F60-A493-1D779201F767}" destId="{8E0EB2FC-C350-4CA4-AB5E-2D0A6C7D45A0}" srcOrd="1" destOrd="0" presId="urn:microsoft.com/office/officeart/2005/8/layout/gear1"/>
    <dgm:cxn modelId="{D8C9ECA3-90C3-4AA6-8269-D434AE2F3075}" type="presParOf" srcId="{6B2B94E0-B435-4F60-A493-1D779201F767}" destId="{53B202DC-73B6-4FC7-A1F9-AFBD3AD70C94}" srcOrd="2" destOrd="0" presId="urn:microsoft.com/office/officeart/2005/8/layout/gear1"/>
    <dgm:cxn modelId="{D4862C9D-ED97-4190-B78C-401411BAA8E8}" type="presParOf" srcId="{6B2B94E0-B435-4F60-A493-1D779201F767}" destId="{AF73E788-96B3-47C0-9942-37689B2990B3}" srcOrd="3" destOrd="0" presId="urn:microsoft.com/office/officeart/2005/8/layout/gear1"/>
    <dgm:cxn modelId="{68512497-0C34-465B-ADB2-1C7B398E313E}" type="presParOf" srcId="{6B2B94E0-B435-4F60-A493-1D779201F767}" destId="{D6D86A4A-1FC6-4630-97DE-0B057437859F}" srcOrd="4" destOrd="0" presId="urn:microsoft.com/office/officeart/2005/8/layout/gear1"/>
    <dgm:cxn modelId="{44F1E18B-369A-4147-BFD1-45BE9E64D1BD}" type="presParOf" srcId="{6B2B94E0-B435-4F60-A493-1D779201F767}" destId="{2AF99F7F-086C-45D9-8369-54159BEE8089}" srcOrd="5" destOrd="0" presId="urn:microsoft.com/office/officeart/2005/8/layout/gear1"/>
    <dgm:cxn modelId="{3917FE9C-1BEA-4C9C-B370-F05E312FCAE1}" type="presParOf" srcId="{6B2B94E0-B435-4F60-A493-1D779201F767}" destId="{F894BBFE-1760-4A29-9635-9EA2AE481C96}" srcOrd="6" destOrd="0" presId="urn:microsoft.com/office/officeart/2005/8/layout/gear1"/>
    <dgm:cxn modelId="{C4738CF1-66FC-4270-97B8-F388F154D869}" type="presParOf" srcId="{6B2B94E0-B435-4F60-A493-1D779201F767}" destId="{D60923EF-248C-4A3F-9591-58FA61921A11}" srcOrd="7" destOrd="0" presId="urn:microsoft.com/office/officeart/2005/8/layout/gear1"/>
    <dgm:cxn modelId="{EEB62A55-F660-4DD5-A022-9EF135EAC69E}" type="presParOf" srcId="{6B2B94E0-B435-4F60-A493-1D779201F767}" destId="{40EB6F5A-C36C-4DA6-8B1D-BC54D5400E29}" srcOrd="8" destOrd="0" presId="urn:microsoft.com/office/officeart/2005/8/layout/gear1"/>
    <dgm:cxn modelId="{C16A48CB-0A27-49AB-B428-083EC12B27BF}" type="presParOf" srcId="{6B2B94E0-B435-4F60-A493-1D779201F767}" destId="{FE1963AF-0F8A-44CD-9C0B-E75BC11B2619}" srcOrd="9" destOrd="0" presId="urn:microsoft.com/office/officeart/2005/8/layout/gear1"/>
    <dgm:cxn modelId="{078108E2-DE2B-4FFF-B689-BF57DEC746EA}" type="presParOf" srcId="{6B2B94E0-B435-4F60-A493-1D779201F767}" destId="{F1FA2370-AD1A-41A4-B361-069D348E0836}" srcOrd="10" destOrd="0" presId="urn:microsoft.com/office/officeart/2005/8/layout/gear1"/>
    <dgm:cxn modelId="{68F71071-7DA2-453B-878F-4618E356D615}" type="presParOf" srcId="{6B2B94E0-B435-4F60-A493-1D779201F767}" destId="{6DB7D904-6EFB-4179-9D2C-ACDB30823DD6}" srcOrd="11" destOrd="0" presId="urn:microsoft.com/office/officeart/2005/8/layout/gear1"/>
    <dgm:cxn modelId="{C7524854-D17B-4068-A968-1A07F70025F4}" type="presParOf" srcId="{6B2B94E0-B435-4F60-A493-1D779201F767}" destId="{311D2246-B4AB-4C8E-B778-8E5A79FC3DAD}" srcOrd="12" destOrd="0" presId="urn:microsoft.com/office/officeart/2005/8/layout/gear1"/>
  </dgm:cxnLst>
  <dgm:bg/>
  <dgm:whole/>
</dgm:dataModel>
</file>

<file path=ppt/diagrams/data3.xml><?xml version="1.0" encoding="utf-8"?>
<dgm:dataModel xmlns:dgm="http://schemas.openxmlformats.org/drawingml/2006/diagram" xmlns:a="http://schemas.openxmlformats.org/drawingml/2006/main">
  <dgm:ptLst>
    <dgm:pt modelId="{462F2504-E88C-4EBB-807E-A9F6912D2939}" type="doc">
      <dgm:prSet loTypeId="urn:microsoft.com/office/officeart/2005/8/layout/pyramid4" loCatId="pyramid" qsTypeId="urn:microsoft.com/office/officeart/2005/8/quickstyle/simple1" qsCatId="simple" csTypeId="urn:microsoft.com/office/officeart/2005/8/colors/accent1_2" csCatId="accent1" phldr="1"/>
      <dgm:spPr/>
      <dgm:t>
        <a:bodyPr/>
        <a:lstStyle/>
        <a:p>
          <a:endParaRPr lang="en-US"/>
        </a:p>
      </dgm:t>
    </dgm:pt>
    <dgm:pt modelId="{9F8EC73B-01A9-4FAD-8543-E40E71491E09}">
      <dgm:prSet phldrT="[Text]" custT="1"/>
      <dgm:spPr/>
      <dgm:t>
        <a:bodyPr/>
        <a:lstStyle/>
        <a:p>
          <a:r>
            <a:rPr lang="en-US" sz="1600" dirty="0" smtClean="0">
              <a:latin typeface="Times New Roman" pitchFamily="18" charset="0"/>
              <a:cs typeface="Times New Roman" pitchFamily="18" charset="0"/>
            </a:rPr>
            <a:t>ATOMICITY</a:t>
          </a:r>
          <a:endParaRPr lang="en-US" sz="1600" dirty="0">
            <a:latin typeface="Times New Roman" pitchFamily="18" charset="0"/>
            <a:cs typeface="Times New Roman" pitchFamily="18" charset="0"/>
          </a:endParaRPr>
        </a:p>
      </dgm:t>
    </dgm:pt>
    <dgm:pt modelId="{DA7BBC82-0CBE-4837-A960-078B61D7D62B}" type="parTrans" cxnId="{3425E13F-6C68-42B1-B998-280E001C4AEB}">
      <dgm:prSet/>
      <dgm:spPr/>
      <dgm:t>
        <a:bodyPr/>
        <a:lstStyle/>
        <a:p>
          <a:endParaRPr lang="en-US"/>
        </a:p>
      </dgm:t>
    </dgm:pt>
    <dgm:pt modelId="{16FE8577-FDC1-47E8-ADCF-815C095B6DF3}" type="sibTrans" cxnId="{3425E13F-6C68-42B1-B998-280E001C4AEB}">
      <dgm:prSet/>
      <dgm:spPr/>
      <dgm:t>
        <a:bodyPr/>
        <a:lstStyle/>
        <a:p>
          <a:endParaRPr lang="en-US"/>
        </a:p>
      </dgm:t>
    </dgm:pt>
    <dgm:pt modelId="{7D7D1CC1-C698-4396-BEDF-C526C39D02A7}">
      <dgm:prSet phldrT="[Text]" custT="1"/>
      <dgm:spPr/>
      <dgm:t>
        <a:bodyPr/>
        <a:lstStyle/>
        <a:p>
          <a:r>
            <a:rPr lang="en-US" sz="1600" dirty="0" smtClean="0">
              <a:latin typeface="Times New Roman" pitchFamily="18" charset="0"/>
              <a:cs typeface="Times New Roman" pitchFamily="18" charset="0"/>
            </a:rPr>
            <a:t>ISOLATION</a:t>
          </a:r>
          <a:endParaRPr lang="en-US" sz="1600" dirty="0">
            <a:latin typeface="Times New Roman" pitchFamily="18" charset="0"/>
            <a:cs typeface="Times New Roman" pitchFamily="18" charset="0"/>
          </a:endParaRPr>
        </a:p>
      </dgm:t>
    </dgm:pt>
    <dgm:pt modelId="{2CC2C6B0-A015-43F8-BCB1-FD4FD5A22C61}" type="parTrans" cxnId="{358A3F41-1512-4D9C-8489-DF8FB10B9900}">
      <dgm:prSet/>
      <dgm:spPr/>
      <dgm:t>
        <a:bodyPr/>
        <a:lstStyle/>
        <a:p>
          <a:endParaRPr lang="en-US"/>
        </a:p>
      </dgm:t>
    </dgm:pt>
    <dgm:pt modelId="{0C54609F-9F23-4B1A-9861-A157DAAB9BDA}" type="sibTrans" cxnId="{358A3F41-1512-4D9C-8489-DF8FB10B9900}">
      <dgm:prSet/>
      <dgm:spPr/>
      <dgm:t>
        <a:bodyPr/>
        <a:lstStyle/>
        <a:p>
          <a:endParaRPr lang="en-US"/>
        </a:p>
      </dgm:t>
    </dgm:pt>
    <dgm:pt modelId="{E1D3FD26-C81A-4E42-B7AD-9DDDFDA2053E}">
      <dgm:prSet phldrT="[Text]" custT="1"/>
      <dgm:spPr/>
      <dgm:t>
        <a:bodyPr/>
        <a:lstStyle/>
        <a:p>
          <a:r>
            <a:rPr lang="en-US" sz="1200" b="1" dirty="0" smtClean="0">
              <a:latin typeface="Times New Roman" pitchFamily="18" charset="0"/>
              <a:cs typeface="Times New Roman" pitchFamily="18" charset="0"/>
            </a:rPr>
            <a:t>CONSISTENCY</a:t>
          </a:r>
          <a:endParaRPr lang="en-US" sz="1200" b="1" dirty="0">
            <a:latin typeface="Times New Roman" pitchFamily="18" charset="0"/>
            <a:cs typeface="Times New Roman" pitchFamily="18" charset="0"/>
          </a:endParaRPr>
        </a:p>
      </dgm:t>
    </dgm:pt>
    <dgm:pt modelId="{859AA656-27F4-499A-A2DD-BDDF9CAD17C1}" type="parTrans" cxnId="{7145278E-7FA1-46CC-B482-2B0EE5E28571}">
      <dgm:prSet/>
      <dgm:spPr/>
      <dgm:t>
        <a:bodyPr/>
        <a:lstStyle/>
        <a:p>
          <a:endParaRPr lang="en-US"/>
        </a:p>
      </dgm:t>
    </dgm:pt>
    <dgm:pt modelId="{A5A04E22-3F02-43DD-B7DD-795BEF7E1B69}" type="sibTrans" cxnId="{7145278E-7FA1-46CC-B482-2B0EE5E28571}">
      <dgm:prSet/>
      <dgm:spPr/>
      <dgm:t>
        <a:bodyPr/>
        <a:lstStyle/>
        <a:p>
          <a:endParaRPr lang="en-US"/>
        </a:p>
      </dgm:t>
    </dgm:pt>
    <dgm:pt modelId="{8D7742AA-3D29-4ACF-A265-40B1C9CCAC5C}">
      <dgm:prSet phldrT="[Text]" custT="1"/>
      <dgm:spPr/>
      <dgm:t>
        <a:bodyPr/>
        <a:lstStyle/>
        <a:p>
          <a:r>
            <a:rPr lang="en-US" sz="1400" b="1" dirty="0" smtClean="0">
              <a:latin typeface="Times New Roman" pitchFamily="18" charset="0"/>
              <a:cs typeface="Times New Roman" pitchFamily="18" charset="0"/>
            </a:rPr>
            <a:t>DURABILITY</a:t>
          </a:r>
          <a:endParaRPr lang="en-US" sz="1400" b="1" dirty="0">
            <a:latin typeface="Times New Roman" pitchFamily="18" charset="0"/>
            <a:cs typeface="Times New Roman" pitchFamily="18" charset="0"/>
          </a:endParaRPr>
        </a:p>
      </dgm:t>
    </dgm:pt>
    <dgm:pt modelId="{82E2CF54-3DB4-42E9-A5AE-AC6410CEAB3F}" type="sibTrans" cxnId="{024F59FD-5A8C-4D6B-8B52-28EDAC210D2F}">
      <dgm:prSet/>
      <dgm:spPr/>
      <dgm:t>
        <a:bodyPr/>
        <a:lstStyle/>
        <a:p>
          <a:endParaRPr lang="en-US"/>
        </a:p>
      </dgm:t>
    </dgm:pt>
    <dgm:pt modelId="{A46D949B-381D-4D4E-AA34-9F1D98A4D234}" type="parTrans" cxnId="{024F59FD-5A8C-4D6B-8B52-28EDAC210D2F}">
      <dgm:prSet/>
      <dgm:spPr/>
      <dgm:t>
        <a:bodyPr/>
        <a:lstStyle/>
        <a:p>
          <a:endParaRPr lang="en-US"/>
        </a:p>
      </dgm:t>
    </dgm:pt>
    <dgm:pt modelId="{716A170E-6D70-4EDA-A960-2800C22434C2}" type="pres">
      <dgm:prSet presAssocID="{462F2504-E88C-4EBB-807E-A9F6912D2939}" presName="compositeShape" presStyleCnt="0">
        <dgm:presLayoutVars>
          <dgm:chMax val="9"/>
          <dgm:dir/>
          <dgm:resizeHandles val="exact"/>
        </dgm:presLayoutVars>
      </dgm:prSet>
      <dgm:spPr/>
    </dgm:pt>
    <dgm:pt modelId="{9E2E40DF-A70A-4542-8BE0-F7F17B79FEE0}" type="pres">
      <dgm:prSet presAssocID="{462F2504-E88C-4EBB-807E-A9F6912D2939}" presName="triangle1" presStyleLbl="node1" presStyleIdx="0" presStyleCnt="4">
        <dgm:presLayoutVars>
          <dgm:bulletEnabled val="1"/>
        </dgm:presLayoutVars>
      </dgm:prSet>
      <dgm:spPr/>
    </dgm:pt>
    <dgm:pt modelId="{929E190F-C02C-4A83-94E5-F82E0CF19D68}" type="pres">
      <dgm:prSet presAssocID="{462F2504-E88C-4EBB-807E-A9F6912D2939}" presName="triangle2" presStyleLbl="node1" presStyleIdx="1" presStyleCnt="4" custLinFactNeighborX="799" custLinFactNeighborY="639">
        <dgm:presLayoutVars>
          <dgm:bulletEnabled val="1"/>
        </dgm:presLayoutVars>
      </dgm:prSet>
      <dgm:spPr/>
    </dgm:pt>
    <dgm:pt modelId="{4DC92673-9598-4243-B65C-96883A22F0EF}" type="pres">
      <dgm:prSet presAssocID="{462F2504-E88C-4EBB-807E-A9F6912D2939}" presName="triangle3" presStyleLbl="node1" presStyleIdx="2" presStyleCnt="4">
        <dgm:presLayoutVars>
          <dgm:bulletEnabled val="1"/>
        </dgm:presLayoutVars>
      </dgm:prSet>
      <dgm:spPr/>
    </dgm:pt>
    <dgm:pt modelId="{0557FD20-0F5C-42F8-8126-6E65FC15D499}" type="pres">
      <dgm:prSet presAssocID="{462F2504-E88C-4EBB-807E-A9F6912D2939}" presName="triangle4" presStyleLbl="node1" presStyleIdx="3" presStyleCnt="4">
        <dgm:presLayoutVars>
          <dgm:bulletEnabled val="1"/>
        </dgm:presLayoutVars>
      </dgm:prSet>
      <dgm:spPr/>
      <dgm:t>
        <a:bodyPr/>
        <a:lstStyle/>
        <a:p>
          <a:endParaRPr lang="en-US"/>
        </a:p>
      </dgm:t>
    </dgm:pt>
  </dgm:ptLst>
  <dgm:cxnLst>
    <dgm:cxn modelId="{B7FFBB32-B933-4F32-8D82-A0F63B953E3A}" type="presOf" srcId="{8D7742AA-3D29-4ACF-A265-40B1C9CCAC5C}" destId="{0557FD20-0F5C-42F8-8126-6E65FC15D499}" srcOrd="0" destOrd="0" presId="urn:microsoft.com/office/officeart/2005/8/layout/pyramid4"/>
    <dgm:cxn modelId="{358A3F41-1512-4D9C-8489-DF8FB10B9900}" srcId="{462F2504-E88C-4EBB-807E-A9F6912D2939}" destId="{7D7D1CC1-C698-4396-BEDF-C526C39D02A7}" srcOrd="1" destOrd="0" parTransId="{2CC2C6B0-A015-43F8-BCB1-FD4FD5A22C61}" sibTransId="{0C54609F-9F23-4B1A-9861-A157DAAB9BDA}"/>
    <dgm:cxn modelId="{0DEB9822-0529-4865-9362-AB6E0D197D85}" type="presOf" srcId="{9F8EC73B-01A9-4FAD-8543-E40E71491E09}" destId="{9E2E40DF-A70A-4542-8BE0-F7F17B79FEE0}" srcOrd="0" destOrd="0" presId="urn:microsoft.com/office/officeart/2005/8/layout/pyramid4"/>
    <dgm:cxn modelId="{0D2EFAC7-7992-4941-9A36-1C6097FB34AC}" type="presOf" srcId="{462F2504-E88C-4EBB-807E-A9F6912D2939}" destId="{716A170E-6D70-4EDA-A960-2800C22434C2}" srcOrd="0" destOrd="0" presId="urn:microsoft.com/office/officeart/2005/8/layout/pyramid4"/>
    <dgm:cxn modelId="{10016813-C466-4BA9-A954-1418F4840B26}" type="presOf" srcId="{E1D3FD26-C81A-4E42-B7AD-9DDDFDA2053E}" destId="{4DC92673-9598-4243-B65C-96883A22F0EF}" srcOrd="0" destOrd="0" presId="urn:microsoft.com/office/officeart/2005/8/layout/pyramid4"/>
    <dgm:cxn modelId="{3425E13F-6C68-42B1-B998-280E001C4AEB}" srcId="{462F2504-E88C-4EBB-807E-A9F6912D2939}" destId="{9F8EC73B-01A9-4FAD-8543-E40E71491E09}" srcOrd="0" destOrd="0" parTransId="{DA7BBC82-0CBE-4837-A960-078B61D7D62B}" sibTransId="{16FE8577-FDC1-47E8-ADCF-815C095B6DF3}"/>
    <dgm:cxn modelId="{5369AA04-E9A5-4B25-A7C5-25DC0301FA98}" type="presOf" srcId="{7D7D1CC1-C698-4396-BEDF-C526C39D02A7}" destId="{929E190F-C02C-4A83-94E5-F82E0CF19D68}" srcOrd="0" destOrd="0" presId="urn:microsoft.com/office/officeart/2005/8/layout/pyramid4"/>
    <dgm:cxn modelId="{024F59FD-5A8C-4D6B-8B52-28EDAC210D2F}" srcId="{462F2504-E88C-4EBB-807E-A9F6912D2939}" destId="{8D7742AA-3D29-4ACF-A265-40B1C9CCAC5C}" srcOrd="3" destOrd="0" parTransId="{A46D949B-381D-4D4E-AA34-9F1D98A4D234}" sibTransId="{82E2CF54-3DB4-42E9-A5AE-AC6410CEAB3F}"/>
    <dgm:cxn modelId="{7145278E-7FA1-46CC-B482-2B0EE5E28571}" srcId="{462F2504-E88C-4EBB-807E-A9F6912D2939}" destId="{E1D3FD26-C81A-4E42-B7AD-9DDDFDA2053E}" srcOrd="2" destOrd="0" parTransId="{859AA656-27F4-499A-A2DD-BDDF9CAD17C1}" sibTransId="{A5A04E22-3F02-43DD-B7DD-795BEF7E1B69}"/>
    <dgm:cxn modelId="{8DE705A9-9370-468F-BCBC-09BF0D2C4C23}" type="presParOf" srcId="{716A170E-6D70-4EDA-A960-2800C22434C2}" destId="{9E2E40DF-A70A-4542-8BE0-F7F17B79FEE0}" srcOrd="0" destOrd="0" presId="urn:microsoft.com/office/officeart/2005/8/layout/pyramid4"/>
    <dgm:cxn modelId="{F5F60405-FD6C-4C66-9BB5-BA8D4F8FA003}" type="presParOf" srcId="{716A170E-6D70-4EDA-A960-2800C22434C2}" destId="{929E190F-C02C-4A83-94E5-F82E0CF19D68}" srcOrd="1" destOrd="0" presId="urn:microsoft.com/office/officeart/2005/8/layout/pyramid4"/>
    <dgm:cxn modelId="{4EAF0A01-689D-4A9A-92B7-0863255B5E27}" type="presParOf" srcId="{716A170E-6D70-4EDA-A960-2800C22434C2}" destId="{4DC92673-9598-4243-B65C-96883A22F0EF}" srcOrd="2" destOrd="0" presId="urn:microsoft.com/office/officeart/2005/8/layout/pyramid4"/>
    <dgm:cxn modelId="{CAB9B5CA-CCB5-4A65-B20F-F462F7EFB575}" type="presParOf" srcId="{716A170E-6D70-4EDA-A960-2800C22434C2}" destId="{0557FD20-0F5C-42F8-8126-6E65FC15D499}" srcOrd="3" destOrd="0" presId="urn:microsoft.com/office/officeart/2005/8/layout/pyramid4"/>
  </dgm:cxnLst>
  <dgm:bg/>
  <dgm:whole/>
</dgm:dataModel>
</file>

<file path=ppt/diagrams/data4.xml><?xml version="1.0" encoding="utf-8"?>
<dgm:dataModel xmlns:dgm="http://schemas.openxmlformats.org/drawingml/2006/diagram" xmlns:a="http://schemas.openxmlformats.org/drawingml/2006/main">
  <dgm:ptLst>
    <dgm:pt modelId="{5A647330-9C7A-419A-BB2C-09AA13A578C9}"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61E23D12-DDAA-492A-B3EF-6BFD3EA010F7}">
      <dgm:prSet phldrT="[Text]" custT="1"/>
      <dgm:spPr/>
      <dgm:t>
        <a:bodyPr/>
        <a:lstStyle/>
        <a:p>
          <a:r>
            <a:rPr lang="en-US" sz="2400" dirty="0" smtClean="0">
              <a:latin typeface="Times New Roman" pitchFamily="18" charset="0"/>
              <a:cs typeface="Times New Roman" pitchFamily="18" charset="0"/>
            </a:rPr>
            <a:t>Attribute</a:t>
          </a:r>
          <a:endParaRPr lang="en-US" sz="2400" dirty="0">
            <a:latin typeface="Times New Roman" pitchFamily="18" charset="0"/>
            <a:cs typeface="Times New Roman" pitchFamily="18" charset="0"/>
          </a:endParaRPr>
        </a:p>
      </dgm:t>
    </dgm:pt>
    <dgm:pt modelId="{1EF82D7F-D700-49E4-B30C-F66678FB0AE6}" type="parTrans" cxnId="{F091E847-7709-4D67-809A-6BD3C57B6928}">
      <dgm:prSet/>
      <dgm:spPr/>
      <dgm:t>
        <a:bodyPr/>
        <a:lstStyle/>
        <a:p>
          <a:endParaRPr lang="en-US"/>
        </a:p>
      </dgm:t>
    </dgm:pt>
    <dgm:pt modelId="{359F7BF6-7353-4520-9006-033720DB5F68}" type="sibTrans" cxnId="{F091E847-7709-4D67-809A-6BD3C57B6928}">
      <dgm:prSet/>
      <dgm:spPr/>
      <dgm:t>
        <a:bodyPr/>
        <a:lstStyle/>
        <a:p>
          <a:endParaRPr lang="en-US"/>
        </a:p>
      </dgm:t>
    </dgm:pt>
    <dgm:pt modelId="{E8021DE3-F0F2-47F4-BD85-EE69B48E4997}">
      <dgm:prSet phldrT="[Text]"/>
      <dgm:spPr/>
      <dgm:t>
        <a:bodyPr/>
        <a:lstStyle/>
        <a:p>
          <a:r>
            <a:rPr lang="en-US" dirty="0" smtClean="0"/>
            <a:t>Domain</a:t>
          </a:r>
          <a:endParaRPr lang="en-US" dirty="0"/>
        </a:p>
      </dgm:t>
    </dgm:pt>
    <dgm:pt modelId="{CB51D5CA-213D-4B82-AA2E-A00F09C35DA0}" type="parTrans" cxnId="{73C56A5C-8AB1-43ED-8C8C-76F615FB9C84}">
      <dgm:prSet/>
      <dgm:spPr/>
      <dgm:t>
        <a:bodyPr/>
        <a:lstStyle/>
        <a:p>
          <a:endParaRPr lang="en-US"/>
        </a:p>
      </dgm:t>
    </dgm:pt>
    <dgm:pt modelId="{02CE3206-630A-4DFC-A189-24A7DC502E20}" type="sibTrans" cxnId="{73C56A5C-8AB1-43ED-8C8C-76F615FB9C84}">
      <dgm:prSet/>
      <dgm:spPr/>
      <dgm:t>
        <a:bodyPr/>
        <a:lstStyle/>
        <a:p>
          <a:endParaRPr lang="en-US"/>
        </a:p>
      </dgm:t>
    </dgm:pt>
    <dgm:pt modelId="{F7EADBF3-0311-44A3-97C5-D630EA2A3443}">
      <dgm:prSet phldrT="[Text]"/>
      <dgm:spPr/>
      <dgm:t>
        <a:bodyPr/>
        <a:lstStyle/>
        <a:p>
          <a:r>
            <a:rPr lang="en-US" dirty="0" err="1" smtClean="0"/>
            <a:t>Tuple</a:t>
          </a:r>
          <a:endParaRPr lang="en-US" dirty="0"/>
        </a:p>
      </dgm:t>
    </dgm:pt>
    <dgm:pt modelId="{C3D08E5D-36D7-44EC-BB4D-7AB492DA493F}" type="parTrans" cxnId="{CADD9CB0-7636-475E-97DF-169CDFA0B7B2}">
      <dgm:prSet/>
      <dgm:spPr/>
      <dgm:t>
        <a:bodyPr/>
        <a:lstStyle/>
        <a:p>
          <a:endParaRPr lang="en-US"/>
        </a:p>
      </dgm:t>
    </dgm:pt>
    <dgm:pt modelId="{7392F344-26FA-4A0B-A01A-CD8328690F1A}" type="sibTrans" cxnId="{CADD9CB0-7636-475E-97DF-169CDFA0B7B2}">
      <dgm:prSet/>
      <dgm:spPr/>
      <dgm:t>
        <a:bodyPr/>
        <a:lstStyle/>
        <a:p>
          <a:endParaRPr lang="en-US"/>
        </a:p>
      </dgm:t>
    </dgm:pt>
    <dgm:pt modelId="{9DE1C7AD-296E-49AC-8DFB-98D9A410E6F3}">
      <dgm:prSet phldrT="[Text]"/>
      <dgm:spPr/>
      <dgm:t>
        <a:bodyPr/>
        <a:lstStyle/>
        <a:p>
          <a:r>
            <a:rPr lang="en-US" dirty="0" smtClean="0"/>
            <a:t>Degree</a:t>
          </a:r>
          <a:endParaRPr lang="en-US" dirty="0"/>
        </a:p>
      </dgm:t>
    </dgm:pt>
    <dgm:pt modelId="{4DDAADD7-AF50-4C50-A891-48547CA78F93}" type="parTrans" cxnId="{FCA28ADB-3728-4F81-A326-D49A1CAC6EBC}">
      <dgm:prSet/>
      <dgm:spPr/>
      <dgm:t>
        <a:bodyPr/>
        <a:lstStyle/>
        <a:p>
          <a:endParaRPr lang="en-US"/>
        </a:p>
      </dgm:t>
    </dgm:pt>
    <dgm:pt modelId="{A21A1DCA-74F6-4F2F-8E33-B941F3DB12D4}" type="sibTrans" cxnId="{FCA28ADB-3728-4F81-A326-D49A1CAC6EBC}">
      <dgm:prSet/>
      <dgm:spPr/>
      <dgm:t>
        <a:bodyPr/>
        <a:lstStyle/>
        <a:p>
          <a:endParaRPr lang="en-US"/>
        </a:p>
      </dgm:t>
    </dgm:pt>
    <dgm:pt modelId="{D02C66F2-98C8-44C3-87D3-E8ABF8D76BDF}" type="pres">
      <dgm:prSet presAssocID="{5A647330-9C7A-419A-BB2C-09AA13A578C9}" presName="Name0" presStyleCnt="0">
        <dgm:presLayoutVars>
          <dgm:dir/>
          <dgm:resizeHandles val="exact"/>
        </dgm:presLayoutVars>
      </dgm:prSet>
      <dgm:spPr/>
    </dgm:pt>
    <dgm:pt modelId="{1E347A83-60AC-47B0-844F-C23BE5145A63}" type="pres">
      <dgm:prSet presAssocID="{61E23D12-DDAA-492A-B3EF-6BFD3EA010F7}" presName="Name5" presStyleLbl="vennNode1" presStyleIdx="0" presStyleCnt="4">
        <dgm:presLayoutVars>
          <dgm:bulletEnabled val="1"/>
        </dgm:presLayoutVars>
      </dgm:prSet>
      <dgm:spPr/>
      <dgm:t>
        <a:bodyPr/>
        <a:lstStyle/>
        <a:p>
          <a:endParaRPr lang="en-US"/>
        </a:p>
      </dgm:t>
    </dgm:pt>
    <dgm:pt modelId="{B8016748-3DAD-4F67-9D69-A032B2E9A9BE}" type="pres">
      <dgm:prSet presAssocID="{359F7BF6-7353-4520-9006-033720DB5F68}" presName="space" presStyleCnt="0"/>
      <dgm:spPr/>
    </dgm:pt>
    <dgm:pt modelId="{2AC98F9E-9B61-435D-B395-1BAD5C454B25}" type="pres">
      <dgm:prSet presAssocID="{E8021DE3-F0F2-47F4-BD85-EE69B48E4997}" presName="Name5" presStyleLbl="vennNode1" presStyleIdx="1" presStyleCnt="4">
        <dgm:presLayoutVars>
          <dgm:bulletEnabled val="1"/>
        </dgm:presLayoutVars>
      </dgm:prSet>
      <dgm:spPr/>
    </dgm:pt>
    <dgm:pt modelId="{8AC4612C-C898-4C52-B998-877C6A05BEB7}" type="pres">
      <dgm:prSet presAssocID="{02CE3206-630A-4DFC-A189-24A7DC502E20}" presName="space" presStyleCnt="0"/>
      <dgm:spPr/>
    </dgm:pt>
    <dgm:pt modelId="{E8F0697E-7C2C-490A-8BD3-67142BBD466F}" type="pres">
      <dgm:prSet presAssocID="{F7EADBF3-0311-44A3-97C5-D630EA2A3443}" presName="Name5" presStyleLbl="vennNode1" presStyleIdx="2" presStyleCnt="4">
        <dgm:presLayoutVars>
          <dgm:bulletEnabled val="1"/>
        </dgm:presLayoutVars>
      </dgm:prSet>
      <dgm:spPr/>
    </dgm:pt>
    <dgm:pt modelId="{B114B33F-F983-4ADB-A6EA-EA321BFCA499}" type="pres">
      <dgm:prSet presAssocID="{7392F344-26FA-4A0B-A01A-CD8328690F1A}" presName="space" presStyleCnt="0"/>
      <dgm:spPr/>
    </dgm:pt>
    <dgm:pt modelId="{8D97F9C4-6808-4971-A3E9-AA59890D1564}" type="pres">
      <dgm:prSet presAssocID="{9DE1C7AD-296E-49AC-8DFB-98D9A410E6F3}" presName="Name5" presStyleLbl="vennNode1" presStyleIdx="3" presStyleCnt="4">
        <dgm:presLayoutVars>
          <dgm:bulletEnabled val="1"/>
        </dgm:presLayoutVars>
      </dgm:prSet>
      <dgm:spPr/>
    </dgm:pt>
  </dgm:ptLst>
  <dgm:cxnLst>
    <dgm:cxn modelId="{220CD7C1-80D4-4256-82D6-B2D7417401E4}" type="presOf" srcId="{9DE1C7AD-296E-49AC-8DFB-98D9A410E6F3}" destId="{8D97F9C4-6808-4971-A3E9-AA59890D1564}" srcOrd="0" destOrd="0" presId="urn:microsoft.com/office/officeart/2005/8/layout/venn3"/>
    <dgm:cxn modelId="{024ADDFB-CD73-4F13-842C-490C7FFECF08}" type="presOf" srcId="{E8021DE3-F0F2-47F4-BD85-EE69B48E4997}" destId="{2AC98F9E-9B61-435D-B395-1BAD5C454B25}" srcOrd="0" destOrd="0" presId="urn:microsoft.com/office/officeart/2005/8/layout/venn3"/>
    <dgm:cxn modelId="{61295CD9-7147-4273-A5BD-FF91D1CD1C05}" type="presOf" srcId="{61E23D12-DDAA-492A-B3EF-6BFD3EA010F7}" destId="{1E347A83-60AC-47B0-844F-C23BE5145A63}" srcOrd="0" destOrd="0" presId="urn:microsoft.com/office/officeart/2005/8/layout/venn3"/>
    <dgm:cxn modelId="{CADD9CB0-7636-475E-97DF-169CDFA0B7B2}" srcId="{5A647330-9C7A-419A-BB2C-09AA13A578C9}" destId="{F7EADBF3-0311-44A3-97C5-D630EA2A3443}" srcOrd="2" destOrd="0" parTransId="{C3D08E5D-36D7-44EC-BB4D-7AB492DA493F}" sibTransId="{7392F344-26FA-4A0B-A01A-CD8328690F1A}"/>
    <dgm:cxn modelId="{9C5C9DD0-2AF4-470C-8912-E0C119C4D0C9}" type="presOf" srcId="{F7EADBF3-0311-44A3-97C5-D630EA2A3443}" destId="{E8F0697E-7C2C-490A-8BD3-67142BBD466F}" srcOrd="0" destOrd="0" presId="urn:microsoft.com/office/officeart/2005/8/layout/venn3"/>
    <dgm:cxn modelId="{FCA28ADB-3728-4F81-A326-D49A1CAC6EBC}" srcId="{5A647330-9C7A-419A-BB2C-09AA13A578C9}" destId="{9DE1C7AD-296E-49AC-8DFB-98D9A410E6F3}" srcOrd="3" destOrd="0" parTransId="{4DDAADD7-AF50-4C50-A891-48547CA78F93}" sibTransId="{A21A1DCA-74F6-4F2F-8E33-B941F3DB12D4}"/>
    <dgm:cxn modelId="{F091E847-7709-4D67-809A-6BD3C57B6928}" srcId="{5A647330-9C7A-419A-BB2C-09AA13A578C9}" destId="{61E23D12-DDAA-492A-B3EF-6BFD3EA010F7}" srcOrd="0" destOrd="0" parTransId="{1EF82D7F-D700-49E4-B30C-F66678FB0AE6}" sibTransId="{359F7BF6-7353-4520-9006-033720DB5F68}"/>
    <dgm:cxn modelId="{73C56A5C-8AB1-43ED-8C8C-76F615FB9C84}" srcId="{5A647330-9C7A-419A-BB2C-09AA13A578C9}" destId="{E8021DE3-F0F2-47F4-BD85-EE69B48E4997}" srcOrd="1" destOrd="0" parTransId="{CB51D5CA-213D-4B82-AA2E-A00F09C35DA0}" sibTransId="{02CE3206-630A-4DFC-A189-24A7DC502E20}"/>
    <dgm:cxn modelId="{F2E570F4-6522-4AE0-A240-E39ABB3136E1}" type="presOf" srcId="{5A647330-9C7A-419A-BB2C-09AA13A578C9}" destId="{D02C66F2-98C8-44C3-87D3-E8ABF8D76BDF}" srcOrd="0" destOrd="0" presId="urn:microsoft.com/office/officeart/2005/8/layout/venn3"/>
    <dgm:cxn modelId="{CCA69E45-986E-4F63-B616-BC4118E14234}" type="presParOf" srcId="{D02C66F2-98C8-44C3-87D3-E8ABF8D76BDF}" destId="{1E347A83-60AC-47B0-844F-C23BE5145A63}" srcOrd="0" destOrd="0" presId="urn:microsoft.com/office/officeart/2005/8/layout/venn3"/>
    <dgm:cxn modelId="{51ADCC8D-02AC-4540-8EC9-2A5B6DABC234}" type="presParOf" srcId="{D02C66F2-98C8-44C3-87D3-E8ABF8D76BDF}" destId="{B8016748-3DAD-4F67-9D69-A032B2E9A9BE}" srcOrd="1" destOrd="0" presId="urn:microsoft.com/office/officeart/2005/8/layout/venn3"/>
    <dgm:cxn modelId="{3CE59AC2-C092-42E0-A3D4-423C2A77BF8A}" type="presParOf" srcId="{D02C66F2-98C8-44C3-87D3-E8ABF8D76BDF}" destId="{2AC98F9E-9B61-435D-B395-1BAD5C454B25}" srcOrd="2" destOrd="0" presId="urn:microsoft.com/office/officeart/2005/8/layout/venn3"/>
    <dgm:cxn modelId="{4249D22D-AA5F-4CE7-A1EF-36AF7CC683C9}" type="presParOf" srcId="{D02C66F2-98C8-44C3-87D3-E8ABF8D76BDF}" destId="{8AC4612C-C898-4C52-B998-877C6A05BEB7}" srcOrd="3" destOrd="0" presId="urn:microsoft.com/office/officeart/2005/8/layout/venn3"/>
    <dgm:cxn modelId="{F8BE9FBC-AF95-4144-925B-2088C6CC7647}" type="presParOf" srcId="{D02C66F2-98C8-44C3-87D3-E8ABF8D76BDF}" destId="{E8F0697E-7C2C-490A-8BD3-67142BBD466F}" srcOrd="4" destOrd="0" presId="urn:microsoft.com/office/officeart/2005/8/layout/venn3"/>
    <dgm:cxn modelId="{012F5F07-E4BB-4628-B31B-9EB23176E696}" type="presParOf" srcId="{D02C66F2-98C8-44C3-87D3-E8ABF8D76BDF}" destId="{B114B33F-F983-4ADB-A6EA-EA321BFCA499}" srcOrd="5" destOrd="0" presId="urn:microsoft.com/office/officeart/2005/8/layout/venn3"/>
    <dgm:cxn modelId="{9F78BBA3-C610-41E7-A7FE-A52661D24FF9}" type="presParOf" srcId="{D02C66F2-98C8-44C3-87D3-E8ABF8D76BDF}" destId="{8D97F9C4-6808-4971-A3E9-AA59890D1564}" srcOrd="6" destOrd="0" presId="urn:microsoft.com/office/officeart/2005/8/layout/venn3"/>
  </dgm:cxnLst>
  <dgm:bg/>
  <dgm:whole/>
</dgm:dataModel>
</file>

<file path=ppt/diagrams/data5.xml><?xml version="1.0" encoding="utf-8"?>
<dgm:dataModel xmlns:dgm="http://schemas.openxmlformats.org/drawingml/2006/diagram" xmlns:a="http://schemas.openxmlformats.org/drawingml/2006/main">
  <dgm:ptLst>
    <dgm:pt modelId="{F108B5F4-3502-4D48-A87B-7A62EA9877B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934D628B-7A1F-4203-A5F0-29E024750B9A}">
      <dgm:prSet phldrT="[Text]"/>
      <dgm:spPr/>
      <dgm:t>
        <a:bodyPr/>
        <a:lstStyle/>
        <a:p>
          <a:r>
            <a:rPr lang="en-US" dirty="0" smtClean="0"/>
            <a:t>Cardinality</a:t>
          </a:r>
          <a:endParaRPr lang="en-US" dirty="0"/>
        </a:p>
      </dgm:t>
    </dgm:pt>
    <dgm:pt modelId="{E29F55B7-66B1-4CF0-A608-40660165872A}" type="parTrans" cxnId="{335CD8F4-8279-483C-BD3C-10B62FD7AE19}">
      <dgm:prSet/>
      <dgm:spPr/>
      <dgm:t>
        <a:bodyPr/>
        <a:lstStyle/>
        <a:p>
          <a:endParaRPr lang="en-US"/>
        </a:p>
      </dgm:t>
    </dgm:pt>
    <dgm:pt modelId="{71BDA607-D25C-41EE-8B89-3FECE9874909}" type="sibTrans" cxnId="{335CD8F4-8279-483C-BD3C-10B62FD7AE19}">
      <dgm:prSet/>
      <dgm:spPr/>
      <dgm:t>
        <a:bodyPr/>
        <a:lstStyle/>
        <a:p>
          <a:endParaRPr lang="en-US"/>
        </a:p>
      </dgm:t>
    </dgm:pt>
    <dgm:pt modelId="{9168D25B-0455-401A-B1E9-6C638281F7B5}">
      <dgm:prSet phldrT="[Text]"/>
      <dgm:spPr/>
      <dgm:t>
        <a:bodyPr/>
        <a:lstStyle/>
        <a:p>
          <a:r>
            <a:rPr lang="en-US" dirty="0" smtClean="0"/>
            <a:t>Relational Database</a:t>
          </a:r>
          <a:endParaRPr lang="en-US" dirty="0"/>
        </a:p>
      </dgm:t>
    </dgm:pt>
    <dgm:pt modelId="{39995EAF-FFC0-47EB-B477-D8A3B846FE93}" type="parTrans" cxnId="{DA62602E-AD71-41EA-96BB-9A7FDDC83AA5}">
      <dgm:prSet/>
      <dgm:spPr/>
      <dgm:t>
        <a:bodyPr/>
        <a:lstStyle/>
        <a:p>
          <a:endParaRPr lang="en-US"/>
        </a:p>
      </dgm:t>
    </dgm:pt>
    <dgm:pt modelId="{B538EC79-F5BF-460F-9E1E-DA4C9CAA05E2}" type="sibTrans" cxnId="{DA62602E-AD71-41EA-96BB-9A7FDDC83AA5}">
      <dgm:prSet/>
      <dgm:spPr/>
      <dgm:t>
        <a:bodyPr/>
        <a:lstStyle/>
        <a:p>
          <a:endParaRPr lang="en-US"/>
        </a:p>
      </dgm:t>
    </dgm:pt>
    <dgm:pt modelId="{3C402B93-1738-42B5-8FBB-E0AF7C6DF2ED}">
      <dgm:prSet phldrT="[Text]"/>
      <dgm:spPr/>
      <dgm:t>
        <a:bodyPr/>
        <a:lstStyle/>
        <a:p>
          <a:r>
            <a:rPr lang="en-US" dirty="0" smtClean="0"/>
            <a:t>Entity</a:t>
          </a:r>
          <a:endParaRPr lang="en-US" dirty="0"/>
        </a:p>
      </dgm:t>
    </dgm:pt>
    <dgm:pt modelId="{EF4C6FA5-B764-4C32-8C72-676F692E7AA2}" type="parTrans" cxnId="{69C02304-B84E-4CD0-93F0-BBA4A777B99C}">
      <dgm:prSet/>
      <dgm:spPr/>
      <dgm:t>
        <a:bodyPr/>
        <a:lstStyle/>
        <a:p>
          <a:endParaRPr lang="en-US"/>
        </a:p>
      </dgm:t>
    </dgm:pt>
    <dgm:pt modelId="{404EA24C-185B-4514-B1AE-15DBCB6C61F7}" type="sibTrans" cxnId="{69C02304-B84E-4CD0-93F0-BBA4A777B99C}">
      <dgm:prSet/>
      <dgm:spPr/>
      <dgm:t>
        <a:bodyPr/>
        <a:lstStyle/>
        <a:p>
          <a:endParaRPr lang="en-US"/>
        </a:p>
      </dgm:t>
    </dgm:pt>
    <dgm:pt modelId="{3EED30D2-AFF0-4AE5-AF5C-1619D01826B6}" type="pres">
      <dgm:prSet presAssocID="{F108B5F4-3502-4D48-A87B-7A62EA9877BA}" presName="Name0" presStyleCnt="0">
        <dgm:presLayoutVars>
          <dgm:dir/>
          <dgm:resizeHandles val="exact"/>
        </dgm:presLayoutVars>
      </dgm:prSet>
      <dgm:spPr/>
    </dgm:pt>
    <dgm:pt modelId="{68CA46D5-A08B-4B75-9288-674683E13416}" type="pres">
      <dgm:prSet presAssocID="{934D628B-7A1F-4203-A5F0-29E024750B9A}" presName="Name5" presStyleLbl="vennNode1" presStyleIdx="0" presStyleCnt="3">
        <dgm:presLayoutVars>
          <dgm:bulletEnabled val="1"/>
        </dgm:presLayoutVars>
      </dgm:prSet>
      <dgm:spPr/>
    </dgm:pt>
    <dgm:pt modelId="{31D80F06-2E5C-4B77-9024-107557BE4820}" type="pres">
      <dgm:prSet presAssocID="{71BDA607-D25C-41EE-8B89-3FECE9874909}" presName="space" presStyleCnt="0"/>
      <dgm:spPr/>
    </dgm:pt>
    <dgm:pt modelId="{09A7C2C1-A4D8-45D5-83F5-A2FEC110EBBB}" type="pres">
      <dgm:prSet presAssocID="{9168D25B-0455-401A-B1E9-6C638281F7B5}" presName="Name5" presStyleLbl="vennNode1" presStyleIdx="1" presStyleCnt="3">
        <dgm:presLayoutVars>
          <dgm:bulletEnabled val="1"/>
        </dgm:presLayoutVars>
      </dgm:prSet>
      <dgm:spPr/>
      <dgm:t>
        <a:bodyPr/>
        <a:lstStyle/>
        <a:p>
          <a:endParaRPr lang="en-US"/>
        </a:p>
      </dgm:t>
    </dgm:pt>
    <dgm:pt modelId="{71F27876-505D-4029-AE35-1C5556F55BD7}" type="pres">
      <dgm:prSet presAssocID="{B538EC79-F5BF-460F-9E1E-DA4C9CAA05E2}" presName="space" presStyleCnt="0"/>
      <dgm:spPr/>
    </dgm:pt>
    <dgm:pt modelId="{B0CEB7F3-D0C8-46F5-8BA1-FE5CD19521BD}" type="pres">
      <dgm:prSet presAssocID="{3C402B93-1738-42B5-8FBB-E0AF7C6DF2ED}" presName="Name5" presStyleLbl="vennNode1" presStyleIdx="2" presStyleCnt="3">
        <dgm:presLayoutVars>
          <dgm:bulletEnabled val="1"/>
        </dgm:presLayoutVars>
      </dgm:prSet>
      <dgm:spPr/>
    </dgm:pt>
  </dgm:ptLst>
  <dgm:cxnLst>
    <dgm:cxn modelId="{5731D209-3C9D-4680-A480-33C7C6922F43}" type="presOf" srcId="{9168D25B-0455-401A-B1E9-6C638281F7B5}" destId="{09A7C2C1-A4D8-45D5-83F5-A2FEC110EBBB}" srcOrd="0" destOrd="0" presId="urn:microsoft.com/office/officeart/2005/8/layout/venn3"/>
    <dgm:cxn modelId="{69C02304-B84E-4CD0-93F0-BBA4A777B99C}" srcId="{F108B5F4-3502-4D48-A87B-7A62EA9877BA}" destId="{3C402B93-1738-42B5-8FBB-E0AF7C6DF2ED}" srcOrd="2" destOrd="0" parTransId="{EF4C6FA5-B764-4C32-8C72-676F692E7AA2}" sibTransId="{404EA24C-185B-4514-B1AE-15DBCB6C61F7}"/>
    <dgm:cxn modelId="{4076AB9D-E729-4967-9E8F-9743C66204FD}" type="presOf" srcId="{3C402B93-1738-42B5-8FBB-E0AF7C6DF2ED}" destId="{B0CEB7F3-D0C8-46F5-8BA1-FE5CD19521BD}" srcOrd="0" destOrd="0" presId="urn:microsoft.com/office/officeart/2005/8/layout/venn3"/>
    <dgm:cxn modelId="{265C7737-F361-4F24-8963-AE01DD6FB066}" type="presOf" srcId="{934D628B-7A1F-4203-A5F0-29E024750B9A}" destId="{68CA46D5-A08B-4B75-9288-674683E13416}" srcOrd="0" destOrd="0" presId="urn:microsoft.com/office/officeart/2005/8/layout/venn3"/>
    <dgm:cxn modelId="{335CD8F4-8279-483C-BD3C-10B62FD7AE19}" srcId="{F108B5F4-3502-4D48-A87B-7A62EA9877BA}" destId="{934D628B-7A1F-4203-A5F0-29E024750B9A}" srcOrd="0" destOrd="0" parTransId="{E29F55B7-66B1-4CF0-A608-40660165872A}" sibTransId="{71BDA607-D25C-41EE-8B89-3FECE9874909}"/>
    <dgm:cxn modelId="{DA62602E-AD71-41EA-96BB-9A7FDDC83AA5}" srcId="{F108B5F4-3502-4D48-A87B-7A62EA9877BA}" destId="{9168D25B-0455-401A-B1E9-6C638281F7B5}" srcOrd="1" destOrd="0" parTransId="{39995EAF-FFC0-47EB-B477-D8A3B846FE93}" sibTransId="{B538EC79-F5BF-460F-9E1E-DA4C9CAA05E2}"/>
    <dgm:cxn modelId="{21F9C83A-1AE5-4BEF-97B1-4279CB07A310}" type="presOf" srcId="{F108B5F4-3502-4D48-A87B-7A62EA9877BA}" destId="{3EED30D2-AFF0-4AE5-AF5C-1619D01826B6}" srcOrd="0" destOrd="0" presId="urn:microsoft.com/office/officeart/2005/8/layout/venn3"/>
    <dgm:cxn modelId="{ACA3BEA0-3DBD-4C58-968B-FEC0805A06BF}" type="presParOf" srcId="{3EED30D2-AFF0-4AE5-AF5C-1619D01826B6}" destId="{68CA46D5-A08B-4B75-9288-674683E13416}" srcOrd="0" destOrd="0" presId="urn:microsoft.com/office/officeart/2005/8/layout/venn3"/>
    <dgm:cxn modelId="{36ADD2B1-8E33-4A4A-9F7C-640056FB6081}" type="presParOf" srcId="{3EED30D2-AFF0-4AE5-AF5C-1619D01826B6}" destId="{31D80F06-2E5C-4B77-9024-107557BE4820}" srcOrd="1" destOrd="0" presId="urn:microsoft.com/office/officeart/2005/8/layout/venn3"/>
    <dgm:cxn modelId="{D363A4F0-6FE0-421E-81DB-F144E76A7DD6}" type="presParOf" srcId="{3EED30D2-AFF0-4AE5-AF5C-1619D01826B6}" destId="{09A7C2C1-A4D8-45D5-83F5-A2FEC110EBBB}" srcOrd="2" destOrd="0" presId="urn:microsoft.com/office/officeart/2005/8/layout/venn3"/>
    <dgm:cxn modelId="{09903604-A76A-45D9-93AD-58C9039BF093}" type="presParOf" srcId="{3EED30D2-AFF0-4AE5-AF5C-1619D01826B6}" destId="{71F27876-505D-4029-AE35-1C5556F55BD7}" srcOrd="3" destOrd="0" presId="urn:microsoft.com/office/officeart/2005/8/layout/venn3"/>
    <dgm:cxn modelId="{21CDEFF1-1EE1-4546-8E35-0B72E7AC623C}" type="presParOf" srcId="{3EED30D2-AFF0-4AE5-AF5C-1619D01826B6}" destId="{B0CEB7F3-D0C8-46F5-8BA1-FE5CD19521BD}" srcOrd="4" destOrd="0" presId="urn:microsoft.com/office/officeart/2005/8/layout/venn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05/04/2018</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05/04/2018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cstate="print">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xmlns=""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xmlns=""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xmlns="" val="409593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xmlns=""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xmlns=""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xmlns=""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xmlns="" val="262794024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E94103CC-22C5-4F38-9B77-3524E8A553F9}"/>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xmlns=""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xmlns=""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xmlns=""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xmlns=""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xmlns="" id="{D67A1EFD-D78D-4138-B2FE-E0A098B59C34}"/>
              </a:ext>
            </a:extLst>
          </p:cNvPr>
          <p:cNvPicPr>
            <a:picLocks noChangeAspect="1"/>
          </p:cNvPicPr>
          <p:nvPr userDrawn="1"/>
        </p:nvPicPr>
        <p:blipFill rotWithShape="1">
          <a:blip r:embed="rId4" cstate="print">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xmlns=""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xmlns=""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xmlns=""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4.svg"/><Relationship Id="rId5" Type="http://schemas.openxmlformats.org/officeDocument/2006/relationships/slideLayout" Target="../slideLayouts/slideLayout9.xml"/><Relationship Id="rId10" Type="http://schemas.openxmlformats.org/officeDocument/2006/relationships/image" Target="../media/image4.png"/><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xmlns=""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3" cstate="print">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cstate="print">
            <a:extLst>
              <a:ext uri="{96DAC541-7B7A-43D3-8B79-37D633B846F1}">
                <asvg:svgBlip xmlns:asvg="http://schemas.microsoft.com/office/drawing/2016/SVG/main" xmlns="" r:embed="rId11"/>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xmlns=""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xmlns=""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Layout" Target="../diagrams/layout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1219200"/>
            <a:ext cx="7391400" cy="1524000"/>
          </a:xfrm>
        </p:spPr>
        <p:txBody>
          <a:bodyPr>
            <a:normAutofit/>
          </a:bodyPr>
          <a:lstStyle/>
          <a:p>
            <a:r>
              <a:rPr lang="en-US" sz="3200" b="1" dirty="0" smtClean="0">
                <a:solidFill>
                  <a:schemeClr val="accent1">
                    <a:lumMod val="75000"/>
                  </a:schemeClr>
                </a:solidFill>
                <a:latin typeface="Times New Roman" pitchFamily="18" charset="0"/>
                <a:cs typeface="Times New Roman" pitchFamily="18" charset="0"/>
              </a:rPr>
              <a:t>DATA BASE MANAGEMENT SYSTEM</a:t>
            </a:r>
            <a:endParaRPr lang="en-US" sz="3200" b="1" dirty="0">
              <a:solidFill>
                <a:schemeClr val="accent1">
                  <a:lumMod val="75000"/>
                </a:schemeClr>
              </a:solidFill>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accent1">
                    <a:lumMod val="60000"/>
                    <a:lumOff val="40000"/>
                  </a:schemeClr>
                </a:solidFill>
                <a:latin typeface="Times New Roman" pitchFamily="18" charset="0"/>
                <a:cs typeface="Times New Roman" pitchFamily="18" charset="0"/>
              </a:rPr>
              <a:t>ADVANTAGES IN USING DBMS</a:t>
            </a:r>
          </a:p>
          <a:p>
            <a:endParaRPr lang="en-US" dirty="0">
              <a:solidFill>
                <a:schemeClr val="accent1">
                  <a:lumMod val="60000"/>
                  <a:lumOff val="40000"/>
                </a:schemeClr>
              </a:solidFill>
              <a:latin typeface="Times New Roman" pitchFamily="18" charset="0"/>
              <a:cs typeface="Times New Roman" pitchFamily="18" charset="0"/>
            </a:endParaRPr>
          </a:p>
        </p:txBody>
      </p:sp>
      <p:sp>
        <p:nvSpPr>
          <p:cNvPr id="3" name="Text Placeholder 2"/>
          <p:cNvSpPr>
            <a:spLocks noGrp="1"/>
          </p:cNvSpPr>
          <p:nvPr>
            <p:ph type="body" sz="quarter" idx="12"/>
          </p:nvPr>
        </p:nvSpPr>
        <p:spPr>
          <a:xfrm>
            <a:off x="407988" y="2743200"/>
            <a:ext cx="5399980" cy="3886200"/>
          </a:xfrm>
        </p:spPr>
        <p:txBody>
          <a:bodyPr>
            <a:normAutofit/>
          </a:bodyPr>
          <a:lstStyle/>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Improved data sharing.</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Improved data security.</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Better data integration.</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Minimized data inconsistency.</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Improved data access.</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Improved decision making.</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Increased end-user productivity.</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Increased costs</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5943600" y="762000"/>
            <a:ext cx="60198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dirty="0" smtClean="0">
                <a:solidFill>
                  <a:schemeClr val="accent1">
                    <a:lumMod val="60000"/>
                    <a:lumOff val="40000"/>
                  </a:schemeClr>
                </a:solidFill>
                <a:latin typeface="Times New Roman" pitchFamily="18" charset="0"/>
                <a:cs typeface="Times New Roman" pitchFamily="18" charset="0"/>
              </a:rPr>
              <a:t>Functions of DBMS</a:t>
            </a:r>
            <a:endParaRPr lang="en-US" sz="2800" dirty="0">
              <a:solidFill>
                <a:schemeClr val="accent1">
                  <a:lumMod val="60000"/>
                  <a:lumOff val="40000"/>
                </a:schemeClr>
              </a:solidFill>
              <a:latin typeface="Times New Roman" pitchFamily="18" charset="0"/>
              <a:cs typeface="Times New Roman" pitchFamily="18" charset="0"/>
            </a:endParaRPr>
          </a:p>
        </p:txBody>
      </p:sp>
      <p:sp>
        <p:nvSpPr>
          <p:cNvPr id="3" name="Text Placeholder 2"/>
          <p:cNvSpPr>
            <a:spLocks noGrp="1"/>
          </p:cNvSpPr>
          <p:nvPr>
            <p:ph type="body" sz="quarter" idx="12"/>
          </p:nvPr>
        </p:nvSpPr>
        <p:spPr>
          <a:xfrm>
            <a:off x="407988" y="3261834"/>
            <a:ext cx="5399980" cy="1995966"/>
          </a:xfrm>
        </p:spPr>
        <p:txBody>
          <a:bodyPr>
            <a:normAutofit/>
          </a:bodyPr>
          <a:lstStyle/>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A database management system is a software tool that makes it possible to organize data in a database</a:t>
            </a:r>
            <a:r>
              <a:rPr lang="en-US" sz="2000" dirty="0" smtClean="0">
                <a:solidFill>
                  <a:schemeClr val="accent2">
                    <a:lumMod val="75000"/>
                  </a:schemeClr>
                </a:solidFill>
                <a:latin typeface="Times New Roman" pitchFamily="18" charset="0"/>
                <a:cs typeface="Times New Roman" pitchFamily="18" charset="0"/>
              </a:rPr>
              <a:t>.</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 </a:t>
            </a:r>
            <a:r>
              <a:rPr lang="en-US" sz="2000" dirty="0" smtClean="0">
                <a:solidFill>
                  <a:schemeClr val="accent2">
                    <a:lumMod val="75000"/>
                  </a:schemeClr>
                </a:solidFill>
                <a:latin typeface="Times New Roman" pitchFamily="18" charset="0"/>
                <a:cs typeface="Times New Roman" pitchFamily="18" charset="0"/>
              </a:rPr>
              <a:t>It is often referred to by its acronym, DBMS</a:t>
            </a:r>
            <a:r>
              <a:rPr lang="en-US" sz="2000" dirty="0" smtClean="0">
                <a:solidFill>
                  <a:schemeClr val="accent2">
                    <a:lumMod val="75000"/>
                  </a:schemeClr>
                </a:solidFill>
                <a:latin typeface="Times New Roman" pitchFamily="18" charset="0"/>
                <a:cs typeface="Times New Roman" pitchFamily="18" charset="0"/>
              </a:rPr>
              <a:t>.</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 The </a:t>
            </a:r>
            <a:r>
              <a:rPr lang="en-US" sz="2000" b="1" dirty="0" smtClean="0">
                <a:solidFill>
                  <a:schemeClr val="accent2">
                    <a:lumMod val="75000"/>
                  </a:schemeClr>
                </a:solidFill>
                <a:latin typeface="Times New Roman" pitchFamily="18" charset="0"/>
                <a:cs typeface="Times New Roman" pitchFamily="18" charset="0"/>
              </a:rPr>
              <a:t>f</a:t>
            </a:r>
            <a:r>
              <a:rPr lang="en-US" sz="2000" dirty="0" smtClean="0">
                <a:solidFill>
                  <a:schemeClr val="accent2">
                    <a:lumMod val="75000"/>
                  </a:schemeClr>
                </a:solidFill>
                <a:latin typeface="Times New Roman" pitchFamily="18" charset="0"/>
                <a:cs typeface="Times New Roman" pitchFamily="18" charset="0"/>
              </a:rPr>
              <a:t>unctions</a:t>
            </a:r>
            <a:r>
              <a:rPr lang="en-US" sz="2000" dirty="0" smtClean="0">
                <a:solidFill>
                  <a:schemeClr val="accent2">
                    <a:lumMod val="75000"/>
                  </a:schemeClr>
                </a:solidFill>
                <a:latin typeface="Times New Roman" pitchFamily="18" charset="0"/>
                <a:cs typeface="Times New Roman" pitchFamily="18" charset="0"/>
              </a:rPr>
              <a:t> of a DBMS include concurrency, security, backup and recovery, integrity and data </a:t>
            </a:r>
            <a:r>
              <a:rPr lang="en-US" sz="2000" dirty="0" smtClean="0">
                <a:solidFill>
                  <a:schemeClr val="accent2">
                    <a:lumMod val="75000"/>
                  </a:schemeClr>
                </a:solidFill>
                <a:latin typeface="Times New Roman" pitchFamily="18" charset="0"/>
                <a:cs typeface="Times New Roman" pitchFamily="18" charset="0"/>
              </a:rPr>
              <a:t>descriptions , indexing ,views , documentation.</a:t>
            </a:r>
            <a:endParaRPr lang="en-US" sz="2000" dirty="0">
              <a:solidFill>
                <a:schemeClr val="accent2">
                  <a:lumMod val="75000"/>
                </a:schemeClr>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6172200" y="1371600"/>
            <a:ext cx="6019800" cy="43434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7200" y="1828800"/>
            <a:ext cx="4942780" cy="869950"/>
          </a:xfrm>
        </p:spPr>
        <p:txBody>
          <a:bodyPr>
            <a:normAutofit/>
          </a:bodyPr>
          <a:lstStyle/>
          <a:p>
            <a:r>
              <a:rPr lang="en-US" sz="3200" dirty="0" smtClean="0">
                <a:solidFill>
                  <a:schemeClr val="accent1">
                    <a:lumMod val="60000"/>
                    <a:lumOff val="40000"/>
                  </a:schemeClr>
                </a:solidFill>
                <a:latin typeface="Times New Roman" pitchFamily="18" charset="0"/>
                <a:cs typeface="Times New Roman" pitchFamily="18" charset="0"/>
              </a:rPr>
              <a:t>ACID Properties</a:t>
            </a:r>
            <a:endParaRPr lang="en-US" sz="3200" dirty="0">
              <a:solidFill>
                <a:schemeClr val="accent1">
                  <a:lumMod val="60000"/>
                  <a:lumOff val="40000"/>
                </a:schemeClr>
              </a:solidFill>
              <a:latin typeface="Times New Roman" pitchFamily="18" charset="0"/>
              <a:cs typeface="Times New Roman" pitchFamily="18" charset="0"/>
            </a:endParaRPr>
          </a:p>
        </p:txBody>
      </p:sp>
      <p:graphicFrame>
        <p:nvGraphicFramePr>
          <p:cNvPr id="4" name="Diagram 3"/>
          <p:cNvGraphicFramePr/>
          <p:nvPr/>
        </p:nvGraphicFramePr>
        <p:xfrm>
          <a:off x="4495800" y="838200"/>
          <a:ext cx="7696200" cy="5300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07988" y="990600"/>
            <a:ext cx="5611812" cy="5715000"/>
          </a:xfrm>
        </p:spPr>
        <p:txBody>
          <a:bodyPr/>
          <a:lstStyle/>
          <a:p>
            <a:r>
              <a:rPr lang="en-US" sz="2400" dirty="0" smtClean="0">
                <a:latin typeface="Times New Roman" pitchFamily="18" charset="0"/>
                <a:cs typeface="Times New Roman" pitchFamily="18" charset="0"/>
              </a:rPr>
              <a:t>A – Atomicity: </a:t>
            </a:r>
            <a:endParaRPr lang="en-US" sz="2400" dirty="0" smtClean="0">
              <a:latin typeface="Times New Roman" pitchFamily="18" charset="0"/>
              <a:cs typeface="Times New Roman" pitchFamily="18" charset="0"/>
            </a:endParaRPr>
          </a:p>
          <a:p>
            <a:r>
              <a:rPr lang="en-US" sz="1800" dirty="0" smtClean="0">
                <a:solidFill>
                  <a:schemeClr val="accent2">
                    <a:lumMod val="75000"/>
                  </a:schemeClr>
                </a:solidFill>
                <a:latin typeface="Times New Roman" pitchFamily="18" charset="0"/>
                <a:cs typeface="Times New Roman" pitchFamily="18" charset="0"/>
              </a:rPr>
              <a:t>states </a:t>
            </a:r>
            <a:r>
              <a:rPr lang="en-US" sz="1800" dirty="0" smtClean="0">
                <a:solidFill>
                  <a:schemeClr val="accent2">
                    <a:lumMod val="75000"/>
                  </a:schemeClr>
                </a:solidFill>
                <a:latin typeface="Times New Roman" pitchFamily="18" charset="0"/>
                <a:cs typeface="Times New Roman" pitchFamily="18" charset="0"/>
              </a:rPr>
              <a:t>a transaction is an indivisible unit that is either performed as a whole and not by its parts, or not performed at all. It is the responsibility of recovery management to make sure this takes place</a:t>
            </a:r>
            <a:r>
              <a:rPr lang="en-US" sz="1800" dirty="0" smtClean="0">
                <a:solidFill>
                  <a:schemeClr val="accent2">
                    <a:lumMod val="75000"/>
                  </a:schemeClr>
                </a:solidFill>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 – Consistency: </a:t>
            </a:r>
            <a:endParaRPr lang="en-US" sz="2400" dirty="0" smtClean="0">
              <a:latin typeface="Times New Roman" pitchFamily="18" charset="0"/>
              <a:cs typeface="Times New Roman" pitchFamily="18" charset="0"/>
            </a:endParaRPr>
          </a:p>
          <a:p>
            <a:r>
              <a:rPr lang="en-US" sz="1800" dirty="0" smtClean="0">
                <a:solidFill>
                  <a:schemeClr val="accent2">
                    <a:lumMod val="75000"/>
                  </a:schemeClr>
                </a:solidFill>
                <a:latin typeface="Times New Roman" pitchFamily="18" charset="0"/>
                <a:cs typeface="Times New Roman" pitchFamily="18" charset="0"/>
              </a:rPr>
              <a:t>A </a:t>
            </a:r>
            <a:r>
              <a:rPr lang="en-US" sz="1800" dirty="0" smtClean="0">
                <a:solidFill>
                  <a:schemeClr val="accent2">
                    <a:lumMod val="75000"/>
                  </a:schemeClr>
                </a:solidFill>
                <a:latin typeface="Times New Roman" pitchFamily="18" charset="0"/>
                <a:cs typeface="Times New Roman" pitchFamily="18" charset="0"/>
              </a:rPr>
              <a:t>transaction must alter the database from one constant state to another constant state</a:t>
            </a:r>
            <a:r>
              <a:rPr lang="en-US" sz="1800" dirty="0" smtClean="0">
                <a:solidFill>
                  <a:schemeClr val="accent2">
                    <a:lumMod val="75000"/>
                  </a:schemeClr>
                </a:solidFill>
                <a:latin typeface="Times New Roman" pitchFamily="18" charset="0"/>
                <a:cs typeface="Times New Roman" pitchFamily="18" charset="0"/>
              </a:rPr>
              <a:t>.</a:t>
            </a:r>
          </a:p>
          <a:p>
            <a:r>
              <a:rPr lang="en-US" dirty="0" smtClean="0"/>
              <a:t> </a:t>
            </a:r>
            <a:r>
              <a:rPr lang="en-US" sz="2400" dirty="0" smtClean="0">
                <a:latin typeface="Times New Roman" pitchFamily="18" charset="0"/>
                <a:cs typeface="Times New Roman" pitchFamily="18" charset="0"/>
              </a:rPr>
              <a:t>I – Isolation</a:t>
            </a:r>
            <a:r>
              <a:rPr lang="en-US" sz="2400" dirty="0" smtClean="0">
                <a:latin typeface="Times New Roman" pitchFamily="18" charset="0"/>
                <a:cs typeface="Times New Roman" pitchFamily="18" charset="0"/>
              </a:rPr>
              <a:t>:</a:t>
            </a:r>
          </a:p>
          <a:p>
            <a:r>
              <a:rPr lang="en-US" dirty="0" smtClean="0"/>
              <a:t> </a:t>
            </a:r>
            <a:r>
              <a:rPr lang="en-US" sz="1800" dirty="0" smtClean="0">
                <a:solidFill>
                  <a:schemeClr val="accent2">
                    <a:lumMod val="75000"/>
                  </a:schemeClr>
                </a:solidFill>
                <a:latin typeface="Times New Roman" pitchFamily="18" charset="0"/>
                <a:cs typeface="Times New Roman" pitchFamily="18" charset="0"/>
              </a:rPr>
              <a:t>Transactions must be executed independently of one another . Part of a transaction in progress should not be able to be seen by another transaction</a:t>
            </a:r>
            <a:r>
              <a:rPr lang="en-US" sz="1800" dirty="0" smtClean="0">
                <a:solidFill>
                  <a:schemeClr val="accent2">
                    <a:lumMod val="75000"/>
                  </a:schemeClr>
                </a:solidFill>
                <a:latin typeface="Times New Roman" pitchFamily="18" charset="0"/>
                <a:cs typeface="Times New Roman" pitchFamily="18" charset="0"/>
              </a:rPr>
              <a:t>.</a:t>
            </a:r>
          </a:p>
          <a:p>
            <a:r>
              <a:rPr lang="en-US" dirty="0" smtClean="0"/>
              <a:t> </a:t>
            </a:r>
            <a:r>
              <a:rPr lang="en-US" sz="2400" dirty="0" smtClean="0">
                <a:latin typeface="Times New Roman" pitchFamily="18" charset="0"/>
                <a:cs typeface="Times New Roman" pitchFamily="18" charset="0"/>
              </a:rPr>
              <a:t>D – Durability: </a:t>
            </a:r>
            <a:endParaRPr lang="en-US" sz="2400" dirty="0" smtClean="0">
              <a:latin typeface="Times New Roman" pitchFamily="18" charset="0"/>
              <a:cs typeface="Times New Roman" pitchFamily="18" charset="0"/>
            </a:endParaRPr>
          </a:p>
          <a:p>
            <a:r>
              <a:rPr lang="en-US" sz="1800" dirty="0" smtClean="0">
                <a:solidFill>
                  <a:schemeClr val="accent2">
                    <a:lumMod val="75000"/>
                  </a:schemeClr>
                </a:solidFill>
                <a:latin typeface="Times New Roman" pitchFamily="18" charset="0"/>
                <a:cs typeface="Times New Roman" pitchFamily="18" charset="0"/>
              </a:rPr>
              <a:t>A </a:t>
            </a:r>
            <a:r>
              <a:rPr lang="en-US" sz="1800" dirty="0" smtClean="0">
                <a:solidFill>
                  <a:schemeClr val="accent2">
                    <a:lumMod val="75000"/>
                  </a:schemeClr>
                </a:solidFill>
                <a:latin typeface="Times New Roman" pitchFamily="18" charset="0"/>
                <a:cs typeface="Times New Roman" pitchFamily="18" charset="0"/>
              </a:rPr>
              <a:t>successfully completed transaction is recorded permanently in the database and must not be lost due to failures.</a:t>
            </a:r>
            <a:endParaRPr lang="en-US" sz="1800" dirty="0">
              <a:solidFill>
                <a:schemeClr val="accent2">
                  <a:lumMod val="75000"/>
                </a:schemeClr>
              </a:solidFill>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6096000" y="1752600"/>
            <a:ext cx="6096000" cy="2371725"/>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1066800"/>
            <a:ext cx="5399980" cy="1143000"/>
          </a:xfrm>
        </p:spPr>
        <p:txBody>
          <a:bodyPr>
            <a:normAutofit/>
          </a:bodyPr>
          <a:lstStyle/>
          <a:p>
            <a:r>
              <a:rPr lang="en-US" sz="3200" dirty="0" smtClean="0">
                <a:latin typeface="Times New Roman" pitchFamily="18" charset="0"/>
                <a:cs typeface="Times New Roman" pitchFamily="18" charset="0"/>
              </a:rPr>
              <a:t>TERMINOLOGIES</a:t>
            </a:r>
            <a:endParaRPr lang="en-US" sz="3200" dirty="0">
              <a:latin typeface="Times New Roman" pitchFamily="18" charset="0"/>
              <a:cs typeface="Times New Roman" pitchFamily="18" charset="0"/>
            </a:endParaRPr>
          </a:p>
        </p:txBody>
      </p:sp>
      <p:graphicFrame>
        <p:nvGraphicFramePr>
          <p:cNvPr id="4" name="Diagram 3"/>
          <p:cNvGraphicFramePr/>
          <p:nvPr/>
        </p:nvGraphicFramePr>
        <p:xfrm>
          <a:off x="0" y="2209800"/>
          <a:ext cx="6858000" cy="3928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477000" y="1981200"/>
          <a:ext cx="5715000" cy="4157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07988" y="990600"/>
            <a:ext cx="5688012" cy="5715000"/>
          </a:xfrm>
        </p:spPr>
        <p:txBody>
          <a:bodyPr>
            <a:normAutofit/>
          </a:bodyPr>
          <a:lstStyle/>
          <a:p>
            <a:r>
              <a:rPr lang="en-US" sz="2000" dirty="0" smtClean="0">
                <a:latin typeface="Times New Roman" pitchFamily="18" charset="0"/>
                <a:cs typeface="Times New Roman" pitchFamily="18" charset="0"/>
              </a:rPr>
              <a:t>Entity:-</a:t>
            </a:r>
            <a:endParaRPr lang="en-US" sz="2000" dirty="0" smtClean="0">
              <a:latin typeface="Times New Roman" pitchFamily="18" charset="0"/>
              <a:cs typeface="Times New Roman" pitchFamily="18" charset="0"/>
            </a:endParaRPr>
          </a:p>
          <a:p>
            <a:r>
              <a:rPr lang="en-US" sz="1800" dirty="0" smtClean="0">
                <a:solidFill>
                  <a:schemeClr val="accent2">
                    <a:lumMod val="75000"/>
                  </a:schemeClr>
                </a:solidFill>
                <a:latin typeface="Times New Roman" pitchFamily="18" charset="0"/>
                <a:cs typeface="Times New Roman" pitchFamily="18" charset="0"/>
              </a:rPr>
              <a:t>Entity are principle data objects about which information is to be collected.</a:t>
            </a:r>
          </a:p>
          <a:p>
            <a:r>
              <a:rPr lang="en-US" sz="2400" dirty="0" smtClean="0">
                <a:solidFill>
                  <a:schemeClr val="tx2">
                    <a:lumMod val="75000"/>
                  </a:schemeClr>
                </a:solidFill>
                <a:latin typeface="Times New Roman" pitchFamily="18" charset="0"/>
                <a:cs typeface="Times New Roman" pitchFamily="18" charset="0"/>
              </a:rPr>
              <a:t>Attribute</a:t>
            </a:r>
          </a:p>
          <a:p>
            <a:r>
              <a:rPr lang="en-US" sz="2000" dirty="0" smtClean="0">
                <a:latin typeface="Times New Roman" pitchFamily="18" charset="0"/>
                <a:cs typeface="Times New Roman" pitchFamily="18" charset="0"/>
              </a:rPr>
              <a:t>Single valued Attributes </a:t>
            </a:r>
            <a:r>
              <a:rPr lang="en-US" sz="2000" dirty="0" smtClean="0">
                <a:latin typeface="Times New Roman" pitchFamily="18" charset="0"/>
                <a:cs typeface="Times New Roman" pitchFamily="18" charset="0"/>
              </a:rPr>
              <a:t>:</a:t>
            </a:r>
          </a:p>
          <a:p>
            <a:r>
              <a:rPr lang="en-US" dirty="0" smtClean="0"/>
              <a:t> </a:t>
            </a:r>
            <a:r>
              <a:rPr lang="en-US" sz="1800" dirty="0" smtClean="0">
                <a:solidFill>
                  <a:schemeClr val="accent2">
                    <a:lumMod val="75000"/>
                  </a:schemeClr>
                </a:solidFill>
                <a:latin typeface="Times New Roman" pitchFamily="18" charset="0"/>
                <a:cs typeface="Times New Roman" pitchFamily="18" charset="0"/>
              </a:rPr>
              <a:t>An attribute, that has a single value for a particular entity is known as single valued attributes. For example, age of a employee entity. </a:t>
            </a:r>
            <a:endParaRPr lang="en-US" sz="1800" dirty="0" smtClean="0">
              <a:solidFill>
                <a:schemeClr val="accent2">
                  <a:lumMod val="75000"/>
                </a:schemeClr>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Multi </a:t>
            </a:r>
            <a:r>
              <a:rPr lang="en-US" sz="2000" dirty="0" smtClean="0">
                <a:latin typeface="Times New Roman" pitchFamily="18" charset="0"/>
                <a:cs typeface="Times New Roman" pitchFamily="18" charset="0"/>
              </a:rPr>
              <a:t>valued Attributes : </a:t>
            </a:r>
            <a:endParaRPr lang="en-US" sz="2000" dirty="0" smtClean="0">
              <a:latin typeface="Times New Roman" pitchFamily="18" charset="0"/>
              <a:cs typeface="Times New Roman" pitchFamily="18" charset="0"/>
            </a:endParaRPr>
          </a:p>
          <a:p>
            <a:r>
              <a:rPr lang="en-US" sz="1800" dirty="0" smtClean="0">
                <a:solidFill>
                  <a:schemeClr val="accent2">
                    <a:lumMod val="75000"/>
                  </a:schemeClr>
                </a:solidFill>
                <a:latin typeface="Times New Roman" pitchFamily="18" charset="0"/>
                <a:cs typeface="Times New Roman" pitchFamily="18" charset="0"/>
              </a:rPr>
              <a:t>An </a:t>
            </a:r>
            <a:r>
              <a:rPr lang="en-US" sz="1800" dirty="0" smtClean="0">
                <a:solidFill>
                  <a:schemeClr val="accent2">
                    <a:lumMod val="75000"/>
                  </a:schemeClr>
                </a:solidFill>
                <a:latin typeface="Times New Roman" pitchFamily="18" charset="0"/>
                <a:cs typeface="Times New Roman" pitchFamily="18" charset="0"/>
              </a:rPr>
              <a:t>attributes that may have multiple values for the same entity is known as multi valued attributes. For example colors of a car entity</a:t>
            </a:r>
            <a:r>
              <a:rPr lang="en-US" sz="1800" dirty="0" smtClean="0">
                <a:solidFill>
                  <a:schemeClr val="accent2">
                    <a:lumMod val="75000"/>
                  </a:schemeClr>
                </a:solidFill>
                <a:latin typeface="Times New Roman" pitchFamily="18" charset="0"/>
                <a:cs typeface="Times New Roman" pitchFamily="18" charset="0"/>
              </a:rPr>
              <a:t>.</a:t>
            </a:r>
          </a:p>
          <a:p>
            <a:r>
              <a:rPr lang="en-US" dirty="0" smtClean="0"/>
              <a:t> </a:t>
            </a:r>
            <a:r>
              <a:rPr lang="en-US" sz="2000" dirty="0" smtClean="0">
                <a:latin typeface="Times New Roman" pitchFamily="18" charset="0"/>
                <a:cs typeface="Times New Roman" pitchFamily="18" charset="0"/>
              </a:rPr>
              <a:t>Compound Attribute/Composite Attribute </a:t>
            </a:r>
            <a:r>
              <a:rPr lang="en-US" sz="2000" dirty="0" smtClean="0">
                <a:latin typeface="Times New Roman" pitchFamily="18" charset="0"/>
                <a:cs typeface="Times New Roman" pitchFamily="18" charset="0"/>
              </a:rPr>
              <a:t>:</a:t>
            </a:r>
          </a:p>
          <a:p>
            <a:r>
              <a:rPr lang="en-US" dirty="0" smtClean="0"/>
              <a:t> </a:t>
            </a:r>
            <a:r>
              <a:rPr lang="en-US" sz="1800" dirty="0" smtClean="0">
                <a:solidFill>
                  <a:schemeClr val="accent2">
                    <a:lumMod val="75000"/>
                  </a:schemeClr>
                </a:solidFill>
                <a:latin typeface="Times New Roman" pitchFamily="18" charset="0"/>
                <a:cs typeface="Times New Roman" pitchFamily="18" charset="0"/>
              </a:rPr>
              <a:t>Attribute can be subdivided into two or more other Attribute. For Example, Name can be divided into First name, Middle name and Last name</a:t>
            </a:r>
            <a:r>
              <a:rPr lang="en-US" dirty="0" smtClean="0"/>
              <a:t>.</a:t>
            </a:r>
          </a:p>
          <a:p>
            <a:r>
              <a:rPr lang="en-US" dirty="0" smtClean="0"/>
              <a:t> </a:t>
            </a:r>
            <a:r>
              <a:rPr lang="en-US" sz="2000" dirty="0" smtClean="0">
                <a:latin typeface="Times New Roman" pitchFamily="18" charset="0"/>
                <a:cs typeface="Times New Roman" pitchFamily="18" charset="0"/>
              </a:rPr>
              <a:t>Derived Attribute </a:t>
            </a:r>
            <a:r>
              <a:rPr lang="en-US" sz="2000" dirty="0" smtClean="0">
                <a:latin typeface="Times New Roman" pitchFamily="18" charset="0"/>
                <a:cs typeface="Times New Roman" pitchFamily="18" charset="0"/>
              </a:rPr>
              <a:t>:</a:t>
            </a:r>
          </a:p>
          <a:p>
            <a:r>
              <a:rPr lang="en-US" dirty="0" smtClean="0"/>
              <a:t> </a:t>
            </a:r>
            <a:r>
              <a:rPr lang="en-US" sz="1800" dirty="0" smtClean="0">
                <a:solidFill>
                  <a:schemeClr val="accent2">
                    <a:lumMod val="75000"/>
                  </a:schemeClr>
                </a:solidFill>
                <a:latin typeface="Times New Roman" pitchFamily="18" charset="0"/>
                <a:cs typeface="Times New Roman" pitchFamily="18" charset="0"/>
              </a:rPr>
              <a:t>Attributes derived from other stored attribute. For example age from Date of Birth and Today’s date.</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6477000" y="1676400"/>
            <a:ext cx="5334000" cy="4286250"/>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07988" y="1371600"/>
            <a:ext cx="5992812" cy="5334000"/>
          </a:xfrm>
        </p:spPr>
        <p:txBody>
          <a:bodyPr/>
          <a:lstStyle/>
          <a:p>
            <a:r>
              <a:rPr lang="en-US" sz="2800" dirty="0" err="1" smtClean="0">
                <a:latin typeface="Times New Roman" pitchFamily="18" charset="0"/>
                <a:cs typeface="Times New Roman" pitchFamily="18" charset="0"/>
              </a:rPr>
              <a:t>Tuple</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A row in the table is called a </a:t>
            </a:r>
            <a:r>
              <a:rPr lang="en-US" sz="2000" dirty="0" err="1" smtClean="0">
                <a:solidFill>
                  <a:schemeClr val="accent2">
                    <a:lumMod val="75000"/>
                  </a:schemeClr>
                </a:solidFill>
                <a:latin typeface="Times New Roman" pitchFamily="18" charset="0"/>
                <a:cs typeface="Times New Roman" pitchFamily="18" charset="0"/>
              </a:rPr>
              <a:t>tuple</a:t>
            </a:r>
            <a:r>
              <a:rPr lang="en-US" sz="2000" dirty="0" smtClean="0">
                <a:solidFill>
                  <a:schemeClr val="accent2">
                    <a:lumMod val="75000"/>
                  </a:schemeClr>
                </a:solidFill>
                <a:latin typeface="Times New Roman" pitchFamily="18" charset="0"/>
                <a:cs typeface="Times New Roman" pitchFamily="18" charset="0"/>
              </a:rPr>
              <a:t>.</a:t>
            </a:r>
            <a:endParaRPr lang="en-US" sz="2000" dirty="0" smtClean="0">
              <a:solidFill>
                <a:schemeClr val="accent2">
                  <a:lumMod val="75000"/>
                </a:schemeClr>
              </a:solidFill>
              <a:latin typeface="Times New Roman" pitchFamily="18" charset="0"/>
              <a:cs typeface="Times New Roman" pitchFamily="18" charset="0"/>
            </a:endParaRP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Number of columns in the relation is called Degree.</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Number of </a:t>
            </a:r>
            <a:r>
              <a:rPr lang="en-US" sz="2000" dirty="0" err="1" smtClean="0">
                <a:solidFill>
                  <a:schemeClr val="accent2">
                    <a:lumMod val="75000"/>
                  </a:schemeClr>
                </a:solidFill>
                <a:latin typeface="Times New Roman" pitchFamily="18" charset="0"/>
                <a:cs typeface="Times New Roman" pitchFamily="18" charset="0"/>
              </a:rPr>
              <a:t>tuples</a:t>
            </a:r>
            <a:r>
              <a:rPr lang="en-US" sz="2000" dirty="0" smtClean="0">
                <a:solidFill>
                  <a:schemeClr val="accent2">
                    <a:lumMod val="75000"/>
                  </a:schemeClr>
                </a:solidFill>
                <a:latin typeface="Times New Roman" pitchFamily="18" charset="0"/>
                <a:cs typeface="Times New Roman" pitchFamily="18" charset="0"/>
              </a:rPr>
              <a:t> is called Cardinality</a:t>
            </a:r>
            <a:r>
              <a:rPr lang="en-US" sz="2000" dirty="0" smtClean="0">
                <a:solidFill>
                  <a:schemeClr val="accent2">
                    <a:lumMod val="75000"/>
                  </a:schemeClr>
                </a:solidFill>
                <a:latin typeface="Times New Roman" pitchFamily="18" charset="0"/>
                <a:cs typeface="Times New Roman" pitchFamily="18" charset="0"/>
              </a:rPr>
              <a:t>.</a:t>
            </a:r>
          </a:p>
          <a:p>
            <a:r>
              <a:rPr lang="en-US" sz="2800" dirty="0" smtClean="0">
                <a:latin typeface="Times New Roman" pitchFamily="18" charset="0"/>
                <a:cs typeface="Times New Roman" pitchFamily="18" charset="0"/>
              </a:rPr>
              <a:t>Relational Database:-</a:t>
            </a:r>
            <a:endParaRPr lang="en-US" sz="2800" dirty="0" smtClean="0">
              <a:latin typeface="Times New Roman" pitchFamily="18" charset="0"/>
              <a:cs typeface="Times New Roman" pitchFamily="18" charset="0"/>
            </a:endParaRPr>
          </a:p>
          <a:p>
            <a:r>
              <a:rPr lang="en-US" sz="2000" dirty="0" smtClean="0">
                <a:solidFill>
                  <a:schemeClr val="accent2">
                    <a:lumMod val="75000"/>
                  </a:schemeClr>
                </a:solidFill>
                <a:latin typeface="Times New Roman" pitchFamily="18" charset="0"/>
                <a:cs typeface="Times New Roman" pitchFamily="18" charset="0"/>
              </a:rPr>
              <a:t>A relational database is a collection of data items organized as a set of formally-described tables from which data can be accessed or reassembled in many different ways without having to reorganize the database tables</a:t>
            </a:r>
            <a:r>
              <a:rPr lang="en-US" sz="2000" dirty="0" smtClean="0">
                <a:solidFill>
                  <a:schemeClr val="accent2">
                    <a:lumMod val="75000"/>
                  </a:schemeClr>
                </a:solidFill>
                <a:latin typeface="Times New Roman" pitchFamily="18" charset="0"/>
                <a:cs typeface="Times New Roman" pitchFamily="18" charset="0"/>
              </a:rPr>
              <a:t>.</a:t>
            </a:r>
          </a:p>
          <a:p>
            <a:r>
              <a:rPr lang="en-US" sz="2800" dirty="0" smtClean="0">
                <a:solidFill>
                  <a:schemeClr val="accent1">
                    <a:lumMod val="60000"/>
                    <a:lumOff val="40000"/>
                  </a:schemeClr>
                </a:solidFill>
                <a:latin typeface="Times New Roman" pitchFamily="18" charset="0"/>
                <a:cs typeface="Times New Roman" pitchFamily="18" charset="0"/>
              </a:rPr>
              <a:t>Domain:-</a:t>
            </a:r>
            <a:endParaRPr lang="en-US" sz="2800" dirty="0" smtClean="0">
              <a:solidFill>
                <a:schemeClr val="accent1">
                  <a:lumMod val="60000"/>
                  <a:lumOff val="40000"/>
                </a:schemeClr>
              </a:solidFill>
              <a:latin typeface="Times New Roman" pitchFamily="18" charset="0"/>
              <a:cs typeface="Times New Roman" pitchFamily="18" charset="0"/>
            </a:endParaRPr>
          </a:p>
          <a:p>
            <a:endParaRPr lang="en-US" dirty="0"/>
          </a:p>
        </p:txBody>
      </p:sp>
      <p:pic>
        <p:nvPicPr>
          <p:cNvPr id="13314" name="Picture 2"/>
          <p:cNvPicPr>
            <a:picLocks noChangeAspect="1" noChangeArrowheads="1"/>
          </p:cNvPicPr>
          <p:nvPr/>
        </p:nvPicPr>
        <p:blipFill>
          <a:blip r:embed="rId2"/>
          <a:srcRect/>
          <a:stretch>
            <a:fillRect/>
          </a:stretch>
        </p:blipFill>
        <p:spPr bwMode="auto">
          <a:xfrm>
            <a:off x="6391275" y="2057400"/>
            <a:ext cx="5800725" cy="3543300"/>
          </a:xfrm>
          <a:prstGeom prst="rect">
            <a:avLst/>
          </a:prstGeom>
          <a:noFill/>
          <a:ln w="9525">
            <a:noFill/>
            <a:miter lim="800000"/>
            <a:headEnd/>
            <a:tailEnd/>
          </a:ln>
          <a:effectLst/>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07988" y="1066800"/>
            <a:ext cx="6145212" cy="5486400"/>
          </a:xfrm>
        </p:spPr>
        <p:txBody>
          <a:bodyPr/>
          <a:lstStyle/>
          <a:p>
            <a:r>
              <a:rPr lang="en-US" sz="2400" dirty="0" smtClean="0">
                <a:latin typeface="Times New Roman" pitchFamily="18" charset="0"/>
                <a:cs typeface="Times New Roman" pitchFamily="18" charset="0"/>
              </a:rPr>
              <a:t>Entity:-</a:t>
            </a:r>
          </a:p>
          <a:p>
            <a:r>
              <a:rPr lang="en-US" sz="2000" dirty="0" smtClean="0">
                <a:solidFill>
                  <a:schemeClr val="accent2">
                    <a:lumMod val="75000"/>
                  </a:schemeClr>
                </a:solidFill>
                <a:latin typeface="Times New Roman" pitchFamily="18" charset="0"/>
                <a:cs typeface="Times New Roman" pitchFamily="18" charset="0"/>
              </a:rPr>
              <a:t>Entity are principle data objects about which information is to be collected</a:t>
            </a:r>
            <a:r>
              <a:rPr lang="en-US" sz="2000" dirty="0" smtClean="0">
                <a:solidFill>
                  <a:schemeClr val="accent2">
                    <a:lumMod val="75000"/>
                  </a:schemeClr>
                </a:solidFill>
                <a:latin typeface="Times New Roman" pitchFamily="18" charset="0"/>
                <a:cs typeface="Times New Roman" pitchFamily="18" charset="0"/>
              </a:rPr>
              <a:t>.</a:t>
            </a:r>
          </a:p>
          <a:p>
            <a:endParaRPr lang="en-US" sz="2000" dirty="0" smtClean="0">
              <a:solidFill>
                <a:schemeClr val="accent2">
                  <a:lumMod val="75000"/>
                </a:schemeClr>
              </a:solidFill>
              <a:latin typeface="Times New Roman" pitchFamily="18" charset="0"/>
              <a:cs typeface="Times New Roman" pitchFamily="18" charset="0"/>
            </a:endParaRPr>
          </a:p>
          <a:p>
            <a:r>
              <a:rPr lang="en-US" sz="2400" dirty="0" smtClean="0">
                <a:solidFill>
                  <a:schemeClr val="accent1">
                    <a:lumMod val="60000"/>
                    <a:lumOff val="40000"/>
                  </a:schemeClr>
                </a:solidFill>
                <a:latin typeface="Times New Roman" pitchFamily="18" charset="0"/>
                <a:cs typeface="Times New Roman" pitchFamily="18" charset="0"/>
              </a:rPr>
              <a:t>Degree:-</a:t>
            </a:r>
          </a:p>
          <a:p>
            <a:r>
              <a:rPr lang="en-US" sz="2000" dirty="0" smtClean="0">
                <a:solidFill>
                  <a:schemeClr val="accent2">
                    <a:lumMod val="75000"/>
                  </a:schemeClr>
                </a:solidFill>
                <a:latin typeface="Times New Roman" pitchFamily="18" charset="0"/>
                <a:cs typeface="Times New Roman" pitchFamily="18" charset="0"/>
              </a:rPr>
              <a:t>Number of columns in the relation is called Degree</a:t>
            </a:r>
            <a:r>
              <a:rPr lang="en-US" sz="2000" dirty="0" smtClean="0">
                <a:solidFill>
                  <a:schemeClr val="accent2">
                    <a:lumMod val="75000"/>
                  </a:schemeClr>
                </a:solidFill>
                <a:latin typeface="Times New Roman" pitchFamily="18" charset="0"/>
                <a:cs typeface="Times New Roman" pitchFamily="18" charset="0"/>
              </a:rPr>
              <a:t>.</a:t>
            </a:r>
          </a:p>
          <a:p>
            <a:endParaRPr lang="en-US" sz="2000" dirty="0" smtClean="0">
              <a:solidFill>
                <a:schemeClr val="accent2">
                  <a:lumMod val="75000"/>
                </a:schemeClr>
              </a:solidFill>
              <a:latin typeface="Times New Roman" pitchFamily="18" charset="0"/>
              <a:cs typeface="Times New Roman" pitchFamily="18" charset="0"/>
            </a:endParaRPr>
          </a:p>
          <a:p>
            <a:endParaRPr lang="en-US" sz="2000" dirty="0" smtClean="0">
              <a:solidFill>
                <a:schemeClr val="accent2">
                  <a:lumMod val="75000"/>
                </a:schemeClr>
              </a:solidFill>
              <a:latin typeface="Times New Roman" pitchFamily="18" charset="0"/>
              <a:cs typeface="Times New Roman" pitchFamily="18" charset="0"/>
            </a:endParaRPr>
          </a:p>
          <a:p>
            <a:r>
              <a:rPr lang="en-US" sz="2800" dirty="0" smtClean="0">
                <a:solidFill>
                  <a:schemeClr val="accent1">
                    <a:lumMod val="60000"/>
                    <a:lumOff val="40000"/>
                  </a:schemeClr>
                </a:solidFill>
                <a:latin typeface="Times New Roman" pitchFamily="18" charset="0"/>
                <a:cs typeface="Times New Roman" pitchFamily="18" charset="0"/>
              </a:rPr>
              <a:t>Cardinality:-</a:t>
            </a:r>
            <a:endParaRPr lang="en-US" sz="2800" dirty="0">
              <a:solidFill>
                <a:schemeClr val="accent1">
                  <a:lumMod val="60000"/>
                  <a:lumOff val="40000"/>
                </a:schemeClr>
              </a:solidFill>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srcRect/>
          <a:stretch>
            <a:fillRect/>
          </a:stretch>
        </p:blipFill>
        <p:spPr bwMode="auto">
          <a:xfrm>
            <a:off x="5943600" y="1981200"/>
            <a:ext cx="5829300" cy="4419600"/>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2276872"/>
            <a:ext cx="5399980" cy="2218928"/>
          </a:xfrm>
        </p:spPr>
        <p:txBody>
          <a:bodyPr>
            <a:normAutofit fontScale="92500"/>
          </a:bodyPr>
          <a:lstStyle/>
          <a:p>
            <a:r>
              <a:rPr lang="en-US" sz="3500" dirty="0" smtClean="0">
                <a:solidFill>
                  <a:schemeClr val="accent1">
                    <a:lumMod val="60000"/>
                    <a:lumOff val="40000"/>
                  </a:schemeClr>
                </a:solidFill>
                <a:latin typeface="Times New Roman" pitchFamily="18" charset="0"/>
                <a:cs typeface="Times New Roman" pitchFamily="18" charset="0"/>
              </a:rPr>
              <a:t>RDBMS</a:t>
            </a:r>
          </a:p>
          <a:p>
            <a:r>
              <a:rPr lang="en-US" dirty="0" smtClean="0"/>
              <a:t>A relational database management system (</a:t>
            </a:r>
            <a:r>
              <a:rPr lang="en-US" b="1" dirty="0" smtClean="0"/>
              <a:t>RDBMS</a:t>
            </a:r>
            <a:r>
              <a:rPr lang="en-US" dirty="0" smtClean="0"/>
              <a:t>) is a database management system (DBMS) based on the relational </a:t>
            </a:r>
            <a:r>
              <a:rPr lang="en-US" dirty="0" smtClean="0"/>
              <a:t>model. </a:t>
            </a:r>
          </a:p>
          <a:p>
            <a:endParaRPr lang="en-US" dirty="0"/>
          </a:p>
        </p:txBody>
      </p:sp>
      <p:pic>
        <p:nvPicPr>
          <p:cNvPr id="12290" name="Picture 2"/>
          <p:cNvPicPr>
            <a:picLocks noChangeAspect="1" noChangeArrowheads="1"/>
          </p:cNvPicPr>
          <p:nvPr/>
        </p:nvPicPr>
        <p:blipFill>
          <a:blip r:embed="rId2"/>
          <a:srcRect/>
          <a:stretch>
            <a:fillRect/>
          </a:stretch>
        </p:blipFill>
        <p:spPr bwMode="auto">
          <a:xfrm>
            <a:off x="5791200" y="1524000"/>
            <a:ext cx="6400800" cy="42672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Differences between DBMS &amp; RDBMS</a:t>
            </a:r>
            <a:endParaRPr lang="en-US" dirty="0"/>
          </a:p>
        </p:txBody>
      </p:sp>
      <p:sp>
        <p:nvSpPr>
          <p:cNvPr id="5" name="Text Placeholder 4"/>
          <p:cNvSpPr>
            <a:spLocks noGrp="1"/>
          </p:cNvSpPr>
          <p:nvPr>
            <p:ph type="body" sz="quarter" idx="10"/>
          </p:nvPr>
        </p:nvSpPr>
        <p:spPr/>
        <p:txBody>
          <a:bodyPr/>
          <a:lstStyle/>
          <a:p>
            <a:pPr>
              <a:buFontTx/>
              <a:buChar char="-"/>
            </a:pPr>
            <a:r>
              <a:rPr lang="en-US" dirty="0" smtClean="0"/>
              <a:t>A </a:t>
            </a:r>
            <a:r>
              <a:rPr lang="en-US" dirty="0" smtClean="0"/>
              <a:t>DBMS is a storage area that persist the data in files. To perform the database operations, the file should be in use</a:t>
            </a:r>
            <a:r>
              <a:rPr lang="en-US" dirty="0" smtClean="0"/>
              <a:t>.</a:t>
            </a:r>
          </a:p>
          <a:p>
            <a:r>
              <a:rPr lang="en-US" dirty="0" smtClean="0"/>
              <a:t> </a:t>
            </a:r>
            <a:r>
              <a:rPr lang="en-US" dirty="0" smtClean="0"/>
              <a:t>- Relationship can be established between 2 files</a:t>
            </a:r>
            <a:r>
              <a:rPr lang="en-US" dirty="0" smtClean="0"/>
              <a:t>.</a:t>
            </a:r>
          </a:p>
          <a:p>
            <a:r>
              <a:rPr lang="en-US" dirty="0" smtClean="0"/>
              <a:t> </a:t>
            </a:r>
            <a:r>
              <a:rPr lang="en-US" dirty="0" smtClean="0"/>
              <a:t>- There are limitations to store records in a single database file depending upon the database manager </a:t>
            </a:r>
            <a:r>
              <a:rPr lang="en-US" dirty="0" smtClean="0"/>
              <a:t>used</a:t>
            </a:r>
          </a:p>
          <a:p>
            <a:r>
              <a:rPr lang="en-US" dirty="0" smtClean="0"/>
              <a:t>. </a:t>
            </a:r>
            <a:r>
              <a:rPr lang="en-US" dirty="0" smtClean="0"/>
              <a:t>- DBMS allows the relations to be established between 2 files. - Data is stored in flat files with metadata</a:t>
            </a:r>
            <a:r>
              <a:rPr lang="en-US" dirty="0" smtClean="0"/>
              <a:t>.</a:t>
            </a:r>
          </a:p>
          <a:p>
            <a:r>
              <a:rPr lang="en-US" dirty="0" smtClean="0"/>
              <a:t> </a:t>
            </a:r>
            <a:r>
              <a:rPr lang="en-US" dirty="0" smtClean="0"/>
              <a:t>- DBMS does not support client / server architecture</a:t>
            </a:r>
            <a:r>
              <a:rPr lang="en-US" dirty="0" smtClean="0"/>
              <a:t>.</a:t>
            </a:r>
          </a:p>
          <a:p>
            <a:r>
              <a:rPr lang="en-US" dirty="0" smtClean="0"/>
              <a:t> </a:t>
            </a:r>
            <a:r>
              <a:rPr lang="en-US" dirty="0" smtClean="0"/>
              <a:t>- DBMS does not follow normalization. Only single user can access the data</a:t>
            </a:r>
            <a:r>
              <a:rPr lang="en-US" dirty="0" smtClean="0"/>
              <a:t>.</a:t>
            </a:r>
          </a:p>
          <a:p>
            <a:r>
              <a:rPr lang="en-US" dirty="0" smtClean="0"/>
              <a:t> </a:t>
            </a:r>
            <a:r>
              <a:rPr lang="en-US" dirty="0" smtClean="0"/>
              <a:t>- DBMS does not impose integrity constraints</a:t>
            </a:r>
            <a:r>
              <a:rPr lang="en-US" dirty="0" smtClean="0"/>
              <a:t>.</a:t>
            </a:r>
          </a:p>
          <a:p>
            <a:r>
              <a:rPr lang="en-US" dirty="0" smtClean="0"/>
              <a:t> </a:t>
            </a:r>
            <a:r>
              <a:rPr lang="en-US" dirty="0" smtClean="0"/>
              <a:t>- ACID properties of database must be implemented by the user or the </a:t>
            </a:r>
            <a:r>
              <a:rPr lang="en-US" dirty="0" smtClean="0"/>
              <a:t>developer.</a:t>
            </a:r>
            <a:endParaRPr lang="en-US" dirty="0"/>
          </a:p>
        </p:txBody>
      </p:sp>
      <p:sp>
        <p:nvSpPr>
          <p:cNvPr id="6" name="Text Placeholder 5"/>
          <p:cNvSpPr>
            <a:spLocks noGrp="1"/>
          </p:cNvSpPr>
          <p:nvPr>
            <p:ph type="body" sz="quarter" idx="11"/>
          </p:nvPr>
        </p:nvSpPr>
        <p:spPr/>
        <p:txBody>
          <a:bodyPr/>
          <a:lstStyle/>
          <a:p>
            <a:pPr>
              <a:buFontTx/>
              <a:buChar char="-"/>
            </a:pPr>
            <a:r>
              <a:rPr lang="en-US" dirty="0" smtClean="0"/>
              <a:t>RDBMS </a:t>
            </a:r>
            <a:r>
              <a:rPr lang="en-US" dirty="0" smtClean="0"/>
              <a:t>stores the data in tabular form</a:t>
            </a:r>
            <a:r>
              <a:rPr lang="en-US" dirty="0" smtClean="0"/>
              <a:t>.</a:t>
            </a:r>
          </a:p>
          <a:p>
            <a:r>
              <a:rPr lang="en-US" dirty="0" smtClean="0"/>
              <a:t> </a:t>
            </a:r>
            <a:r>
              <a:rPr lang="en-US" dirty="0" smtClean="0"/>
              <a:t>- It has additional condition for supporting tabular structure or data that enforces relationships among </a:t>
            </a:r>
            <a:r>
              <a:rPr lang="en-US" dirty="0" smtClean="0"/>
              <a:t>tables.</a:t>
            </a:r>
          </a:p>
          <a:p>
            <a:r>
              <a:rPr lang="en-US" dirty="0" smtClean="0"/>
              <a:t>. </a:t>
            </a:r>
            <a:r>
              <a:rPr lang="en-US" dirty="0" smtClean="0"/>
              <a:t>- RDBMS supports client/server architecture</a:t>
            </a:r>
            <a:r>
              <a:rPr lang="en-US" dirty="0" smtClean="0"/>
              <a:t>.</a:t>
            </a:r>
          </a:p>
          <a:p>
            <a:r>
              <a:rPr lang="en-US" dirty="0" smtClean="0"/>
              <a:t> </a:t>
            </a:r>
            <a:r>
              <a:rPr lang="en-US" dirty="0" smtClean="0"/>
              <a:t>- RDBMS follows normalization</a:t>
            </a:r>
            <a:r>
              <a:rPr lang="en-US" dirty="0" smtClean="0"/>
              <a:t>.</a:t>
            </a:r>
          </a:p>
          <a:p>
            <a:r>
              <a:rPr lang="en-US" dirty="0" smtClean="0"/>
              <a:t> </a:t>
            </a:r>
            <a:r>
              <a:rPr lang="en-US" dirty="0" smtClean="0"/>
              <a:t>- RDBMS allows simultaneous access of users to data tables. - RDBMS imposes integrity constraints</a:t>
            </a:r>
            <a:r>
              <a:rPr lang="en-US" dirty="0" smtClean="0"/>
              <a:t>.</a:t>
            </a:r>
          </a:p>
          <a:p>
            <a:r>
              <a:rPr lang="en-US" dirty="0" smtClean="0"/>
              <a:t> </a:t>
            </a:r>
            <a:r>
              <a:rPr lang="en-US" dirty="0" smtClean="0"/>
              <a:t>- ACID properties of the database are defined in the integrity constraints.</a:t>
            </a:r>
            <a:endParaRPr lang="en-US" dirty="0"/>
          </a:p>
        </p:txBody>
      </p:sp>
      <p:sp>
        <p:nvSpPr>
          <p:cNvPr id="7" name="Text Placeholder 6"/>
          <p:cNvSpPr>
            <a:spLocks noGrp="1"/>
          </p:cNvSpPr>
          <p:nvPr>
            <p:ph type="body" sz="quarter" idx="12"/>
          </p:nvPr>
        </p:nvSpPr>
        <p:spPr/>
        <p:txBody>
          <a:bodyPr/>
          <a:lstStyle/>
          <a:p>
            <a:r>
              <a:rPr lang="en-US" dirty="0" smtClean="0"/>
              <a:t>DBMS</a:t>
            </a:r>
            <a:endParaRPr lang="en-US" dirty="0"/>
          </a:p>
        </p:txBody>
      </p:sp>
      <p:sp>
        <p:nvSpPr>
          <p:cNvPr id="8" name="Text Placeholder 7"/>
          <p:cNvSpPr>
            <a:spLocks noGrp="1"/>
          </p:cNvSpPr>
          <p:nvPr>
            <p:ph type="body" sz="quarter" idx="13"/>
          </p:nvPr>
        </p:nvSpPr>
        <p:spPr/>
        <p:txBody>
          <a:bodyPr/>
          <a:lstStyle/>
          <a:p>
            <a:r>
              <a:rPr lang="en-US" dirty="0" smtClean="0"/>
              <a:t>RDBMS</a:t>
            </a:r>
            <a:endParaRPr lang="en-US" dirty="0"/>
          </a:p>
        </p:txBody>
      </p:sp>
      <p:sp>
        <p:nvSpPr>
          <p:cNvPr id="9" name="Rounded Rectangle 8"/>
          <p:cNvSpPr/>
          <p:nvPr/>
        </p:nvSpPr>
        <p:spPr>
          <a:xfrm>
            <a:off x="228600" y="1828800"/>
            <a:ext cx="5791200" cy="403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096000" y="1828800"/>
            <a:ext cx="5867400" cy="403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2276872"/>
            <a:ext cx="5399980" cy="618728"/>
          </a:xfrm>
        </p:spPr>
        <p:txBody>
          <a:bodyPr>
            <a:normAutofit/>
          </a:bodyPr>
          <a:lstStyle/>
          <a:p>
            <a:r>
              <a:rPr lang="en-US" sz="2400" dirty="0" smtClean="0">
                <a:latin typeface="Times New Roman" pitchFamily="18" charset="0"/>
                <a:cs typeface="Times New Roman" pitchFamily="18" charset="0"/>
              </a:rPr>
              <a:t>What  is  DATABASE ? </a:t>
            </a:r>
            <a:endParaRPr lang="en-US" sz="2400" dirty="0">
              <a:latin typeface="Times New Roman" pitchFamily="18" charset="0"/>
              <a:cs typeface="Times New Roman" pitchFamily="18" charset="0"/>
            </a:endParaRPr>
          </a:p>
        </p:txBody>
      </p:sp>
      <p:sp>
        <p:nvSpPr>
          <p:cNvPr id="3" name="Text Placeholder 2"/>
          <p:cNvSpPr>
            <a:spLocks noGrp="1"/>
          </p:cNvSpPr>
          <p:nvPr>
            <p:ph type="body" sz="quarter" idx="12"/>
          </p:nvPr>
        </p:nvSpPr>
        <p:spPr/>
        <p:txBody>
          <a:bodyPr>
            <a:normAutofit/>
          </a:bodyPr>
          <a:lstStyle/>
          <a:p>
            <a:r>
              <a:rPr lang="en-US" sz="2000" dirty="0" smtClean="0"/>
              <a:t>Database is a collection of inter – related</a:t>
            </a:r>
          </a:p>
          <a:p>
            <a:r>
              <a:rPr lang="en-US" sz="2000" dirty="0" smtClean="0"/>
              <a:t> information ,which  s  stored in  </a:t>
            </a:r>
            <a:r>
              <a:rPr lang="en-US" sz="2000" dirty="0" smtClean="0">
                <a:solidFill>
                  <a:schemeClr val="accent1">
                    <a:lumMod val="75000"/>
                  </a:schemeClr>
                </a:solidFill>
              </a:rPr>
              <a:t>DBMS</a:t>
            </a:r>
            <a:r>
              <a:rPr lang="en-US" sz="2000" dirty="0" smtClean="0"/>
              <a:t>.  </a:t>
            </a:r>
            <a:endParaRPr lang="en-US" sz="2000" dirty="0"/>
          </a:p>
        </p:txBody>
      </p:sp>
      <p:pic>
        <p:nvPicPr>
          <p:cNvPr id="5122" name="Picture 2"/>
          <p:cNvPicPr>
            <a:picLocks noChangeAspect="1" noChangeArrowheads="1"/>
          </p:cNvPicPr>
          <p:nvPr/>
        </p:nvPicPr>
        <p:blipFill>
          <a:blip r:embed="rId2"/>
          <a:srcRect/>
          <a:stretch>
            <a:fillRect/>
          </a:stretch>
        </p:blipFill>
        <p:spPr bwMode="auto">
          <a:xfrm>
            <a:off x="5867400" y="1295400"/>
            <a:ext cx="6324600" cy="42672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152400" y="152400"/>
            <a:ext cx="3733800" cy="6248400"/>
          </a:xfrm>
        </p:spPr>
        <p:txBody>
          <a:bodyPr>
            <a:normAutofit/>
          </a:bodyPr>
          <a:lstStyle/>
          <a:p>
            <a:r>
              <a:rPr lang="en-US" sz="2400" dirty="0" smtClean="0">
                <a:solidFill>
                  <a:schemeClr val="accent3">
                    <a:lumMod val="75000"/>
                    <a:lumOff val="25000"/>
                  </a:schemeClr>
                </a:solidFill>
                <a:latin typeface="Times New Roman" pitchFamily="18" charset="0"/>
                <a:cs typeface="Times New Roman" pitchFamily="18" charset="0"/>
              </a:rPr>
              <a:t>TABLE:-</a:t>
            </a:r>
          </a:p>
          <a:p>
            <a:pPr>
              <a:buFont typeface="Wingdings" pitchFamily="2" charset="2"/>
              <a:buChar char="v"/>
            </a:pPr>
            <a:r>
              <a:rPr lang="en-US" sz="1900" dirty="0" smtClean="0">
                <a:solidFill>
                  <a:schemeClr val="accent2">
                    <a:lumMod val="50000"/>
                  </a:schemeClr>
                </a:solidFill>
                <a:latin typeface="Times New Roman" pitchFamily="18" charset="0"/>
                <a:cs typeface="Times New Roman" pitchFamily="18" charset="0"/>
              </a:rPr>
              <a:t>A </a:t>
            </a:r>
            <a:r>
              <a:rPr lang="en-US" sz="1900" dirty="0" smtClean="0">
                <a:solidFill>
                  <a:schemeClr val="accent2">
                    <a:lumMod val="50000"/>
                  </a:schemeClr>
                </a:solidFill>
                <a:latin typeface="Times New Roman" pitchFamily="18" charset="0"/>
                <a:cs typeface="Times New Roman" pitchFamily="18" charset="0"/>
              </a:rPr>
              <a:t>table is a collection of related data held in a structured format within a database</a:t>
            </a:r>
            <a:r>
              <a:rPr lang="en-US" sz="1900" dirty="0" smtClean="0">
                <a:solidFill>
                  <a:schemeClr val="accent2">
                    <a:lumMod val="50000"/>
                  </a:schemeClr>
                </a:solidFill>
                <a:latin typeface="Times New Roman" pitchFamily="18" charset="0"/>
                <a:cs typeface="Times New Roman" pitchFamily="18" charset="0"/>
              </a:rPr>
              <a:t>.</a:t>
            </a:r>
          </a:p>
          <a:p>
            <a:pPr>
              <a:buFont typeface="Wingdings" pitchFamily="2" charset="2"/>
              <a:buChar char="v"/>
            </a:pPr>
            <a:r>
              <a:rPr lang="en-US" sz="1900" dirty="0" smtClean="0">
                <a:solidFill>
                  <a:schemeClr val="accent2">
                    <a:lumMod val="50000"/>
                  </a:schemeClr>
                </a:solidFill>
                <a:latin typeface="Times New Roman" pitchFamily="18" charset="0"/>
                <a:cs typeface="Times New Roman" pitchFamily="18" charset="0"/>
              </a:rPr>
              <a:t> </a:t>
            </a:r>
            <a:r>
              <a:rPr lang="en-US" sz="1900" dirty="0" smtClean="0">
                <a:solidFill>
                  <a:schemeClr val="accent2">
                    <a:lumMod val="50000"/>
                  </a:schemeClr>
                </a:solidFill>
                <a:latin typeface="Times New Roman" pitchFamily="18" charset="0"/>
                <a:cs typeface="Times New Roman" pitchFamily="18" charset="0"/>
              </a:rPr>
              <a:t>It consists of columns, and rows</a:t>
            </a:r>
            <a:r>
              <a:rPr lang="en-US" sz="1900" dirty="0" smtClean="0">
                <a:solidFill>
                  <a:schemeClr val="accent2">
                    <a:lumMod val="50000"/>
                  </a:schemeClr>
                </a:solidFill>
                <a:latin typeface="Times New Roman" pitchFamily="18" charset="0"/>
                <a:cs typeface="Times New Roman" pitchFamily="18" charset="0"/>
              </a:rPr>
              <a:t>.</a:t>
            </a:r>
          </a:p>
          <a:p>
            <a:r>
              <a:rPr lang="en-US" sz="2400" dirty="0" smtClean="0">
                <a:solidFill>
                  <a:schemeClr val="accent3">
                    <a:lumMod val="75000"/>
                    <a:lumOff val="25000"/>
                  </a:schemeClr>
                </a:solidFill>
                <a:latin typeface="Times New Roman" pitchFamily="18" charset="0"/>
                <a:cs typeface="Times New Roman" pitchFamily="18" charset="0"/>
              </a:rPr>
              <a:t>FIELD:-</a:t>
            </a:r>
          </a:p>
          <a:p>
            <a:pPr>
              <a:buFont typeface="Wingdings" pitchFamily="2" charset="2"/>
              <a:buChar char="v"/>
            </a:pPr>
            <a:r>
              <a:rPr lang="en-US" sz="1900" dirty="0" smtClean="0">
                <a:solidFill>
                  <a:schemeClr val="accent2">
                    <a:lumMod val="50000"/>
                  </a:schemeClr>
                </a:solidFill>
                <a:latin typeface="Times New Roman" pitchFamily="18" charset="0"/>
                <a:cs typeface="Times New Roman" pitchFamily="18" charset="0"/>
              </a:rPr>
              <a:t>Data </a:t>
            </a:r>
            <a:r>
              <a:rPr lang="en-US" sz="1900" dirty="0" smtClean="0">
                <a:solidFill>
                  <a:schemeClr val="accent2">
                    <a:lumMod val="50000"/>
                  </a:schemeClr>
                </a:solidFill>
                <a:latin typeface="Times New Roman" pitchFamily="18" charset="0"/>
                <a:cs typeface="Times New Roman" pitchFamily="18" charset="0"/>
              </a:rPr>
              <a:t>that has several parts, known as a record, can be divided into fields</a:t>
            </a:r>
            <a:r>
              <a:rPr lang="en-US" sz="1900" dirty="0" smtClean="0">
                <a:solidFill>
                  <a:schemeClr val="accent2">
                    <a:lumMod val="50000"/>
                  </a:schemeClr>
                </a:solidFill>
                <a:latin typeface="Times New Roman" pitchFamily="18" charset="0"/>
                <a:cs typeface="Times New Roman" pitchFamily="18" charset="0"/>
              </a:rPr>
              <a:t>.</a:t>
            </a:r>
          </a:p>
          <a:p>
            <a:pPr>
              <a:buFont typeface="Wingdings" pitchFamily="2" charset="2"/>
              <a:buChar char="v"/>
            </a:pPr>
            <a:r>
              <a:rPr lang="en-US" sz="1900" dirty="0" smtClean="0">
                <a:solidFill>
                  <a:schemeClr val="accent2">
                    <a:lumMod val="50000"/>
                  </a:schemeClr>
                </a:solidFill>
                <a:latin typeface="Times New Roman" pitchFamily="18" charset="0"/>
                <a:cs typeface="Times New Roman" pitchFamily="18" charset="0"/>
              </a:rPr>
              <a:t> </a:t>
            </a:r>
            <a:r>
              <a:rPr lang="en-US" sz="1900" dirty="0" smtClean="0">
                <a:solidFill>
                  <a:schemeClr val="accent2">
                    <a:lumMod val="50000"/>
                  </a:schemeClr>
                </a:solidFill>
                <a:latin typeface="Times New Roman" pitchFamily="18" charset="0"/>
                <a:cs typeface="Times New Roman" pitchFamily="18" charset="0"/>
              </a:rPr>
              <a:t>Relational databases arrange data as sets of database records, also called rows. </a:t>
            </a:r>
            <a:endParaRPr lang="en-US" sz="1900" dirty="0" smtClean="0">
              <a:solidFill>
                <a:schemeClr val="accent2">
                  <a:lumMod val="50000"/>
                </a:schemeClr>
              </a:solidFill>
              <a:latin typeface="Times New Roman" pitchFamily="18" charset="0"/>
              <a:cs typeface="Times New Roman" pitchFamily="18" charset="0"/>
            </a:endParaRPr>
          </a:p>
          <a:p>
            <a:pPr>
              <a:buFont typeface="Wingdings" pitchFamily="2" charset="2"/>
              <a:buChar char="v"/>
            </a:pPr>
            <a:r>
              <a:rPr lang="en-US" sz="1900" dirty="0" smtClean="0">
                <a:solidFill>
                  <a:schemeClr val="accent2">
                    <a:lumMod val="50000"/>
                  </a:schemeClr>
                </a:solidFill>
                <a:latin typeface="Times New Roman" pitchFamily="18" charset="0"/>
                <a:cs typeface="Times New Roman" pitchFamily="18" charset="0"/>
              </a:rPr>
              <a:t>Each </a:t>
            </a:r>
            <a:r>
              <a:rPr lang="en-US" sz="1900" dirty="0" smtClean="0">
                <a:solidFill>
                  <a:schemeClr val="accent2">
                    <a:lumMod val="50000"/>
                  </a:schemeClr>
                </a:solidFill>
                <a:latin typeface="Times New Roman" pitchFamily="18" charset="0"/>
                <a:cs typeface="Times New Roman" pitchFamily="18" charset="0"/>
              </a:rPr>
              <a:t>record consists of several fields; the fields of all records form the columns. Examples of fields: name, gender, hair </a:t>
            </a:r>
            <a:r>
              <a:rPr lang="en-US" sz="1900" dirty="0" smtClean="0">
                <a:solidFill>
                  <a:schemeClr val="accent2">
                    <a:lumMod val="50000"/>
                  </a:schemeClr>
                </a:solidFill>
                <a:latin typeface="Times New Roman" pitchFamily="18" charset="0"/>
                <a:cs typeface="Times New Roman" pitchFamily="18" charset="0"/>
              </a:rPr>
              <a:t>color.</a:t>
            </a:r>
          </a:p>
          <a:p>
            <a:r>
              <a:rPr lang="en-US" sz="2400" dirty="0" smtClean="0">
                <a:solidFill>
                  <a:schemeClr val="accent3">
                    <a:lumMod val="75000"/>
                    <a:lumOff val="25000"/>
                  </a:schemeClr>
                </a:solidFill>
                <a:latin typeface="Times New Roman" pitchFamily="18" charset="0"/>
                <a:cs typeface="Times New Roman" pitchFamily="18" charset="0"/>
              </a:rPr>
              <a:t>ROW:-</a:t>
            </a:r>
          </a:p>
          <a:p>
            <a:r>
              <a:rPr lang="en-US" sz="1900" dirty="0" smtClean="0">
                <a:solidFill>
                  <a:schemeClr val="accent2">
                    <a:lumMod val="50000"/>
                  </a:schemeClr>
                </a:solidFill>
                <a:latin typeface="Times New Roman" pitchFamily="18" charset="0"/>
                <a:cs typeface="Times New Roman" pitchFamily="18" charset="0"/>
              </a:rPr>
              <a:t>In the context of a relational database, a row—also called a record or </a:t>
            </a:r>
            <a:r>
              <a:rPr lang="en-US" sz="1900" dirty="0" err="1" smtClean="0">
                <a:solidFill>
                  <a:schemeClr val="accent2">
                    <a:lumMod val="50000"/>
                  </a:schemeClr>
                </a:solidFill>
                <a:latin typeface="Times New Roman" pitchFamily="18" charset="0"/>
                <a:cs typeface="Times New Roman" pitchFamily="18" charset="0"/>
              </a:rPr>
              <a:t>tuple</a:t>
            </a:r>
            <a:r>
              <a:rPr lang="en-US" sz="1900" dirty="0" smtClean="0">
                <a:solidFill>
                  <a:schemeClr val="accent2">
                    <a:lumMod val="50000"/>
                  </a:schemeClr>
                </a:solidFill>
                <a:latin typeface="Times New Roman" pitchFamily="18" charset="0"/>
                <a:cs typeface="Times New Roman" pitchFamily="18" charset="0"/>
              </a:rPr>
              <a:t>—represents a single, implicitly structured data item in a table</a:t>
            </a:r>
            <a:r>
              <a:rPr lang="en-US" sz="1800" dirty="0" smtClean="0">
                <a:solidFill>
                  <a:schemeClr val="accent2">
                    <a:lumMod val="50000"/>
                  </a:schemeClr>
                </a:solidFill>
                <a:latin typeface="Times New Roman" pitchFamily="18" charset="0"/>
                <a:cs typeface="Times New Roman" pitchFamily="18" charset="0"/>
              </a:rPr>
              <a:t>.</a:t>
            </a:r>
          </a:p>
          <a:p>
            <a:endParaRPr lang="en-US" sz="1800" dirty="0">
              <a:solidFill>
                <a:schemeClr val="accent2">
                  <a:lumMod val="50000"/>
                </a:schemeClr>
              </a:solidFill>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srcRect/>
          <a:stretch>
            <a:fillRect/>
          </a:stretch>
        </p:blipFill>
        <p:spPr bwMode="auto">
          <a:xfrm>
            <a:off x="4419600" y="1371600"/>
            <a:ext cx="7467600" cy="4543425"/>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52400" y="304800"/>
            <a:ext cx="3874447" cy="5644480"/>
          </a:xfrm>
        </p:spPr>
        <p:txBody>
          <a:bodyPr/>
          <a:lstStyle/>
          <a:p>
            <a:r>
              <a:rPr lang="en-US" sz="1800" dirty="0" smtClean="0">
                <a:solidFill>
                  <a:schemeClr val="accent3">
                    <a:lumMod val="75000"/>
                    <a:lumOff val="25000"/>
                  </a:schemeClr>
                </a:solidFill>
                <a:latin typeface="Times New Roman" pitchFamily="18" charset="0"/>
                <a:cs typeface="Times New Roman" pitchFamily="18" charset="0"/>
              </a:rPr>
              <a:t>COLUMN:-</a:t>
            </a:r>
          </a:p>
          <a:p>
            <a:pPr>
              <a:buFont typeface="Wingdings" pitchFamily="2" charset="2"/>
              <a:buChar char="v"/>
            </a:pPr>
            <a:r>
              <a:rPr lang="en-US" sz="1800" dirty="0" smtClean="0">
                <a:solidFill>
                  <a:schemeClr val="accent2">
                    <a:lumMod val="50000"/>
                  </a:schemeClr>
                </a:solidFill>
                <a:latin typeface="Times New Roman" pitchFamily="18" charset="0"/>
                <a:cs typeface="Times New Roman" pitchFamily="18" charset="0"/>
              </a:rPr>
              <a:t>In a relational database, a column is a set of data values of a particular simple type, one value for each row of the database. </a:t>
            </a:r>
            <a:endParaRPr lang="en-US" sz="1800" dirty="0" smtClean="0">
              <a:solidFill>
                <a:schemeClr val="accent2">
                  <a:lumMod val="50000"/>
                </a:schemeClr>
              </a:solidFill>
              <a:latin typeface="Times New Roman" pitchFamily="18" charset="0"/>
              <a:cs typeface="Times New Roman" pitchFamily="18" charset="0"/>
            </a:endParaRPr>
          </a:p>
          <a:p>
            <a:pPr>
              <a:buFont typeface="Wingdings" pitchFamily="2" charset="2"/>
              <a:buChar char="v"/>
            </a:pPr>
            <a:r>
              <a:rPr lang="en-US" sz="1800" dirty="0" smtClean="0">
                <a:solidFill>
                  <a:schemeClr val="accent2">
                    <a:lumMod val="50000"/>
                  </a:schemeClr>
                </a:solidFill>
                <a:latin typeface="Times New Roman" pitchFamily="18" charset="0"/>
                <a:cs typeface="Times New Roman" pitchFamily="18" charset="0"/>
              </a:rPr>
              <a:t>A </a:t>
            </a:r>
            <a:r>
              <a:rPr lang="en-US" sz="1800" dirty="0" smtClean="0">
                <a:solidFill>
                  <a:schemeClr val="accent2">
                    <a:lumMod val="50000"/>
                  </a:schemeClr>
                </a:solidFill>
                <a:latin typeface="Times New Roman" pitchFamily="18" charset="0"/>
                <a:cs typeface="Times New Roman" pitchFamily="18" charset="0"/>
              </a:rPr>
              <a:t>column may contain text values, numbers, or even pointers to files in the operating system</a:t>
            </a:r>
            <a:r>
              <a:rPr lang="en-US" sz="1800" dirty="0" smtClean="0">
                <a:solidFill>
                  <a:schemeClr val="accent2">
                    <a:lumMod val="50000"/>
                  </a:schemeClr>
                </a:solidFill>
                <a:latin typeface="Times New Roman" pitchFamily="18" charset="0"/>
                <a:cs typeface="Times New Roman" pitchFamily="18" charset="0"/>
              </a:rPr>
              <a:t>.</a:t>
            </a:r>
          </a:p>
          <a:p>
            <a:endParaRPr lang="en-US" sz="1800" dirty="0" smtClean="0">
              <a:solidFill>
                <a:schemeClr val="accent3">
                  <a:lumMod val="75000"/>
                  <a:lumOff val="25000"/>
                </a:schemeClr>
              </a:solidFill>
              <a:latin typeface="Times New Roman" pitchFamily="18" charset="0"/>
              <a:cs typeface="Times New Roman" pitchFamily="18" charset="0"/>
            </a:endParaRPr>
          </a:p>
          <a:p>
            <a:r>
              <a:rPr lang="en-US" sz="1800" dirty="0" smtClean="0">
                <a:solidFill>
                  <a:schemeClr val="accent3">
                    <a:lumMod val="75000"/>
                    <a:lumOff val="25000"/>
                  </a:schemeClr>
                </a:solidFill>
                <a:latin typeface="Times New Roman" pitchFamily="18" charset="0"/>
                <a:cs typeface="Times New Roman" pitchFamily="18" charset="0"/>
              </a:rPr>
              <a:t>NULL VALUE:-</a:t>
            </a:r>
          </a:p>
          <a:p>
            <a:pPr>
              <a:buFont typeface="Wingdings" pitchFamily="2" charset="2"/>
              <a:buChar char="v"/>
            </a:pPr>
            <a:r>
              <a:rPr lang="en-US" sz="1800" dirty="0" smtClean="0">
                <a:solidFill>
                  <a:schemeClr val="accent2">
                    <a:lumMod val="50000"/>
                  </a:schemeClr>
                </a:solidFill>
                <a:latin typeface="Times New Roman" pitchFamily="18" charset="0"/>
                <a:cs typeface="Times New Roman" pitchFamily="18" charset="0"/>
              </a:rPr>
              <a:t>In</a:t>
            </a:r>
            <a:r>
              <a:rPr lang="en-US" sz="1800" dirty="0" smtClean="0">
                <a:solidFill>
                  <a:schemeClr val="accent2">
                    <a:lumMod val="50000"/>
                  </a:schemeClr>
                </a:solidFill>
                <a:latin typeface="Times New Roman" pitchFamily="18" charset="0"/>
                <a:cs typeface="Times New Roman" pitchFamily="18" charset="0"/>
              </a:rPr>
              <a:t> databases a common issue is what value or placeholder do you use to represent a </a:t>
            </a:r>
            <a:r>
              <a:rPr lang="en-US" sz="1800" dirty="0" smtClean="0">
                <a:solidFill>
                  <a:schemeClr val="accent2">
                    <a:lumMod val="50000"/>
                  </a:schemeClr>
                </a:solidFill>
                <a:latin typeface="Times New Roman" pitchFamily="18" charset="0"/>
                <a:cs typeface="Times New Roman" pitchFamily="18" charset="0"/>
              </a:rPr>
              <a:t>missing values</a:t>
            </a:r>
            <a:r>
              <a:rPr lang="en-US" sz="1800" dirty="0" smtClean="0">
                <a:solidFill>
                  <a:schemeClr val="accent2">
                    <a:lumMod val="50000"/>
                  </a:schemeClr>
                </a:solidFill>
                <a:latin typeface="Times New Roman" pitchFamily="18" charset="0"/>
                <a:cs typeface="Times New Roman" pitchFamily="18" charset="0"/>
              </a:rPr>
              <a:t>. </a:t>
            </a:r>
            <a:endParaRPr lang="en-US" sz="1800" dirty="0" smtClean="0">
              <a:solidFill>
                <a:schemeClr val="accent2">
                  <a:lumMod val="50000"/>
                </a:schemeClr>
              </a:solidFill>
              <a:latin typeface="Times New Roman" pitchFamily="18" charset="0"/>
              <a:cs typeface="Times New Roman" pitchFamily="18" charset="0"/>
            </a:endParaRPr>
          </a:p>
          <a:p>
            <a:pPr>
              <a:buFont typeface="Wingdings" pitchFamily="2" charset="2"/>
              <a:buChar char="v"/>
            </a:pPr>
            <a:r>
              <a:rPr lang="en-US" sz="1800" dirty="0" smtClean="0">
                <a:solidFill>
                  <a:schemeClr val="accent2">
                    <a:lumMod val="50000"/>
                  </a:schemeClr>
                </a:solidFill>
                <a:latin typeface="Times New Roman" pitchFamily="18" charset="0"/>
                <a:cs typeface="Times New Roman" pitchFamily="18" charset="0"/>
              </a:rPr>
              <a:t>In </a:t>
            </a:r>
            <a:r>
              <a:rPr lang="en-US" sz="1800" dirty="0" smtClean="0">
                <a:solidFill>
                  <a:schemeClr val="accent2">
                    <a:lumMod val="50000"/>
                  </a:schemeClr>
                </a:solidFill>
                <a:latin typeface="Times New Roman" pitchFamily="18" charset="0"/>
                <a:cs typeface="Times New Roman" pitchFamily="18" charset="0"/>
              </a:rPr>
              <a:t>SQL, this is solved with null. It is used to signify missing or unknown values. </a:t>
            </a:r>
            <a:endParaRPr lang="en-US" sz="1800" dirty="0" smtClean="0">
              <a:solidFill>
                <a:schemeClr val="accent2">
                  <a:lumMod val="50000"/>
                </a:schemeClr>
              </a:solidFill>
              <a:latin typeface="Times New Roman" pitchFamily="18" charset="0"/>
              <a:cs typeface="Times New Roman" pitchFamily="18" charset="0"/>
            </a:endParaRPr>
          </a:p>
          <a:p>
            <a:pPr>
              <a:buFont typeface="Wingdings" pitchFamily="2" charset="2"/>
              <a:buChar char="v"/>
            </a:pPr>
            <a:r>
              <a:rPr lang="en-US" sz="1800" dirty="0" smtClean="0">
                <a:solidFill>
                  <a:schemeClr val="accent2">
                    <a:lumMod val="50000"/>
                  </a:schemeClr>
                </a:solidFill>
                <a:latin typeface="Times New Roman" pitchFamily="18" charset="0"/>
                <a:cs typeface="Times New Roman" pitchFamily="18" charset="0"/>
              </a:rPr>
              <a:t>The keyword NULL</a:t>
            </a:r>
            <a:r>
              <a:rPr lang="en-US" sz="1800" dirty="0" smtClean="0">
                <a:solidFill>
                  <a:schemeClr val="accent2">
                    <a:lumMod val="50000"/>
                  </a:schemeClr>
                </a:solidFill>
                <a:latin typeface="Times New Roman" pitchFamily="18" charset="0"/>
                <a:cs typeface="Times New Roman" pitchFamily="18" charset="0"/>
              </a:rPr>
              <a:t> is used to indicate these values.</a:t>
            </a:r>
          </a:p>
        </p:txBody>
      </p:sp>
      <p:pic>
        <p:nvPicPr>
          <p:cNvPr id="16386" name="Picture 2"/>
          <p:cNvPicPr>
            <a:picLocks noChangeAspect="1" noChangeArrowheads="1"/>
          </p:cNvPicPr>
          <p:nvPr/>
        </p:nvPicPr>
        <p:blipFill>
          <a:blip r:embed="rId2"/>
          <a:srcRect/>
          <a:stretch>
            <a:fillRect/>
          </a:stretch>
        </p:blipFill>
        <p:spPr bwMode="auto">
          <a:xfrm>
            <a:off x="4572000" y="2667000"/>
            <a:ext cx="6553200" cy="39624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152400"/>
            <a:ext cx="5002212" cy="3276601"/>
          </a:xfrm>
        </p:spPr>
        <p:txBody>
          <a:bodyPr>
            <a:normAutofit/>
          </a:bodyPr>
          <a:lstStyle/>
          <a:p>
            <a:r>
              <a:rPr lang="en-US" dirty="0" smtClean="0">
                <a:solidFill>
                  <a:schemeClr val="accent2">
                    <a:lumMod val="60000"/>
                    <a:lumOff val="40000"/>
                  </a:schemeClr>
                </a:solidFill>
              </a:rPr>
              <a:t>Entity Relationship</a:t>
            </a:r>
          </a:p>
          <a:p>
            <a:r>
              <a:rPr lang="en-US" dirty="0" smtClean="0">
                <a:solidFill>
                  <a:schemeClr val="accent2">
                    <a:lumMod val="60000"/>
                    <a:lumOff val="40000"/>
                  </a:schemeClr>
                </a:solidFill>
              </a:rPr>
              <a:t>Modeling</a:t>
            </a:r>
            <a:endParaRPr lang="en-US" dirty="0">
              <a:solidFill>
                <a:schemeClr val="accent2">
                  <a:lumMod val="60000"/>
                  <a:lumOff val="40000"/>
                </a:schemeClr>
              </a:solidFill>
            </a:endParaRPr>
          </a:p>
        </p:txBody>
      </p:sp>
      <p:sp>
        <p:nvSpPr>
          <p:cNvPr id="3" name="Text Placeholder 2"/>
          <p:cNvSpPr>
            <a:spLocks noGrp="1"/>
          </p:cNvSpPr>
          <p:nvPr>
            <p:ph type="body" sz="quarter" idx="12"/>
          </p:nvPr>
        </p:nvSpPr>
        <p:spPr>
          <a:xfrm>
            <a:off x="407988" y="3657600"/>
            <a:ext cx="5459412" cy="2291680"/>
          </a:xfrm>
        </p:spPr>
        <p:txBody>
          <a:bodyPr>
            <a:normAutofit/>
          </a:bodyPr>
          <a:lstStyle/>
          <a:p>
            <a:r>
              <a:rPr lang="en-US" sz="2000" dirty="0" smtClean="0">
                <a:latin typeface="Times New Roman" pitchFamily="18" charset="0"/>
                <a:cs typeface="Times New Roman" pitchFamily="18" charset="0"/>
              </a:rPr>
              <a:t>An entity relationship diagram (ERD), also known as an entity relationship model, is a graphical representation of an information system that depicts the relationships among people, objects, places, concepts or events within that system. An ERD is a data modeling </a:t>
            </a:r>
            <a:r>
              <a:rPr lang="en-US" sz="2000" dirty="0" smtClean="0">
                <a:latin typeface="Times New Roman" pitchFamily="18" charset="0"/>
                <a:cs typeface="Times New Roman" pitchFamily="18" charset="0"/>
              </a:rPr>
              <a:t>technique </a:t>
            </a:r>
            <a:r>
              <a:rPr lang="en-US" sz="2000" dirty="0" smtClean="0">
                <a:latin typeface="Times New Roman" pitchFamily="18" charset="0"/>
                <a:cs typeface="Times New Roman" pitchFamily="18" charset="0"/>
              </a:rPr>
              <a:t>that can help define business processes and be used as the foundation for a relational database.</a:t>
            </a:r>
            <a:endParaRPr lang="en-US" sz="2000"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srcRect/>
          <a:stretch>
            <a:fillRect/>
          </a:stretch>
        </p:blipFill>
        <p:spPr bwMode="auto">
          <a:xfrm>
            <a:off x="6172200" y="2895600"/>
            <a:ext cx="5838825" cy="3838575"/>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1447801"/>
            <a:ext cx="4240212" cy="1524000"/>
          </a:xfrm>
        </p:spPr>
        <p:txBody>
          <a:bodyPr/>
          <a:lstStyle/>
          <a:p>
            <a:r>
              <a:rPr lang="en-US" dirty="0" smtClean="0">
                <a:solidFill>
                  <a:schemeClr val="accent1">
                    <a:lumMod val="60000"/>
                    <a:lumOff val="40000"/>
                  </a:schemeClr>
                </a:solidFill>
              </a:rPr>
              <a:t>Relationship</a:t>
            </a:r>
            <a:endParaRPr lang="en-US" dirty="0">
              <a:solidFill>
                <a:schemeClr val="accent1">
                  <a:lumMod val="60000"/>
                  <a:lumOff val="40000"/>
                </a:schemeClr>
              </a:solidFill>
            </a:endParaRPr>
          </a:p>
        </p:txBody>
      </p:sp>
      <p:sp>
        <p:nvSpPr>
          <p:cNvPr id="3" name="Text Placeholder 2"/>
          <p:cNvSpPr>
            <a:spLocks noGrp="1"/>
          </p:cNvSpPr>
          <p:nvPr>
            <p:ph type="body" sz="quarter" idx="12"/>
          </p:nvPr>
        </p:nvSpPr>
        <p:spPr>
          <a:xfrm>
            <a:off x="407988" y="3276600"/>
            <a:ext cx="4545012" cy="2672680"/>
          </a:xfrm>
        </p:spPr>
        <p:txBody>
          <a:bodyPr>
            <a:normAutofit/>
          </a:bodyPr>
          <a:lstStyle/>
          <a:p>
            <a:r>
              <a:rPr lang="en-US" sz="2400" dirty="0" smtClean="0">
                <a:latin typeface="Times New Roman" pitchFamily="18" charset="0"/>
                <a:cs typeface="Times New Roman" pitchFamily="18" charset="0"/>
              </a:rPr>
              <a:t>Relationship defines how two tables are linked to each other.</a:t>
            </a:r>
            <a:endParaRPr lang="en-US" sz="2400"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a:srcRect/>
          <a:stretch>
            <a:fillRect/>
          </a:stretch>
        </p:blipFill>
        <p:spPr bwMode="auto">
          <a:xfrm>
            <a:off x="5334000" y="2895600"/>
            <a:ext cx="6467475" cy="37338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1"/>
            <a:ext cx="4038600" cy="1295399"/>
          </a:xfrm>
        </p:spPr>
        <p:txBody>
          <a:bodyPr>
            <a:normAutofit fontScale="92500"/>
          </a:bodyPr>
          <a:lstStyle/>
          <a:p>
            <a:r>
              <a:rPr lang="en-US" sz="3600" dirty="0" smtClean="0"/>
              <a:t>Relationship Types</a:t>
            </a:r>
            <a:endParaRPr lang="en-US" sz="3600" dirty="0"/>
          </a:p>
        </p:txBody>
      </p:sp>
      <p:sp>
        <p:nvSpPr>
          <p:cNvPr id="3" name="Text Placeholder 2"/>
          <p:cNvSpPr>
            <a:spLocks noGrp="1"/>
          </p:cNvSpPr>
          <p:nvPr>
            <p:ph type="body" sz="quarter" idx="12"/>
          </p:nvPr>
        </p:nvSpPr>
        <p:spPr>
          <a:xfrm>
            <a:off x="152400" y="1295400"/>
            <a:ext cx="4495800" cy="5334000"/>
          </a:xfrm>
        </p:spPr>
        <p:txBody>
          <a:bodyPr>
            <a:normAutofit fontScale="77500" lnSpcReduction="20000"/>
          </a:bodyPr>
          <a:lstStyle/>
          <a:p>
            <a:r>
              <a:rPr lang="en-US" sz="2600" dirty="0" smtClean="0">
                <a:solidFill>
                  <a:schemeClr val="accent1">
                    <a:lumMod val="60000"/>
                    <a:lumOff val="40000"/>
                  </a:schemeClr>
                </a:solidFill>
                <a:latin typeface="Times New Roman" pitchFamily="18" charset="0"/>
                <a:cs typeface="Times New Roman" pitchFamily="18" charset="0"/>
              </a:rPr>
              <a:t>One-to-one: </a:t>
            </a:r>
            <a:r>
              <a:rPr lang="en-US" dirty="0" smtClean="0"/>
              <a:t>Both tables can have only one record on either side of the relationship. Each primary key value relates to only one (or no) record in the related table. They're like spouses—you may or may not be married, but if you are, both you and your spouse have only one spouse. </a:t>
            </a:r>
            <a:r>
              <a:rPr lang="en-US" dirty="0" smtClean="0"/>
              <a:t>Most </a:t>
            </a:r>
            <a:r>
              <a:rPr lang="en-US" dirty="0" smtClean="0"/>
              <a:t>one-to-one relationships are forced by business rules and don't flow naturally from the data. In the absence of such a rule, you can usually combine both tables into one table without breaking any normalization rules</a:t>
            </a:r>
            <a:r>
              <a:rPr lang="en-US" dirty="0" smtClean="0"/>
              <a:t>.</a:t>
            </a:r>
          </a:p>
          <a:p>
            <a:r>
              <a:rPr lang="en-US" dirty="0" smtClean="0"/>
              <a:t> </a:t>
            </a:r>
            <a:r>
              <a:rPr lang="en-US" sz="2300" dirty="0" smtClean="0">
                <a:solidFill>
                  <a:schemeClr val="accent1">
                    <a:lumMod val="60000"/>
                    <a:lumOff val="40000"/>
                  </a:schemeClr>
                </a:solidFill>
                <a:latin typeface="Times New Roman" pitchFamily="18" charset="0"/>
                <a:cs typeface="Times New Roman" pitchFamily="18" charset="0"/>
              </a:rPr>
              <a:t>One-to-many: </a:t>
            </a:r>
            <a:r>
              <a:rPr lang="en-US" dirty="0" smtClean="0"/>
              <a:t>The primary key table contains only one record that relates to none, one, or many records in the related table. This relationship is similar to the one between you and a parent. You have only one mother, but your mother may have several children</a:t>
            </a:r>
            <a:r>
              <a:rPr lang="en-US" dirty="0" smtClean="0"/>
              <a:t>.</a:t>
            </a:r>
          </a:p>
          <a:p>
            <a:r>
              <a:rPr lang="en-US" dirty="0" smtClean="0"/>
              <a:t> </a:t>
            </a:r>
            <a:r>
              <a:rPr lang="en-US" sz="2100" dirty="0" smtClean="0">
                <a:solidFill>
                  <a:schemeClr val="accent1">
                    <a:lumMod val="60000"/>
                    <a:lumOff val="40000"/>
                  </a:schemeClr>
                </a:solidFill>
                <a:latin typeface="Times New Roman" pitchFamily="18" charset="0"/>
                <a:cs typeface="Times New Roman" pitchFamily="18" charset="0"/>
              </a:rPr>
              <a:t>Many-to-many: </a:t>
            </a:r>
            <a:r>
              <a:rPr lang="en-US" dirty="0" smtClean="0"/>
              <a:t>Each record in both tables can relate to any number of records (or no records) in the other table. For instance, if you have several siblings, so do your siblings (have many siblings</a:t>
            </a:r>
            <a:r>
              <a:rPr lang="en-US" dirty="0" smtClean="0"/>
              <a:t>).Many-to-many </a:t>
            </a:r>
            <a:r>
              <a:rPr lang="en-US" dirty="0" smtClean="0"/>
              <a:t>relationships require a third table, known as an associate or linking table, because relational systems can't directly accommodate the relationship.</a:t>
            </a:r>
            <a:endParaRPr lang="en-US" dirty="0"/>
          </a:p>
        </p:txBody>
      </p:sp>
      <p:pic>
        <p:nvPicPr>
          <p:cNvPr id="19458" name="Picture 2"/>
          <p:cNvPicPr>
            <a:picLocks noChangeAspect="1" noChangeArrowheads="1"/>
          </p:cNvPicPr>
          <p:nvPr/>
        </p:nvPicPr>
        <p:blipFill>
          <a:blip r:embed="rId2"/>
          <a:srcRect/>
          <a:stretch>
            <a:fillRect/>
          </a:stretch>
        </p:blipFill>
        <p:spPr bwMode="auto">
          <a:xfrm>
            <a:off x="5486400" y="2667000"/>
            <a:ext cx="6477000" cy="40386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304801"/>
            <a:ext cx="3874447" cy="914399"/>
          </a:xfrm>
        </p:spPr>
        <p:txBody>
          <a:bodyPr>
            <a:normAutofit fontScale="92500"/>
          </a:bodyPr>
          <a:lstStyle/>
          <a:p>
            <a:r>
              <a:rPr lang="en-US" dirty="0" smtClean="0"/>
              <a:t>Constraints</a:t>
            </a:r>
            <a:endParaRPr lang="en-US" dirty="0"/>
          </a:p>
        </p:txBody>
      </p:sp>
      <p:sp>
        <p:nvSpPr>
          <p:cNvPr id="3" name="Text Placeholder 2"/>
          <p:cNvSpPr>
            <a:spLocks noGrp="1"/>
          </p:cNvSpPr>
          <p:nvPr>
            <p:ph type="body" sz="quarter" idx="12"/>
          </p:nvPr>
        </p:nvSpPr>
        <p:spPr>
          <a:xfrm>
            <a:off x="304800" y="1676400"/>
            <a:ext cx="4114800" cy="4272880"/>
          </a:xfrm>
        </p:spPr>
        <p:txBody>
          <a:bodyPr>
            <a:normAutofit/>
          </a:bodyPr>
          <a:lstStyle/>
          <a:p>
            <a:pPr>
              <a:buFont typeface="Wingdings" pitchFamily="2" charset="2"/>
              <a:buChar char="v"/>
            </a:pPr>
            <a:r>
              <a:rPr lang="en-US" sz="2400" dirty="0" smtClean="0">
                <a:solidFill>
                  <a:schemeClr val="accent2">
                    <a:lumMod val="50000"/>
                  </a:schemeClr>
                </a:solidFill>
                <a:latin typeface="Times New Roman" pitchFamily="18" charset="0"/>
                <a:cs typeface="Times New Roman" pitchFamily="18" charset="0"/>
              </a:rPr>
              <a:t>Constraints enforce limits to the data or type of data that can be inserted/updated/deleted from a table. </a:t>
            </a:r>
            <a:endParaRPr lang="en-US" sz="2400" dirty="0" smtClean="0">
              <a:solidFill>
                <a:schemeClr val="accent2">
                  <a:lumMod val="50000"/>
                </a:schemeClr>
              </a:solidFill>
              <a:latin typeface="Times New Roman" pitchFamily="18" charset="0"/>
              <a:cs typeface="Times New Roman" pitchFamily="18" charset="0"/>
            </a:endParaRPr>
          </a:p>
          <a:p>
            <a:pPr>
              <a:buFont typeface="Wingdings" pitchFamily="2" charset="2"/>
              <a:buChar char="v"/>
            </a:pPr>
            <a:r>
              <a:rPr lang="en-US" sz="2400" dirty="0" smtClean="0">
                <a:solidFill>
                  <a:schemeClr val="accent2">
                    <a:lumMod val="50000"/>
                  </a:schemeClr>
                </a:solidFill>
                <a:latin typeface="Times New Roman" pitchFamily="18" charset="0"/>
                <a:cs typeface="Times New Roman" pitchFamily="18" charset="0"/>
              </a:rPr>
              <a:t>The </a:t>
            </a:r>
            <a:r>
              <a:rPr lang="en-US" sz="2400" dirty="0" smtClean="0">
                <a:solidFill>
                  <a:schemeClr val="accent2">
                    <a:lumMod val="50000"/>
                  </a:schemeClr>
                </a:solidFill>
                <a:latin typeface="Times New Roman" pitchFamily="18" charset="0"/>
                <a:cs typeface="Times New Roman" pitchFamily="18" charset="0"/>
              </a:rPr>
              <a:t>whole purpose of constraints is to maintain the data integrity during an update/delete/insert into a table</a:t>
            </a:r>
            <a:r>
              <a:rPr lang="en-US" sz="2400" dirty="0" smtClean="0">
                <a:solidFill>
                  <a:schemeClr val="accent2">
                    <a:lumMod val="50000"/>
                  </a:schemeClr>
                </a:solidFill>
                <a:latin typeface="Times New Roman" pitchFamily="18" charset="0"/>
                <a:cs typeface="Times New Roman" pitchFamily="18" charset="0"/>
              </a:rPr>
              <a:t>.</a:t>
            </a:r>
          </a:p>
          <a:p>
            <a:pPr>
              <a:buFont typeface="Wingdings" pitchFamily="2" charset="2"/>
              <a:buChar char="v"/>
            </a:pPr>
            <a:r>
              <a:rPr lang="en-US" sz="2400" dirty="0" smtClean="0">
                <a:solidFill>
                  <a:schemeClr val="accent2">
                    <a:lumMod val="50000"/>
                  </a:schemeClr>
                </a:solidFill>
                <a:latin typeface="Times New Roman" pitchFamily="18" charset="0"/>
                <a:cs typeface="Times New Roman" pitchFamily="18" charset="0"/>
              </a:rPr>
              <a:t> </a:t>
            </a:r>
            <a:r>
              <a:rPr lang="en-US" sz="2400" dirty="0" smtClean="0">
                <a:solidFill>
                  <a:schemeClr val="accent2">
                    <a:lumMod val="50000"/>
                  </a:schemeClr>
                </a:solidFill>
                <a:latin typeface="Times New Roman" pitchFamily="18" charset="0"/>
                <a:cs typeface="Times New Roman" pitchFamily="18" charset="0"/>
              </a:rPr>
              <a:t>In this tutorial we will learn several types of constraints that can be created in RDBMS</a:t>
            </a:r>
            <a:endParaRPr lang="en-US" sz="2400" dirty="0">
              <a:solidFill>
                <a:schemeClr val="accent2">
                  <a:lumMod val="50000"/>
                </a:schemeClr>
              </a:solidFill>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a:srcRect/>
          <a:stretch>
            <a:fillRect/>
          </a:stretch>
        </p:blipFill>
        <p:spPr bwMode="auto">
          <a:xfrm>
            <a:off x="4724400" y="2895600"/>
            <a:ext cx="6257925" cy="3810000"/>
          </a:xfrm>
          <a:prstGeom prst="rect">
            <a:avLst/>
          </a:prstGeom>
          <a:noFill/>
          <a:ln w="9525">
            <a:noFill/>
            <a:miter lim="800000"/>
            <a:headEnd/>
            <a:tailEnd/>
          </a:ln>
          <a:effectLst/>
        </p:spPr>
      </p:pic>
    </p:spTree>
  </p:cSld>
  <p:clrMapOvr>
    <a:masterClrMapping/>
  </p:clrMapOvr>
  <p:transition>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304801"/>
            <a:ext cx="3618859" cy="1905000"/>
          </a:xfrm>
        </p:spPr>
        <p:txBody>
          <a:bodyPr>
            <a:normAutofit fontScale="70000" lnSpcReduction="20000"/>
          </a:bodyPr>
          <a:lstStyle/>
          <a:p>
            <a:r>
              <a:rPr lang="en-US" dirty="0" smtClean="0"/>
              <a:t>Primary key &amp; Foreign key</a:t>
            </a:r>
            <a:endParaRPr lang="en-US" dirty="0"/>
          </a:p>
        </p:txBody>
      </p:sp>
      <p:sp>
        <p:nvSpPr>
          <p:cNvPr id="3" name="Text Placeholder 2"/>
          <p:cNvSpPr>
            <a:spLocks noGrp="1"/>
          </p:cNvSpPr>
          <p:nvPr>
            <p:ph type="body" sz="quarter" idx="12"/>
          </p:nvPr>
        </p:nvSpPr>
        <p:spPr>
          <a:xfrm>
            <a:off x="407988" y="2286000"/>
            <a:ext cx="4392612" cy="4267200"/>
          </a:xfrm>
        </p:spPr>
        <p:txBody>
          <a:bodyPr/>
          <a:lstStyle/>
          <a:p>
            <a:r>
              <a:rPr lang="en-US" sz="2000" dirty="0" smtClean="0">
                <a:solidFill>
                  <a:schemeClr val="accent2">
                    <a:lumMod val="60000"/>
                    <a:lumOff val="40000"/>
                  </a:schemeClr>
                </a:solidFill>
                <a:latin typeface="Times New Roman" pitchFamily="18" charset="0"/>
                <a:cs typeface="Times New Roman" pitchFamily="18" charset="0"/>
              </a:rPr>
              <a:t>PRIMARY KEY</a:t>
            </a:r>
            <a:r>
              <a:rPr lang="en-US" sz="2000" dirty="0" smtClean="0">
                <a:solidFill>
                  <a:schemeClr val="accent2">
                    <a:lumMod val="60000"/>
                    <a:lumOff val="40000"/>
                  </a:schemeClr>
                </a:solidFill>
                <a:latin typeface="Times New Roman" pitchFamily="18" charset="0"/>
                <a:cs typeface="Times New Roman" pitchFamily="18" charset="0"/>
              </a:rPr>
              <a:t>:</a:t>
            </a:r>
          </a:p>
          <a:p>
            <a:r>
              <a:rPr lang="en-US" sz="2000" dirty="0" smtClean="0">
                <a:solidFill>
                  <a:schemeClr val="accent2">
                    <a:lumMod val="60000"/>
                    <a:lumOff val="40000"/>
                  </a:schemeClr>
                </a:solidFill>
                <a:latin typeface="Times New Roman" pitchFamily="18" charset="0"/>
                <a:cs typeface="Times New Roman" pitchFamily="18" charset="0"/>
              </a:rPr>
              <a:t> </a:t>
            </a:r>
            <a:r>
              <a:rPr lang="en-US" sz="1800" dirty="0" smtClean="0">
                <a:solidFill>
                  <a:schemeClr val="accent2">
                    <a:lumMod val="50000"/>
                  </a:schemeClr>
                </a:solidFill>
                <a:latin typeface="Times New Roman" pitchFamily="18" charset="0"/>
                <a:cs typeface="Times New Roman" pitchFamily="18" charset="0"/>
              </a:rPr>
              <a:t>Primary key uniquely identifies each record in a table. It must have unique values and cannot contain nulls. In the below example the ROLL_NO field is marked as primary key, that means the ROLL_NO field cannot have duplicate and null values. CREATE TABLE STUDENT( ROLL_NO INT NOT NULL, STU_NAME VARCHAR (35) NOT NULL UNIQUE, STU_AGE INT NOT NULL, STU_ADDRESS VARCHAR (35) UNIQUE, PRIMARY KEY (ROLL_NO) </a:t>
            </a:r>
          </a:p>
          <a:p>
            <a:r>
              <a:rPr lang="en-US" sz="2000" dirty="0" smtClean="0">
                <a:solidFill>
                  <a:schemeClr val="accent2">
                    <a:lumMod val="60000"/>
                    <a:lumOff val="40000"/>
                  </a:schemeClr>
                </a:solidFill>
                <a:latin typeface="Times New Roman" pitchFamily="18" charset="0"/>
                <a:cs typeface="Times New Roman" pitchFamily="18" charset="0"/>
              </a:rPr>
              <a:t> </a:t>
            </a:r>
            <a:r>
              <a:rPr lang="en-US" sz="2000" dirty="0" smtClean="0">
                <a:solidFill>
                  <a:schemeClr val="accent2">
                    <a:lumMod val="60000"/>
                    <a:lumOff val="40000"/>
                  </a:schemeClr>
                </a:solidFill>
                <a:latin typeface="Times New Roman" pitchFamily="18" charset="0"/>
                <a:cs typeface="Times New Roman" pitchFamily="18" charset="0"/>
              </a:rPr>
              <a:t>FOREIGN KEY</a:t>
            </a:r>
            <a:r>
              <a:rPr lang="en-US" sz="2000" dirty="0" smtClean="0">
                <a:solidFill>
                  <a:schemeClr val="accent2">
                    <a:lumMod val="60000"/>
                    <a:lumOff val="40000"/>
                  </a:schemeClr>
                </a:solidFill>
                <a:latin typeface="Times New Roman" pitchFamily="18" charset="0"/>
                <a:cs typeface="Times New Roman" pitchFamily="18" charset="0"/>
              </a:rPr>
              <a:t>:</a:t>
            </a:r>
          </a:p>
          <a:p>
            <a:r>
              <a:rPr lang="en-US" sz="2000" dirty="0" smtClean="0">
                <a:solidFill>
                  <a:schemeClr val="accent2">
                    <a:lumMod val="60000"/>
                    <a:lumOff val="40000"/>
                  </a:schemeClr>
                </a:solidFill>
                <a:latin typeface="Times New Roman" pitchFamily="18" charset="0"/>
                <a:cs typeface="Times New Roman" pitchFamily="18" charset="0"/>
              </a:rPr>
              <a:t> </a:t>
            </a:r>
            <a:r>
              <a:rPr lang="en-US" sz="2000" dirty="0" smtClean="0">
                <a:solidFill>
                  <a:schemeClr val="accent2">
                    <a:lumMod val="50000"/>
                  </a:schemeClr>
                </a:solidFill>
                <a:latin typeface="Times New Roman" pitchFamily="18" charset="0"/>
                <a:cs typeface="Times New Roman" pitchFamily="18" charset="0"/>
              </a:rPr>
              <a:t>Foreign keys are the columns of a table that points to the primary key of another table. They act as a cross-reference between tables.</a:t>
            </a:r>
            <a:endParaRPr lang="en-US" sz="2000" dirty="0">
              <a:solidFill>
                <a:schemeClr val="accent2">
                  <a:lumMod val="50000"/>
                </a:schemeClr>
              </a:solidFill>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a:srcRect/>
          <a:stretch>
            <a:fillRect/>
          </a:stretch>
        </p:blipFill>
        <p:spPr bwMode="auto">
          <a:xfrm>
            <a:off x="5181600" y="2819400"/>
            <a:ext cx="6629400" cy="36576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381001"/>
            <a:ext cx="3874447" cy="1676400"/>
          </a:xfrm>
        </p:spPr>
        <p:txBody>
          <a:bodyPr>
            <a:normAutofit/>
          </a:bodyPr>
          <a:lstStyle/>
          <a:p>
            <a:r>
              <a:rPr lang="en-US" dirty="0" smtClean="0"/>
              <a:t>Data Integrity</a:t>
            </a:r>
            <a:endParaRPr lang="en-US" dirty="0"/>
          </a:p>
        </p:txBody>
      </p:sp>
      <p:sp>
        <p:nvSpPr>
          <p:cNvPr id="3" name="Text Placeholder 2"/>
          <p:cNvSpPr>
            <a:spLocks noGrp="1"/>
          </p:cNvSpPr>
          <p:nvPr>
            <p:ph type="body" sz="quarter" idx="12"/>
          </p:nvPr>
        </p:nvSpPr>
        <p:spPr>
          <a:xfrm>
            <a:off x="228600" y="2286000"/>
            <a:ext cx="4953000" cy="3886200"/>
          </a:xfrm>
        </p:spPr>
        <p:txBody>
          <a:bodyPr/>
          <a:lstStyle/>
          <a:p>
            <a:endParaRPr lang="en-US" dirty="0"/>
          </a:p>
        </p:txBody>
      </p:sp>
      <p:pic>
        <p:nvPicPr>
          <p:cNvPr id="22530" name="Picture 2"/>
          <p:cNvPicPr>
            <a:picLocks noChangeAspect="1" noChangeArrowheads="1"/>
          </p:cNvPicPr>
          <p:nvPr/>
        </p:nvPicPr>
        <p:blipFill>
          <a:blip r:embed="rId2"/>
          <a:srcRect/>
          <a:stretch>
            <a:fillRect/>
          </a:stretch>
        </p:blipFill>
        <p:spPr bwMode="auto">
          <a:xfrm>
            <a:off x="5715000" y="2971800"/>
            <a:ext cx="5895975" cy="3581400"/>
          </a:xfrm>
          <a:prstGeom prst="rect">
            <a:avLst/>
          </a:prstGeom>
          <a:noFill/>
          <a:ln w="9525">
            <a:noFill/>
            <a:miter lim="800000"/>
            <a:headEnd/>
            <a:tailEnd/>
          </a:ln>
          <a:effectLst/>
        </p:spPr>
      </p:pic>
    </p:spTree>
  </p:cSld>
  <p:clrMapOvr>
    <a:masterClrMapping/>
  </p:clrMapOvr>
  <p:transition>
    <p:wipe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2204865"/>
            <a:ext cx="4773612" cy="1224136"/>
          </a:xfrm>
        </p:spPr>
        <p:txBody>
          <a:bodyPr/>
          <a:lstStyle/>
          <a:p>
            <a:r>
              <a:rPr lang="en-US" dirty="0" smtClean="0"/>
              <a:t>EF Rules</a:t>
            </a:r>
            <a:endParaRPr lang="en-US" dirty="0"/>
          </a:p>
        </p:txBody>
      </p:sp>
      <p:pic>
        <p:nvPicPr>
          <p:cNvPr id="23554" name="Picture 2"/>
          <p:cNvPicPr>
            <a:picLocks noChangeAspect="1" noChangeArrowheads="1"/>
          </p:cNvPicPr>
          <p:nvPr/>
        </p:nvPicPr>
        <p:blipFill>
          <a:blip r:embed="rId2"/>
          <a:srcRect/>
          <a:stretch>
            <a:fillRect/>
          </a:stretch>
        </p:blipFill>
        <p:spPr bwMode="auto">
          <a:xfrm>
            <a:off x="5257800" y="2895600"/>
            <a:ext cx="6477000" cy="37338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152400" y="228600"/>
            <a:ext cx="3962400" cy="6248400"/>
          </a:xfrm>
        </p:spPr>
        <p:txBody>
          <a:bodyPr>
            <a:normAutofit fontScale="62500" lnSpcReduction="20000"/>
          </a:bodyPr>
          <a:lstStyle/>
          <a:p>
            <a:endParaRPr lang="en-US" sz="20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Rule 1: </a:t>
            </a:r>
            <a:r>
              <a:rPr lang="en-US" sz="2000" dirty="0" smtClean="0">
                <a:solidFill>
                  <a:schemeClr val="accent2">
                    <a:lumMod val="50000"/>
                  </a:schemeClr>
                </a:solidFill>
              </a:rPr>
              <a:t>The information rule: </a:t>
            </a:r>
            <a:r>
              <a:rPr lang="en-US" sz="2000" dirty="0" smtClean="0">
                <a:solidFill>
                  <a:schemeClr val="accent2">
                    <a:lumMod val="50000"/>
                  </a:schemeClr>
                </a:solidFill>
              </a:rPr>
              <a:t>All</a:t>
            </a:r>
          </a:p>
          <a:p>
            <a:r>
              <a:rPr lang="en-US" sz="2000" dirty="0" smtClean="0"/>
              <a:t> </a:t>
            </a:r>
            <a:r>
              <a:rPr lang="en-US" sz="2000" dirty="0" smtClean="0">
                <a:solidFill>
                  <a:schemeClr val="accent2">
                    <a:lumMod val="50000"/>
                  </a:schemeClr>
                </a:solidFill>
              </a:rPr>
              <a:t>information in the database is to be represented in one and only one way, namely by values in column positions within rows of tables</a:t>
            </a:r>
            <a:r>
              <a:rPr lang="en-US" sz="2000" dirty="0" smtClean="0">
                <a:solidFill>
                  <a:schemeClr val="accent2">
                    <a:lumMod val="50000"/>
                  </a:schemeClr>
                </a:solidFill>
              </a:rPr>
              <a:t>.</a:t>
            </a:r>
          </a:p>
          <a:p>
            <a:r>
              <a:rPr lang="en-US" sz="2000" dirty="0" smtClean="0"/>
              <a:t> </a:t>
            </a:r>
            <a:r>
              <a:rPr lang="en-US" sz="2600" dirty="0" smtClean="0">
                <a:latin typeface="Times New Roman" pitchFamily="18" charset="0"/>
                <a:cs typeface="Times New Roman" pitchFamily="18" charset="0"/>
              </a:rPr>
              <a:t>Rule 2: </a:t>
            </a:r>
            <a:r>
              <a:rPr lang="en-US" sz="2000" dirty="0" smtClean="0">
                <a:solidFill>
                  <a:schemeClr val="accent2">
                    <a:lumMod val="50000"/>
                  </a:schemeClr>
                </a:solidFill>
              </a:rPr>
              <a:t>The guaranteed access rule: All data must be accessible. This rule is essentially a restatement of the fundamental requirement for primary keys. It says that every individual scalar value in the database must be logically addressable by specifying the name of the containing table, the name of the containing column and the primary key value of the containing row</a:t>
            </a:r>
            <a:r>
              <a:rPr lang="en-US" sz="2000" dirty="0" smtClean="0">
                <a:solidFill>
                  <a:schemeClr val="accent2">
                    <a:lumMod val="50000"/>
                  </a:schemeClr>
                </a:solidFill>
              </a:rPr>
              <a:t>.</a:t>
            </a:r>
          </a:p>
          <a:p>
            <a:r>
              <a:rPr lang="en-US" sz="2000" dirty="0" smtClean="0"/>
              <a:t> </a:t>
            </a:r>
            <a:r>
              <a:rPr lang="en-US" sz="2600" dirty="0" smtClean="0">
                <a:latin typeface="Times New Roman" pitchFamily="18" charset="0"/>
                <a:cs typeface="Times New Roman" pitchFamily="18" charset="0"/>
              </a:rPr>
              <a:t>Rule 3</a:t>
            </a:r>
            <a:r>
              <a:rPr lang="en-US" sz="2000" dirty="0" smtClean="0"/>
              <a:t>: </a:t>
            </a:r>
            <a:r>
              <a:rPr lang="en-US" sz="2000" dirty="0" smtClean="0">
                <a:solidFill>
                  <a:schemeClr val="accent2">
                    <a:lumMod val="50000"/>
                  </a:schemeClr>
                </a:solidFill>
              </a:rPr>
              <a:t>Systematic treatment of null values: The DBMS must allow each field to remain null (or empty). Specifically, it must support a representation of "missing information and inapplicable information" that is systematic, distinct from all regular values (for example, "distinct from zero or any other number", in the case of numeric values), and independent of data type. It is also implied that such representations must be manipulated by the DBMS in a systematic way.</a:t>
            </a:r>
            <a:endParaRPr lang="en-US" sz="2000" dirty="0">
              <a:solidFill>
                <a:schemeClr val="accent2">
                  <a:lumMod val="50000"/>
                </a:schemeClr>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1295400"/>
            <a:ext cx="5399980" cy="1066800"/>
          </a:xfrm>
        </p:spPr>
        <p:txBody>
          <a:bodyPr/>
          <a:lstStyle/>
          <a:p>
            <a:r>
              <a:rPr lang="en-US" dirty="0" smtClean="0"/>
              <a:t>Need of DATA BASE </a:t>
            </a:r>
            <a:endParaRPr lang="en-US" dirty="0"/>
          </a:p>
        </p:txBody>
      </p:sp>
      <p:sp>
        <p:nvSpPr>
          <p:cNvPr id="3" name="Text Placeholder 2"/>
          <p:cNvSpPr>
            <a:spLocks noGrp="1"/>
          </p:cNvSpPr>
          <p:nvPr>
            <p:ph type="body" sz="quarter" idx="12"/>
          </p:nvPr>
        </p:nvSpPr>
        <p:spPr>
          <a:xfrm>
            <a:off x="457200" y="2819400"/>
            <a:ext cx="5399980" cy="3124200"/>
          </a:xfrm>
        </p:spPr>
        <p:txBody>
          <a:bodyPr>
            <a:normAutofit/>
          </a:bodyPr>
          <a:lstStyle/>
          <a:p>
            <a:pPr>
              <a:buFont typeface="Wingdings" pitchFamily="2" charset="2"/>
              <a:buChar char="Ø"/>
            </a:pPr>
            <a:r>
              <a:rPr lang="en-US" sz="1800" dirty="0" smtClean="0">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That </a:t>
            </a:r>
            <a:r>
              <a:rPr lang="en-US" sz="1800" dirty="0" smtClean="0">
                <a:solidFill>
                  <a:schemeClr val="accent2">
                    <a:lumMod val="75000"/>
                  </a:schemeClr>
                </a:solidFill>
                <a:latin typeface="Times New Roman" pitchFamily="18" charset="0"/>
                <a:cs typeface="Times New Roman" pitchFamily="18" charset="0"/>
              </a:rPr>
              <a:t>interacts with the user, other applications, and the database itself to capture and analyze data</a:t>
            </a:r>
            <a:r>
              <a:rPr lang="en-US" sz="1800" dirty="0" smtClean="0">
                <a:solidFill>
                  <a:schemeClr val="accent2">
                    <a:lumMod val="75000"/>
                  </a:schemeClr>
                </a:solidFill>
                <a:latin typeface="Times New Roman" pitchFamily="18" charset="0"/>
                <a:cs typeface="Times New Roman" pitchFamily="18" charset="0"/>
              </a:rPr>
              <a:t>.</a:t>
            </a:r>
          </a:p>
          <a:p>
            <a:pPr>
              <a:buFont typeface="Wingdings" pitchFamily="2" charset="2"/>
              <a:buChar char="Ø"/>
            </a:pPr>
            <a:r>
              <a:rPr lang="en-US" sz="1800" dirty="0" smtClean="0">
                <a:solidFill>
                  <a:schemeClr val="accent2">
                    <a:lumMod val="75000"/>
                  </a:schemeClr>
                </a:solidFill>
                <a:latin typeface="Times New Roman" pitchFamily="18" charset="0"/>
                <a:cs typeface="Times New Roman" pitchFamily="18" charset="0"/>
              </a:rPr>
              <a:t>A database management system (DBMS) is a computer software application.</a:t>
            </a:r>
          </a:p>
          <a:p>
            <a:pPr>
              <a:buFont typeface="Wingdings" pitchFamily="2" charset="2"/>
              <a:buChar char="Ø"/>
            </a:pPr>
            <a:r>
              <a:rPr lang="en-US" sz="1800"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A general-purpose DBMS’s designed to allow the definition, creation, querying, update, and administration of </a:t>
            </a:r>
            <a:r>
              <a:rPr lang="en-US" sz="1800" dirty="0" smtClean="0">
                <a:solidFill>
                  <a:schemeClr val="accent2">
                    <a:lumMod val="75000"/>
                  </a:schemeClr>
                </a:solidFill>
                <a:latin typeface="Times New Roman" pitchFamily="18" charset="0"/>
                <a:cs typeface="Times New Roman" pitchFamily="18" charset="0"/>
              </a:rPr>
              <a:t>databases.</a:t>
            </a:r>
            <a:endParaRPr lang="en-US" sz="1800" dirty="0">
              <a:solidFill>
                <a:schemeClr val="accent2">
                  <a:lumMod val="7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6400800" y="1676400"/>
            <a:ext cx="5791200" cy="44196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52400" y="152400"/>
            <a:ext cx="3874447" cy="6324600"/>
          </a:xfrm>
        </p:spPr>
        <p:txBody>
          <a:bodyPr/>
          <a:lstStyle/>
          <a:p>
            <a:r>
              <a:rPr lang="en-US" dirty="0" smtClean="0"/>
              <a:t>Rule 4: </a:t>
            </a:r>
            <a:r>
              <a:rPr lang="en-US" sz="1800" dirty="0" smtClean="0">
                <a:solidFill>
                  <a:schemeClr val="accent2">
                    <a:lumMod val="50000"/>
                  </a:schemeClr>
                </a:solidFill>
                <a:latin typeface="Times New Roman" pitchFamily="18" charset="0"/>
                <a:cs typeface="Times New Roman" pitchFamily="18" charset="0"/>
              </a:rPr>
              <a:t>Active online catalog based on the relational model: The system must support an online, inline, relational catalog that is accessible to authorized users by means of their regular query language. That is, users must be able to access the database's structure (catalog) using the same query language that they use to access the database's data</a:t>
            </a:r>
            <a:r>
              <a:rPr lang="en-US" sz="1800" dirty="0" smtClean="0">
                <a:solidFill>
                  <a:schemeClr val="accent2">
                    <a:lumMod val="50000"/>
                  </a:schemeClr>
                </a:solidFill>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dirty="0" smtClean="0"/>
              <a:t>Rule 5: </a:t>
            </a:r>
            <a:r>
              <a:rPr lang="en-US" sz="1800" dirty="0" smtClean="0">
                <a:solidFill>
                  <a:schemeClr val="accent2">
                    <a:lumMod val="50000"/>
                  </a:schemeClr>
                </a:solidFill>
                <a:latin typeface="Times New Roman" pitchFamily="18" charset="0"/>
                <a:cs typeface="Times New Roman" pitchFamily="18" charset="0"/>
              </a:rPr>
              <a:t>The comprehensive data sub language rule: The system must support at least one relational language that 1. Has a linear syntax 2. Can be used both interactively and within application programs, 3. Supports data definition operations (including view definitions), data manipulation operations (update as well as retrieval), security and integrity constraints, and transaction management operations (begin, commit, and rollback</a:t>
            </a:r>
            <a:r>
              <a:rPr lang="en-US" sz="1800" dirty="0" smtClean="0">
                <a:solidFill>
                  <a:schemeClr val="accent2">
                    <a:lumMod val="50000"/>
                  </a:schemeClr>
                </a:solidFill>
                <a:latin typeface="Times New Roman" pitchFamily="18" charset="0"/>
                <a:cs typeface="Times New Roman" pitchFamily="18" charset="0"/>
              </a:rPr>
              <a:t>).</a:t>
            </a:r>
          </a:p>
          <a:p>
            <a:r>
              <a:rPr lang="en-US" dirty="0" smtClean="0"/>
              <a:t> </a:t>
            </a:r>
            <a:r>
              <a:rPr lang="en-US" dirty="0" smtClean="0"/>
              <a:t>Rule 6: </a:t>
            </a:r>
            <a:r>
              <a:rPr lang="en-US" sz="1800" dirty="0" smtClean="0">
                <a:solidFill>
                  <a:schemeClr val="accent2">
                    <a:lumMod val="50000"/>
                  </a:schemeClr>
                </a:solidFill>
                <a:latin typeface="Times New Roman" pitchFamily="18" charset="0"/>
                <a:cs typeface="Times New Roman" pitchFamily="18" charset="0"/>
              </a:rPr>
              <a:t>The view updating rule: All views those can be updated theoretically, must be updated by the system.</a:t>
            </a:r>
            <a:endParaRPr lang="en-US" sz="1800" dirty="0">
              <a:solidFill>
                <a:schemeClr val="accent2">
                  <a:lumMod val="50000"/>
                </a:schemeClr>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52400" y="228600"/>
            <a:ext cx="3874447" cy="6172200"/>
          </a:xfrm>
        </p:spPr>
        <p:txBody>
          <a:bodyPr/>
          <a:lstStyle/>
          <a:p>
            <a:r>
              <a:rPr lang="en-US" sz="2000" dirty="0" smtClean="0"/>
              <a:t>Rule 7</a:t>
            </a:r>
            <a:r>
              <a:rPr lang="en-US" sz="2000" dirty="0" smtClean="0">
                <a:solidFill>
                  <a:schemeClr val="accent2">
                    <a:lumMod val="50000"/>
                  </a:schemeClr>
                </a:solidFill>
                <a:latin typeface="Times New Roman" pitchFamily="18" charset="0"/>
                <a:cs typeface="Times New Roman" pitchFamily="18" charset="0"/>
              </a:rPr>
              <a:t>: </a:t>
            </a:r>
            <a:r>
              <a:rPr lang="en-US" sz="1800" dirty="0" smtClean="0">
                <a:solidFill>
                  <a:schemeClr val="accent2">
                    <a:lumMod val="50000"/>
                  </a:schemeClr>
                </a:solidFill>
                <a:latin typeface="Times New Roman" pitchFamily="18" charset="0"/>
                <a:cs typeface="Times New Roman" pitchFamily="18" charset="0"/>
              </a:rPr>
              <a:t>High-level insert, update, and delete: The system must support set-at-a-time insert, update, and delete operators. This means that data can be retrieved from a relational database in sets constructed of data from multiple rows and/or multiple tables. This rule states that insert, update, and delete operations should be supported for any retrievable set rather than just for a single row in a single table</a:t>
            </a:r>
            <a:r>
              <a:rPr lang="en-US" sz="1800" dirty="0" smtClean="0">
                <a:solidFill>
                  <a:schemeClr val="accent2">
                    <a:lumMod val="50000"/>
                  </a:schemeClr>
                </a:solidFill>
                <a:latin typeface="Times New Roman" pitchFamily="18" charset="0"/>
                <a:cs typeface="Times New Roman" pitchFamily="18" charset="0"/>
              </a:rPr>
              <a:t>.</a:t>
            </a:r>
          </a:p>
          <a:p>
            <a:r>
              <a:rPr lang="en-US" dirty="0" smtClean="0"/>
              <a:t> </a:t>
            </a:r>
            <a:r>
              <a:rPr lang="en-US" sz="2000" dirty="0" smtClean="0"/>
              <a:t>Rule 8:</a:t>
            </a:r>
            <a:r>
              <a:rPr lang="en-US" sz="2000" dirty="0" smtClean="0">
                <a:solidFill>
                  <a:schemeClr val="accent2">
                    <a:lumMod val="50000"/>
                  </a:schemeClr>
                </a:solidFill>
                <a:latin typeface="Times New Roman" pitchFamily="18" charset="0"/>
                <a:cs typeface="Times New Roman" pitchFamily="18" charset="0"/>
              </a:rPr>
              <a:t> </a:t>
            </a:r>
            <a:r>
              <a:rPr lang="en-US" sz="1800" dirty="0" smtClean="0">
                <a:solidFill>
                  <a:schemeClr val="accent2">
                    <a:lumMod val="50000"/>
                  </a:schemeClr>
                </a:solidFill>
                <a:latin typeface="Times New Roman" pitchFamily="18" charset="0"/>
                <a:cs typeface="Times New Roman" pitchFamily="18" charset="0"/>
              </a:rPr>
              <a:t>Physical data independence: Changes to the physical level (how the data is stored, whether in arrays or linked lists etc.) must not require a change to an application based on the structure</a:t>
            </a:r>
            <a:r>
              <a:rPr lang="en-US" sz="1800" dirty="0" smtClean="0">
                <a:solidFill>
                  <a:schemeClr val="accent2">
                    <a:lumMod val="50000"/>
                  </a:schemeClr>
                </a:solidFill>
                <a:latin typeface="Times New Roman" pitchFamily="18" charset="0"/>
                <a:cs typeface="Times New Roman" pitchFamily="18" charset="0"/>
              </a:rPr>
              <a:t>.</a:t>
            </a:r>
          </a:p>
          <a:p>
            <a:r>
              <a:rPr lang="en-US" dirty="0" smtClean="0"/>
              <a:t> </a:t>
            </a:r>
            <a:r>
              <a:rPr lang="en-US" sz="2000" dirty="0" smtClean="0"/>
              <a:t>Rule 9</a:t>
            </a:r>
            <a:r>
              <a:rPr lang="en-US" sz="2000" dirty="0" smtClean="0">
                <a:solidFill>
                  <a:schemeClr val="accent2">
                    <a:lumMod val="50000"/>
                  </a:schemeClr>
                </a:solidFill>
                <a:latin typeface="Times New Roman" pitchFamily="18" charset="0"/>
                <a:cs typeface="Times New Roman" pitchFamily="18" charset="0"/>
              </a:rPr>
              <a:t>: </a:t>
            </a:r>
            <a:r>
              <a:rPr lang="en-US" sz="1800" dirty="0" smtClean="0">
                <a:solidFill>
                  <a:schemeClr val="accent2">
                    <a:lumMod val="50000"/>
                  </a:schemeClr>
                </a:solidFill>
                <a:latin typeface="Times New Roman" pitchFamily="18" charset="0"/>
                <a:cs typeface="Times New Roman" pitchFamily="18" charset="0"/>
              </a:rPr>
              <a:t>Logical data independence: Changes to the logical level (tables, columns, rows, and so on) must not require a change to an application based on the structure. Logical data independence is more difficult to achieve than physical data independence.</a:t>
            </a:r>
            <a:endParaRPr lang="en-US" sz="1800" dirty="0">
              <a:solidFill>
                <a:schemeClr val="accent2">
                  <a:lumMod val="50000"/>
                </a:schemeClr>
              </a:solidFill>
              <a:latin typeface="Times New Roman" pitchFamily="18" charset="0"/>
              <a:cs typeface="Times New Roman" pitchFamily="18" charset="0"/>
            </a:endParaRPr>
          </a:p>
        </p:txBody>
      </p:sp>
    </p:spTree>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152400"/>
            <a:ext cx="3798247" cy="6324600"/>
          </a:xfrm>
        </p:spPr>
        <p:txBody>
          <a:bodyPr>
            <a:normAutofit/>
          </a:bodyPr>
          <a:lstStyle/>
          <a:p>
            <a:r>
              <a:rPr lang="en-US" sz="1800" dirty="0" smtClean="0"/>
              <a:t>Rule 10: </a:t>
            </a:r>
            <a:r>
              <a:rPr lang="en-US" sz="1800" dirty="0" smtClean="0">
                <a:solidFill>
                  <a:schemeClr val="accent2">
                    <a:lumMod val="50000"/>
                  </a:schemeClr>
                </a:solidFill>
                <a:latin typeface="Times New Roman" pitchFamily="18" charset="0"/>
                <a:cs typeface="Times New Roman" pitchFamily="18" charset="0"/>
              </a:rPr>
              <a:t>Integrity independence: Integrity constraints must </a:t>
            </a:r>
            <a:r>
              <a:rPr lang="en-US" sz="1800" dirty="0" smtClean="0">
                <a:solidFill>
                  <a:schemeClr val="accent2">
                    <a:lumMod val="50000"/>
                  </a:schemeClr>
                </a:solidFill>
                <a:latin typeface="Times New Roman" pitchFamily="18" charset="0"/>
                <a:cs typeface="Times New Roman" pitchFamily="18" charset="0"/>
              </a:rPr>
              <a:t>be</a:t>
            </a:r>
          </a:p>
          <a:p>
            <a:r>
              <a:rPr lang="en-US" sz="1800" dirty="0" smtClean="0">
                <a:solidFill>
                  <a:schemeClr val="accent2">
                    <a:lumMod val="50000"/>
                  </a:schemeClr>
                </a:solidFill>
                <a:latin typeface="Times New Roman" pitchFamily="18" charset="0"/>
                <a:cs typeface="Times New Roman" pitchFamily="18" charset="0"/>
              </a:rPr>
              <a:t> </a:t>
            </a:r>
            <a:r>
              <a:rPr lang="en-US" sz="1800" dirty="0" smtClean="0">
                <a:solidFill>
                  <a:schemeClr val="accent2">
                    <a:lumMod val="50000"/>
                  </a:schemeClr>
                </a:solidFill>
                <a:latin typeface="Times New Roman" pitchFamily="18" charset="0"/>
                <a:cs typeface="Times New Roman" pitchFamily="18" charset="0"/>
              </a:rPr>
              <a:t>specified separately from application programs and stored in the catalog. It must be possible to change such constraints as and when appropriate without unnecessarily affecting existing applications. </a:t>
            </a:r>
            <a:endParaRPr lang="en-US" sz="1800" dirty="0" smtClean="0">
              <a:solidFill>
                <a:schemeClr val="accent2">
                  <a:lumMod val="50000"/>
                </a:schemeClr>
              </a:solidFill>
              <a:latin typeface="Times New Roman" pitchFamily="18" charset="0"/>
              <a:cs typeface="Times New Roman" pitchFamily="18" charset="0"/>
            </a:endParaRPr>
          </a:p>
          <a:p>
            <a:r>
              <a:rPr lang="en-US" sz="1800" dirty="0" smtClean="0"/>
              <a:t>Rule </a:t>
            </a:r>
            <a:r>
              <a:rPr lang="en-US" sz="1800" dirty="0" smtClean="0"/>
              <a:t>11</a:t>
            </a:r>
            <a:r>
              <a:rPr lang="en-US" sz="1800" dirty="0" smtClean="0">
                <a:solidFill>
                  <a:schemeClr val="accent2">
                    <a:lumMod val="50000"/>
                  </a:schemeClr>
                </a:solidFill>
                <a:latin typeface="Times New Roman" pitchFamily="18" charset="0"/>
                <a:cs typeface="Times New Roman" pitchFamily="18" charset="0"/>
              </a:rPr>
              <a:t>: Distribution independence: The distribution of portions of the database to various locations should be invisible to users of the database. Existing applications should continue to operate successfully: 1. When a distributed version of the DBMS is first introduced; and 2. When existing distributed data are redistributed around the system. </a:t>
            </a:r>
            <a:endParaRPr lang="en-US" sz="1800" dirty="0" smtClean="0">
              <a:solidFill>
                <a:schemeClr val="accent2">
                  <a:lumMod val="50000"/>
                </a:schemeClr>
              </a:solidFill>
              <a:latin typeface="Times New Roman" pitchFamily="18" charset="0"/>
              <a:cs typeface="Times New Roman" pitchFamily="18" charset="0"/>
            </a:endParaRPr>
          </a:p>
          <a:p>
            <a:r>
              <a:rPr lang="en-US" sz="1800" dirty="0" smtClean="0"/>
              <a:t>Rule </a:t>
            </a:r>
            <a:r>
              <a:rPr lang="en-US" sz="1800" dirty="0" smtClean="0"/>
              <a:t>12: </a:t>
            </a:r>
            <a:r>
              <a:rPr lang="en-US" sz="1800" dirty="0" smtClean="0">
                <a:solidFill>
                  <a:schemeClr val="accent2">
                    <a:lumMod val="50000"/>
                  </a:schemeClr>
                </a:solidFill>
                <a:latin typeface="Times New Roman" pitchFamily="18" charset="0"/>
                <a:cs typeface="Times New Roman" pitchFamily="18" charset="0"/>
              </a:rPr>
              <a:t>The non subversion rule: If the system provides a low-level (record-at-a-time) interface, then that interface cannot be used to subvert the system, for example, bypassing a relational security or integrity </a:t>
            </a:r>
            <a:r>
              <a:rPr lang="en-US" sz="1800" dirty="0" smtClean="0">
                <a:solidFill>
                  <a:schemeClr val="accent2">
                    <a:lumMod val="50000"/>
                  </a:schemeClr>
                </a:solidFill>
                <a:latin typeface="Times New Roman" pitchFamily="18" charset="0"/>
                <a:cs typeface="Times New Roman" pitchFamily="18" charset="0"/>
              </a:rPr>
              <a:t>constraint.</a:t>
            </a:r>
          </a:p>
          <a:p>
            <a:endParaRPr lang="en-US" dirty="0"/>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NORMALIZATION</a:t>
            </a:r>
            <a:endParaRPr lang="en-US" sz="3600" dirty="0"/>
          </a:p>
        </p:txBody>
      </p:sp>
      <p:pic>
        <p:nvPicPr>
          <p:cNvPr id="24578" name="Picture 2"/>
          <p:cNvPicPr>
            <a:picLocks noGrp="1" noChangeAspect="1" noChangeArrowheads="1"/>
          </p:cNvPicPr>
          <p:nvPr>
            <p:ph type="pic" sz="quarter" idx="10"/>
          </p:nvPr>
        </p:nvPicPr>
        <p:blipFill>
          <a:blip r:embed="rId2"/>
          <a:srcRect l="636" r="636"/>
          <a:stretch>
            <a:fillRect/>
          </a:stretch>
        </p:blipFill>
        <p:spPr bwMode="auto">
          <a:xfrm>
            <a:off x="5181600" y="2060575"/>
            <a:ext cx="6629400" cy="3730625"/>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2"/>
          </p:nvPr>
        </p:nvSpPr>
        <p:spPr>
          <a:xfrm>
            <a:off x="609600" y="762000"/>
            <a:ext cx="5791200" cy="2438400"/>
          </a:xfrm>
        </p:spPr>
        <p:txBody>
          <a:bodyPr/>
          <a:lstStyle/>
          <a:p>
            <a:r>
              <a:rPr lang="en-US" dirty="0" smtClean="0">
                <a:latin typeface="Times New Roman" pitchFamily="18" charset="0"/>
                <a:cs typeface="Times New Roman" pitchFamily="18" charset="0"/>
              </a:rPr>
              <a:t>Normalization of Database </a:t>
            </a:r>
            <a:r>
              <a:rPr lang="en-US" dirty="0" smtClean="0">
                <a:latin typeface="Times New Roman" pitchFamily="18" charset="0"/>
                <a:cs typeface="Times New Roman" pitchFamily="18" charset="0"/>
              </a:rPr>
              <a:t>Normalization </a:t>
            </a:r>
            <a:r>
              <a:rPr lang="en-US" dirty="0" smtClean="0">
                <a:latin typeface="Times New Roman" pitchFamily="18" charset="0"/>
                <a:cs typeface="Times New Roman" pitchFamily="18" charset="0"/>
              </a:rPr>
              <a:t>is a technique of organizing the data in the database.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Normalization </a:t>
            </a:r>
            <a:r>
              <a:rPr lang="en-US" dirty="0" smtClean="0">
                <a:latin typeface="Times New Roman" pitchFamily="18" charset="0"/>
                <a:cs typeface="Times New Roman" pitchFamily="18" charset="0"/>
              </a:rPr>
              <a:t>is a systematic approach of decomposing tables to eliminate data redundancy and undesirable characteristics like Insertion, Update and Deletion </a:t>
            </a:r>
            <a:r>
              <a:rPr lang="en-US" dirty="0" err="1" smtClean="0">
                <a:latin typeface="Times New Roman" pitchFamily="18" charset="0"/>
                <a:cs typeface="Times New Roman" pitchFamily="18" charset="0"/>
              </a:rPr>
              <a:t>anamolies</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is a multi-step process that puts data into tabular form by removing duplicated data from the relation tables. Normalization is used for mainly two </a:t>
            </a:r>
            <a:r>
              <a:rPr lang="en-US" dirty="0" smtClean="0">
                <a:latin typeface="Times New Roman" pitchFamily="18" charset="0"/>
                <a:cs typeface="Times New Roman" pitchFamily="18" charset="0"/>
              </a:rPr>
              <a:t>purpose.</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Eliminating </a:t>
            </a:r>
            <a:r>
              <a:rPr lang="en-US" dirty="0" err="1" smtClean="0">
                <a:latin typeface="Times New Roman" pitchFamily="18" charset="0"/>
                <a:cs typeface="Times New Roman" pitchFamily="18" charset="0"/>
              </a:rPr>
              <a:t>reduntant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useless) data.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Ensuring data dependencies make sense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data is logically stored</a:t>
            </a:r>
            <a:endParaRPr lang="en-US" dirty="0">
              <a:latin typeface="Times New Roman" pitchFamily="18" charset="0"/>
              <a:cs typeface="Times New Roman" pitchFamily="18" charset="0"/>
            </a:endParaRPr>
          </a:p>
        </p:txBody>
      </p:sp>
      <p:sp>
        <p:nvSpPr>
          <p:cNvPr id="3" name="Text Placeholder 2"/>
          <p:cNvSpPr>
            <a:spLocks noGrp="1"/>
          </p:cNvSpPr>
          <p:nvPr>
            <p:ph type="body" sz="quarter" idx="33"/>
          </p:nvPr>
        </p:nvSpPr>
        <p:spPr>
          <a:xfrm>
            <a:off x="457200" y="4114800"/>
            <a:ext cx="5791200" cy="2438400"/>
          </a:xfrm>
        </p:spPr>
        <p:txBody>
          <a:bodyPr/>
          <a:lstStyle/>
          <a:p>
            <a:r>
              <a:rPr lang="en-US" dirty="0" smtClean="0">
                <a:latin typeface="Times New Roman" pitchFamily="18" charset="0"/>
                <a:cs typeface="Times New Roman" pitchFamily="18" charset="0"/>
              </a:rPr>
              <a:t>Problem Without Normalization Without Normalization, it becomes difficult to handle and update the database, without facing data loss. Insertion, </a:t>
            </a:r>
            <a:r>
              <a:rPr lang="en-US" dirty="0" err="1" smtClean="0">
                <a:latin typeface="Times New Roman" pitchFamily="18" charset="0"/>
                <a:cs typeface="Times New Roman" pitchFamily="18" charset="0"/>
              </a:rPr>
              <a:t>Updation</a:t>
            </a:r>
            <a:r>
              <a:rPr lang="en-US" dirty="0" smtClean="0">
                <a:latin typeface="Times New Roman" pitchFamily="18" charset="0"/>
                <a:cs typeface="Times New Roman" pitchFamily="18" charset="0"/>
              </a:rPr>
              <a:t> and Deletion </a:t>
            </a:r>
            <a:r>
              <a:rPr lang="en-US" dirty="0" err="1" smtClean="0">
                <a:latin typeface="Times New Roman" pitchFamily="18" charset="0"/>
                <a:cs typeface="Times New Roman" pitchFamily="18" charset="0"/>
              </a:rPr>
              <a:t>Anamolies</a:t>
            </a:r>
            <a:r>
              <a:rPr lang="en-US" dirty="0" smtClean="0">
                <a:latin typeface="Times New Roman" pitchFamily="18" charset="0"/>
                <a:cs typeface="Times New Roman" pitchFamily="18" charset="0"/>
              </a:rPr>
              <a:t> are very frequent if Database is not Normalized.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understand these anomalies let us take an example of Student table. S</a:t>
            </a:r>
            <a:r>
              <a:rPr lang="en-US" dirty="0" smtClean="0">
                <a:latin typeface="Times New Roman" pitchFamily="18" charset="0"/>
                <a:cs typeface="Times New Roman" pitchFamily="18" charset="0"/>
              </a:rPr>
              <a:t>_ id S_ Name  </a:t>
            </a:r>
            <a:r>
              <a:rPr lang="en-US"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_ Address  </a:t>
            </a:r>
            <a:r>
              <a:rPr lang="en-US" dirty="0" err="1" smtClean="0">
                <a:latin typeface="Times New Roman" pitchFamily="18" charset="0"/>
                <a:cs typeface="Times New Roman" pitchFamily="18" charset="0"/>
              </a:rPr>
              <a:t>Subject_opted</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401 </a:t>
            </a:r>
            <a:r>
              <a:rPr lang="en-US" dirty="0" smtClean="0">
                <a:latin typeface="Times New Roman" pitchFamily="18" charset="0"/>
                <a:cs typeface="Times New Roman" pitchFamily="18" charset="0"/>
              </a:rPr>
              <a:t>Adam </a:t>
            </a:r>
            <a:r>
              <a:rPr lang="en-US" dirty="0" err="1" smtClean="0">
                <a:latin typeface="Times New Roman" pitchFamily="18" charset="0"/>
                <a:cs typeface="Times New Roman" pitchFamily="18" charset="0"/>
              </a:rPr>
              <a:t>Noida</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Bio</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402 Alex </a:t>
            </a:r>
            <a:r>
              <a:rPr lang="en-US" dirty="0" err="1" smtClean="0">
                <a:latin typeface="Times New Roman" pitchFamily="18" charset="0"/>
                <a:cs typeface="Times New Roman" pitchFamily="18" charset="0"/>
              </a:rPr>
              <a:t>Panipat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Maths</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403 </a:t>
            </a:r>
            <a:r>
              <a:rPr lang="en-US" dirty="0" smtClean="0">
                <a:latin typeface="Times New Roman" pitchFamily="18" charset="0"/>
                <a:cs typeface="Times New Roman" pitchFamily="18" charset="0"/>
              </a:rPr>
              <a:t>Stuart Jammu </a:t>
            </a:r>
            <a:r>
              <a:rPr lang="en-US" dirty="0" err="1" smtClean="0">
                <a:latin typeface="Times New Roman" pitchFamily="18" charset="0"/>
                <a:cs typeface="Times New Roman" pitchFamily="18" charset="0"/>
              </a:rPr>
              <a:t>Maths</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404 </a:t>
            </a:r>
            <a:r>
              <a:rPr lang="en-US" dirty="0" smtClean="0">
                <a:latin typeface="Times New Roman" pitchFamily="18" charset="0"/>
                <a:cs typeface="Times New Roman" pitchFamily="18" charset="0"/>
              </a:rPr>
              <a:t>Adam </a:t>
            </a:r>
            <a:r>
              <a:rPr lang="en-US" dirty="0" err="1" smtClean="0">
                <a:latin typeface="Times New Roman" pitchFamily="18" charset="0"/>
                <a:cs typeface="Times New Roman" pitchFamily="18" charset="0"/>
              </a:rPr>
              <a:t>Noida</a:t>
            </a:r>
            <a:r>
              <a:rPr lang="en-US" dirty="0" smtClean="0">
                <a:latin typeface="Times New Roman" pitchFamily="18" charset="0"/>
                <a:cs typeface="Times New Roman" pitchFamily="18" charset="0"/>
              </a:rPr>
              <a:t> Physics</a:t>
            </a:r>
          </a:p>
          <a:p>
            <a:r>
              <a:rPr lang="en-US" dirty="0" smtClean="0"/>
              <a:t/>
            </a:r>
            <a:br>
              <a:rPr lang="en-US" dirty="0" smtClean="0"/>
            </a:br>
            <a:endParaRPr lang="en-US" dirty="0"/>
          </a:p>
        </p:txBody>
      </p:sp>
      <p:sp>
        <p:nvSpPr>
          <p:cNvPr id="6" name="Title 5"/>
          <p:cNvSpPr>
            <a:spLocks noGrp="1"/>
          </p:cNvSpPr>
          <p:nvPr>
            <p:ph type="title"/>
          </p:nvPr>
        </p:nvSpPr>
        <p:spPr>
          <a:xfrm>
            <a:off x="407988" y="152401"/>
            <a:ext cx="9864476" cy="609600"/>
          </a:xfrm>
        </p:spPr>
        <p:txBody>
          <a:bodyPr/>
          <a:lstStyle/>
          <a:p>
            <a:r>
              <a:rPr lang="en-US" dirty="0" smtClean="0"/>
              <a:t>Normalization</a:t>
            </a:r>
            <a:endParaRPr lang="en-US" dirty="0"/>
          </a:p>
        </p:txBody>
      </p:sp>
      <p:pic>
        <p:nvPicPr>
          <p:cNvPr id="25602" name="Picture 2"/>
          <p:cNvPicPr>
            <a:picLocks noGrp="1" noChangeAspect="1" noChangeArrowheads="1"/>
          </p:cNvPicPr>
          <p:nvPr>
            <p:ph type="pic" sz="quarter" idx="10"/>
          </p:nvPr>
        </p:nvPicPr>
        <p:blipFill>
          <a:blip r:embed="rId2"/>
          <a:srcRect l="19256" r="19256"/>
          <a:stretch>
            <a:fillRect/>
          </a:stretch>
        </p:blipFill>
        <p:spPr bwMode="auto">
          <a:xfrm>
            <a:off x="6934200" y="1295400"/>
            <a:ext cx="5257800" cy="44958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2"/>
          </p:nvPr>
        </p:nvSpPr>
        <p:spPr>
          <a:xfrm>
            <a:off x="457200" y="1447800"/>
            <a:ext cx="4702696" cy="3810000"/>
          </a:xfrm>
        </p:spPr>
        <p:txBody>
          <a:bodyPr/>
          <a:lstStyle/>
          <a:p>
            <a:r>
              <a:rPr lang="en-US" dirty="0" smtClean="0">
                <a:solidFill>
                  <a:schemeClr val="bg2">
                    <a:lumMod val="50000"/>
                  </a:schemeClr>
                </a:solidFill>
              </a:rPr>
              <a:t>Normalization </a:t>
            </a:r>
            <a:r>
              <a:rPr lang="en-US" dirty="0" smtClean="0">
                <a:solidFill>
                  <a:schemeClr val="bg2">
                    <a:lumMod val="50000"/>
                  </a:schemeClr>
                </a:solidFill>
              </a:rPr>
              <a:t>rule are divided into following normal form</a:t>
            </a:r>
            <a:r>
              <a:rPr lang="en-US" dirty="0" smtClean="0">
                <a:solidFill>
                  <a:schemeClr val="bg2">
                    <a:lumMod val="50000"/>
                  </a:schemeClr>
                </a:solidFill>
              </a:rPr>
              <a:t>.</a:t>
            </a:r>
          </a:p>
          <a:p>
            <a:r>
              <a:rPr lang="en-US" dirty="0" smtClean="0">
                <a:solidFill>
                  <a:schemeClr val="bg2">
                    <a:lumMod val="50000"/>
                  </a:schemeClr>
                </a:solidFill>
              </a:rPr>
              <a:t> </a:t>
            </a:r>
            <a:r>
              <a:rPr lang="en-US" dirty="0" smtClean="0">
                <a:solidFill>
                  <a:schemeClr val="bg2">
                    <a:lumMod val="50000"/>
                  </a:schemeClr>
                </a:solidFill>
              </a:rPr>
              <a:t>1. First Normal </a:t>
            </a:r>
            <a:r>
              <a:rPr lang="en-US" dirty="0" smtClean="0">
                <a:solidFill>
                  <a:schemeClr val="bg2">
                    <a:lumMod val="50000"/>
                  </a:schemeClr>
                </a:solidFill>
              </a:rPr>
              <a:t>Form</a:t>
            </a:r>
          </a:p>
          <a:p>
            <a:r>
              <a:rPr lang="en-US" dirty="0" smtClean="0">
                <a:solidFill>
                  <a:schemeClr val="bg2">
                    <a:lumMod val="50000"/>
                  </a:schemeClr>
                </a:solidFill>
              </a:rPr>
              <a:t> </a:t>
            </a:r>
            <a:r>
              <a:rPr lang="en-US" dirty="0" smtClean="0">
                <a:solidFill>
                  <a:schemeClr val="bg2">
                    <a:lumMod val="50000"/>
                  </a:schemeClr>
                </a:solidFill>
              </a:rPr>
              <a:t>2. Second Normal Form </a:t>
            </a:r>
            <a:endParaRPr lang="en-US" dirty="0" smtClean="0">
              <a:solidFill>
                <a:schemeClr val="bg2">
                  <a:lumMod val="50000"/>
                </a:schemeClr>
              </a:solidFill>
            </a:endParaRPr>
          </a:p>
          <a:p>
            <a:r>
              <a:rPr lang="en-US" dirty="0" smtClean="0">
                <a:solidFill>
                  <a:schemeClr val="bg2">
                    <a:lumMod val="50000"/>
                  </a:schemeClr>
                </a:solidFill>
              </a:rPr>
              <a:t>3</a:t>
            </a:r>
            <a:r>
              <a:rPr lang="en-US" dirty="0" smtClean="0">
                <a:solidFill>
                  <a:schemeClr val="bg2">
                    <a:lumMod val="50000"/>
                  </a:schemeClr>
                </a:solidFill>
              </a:rPr>
              <a:t>. Third Normal Form </a:t>
            </a:r>
            <a:endParaRPr lang="en-US" dirty="0" smtClean="0">
              <a:solidFill>
                <a:schemeClr val="bg2">
                  <a:lumMod val="50000"/>
                </a:schemeClr>
              </a:solidFill>
            </a:endParaRPr>
          </a:p>
          <a:p>
            <a:r>
              <a:rPr lang="en-US" dirty="0" smtClean="0">
                <a:solidFill>
                  <a:schemeClr val="bg2">
                    <a:lumMod val="50000"/>
                  </a:schemeClr>
                </a:solidFill>
              </a:rPr>
              <a:t>4</a:t>
            </a:r>
            <a:r>
              <a:rPr lang="en-US" dirty="0" smtClean="0">
                <a:solidFill>
                  <a:schemeClr val="bg2">
                    <a:lumMod val="50000"/>
                  </a:schemeClr>
                </a:solidFill>
              </a:rPr>
              <a:t>. BCN</a:t>
            </a:r>
            <a:endParaRPr lang="en-US" dirty="0">
              <a:solidFill>
                <a:schemeClr val="bg2">
                  <a:lumMod val="50000"/>
                </a:schemeClr>
              </a:solidFill>
            </a:endParaRPr>
          </a:p>
        </p:txBody>
      </p:sp>
      <p:sp>
        <p:nvSpPr>
          <p:cNvPr id="6" name="Title 5"/>
          <p:cNvSpPr>
            <a:spLocks noGrp="1"/>
          </p:cNvSpPr>
          <p:nvPr>
            <p:ph type="title"/>
          </p:nvPr>
        </p:nvSpPr>
        <p:spPr/>
        <p:txBody>
          <a:bodyPr/>
          <a:lstStyle/>
          <a:p>
            <a:r>
              <a:rPr lang="en-US" dirty="0" smtClean="0"/>
              <a:t>Normalization Rule</a:t>
            </a:r>
            <a:endParaRPr lang="en-US" dirty="0"/>
          </a:p>
        </p:txBody>
      </p:sp>
      <p:pic>
        <p:nvPicPr>
          <p:cNvPr id="26626" name="Picture 2"/>
          <p:cNvPicPr>
            <a:picLocks noGrp="1" noChangeAspect="1" noChangeArrowheads="1"/>
          </p:cNvPicPr>
          <p:nvPr>
            <p:ph type="pic" sz="quarter" idx="10"/>
          </p:nvPr>
        </p:nvPicPr>
        <p:blipFill>
          <a:blip r:embed="rId2"/>
          <a:srcRect t="355" b="355"/>
          <a:stretch>
            <a:fillRect/>
          </a:stretch>
        </p:blipFill>
        <p:spPr bwMode="auto">
          <a:xfrm>
            <a:off x="5486400" y="1752600"/>
            <a:ext cx="6248400" cy="3733799"/>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2276872"/>
            <a:ext cx="4011612" cy="869950"/>
          </a:xfrm>
        </p:spPr>
        <p:txBody>
          <a:bodyPr/>
          <a:lstStyle/>
          <a:p>
            <a:r>
              <a:rPr lang="en-US" dirty="0" smtClean="0"/>
              <a:t>History of  DATABASE</a:t>
            </a:r>
          </a:p>
          <a:p>
            <a:endParaRPr lang="en-US" dirty="0"/>
          </a:p>
        </p:txBody>
      </p:sp>
      <p:graphicFrame>
        <p:nvGraphicFramePr>
          <p:cNvPr id="5" name="Diagram 4"/>
          <p:cNvGraphicFramePr/>
          <p:nvPr/>
        </p:nvGraphicFramePr>
        <p:xfrm>
          <a:off x="4851400" y="152400"/>
          <a:ext cx="73406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4953000" y="5715000"/>
            <a:ext cx="7239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Times New Roman" pitchFamily="18" charset="0"/>
                <a:cs typeface="Times New Roman" pitchFamily="18" charset="0"/>
              </a:rPr>
              <a:t>Object Relational Database</a:t>
            </a:r>
            <a:endParaRPr lang="en-US" sz="3600" dirty="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914400"/>
            <a:ext cx="5399980" cy="5943600"/>
          </a:xfrm>
        </p:spPr>
        <p:txBody>
          <a:bodyPr>
            <a:normAutofit/>
          </a:bodyPr>
          <a:lstStyle/>
          <a:p>
            <a:r>
              <a:rPr lang="en-US" sz="2000" dirty="0" smtClean="0">
                <a:solidFill>
                  <a:schemeClr val="accent1">
                    <a:lumMod val="60000"/>
                    <a:lumOff val="40000"/>
                  </a:schemeClr>
                </a:solidFill>
                <a:latin typeface="Times New Roman" pitchFamily="18" charset="0"/>
                <a:cs typeface="Times New Roman" pitchFamily="18" charset="0"/>
              </a:rPr>
              <a:t>DATA MODELING:-</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Data modeling  is the process of creating a data model for an information system by applying certain formal techniques.</a:t>
            </a:r>
          </a:p>
          <a:p>
            <a:r>
              <a:rPr lang="en-US" sz="2000" dirty="0" smtClean="0">
                <a:solidFill>
                  <a:schemeClr val="accent1">
                    <a:lumMod val="60000"/>
                    <a:lumOff val="40000"/>
                  </a:schemeClr>
                </a:solidFill>
                <a:latin typeface="Times New Roman" pitchFamily="18" charset="0"/>
                <a:cs typeface="Times New Roman" pitchFamily="18" charset="0"/>
              </a:rPr>
              <a:t>FILE  SYSTEM :-</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A flat file database uses files to store simple information on </a:t>
            </a:r>
            <a:r>
              <a:rPr lang="en-US" sz="2000" dirty="0" smtClean="0">
                <a:solidFill>
                  <a:schemeClr val="accent2">
                    <a:lumMod val="75000"/>
                  </a:schemeClr>
                </a:solidFill>
                <a:latin typeface="Times New Roman" pitchFamily="18" charset="0"/>
                <a:cs typeface="Times New Roman" pitchFamily="18" charset="0"/>
              </a:rPr>
              <a:t>a  </a:t>
            </a:r>
            <a:r>
              <a:rPr lang="en-US" sz="2000" dirty="0" smtClean="0">
                <a:solidFill>
                  <a:schemeClr val="accent2">
                    <a:lumMod val="75000"/>
                  </a:schemeClr>
                </a:solidFill>
                <a:latin typeface="Times New Roman" pitchFamily="18" charset="0"/>
                <a:cs typeface="Times New Roman" pitchFamily="18" charset="0"/>
              </a:rPr>
              <a:t>computer. </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A </a:t>
            </a:r>
            <a:r>
              <a:rPr lang="en-US" sz="2000" dirty="0" smtClean="0">
                <a:solidFill>
                  <a:schemeClr val="accent2">
                    <a:lumMod val="75000"/>
                  </a:schemeClr>
                </a:solidFill>
                <a:latin typeface="Times New Roman" pitchFamily="18" charset="0"/>
                <a:cs typeface="Times New Roman" pitchFamily="18" charset="0"/>
              </a:rPr>
              <a:t>UNIX or Linux operating system runs on a series of flat file databases</a:t>
            </a:r>
            <a:r>
              <a:rPr lang="en-US" sz="2000" dirty="0" smtClean="0">
                <a:solidFill>
                  <a:schemeClr val="accent2">
                    <a:lumMod val="75000"/>
                  </a:schemeClr>
                </a:solidFill>
                <a:latin typeface="Times New Roman" pitchFamily="18" charset="0"/>
                <a:cs typeface="Times New Roman" pitchFamily="18" charset="0"/>
              </a:rPr>
              <a:t>.</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 </a:t>
            </a:r>
            <a:r>
              <a:rPr lang="en-US" sz="2000" dirty="0" smtClean="0">
                <a:solidFill>
                  <a:schemeClr val="accent2">
                    <a:lumMod val="75000"/>
                  </a:schemeClr>
                </a:solidFill>
                <a:latin typeface="Times New Roman" pitchFamily="18" charset="0"/>
                <a:cs typeface="Times New Roman" pitchFamily="18" charset="0"/>
              </a:rPr>
              <a:t>A Windows computer also uses flat file databases to store information which is used every day</a:t>
            </a:r>
            <a:r>
              <a:rPr lang="en-US" sz="2000" dirty="0" smtClean="0">
                <a:solidFill>
                  <a:schemeClr val="accent2">
                    <a:lumMod val="75000"/>
                  </a:schemeClr>
                </a:solidFill>
                <a:latin typeface="Times New Roman" pitchFamily="18" charset="0"/>
                <a:cs typeface="Times New Roman" pitchFamily="18" charset="0"/>
              </a:rPr>
              <a:t>.</a:t>
            </a:r>
          </a:p>
          <a:p>
            <a:r>
              <a:rPr lang="en-US" sz="2000" dirty="0" smtClean="0">
                <a:solidFill>
                  <a:schemeClr val="accent1">
                    <a:lumMod val="60000"/>
                    <a:lumOff val="40000"/>
                  </a:schemeClr>
                </a:solidFill>
                <a:latin typeface="Times New Roman" pitchFamily="18" charset="0"/>
                <a:cs typeface="Times New Roman" pitchFamily="18" charset="0"/>
              </a:rPr>
              <a:t> Hierarchical Database:-</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In this model each entity has only one parent but can have several children</a:t>
            </a:r>
            <a:r>
              <a:rPr lang="en-US" sz="2000" dirty="0" smtClean="0">
                <a:solidFill>
                  <a:schemeClr val="accent2">
                    <a:lumMod val="75000"/>
                  </a:schemeClr>
                </a:solidFill>
                <a:latin typeface="Times New Roman" pitchFamily="18" charset="0"/>
                <a:cs typeface="Times New Roman" pitchFamily="18" charset="0"/>
              </a:rPr>
              <a:t>.</a:t>
            </a: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 </a:t>
            </a:r>
            <a:r>
              <a:rPr lang="en-US" sz="2000" dirty="0" smtClean="0">
                <a:solidFill>
                  <a:schemeClr val="accent2">
                    <a:lumMod val="75000"/>
                  </a:schemeClr>
                </a:solidFill>
                <a:latin typeface="Times New Roman" pitchFamily="18" charset="0"/>
                <a:cs typeface="Times New Roman" pitchFamily="18" charset="0"/>
              </a:rPr>
              <a:t>At the top of hierarchy there is only one entity which is called </a:t>
            </a:r>
            <a:r>
              <a:rPr lang="en-US" sz="2000" dirty="0" smtClean="0">
                <a:solidFill>
                  <a:schemeClr val="accent2">
                    <a:lumMod val="75000"/>
                  </a:schemeClr>
                </a:solidFill>
                <a:latin typeface="Times New Roman" pitchFamily="18" charset="0"/>
                <a:cs typeface="Times New Roman" pitchFamily="18" charset="0"/>
              </a:rPr>
              <a:t>Root.</a:t>
            </a:r>
          </a:p>
          <a:p>
            <a:endParaRPr lang="en-US" sz="2000" dirty="0" smtClean="0">
              <a:solidFill>
                <a:schemeClr val="accent1">
                  <a:lumMod val="60000"/>
                  <a:lumOff val="40000"/>
                </a:schemeClr>
              </a:solidFill>
              <a:latin typeface="Times New Roman" pitchFamily="18" charset="0"/>
              <a:cs typeface="Times New Roman" pitchFamily="18" charset="0"/>
            </a:endParaRPr>
          </a:p>
          <a:p>
            <a:endParaRPr lang="en-US" dirty="0" smtClean="0">
              <a:solidFill>
                <a:schemeClr val="accent2">
                  <a:lumMod val="75000"/>
                </a:schemeClr>
              </a:solidFill>
            </a:endParaRPr>
          </a:p>
          <a:p>
            <a:endParaRPr lang="en-US" dirty="0" smtClean="0">
              <a:solidFill>
                <a:schemeClr val="accent2">
                  <a:lumMod val="75000"/>
                </a:schemeClr>
              </a:solidFill>
            </a:endParaRPr>
          </a:p>
          <a:p>
            <a:endParaRPr lang="en-US" dirty="0" smtClean="0">
              <a:solidFill>
                <a:schemeClr val="accent1">
                  <a:lumMod val="60000"/>
                  <a:lumOff val="40000"/>
                </a:schemeClr>
              </a:solidFill>
            </a:endParaRPr>
          </a:p>
          <a:p>
            <a:endParaRPr lang="en-US" dirty="0">
              <a:solidFill>
                <a:schemeClr val="accent1">
                  <a:lumMod val="60000"/>
                  <a:lumOff val="40000"/>
                </a:schemeClr>
              </a:solidFill>
            </a:endParaRPr>
          </a:p>
        </p:txBody>
      </p:sp>
      <p:pic>
        <p:nvPicPr>
          <p:cNvPr id="2050" name="Picture 2"/>
          <p:cNvPicPr>
            <a:picLocks noChangeAspect="1" noChangeArrowheads="1"/>
          </p:cNvPicPr>
          <p:nvPr/>
        </p:nvPicPr>
        <p:blipFill>
          <a:blip r:embed="rId2"/>
          <a:srcRect/>
          <a:stretch>
            <a:fillRect/>
          </a:stretch>
        </p:blipFill>
        <p:spPr bwMode="auto">
          <a:xfrm>
            <a:off x="5867400" y="1066800"/>
            <a:ext cx="6172200" cy="51054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990600"/>
            <a:ext cx="6248400" cy="5867400"/>
          </a:xfrm>
        </p:spPr>
        <p:txBody>
          <a:bodyPr>
            <a:normAutofit fontScale="85000" lnSpcReduction="10000"/>
          </a:bodyPr>
          <a:lstStyle/>
          <a:p>
            <a:r>
              <a:rPr lang="en-US" sz="2000" dirty="0" smtClean="0">
                <a:solidFill>
                  <a:schemeClr val="accent1">
                    <a:lumMod val="60000"/>
                    <a:lumOff val="40000"/>
                  </a:schemeClr>
                </a:solidFill>
                <a:latin typeface="Times New Roman" pitchFamily="18" charset="0"/>
                <a:cs typeface="Times New Roman" pitchFamily="18" charset="0"/>
              </a:rPr>
              <a:t>NETWORK DATABASE:-</a:t>
            </a:r>
          </a:p>
          <a:p>
            <a:r>
              <a:rPr lang="en-US" sz="1800" dirty="0" smtClean="0">
                <a:solidFill>
                  <a:schemeClr val="accent2">
                    <a:lumMod val="75000"/>
                  </a:schemeClr>
                </a:solidFill>
                <a:latin typeface="Times New Roman" pitchFamily="18" charset="0"/>
                <a:cs typeface="Times New Roman" pitchFamily="18" charset="0"/>
              </a:rPr>
              <a:t>In the network model, entities are organized in a graph, in which some entities can be accessed through several paths</a:t>
            </a:r>
            <a:r>
              <a:rPr lang="en-US" sz="1800" dirty="0" smtClean="0">
                <a:solidFill>
                  <a:schemeClr val="accent2">
                    <a:lumMod val="75000"/>
                  </a:schemeClr>
                </a:solidFill>
                <a:latin typeface="Times New Roman" pitchFamily="18" charset="0"/>
                <a:cs typeface="Times New Roman" pitchFamily="18" charset="0"/>
              </a:rPr>
              <a:t>.</a:t>
            </a:r>
          </a:p>
          <a:p>
            <a:r>
              <a:rPr lang="en-US" sz="1800"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In network model, the relationship can be defined using sets</a:t>
            </a:r>
            <a:r>
              <a:rPr lang="en-US" sz="1800" dirty="0" smtClean="0">
                <a:solidFill>
                  <a:schemeClr val="accent2">
                    <a:lumMod val="75000"/>
                  </a:schemeClr>
                </a:solidFill>
                <a:latin typeface="Times New Roman" pitchFamily="18" charset="0"/>
                <a:cs typeface="Times New Roman" pitchFamily="18" charset="0"/>
              </a:rPr>
              <a:t>.</a:t>
            </a:r>
          </a:p>
          <a:p>
            <a:r>
              <a:rPr lang="en-US" sz="2000" dirty="0" smtClean="0">
                <a:solidFill>
                  <a:schemeClr val="accent1">
                    <a:lumMod val="60000"/>
                    <a:lumOff val="40000"/>
                  </a:schemeClr>
                </a:solidFill>
                <a:latin typeface="Times New Roman" pitchFamily="18" charset="0"/>
                <a:cs typeface="Times New Roman" pitchFamily="18" charset="0"/>
              </a:rPr>
              <a:t>RELATIONAL DATABASE:-</a:t>
            </a:r>
          </a:p>
          <a:p>
            <a:r>
              <a:rPr lang="en-US" sz="1800" dirty="0" smtClean="0">
                <a:solidFill>
                  <a:schemeClr val="accent2">
                    <a:lumMod val="75000"/>
                  </a:schemeClr>
                </a:solidFill>
                <a:latin typeface="Times New Roman" pitchFamily="18" charset="0"/>
                <a:cs typeface="Times New Roman" pitchFamily="18" charset="0"/>
              </a:rPr>
              <a:t>A relational database is a collection of data items organized as a set of formally-described tables from which data can be accessed or reassembled in many different ways without having to reorganize </a:t>
            </a:r>
            <a:r>
              <a:rPr lang="en-US" sz="1800" dirty="0" smtClean="0">
                <a:solidFill>
                  <a:schemeClr val="accent2">
                    <a:lumMod val="75000"/>
                  </a:schemeClr>
                </a:solidFill>
                <a:latin typeface="Times New Roman" pitchFamily="18" charset="0"/>
                <a:cs typeface="Times New Roman" pitchFamily="18" charset="0"/>
              </a:rPr>
              <a:t>the database</a:t>
            </a:r>
            <a:r>
              <a:rPr lang="en-US" sz="1800" dirty="0" smtClean="0">
                <a:solidFill>
                  <a:schemeClr val="accent2">
                    <a:lumMod val="75000"/>
                  </a:schemeClr>
                </a:solidFill>
                <a:latin typeface="Times New Roman" pitchFamily="18" charset="0"/>
                <a:cs typeface="Times New Roman" pitchFamily="18" charset="0"/>
              </a:rPr>
              <a:t> tables</a:t>
            </a:r>
            <a:r>
              <a:rPr lang="en-US" sz="1800" dirty="0" smtClean="0">
                <a:solidFill>
                  <a:schemeClr val="accent2">
                    <a:lumMod val="75000"/>
                  </a:schemeClr>
                </a:solidFill>
                <a:latin typeface="Times New Roman" pitchFamily="18" charset="0"/>
                <a:cs typeface="Times New Roman" pitchFamily="18" charset="0"/>
              </a:rPr>
              <a:t>.</a:t>
            </a:r>
          </a:p>
          <a:p>
            <a:r>
              <a:rPr lang="en-US" sz="2000" dirty="0" smtClean="0">
                <a:solidFill>
                  <a:schemeClr val="accent1">
                    <a:lumMod val="60000"/>
                    <a:lumOff val="40000"/>
                  </a:schemeClr>
                </a:solidFill>
                <a:latin typeface="Times New Roman" pitchFamily="18" charset="0"/>
                <a:cs typeface="Times New Roman" pitchFamily="18" charset="0"/>
              </a:rPr>
              <a:t>OBJECT  DATABASE:-</a:t>
            </a:r>
          </a:p>
          <a:p>
            <a:pPr>
              <a:buFont typeface="Wingdings" pitchFamily="2" charset="2"/>
              <a:buChar char="v"/>
            </a:pPr>
            <a:r>
              <a:rPr lang="en-US" sz="1800" dirty="0" smtClean="0">
                <a:solidFill>
                  <a:schemeClr val="accent2">
                    <a:lumMod val="75000"/>
                  </a:schemeClr>
                </a:solidFill>
                <a:latin typeface="Times New Roman" pitchFamily="18" charset="0"/>
                <a:cs typeface="Times New Roman" pitchFamily="18" charset="0"/>
              </a:rPr>
              <a:t>An object database is a</a:t>
            </a:r>
            <a:r>
              <a:rPr lang="en-US" sz="1800" b="1"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database management system in which information is represented in the form of objects as used in object-oriented </a:t>
            </a:r>
            <a:r>
              <a:rPr lang="en-US" sz="1800" dirty="0" smtClean="0">
                <a:solidFill>
                  <a:schemeClr val="accent2">
                    <a:lumMod val="75000"/>
                  </a:schemeClr>
                </a:solidFill>
                <a:latin typeface="Times New Roman" pitchFamily="18" charset="0"/>
                <a:cs typeface="Times New Roman" pitchFamily="18" charset="0"/>
              </a:rPr>
              <a:t>programming.</a:t>
            </a:r>
          </a:p>
          <a:p>
            <a:pPr>
              <a:buFont typeface="Wingdings" pitchFamily="2" charset="2"/>
              <a:buChar char="v"/>
            </a:pPr>
            <a:r>
              <a:rPr lang="en-US" sz="1800" dirty="0" smtClean="0">
                <a:solidFill>
                  <a:schemeClr val="accent2">
                    <a:lumMod val="75000"/>
                  </a:schemeClr>
                </a:solidFill>
                <a:latin typeface="Times New Roman" pitchFamily="18" charset="0"/>
                <a:cs typeface="Times New Roman" pitchFamily="18" charset="0"/>
              </a:rPr>
              <a:t> Object </a:t>
            </a:r>
            <a:r>
              <a:rPr lang="en-US" sz="1800" dirty="0" smtClean="0">
                <a:solidFill>
                  <a:schemeClr val="accent2">
                    <a:lumMod val="75000"/>
                  </a:schemeClr>
                </a:solidFill>
                <a:latin typeface="Times New Roman" pitchFamily="18" charset="0"/>
                <a:cs typeface="Times New Roman" pitchFamily="18" charset="0"/>
              </a:rPr>
              <a:t>databases are different from </a:t>
            </a:r>
            <a:r>
              <a:rPr lang="en-US" sz="1800" dirty="0" smtClean="0">
                <a:solidFill>
                  <a:schemeClr val="accent2">
                    <a:lumMod val="75000"/>
                  </a:schemeClr>
                </a:solidFill>
                <a:latin typeface="Times New Roman" pitchFamily="18" charset="0"/>
                <a:cs typeface="Times New Roman" pitchFamily="18" charset="0"/>
              </a:rPr>
              <a:t>relational databases</a:t>
            </a:r>
            <a:r>
              <a:rPr lang="en-US" sz="1800" dirty="0" smtClean="0">
                <a:solidFill>
                  <a:schemeClr val="accent2">
                    <a:lumMod val="75000"/>
                  </a:schemeClr>
                </a:solidFill>
                <a:latin typeface="Times New Roman" pitchFamily="18" charset="0"/>
                <a:cs typeface="Times New Roman" pitchFamily="18" charset="0"/>
              </a:rPr>
              <a:t> which are table-oriented</a:t>
            </a:r>
            <a:r>
              <a:rPr lang="en-US" sz="1800" dirty="0" smtClean="0">
                <a:solidFill>
                  <a:schemeClr val="accent2">
                    <a:lumMod val="75000"/>
                  </a:schemeClr>
                </a:solidFill>
                <a:latin typeface="Times New Roman" pitchFamily="18" charset="0"/>
                <a:cs typeface="Times New Roman" pitchFamily="18" charset="0"/>
              </a:rPr>
              <a:t>.</a:t>
            </a:r>
          </a:p>
          <a:p>
            <a:r>
              <a:rPr lang="en-US" sz="2000" dirty="0" smtClean="0">
                <a:solidFill>
                  <a:schemeClr val="accent1">
                    <a:lumMod val="60000"/>
                    <a:lumOff val="40000"/>
                  </a:schemeClr>
                </a:solidFill>
                <a:latin typeface="Times New Roman" pitchFamily="18" charset="0"/>
                <a:cs typeface="Times New Roman" pitchFamily="18" charset="0"/>
              </a:rPr>
              <a:t>OBJECT RELATIONAL DATABASE:-</a:t>
            </a:r>
          </a:p>
          <a:p>
            <a:pPr>
              <a:buFont typeface="Wingdings" pitchFamily="2" charset="2"/>
              <a:buChar char="v"/>
            </a:pPr>
            <a:r>
              <a:rPr lang="en-US" dirty="0" smtClean="0">
                <a:solidFill>
                  <a:schemeClr val="accent2">
                    <a:lumMod val="75000"/>
                  </a:schemeClr>
                </a:solidFill>
                <a:latin typeface="Times New Roman" pitchFamily="18" charset="0"/>
                <a:cs typeface="Times New Roman" pitchFamily="18" charset="0"/>
              </a:rPr>
              <a:t>An </a:t>
            </a:r>
            <a:r>
              <a:rPr lang="en-US" b="1" dirty="0" smtClean="0">
                <a:solidFill>
                  <a:schemeClr val="accent2">
                    <a:lumMod val="75000"/>
                  </a:schemeClr>
                </a:solidFill>
                <a:latin typeface="Times New Roman" pitchFamily="18" charset="0"/>
                <a:cs typeface="Times New Roman" pitchFamily="18" charset="0"/>
              </a:rPr>
              <a:t>object</a:t>
            </a:r>
            <a:r>
              <a:rPr lang="en-US" dirty="0" smtClean="0">
                <a:solidFill>
                  <a:schemeClr val="accent2">
                    <a:lumMod val="75000"/>
                  </a:schemeClr>
                </a:solidFill>
                <a:latin typeface="Times New Roman" pitchFamily="18" charset="0"/>
                <a:cs typeface="Times New Roman" pitchFamily="18" charset="0"/>
              </a:rPr>
              <a:t>-</a:t>
            </a:r>
            <a:r>
              <a:rPr lang="en-US" b="1" dirty="0" smtClean="0">
                <a:solidFill>
                  <a:schemeClr val="accent2">
                    <a:lumMod val="75000"/>
                  </a:schemeClr>
                </a:solidFill>
                <a:latin typeface="Times New Roman" pitchFamily="18" charset="0"/>
                <a:cs typeface="Times New Roman" pitchFamily="18" charset="0"/>
              </a:rPr>
              <a:t>relational database</a:t>
            </a:r>
            <a:r>
              <a:rPr lang="en-US" dirty="0" smtClean="0">
                <a:solidFill>
                  <a:schemeClr val="accent2">
                    <a:lumMod val="75000"/>
                  </a:schemeClr>
                </a:solidFill>
                <a:latin typeface="Times New Roman" pitchFamily="18" charset="0"/>
                <a:cs typeface="Times New Roman" pitchFamily="18" charset="0"/>
              </a:rPr>
              <a:t> (ORD), or object-relational</a:t>
            </a:r>
            <a:r>
              <a:rPr lang="en-US" b="1" dirty="0" smtClean="0">
                <a:solidFill>
                  <a:schemeClr val="accent2">
                    <a:lumMod val="75000"/>
                  </a:schemeClr>
                </a:solidFill>
                <a:latin typeface="Times New Roman" pitchFamily="18" charset="0"/>
                <a:cs typeface="Times New Roman" pitchFamily="18" charset="0"/>
              </a:rPr>
              <a:t> </a:t>
            </a:r>
            <a:r>
              <a:rPr lang="en-US" dirty="0" smtClean="0">
                <a:solidFill>
                  <a:schemeClr val="accent2">
                    <a:lumMod val="75000"/>
                  </a:schemeClr>
                </a:solidFill>
                <a:latin typeface="Times New Roman" pitchFamily="18" charset="0"/>
                <a:cs typeface="Times New Roman" pitchFamily="18" charset="0"/>
              </a:rPr>
              <a:t>database management system (ORDBMS), is a database management system (DBMS) similar to a relational database, but with </a:t>
            </a:r>
            <a:r>
              <a:rPr lang="en-US" dirty="0" smtClean="0">
                <a:solidFill>
                  <a:schemeClr val="accent2">
                    <a:lumMod val="75000"/>
                  </a:schemeClr>
                </a:solidFill>
                <a:latin typeface="Times New Roman" pitchFamily="18" charset="0"/>
                <a:cs typeface="Times New Roman" pitchFamily="18" charset="0"/>
              </a:rPr>
              <a:t>an</a:t>
            </a:r>
            <a:r>
              <a:rPr lang="en-US" b="1" dirty="0" smtClean="0">
                <a:solidFill>
                  <a:schemeClr val="accent2">
                    <a:lumMod val="75000"/>
                  </a:schemeClr>
                </a:solidFill>
                <a:latin typeface="Times New Roman" pitchFamily="18" charset="0"/>
                <a:cs typeface="Times New Roman" pitchFamily="18" charset="0"/>
              </a:rPr>
              <a:t> </a:t>
            </a:r>
            <a:r>
              <a:rPr lang="en-US" dirty="0" smtClean="0">
                <a:solidFill>
                  <a:schemeClr val="accent2">
                    <a:lumMod val="75000"/>
                  </a:schemeClr>
                </a:solidFill>
                <a:latin typeface="Times New Roman" pitchFamily="18" charset="0"/>
                <a:cs typeface="Times New Roman" pitchFamily="18" charset="0"/>
              </a:rPr>
              <a:t>object</a:t>
            </a:r>
            <a:r>
              <a:rPr lang="en-US" dirty="0" smtClean="0">
                <a:solidFill>
                  <a:schemeClr val="accent2">
                    <a:lumMod val="75000"/>
                  </a:schemeClr>
                </a:solidFill>
                <a:latin typeface="Times New Roman" pitchFamily="18" charset="0"/>
                <a:cs typeface="Times New Roman" pitchFamily="18" charset="0"/>
              </a:rPr>
              <a:t>-</a:t>
            </a:r>
            <a:r>
              <a:rPr lang="en-US" dirty="0" smtClean="0">
                <a:solidFill>
                  <a:schemeClr val="accent2">
                    <a:lumMod val="75000"/>
                  </a:schemeClr>
                </a:solidFill>
                <a:latin typeface="Times New Roman" pitchFamily="18" charset="0"/>
                <a:cs typeface="Times New Roman" pitchFamily="18" charset="0"/>
              </a:rPr>
              <a:t>oriented</a:t>
            </a:r>
            <a:r>
              <a:rPr lang="en-US" dirty="0" smtClean="0">
                <a:solidFill>
                  <a:schemeClr val="accent2">
                    <a:lumMod val="75000"/>
                  </a:schemeClr>
                </a:solidFill>
                <a:latin typeface="Times New Roman" pitchFamily="18" charset="0"/>
                <a:cs typeface="Times New Roman" pitchFamily="18" charset="0"/>
              </a:rPr>
              <a:t> database </a:t>
            </a:r>
            <a:r>
              <a:rPr lang="en-US" dirty="0" smtClean="0">
                <a:solidFill>
                  <a:schemeClr val="accent2">
                    <a:lumMod val="75000"/>
                  </a:schemeClr>
                </a:solidFill>
                <a:latin typeface="Times New Roman" pitchFamily="18" charset="0"/>
                <a:cs typeface="Times New Roman" pitchFamily="18" charset="0"/>
              </a:rPr>
              <a:t>model</a:t>
            </a:r>
            <a:r>
              <a:rPr lang="en-US" dirty="0" smtClean="0">
                <a:solidFill>
                  <a:schemeClr val="accent2">
                    <a:lumMod val="75000"/>
                  </a:schemeClr>
                </a:solidFill>
                <a:latin typeface="Times New Roman" pitchFamily="18" charset="0"/>
                <a:cs typeface="Times New Roman" pitchFamily="18" charset="0"/>
              </a:rPr>
              <a:t>.</a:t>
            </a:r>
            <a:endParaRPr lang="en-US" dirty="0" smtClean="0">
              <a:solidFill>
                <a:schemeClr val="accent2">
                  <a:lumMod val="75000"/>
                </a:schemeClr>
              </a:solidFill>
              <a:latin typeface="Times New Roman" pitchFamily="18" charset="0"/>
              <a:cs typeface="Times New Roman" pitchFamily="18" charset="0"/>
            </a:endParaRPr>
          </a:p>
          <a:p>
            <a:pPr>
              <a:buFont typeface="Wingdings" pitchFamily="2" charset="2"/>
              <a:buChar char="v"/>
            </a:pPr>
            <a:r>
              <a:rPr lang="en-US" dirty="0" smtClean="0">
                <a:solidFill>
                  <a:schemeClr val="accent2">
                    <a:lumMod val="75000"/>
                  </a:schemeClr>
                </a:solidFill>
                <a:latin typeface="Times New Roman" pitchFamily="18" charset="0"/>
                <a:cs typeface="Times New Roman" pitchFamily="18" charset="0"/>
              </a:rPr>
              <a:t>O</a:t>
            </a:r>
            <a:r>
              <a:rPr lang="en-US" dirty="0" smtClean="0">
                <a:solidFill>
                  <a:schemeClr val="accent2">
                    <a:lumMod val="75000"/>
                  </a:schemeClr>
                </a:solidFill>
                <a:latin typeface="Times New Roman" pitchFamily="18" charset="0"/>
                <a:cs typeface="Times New Roman" pitchFamily="18" charset="0"/>
              </a:rPr>
              <a:t>bjects</a:t>
            </a:r>
            <a:r>
              <a:rPr lang="en-US" dirty="0" smtClean="0">
                <a:solidFill>
                  <a:schemeClr val="accent2">
                    <a:lumMod val="75000"/>
                  </a:schemeClr>
                </a:solidFill>
                <a:latin typeface="Times New Roman" pitchFamily="18" charset="0"/>
                <a:cs typeface="Times New Roman" pitchFamily="18" charset="0"/>
              </a:rPr>
              <a:t>, classes and inheritance are directly supported in </a:t>
            </a:r>
            <a:r>
              <a:rPr lang="en-US" dirty="0" smtClean="0">
                <a:solidFill>
                  <a:schemeClr val="accent2">
                    <a:lumMod val="75000"/>
                  </a:schemeClr>
                </a:solidFill>
                <a:latin typeface="Times New Roman" pitchFamily="18" charset="0"/>
                <a:cs typeface="Times New Roman" pitchFamily="18" charset="0"/>
              </a:rPr>
              <a:t>database</a:t>
            </a:r>
            <a:r>
              <a:rPr lang="en-US" b="1" dirty="0" smtClean="0">
                <a:solidFill>
                  <a:schemeClr val="accent2">
                    <a:lumMod val="75000"/>
                  </a:schemeClr>
                </a:solidFill>
                <a:latin typeface="Times New Roman" pitchFamily="18" charset="0"/>
                <a:cs typeface="Times New Roman" pitchFamily="18" charset="0"/>
              </a:rPr>
              <a:t> </a:t>
            </a:r>
            <a:r>
              <a:rPr lang="en-US" dirty="0" smtClean="0">
                <a:solidFill>
                  <a:schemeClr val="accent2">
                    <a:lumMod val="75000"/>
                  </a:schemeClr>
                </a:solidFill>
                <a:latin typeface="Times New Roman" pitchFamily="18" charset="0"/>
                <a:cs typeface="Times New Roman" pitchFamily="18" charset="0"/>
              </a:rPr>
              <a:t>schemas </a:t>
            </a:r>
            <a:r>
              <a:rPr lang="en-US" dirty="0" smtClean="0">
                <a:solidFill>
                  <a:schemeClr val="accent2">
                    <a:lumMod val="75000"/>
                  </a:schemeClr>
                </a:solidFill>
                <a:latin typeface="Times New Roman" pitchFamily="18" charset="0"/>
                <a:cs typeface="Times New Roman" pitchFamily="18" charset="0"/>
              </a:rPr>
              <a:t>and in the query language.</a:t>
            </a:r>
            <a:endParaRPr lang="en-US" dirty="0" smtClean="0">
              <a:solidFill>
                <a:schemeClr val="accent2">
                  <a:lumMod val="75000"/>
                </a:schemeClr>
              </a:solidFill>
              <a:latin typeface="Times New Roman" pitchFamily="18" charset="0"/>
              <a:cs typeface="Times New Roman" pitchFamily="18" charset="0"/>
            </a:endParaRPr>
          </a:p>
          <a:p>
            <a:endParaRPr lang="en-US" sz="2000" dirty="0" smtClean="0">
              <a:solidFill>
                <a:schemeClr val="accent1">
                  <a:lumMod val="60000"/>
                  <a:lumOff val="40000"/>
                </a:schemeClr>
              </a:solidFill>
              <a:latin typeface="Times New Roman" pitchFamily="18" charset="0"/>
              <a:cs typeface="Times New Roman" pitchFamily="18" charset="0"/>
            </a:endParaRPr>
          </a:p>
          <a:p>
            <a:endParaRPr lang="en-US" sz="1800" dirty="0" smtClean="0">
              <a:solidFill>
                <a:schemeClr val="accent2">
                  <a:lumMod val="75000"/>
                </a:schemeClr>
              </a:solidFill>
              <a:latin typeface="Times New Roman" pitchFamily="18" charset="0"/>
              <a:cs typeface="Times New Roman" pitchFamily="18" charset="0"/>
            </a:endParaRPr>
          </a:p>
          <a:p>
            <a:endParaRPr lang="en-US" sz="2000" dirty="0" smtClean="0">
              <a:solidFill>
                <a:schemeClr val="accent1">
                  <a:lumMod val="60000"/>
                  <a:lumOff val="40000"/>
                </a:schemeClr>
              </a:solidFill>
              <a:latin typeface="Times New Roman" pitchFamily="18" charset="0"/>
              <a:cs typeface="Times New Roman" pitchFamily="18" charset="0"/>
            </a:endParaRPr>
          </a:p>
          <a:p>
            <a:endParaRPr lang="en-US" sz="2000" dirty="0" smtClean="0">
              <a:solidFill>
                <a:schemeClr val="accent1">
                  <a:lumMod val="60000"/>
                  <a:lumOff val="40000"/>
                </a:schemeClr>
              </a:solidFill>
              <a:latin typeface="Times New Roman" pitchFamily="18" charset="0"/>
              <a:cs typeface="Times New Roman" pitchFamily="18" charset="0"/>
            </a:endParaRPr>
          </a:p>
          <a:p>
            <a:endParaRPr lang="en-US" sz="1800" dirty="0" smtClean="0">
              <a:solidFill>
                <a:schemeClr val="accent2">
                  <a:lumMod val="75000"/>
                </a:schemeClr>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6477001" y="1295400"/>
            <a:ext cx="5715000" cy="49530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DATABASE CONCEPTS</a:t>
            </a:r>
            <a:endParaRPr lang="en-US" dirty="0"/>
          </a:p>
        </p:txBody>
      </p:sp>
      <p:graphicFrame>
        <p:nvGraphicFramePr>
          <p:cNvPr id="4" name="Diagram 3"/>
          <p:cNvGraphicFramePr/>
          <p:nvPr/>
        </p:nvGraphicFramePr>
        <p:xfrm>
          <a:off x="2667000" y="6858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07988" y="990600"/>
            <a:ext cx="5840412" cy="5867400"/>
          </a:xfrm>
        </p:spPr>
        <p:txBody>
          <a:bodyPr>
            <a:normAutofit fontScale="92500"/>
          </a:bodyPr>
          <a:lstStyle/>
          <a:p>
            <a:r>
              <a:rPr lang="en-US" sz="2100" dirty="0" smtClean="0">
                <a:solidFill>
                  <a:schemeClr val="accent1">
                    <a:lumMod val="60000"/>
                    <a:lumOff val="40000"/>
                  </a:schemeClr>
                </a:solidFill>
                <a:latin typeface="Times New Roman" pitchFamily="18" charset="0"/>
                <a:cs typeface="Times New Roman" pitchFamily="18" charset="0"/>
              </a:rPr>
              <a:t>FILE BASED APPROACH:-</a:t>
            </a:r>
          </a:p>
          <a:p>
            <a:pPr>
              <a:buFont typeface="Wingdings" pitchFamily="2" charset="2"/>
              <a:buChar char="v"/>
            </a:pPr>
            <a:r>
              <a:rPr lang="en-US" sz="1800" dirty="0" smtClean="0">
                <a:solidFill>
                  <a:schemeClr val="accent2">
                    <a:lumMod val="75000"/>
                  </a:schemeClr>
                </a:solidFill>
                <a:latin typeface="Times New Roman" pitchFamily="18" charset="0"/>
                <a:cs typeface="Times New Roman" pitchFamily="18" charset="0"/>
              </a:rPr>
              <a:t>The term has generally implied a small, simple database</a:t>
            </a:r>
            <a:r>
              <a:rPr lang="en-US" sz="1800" dirty="0" smtClean="0">
                <a:solidFill>
                  <a:schemeClr val="accent2">
                    <a:lumMod val="75000"/>
                  </a:schemeClr>
                </a:solidFill>
                <a:latin typeface="Times New Roman" pitchFamily="18" charset="0"/>
                <a:cs typeface="Times New Roman" pitchFamily="18" charset="0"/>
              </a:rPr>
              <a:t>.</a:t>
            </a:r>
          </a:p>
          <a:p>
            <a:pPr>
              <a:buFont typeface="Wingdings" pitchFamily="2" charset="2"/>
              <a:buChar char="v"/>
            </a:pPr>
            <a:r>
              <a:rPr lang="en-US" sz="1800"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As computer memory has become cheaper, more sophisticated databases can now be entirely held in memory for faster access. </a:t>
            </a:r>
            <a:endParaRPr lang="en-US" sz="1800" dirty="0" smtClean="0">
              <a:solidFill>
                <a:schemeClr val="accent2">
                  <a:lumMod val="75000"/>
                </a:schemeClr>
              </a:solidFill>
              <a:latin typeface="Times New Roman" pitchFamily="18" charset="0"/>
              <a:cs typeface="Times New Roman" pitchFamily="18" charset="0"/>
            </a:endParaRPr>
          </a:p>
          <a:p>
            <a:pPr>
              <a:buFont typeface="Wingdings" pitchFamily="2" charset="2"/>
              <a:buChar char="v"/>
            </a:pPr>
            <a:r>
              <a:rPr lang="en-US" sz="1800" dirty="0" smtClean="0">
                <a:solidFill>
                  <a:schemeClr val="accent2">
                    <a:lumMod val="75000"/>
                  </a:schemeClr>
                </a:solidFill>
                <a:latin typeface="Times New Roman" pitchFamily="18" charset="0"/>
                <a:cs typeface="Times New Roman" pitchFamily="18" charset="0"/>
              </a:rPr>
              <a:t>These </a:t>
            </a:r>
            <a:r>
              <a:rPr lang="en-US" sz="1800" dirty="0" smtClean="0">
                <a:solidFill>
                  <a:schemeClr val="accent2">
                    <a:lumMod val="75000"/>
                  </a:schemeClr>
                </a:solidFill>
                <a:latin typeface="Times New Roman" pitchFamily="18" charset="0"/>
                <a:cs typeface="Times New Roman" pitchFamily="18" charset="0"/>
              </a:rPr>
              <a:t>newer databases would not generally be referred to </a:t>
            </a:r>
            <a:r>
              <a:rPr lang="en-US" sz="1800" dirty="0" smtClean="0">
                <a:solidFill>
                  <a:schemeClr val="accent2">
                    <a:lumMod val="75000"/>
                  </a:schemeClr>
                </a:solidFill>
                <a:latin typeface="Times New Roman" pitchFamily="18" charset="0"/>
                <a:cs typeface="Times New Roman" pitchFamily="18" charset="0"/>
              </a:rPr>
              <a:t>as</a:t>
            </a:r>
          </a:p>
          <a:p>
            <a:r>
              <a:rPr lang="en-US" sz="1800"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flat-file databases.</a:t>
            </a:r>
            <a:endParaRPr lang="en-US" sz="1800" dirty="0" smtClean="0">
              <a:solidFill>
                <a:schemeClr val="accent2">
                  <a:lumMod val="75000"/>
                </a:schemeClr>
              </a:solidFill>
              <a:latin typeface="Times New Roman" pitchFamily="18" charset="0"/>
              <a:cs typeface="Times New Roman" pitchFamily="18" charset="0"/>
            </a:endParaRPr>
          </a:p>
          <a:p>
            <a:r>
              <a:rPr lang="en-US" sz="2100" dirty="0" smtClean="0">
                <a:solidFill>
                  <a:schemeClr val="accent1">
                    <a:lumMod val="60000"/>
                    <a:lumOff val="40000"/>
                  </a:schemeClr>
                </a:solidFill>
                <a:latin typeface="Times New Roman" pitchFamily="18" charset="0"/>
                <a:cs typeface="Times New Roman" pitchFamily="18" charset="0"/>
              </a:rPr>
              <a:t>DISADVANTAGES OF FILE BASED APPROACH:-</a:t>
            </a:r>
          </a:p>
          <a:p>
            <a:pPr>
              <a:buFont typeface="Wingdings" pitchFamily="2" charset="2"/>
              <a:buChar char="v"/>
            </a:pPr>
            <a:r>
              <a:rPr lang="en-US" sz="1500"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Data Redundancy:</a:t>
            </a:r>
          </a:p>
          <a:p>
            <a:pPr>
              <a:buFont typeface="Wingdings" pitchFamily="2" charset="2"/>
              <a:buChar char="v"/>
            </a:pPr>
            <a:r>
              <a:rPr lang="en-US" sz="1800"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Data Inconsistency:</a:t>
            </a:r>
          </a:p>
          <a:p>
            <a:pPr>
              <a:buFont typeface="Wingdings" pitchFamily="2" charset="2"/>
              <a:buChar char="v"/>
            </a:pPr>
            <a:r>
              <a:rPr lang="en-US" sz="1800"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Difficulty in Accessing Data:</a:t>
            </a:r>
          </a:p>
          <a:p>
            <a:pPr>
              <a:buFont typeface="Wingdings" pitchFamily="2" charset="2"/>
              <a:buChar char="v"/>
            </a:pPr>
            <a:r>
              <a:rPr lang="en-US" sz="1800"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Limited Data Sharing:</a:t>
            </a:r>
          </a:p>
          <a:p>
            <a:pPr>
              <a:buFont typeface="Wingdings" pitchFamily="2" charset="2"/>
              <a:buChar char="v"/>
            </a:pPr>
            <a:r>
              <a:rPr lang="en-US" sz="1800" dirty="0" smtClean="0">
                <a:solidFill>
                  <a:schemeClr val="accent2">
                    <a:lumMod val="75000"/>
                  </a:schemeClr>
                </a:solidFill>
                <a:latin typeface="Times New Roman" pitchFamily="18" charset="0"/>
                <a:cs typeface="Times New Roman" pitchFamily="18" charset="0"/>
              </a:rPr>
              <a:t>Integrity </a:t>
            </a:r>
            <a:r>
              <a:rPr lang="en-US" sz="1800" dirty="0" smtClean="0">
                <a:solidFill>
                  <a:schemeClr val="accent2">
                    <a:lumMod val="75000"/>
                  </a:schemeClr>
                </a:solidFill>
                <a:latin typeface="Times New Roman" pitchFamily="18" charset="0"/>
                <a:cs typeface="Times New Roman" pitchFamily="18" charset="0"/>
              </a:rPr>
              <a:t>Problems</a:t>
            </a:r>
          </a:p>
          <a:p>
            <a:r>
              <a:rPr lang="en-US" sz="2000" dirty="0" smtClean="0">
                <a:solidFill>
                  <a:schemeClr val="accent1">
                    <a:lumMod val="60000"/>
                    <a:lumOff val="40000"/>
                  </a:schemeClr>
                </a:solidFill>
                <a:latin typeface="Times New Roman" pitchFamily="18" charset="0"/>
                <a:cs typeface="Times New Roman" pitchFamily="18" charset="0"/>
              </a:rPr>
              <a:t>DATABASE  APPROACH:-</a:t>
            </a:r>
          </a:p>
          <a:p>
            <a:r>
              <a:rPr lang="en-US" sz="1800" dirty="0" smtClean="0">
                <a:solidFill>
                  <a:schemeClr val="accent2">
                    <a:lumMod val="75000"/>
                  </a:schemeClr>
                </a:solidFill>
                <a:latin typeface="Times New Roman" pitchFamily="18" charset="0"/>
                <a:cs typeface="Times New Roman" pitchFamily="18" charset="0"/>
              </a:rPr>
              <a:t>Main Characteristics of the Database Approach</a:t>
            </a:r>
            <a:r>
              <a:rPr lang="en-US" sz="1800" dirty="0" smtClean="0">
                <a:solidFill>
                  <a:schemeClr val="accent2">
                    <a:lumMod val="75000"/>
                  </a:schemeClr>
                </a:solidFill>
                <a:latin typeface="Times New Roman" pitchFamily="18" charset="0"/>
                <a:cs typeface="Times New Roman" pitchFamily="18" charset="0"/>
              </a:rPr>
              <a:t>. </a:t>
            </a:r>
            <a:r>
              <a:rPr lang="en-US" sz="1800" dirty="0" smtClean="0">
                <a:solidFill>
                  <a:schemeClr val="accent2">
                    <a:lumMod val="75000"/>
                  </a:schemeClr>
                </a:solidFill>
                <a:latin typeface="Times New Roman" pitchFamily="18" charset="0"/>
                <a:cs typeface="Times New Roman" pitchFamily="18" charset="0"/>
              </a:rPr>
              <a:t>Self-describing nature of a database system: A DBMS catalog stores the description of the database. The description is called </a:t>
            </a:r>
            <a:r>
              <a:rPr lang="en-US" sz="1800" dirty="0" smtClean="0">
                <a:solidFill>
                  <a:schemeClr val="accent2">
                    <a:lumMod val="75000"/>
                  </a:schemeClr>
                </a:solidFill>
                <a:latin typeface="Times New Roman" pitchFamily="18" charset="0"/>
                <a:cs typeface="Times New Roman" pitchFamily="18" charset="0"/>
              </a:rPr>
              <a:t>meta-data. </a:t>
            </a:r>
            <a:r>
              <a:rPr lang="en-US" sz="1800" dirty="0" smtClean="0">
                <a:solidFill>
                  <a:schemeClr val="accent2">
                    <a:lumMod val="75000"/>
                  </a:schemeClr>
                </a:solidFill>
                <a:latin typeface="Times New Roman" pitchFamily="18" charset="0"/>
                <a:cs typeface="Times New Roman" pitchFamily="18" charset="0"/>
              </a:rPr>
              <a:t>This allows the DBMS software to work with different databases. Insulation between programs and data: Called program-data independence.</a:t>
            </a:r>
            <a:endParaRPr lang="en-US" sz="1800" dirty="0" smtClean="0">
              <a:solidFill>
                <a:schemeClr val="accent2">
                  <a:lumMod val="75000"/>
                </a:schemeClr>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6248401" y="1676400"/>
            <a:ext cx="5943600" cy="45720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dirty="0" smtClean="0">
                <a:solidFill>
                  <a:schemeClr val="accent1">
                    <a:lumMod val="60000"/>
                    <a:lumOff val="40000"/>
                  </a:schemeClr>
                </a:solidFill>
                <a:latin typeface="Times New Roman" pitchFamily="18" charset="0"/>
                <a:cs typeface="Times New Roman" pitchFamily="18" charset="0"/>
              </a:rPr>
              <a:t>DATABASE MANAGEMANT SYSTEM</a:t>
            </a:r>
            <a:endParaRPr lang="en-US" sz="2800" dirty="0">
              <a:solidFill>
                <a:schemeClr val="accent1">
                  <a:lumMod val="60000"/>
                  <a:lumOff val="40000"/>
                </a:schemeClr>
              </a:solidFill>
              <a:latin typeface="Times New Roman" pitchFamily="18" charset="0"/>
              <a:cs typeface="Times New Roman" pitchFamily="18" charset="0"/>
            </a:endParaRPr>
          </a:p>
        </p:txBody>
      </p:sp>
      <p:sp>
        <p:nvSpPr>
          <p:cNvPr id="3" name="Text Placeholder 2"/>
          <p:cNvSpPr>
            <a:spLocks noGrp="1"/>
          </p:cNvSpPr>
          <p:nvPr>
            <p:ph type="body" sz="quarter" idx="12"/>
          </p:nvPr>
        </p:nvSpPr>
        <p:spPr>
          <a:xfrm>
            <a:off x="407988" y="3261834"/>
            <a:ext cx="5399980" cy="1919766"/>
          </a:xfrm>
        </p:spPr>
        <p:txBody>
          <a:bodyPr>
            <a:noAutofit/>
          </a:bodyPr>
          <a:lstStyle/>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A database management system (DBMS) is system software for creating and managing databases. </a:t>
            </a:r>
            <a:endParaRPr lang="en-US" sz="2000" dirty="0" smtClean="0">
              <a:solidFill>
                <a:schemeClr val="accent2">
                  <a:lumMod val="75000"/>
                </a:schemeClr>
              </a:solidFill>
              <a:latin typeface="Times New Roman" pitchFamily="18" charset="0"/>
              <a:cs typeface="Times New Roman" pitchFamily="18" charset="0"/>
            </a:endParaRPr>
          </a:p>
          <a:p>
            <a:pPr>
              <a:buFont typeface="Wingdings" pitchFamily="2" charset="2"/>
              <a:buChar char="v"/>
            </a:pPr>
            <a:r>
              <a:rPr lang="en-US" sz="2000" dirty="0" smtClean="0">
                <a:solidFill>
                  <a:schemeClr val="accent2">
                    <a:lumMod val="75000"/>
                  </a:schemeClr>
                </a:solidFill>
                <a:latin typeface="Times New Roman" pitchFamily="18" charset="0"/>
                <a:cs typeface="Times New Roman" pitchFamily="18" charset="0"/>
              </a:rPr>
              <a:t>The </a:t>
            </a:r>
            <a:r>
              <a:rPr lang="en-US" sz="2000" dirty="0" smtClean="0">
                <a:solidFill>
                  <a:schemeClr val="accent2">
                    <a:lumMod val="75000"/>
                  </a:schemeClr>
                </a:solidFill>
                <a:latin typeface="Times New Roman" pitchFamily="18" charset="0"/>
                <a:cs typeface="Times New Roman" pitchFamily="18" charset="0"/>
              </a:rPr>
              <a:t>DBMS provides users and programmers with a systematic way to create, retrieve, update and manage data.</a:t>
            </a:r>
            <a:endParaRPr lang="en-US" sz="2000" dirty="0">
              <a:solidFill>
                <a:schemeClr val="accent2">
                  <a:lumMod val="75000"/>
                </a:schemeClr>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6172200" y="1219200"/>
            <a:ext cx="5557344" cy="48006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21925</TotalTime>
  <Words>2551</Words>
  <Application>Microsoft Office PowerPoint</Application>
  <PresentationFormat>Custom</PresentationFormat>
  <Paragraphs>214</Paragraphs>
  <Slides>35</Slides>
  <Notes>0</Notes>
  <HiddenSlides>0</HiddenSlides>
  <MMClips>0</MMClips>
  <ScaleCrop>false</ScaleCrop>
  <HeadingPairs>
    <vt:vector size="4" baseType="variant">
      <vt:variant>
        <vt:lpstr>Theme</vt:lpstr>
      </vt:variant>
      <vt:variant>
        <vt:i4>4</vt:i4>
      </vt:variant>
      <vt:variant>
        <vt:lpstr>Slide Titles</vt:lpstr>
      </vt:variant>
      <vt:variant>
        <vt:i4>35</vt:i4>
      </vt:variant>
    </vt:vector>
  </HeadingPairs>
  <TitlesOfParts>
    <vt:vector size="39" baseType="lpstr">
      <vt:lpstr>Capgemini_Template</vt:lpstr>
      <vt:lpstr>Section slides</vt:lpstr>
      <vt:lpstr>Content Layouts</vt:lpstr>
      <vt:lpstr>Content and Image Layouts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Differences between DBMS &amp; RDBMS</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NORMALIZATION</vt:lpstr>
      <vt:lpstr>Normalization</vt:lpstr>
      <vt:lpstr>Normalization Rule</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Javeed PC</cp:lastModifiedBy>
  <cp:revision>200</cp:revision>
  <dcterms:created xsi:type="dcterms:W3CDTF">2017-10-18T07:07:16Z</dcterms:created>
  <dcterms:modified xsi:type="dcterms:W3CDTF">2018-04-05T19:55:34Z</dcterms:modified>
</cp:coreProperties>
</file>