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35"/>
  </p:notesMasterIdLst>
  <p:handoutMasterIdLst>
    <p:handoutMasterId r:id="rId36"/>
  </p:handoutMasterIdLst>
  <p:sldIdLst>
    <p:sldId id="266" r:id="rId5"/>
    <p:sldId id="26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36" r:id="rId16"/>
    <p:sldId id="337" r:id="rId17"/>
    <p:sldId id="338" r:id="rId18"/>
    <p:sldId id="317" r:id="rId19"/>
    <p:sldId id="318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16" r:id="rId28"/>
    <p:sldId id="314" r:id="rId29"/>
    <p:sldId id="315" r:id="rId30"/>
    <p:sldId id="330" r:id="rId31"/>
    <p:sldId id="331" r:id="rId32"/>
    <p:sldId id="333" r:id="rId33"/>
    <p:sldId id="286" r:id="rId3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66"/>
            <p14:sldId id="267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36"/>
            <p14:sldId id="337"/>
            <p14:sldId id="338"/>
            <p14:sldId id="317"/>
            <p14:sldId id="318"/>
            <p14:sldId id="321"/>
            <p14:sldId id="323"/>
            <p14:sldId id="324"/>
            <p14:sldId id="325"/>
            <p14:sldId id="326"/>
            <p14:sldId id="327"/>
            <p14:sldId id="328"/>
            <p14:sldId id="316"/>
            <p14:sldId id="314"/>
            <p14:sldId id="315"/>
            <p14:sldId id="330"/>
            <p14:sldId id="331"/>
            <p14:sldId id="33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8535" autoAdjust="0"/>
  </p:normalViewPr>
  <p:slideViewPr>
    <p:cSldViewPr>
      <p:cViewPr>
        <p:scale>
          <a:sx n="60" d="100"/>
          <a:sy n="60" d="100"/>
        </p:scale>
        <p:origin x="834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F9572754-D4E6-4C39-94ED-7495AD845E50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8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8744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72A3BA4-2230-4C1C-8612-F6D3C68D29A1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8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15588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0AFBAE2-9356-4C91-AE65-32A3895D5197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8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232747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0A96092-A260-431C-BA73-F45939D73DCD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8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296063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0A5334FF-C2C5-49F2-936C-7567FD927F14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8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en-US" smtClean="0"/>
          </a:p>
        </p:txBody>
      </p:sp>
    </p:spTree>
    <p:extLst>
      <p:ext uri="{BB962C8B-B14F-4D97-AF65-F5344CB8AC3E}">
        <p14:creationId xmlns:p14="http://schemas.microsoft.com/office/powerpoint/2010/main" val="329606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A1E73E-C576-4EF5-8D95-7244653922A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4D8FB-B8A2-4D9A-AD43-A4AE67BF4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A1E73E-C576-4EF5-8D95-7244653922A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4D8FB-B8A2-4D9A-AD43-A4AE67BF4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2CF8BE-007C-4928-9A29-5A114990410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674F57-D61E-4289-945B-A74190A5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fi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359696" y="3645024"/>
            <a:ext cx="8470006" cy="851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4800" b="1" dirty="0" smtClean="0"/>
              <a:t>Network Fundamentals</a:t>
            </a:r>
            <a:endParaRPr lang="en-US" sz="48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416480" y="188640"/>
            <a:ext cx="1296144" cy="851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1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9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8167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UDP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765" y="1344459"/>
            <a:ext cx="10515600" cy="435133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 port number (2 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Destination port number (2 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Length of data (2 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UDP checksum (2 </a:t>
            </a:r>
            <a:r>
              <a:rPr lang="en-US" dirty="0"/>
              <a:t>bytes)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836126"/>
            <a:ext cx="9288171" cy="160909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9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7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692696"/>
            <a:ext cx="11016604" cy="863601"/>
          </a:xfrm>
        </p:spPr>
        <p:txBody>
          <a:bodyPr>
            <a:noAutofit/>
          </a:bodyPr>
          <a:lstStyle/>
          <a:p>
            <a:r>
              <a:rPr lang="en-US" dirty="0"/>
              <a:t>DIFFERENCE BETWEEN TCP AND UDP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1700808"/>
            <a:ext cx="5801784" cy="4351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2" y="1735020"/>
            <a:ext cx="2880320" cy="22700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10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8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 &amp; Termination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44" y="1690688"/>
            <a:ext cx="6925077" cy="4602978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11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3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UDP(User Datagram Protocol)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432" y="1288058"/>
            <a:ext cx="6077755" cy="4351338"/>
          </a:xfrm>
        </p:spPr>
        <p:txBody>
          <a:bodyPr/>
          <a:lstStyle/>
          <a:p>
            <a:r>
              <a:rPr lang="en-US" dirty="0"/>
              <a:t>User Datagram Protocol (UDP) is one of the core members of the Internet protocol suite.</a:t>
            </a:r>
          </a:p>
          <a:p>
            <a:endParaRPr lang="en-US" dirty="0"/>
          </a:p>
          <a:p>
            <a:r>
              <a:rPr lang="en-US" dirty="0"/>
              <a:t>The protocol was designed by David P. Reed in 1980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5183" y="1928655"/>
            <a:ext cx="2859272" cy="34323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12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9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UDP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68414"/>
            <a:ext cx="11370945" cy="504031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UDP uses a simple connectionless communication 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UDP data referred to as datagrams.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is no guarantee of </a:t>
            </a:r>
            <a:r>
              <a:rPr lang="en-US" dirty="0" smtClean="0"/>
              <a:t>delivery </a:t>
            </a:r>
            <a:r>
              <a:rPr lang="en-US" dirty="0"/>
              <a:t>or duplicate </a:t>
            </a:r>
            <a:r>
              <a:rPr lang="en-US" dirty="0" smtClean="0"/>
              <a:t>protection.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UDP is suitable for purposes where error checking and correction are either not </a:t>
            </a:r>
            <a:r>
              <a:rPr lang="en-US" dirty="0" smtClean="0"/>
              <a:t>necessary.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 stateless, </a:t>
            </a:r>
            <a:r>
              <a:rPr lang="en-US" dirty="0" smtClean="0"/>
              <a:t>suitable </a:t>
            </a:r>
            <a:r>
              <a:rPr lang="en-US" dirty="0"/>
              <a:t>for very large numbers of </a:t>
            </a:r>
            <a:r>
              <a:rPr lang="en-US" dirty="0" smtClean="0"/>
              <a:t>clients.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Unreliable Datagram Protocol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13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3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496" y="141277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Network </a:t>
            </a:r>
            <a:r>
              <a:rPr lang="en-US" sz="4400" dirty="0" smtClean="0"/>
              <a:t>layer</a:t>
            </a:r>
            <a:endParaRPr lang="en-US" sz="4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70570" y="5877272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6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14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5" y="390111"/>
            <a:ext cx="10515600" cy="1325563"/>
          </a:xfrm>
        </p:spPr>
        <p:txBody>
          <a:bodyPr/>
          <a:lstStyle/>
          <a:p>
            <a:r>
              <a:rPr lang="en-US" dirty="0" smtClean="0"/>
              <a:t>What is Network Layer?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41985" y="1052893"/>
            <a:ext cx="10515600" cy="4351338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Network Layer provides services to exchange the individual pieces of data over the network between identified end devices.</a:t>
            </a:r>
            <a:endParaRPr lang="en-US" altLang="en-US" dirty="0" smtClean="0"/>
          </a:p>
          <a:p>
            <a:pPr eaLnBrk="1" hangingPunct="1"/>
            <a:r>
              <a:rPr lang="id-ID" altLang="en-US" dirty="0" smtClean="0"/>
              <a:t>It uses 4 processes:</a:t>
            </a:r>
          </a:p>
          <a:p>
            <a:pPr lvl="1" eaLnBrk="1" hangingPunct="1"/>
            <a:r>
              <a:rPr lang="id-ID" altLang="en-US" dirty="0" smtClean="0"/>
              <a:t>Addressing</a:t>
            </a:r>
          </a:p>
          <a:p>
            <a:pPr lvl="1" eaLnBrk="1" hangingPunct="1"/>
            <a:r>
              <a:rPr lang="id-ID" altLang="en-US" dirty="0" smtClean="0"/>
              <a:t>Encapsulation</a:t>
            </a:r>
          </a:p>
          <a:p>
            <a:pPr lvl="1" eaLnBrk="1" hangingPunct="1"/>
            <a:r>
              <a:rPr lang="id-ID" altLang="en-US" dirty="0" smtClean="0"/>
              <a:t>Routing</a:t>
            </a:r>
          </a:p>
          <a:p>
            <a:pPr lvl="1" eaLnBrk="1" hangingPunct="1"/>
            <a:r>
              <a:rPr lang="id-ID" altLang="en-US" dirty="0" smtClean="0"/>
              <a:t>Decapsulation</a:t>
            </a:r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15" y="2148868"/>
            <a:ext cx="5796698" cy="42712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0882" y="3645024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en-US" smtClean="0"/>
              <a:t>Functions of the network layer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882" y="4305791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The Three main Functions of network layer are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             1.Connectionless communication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                    2.Host addressing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                    3.Message forwarding</a:t>
            </a:r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208568" y="6682411"/>
            <a:ext cx="1296144" cy="851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</a:t>
            </a:r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26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54531"/>
            <a:ext cx="11370945" cy="5040313"/>
          </a:xfrm>
        </p:spPr>
        <p:txBody>
          <a:bodyPr/>
          <a:lstStyle/>
          <a:p>
            <a:r>
              <a:rPr lang="en-US" b="1" dirty="0" smtClean="0"/>
              <a:t>IPsec</a:t>
            </a:r>
          </a:p>
          <a:p>
            <a:r>
              <a:rPr lang="en-US" dirty="0" smtClean="0"/>
              <a:t>IPsec </a:t>
            </a:r>
            <a:r>
              <a:rPr lang="en-US" dirty="0"/>
              <a:t>was originally planned as part of the next-generation IP (IPv6), but security quickly became very important, and IPsec was designed as the Internet security protocol for both IPv4 and IPv6 </a:t>
            </a:r>
            <a:endParaRPr lang="en-US" dirty="0" smtClean="0"/>
          </a:p>
          <a:p>
            <a:r>
              <a:rPr lang="en-US" dirty="0"/>
              <a:t>IPsec is a integral part of </a:t>
            </a:r>
            <a:r>
              <a:rPr lang="en-US" dirty="0" smtClean="0"/>
              <a:t>IPv6.</a:t>
            </a:r>
          </a:p>
          <a:p>
            <a:r>
              <a:rPr lang="en-US" dirty="0" smtClean="0"/>
              <a:t>Used </a:t>
            </a:r>
            <a:r>
              <a:rPr lang="en-US" dirty="0"/>
              <a:t>move to IPv6 packet </a:t>
            </a:r>
            <a:r>
              <a:rPr lang="en-US" dirty="0" smtClean="0"/>
              <a:t>headers.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392" y="3212976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b="1" dirty="0" smtClean="0"/>
              <a:t>Protocols implemented at the Network layer that carry user data include: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id-ID" dirty="0" smtClean="0"/>
              <a:t>Internet Protocol version 4 (IPv4)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id-ID" dirty="0" smtClean="0"/>
              <a:t>Internet Protocol version 6 (IPv6)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id-ID" dirty="0" smtClean="0"/>
              <a:t>Novell Internetwork Packet Exchange (IPX)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id-ID" dirty="0" smtClean="0"/>
              <a:t>AppleTalk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id-ID" dirty="0" smtClean="0"/>
              <a:t>Connectionless Network Service (CLNS/DECNet)</a:t>
            </a:r>
            <a:endParaRPr lang="id-ID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16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2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052736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T</a:t>
            </a:r>
            <a:r>
              <a:rPr lang="en-US" altLang="en-US" dirty="0" smtClean="0"/>
              <a:t>he basic characteristics and the role of the IPv4 protocol</a:t>
            </a:r>
            <a:r>
              <a:rPr lang="id-ID" altLang="en-US" dirty="0" smtClean="0"/>
              <a:t>:Connectionless, best effort, Media independent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40" y="2060848"/>
            <a:ext cx="67437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17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C</a:t>
            </a:r>
            <a:r>
              <a:rPr lang="en-US" altLang="en-US" smtClean="0"/>
              <a:t>onnectionless</a:t>
            </a:r>
            <a:r>
              <a:rPr lang="id-ID" altLang="en-US" smtClean="0"/>
              <a:t> Service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206626"/>
            <a:ext cx="8331200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18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31504" y="1052736"/>
            <a:ext cx="5471988" cy="1698343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TEAM MEMBERS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51784" y="3645024"/>
            <a:ext cx="8470006" cy="8510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NANDINI </a:t>
            </a:r>
            <a:r>
              <a:rPr lang="en-US" sz="2400" dirty="0" smtClean="0">
                <a:solidFill>
                  <a:schemeClr val="tx1"/>
                </a:solidFill>
              </a:rPr>
              <a:t>N			094005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ARVETHI </a:t>
            </a:r>
            <a:r>
              <a:rPr lang="en-US" sz="2400" dirty="0" smtClean="0">
                <a:solidFill>
                  <a:schemeClr val="tx1"/>
                </a:solidFill>
              </a:rPr>
              <a:t>NAVEEN		093939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DIVYASHREE </a:t>
            </a:r>
            <a:r>
              <a:rPr lang="en-US" sz="2400" dirty="0" smtClean="0">
                <a:solidFill>
                  <a:schemeClr val="tx1"/>
                </a:solidFill>
              </a:rPr>
              <a:t>V		093950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MAHANTHESH </a:t>
            </a:r>
            <a:r>
              <a:rPr lang="en-US" sz="2400" dirty="0" smtClean="0">
                <a:solidFill>
                  <a:schemeClr val="tx1"/>
                </a:solidFill>
              </a:rPr>
              <a:t>KUMBAR	093957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SAI </a:t>
            </a:r>
            <a:r>
              <a:rPr lang="en-US" sz="2400" dirty="0" smtClean="0">
                <a:solidFill>
                  <a:schemeClr val="tx1"/>
                </a:solidFill>
              </a:rPr>
              <a:t>KRISHNA			094036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MONISHA S </a:t>
            </a:r>
            <a:r>
              <a:rPr lang="en-US" sz="2400" dirty="0" smtClean="0">
                <a:solidFill>
                  <a:schemeClr val="tx1"/>
                </a:solidFill>
              </a:rPr>
              <a:t>M			093952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76520" y="332656"/>
            <a:ext cx="1296144" cy="8510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0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Best Effort Service</a:t>
            </a:r>
            <a:r>
              <a:rPr lang="en-US" altLang="en-US" smtClean="0"/>
              <a:t> </a:t>
            </a:r>
            <a:r>
              <a:rPr lang="id-ID" altLang="en-US" smtClean="0"/>
              <a:t>(</a:t>
            </a:r>
            <a:r>
              <a:rPr lang="en-US" altLang="en-US" smtClean="0"/>
              <a:t>unreliable protocol</a:t>
            </a:r>
            <a:r>
              <a:rPr lang="id-ID" altLang="en-US" smtClean="0"/>
              <a:t>)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1" y="2181225"/>
            <a:ext cx="6653213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19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M</a:t>
            </a:r>
            <a:r>
              <a:rPr lang="en-US" altLang="en-US" smtClean="0"/>
              <a:t>edia independent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092326"/>
            <a:ext cx="790575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20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 </a:t>
            </a:r>
            <a:r>
              <a:rPr lang="en-US" altLang="en-US" sz="2800" dirty="0"/>
              <a:t>Internet Protocol (IP)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9639" y="1392239"/>
            <a:ext cx="7940675" cy="5076825"/>
          </a:xfrm>
        </p:spPr>
        <p:txBody>
          <a:bodyPr/>
          <a:lstStyle/>
          <a:p>
            <a:pPr eaLnBrk="1" hangingPunct="1"/>
            <a:r>
              <a:rPr lang="id-ID" altLang="en-US" smtClean="0"/>
              <a:t>T</a:t>
            </a:r>
            <a:r>
              <a:rPr lang="en-US" altLang="en-US" smtClean="0"/>
              <a:t>he major header fields in the IPv4 protocol</a:t>
            </a:r>
            <a:r>
              <a:rPr lang="id-ID" altLang="en-US" smtClean="0"/>
              <a:t>: IP Source Address, IP destination Address, Time To Live (TTL), Type of Service, Protocol, Fragment Offset</a:t>
            </a:r>
            <a:endParaRPr lang="en-US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96" y="2420888"/>
            <a:ext cx="6580188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21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IPV4 notations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52736"/>
            <a:ext cx="1194021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There are two prevalent notations to show an IPV4 address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Binary </a:t>
            </a:r>
            <a:r>
              <a:rPr lang="en-US" b="1" dirty="0" smtClean="0"/>
              <a:t>notation: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dirty="0"/>
              <a:t>Address is displayed as 32 bits.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dirty="0"/>
              <a:t>Each octet is often referred to as byte.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dirty="0"/>
              <a:t>IPV4 address referred to as 32-bit address or 4-byte address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Example:	01110101 10010101 00011101 00000010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buAutoNum type="arabicPeriod" startAt="2"/>
            </a:pPr>
            <a:r>
              <a:rPr lang="en-US" b="1" dirty="0"/>
              <a:t>Dotted-decimal notations</a:t>
            </a:r>
            <a:r>
              <a:rPr lang="en-US" b="1" dirty="0" smtClean="0"/>
              <a:t>:</a:t>
            </a:r>
            <a:endParaRPr lang="en-US" dirty="0"/>
          </a:p>
          <a:p>
            <a:pPr marL="742950" lvl="2" indent="-285750">
              <a:lnSpc>
                <a:spcPct val="100000"/>
              </a:lnSpc>
            </a:pPr>
            <a:r>
              <a:rPr lang="en-US" sz="1800" dirty="0" smtClean="0"/>
              <a:t>Written </a:t>
            </a:r>
            <a:r>
              <a:rPr lang="en-US" sz="1800" dirty="0"/>
              <a:t>in decimal form with a decimal point(dot) </a:t>
            </a:r>
            <a:r>
              <a:rPr lang="en-US" sz="1800" dirty="0"/>
              <a:t>separating the </a:t>
            </a:r>
            <a:r>
              <a:rPr lang="en-US" sz="1800" dirty="0" smtClean="0"/>
              <a:t>bytes.</a:t>
            </a:r>
          </a:p>
          <a:p>
            <a:pPr marL="742950" lvl="2" indent="-285750">
              <a:lnSpc>
                <a:spcPct val="100000"/>
              </a:lnSpc>
            </a:pPr>
            <a:r>
              <a:rPr lang="en-US" sz="1800" dirty="0"/>
              <a:t>Each </a:t>
            </a:r>
            <a:r>
              <a:rPr lang="en-US" sz="1800" dirty="0"/>
              <a:t>decimal value range from 0 to 255</a:t>
            </a:r>
            <a:r>
              <a:rPr lang="en-US" sz="1800" dirty="0" smtClean="0"/>
              <a:t>.</a:t>
            </a:r>
          </a:p>
          <a:p>
            <a:pPr marL="742950" lvl="2" indent="-285750">
              <a:lnSpc>
                <a:spcPct val="100000"/>
              </a:lnSpc>
            </a:pPr>
            <a:r>
              <a:rPr lang="en-US" sz="1800" dirty="0" smtClean="0"/>
              <a:t>It is easy to read.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	Example</a:t>
            </a:r>
            <a:r>
              <a:rPr lang="en-US" dirty="0"/>
              <a:t>:   10000000   00001011   00000011    00011111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                                       128. 11. 3. 31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19736" y="5805264"/>
            <a:ext cx="56895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871864" y="5902224"/>
            <a:ext cx="65117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78608" y="5830216"/>
            <a:ext cx="50719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805701" y="5805264"/>
            <a:ext cx="1719607" cy="46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22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268414"/>
            <a:ext cx="11370945" cy="50403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128 bit IPV6 address is written as Eight 16 bit integer.(Using decimal digits foe each integer)</a:t>
            </a:r>
          </a:p>
          <a:p>
            <a:pPr>
              <a:lnSpc>
                <a:spcPct val="100000"/>
              </a:lnSpc>
            </a:pPr>
            <a:r>
              <a:rPr lang="en-US" dirty="0"/>
              <a:t>Ex: </a:t>
            </a:r>
            <a:r>
              <a:rPr lang="en-US" dirty="0"/>
              <a:t>         CEDF </a:t>
            </a:r>
            <a:r>
              <a:rPr lang="en-US" dirty="0"/>
              <a:t>: BF76 : 0000 : 0000 : 009E : FACE : 3025 : DF12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1100 1110 1101 1111 : 1011 1111 0111 0110 : 0000 0000 0000 0000 : 0000 0000 0000 0000 : 0000 0000 1001 1110 : 1111 1010 1100 1110 : 0011 0000 0010 0101 : 1101 1111 0001 0010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Abbreviations of leading Zeros: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     CEDF : BF76 : 0 : 0 : 9E : FACE : 3025 : DF12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“ 0000 : 0000” can be written as “ :: ”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      CEDF : BF76 : : 9E : FACE : 3025 : DF12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IPV6 notations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23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5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124744"/>
            <a:ext cx="10515600" cy="4351338"/>
          </a:xfrm>
        </p:spPr>
        <p:txBody>
          <a:bodyPr>
            <a:normAutofit/>
          </a:bodyPr>
          <a:lstStyle/>
          <a:p>
            <a:pPr marL="5143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A route may be defined as information that is used to make a </a:t>
            </a:r>
            <a:r>
              <a:rPr lang="en-US" altLang="en-US" sz="1800" dirty="0"/>
              <a:t>decision about </a:t>
            </a:r>
            <a:r>
              <a:rPr lang="en-US" altLang="en-US" sz="1800" dirty="0"/>
              <a:t>how to forward a packet so that it will reach its </a:t>
            </a:r>
            <a:r>
              <a:rPr lang="en-US" altLang="en-US" sz="1800" dirty="0"/>
              <a:t>intended destination network.</a:t>
            </a:r>
          </a:p>
          <a:p>
            <a:pPr marL="5143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Routers look up routes in the routing table to figure out how to forward data.</a:t>
            </a:r>
          </a:p>
          <a:p>
            <a:pPr marL="5143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Direct route and Indirect </a:t>
            </a:r>
            <a:r>
              <a:rPr lang="en-US" altLang="en-US" sz="1800" dirty="0" smtClean="0"/>
              <a:t>route.</a:t>
            </a:r>
            <a:endParaRPr lang="en-US" altLang="en-US" sz="2400" dirty="0" smtClean="0"/>
          </a:p>
          <a:p>
            <a:pPr marL="1714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F1419"/>
              </a:solidFill>
              <a:effectLst/>
              <a:latin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70148" y="2532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9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lang="en-US" altLang="en-US" dirty="0" smtClean="0">
                <a:solidFill>
                  <a:srgbClr val="0F1419"/>
                </a:solidFill>
                <a:latin typeface="Verdana" panose="020B0604030504040204" pitchFamily="34" charset="0"/>
              </a:rPr>
              <a:t/>
            </a:r>
            <a:br>
              <a:rPr lang="en-US" altLang="en-US" dirty="0" smtClean="0">
                <a:solidFill>
                  <a:srgbClr val="0F1419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2780928"/>
            <a:ext cx="4536504" cy="28083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24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5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Gateway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052736"/>
            <a:ext cx="11370945" cy="504031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gateway  is a network node that connects two networks using different protocols together.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also acts as a “gate” between two networks. It may be a router, firewall, server, or other device that enables traffic to flow in and out of the network.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</a:t>
            </a:r>
            <a:r>
              <a:rPr lang="en-US" dirty="0"/>
              <a:t>enables traffic to flow in and out of the </a:t>
            </a:r>
            <a:r>
              <a:rPr lang="en-US" dirty="0"/>
              <a:t>network.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3" y="3140968"/>
            <a:ext cx="5544616" cy="22175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28564" y="324433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IPSec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25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9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1" y="1019924"/>
            <a:ext cx="10081120" cy="5040313"/>
          </a:xfrm>
        </p:spPr>
        <p:txBody>
          <a:bodyPr/>
          <a:lstStyle/>
          <a:p>
            <a:r>
              <a:rPr lang="en-US" dirty="0"/>
              <a:t>Routing is the process of transferring data across an internetwork from a source host to a destination host. Routing can be understood in terms of two processes: host routing and router routing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36" y="2780928"/>
            <a:ext cx="5834130" cy="227627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26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3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7" y="549274"/>
            <a:ext cx="11016604" cy="863601"/>
          </a:xfrm>
        </p:spPr>
        <p:txBody>
          <a:bodyPr/>
          <a:lstStyle/>
          <a:p>
            <a:r>
              <a:rPr lang="en-US" dirty="0"/>
              <a:t>What is host routing table and default routes?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124744"/>
            <a:ext cx="10801200" cy="50403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Host routing table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smtClean="0"/>
              <a:t>	A </a:t>
            </a:r>
            <a:r>
              <a:rPr lang="en-US" dirty="0"/>
              <a:t>routing table on the host yields the forwarding address of the router to be used to reach the desired destination network ID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route print or </a:t>
            </a:r>
            <a:r>
              <a:rPr lang="en-US" dirty="0" err="1" smtClean="0"/>
              <a:t>netstat</a:t>
            </a:r>
            <a:r>
              <a:rPr lang="en-US" dirty="0" smtClean="0"/>
              <a:t> </a:t>
            </a:r>
            <a:r>
              <a:rPr lang="en-US" dirty="0"/>
              <a:t>-r command can be used to display the host routing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3" y="2564904"/>
            <a:ext cx="6768751" cy="399992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27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9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55" y="980728"/>
            <a:ext cx="10747553" cy="5040313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default route</a:t>
            </a:r>
            <a:r>
              <a:rPr lang="en-US" dirty="0" smtClean="0"/>
              <a:t> is a setting on a computer that defines the packet forwarding rule to use when no specific route can be determined for a given Internet Protocol (IP) destination address.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97" y="2435439"/>
            <a:ext cx="6104585" cy="35686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28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1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TRANSPORT LAYER</a:t>
            </a:r>
            <a:endParaRPr lang="en-US" sz="4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6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smtClean="0">
                <a:solidFill>
                  <a:schemeClr val="tx1"/>
                </a:solidFill>
              </a:rPr>
              <a:t>SLIDE NO: 3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9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066687"/>
            <a:ext cx="5663952" cy="518457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208568" y="6682411"/>
            <a:ext cx="1296144" cy="851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</a:t>
            </a:r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3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2024"/>
            <a:ext cx="11016604" cy="863601"/>
          </a:xfrm>
        </p:spPr>
        <p:txBody>
          <a:bodyPr>
            <a:normAutofit/>
          </a:bodyPr>
          <a:lstStyle/>
          <a:p>
            <a:r>
              <a:rPr lang="en-US" dirty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969" y="1556792"/>
            <a:ext cx="701791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	</a:t>
            </a:r>
            <a:r>
              <a:rPr lang="en-US" dirty="0"/>
              <a:t>The </a:t>
            </a:r>
            <a:r>
              <a:rPr lang="en-US" dirty="0"/>
              <a:t>transport layer is the layer in the open system interconnection (OSI) model responsible for end-to-end communication over a network.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	It </a:t>
            </a:r>
            <a:r>
              <a:rPr lang="en-US" dirty="0"/>
              <a:t>provides logical communication between application processes running on different hosts within a layered architecture of protocols and other network </a:t>
            </a:r>
            <a:r>
              <a:rPr lang="en-US" dirty="0"/>
              <a:t>components.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064" y="743800"/>
            <a:ext cx="3574558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4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5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48" y="8924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Major duties of Transport layer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578758"/>
            <a:ext cx="10515600" cy="289419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Creating </a:t>
            </a:r>
            <a:r>
              <a:rPr lang="en-US" dirty="0"/>
              <a:t>an end-to-end connection between hosts in different </a:t>
            </a:r>
            <a:r>
              <a:rPr lang="en-US" dirty="0"/>
              <a:t>network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Error recovery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Flow control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Ensuring </a:t>
            </a:r>
            <a:r>
              <a:rPr lang="en-US" dirty="0"/>
              <a:t>complete data transfer in </a:t>
            </a:r>
            <a:r>
              <a:rPr lang="en-US" dirty="0"/>
              <a:t>TCP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Congestion </a:t>
            </a:r>
            <a:r>
              <a:rPr lang="en-US" dirty="0"/>
              <a:t>avoidance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3933056"/>
            <a:ext cx="3526904" cy="201622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5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2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21" y="1268760"/>
            <a:ext cx="9336110" cy="1651671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 is a set of rules describes how data is transmitted over a network.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Protocols are needed for communication between any two devices.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376" y="2152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 Transport Layer protocols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121" y="3546365"/>
            <a:ext cx="10515600" cy="289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 </a:t>
            </a:r>
            <a:r>
              <a:rPr lang="pt-BR" sz="1800" dirty="0"/>
              <a:t>TCP( Transmission Control </a:t>
            </a:r>
            <a:r>
              <a:rPr lang="pt-BR" sz="1800" dirty="0"/>
              <a:t>Protocol)</a:t>
            </a:r>
            <a:endParaRPr lang="pt-BR" sz="1800" dirty="0"/>
          </a:p>
          <a:p>
            <a:r>
              <a:rPr lang="pt-BR" sz="1800" dirty="0"/>
              <a:t> </a:t>
            </a:r>
            <a:r>
              <a:rPr lang="pt-BR" sz="1800" dirty="0"/>
              <a:t>UDP( User Datagram Protocol)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3736296"/>
            <a:ext cx="2533650" cy="18097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6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92" y="774654"/>
            <a:ext cx="11706895" cy="1325563"/>
          </a:xfrm>
        </p:spPr>
        <p:txBody>
          <a:bodyPr>
            <a:noAutofit/>
          </a:bodyPr>
          <a:lstStyle/>
          <a:p>
            <a:r>
              <a:rPr lang="en-US" dirty="0"/>
              <a:t>TRANSMISSION CONTROL PROTOCOL(TCP)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239" y="1409181"/>
            <a:ext cx="10515600" cy="160015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Connection oriented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Reliable delivery of data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Ordering of delivery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3267" y="2572808"/>
            <a:ext cx="11706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DATAGRAM </a:t>
            </a:r>
            <a:r>
              <a:rPr lang="en-US" sz="2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PROTOCOL(UDP)</a:t>
            </a: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1464" y="3891004"/>
            <a:ext cx="10515600" cy="160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Connectionless service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Delivery is not guarantee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397774"/>
            <a:ext cx="4191000" cy="1383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64" y="3891004"/>
            <a:ext cx="3051423" cy="203623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7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8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840064"/>
            <a:ext cx="11016604" cy="863601"/>
          </a:xfrm>
        </p:spPr>
        <p:txBody>
          <a:bodyPr>
            <a:normAutofit/>
          </a:bodyPr>
          <a:lstStyle/>
          <a:p>
            <a:r>
              <a:rPr lang="en-US" dirty="0"/>
              <a:t>PROTOCOL PORT NUMBER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8" y="3026796"/>
            <a:ext cx="5988675" cy="34044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08992" y="1426641"/>
            <a:ext cx="10515600" cy="160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A </a:t>
            </a:r>
            <a:r>
              <a:rPr lang="en-US" sz="1800" dirty="0"/>
              <a:t>protocol port number</a:t>
            </a:r>
            <a:r>
              <a:rPr lang="en-US" sz="1800" dirty="0"/>
              <a:t> is a way to identify a specific process to which an Internet or other network message is to be forwarded when it arrives at a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4797152"/>
            <a:ext cx="3524250" cy="1295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7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1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587344"/>
            <a:ext cx="11016604" cy="863601"/>
          </a:xfrm>
        </p:spPr>
        <p:txBody>
          <a:bodyPr>
            <a:normAutofit/>
          </a:bodyPr>
          <a:lstStyle/>
          <a:p>
            <a:r>
              <a:rPr lang="en-US" dirty="0"/>
              <a:t>TCP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90" y="1259543"/>
            <a:ext cx="10515600" cy="55407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 TCP port number (2 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Destination TCP port number (2 </a:t>
            </a:r>
            <a:r>
              <a:rPr lang="en-US" dirty="0"/>
              <a:t>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Acknowledgment number (4 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Sequence number (4 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TCP </a:t>
            </a:r>
            <a:r>
              <a:rPr lang="en-US" dirty="0"/>
              <a:t>data offset (4 </a:t>
            </a:r>
            <a:r>
              <a:rPr lang="en-US" dirty="0"/>
              <a:t>bits)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Reserved </a:t>
            </a:r>
            <a:r>
              <a:rPr lang="en-US" dirty="0"/>
              <a:t>data (3 </a:t>
            </a:r>
            <a:r>
              <a:rPr lang="en-US" dirty="0"/>
              <a:t>bits)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 </a:t>
            </a:r>
            <a:r>
              <a:rPr lang="en-US" dirty="0"/>
              <a:t>flags (up to 9 </a:t>
            </a:r>
            <a:r>
              <a:rPr lang="en-US" dirty="0"/>
              <a:t>bits)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Window </a:t>
            </a:r>
            <a:r>
              <a:rPr lang="en-US" dirty="0"/>
              <a:t>size (2 </a:t>
            </a:r>
            <a:r>
              <a:rPr lang="en-US" dirty="0"/>
              <a:t>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TCP</a:t>
            </a:r>
            <a:r>
              <a:rPr lang="en-US" dirty="0"/>
              <a:t> </a:t>
            </a:r>
            <a:r>
              <a:rPr lang="en-US" dirty="0"/>
              <a:t>checksum</a:t>
            </a:r>
            <a:r>
              <a:rPr lang="en-US" dirty="0"/>
              <a:t> (2 </a:t>
            </a:r>
            <a:r>
              <a:rPr lang="en-US" dirty="0"/>
              <a:t>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Urgent </a:t>
            </a:r>
            <a:r>
              <a:rPr lang="en-US" dirty="0"/>
              <a:t>pointer (2 </a:t>
            </a:r>
            <a:r>
              <a:rPr lang="en-US" dirty="0"/>
              <a:t>bytes)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TCP </a:t>
            </a:r>
            <a:r>
              <a:rPr lang="en-US" dirty="0"/>
              <a:t>optional data (0-40 </a:t>
            </a:r>
            <a:r>
              <a:rPr lang="en-US" dirty="0"/>
              <a:t>bytes)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636912"/>
            <a:ext cx="6840760" cy="288476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64552" y="5949280"/>
            <a:ext cx="1296144" cy="85104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000" b="1" dirty="0" smtClean="0">
                <a:solidFill>
                  <a:schemeClr val="tx1"/>
                </a:solidFill>
              </a:rPr>
              <a:t>SLIDE NO: 8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5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ew-CG">
    <a:dk1>
      <a:srgbClr val="000000"/>
    </a:dk1>
    <a:lt1>
      <a:sysClr val="window" lastClr="FFFFFF"/>
    </a:lt1>
    <a:dk2>
      <a:srgbClr val="0070AD"/>
    </a:dk2>
    <a:lt2>
      <a:srgbClr val="EDEDED"/>
    </a:lt2>
    <a:accent1>
      <a:srgbClr val="0070AD"/>
    </a:accent1>
    <a:accent2>
      <a:srgbClr val="12ABDB"/>
    </a:accent2>
    <a:accent3>
      <a:srgbClr val="2B0A3D"/>
    </a:accent3>
    <a:accent4>
      <a:srgbClr val="FF304C"/>
    </a:accent4>
    <a:accent5>
      <a:srgbClr val="95E616"/>
    </a:accent5>
    <a:accent6>
      <a:srgbClr val="C2CF00"/>
    </a:accent6>
    <a:hlink>
      <a:srgbClr val="005481"/>
    </a:hlink>
    <a:folHlink>
      <a:srgbClr val="861763"/>
    </a:folHlink>
  </a:clrScheme>
</a:themeOverride>
</file>

<file path=ppt/theme/themeOverride2.xml><?xml version="1.0" encoding="utf-8"?>
<a:themeOverride xmlns:a="http://schemas.openxmlformats.org/drawingml/2006/main">
  <a:clrScheme name="New-CG">
    <a:dk1>
      <a:srgbClr val="000000"/>
    </a:dk1>
    <a:lt1>
      <a:sysClr val="window" lastClr="FFFFFF"/>
    </a:lt1>
    <a:dk2>
      <a:srgbClr val="0070AD"/>
    </a:dk2>
    <a:lt2>
      <a:srgbClr val="EDEDED"/>
    </a:lt2>
    <a:accent1>
      <a:srgbClr val="0070AD"/>
    </a:accent1>
    <a:accent2>
      <a:srgbClr val="12ABDB"/>
    </a:accent2>
    <a:accent3>
      <a:srgbClr val="2B0A3D"/>
    </a:accent3>
    <a:accent4>
      <a:srgbClr val="FF304C"/>
    </a:accent4>
    <a:accent5>
      <a:srgbClr val="95E616"/>
    </a:accent5>
    <a:accent6>
      <a:srgbClr val="C2CF00"/>
    </a:accent6>
    <a:hlink>
      <a:srgbClr val="005481"/>
    </a:hlink>
    <a:folHlink>
      <a:srgbClr val="86176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22871</TotalTime>
  <Words>912</Words>
  <Application>Microsoft Office PowerPoint</Application>
  <PresentationFormat>Widescreen</PresentationFormat>
  <Paragraphs>178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TRANSPORT LAYER</vt:lpstr>
      <vt:lpstr>TRANSPORT LAYER</vt:lpstr>
      <vt:lpstr>Major duties of Transport layer are:</vt:lpstr>
      <vt:lpstr>PROTOCOL</vt:lpstr>
      <vt:lpstr>TRANSMISSION CONTROL PROTOCOL(TCP)</vt:lpstr>
      <vt:lpstr>PROTOCOL PORT NUMBER</vt:lpstr>
      <vt:lpstr>TCP HEADER</vt:lpstr>
      <vt:lpstr>UDP HEADER</vt:lpstr>
      <vt:lpstr>DIFFERENCE BETWEEN TCP AND UDP</vt:lpstr>
      <vt:lpstr>TCP Connection establishment &amp; Termination  </vt:lpstr>
      <vt:lpstr>UDP(User Datagram Protocol)</vt:lpstr>
      <vt:lpstr>Characteristics of UDP</vt:lpstr>
      <vt:lpstr>Network layer</vt:lpstr>
      <vt:lpstr>What is Network Layer?</vt:lpstr>
      <vt:lpstr>Internet Protocols</vt:lpstr>
      <vt:lpstr> Internet Protocol (IP)</vt:lpstr>
      <vt:lpstr> Internet Protocol (IP)</vt:lpstr>
      <vt:lpstr> Internet Protocol (IP)</vt:lpstr>
      <vt:lpstr> Internet Protocol (IP)</vt:lpstr>
      <vt:lpstr> Internet Protocol (IP)</vt:lpstr>
      <vt:lpstr>IPV4 notations</vt:lpstr>
      <vt:lpstr>IPV6 notations</vt:lpstr>
      <vt:lpstr>PowerPoint Presentation</vt:lpstr>
      <vt:lpstr>Gateway</vt:lpstr>
      <vt:lpstr>Routing</vt:lpstr>
      <vt:lpstr>What is host routing table and default routes?  </vt:lpstr>
      <vt:lpstr>Default Routing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190</cp:revision>
  <dcterms:created xsi:type="dcterms:W3CDTF">2017-10-18T07:07:16Z</dcterms:created>
  <dcterms:modified xsi:type="dcterms:W3CDTF">2018-03-30T12:53:06Z</dcterms:modified>
</cp:coreProperties>
</file>