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Default Extension="gif" ContentType="image/gif"/>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93" r:id="rId2"/>
    <p:sldId id="294" r:id="rId3"/>
    <p:sldId id="295" r:id="rId4"/>
    <p:sldId id="296" r:id="rId5"/>
    <p:sldId id="300" r:id="rId6"/>
    <p:sldId id="276" r:id="rId7"/>
    <p:sldId id="341" r:id="rId8"/>
    <p:sldId id="305" r:id="rId9"/>
    <p:sldId id="353" r:id="rId10"/>
    <p:sldId id="257" r:id="rId11"/>
    <p:sldId id="256" r:id="rId12"/>
    <p:sldId id="278" r:id="rId13"/>
    <p:sldId id="279"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80" r:id="rId33"/>
    <p:sldId id="281" r:id="rId34"/>
    <p:sldId id="282" r:id="rId35"/>
    <p:sldId id="283" r:id="rId36"/>
    <p:sldId id="284" r:id="rId37"/>
    <p:sldId id="285" r:id="rId38"/>
    <p:sldId id="286" r:id="rId39"/>
    <p:sldId id="287" r:id="rId40"/>
    <p:sldId id="288" r:id="rId41"/>
    <p:sldId id="28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46" autoAdjust="0"/>
    <p:restoredTop sz="94660"/>
  </p:normalViewPr>
  <p:slideViewPr>
    <p:cSldViewPr>
      <p:cViewPr varScale="1">
        <p:scale>
          <a:sx n="64" d="100"/>
          <a:sy n="64" d="100"/>
        </p:scale>
        <p:origin x="-144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D3B5F6-5011-4C7B-8970-F9A69FF0CC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0AA33A9-F7C8-4D8A-90EF-AE128047A72D}">
      <dgm:prSet phldrT="[Text]"/>
      <dgm:spPr/>
      <dgm:t>
        <a:bodyPr/>
        <a:lstStyle/>
        <a:p>
          <a:r>
            <a:rPr lang="en-US" dirty="0" smtClean="0"/>
            <a:t>1.Identify entities </a:t>
          </a:r>
          <a:endParaRPr lang="en-US" dirty="0"/>
        </a:p>
      </dgm:t>
    </dgm:pt>
    <dgm:pt modelId="{E66CBD19-12F9-4A8B-9539-B96FFB67966C}" type="parTrans" cxnId="{8C40D9BA-F433-4931-AEEC-076BFE54C1B5}">
      <dgm:prSet/>
      <dgm:spPr/>
      <dgm:t>
        <a:bodyPr/>
        <a:lstStyle/>
        <a:p>
          <a:endParaRPr lang="en-US"/>
        </a:p>
      </dgm:t>
    </dgm:pt>
    <dgm:pt modelId="{19323B51-2A53-4417-85DD-F55A62836FFD}" type="sibTrans" cxnId="{8C40D9BA-F433-4931-AEEC-076BFE54C1B5}">
      <dgm:prSet/>
      <dgm:spPr/>
      <dgm:t>
        <a:bodyPr/>
        <a:lstStyle/>
        <a:p>
          <a:endParaRPr lang="en-US"/>
        </a:p>
      </dgm:t>
    </dgm:pt>
    <dgm:pt modelId="{5F637BF3-1A4D-4FCF-B479-8517AE54402F}">
      <dgm:prSet phldrT="[Text]" custT="1"/>
      <dgm:spPr/>
      <dgm:t>
        <a:bodyPr/>
        <a:lstStyle/>
        <a:p>
          <a:r>
            <a:rPr lang="en-US" sz="2400" dirty="0" smtClean="0"/>
            <a:t>list all potential entity types. These are the object of interest in the system. It is better to put too many entities in at this  stage and them discard them later if necessary. </a:t>
          </a:r>
          <a:endParaRPr lang="en-US" sz="2400" dirty="0"/>
        </a:p>
      </dgm:t>
    </dgm:pt>
    <dgm:pt modelId="{2F0B24E4-8836-43E8-8C98-5A4F32A9253A}" type="parTrans" cxnId="{B4F08D22-57DC-4A01-BEBD-B284C27DBC05}">
      <dgm:prSet/>
      <dgm:spPr/>
      <dgm:t>
        <a:bodyPr/>
        <a:lstStyle/>
        <a:p>
          <a:endParaRPr lang="en-US"/>
        </a:p>
      </dgm:t>
    </dgm:pt>
    <dgm:pt modelId="{368AF1F8-4BF0-4207-A8FE-68D91A59DFF0}" type="sibTrans" cxnId="{B4F08D22-57DC-4A01-BEBD-B284C27DBC05}">
      <dgm:prSet/>
      <dgm:spPr/>
      <dgm:t>
        <a:bodyPr/>
        <a:lstStyle/>
        <a:p>
          <a:endParaRPr lang="en-US"/>
        </a:p>
      </dgm:t>
    </dgm:pt>
    <dgm:pt modelId="{269DE25A-C606-46CC-8619-E003779B6DEC}" type="pres">
      <dgm:prSet presAssocID="{DFD3B5F6-5011-4C7B-8970-F9A69FF0CCFD}" presName="linear" presStyleCnt="0">
        <dgm:presLayoutVars>
          <dgm:animLvl val="lvl"/>
          <dgm:resizeHandles val="exact"/>
        </dgm:presLayoutVars>
      </dgm:prSet>
      <dgm:spPr/>
      <dgm:t>
        <a:bodyPr/>
        <a:lstStyle/>
        <a:p>
          <a:endParaRPr lang="en-US"/>
        </a:p>
      </dgm:t>
    </dgm:pt>
    <dgm:pt modelId="{CB7EBDCD-29B0-453E-8EE8-ECBDB35CEF51}" type="pres">
      <dgm:prSet presAssocID="{20AA33A9-F7C8-4D8A-90EF-AE128047A72D}" presName="parentText" presStyleLbl="node1" presStyleIdx="0" presStyleCnt="1" custScaleY="53360">
        <dgm:presLayoutVars>
          <dgm:chMax val="0"/>
          <dgm:bulletEnabled val="1"/>
        </dgm:presLayoutVars>
      </dgm:prSet>
      <dgm:spPr/>
      <dgm:t>
        <a:bodyPr/>
        <a:lstStyle/>
        <a:p>
          <a:endParaRPr lang="en-US"/>
        </a:p>
      </dgm:t>
    </dgm:pt>
    <dgm:pt modelId="{CEE11E7E-F0DA-4581-956E-697A92031F5F}" type="pres">
      <dgm:prSet presAssocID="{20AA33A9-F7C8-4D8A-90EF-AE128047A72D}" presName="childText" presStyleLbl="revTx" presStyleIdx="0" presStyleCnt="1">
        <dgm:presLayoutVars>
          <dgm:bulletEnabled val="1"/>
        </dgm:presLayoutVars>
      </dgm:prSet>
      <dgm:spPr/>
      <dgm:t>
        <a:bodyPr/>
        <a:lstStyle/>
        <a:p>
          <a:endParaRPr lang="en-US"/>
        </a:p>
      </dgm:t>
    </dgm:pt>
  </dgm:ptLst>
  <dgm:cxnLst>
    <dgm:cxn modelId="{02D76E2D-F1F5-48AC-A8F2-FCDB800E2617}" type="presOf" srcId="{5F637BF3-1A4D-4FCF-B479-8517AE54402F}" destId="{CEE11E7E-F0DA-4581-956E-697A92031F5F}" srcOrd="0" destOrd="0" presId="urn:microsoft.com/office/officeart/2005/8/layout/vList2"/>
    <dgm:cxn modelId="{A3F129BB-C0FC-49F3-BB6F-BE3A1D5ED43C}" type="presOf" srcId="{DFD3B5F6-5011-4C7B-8970-F9A69FF0CCFD}" destId="{269DE25A-C606-46CC-8619-E003779B6DEC}" srcOrd="0" destOrd="0" presId="urn:microsoft.com/office/officeart/2005/8/layout/vList2"/>
    <dgm:cxn modelId="{B4F08D22-57DC-4A01-BEBD-B284C27DBC05}" srcId="{20AA33A9-F7C8-4D8A-90EF-AE128047A72D}" destId="{5F637BF3-1A4D-4FCF-B479-8517AE54402F}" srcOrd="0" destOrd="0" parTransId="{2F0B24E4-8836-43E8-8C98-5A4F32A9253A}" sibTransId="{368AF1F8-4BF0-4207-A8FE-68D91A59DFF0}"/>
    <dgm:cxn modelId="{AAA16361-DE36-4E16-A817-B5132E24B9AB}" type="presOf" srcId="{20AA33A9-F7C8-4D8A-90EF-AE128047A72D}" destId="{CB7EBDCD-29B0-453E-8EE8-ECBDB35CEF51}" srcOrd="0" destOrd="0" presId="urn:microsoft.com/office/officeart/2005/8/layout/vList2"/>
    <dgm:cxn modelId="{8C40D9BA-F433-4931-AEEC-076BFE54C1B5}" srcId="{DFD3B5F6-5011-4C7B-8970-F9A69FF0CCFD}" destId="{20AA33A9-F7C8-4D8A-90EF-AE128047A72D}" srcOrd="0" destOrd="0" parTransId="{E66CBD19-12F9-4A8B-9539-B96FFB67966C}" sibTransId="{19323B51-2A53-4417-85DD-F55A62836FFD}"/>
    <dgm:cxn modelId="{8C533572-DBD8-4455-AA56-9B846B5A4270}" type="presParOf" srcId="{269DE25A-C606-46CC-8619-E003779B6DEC}" destId="{CB7EBDCD-29B0-453E-8EE8-ECBDB35CEF51}" srcOrd="0" destOrd="0" presId="urn:microsoft.com/office/officeart/2005/8/layout/vList2"/>
    <dgm:cxn modelId="{F0E379C9-495C-4EC3-81F0-FD5F58B52DFA}" type="presParOf" srcId="{269DE25A-C606-46CC-8619-E003779B6DEC}" destId="{CEE11E7E-F0DA-4581-956E-697A92031F5F}"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D3B5F6-5011-4C7B-8970-F9A69FF0CC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0AA33A9-F7C8-4D8A-90EF-AE128047A72D}">
      <dgm:prSet phldrT="[Text]"/>
      <dgm:spPr/>
      <dgm:t>
        <a:bodyPr/>
        <a:lstStyle/>
        <a:p>
          <a:r>
            <a:rPr lang="en-US" dirty="0" smtClean="0"/>
            <a:t>2.Remove duplicate entities </a:t>
          </a:r>
          <a:endParaRPr lang="en-US" dirty="0"/>
        </a:p>
      </dgm:t>
    </dgm:pt>
    <dgm:pt modelId="{E66CBD19-12F9-4A8B-9539-B96FFB67966C}" type="parTrans" cxnId="{8C40D9BA-F433-4931-AEEC-076BFE54C1B5}">
      <dgm:prSet/>
      <dgm:spPr/>
      <dgm:t>
        <a:bodyPr/>
        <a:lstStyle/>
        <a:p>
          <a:endParaRPr lang="en-US"/>
        </a:p>
      </dgm:t>
    </dgm:pt>
    <dgm:pt modelId="{19323B51-2A53-4417-85DD-F55A62836FFD}" type="sibTrans" cxnId="{8C40D9BA-F433-4931-AEEC-076BFE54C1B5}">
      <dgm:prSet/>
      <dgm:spPr/>
      <dgm:t>
        <a:bodyPr/>
        <a:lstStyle/>
        <a:p>
          <a:endParaRPr lang="en-US"/>
        </a:p>
      </dgm:t>
    </dgm:pt>
    <dgm:pt modelId="{5F637BF3-1A4D-4FCF-B479-8517AE54402F}">
      <dgm:prSet phldrT="[Text]" custT="1"/>
      <dgm:spPr/>
      <dgm:t>
        <a:bodyPr/>
        <a:lstStyle/>
        <a:p>
          <a:r>
            <a:rPr lang="en-US" sz="2200" dirty="0" smtClean="0"/>
            <a:t>Ensure that they really separate entity types or just two names for the same thing</a:t>
          </a:r>
          <a:endParaRPr lang="en-US" sz="2200" dirty="0"/>
        </a:p>
      </dgm:t>
    </dgm:pt>
    <dgm:pt modelId="{2F0B24E4-8836-43E8-8C98-5A4F32A9253A}" type="parTrans" cxnId="{B4F08D22-57DC-4A01-BEBD-B284C27DBC05}">
      <dgm:prSet/>
      <dgm:spPr/>
      <dgm:t>
        <a:bodyPr/>
        <a:lstStyle/>
        <a:p>
          <a:endParaRPr lang="en-US"/>
        </a:p>
      </dgm:t>
    </dgm:pt>
    <dgm:pt modelId="{368AF1F8-4BF0-4207-A8FE-68D91A59DFF0}" type="sibTrans" cxnId="{B4F08D22-57DC-4A01-BEBD-B284C27DBC05}">
      <dgm:prSet/>
      <dgm:spPr/>
      <dgm:t>
        <a:bodyPr/>
        <a:lstStyle/>
        <a:p>
          <a:endParaRPr lang="en-US"/>
        </a:p>
      </dgm:t>
    </dgm:pt>
    <dgm:pt modelId="{15D7AB0A-C4B3-415C-B0D8-D7A24CA63884}">
      <dgm:prSet phldrT="[Text]" custT="1"/>
      <dgm:spPr/>
      <dgm:t>
        <a:bodyPr/>
        <a:lstStyle/>
        <a:p>
          <a:r>
            <a:rPr lang="en-US" sz="2200" dirty="0" smtClean="0"/>
            <a:t> Also do not include the system as an entity type  </a:t>
          </a:r>
          <a:endParaRPr lang="en-US" sz="2200" dirty="0"/>
        </a:p>
      </dgm:t>
    </dgm:pt>
    <dgm:pt modelId="{943DA66F-3CD0-4849-B131-DBAB37A5D57C}" type="parTrans" cxnId="{28377C18-CA17-40D3-8D57-779129658668}">
      <dgm:prSet/>
      <dgm:spPr/>
      <dgm:t>
        <a:bodyPr/>
        <a:lstStyle/>
        <a:p>
          <a:endParaRPr lang="en-US"/>
        </a:p>
      </dgm:t>
    </dgm:pt>
    <dgm:pt modelId="{7500C3AD-E8E9-4F61-9FDF-70FD1C18B729}" type="sibTrans" cxnId="{28377C18-CA17-40D3-8D57-779129658668}">
      <dgm:prSet/>
      <dgm:spPr/>
      <dgm:t>
        <a:bodyPr/>
        <a:lstStyle/>
        <a:p>
          <a:endParaRPr lang="en-US"/>
        </a:p>
      </dgm:t>
    </dgm:pt>
    <dgm:pt modelId="{97A56CEA-6948-44D5-8003-64BDAC187B93}">
      <dgm:prSet phldrT="[Text]" custT="1"/>
      <dgm:spPr/>
      <dgm:t>
        <a:bodyPr/>
        <a:lstStyle/>
        <a:p>
          <a:r>
            <a:rPr lang="en-US" sz="2200" dirty="0" smtClean="0"/>
            <a:t>e.g. if modelling a library, the entity  types might be books, borrowers, etc.  </a:t>
          </a:r>
        </a:p>
      </dgm:t>
    </dgm:pt>
    <dgm:pt modelId="{98503F2D-2294-4266-B001-F63D7822D903}" type="parTrans" cxnId="{6E4196C1-BA12-4454-9F9F-35786655DE98}">
      <dgm:prSet/>
      <dgm:spPr/>
      <dgm:t>
        <a:bodyPr/>
        <a:lstStyle/>
        <a:p>
          <a:endParaRPr lang="en-US"/>
        </a:p>
      </dgm:t>
    </dgm:pt>
    <dgm:pt modelId="{CE3B974C-5BB7-4692-AD1A-0B4B039A5540}" type="sibTrans" cxnId="{6E4196C1-BA12-4454-9F9F-35786655DE98}">
      <dgm:prSet/>
      <dgm:spPr/>
      <dgm:t>
        <a:bodyPr/>
        <a:lstStyle/>
        <a:p>
          <a:endParaRPr lang="en-US"/>
        </a:p>
      </dgm:t>
    </dgm:pt>
    <dgm:pt modelId="{AFFE9EB3-6590-457B-91B9-B7E08F787C85}">
      <dgm:prSet phldrT="[Text]" custT="1"/>
      <dgm:spPr/>
      <dgm:t>
        <a:bodyPr/>
        <a:lstStyle/>
        <a:p>
          <a:r>
            <a:rPr lang="en-US" sz="2200" dirty="0" smtClean="0"/>
            <a:t>The library is the system, thus should not be an entity type. </a:t>
          </a:r>
        </a:p>
      </dgm:t>
    </dgm:pt>
    <dgm:pt modelId="{DEA4AF87-57E3-4DF0-8404-4C09178E21DA}" type="parTrans" cxnId="{16BC21BB-9DFE-43F0-924E-270CD1850473}">
      <dgm:prSet/>
      <dgm:spPr/>
      <dgm:t>
        <a:bodyPr/>
        <a:lstStyle/>
        <a:p>
          <a:endParaRPr lang="en-US"/>
        </a:p>
      </dgm:t>
    </dgm:pt>
    <dgm:pt modelId="{954FB6BE-9D72-4D8E-855D-9F354723C028}" type="sibTrans" cxnId="{16BC21BB-9DFE-43F0-924E-270CD1850473}">
      <dgm:prSet/>
      <dgm:spPr/>
      <dgm:t>
        <a:bodyPr/>
        <a:lstStyle/>
        <a:p>
          <a:endParaRPr lang="en-US"/>
        </a:p>
      </dgm:t>
    </dgm:pt>
    <dgm:pt modelId="{269DE25A-C606-46CC-8619-E003779B6DEC}" type="pres">
      <dgm:prSet presAssocID="{DFD3B5F6-5011-4C7B-8970-F9A69FF0CCFD}" presName="linear" presStyleCnt="0">
        <dgm:presLayoutVars>
          <dgm:animLvl val="lvl"/>
          <dgm:resizeHandles val="exact"/>
        </dgm:presLayoutVars>
      </dgm:prSet>
      <dgm:spPr/>
      <dgm:t>
        <a:bodyPr/>
        <a:lstStyle/>
        <a:p>
          <a:endParaRPr lang="en-US"/>
        </a:p>
      </dgm:t>
    </dgm:pt>
    <dgm:pt modelId="{CB7EBDCD-29B0-453E-8EE8-ECBDB35CEF51}" type="pres">
      <dgm:prSet presAssocID="{20AA33A9-F7C8-4D8A-90EF-AE128047A72D}" presName="parentText" presStyleLbl="node1" presStyleIdx="0" presStyleCnt="1" custScaleY="32611">
        <dgm:presLayoutVars>
          <dgm:chMax val="0"/>
          <dgm:bulletEnabled val="1"/>
        </dgm:presLayoutVars>
      </dgm:prSet>
      <dgm:spPr/>
      <dgm:t>
        <a:bodyPr/>
        <a:lstStyle/>
        <a:p>
          <a:endParaRPr lang="en-US"/>
        </a:p>
      </dgm:t>
    </dgm:pt>
    <dgm:pt modelId="{CEE11E7E-F0DA-4581-956E-697A92031F5F}" type="pres">
      <dgm:prSet presAssocID="{20AA33A9-F7C8-4D8A-90EF-AE128047A72D}" presName="childText" presStyleLbl="revTx" presStyleIdx="0" presStyleCnt="1">
        <dgm:presLayoutVars>
          <dgm:bulletEnabled val="1"/>
        </dgm:presLayoutVars>
      </dgm:prSet>
      <dgm:spPr/>
      <dgm:t>
        <a:bodyPr/>
        <a:lstStyle/>
        <a:p>
          <a:endParaRPr lang="en-US"/>
        </a:p>
      </dgm:t>
    </dgm:pt>
  </dgm:ptLst>
  <dgm:cxnLst>
    <dgm:cxn modelId="{B4F08D22-57DC-4A01-BEBD-B284C27DBC05}" srcId="{20AA33A9-F7C8-4D8A-90EF-AE128047A72D}" destId="{5F637BF3-1A4D-4FCF-B479-8517AE54402F}" srcOrd="0" destOrd="0" parTransId="{2F0B24E4-8836-43E8-8C98-5A4F32A9253A}" sibTransId="{368AF1F8-4BF0-4207-A8FE-68D91A59DFF0}"/>
    <dgm:cxn modelId="{8672343C-066E-44A7-89C8-F5D95D8C640C}" type="presOf" srcId="{97A56CEA-6948-44D5-8003-64BDAC187B93}" destId="{CEE11E7E-F0DA-4581-956E-697A92031F5F}" srcOrd="0" destOrd="2" presId="urn:microsoft.com/office/officeart/2005/8/layout/vList2"/>
    <dgm:cxn modelId="{0C6940CA-2883-4894-AE84-ADF101CEC19D}" type="presOf" srcId="{DFD3B5F6-5011-4C7B-8970-F9A69FF0CCFD}" destId="{269DE25A-C606-46CC-8619-E003779B6DEC}" srcOrd="0" destOrd="0" presId="urn:microsoft.com/office/officeart/2005/8/layout/vList2"/>
    <dgm:cxn modelId="{0018309C-D124-46CE-8392-219838EE9C87}" type="presOf" srcId="{20AA33A9-F7C8-4D8A-90EF-AE128047A72D}" destId="{CB7EBDCD-29B0-453E-8EE8-ECBDB35CEF51}" srcOrd="0" destOrd="0" presId="urn:microsoft.com/office/officeart/2005/8/layout/vList2"/>
    <dgm:cxn modelId="{6E4196C1-BA12-4454-9F9F-35786655DE98}" srcId="{20AA33A9-F7C8-4D8A-90EF-AE128047A72D}" destId="{97A56CEA-6948-44D5-8003-64BDAC187B93}" srcOrd="2" destOrd="0" parTransId="{98503F2D-2294-4266-B001-F63D7822D903}" sibTransId="{CE3B974C-5BB7-4692-AD1A-0B4B039A5540}"/>
    <dgm:cxn modelId="{1DB49A8B-D0D3-40E4-A9DD-E90051C756CB}" type="presOf" srcId="{5F637BF3-1A4D-4FCF-B479-8517AE54402F}" destId="{CEE11E7E-F0DA-4581-956E-697A92031F5F}" srcOrd="0" destOrd="0" presId="urn:microsoft.com/office/officeart/2005/8/layout/vList2"/>
    <dgm:cxn modelId="{A4F6F138-3915-4B56-B488-74E18DD617A9}" type="presOf" srcId="{AFFE9EB3-6590-457B-91B9-B7E08F787C85}" destId="{CEE11E7E-F0DA-4581-956E-697A92031F5F}" srcOrd="0" destOrd="3" presId="urn:microsoft.com/office/officeart/2005/8/layout/vList2"/>
    <dgm:cxn modelId="{28377C18-CA17-40D3-8D57-779129658668}" srcId="{20AA33A9-F7C8-4D8A-90EF-AE128047A72D}" destId="{15D7AB0A-C4B3-415C-B0D8-D7A24CA63884}" srcOrd="1" destOrd="0" parTransId="{943DA66F-3CD0-4849-B131-DBAB37A5D57C}" sibTransId="{7500C3AD-E8E9-4F61-9FDF-70FD1C18B729}"/>
    <dgm:cxn modelId="{452D856E-8114-4A40-A2F2-6249A5CA95BD}" type="presOf" srcId="{15D7AB0A-C4B3-415C-B0D8-D7A24CA63884}" destId="{CEE11E7E-F0DA-4581-956E-697A92031F5F}" srcOrd="0" destOrd="1" presId="urn:microsoft.com/office/officeart/2005/8/layout/vList2"/>
    <dgm:cxn modelId="{8C40D9BA-F433-4931-AEEC-076BFE54C1B5}" srcId="{DFD3B5F6-5011-4C7B-8970-F9A69FF0CCFD}" destId="{20AA33A9-F7C8-4D8A-90EF-AE128047A72D}" srcOrd="0" destOrd="0" parTransId="{E66CBD19-12F9-4A8B-9539-B96FFB67966C}" sibTransId="{19323B51-2A53-4417-85DD-F55A62836FFD}"/>
    <dgm:cxn modelId="{16BC21BB-9DFE-43F0-924E-270CD1850473}" srcId="{20AA33A9-F7C8-4D8A-90EF-AE128047A72D}" destId="{AFFE9EB3-6590-457B-91B9-B7E08F787C85}" srcOrd="3" destOrd="0" parTransId="{DEA4AF87-57E3-4DF0-8404-4C09178E21DA}" sibTransId="{954FB6BE-9D72-4D8E-855D-9F354723C028}"/>
    <dgm:cxn modelId="{97FB9503-8C2D-4E16-8F55-068A095B40D9}" type="presParOf" srcId="{269DE25A-C606-46CC-8619-E003779B6DEC}" destId="{CB7EBDCD-29B0-453E-8EE8-ECBDB35CEF51}" srcOrd="0" destOrd="0" presId="urn:microsoft.com/office/officeart/2005/8/layout/vList2"/>
    <dgm:cxn modelId="{4F3F2BC7-4107-46E8-AE1A-2A33E7AAB672}" type="presParOf" srcId="{269DE25A-C606-46CC-8619-E003779B6DEC}" destId="{CEE11E7E-F0DA-4581-956E-697A92031F5F}"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D3B5F6-5011-4C7B-8970-F9A69FF0CC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0AA33A9-F7C8-4D8A-90EF-AE128047A72D}">
      <dgm:prSet phldrT="[Text]"/>
      <dgm:spPr/>
      <dgm:t>
        <a:bodyPr/>
        <a:lstStyle/>
        <a:p>
          <a:r>
            <a:rPr lang="en-US" dirty="0" smtClean="0"/>
            <a:t>3.List the attributes of each entity </a:t>
          </a:r>
          <a:endParaRPr lang="en-US" dirty="0"/>
        </a:p>
      </dgm:t>
    </dgm:pt>
    <dgm:pt modelId="{E66CBD19-12F9-4A8B-9539-B96FFB67966C}" type="parTrans" cxnId="{8C40D9BA-F433-4931-AEEC-076BFE54C1B5}">
      <dgm:prSet/>
      <dgm:spPr/>
      <dgm:t>
        <a:bodyPr/>
        <a:lstStyle/>
        <a:p>
          <a:endParaRPr lang="en-US"/>
        </a:p>
      </dgm:t>
    </dgm:pt>
    <dgm:pt modelId="{19323B51-2A53-4417-85DD-F55A62836FFD}" type="sibTrans" cxnId="{8C40D9BA-F433-4931-AEEC-076BFE54C1B5}">
      <dgm:prSet/>
      <dgm:spPr/>
      <dgm:t>
        <a:bodyPr/>
        <a:lstStyle/>
        <a:p>
          <a:endParaRPr lang="en-US"/>
        </a:p>
      </dgm:t>
    </dgm:pt>
    <dgm:pt modelId="{5F637BF3-1A4D-4FCF-B479-8517AE54402F}">
      <dgm:prSet phldrT="[Text]" custT="1"/>
      <dgm:spPr/>
      <dgm:t>
        <a:bodyPr/>
        <a:lstStyle/>
        <a:p>
          <a:r>
            <a:rPr lang="en-US" sz="2400" dirty="0" smtClean="0"/>
            <a:t>Ensure that the entity types are really needed.  </a:t>
          </a:r>
          <a:endParaRPr lang="en-US" sz="2400" dirty="0"/>
        </a:p>
      </dgm:t>
    </dgm:pt>
    <dgm:pt modelId="{2F0B24E4-8836-43E8-8C98-5A4F32A9253A}" type="parTrans" cxnId="{B4F08D22-57DC-4A01-BEBD-B284C27DBC05}">
      <dgm:prSet/>
      <dgm:spPr/>
      <dgm:t>
        <a:bodyPr/>
        <a:lstStyle/>
        <a:p>
          <a:endParaRPr lang="en-US"/>
        </a:p>
      </dgm:t>
    </dgm:pt>
    <dgm:pt modelId="{368AF1F8-4BF0-4207-A8FE-68D91A59DFF0}" type="sibTrans" cxnId="{B4F08D22-57DC-4A01-BEBD-B284C27DBC05}">
      <dgm:prSet/>
      <dgm:spPr/>
      <dgm:t>
        <a:bodyPr/>
        <a:lstStyle/>
        <a:p>
          <a:endParaRPr lang="en-US"/>
        </a:p>
      </dgm:t>
    </dgm:pt>
    <dgm:pt modelId="{CAB827F2-604A-4993-B7A4-40DBD8920C59}">
      <dgm:prSet custT="1"/>
      <dgm:spPr/>
      <dgm:t>
        <a:bodyPr/>
        <a:lstStyle/>
        <a:p>
          <a:r>
            <a:rPr lang="en-US" sz="2400" dirty="0" smtClean="0"/>
            <a:t>Are any of them just attributes of another entity type?  </a:t>
          </a:r>
        </a:p>
      </dgm:t>
    </dgm:pt>
    <dgm:pt modelId="{0F8D2E2C-E655-47D7-BCD7-2DCFC09C235B}" type="parTrans" cxnId="{87224DAF-BE49-4C85-ADAE-789D5E2FED9A}">
      <dgm:prSet/>
      <dgm:spPr/>
      <dgm:t>
        <a:bodyPr/>
        <a:lstStyle/>
        <a:p>
          <a:endParaRPr lang="en-US"/>
        </a:p>
      </dgm:t>
    </dgm:pt>
    <dgm:pt modelId="{94ED7159-84FE-4854-B607-FE33F27F0DE4}" type="sibTrans" cxnId="{87224DAF-BE49-4C85-ADAE-789D5E2FED9A}">
      <dgm:prSet/>
      <dgm:spPr/>
      <dgm:t>
        <a:bodyPr/>
        <a:lstStyle/>
        <a:p>
          <a:endParaRPr lang="en-US"/>
        </a:p>
      </dgm:t>
    </dgm:pt>
    <dgm:pt modelId="{983C3418-42B9-4E6A-8380-4E5BF91EAEFA}">
      <dgm:prSet custT="1"/>
      <dgm:spPr/>
      <dgm:t>
        <a:bodyPr/>
        <a:lstStyle/>
        <a:p>
          <a:r>
            <a:rPr lang="en-US" sz="2400" dirty="0" smtClean="0"/>
            <a:t> If so keep them as attributes a nd cross them off the entity list.  </a:t>
          </a:r>
        </a:p>
      </dgm:t>
    </dgm:pt>
    <dgm:pt modelId="{84BD8772-2648-45E6-98AF-6E41DCBA63FB}" type="parTrans" cxnId="{C395D77D-537E-41AB-947C-3C4814742027}">
      <dgm:prSet/>
      <dgm:spPr/>
      <dgm:t>
        <a:bodyPr/>
        <a:lstStyle/>
        <a:p>
          <a:endParaRPr lang="en-US"/>
        </a:p>
      </dgm:t>
    </dgm:pt>
    <dgm:pt modelId="{58D55972-073F-418B-9E9D-E96787C38A54}" type="sibTrans" cxnId="{C395D77D-537E-41AB-947C-3C4814742027}">
      <dgm:prSet/>
      <dgm:spPr/>
      <dgm:t>
        <a:bodyPr/>
        <a:lstStyle/>
        <a:p>
          <a:endParaRPr lang="en-US"/>
        </a:p>
      </dgm:t>
    </dgm:pt>
    <dgm:pt modelId="{CFAAC694-1BC7-494A-91AD-58557319A504}">
      <dgm:prSet custT="1"/>
      <dgm:spPr/>
      <dgm:t>
        <a:bodyPr/>
        <a:lstStyle/>
        <a:p>
          <a:r>
            <a:rPr lang="en-US" sz="2400" dirty="0" smtClean="0"/>
            <a:t>Do not have attributes of one entity as attributes of another entity!  </a:t>
          </a:r>
        </a:p>
      </dgm:t>
    </dgm:pt>
    <dgm:pt modelId="{D7262AD2-B841-4C5C-9CD4-5FA7B65FF3F4}" type="parTrans" cxnId="{93CFA6DA-A3C7-404A-999C-F9721C44A80D}">
      <dgm:prSet/>
      <dgm:spPr/>
      <dgm:t>
        <a:bodyPr/>
        <a:lstStyle/>
        <a:p>
          <a:endParaRPr lang="en-US"/>
        </a:p>
      </dgm:t>
    </dgm:pt>
    <dgm:pt modelId="{1F074963-E121-45ED-BB41-B1EB641BB8D2}" type="sibTrans" cxnId="{93CFA6DA-A3C7-404A-999C-F9721C44A80D}">
      <dgm:prSet/>
      <dgm:spPr/>
      <dgm:t>
        <a:bodyPr/>
        <a:lstStyle/>
        <a:p>
          <a:endParaRPr lang="en-US"/>
        </a:p>
      </dgm:t>
    </dgm:pt>
    <dgm:pt modelId="{269DE25A-C606-46CC-8619-E003779B6DEC}" type="pres">
      <dgm:prSet presAssocID="{DFD3B5F6-5011-4C7B-8970-F9A69FF0CCFD}" presName="linear" presStyleCnt="0">
        <dgm:presLayoutVars>
          <dgm:animLvl val="lvl"/>
          <dgm:resizeHandles val="exact"/>
        </dgm:presLayoutVars>
      </dgm:prSet>
      <dgm:spPr/>
      <dgm:t>
        <a:bodyPr/>
        <a:lstStyle/>
        <a:p>
          <a:endParaRPr lang="en-US"/>
        </a:p>
      </dgm:t>
    </dgm:pt>
    <dgm:pt modelId="{CB7EBDCD-29B0-453E-8EE8-ECBDB35CEF51}" type="pres">
      <dgm:prSet presAssocID="{20AA33A9-F7C8-4D8A-90EF-AE128047A72D}" presName="parentText" presStyleLbl="node1" presStyleIdx="0" presStyleCnt="1" custScaleY="22312">
        <dgm:presLayoutVars>
          <dgm:chMax val="0"/>
          <dgm:bulletEnabled val="1"/>
        </dgm:presLayoutVars>
      </dgm:prSet>
      <dgm:spPr/>
      <dgm:t>
        <a:bodyPr/>
        <a:lstStyle/>
        <a:p>
          <a:endParaRPr lang="en-US"/>
        </a:p>
      </dgm:t>
    </dgm:pt>
    <dgm:pt modelId="{CEE11E7E-F0DA-4581-956E-697A92031F5F}" type="pres">
      <dgm:prSet presAssocID="{20AA33A9-F7C8-4D8A-90EF-AE128047A72D}" presName="childText" presStyleLbl="revTx" presStyleIdx="0" presStyleCnt="1" custScaleY="110373">
        <dgm:presLayoutVars>
          <dgm:bulletEnabled val="1"/>
        </dgm:presLayoutVars>
      </dgm:prSet>
      <dgm:spPr/>
      <dgm:t>
        <a:bodyPr/>
        <a:lstStyle/>
        <a:p>
          <a:endParaRPr lang="en-US"/>
        </a:p>
      </dgm:t>
    </dgm:pt>
  </dgm:ptLst>
  <dgm:cxnLst>
    <dgm:cxn modelId="{B479C413-8F70-4BD9-A8B9-65FE8752F2F9}" type="presOf" srcId="{CFAAC694-1BC7-494A-91AD-58557319A504}" destId="{CEE11E7E-F0DA-4581-956E-697A92031F5F}" srcOrd="0" destOrd="3" presId="urn:microsoft.com/office/officeart/2005/8/layout/vList2"/>
    <dgm:cxn modelId="{6A0FD3EB-1C3E-4826-B19D-E0F673204095}" type="presOf" srcId="{983C3418-42B9-4E6A-8380-4E5BF91EAEFA}" destId="{CEE11E7E-F0DA-4581-956E-697A92031F5F}" srcOrd="0" destOrd="2" presId="urn:microsoft.com/office/officeart/2005/8/layout/vList2"/>
    <dgm:cxn modelId="{7638C869-66AB-4156-8895-842738ADC00C}" type="presOf" srcId="{DFD3B5F6-5011-4C7B-8970-F9A69FF0CCFD}" destId="{269DE25A-C606-46CC-8619-E003779B6DEC}" srcOrd="0" destOrd="0" presId="urn:microsoft.com/office/officeart/2005/8/layout/vList2"/>
    <dgm:cxn modelId="{B4F08D22-57DC-4A01-BEBD-B284C27DBC05}" srcId="{20AA33A9-F7C8-4D8A-90EF-AE128047A72D}" destId="{5F637BF3-1A4D-4FCF-B479-8517AE54402F}" srcOrd="0" destOrd="0" parTransId="{2F0B24E4-8836-43E8-8C98-5A4F32A9253A}" sibTransId="{368AF1F8-4BF0-4207-A8FE-68D91A59DFF0}"/>
    <dgm:cxn modelId="{7D47BA52-8455-46BB-A1FA-67422914A994}" type="presOf" srcId="{5F637BF3-1A4D-4FCF-B479-8517AE54402F}" destId="{CEE11E7E-F0DA-4581-956E-697A92031F5F}" srcOrd="0" destOrd="0" presId="urn:microsoft.com/office/officeart/2005/8/layout/vList2"/>
    <dgm:cxn modelId="{87224DAF-BE49-4C85-ADAE-789D5E2FED9A}" srcId="{20AA33A9-F7C8-4D8A-90EF-AE128047A72D}" destId="{CAB827F2-604A-4993-B7A4-40DBD8920C59}" srcOrd="1" destOrd="0" parTransId="{0F8D2E2C-E655-47D7-BCD7-2DCFC09C235B}" sibTransId="{94ED7159-84FE-4854-B607-FE33F27F0DE4}"/>
    <dgm:cxn modelId="{93CFA6DA-A3C7-404A-999C-F9721C44A80D}" srcId="{20AA33A9-F7C8-4D8A-90EF-AE128047A72D}" destId="{CFAAC694-1BC7-494A-91AD-58557319A504}" srcOrd="3" destOrd="0" parTransId="{D7262AD2-B841-4C5C-9CD4-5FA7B65FF3F4}" sibTransId="{1F074963-E121-45ED-BB41-B1EB641BB8D2}"/>
    <dgm:cxn modelId="{C395D77D-537E-41AB-947C-3C4814742027}" srcId="{20AA33A9-F7C8-4D8A-90EF-AE128047A72D}" destId="{983C3418-42B9-4E6A-8380-4E5BF91EAEFA}" srcOrd="2" destOrd="0" parTransId="{84BD8772-2648-45E6-98AF-6E41DCBA63FB}" sibTransId="{58D55972-073F-418B-9E9D-E96787C38A54}"/>
    <dgm:cxn modelId="{8C40D9BA-F433-4931-AEEC-076BFE54C1B5}" srcId="{DFD3B5F6-5011-4C7B-8970-F9A69FF0CCFD}" destId="{20AA33A9-F7C8-4D8A-90EF-AE128047A72D}" srcOrd="0" destOrd="0" parTransId="{E66CBD19-12F9-4A8B-9539-B96FFB67966C}" sibTransId="{19323B51-2A53-4417-85DD-F55A62836FFD}"/>
    <dgm:cxn modelId="{5A567E30-7E0B-441F-A152-BF9C437D1FD6}" type="presOf" srcId="{20AA33A9-F7C8-4D8A-90EF-AE128047A72D}" destId="{CB7EBDCD-29B0-453E-8EE8-ECBDB35CEF51}" srcOrd="0" destOrd="0" presId="urn:microsoft.com/office/officeart/2005/8/layout/vList2"/>
    <dgm:cxn modelId="{57982004-41A7-4228-AD69-A2357308C09C}" type="presOf" srcId="{CAB827F2-604A-4993-B7A4-40DBD8920C59}" destId="{CEE11E7E-F0DA-4581-956E-697A92031F5F}" srcOrd="0" destOrd="1" presId="urn:microsoft.com/office/officeart/2005/8/layout/vList2"/>
    <dgm:cxn modelId="{86D5F566-6CC4-4D25-AC9C-D63C79CDBE9C}" type="presParOf" srcId="{269DE25A-C606-46CC-8619-E003779B6DEC}" destId="{CB7EBDCD-29B0-453E-8EE8-ECBDB35CEF51}" srcOrd="0" destOrd="0" presId="urn:microsoft.com/office/officeart/2005/8/layout/vList2"/>
    <dgm:cxn modelId="{2131D4B5-6EAB-44AF-9C68-D55EA42EACB5}" type="presParOf" srcId="{269DE25A-C606-46CC-8619-E003779B6DEC}" destId="{CEE11E7E-F0DA-4581-956E-697A92031F5F}"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D3B5F6-5011-4C7B-8970-F9A69FF0CC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0AA33A9-F7C8-4D8A-90EF-AE128047A72D}">
      <dgm:prSet phldrT="[Text]"/>
      <dgm:spPr/>
      <dgm:t>
        <a:bodyPr/>
        <a:lstStyle/>
        <a:p>
          <a:r>
            <a:rPr lang="en-US" dirty="0" smtClean="0"/>
            <a:t>4.Mark the primary keys</a:t>
          </a:r>
          <a:endParaRPr lang="en-US" dirty="0"/>
        </a:p>
      </dgm:t>
    </dgm:pt>
    <dgm:pt modelId="{E66CBD19-12F9-4A8B-9539-B96FFB67966C}" type="parTrans" cxnId="{8C40D9BA-F433-4931-AEEC-076BFE54C1B5}">
      <dgm:prSet/>
      <dgm:spPr/>
      <dgm:t>
        <a:bodyPr/>
        <a:lstStyle/>
        <a:p>
          <a:endParaRPr lang="en-US"/>
        </a:p>
      </dgm:t>
    </dgm:pt>
    <dgm:pt modelId="{19323B51-2A53-4417-85DD-F55A62836FFD}" type="sibTrans" cxnId="{8C40D9BA-F433-4931-AEEC-076BFE54C1B5}">
      <dgm:prSet/>
      <dgm:spPr/>
      <dgm:t>
        <a:bodyPr/>
        <a:lstStyle/>
        <a:p>
          <a:endParaRPr lang="en-US"/>
        </a:p>
      </dgm:t>
    </dgm:pt>
    <dgm:pt modelId="{5F637BF3-1A4D-4FCF-B479-8517AE54402F}">
      <dgm:prSet phldrT="[Text]" custT="1"/>
      <dgm:spPr/>
      <dgm:t>
        <a:bodyPr/>
        <a:lstStyle/>
        <a:p>
          <a:r>
            <a:rPr lang="en-US" sz="2400" dirty="0" smtClean="0"/>
            <a:t>Which attributes uniquely identify instances of that entity type?  </a:t>
          </a:r>
          <a:endParaRPr lang="en-US" sz="2400" dirty="0"/>
        </a:p>
      </dgm:t>
    </dgm:pt>
    <dgm:pt modelId="{2F0B24E4-8836-43E8-8C98-5A4F32A9253A}" type="parTrans" cxnId="{B4F08D22-57DC-4A01-BEBD-B284C27DBC05}">
      <dgm:prSet/>
      <dgm:spPr/>
      <dgm:t>
        <a:bodyPr/>
        <a:lstStyle/>
        <a:p>
          <a:endParaRPr lang="en-US"/>
        </a:p>
      </dgm:t>
    </dgm:pt>
    <dgm:pt modelId="{368AF1F8-4BF0-4207-A8FE-68D91A59DFF0}" type="sibTrans" cxnId="{B4F08D22-57DC-4A01-BEBD-B284C27DBC05}">
      <dgm:prSet/>
      <dgm:spPr/>
      <dgm:t>
        <a:bodyPr/>
        <a:lstStyle/>
        <a:p>
          <a:endParaRPr lang="en-US"/>
        </a:p>
      </dgm:t>
    </dgm:pt>
    <dgm:pt modelId="{FA7B30F5-FADF-487A-945F-52331AAF8B74}">
      <dgm:prSet custT="1"/>
      <dgm:spPr/>
      <dgm:t>
        <a:bodyPr/>
        <a:lstStyle/>
        <a:p>
          <a:r>
            <a:rPr lang="en-US" sz="2400" dirty="0" smtClean="0"/>
            <a:t>This may not be possible for some weak entities. </a:t>
          </a:r>
        </a:p>
      </dgm:t>
    </dgm:pt>
    <dgm:pt modelId="{0F6DB624-45A5-424E-9868-BB69BEBC7923}" type="parTrans" cxnId="{D7FFA7C7-8933-4550-B085-CE2BD97C755D}">
      <dgm:prSet/>
      <dgm:spPr/>
      <dgm:t>
        <a:bodyPr/>
        <a:lstStyle/>
        <a:p>
          <a:endParaRPr lang="en-US"/>
        </a:p>
      </dgm:t>
    </dgm:pt>
    <dgm:pt modelId="{B05CB79B-70B7-4DD1-BD80-C5CED8CC6F33}" type="sibTrans" cxnId="{D7FFA7C7-8933-4550-B085-CE2BD97C755D}">
      <dgm:prSet/>
      <dgm:spPr/>
      <dgm:t>
        <a:bodyPr/>
        <a:lstStyle/>
        <a:p>
          <a:endParaRPr lang="en-US"/>
        </a:p>
      </dgm:t>
    </dgm:pt>
    <dgm:pt modelId="{269DE25A-C606-46CC-8619-E003779B6DEC}" type="pres">
      <dgm:prSet presAssocID="{DFD3B5F6-5011-4C7B-8970-F9A69FF0CCFD}" presName="linear" presStyleCnt="0">
        <dgm:presLayoutVars>
          <dgm:animLvl val="lvl"/>
          <dgm:resizeHandles val="exact"/>
        </dgm:presLayoutVars>
      </dgm:prSet>
      <dgm:spPr/>
      <dgm:t>
        <a:bodyPr/>
        <a:lstStyle/>
        <a:p>
          <a:endParaRPr lang="en-US"/>
        </a:p>
      </dgm:t>
    </dgm:pt>
    <dgm:pt modelId="{CB7EBDCD-29B0-453E-8EE8-ECBDB35CEF51}" type="pres">
      <dgm:prSet presAssocID="{20AA33A9-F7C8-4D8A-90EF-AE128047A72D}" presName="parentText" presStyleLbl="node1" presStyleIdx="0" presStyleCnt="1" custScaleY="33011">
        <dgm:presLayoutVars>
          <dgm:chMax val="0"/>
          <dgm:bulletEnabled val="1"/>
        </dgm:presLayoutVars>
      </dgm:prSet>
      <dgm:spPr/>
      <dgm:t>
        <a:bodyPr/>
        <a:lstStyle/>
        <a:p>
          <a:endParaRPr lang="en-US"/>
        </a:p>
      </dgm:t>
    </dgm:pt>
    <dgm:pt modelId="{CEE11E7E-F0DA-4581-956E-697A92031F5F}" type="pres">
      <dgm:prSet presAssocID="{20AA33A9-F7C8-4D8A-90EF-AE128047A72D}" presName="childText" presStyleLbl="revTx" presStyleIdx="0" presStyleCnt="1" custScaleY="110373">
        <dgm:presLayoutVars>
          <dgm:bulletEnabled val="1"/>
        </dgm:presLayoutVars>
      </dgm:prSet>
      <dgm:spPr/>
      <dgm:t>
        <a:bodyPr/>
        <a:lstStyle/>
        <a:p>
          <a:endParaRPr lang="en-US"/>
        </a:p>
      </dgm:t>
    </dgm:pt>
  </dgm:ptLst>
  <dgm:cxnLst>
    <dgm:cxn modelId="{47C6AB87-E610-483D-BC41-5E53859ABB00}" type="presOf" srcId="{5F637BF3-1A4D-4FCF-B479-8517AE54402F}" destId="{CEE11E7E-F0DA-4581-956E-697A92031F5F}" srcOrd="0" destOrd="0" presId="urn:microsoft.com/office/officeart/2005/8/layout/vList2"/>
    <dgm:cxn modelId="{B4F08D22-57DC-4A01-BEBD-B284C27DBC05}" srcId="{20AA33A9-F7C8-4D8A-90EF-AE128047A72D}" destId="{5F637BF3-1A4D-4FCF-B479-8517AE54402F}" srcOrd="0" destOrd="0" parTransId="{2F0B24E4-8836-43E8-8C98-5A4F32A9253A}" sibTransId="{368AF1F8-4BF0-4207-A8FE-68D91A59DFF0}"/>
    <dgm:cxn modelId="{7E12AAEA-37E8-4836-A394-E654A89E8CC1}" type="presOf" srcId="{FA7B30F5-FADF-487A-945F-52331AAF8B74}" destId="{CEE11E7E-F0DA-4581-956E-697A92031F5F}" srcOrd="0" destOrd="1" presId="urn:microsoft.com/office/officeart/2005/8/layout/vList2"/>
    <dgm:cxn modelId="{5C0A003A-AB96-4495-8EC9-8A285931C454}" type="presOf" srcId="{20AA33A9-F7C8-4D8A-90EF-AE128047A72D}" destId="{CB7EBDCD-29B0-453E-8EE8-ECBDB35CEF51}" srcOrd="0" destOrd="0" presId="urn:microsoft.com/office/officeart/2005/8/layout/vList2"/>
    <dgm:cxn modelId="{D7FFA7C7-8933-4550-B085-CE2BD97C755D}" srcId="{20AA33A9-F7C8-4D8A-90EF-AE128047A72D}" destId="{FA7B30F5-FADF-487A-945F-52331AAF8B74}" srcOrd="1" destOrd="0" parTransId="{0F6DB624-45A5-424E-9868-BB69BEBC7923}" sibTransId="{B05CB79B-70B7-4DD1-BD80-C5CED8CC6F33}"/>
    <dgm:cxn modelId="{8C40D9BA-F433-4931-AEEC-076BFE54C1B5}" srcId="{DFD3B5F6-5011-4C7B-8970-F9A69FF0CCFD}" destId="{20AA33A9-F7C8-4D8A-90EF-AE128047A72D}" srcOrd="0" destOrd="0" parTransId="{E66CBD19-12F9-4A8B-9539-B96FFB67966C}" sibTransId="{19323B51-2A53-4417-85DD-F55A62836FFD}"/>
    <dgm:cxn modelId="{B8F19EA2-32DC-44F9-8E5A-7619BB899AFA}" type="presOf" srcId="{DFD3B5F6-5011-4C7B-8970-F9A69FF0CCFD}" destId="{269DE25A-C606-46CC-8619-E003779B6DEC}" srcOrd="0" destOrd="0" presId="urn:microsoft.com/office/officeart/2005/8/layout/vList2"/>
    <dgm:cxn modelId="{961C5AFA-0A90-4306-BAC7-AB53DFD1E408}" type="presParOf" srcId="{269DE25A-C606-46CC-8619-E003779B6DEC}" destId="{CB7EBDCD-29B0-453E-8EE8-ECBDB35CEF51}" srcOrd="0" destOrd="0" presId="urn:microsoft.com/office/officeart/2005/8/layout/vList2"/>
    <dgm:cxn modelId="{F752FB94-141D-4DA5-AC79-0CAA9BDA0BFF}" type="presParOf" srcId="{269DE25A-C606-46CC-8619-E003779B6DEC}" destId="{CEE11E7E-F0DA-4581-956E-697A92031F5F}"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D3B5F6-5011-4C7B-8970-F9A69FF0CC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0AA33A9-F7C8-4D8A-90EF-AE128047A72D}">
      <dgm:prSet phldrT="[Text]"/>
      <dgm:spPr/>
      <dgm:t>
        <a:bodyPr/>
        <a:lstStyle/>
        <a:p>
          <a:r>
            <a:rPr lang="en-US" dirty="0" smtClean="0"/>
            <a:t>5.Define the relationships </a:t>
          </a:r>
          <a:endParaRPr lang="en-US" dirty="0"/>
        </a:p>
      </dgm:t>
    </dgm:pt>
    <dgm:pt modelId="{E66CBD19-12F9-4A8B-9539-B96FFB67966C}" type="parTrans" cxnId="{8C40D9BA-F433-4931-AEEC-076BFE54C1B5}">
      <dgm:prSet/>
      <dgm:spPr/>
      <dgm:t>
        <a:bodyPr/>
        <a:lstStyle/>
        <a:p>
          <a:endParaRPr lang="en-US"/>
        </a:p>
      </dgm:t>
    </dgm:pt>
    <dgm:pt modelId="{19323B51-2A53-4417-85DD-F55A62836FFD}" type="sibTrans" cxnId="{8C40D9BA-F433-4931-AEEC-076BFE54C1B5}">
      <dgm:prSet/>
      <dgm:spPr/>
      <dgm:t>
        <a:bodyPr/>
        <a:lstStyle/>
        <a:p>
          <a:endParaRPr lang="en-US"/>
        </a:p>
      </dgm:t>
    </dgm:pt>
    <dgm:pt modelId="{5F637BF3-1A4D-4FCF-B479-8517AE54402F}">
      <dgm:prSet phldrT="[Text]" custT="1"/>
      <dgm:spPr/>
      <dgm:t>
        <a:bodyPr/>
        <a:lstStyle/>
        <a:p>
          <a:endParaRPr lang="en-US" sz="2400" dirty="0"/>
        </a:p>
      </dgm:t>
    </dgm:pt>
    <dgm:pt modelId="{2F0B24E4-8836-43E8-8C98-5A4F32A9253A}" type="parTrans" cxnId="{B4F08D22-57DC-4A01-BEBD-B284C27DBC05}">
      <dgm:prSet/>
      <dgm:spPr/>
      <dgm:t>
        <a:bodyPr/>
        <a:lstStyle/>
        <a:p>
          <a:endParaRPr lang="en-US"/>
        </a:p>
      </dgm:t>
    </dgm:pt>
    <dgm:pt modelId="{368AF1F8-4BF0-4207-A8FE-68D91A59DFF0}" type="sibTrans" cxnId="{B4F08D22-57DC-4A01-BEBD-B284C27DBC05}">
      <dgm:prSet/>
      <dgm:spPr/>
      <dgm:t>
        <a:bodyPr/>
        <a:lstStyle/>
        <a:p>
          <a:endParaRPr lang="en-US"/>
        </a:p>
      </dgm:t>
    </dgm:pt>
    <dgm:pt modelId="{9892C0B1-0639-4348-B89C-C3D5BDC32B38}">
      <dgm:prSet custT="1"/>
      <dgm:spPr/>
      <dgm:t>
        <a:bodyPr/>
        <a:lstStyle/>
        <a:p>
          <a:r>
            <a:rPr lang="en-US" sz="2400" dirty="0" smtClean="0"/>
            <a:t>Examine each entity type to see  its relationship to the others.  </a:t>
          </a:r>
        </a:p>
      </dgm:t>
    </dgm:pt>
    <dgm:pt modelId="{E687B68C-96A3-498A-8C7E-0013A7C8FB53}" type="parTrans" cxnId="{7A465619-F5B5-4222-B447-AE2A1C9863A0}">
      <dgm:prSet/>
      <dgm:spPr/>
      <dgm:t>
        <a:bodyPr/>
        <a:lstStyle/>
        <a:p>
          <a:endParaRPr lang="en-US"/>
        </a:p>
      </dgm:t>
    </dgm:pt>
    <dgm:pt modelId="{37A6DA76-7D57-48F4-99CC-DF39E847CA22}" type="sibTrans" cxnId="{7A465619-F5B5-4222-B447-AE2A1C9863A0}">
      <dgm:prSet/>
      <dgm:spPr/>
      <dgm:t>
        <a:bodyPr/>
        <a:lstStyle/>
        <a:p>
          <a:endParaRPr lang="en-US"/>
        </a:p>
      </dgm:t>
    </dgm:pt>
    <dgm:pt modelId="{269DE25A-C606-46CC-8619-E003779B6DEC}" type="pres">
      <dgm:prSet presAssocID="{DFD3B5F6-5011-4C7B-8970-F9A69FF0CCFD}" presName="linear" presStyleCnt="0">
        <dgm:presLayoutVars>
          <dgm:animLvl val="lvl"/>
          <dgm:resizeHandles val="exact"/>
        </dgm:presLayoutVars>
      </dgm:prSet>
      <dgm:spPr/>
      <dgm:t>
        <a:bodyPr/>
        <a:lstStyle/>
        <a:p>
          <a:endParaRPr lang="en-US"/>
        </a:p>
      </dgm:t>
    </dgm:pt>
    <dgm:pt modelId="{CB7EBDCD-29B0-453E-8EE8-ECBDB35CEF51}" type="pres">
      <dgm:prSet presAssocID="{20AA33A9-F7C8-4D8A-90EF-AE128047A72D}" presName="parentText" presStyleLbl="node1" presStyleIdx="0" presStyleCnt="1" custScaleY="33011">
        <dgm:presLayoutVars>
          <dgm:chMax val="0"/>
          <dgm:bulletEnabled val="1"/>
        </dgm:presLayoutVars>
      </dgm:prSet>
      <dgm:spPr/>
      <dgm:t>
        <a:bodyPr/>
        <a:lstStyle/>
        <a:p>
          <a:endParaRPr lang="en-US"/>
        </a:p>
      </dgm:t>
    </dgm:pt>
    <dgm:pt modelId="{CEE11E7E-F0DA-4581-956E-697A92031F5F}" type="pres">
      <dgm:prSet presAssocID="{20AA33A9-F7C8-4D8A-90EF-AE128047A72D}" presName="childText" presStyleLbl="revTx" presStyleIdx="0" presStyleCnt="1" custScaleY="110373">
        <dgm:presLayoutVars>
          <dgm:bulletEnabled val="1"/>
        </dgm:presLayoutVars>
      </dgm:prSet>
      <dgm:spPr/>
      <dgm:t>
        <a:bodyPr/>
        <a:lstStyle/>
        <a:p>
          <a:endParaRPr lang="en-US"/>
        </a:p>
      </dgm:t>
    </dgm:pt>
  </dgm:ptLst>
  <dgm:cxnLst>
    <dgm:cxn modelId="{7A465619-F5B5-4222-B447-AE2A1C9863A0}" srcId="{20AA33A9-F7C8-4D8A-90EF-AE128047A72D}" destId="{9892C0B1-0639-4348-B89C-C3D5BDC32B38}" srcOrd="1" destOrd="0" parTransId="{E687B68C-96A3-498A-8C7E-0013A7C8FB53}" sibTransId="{37A6DA76-7D57-48F4-99CC-DF39E847CA22}"/>
    <dgm:cxn modelId="{619BAD2B-5973-47E4-A8FE-C3444AB6F4EA}" type="presOf" srcId="{20AA33A9-F7C8-4D8A-90EF-AE128047A72D}" destId="{CB7EBDCD-29B0-453E-8EE8-ECBDB35CEF51}" srcOrd="0" destOrd="0" presId="urn:microsoft.com/office/officeart/2005/8/layout/vList2"/>
    <dgm:cxn modelId="{D4C70C80-6127-4913-B784-E7CDEC360C51}" type="presOf" srcId="{DFD3B5F6-5011-4C7B-8970-F9A69FF0CCFD}" destId="{269DE25A-C606-46CC-8619-E003779B6DEC}" srcOrd="0" destOrd="0" presId="urn:microsoft.com/office/officeart/2005/8/layout/vList2"/>
    <dgm:cxn modelId="{1AFEA6AB-D9D6-4420-82D8-8E59382DA8F8}" type="presOf" srcId="{9892C0B1-0639-4348-B89C-C3D5BDC32B38}" destId="{CEE11E7E-F0DA-4581-956E-697A92031F5F}" srcOrd="0" destOrd="1" presId="urn:microsoft.com/office/officeart/2005/8/layout/vList2"/>
    <dgm:cxn modelId="{B4F08D22-57DC-4A01-BEBD-B284C27DBC05}" srcId="{20AA33A9-F7C8-4D8A-90EF-AE128047A72D}" destId="{5F637BF3-1A4D-4FCF-B479-8517AE54402F}" srcOrd="0" destOrd="0" parTransId="{2F0B24E4-8836-43E8-8C98-5A4F32A9253A}" sibTransId="{368AF1F8-4BF0-4207-A8FE-68D91A59DFF0}"/>
    <dgm:cxn modelId="{B6AF9B39-F585-4C31-8EF6-E7FCC9F6C6EB}" type="presOf" srcId="{5F637BF3-1A4D-4FCF-B479-8517AE54402F}" destId="{CEE11E7E-F0DA-4581-956E-697A92031F5F}" srcOrd="0" destOrd="0" presId="urn:microsoft.com/office/officeart/2005/8/layout/vList2"/>
    <dgm:cxn modelId="{8C40D9BA-F433-4931-AEEC-076BFE54C1B5}" srcId="{DFD3B5F6-5011-4C7B-8970-F9A69FF0CCFD}" destId="{20AA33A9-F7C8-4D8A-90EF-AE128047A72D}" srcOrd="0" destOrd="0" parTransId="{E66CBD19-12F9-4A8B-9539-B96FFB67966C}" sibTransId="{19323B51-2A53-4417-85DD-F55A62836FFD}"/>
    <dgm:cxn modelId="{C6C3B05E-1697-4BD3-B745-CA85B94202DE}" type="presParOf" srcId="{269DE25A-C606-46CC-8619-E003779B6DEC}" destId="{CB7EBDCD-29B0-453E-8EE8-ECBDB35CEF51}" srcOrd="0" destOrd="0" presId="urn:microsoft.com/office/officeart/2005/8/layout/vList2"/>
    <dgm:cxn modelId="{3106F330-C454-4E0A-A68A-5430B060DDC1}" type="presParOf" srcId="{269DE25A-C606-46CC-8619-E003779B6DEC}" destId="{CEE11E7E-F0DA-4581-956E-697A92031F5F}"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D3B5F6-5011-4C7B-8970-F9A69FF0CC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0AA33A9-F7C8-4D8A-90EF-AE128047A72D}">
      <dgm:prSet phldrT="[Text]"/>
      <dgm:spPr/>
      <dgm:t>
        <a:bodyPr/>
        <a:lstStyle/>
        <a:p>
          <a:r>
            <a:rPr lang="en-US" dirty="0" smtClean="0"/>
            <a:t>6.Describe the cardinality and </a:t>
          </a:r>
          <a:r>
            <a:rPr lang="en-US" dirty="0" err="1" smtClean="0"/>
            <a:t>optionality</a:t>
          </a:r>
          <a:r>
            <a:rPr lang="en-US" dirty="0" smtClean="0"/>
            <a:t> of the relationships </a:t>
          </a:r>
          <a:endParaRPr lang="en-US" dirty="0"/>
        </a:p>
      </dgm:t>
    </dgm:pt>
    <dgm:pt modelId="{E66CBD19-12F9-4A8B-9539-B96FFB67966C}" type="parTrans" cxnId="{8C40D9BA-F433-4931-AEEC-076BFE54C1B5}">
      <dgm:prSet/>
      <dgm:spPr/>
      <dgm:t>
        <a:bodyPr/>
        <a:lstStyle/>
        <a:p>
          <a:endParaRPr lang="en-US"/>
        </a:p>
      </dgm:t>
    </dgm:pt>
    <dgm:pt modelId="{19323B51-2A53-4417-85DD-F55A62836FFD}" type="sibTrans" cxnId="{8C40D9BA-F433-4931-AEEC-076BFE54C1B5}">
      <dgm:prSet/>
      <dgm:spPr/>
      <dgm:t>
        <a:bodyPr/>
        <a:lstStyle/>
        <a:p>
          <a:endParaRPr lang="en-US"/>
        </a:p>
      </dgm:t>
    </dgm:pt>
    <dgm:pt modelId="{5F637BF3-1A4D-4FCF-B479-8517AE54402F}">
      <dgm:prSet phldrT="[Text]" custT="1"/>
      <dgm:spPr/>
      <dgm:t>
        <a:bodyPr/>
        <a:lstStyle/>
        <a:p>
          <a:endParaRPr lang="en-US" sz="2400" dirty="0"/>
        </a:p>
      </dgm:t>
    </dgm:pt>
    <dgm:pt modelId="{2F0B24E4-8836-43E8-8C98-5A4F32A9253A}" type="parTrans" cxnId="{B4F08D22-57DC-4A01-BEBD-B284C27DBC05}">
      <dgm:prSet/>
      <dgm:spPr/>
      <dgm:t>
        <a:bodyPr/>
        <a:lstStyle/>
        <a:p>
          <a:endParaRPr lang="en-US"/>
        </a:p>
      </dgm:t>
    </dgm:pt>
    <dgm:pt modelId="{368AF1F8-4BF0-4207-A8FE-68D91A59DFF0}" type="sibTrans" cxnId="{B4F08D22-57DC-4A01-BEBD-B284C27DBC05}">
      <dgm:prSet/>
      <dgm:spPr/>
      <dgm:t>
        <a:bodyPr/>
        <a:lstStyle/>
        <a:p>
          <a:endParaRPr lang="en-US"/>
        </a:p>
      </dgm:t>
    </dgm:pt>
    <dgm:pt modelId="{B26DD5DF-FCA7-4C1E-B9F1-0E575886A1E2}">
      <dgm:prSet custT="1"/>
      <dgm:spPr/>
      <dgm:t>
        <a:bodyPr/>
        <a:lstStyle/>
        <a:p>
          <a:r>
            <a:rPr lang="en-US" sz="2400" dirty="0" smtClean="0"/>
            <a:t>Examine the constraints betwee n participating entities.  </a:t>
          </a:r>
        </a:p>
      </dgm:t>
    </dgm:pt>
    <dgm:pt modelId="{94DAE923-1DB4-4C03-A793-552EF0E9B69D}" type="parTrans" cxnId="{2DC9E339-5084-4F9F-999A-B15C0CC90908}">
      <dgm:prSet/>
      <dgm:spPr/>
      <dgm:t>
        <a:bodyPr/>
        <a:lstStyle/>
        <a:p>
          <a:endParaRPr lang="en-US"/>
        </a:p>
      </dgm:t>
    </dgm:pt>
    <dgm:pt modelId="{FE326D0B-451F-4685-97A3-0D36A2EFCF4C}" type="sibTrans" cxnId="{2DC9E339-5084-4F9F-999A-B15C0CC90908}">
      <dgm:prSet/>
      <dgm:spPr/>
      <dgm:t>
        <a:bodyPr/>
        <a:lstStyle/>
        <a:p>
          <a:endParaRPr lang="en-US"/>
        </a:p>
      </dgm:t>
    </dgm:pt>
    <dgm:pt modelId="{269DE25A-C606-46CC-8619-E003779B6DEC}" type="pres">
      <dgm:prSet presAssocID="{DFD3B5F6-5011-4C7B-8970-F9A69FF0CCFD}" presName="linear" presStyleCnt="0">
        <dgm:presLayoutVars>
          <dgm:animLvl val="lvl"/>
          <dgm:resizeHandles val="exact"/>
        </dgm:presLayoutVars>
      </dgm:prSet>
      <dgm:spPr/>
      <dgm:t>
        <a:bodyPr/>
        <a:lstStyle/>
        <a:p>
          <a:endParaRPr lang="en-US"/>
        </a:p>
      </dgm:t>
    </dgm:pt>
    <dgm:pt modelId="{CB7EBDCD-29B0-453E-8EE8-ECBDB35CEF51}" type="pres">
      <dgm:prSet presAssocID="{20AA33A9-F7C8-4D8A-90EF-AE128047A72D}" presName="parentText" presStyleLbl="node1" presStyleIdx="0" presStyleCnt="1" custScaleY="26279">
        <dgm:presLayoutVars>
          <dgm:chMax val="0"/>
          <dgm:bulletEnabled val="1"/>
        </dgm:presLayoutVars>
      </dgm:prSet>
      <dgm:spPr/>
      <dgm:t>
        <a:bodyPr/>
        <a:lstStyle/>
        <a:p>
          <a:endParaRPr lang="en-US"/>
        </a:p>
      </dgm:t>
    </dgm:pt>
    <dgm:pt modelId="{CEE11E7E-F0DA-4581-956E-697A92031F5F}" type="pres">
      <dgm:prSet presAssocID="{20AA33A9-F7C8-4D8A-90EF-AE128047A72D}" presName="childText" presStyleLbl="revTx" presStyleIdx="0" presStyleCnt="1" custScaleY="110373">
        <dgm:presLayoutVars>
          <dgm:bulletEnabled val="1"/>
        </dgm:presLayoutVars>
      </dgm:prSet>
      <dgm:spPr/>
      <dgm:t>
        <a:bodyPr/>
        <a:lstStyle/>
        <a:p>
          <a:endParaRPr lang="en-US"/>
        </a:p>
      </dgm:t>
    </dgm:pt>
  </dgm:ptLst>
  <dgm:cxnLst>
    <dgm:cxn modelId="{233379D5-FF47-4CB6-9A83-9C1C6F24483A}" type="presOf" srcId="{B26DD5DF-FCA7-4C1E-B9F1-0E575886A1E2}" destId="{CEE11E7E-F0DA-4581-956E-697A92031F5F}" srcOrd="0" destOrd="1" presId="urn:microsoft.com/office/officeart/2005/8/layout/vList2"/>
    <dgm:cxn modelId="{B4F08D22-57DC-4A01-BEBD-B284C27DBC05}" srcId="{20AA33A9-F7C8-4D8A-90EF-AE128047A72D}" destId="{5F637BF3-1A4D-4FCF-B479-8517AE54402F}" srcOrd="0" destOrd="0" parTransId="{2F0B24E4-8836-43E8-8C98-5A4F32A9253A}" sibTransId="{368AF1F8-4BF0-4207-A8FE-68D91A59DFF0}"/>
    <dgm:cxn modelId="{7ABA60B5-9050-4CBF-A874-983983E2A7FC}" type="presOf" srcId="{20AA33A9-F7C8-4D8A-90EF-AE128047A72D}" destId="{CB7EBDCD-29B0-453E-8EE8-ECBDB35CEF51}" srcOrd="0" destOrd="0" presId="urn:microsoft.com/office/officeart/2005/8/layout/vList2"/>
    <dgm:cxn modelId="{2DC9E339-5084-4F9F-999A-B15C0CC90908}" srcId="{20AA33A9-F7C8-4D8A-90EF-AE128047A72D}" destId="{B26DD5DF-FCA7-4C1E-B9F1-0E575886A1E2}" srcOrd="1" destOrd="0" parTransId="{94DAE923-1DB4-4C03-A793-552EF0E9B69D}" sibTransId="{FE326D0B-451F-4685-97A3-0D36A2EFCF4C}"/>
    <dgm:cxn modelId="{79729C40-92A2-4357-A75F-DF56667D0E67}" type="presOf" srcId="{5F637BF3-1A4D-4FCF-B479-8517AE54402F}" destId="{CEE11E7E-F0DA-4581-956E-697A92031F5F}" srcOrd="0" destOrd="0" presId="urn:microsoft.com/office/officeart/2005/8/layout/vList2"/>
    <dgm:cxn modelId="{8C40D9BA-F433-4931-AEEC-076BFE54C1B5}" srcId="{DFD3B5F6-5011-4C7B-8970-F9A69FF0CCFD}" destId="{20AA33A9-F7C8-4D8A-90EF-AE128047A72D}" srcOrd="0" destOrd="0" parTransId="{E66CBD19-12F9-4A8B-9539-B96FFB67966C}" sibTransId="{19323B51-2A53-4417-85DD-F55A62836FFD}"/>
    <dgm:cxn modelId="{F2F123FA-F27B-47DC-AF40-CDAF87F845B5}" type="presOf" srcId="{DFD3B5F6-5011-4C7B-8970-F9A69FF0CCFD}" destId="{269DE25A-C606-46CC-8619-E003779B6DEC}" srcOrd="0" destOrd="0" presId="urn:microsoft.com/office/officeart/2005/8/layout/vList2"/>
    <dgm:cxn modelId="{1705C823-045A-4C9B-B5ED-EAC8034D0E7B}" type="presParOf" srcId="{269DE25A-C606-46CC-8619-E003779B6DEC}" destId="{CB7EBDCD-29B0-453E-8EE8-ECBDB35CEF51}" srcOrd="0" destOrd="0" presId="urn:microsoft.com/office/officeart/2005/8/layout/vList2"/>
    <dgm:cxn modelId="{3A2C39A9-3C56-4E34-B483-4D7E179B2019}" type="presParOf" srcId="{269DE25A-C606-46CC-8619-E003779B6DEC}" destId="{CEE11E7E-F0DA-4581-956E-697A92031F5F}"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D3B5F6-5011-4C7B-8970-F9A69FF0CC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0AA33A9-F7C8-4D8A-90EF-AE128047A72D}">
      <dgm:prSet phldrT="[Text]"/>
      <dgm:spPr/>
      <dgm:t>
        <a:bodyPr/>
        <a:lstStyle/>
        <a:p>
          <a:r>
            <a:rPr lang="en-US" dirty="0" smtClean="0"/>
            <a:t>7.Remove redundant relationships </a:t>
          </a:r>
          <a:endParaRPr lang="en-US" dirty="0"/>
        </a:p>
      </dgm:t>
    </dgm:pt>
    <dgm:pt modelId="{E66CBD19-12F9-4A8B-9539-B96FFB67966C}" type="parTrans" cxnId="{8C40D9BA-F433-4931-AEEC-076BFE54C1B5}">
      <dgm:prSet/>
      <dgm:spPr/>
      <dgm:t>
        <a:bodyPr/>
        <a:lstStyle/>
        <a:p>
          <a:endParaRPr lang="en-US"/>
        </a:p>
      </dgm:t>
    </dgm:pt>
    <dgm:pt modelId="{19323B51-2A53-4417-85DD-F55A62836FFD}" type="sibTrans" cxnId="{8C40D9BA-F433-4931-AEEC-076BFE54C1B5}">
      <dgm:prSet/>
      <dgm:spPr/>
      <dgm:t>
        <a:bodyPr/>
        <a:lstStyle/>
        <a:p>
          <a:endParaRPr lang="en-US"/>
        </a:p>
      </dgm:t>
    </dgm:pt>
    <dgm:pt modelId="{5F637BF3-1A4D-4FCF-B479-8517AE54402F}">
      <dgm:prSet phldrT="[Text]" custT="1"/>
      <dgm:spPr/>
      <dgm:t>
        <a:bodyPr/>
        <a:lstStyle/>
        <a:p>
          <a:endParaRPr lang="en-US" sz="2400" dirty="0"/>
        </a:p>
      </dgm:t>
    </dgm:pt>
    <dgm:pt modelId="{2F0B24E4-8836-43E8-8C98-5A4F32A9253A}" type="parTrans" cxnId="{B4F08D22-57DC-4A01-BEBD-B284C27DBC05}">
      <dgm:prSet/>
      <dgm:spPr/>
      <dgm:t>
        <a:bodyPr/>
        <a:lstStyle/>
        <a:p>
          <a:endParaRPr lang="en-US"/>
        </a:p>
      </dgm:t>
    </dgm:pt>
    <dgm:pt modelId="{368AF1F8-4BF0-4207-A8FE-68D91A59DFF0}" type="sibTrans" cxnId="{B4F08D22-57DC-4A01-BEBD-B284C27DBC05}">
      <dgm:prSet/>
      <dgm:spPr/>
      <dgm:t>
        <a:bodyPr/>
        <a:lstStyle/>
        <a:p>
          <a:endParaRPr lang="en-US"/>
        </a:p>
      </dgm:t>
    </dgm:pt>
    <dgm:pt modelId="{62A8D06D-499A-40F2-9359-7E16588B55E0}">
      <dgm:prSet custT="1"/>
      <dgm:spPr/>
      <dgm:t>
        <a:bodyPr/>
        <a:lstStyle/>
        <a:p>
          <a:r>
            <a:rPr lang="en-US" sz="2400" dirty="0" smtClean="0"/>
            <a:t>Examine the ER model for redundant relationships.  </a:t>
          </a:r>
          <a:endParaRPr lang="en-US" sz="2400" dirty="0"/>
        </a:p>
      </dgm:t>
    </dgm:pt>
    <dgm:pt modelId="{AA1974C1-2539-4BD7-900B-DE84E7909278}" type="parTrans" cxnId="{C0B2AD43-9A78-42CA-9EB8-6B57669CC37F}">
      <dgm:prSet/>
      <dgm:spPr/>
      <dgm:t>
        <a:bodyPr/>
        <a:lstStyle/>
        <a:p>
          <a:endParaRPr lang="en-US"/>
        </a:p>
      </dgm:t>
    </dgm:pt>
    <dgm:pt modelId="{12D20581-120C-4946-97BF-4B72ADBD3655}" type="sibTrans" cxnId="{C0B2AD43-9A78-42CA-9EB8-6B57669CC37F}">
      <dgm:prSet/>
      <dgm:spPr/>
      <dgm:t>
        <a:bodyPr/>
        <a:lstStyle/>
        <a:p>
          <a:endParaRPr lang="en-US"/>
        </a:p>
      </dgm:t>
    </dgm:pt>
    <dgm:pt modelId="{269DE25A-C606-46CC-8619-E003779B6DEC}" type="pres">
      <dgm:prSet presAssocID="{DFD3B5F6-5011-4C7B-8970-F9A69FF0CCFD}" presName="linear" presStyleCnt="0">
        <dgm:presLayoutVars>
          <dgm:animLvl val="lvl"/>
          <dgm:resizeHandles val="exact"/>
        </dgm:presLayoutVars>
      </dgm:prSet>
      <dgm:spPr/>
      <dgm:t>
        <a:bodyPr/>
        <a:lstStyle/>
        <a:p>
          <a:endParaRPr lang="en-US"/>
        </a:p>
      </dgm:t>
    </dgm:pt>
    <dgm:pt modelId="{CB7EBDCD-29B0-453E-8EE8-ECBDB35CEF51}" type="pres">
      <dgm:prSet presAssocID="{20AA33A9-F7C8-4D8A-90EF-AE128047A72D}" presName="parentText" presStyleLbl="node1" presStyleIdx="0" presStyleCnt="1" custScaleY="24285">
        <dgm:presLayoutVars>
          <dgm:chMax val="0"/>
          <dgm:bulletEnabled val="1"/>
        </dgm:presLayoutVars>
      </dgm:prSet>
      <dgm:spPr/>
      <dgm:t>
        <a:bodyPr/>
        <a:lstStyle/>
        <a:p>
          <a:endParaRPr lang="en-US"/>
        </a:p>
      </dgm:t>
    </dgm:pt>
    <dgm:pt modelId="{CEE11E7E-F0DA-4581-956E-697A92031F5F}" type="pres">
      <dgm:prSet presAssocID="{20AA33A9-F7C8-4D8A-90EF-AE128047A72D}" presName="childText" presStyleLbl="revTx" presStyleIdx="0" presStyleCnt="1" custScaleY="110373">
        <dgm:presLayoutVars>
          <dgm:bulletEnabled val="1"/>
        </dgm:presLayoutVars>
      </dgm:prSet>
      <dgm:spPr/>
      <dgm:t>
        <a:bodyPr/>
        <a:lstStyle/>
        <a:p>
          <a:endParaRPr lang="en-US"/>
        </a:p>
      </dgm:t>
    </dgm:pt>
  </dgm:ptLst>
  <dgm:cxnLst>
    <dgm:cxn modelId="{B4F08D22-57DC-4A01-BEBD-B284C27DBC05}" srcId="{20AA33A9-F7C8-4D8A-90EF-AE128047A72D}" destId="{5F637BF3-1A4D-4FCF-B479-8517AE54402F}" srcOrd="0" destOrd="0" parTransId="{2F0B24E4-8836-43E8-8C98-5A4F32A9253A}" sibTransId="{368AF1F8-4BF0-4207-A8FE-68D91A59DFF0}"/>
    <dgm:cxn modelId="{C2BF183B-1155-4ED6-AC3C-4B51B23FE313}" type="presOf" srcId="{5F637BF3-1A4D-4FCF-B479-8517AE54402F}" destId="{CEE11E7E-F0DA-4581-956E-697A92031F5F}" srcOrd="0" destOrd="0" presId="urn:microsoft.com/office/officeart/2005/8/layout/vList2"/>
    <dgm:cxn modelId="{B2FDE035-B584-4903-9D52-9E02410637DF}" type="presOf" srcId="{DFD3B5F6-5011-4C7B-8970-F9A69FF0CCFD}" destId="{269DE25A-C606-46CC-8619-E003779B6DEC}" srcOrd="0" destOrd="0" presId="urn:microsoft.com/office/officeart/2005/8/layout/vList2"/>
    <dgm:cxn modelId="{C0B2AD43-9A78-42CA-9EB8-6B57669CC37F}" srcId="{20AA33A9-F7C8-4D8A-90EF-AE128047A72D}" destId="{62A8D06D-499A-40F2-9359-7E16588B55E0}" srcOrd="1" destOrd="0" parTransId="{AA1974C1-2539-4BD7-900B-DE84E7909278}" sibTransId="{12D20581-120C-4946-97BF-4B72ADBD3655}"/>
    <dgm:cxn modelId="{8C40D9BA-F433-4931-AEEC-076BFE54C1B5}" srcId="{DFD3B5F6-5011-4C7B-8970-F9A69FF0CCFD}" destId="{20AA33A9-F7C8-4D8A-90EF-AE128047A72D}" srcOrd="0" destOrd="0" parTransId="{E66CBD19-12F9-4A8B-9539-B96FFB67966C}" sibTransId="{19323B51-2A53-4417-85DD-F55A62836FFD}"/>
    <dgm:cxn modelId="{B88D1D9E-6DDC-4431-AE7C-9DB25E638B51}" type="presOf" srcId="{20AA33A9-F7C8-4D8A-90EF-AE128047A72D}" destId="{CB7EBDCD-29B0-453E-8EE8-ECBDB35CEF51}" srcOrd="0" destOrd="0" presId="urn:microsoft.com/office/officeart/2005/8/layout/vList2"/>
    <dgm:cxn modelId="{792BEA68-00C4-4268-B4FC-789D60B708F6}" type="presOf" srcId="{62A8D06D-499A-40F2-9359-7E16588B55E0}" destId="{CEE11E7E-F0DA-4581-956E-697A92031F5F}" srcOrd="0" destOrd="1" presId="urn:microsoft.com/office/officeart/2005/8/layout/vList2"/>
    <dgm:cxn modelId="{E21217ED-7984-482F-AA55-121680634725}" type="presParOf" srcId="{269DE25A-C606-46CC-8619-E003779B6DEC}" destId="{CB7EBDCD-29B0-453E-8EE8-ECBDB35CEF51}" srcOrd="0" destOrd="0" presId="urn:microsoft.com/office/officeart/2005/8/layout/vList2"/>
    <dgm:cxn modelId="{16C1ADD0-F357-494C-8C12-D720F250F0A0}" type="presParOf" srcId="{269DE25A-C606-46CC-8619-E003779B6DEC}" destId="{CEE11E7E-F0DA-4581-956E-697A92031F5F}"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689915D-39D6-4961-9AB4-54BFF640BC9B}" type="doc">
      <dgm:prSet loTypeId="urn:microsoft.com/office/officeart/2005/8/layout/vList2" loCatId="list" qsTypeId="urn:microsoft.com/office/officeart/2005/8/quickstyle/3d4" qsCatId="3D" csTypeId="urn:microsoft.com/office/officeart/2005/8/colors/colorful5" csCatId="colorful" phldr="1"/>
      <dgm:spPr/>
      <dgm:t>
        <a:bodyPr/>
        <a:lstStyle/>
        <a:p>
          <a:endParaRPr lang="en-US"/>
        </a:p>
      </dgm:t>
    </dgm:pt>
    <dgm:pt modelId="{5BFE0415-AAEE-4D77-B288-52E3D8EB9898}">
      <dgm:prSet phldrT="[Text]" custT="1"/>
      <dgm:spPr/>
      <dgm:t>
        <a:bodyPr/>
        <a:lstStyle/>
        <a:p>
          <a:r>
            <a:rPr lang="en-US" sz="2400" b="1" i="1" dirty="0" smtClean="0"/>
            <a:t>1. Certain attributes may apply only to specific entity.</a:t>
          </a:r>
          <a:endParaRPr lang="en-US" sz="2400" b="1" i="1" dirty="0"/>
        </a:p>
      </dgm:t>
    </dgm:pt>
    <dgm:pt modelId="{707899D2-D7A0-4CB9-8A3A-3632B37D4386}" type="parTrans" cxnId="{DE1AFC43-0F97-460D-A286-584ACE5429D2}">
      <dgm:prSet/>
      <dgm:spPr/>
      <dgm:t>
        <a:bodyPr/>
        <a:lstStyle/>
        <a:p>
          <a:endParaRPr lang="en-US"/>
        </a:p>
      </dgm:t>
    </dgm:pt>
    <dgm:pt modelId="{5DF4F68B-986D-4E46-A5E7-FDD70BD4EE5F}" type="sibTrans" cxnId="{DE1AFC43-0F97-460D-A286-584ACE5429D2}">
      <dgm:prSet/>
      <dgm:spPr/>
      <dgm:t>
        <a:bodyPr/>
        <a:lstStyle/>
        <a:p>
          <a:endParaRPr lang="en-US"/>
        </a:p>
      </dgm:t>
    </dgm:pt>
    <dgm:pt modelId="{F41A041F-F4CA-4982-9271-6EFA151E826C}">
      <dgm:prSet phldrT="[Text]" custT="1"/>
      <dgm:spPr/>
      <dgm:t>
        <a:bodyPr/>
        <a:lstStyle/>
        <a:p>
          <a:r>
            <a:rPr lang="en-US" sz="2400" dirty="0" smtClean="0"/>
            <a:t>A subclass is defined to group the entities to which the attributes apply.</a:t>
          </a:r>
          <a:endParaRPr lang="en-US" sz="2400" dirty="0"/>
        </a:p>
      </dgm:t>
    </dgm:pt>
    <dgm:pt modelId="{7BBA5F70-C162-45AC-ABB3-3C1C2DA8C62E}" type="parTrans" cxnId="{846BF8AF-DD16-4C78-864B-A9340656F464}">
      <dgm:prSet/>
      <dgm:spPr/>
      <dgm:t>
        <a:bodyPr/>
        <a:lstStyle/>
        <a:p>
          <a:endParaRPr lang="en-US"/>
        </a:p>
      </dgm:t>
    </dgm:pt>
    <dgm:pt modelId="{E4BED2D6-64FF-48B3-8F96-89D8B1FCB9A9}" type="sibTrans" cxnId="{846BF8AF-DD16-4C78-864B-A9340656F464}">
      <dgm:prSet/>
      <dgm:spPr/>
      <dgm:t>
        <a:bodyPr/>
        <a:lstStyle/>
        <a:p>
          <a:endParaRPr lang="en-US"/>
        </a:p>
      </dgm:t>
    </dgm:pt>
    <dgm:pt modelId="{52FB3AF3-F705-4951-A2F7-6F3696A19981}">
      <dgm:prSet phldrT="[Text]" custT="1"/>
      <dgm:spPr/>
      <dgm:t>
        <a:bodyPr/>
        <a:lstStyle/>
        <a:p>
          <a:r>
            <a:rPr lang="en-US" sz="2400" b="1" i="1" dirty="0" smtClean="0"/>
            <a:t>2. Some relationship types may be   participated in by only specific entities.</a:t>
          </a:r>
          <a:endParaRPr lang="en-US" sz="2400" b="1" i="1" dirty="0"/>
        </a:p>
      </dgm:t>
    </dgm:pt>
    <dgm:pt modelId="{EF59CEB0-19CC-44E6-BF68-24229433E9C7}" type="parTrans" cxnId="{768BC28D-F0C9-4D0F-BF68-6ED01BC7ADFC}">
      <dgm:prSet/>
      <dgm:spPr/>
      <dgm:t>
        <a:bodyPr/>
        <a:lstStyle/>
        <a:p>
          <a:endParaRPr lang="en-US"/>
        </a:p>
      </dgm:t>
    </dgm:pt>
    <dgm:pt modelId="{21DEC8BE-A64C-4015-A26D-DF0343B2BA7E}" type="sibTrans" cxnId="{768BC28D-F0C9-4D0F-BF68-6ED01BC7ADFC}">
      <dgm:prSet/>
      <dgm:spPr/>
      <dgm:t>
        <a:bodyPr/>
        <a:lstStyle/>
        <a:p>
          <a:endParaRPr lang="en-US"/>
        </a:p>
      </dgm:t>
    </dgm:pt>
    <dgm:pt modelId="{F4F38B97-B85C-44E2-9320-D186683DE9AF}" type="pres">
      <dgm:prSet presAssocID="{1689915D-39D6-4961-9AB4-54BFF640BC9B}" presName="linear" presStyleCnt="0">
        <dgm:presLayoutVars>
          <dgm:animLvl val="lvl"/>
          <dgm:resizeHandles val="exact"/>
        </dgm:presLayoutVars>
      </dgm:prSet>
      <dgm:spPr/>
      <dgm:t>
        <a:bodyPr/>
        <a:lstStyle/>
        <a:p>
          <a:endParaRPr lang="en-US"/>
        </a:p>
      </dgm:t>
    </dgm:pt>
    <dgm:pt modelId="{4B4B244D-02B3-4E6A-993C-0C508D444ADC}" type="pres">
      <dgm:prSet presAssocID="{5BFE0415-AAEE-4D77-B288-52E3D8EB9898}" presName="parentText" presStyleLbl="node1" presStyleIdx="0" presStyleCnt="2">
        <dgm:presLayoutVars>
          <dgm:chMax val="0"/>
          <dgm:bulletEnabled val="1"/>
        </dgm:presLayoutVars>
      </dgm:prSet>
      <dgm:spPr/>
      <dgm:t>
        <a:bodyPr/>
        <a:lstStyle/>
        <a:p>
          <a:endParaRPr lang="en-US"/>
        </a:p>
      </dgm:t>
    </dgm:pt>
    <dgm:pt modelId="{64A0EC49-B2EA-40E7-BB0B-6E292E8843B7}" type="pres">
      <dgm:prSet presAssocID="{5BFE0415-AAEE-4D77-B288-52E3D8EB9898}" presName="childText" presStyleLbl="revTx" presStyleIdx="0" presStyleCnt="1">
        <dgm:presLayoutVars>
          <dgm:bulletEnabled val="1"/>
        </dgm:presLayoutVars>
      </dgm:prSet>
      <dgm:spPr/>
      <dgm:t>
        <a:bodyPr/>
        <a:lstStyle/>
        <a:p>
          <a:endParaRPr lang="en-US"/>
        </a:p>
      </dgm:t>
    </dgm:pt>
    <dgm:pt modelId="{149BAA7B-217F-46FE-B8DA-3B7891628935}" type="pres">
      <dgm:prSet presAssocID="{52FB3AF3-F705-4951-A2F7-6F3696A19981}" presName="parentText" presStyleLbl="node1" presStyleIdx="1" presStyleCnt="2">
        <dgm:presLayoutVars>
          <dgm:chMax val="0"/>
          <dgm:bulletEnabled val="1"/>
        </dgm:presLayoutVars>
      </dgm:prSet>
      <dgm:spPr/>
      <dgm:t>
        <a:bodyPr/>
        <a:lstStyle/>
        <a:p>
          <a:endParaRPr lang="en-US"/>
        </a:p>
      </dgm:t>
    </dgm:pt>
  </dgm:ptLst>
  <dgm:cxnLst>
    <dgm:cxn modelId="{DB950614-A9CF-4CFB-813A-706E645C4F89}" type="presOf" srcId="{1689915D-39D6-4961-9AB4-54BFF640BC9B}" destId="{F4F38B97-B85C-44E2-9320-D186683DE9AF}" srcOrd="0" destOrd="0" presId="urn:microsoft.com/office/officeart/2005/8/layout/vList2"/>
    <dgm:cxn modelId="{73EA2DCC-5FF2-462B-89BB-0322A6943B24}" type="presOf" srcId="{52FB3AF3-F705-4951-A2F7-6F3696A19981}" destId="{149BAA7B-217F-46FE-B8DA-3B7891628935}" srcOrd="0" destOrd="0" presId="urn:microsoft.com/office/officeart/2005/8/layout/vList2"/>
    <dgm:cxn modelId="{768BC28D-F0C9-4D0F-BF68-6ED01BC7ADFC}" srcId="{1689915D-39D6-4961-9AB4-54BFF640BC9B}" destId="{52FB3AF3-F705-4951-A2F7-6F3696A19981}" srcOrd="1" destOrd="0" parTransId="{EF59CEB0-19CC-44E6-BF68-24229433E9C7}" sibTransId="{21DEC8BE-A64C-4015-A26D-DF0343B2BA7E}"/>
    <dgm:cxn modelId="{DE1AFC43-0F97-460D-A286-584ACE5429D2}" srcId="{1689915D-39D6-4961-9AB4-54BFF640BC9B}" destId="{5BFE0415-AAEE-4D77-B288-52E3D8EB9898}" srcOrd="0" destOrd="0" parTransId="{707899D2-D7A0-4CB9-8A3A-3632B37D4386}" sibTransId="{5DF4F68B-986D-4E46-A5E7-FDD70BD4EE5F}"/>
    <dgm:cxn modelId="{B0F4D9A7-2EB7-4292-97C4-57AFA33551E4}" type="presOf" srcId="{F41A041F-F4CA-4982-9271-6EFA151E826C}" destId="{64A0EC49-B2EA-40E7-BB0B-6E292E8843B7}" srcOrd="0" destOrd="0" presId="urn:microsoft.com/office/officeart/2005/8/layout/vList2"/>
    <dgm:cxn modelId="{1FF764DD-CB11-46F4-B960-FA57CA5A04EC}" type="presOf" srcId="{5BFE0415-AAEE-4D77-B288-52E3D8EB9898}" destId="{4B4B244D-02B3-4E6A-993C-0C508D444ADC}" srcOrd="0" destOrd="0" presId="urn:microsoft.com/office/officeart/2005/8/layout/vList2"/>
    <dgm:cxn modelId="{846BF8AF-DD16-4C78-864B-A9340656F464}" srcId="{5BFE0415-AAEE-4D77-B288-52E3D8EB9898}" destId="{F41A041F-F4CA-4982-9271-6EFA151E826C}" srcOrd="0" destOrd="0" parTransId="{7BBA5F70-C162-45AC-ABB3-3C1C2DA8C62E}" sibTransId="{E4BED2D6-64FF-48B3-8F96-89D8B1FCB9A9}"/>
    <dgm:cxn modelId="{40F4CB9A-FB46-49FE-BDE2-8B4D7D487EF0}" type="presParOf" srcId="{F4F38B97-B85C-44E2-9320-D186683DE9AF}" destId="{4B4B244D-02B3-4E6A-993C-0C508D444ADC}" srcOrd="0" destOrd="0" presId="urn:microsoft.com/office/officeart/2005/8/layout/vList2"/>
    <dgm:cxn modelId="{20D00EF8-CE90-4CE1-8EBA-B09753BD63DE}" type="presParOf" srcId="{F4F38B97-B85C-44E2-9320-D186683DE9AF}" destId="{64A0EC49-B2EA-40E7-BB0B-6E292E8843B7}" srcOrd="1" destOrd="0" presId="urn:microsoft.com/office/officeart/2005/8/layout/vList2"/>
    <dgm:cxn modelId="{867FA292-3294-4C17-A237-E894D65640EE}" type="presParOf" srcId="{F4F38B97-B85C-44E2-9320-D186683DE9AF}" destId="{149BAA7B-217F-46FE-B8DA-3B7891628935}"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17EBF5E-9F7B-478A-BE53-E0DA72CEB404}"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en-US"/>
        </a:p>
      </dgm:t>
    </dgm:pt>
    <dgm:pt modelId="{D4B26186-6E66-401E-9364-3C3F9F6B33FF}">
      <dgm:prSet phldrT="[Text]"/>
      <dgm:spPr/>
      <dgm:t>
        <a:bodyPr/>
        <a:lstStyle/>
        <a:p>
          <a:r>
            <a:rPr lang="en-US" dirty="0" smtClean="0"/>
            <a:t>1.Define a set of subclass of entity type</a:t>
          </a:r>
          <a:endParaRPr lang="en-US" dirty="0"/>
        </a:p>
      </dgm:t>
    </dgm:pt>
    <dgm:pt modelId="{F22F5C58-0ABD-4C88-8C7C-046F47006FF0}" type="parTrans" cxnId="{824C7740-DD83-42E8-A899-BD975A6497B2}">
      <dgm:prSet/>
      <dgm:spPr/>
      <dgm:t>
        <a:bodyPr/>
        <a:lstStyle/>
        <a:p>
          <a:endParaRPr lang="en-US"/>
        </a:p>
      </dgm:t>
    </dgm:pt>
    <dgm:pt modelId="{00FF9625-1463-458C-AFC5-82D750F6B6FE}" type="sibTrans" cxnId="{824C7740-DD83-42E8-A899-BD975A6497B2}">
      <dgm:prSet/>
      <dgm:spPr/>
      <dgm:t>
        <a:bodyPr/>
        <a:lstStyle/>
        <a:p>
          <a:endParaRPr lang="en-US"/>
        </a:p>
      </dgm:t>
    </dgm:pt>
    <dgm:pt modelId="{3D348CB3-1A2D-486D-BB00-1AE37046FE95}">
      <dgm:prSet phldrT="[Text]"/>
      <dgm:spPr/>
      <dgm:t>
        <a:bodyPr/>
        <a:lstStyle/>
        <a:p>
          <a:r>
            <a:rPr lang="en-US" dirty="0" smtClean="0"/>
            <a:t>2. Establish additional specific attributes with each   subclass</a:t>
          </a:r>
          <a:endParaRPr lang="en-US" dirty="0"/>
        </a:p>
      </dgm:t>
    </dgm:pt>
    <dgm:pt modelId="{2895FD88-71B2-40A5-85EF-A68E66924B1D}" type="parTrans" cxnId="{AA37A179-8FDE-4BCC-9797-AFB117CBF729}">
      <dgm:prSet/>
      <dgm:spPr/>
      <dgm:t>
        <a:bodyPr/>
        <a:lstStyle/>
        <a:p>
          <a:endParaRPr lang="en-US"/>
        </a:p>
      </dgm:t>
    </dgm:pt>
    <dgm:pt modelId="{A1DB3A0A-9ADC-4E74-A4D2-F739FAECEF81}" type="sibTrans" cxnId="{AA37A179-8FDE-4BCC-9797-AFB117CBF729}">
      <dgm:prSet/>
      <dgm:spPr/>
      <dgm:t>
        <a:bodyPr/>
        <a:lstStyle/>
        <a:p>
          <a:endParaRPr lang="en-US"/>
        </a:p>
      </dgm:t>
    </dgm:pt>
    <dgm:pt modelId="{67AB37F1-C4CC-4A14-A659-CC620249B207}">
      <dgm:prSet phldrT="[Text]" phldr="1"/>
      <dgm:spPr/>
      <dgm:t>
        <a:bodyPr/>
        <a:lstStyle/>
        <a:p>
          <a:endParaRPr lang="en-US" dirty="0"/>
        </a:p>
      </dgm:t>
    </dgm:pt>
    <dgm:pt modelId="{9EE41BE5-BE82-465D-B51B-5E8CC71A6F39}" type="parTrans" cxnId="{AD178E09-4A29-47C1-A934-FBE4D1441494}">
      <dgm:prSet/>
      <dgm:spPr/>
      <dgm:t>
        <a:bodyPr/>
        <a:lstStyle/>
        <a:p>
          <a:endParaRPr lang="en-US"/>
        </a:p>
      </dgm:t>
    </dgm:pt>
    <dgm:pt modelId="{D5FE65BC-2CAB-4012-A069-244268D2CB48}" type="sibTrans" cxnId="{AD178E09-4A29-47C1-A934-FBE4D1441494}">
      <dgm:prSet/>
      <dgm:spPr/>
      <dgm:t>
        <a:bodyPr/>
        <a:lstStyle/>
        <a:p>
          <a:endParaRPr lang="en-US"/>
        </a:p>
      </dgm:t>
    </dgm:pt>
    <dgm:pt modelId="{5C116B5D-26BE-4E2E-87BC-C2DE37B158CF}">
      <dgm:prSet phldrT="[Text]"/>
      <dgm:spPr/>
      <dgm:t>
        <a:bodyPr/>
        <a:lstStyle/>
        <a:p>
          <a:r>
            <a:rPr lang="en-US" dirty="0" smtClean="0"/>
            <a:t>3.Establish additional specific relationship types between each subclass and other entity types or other subclass</a:t>
          </a:r>
          <a:endParaRPr lang="en-US" dirty="0"/>
        </a:p>
      </dgm:t>
    </dgm:pt>
    <dgm:pt modelId="{C1853F73-9120-4961-B5E8-5964AD796EB8}" type="parTrans" cxnId="{92D19CE0-922A-4B06-B416-F4BF11791E66}">
      <dgm:prSet/>
      <dgm:spPr/>
      <dgm:t>
        <a:bodyPr/>
        <a:lstStyle/>
        <a:p>
          <a:endParaRPr lang="en-US"/>
        </a:p>
      </dgm:t>
    </dgm:pt>
    <dgm:pt modelId="{0A7779CF-A8D6-42D5-AE77-9AD7CB944850}" type="sibTrans" cxnId="{92D19CE0-922A-4B06-B416-F4BF11791E66}">
      <dgm:prSet/>
      <dgm:spPr/>
      <dgm:t>
        <a:bodyPr/>
        <a:lstStyle/>
        <a:p>
          <a:endParaRPr lang="en-US"/>
        </a:p>
      </dgm:t>
    </dgm:pt>
    <dgm:pt modelId="{7759E85D-054C-4821-9F7B-C5D1383F0EB5}">
      <dgm:prSet phldrT="[Text]" phldr="1"/>
      <dgm:spPr/>
      <dgm:t>
        <a:bodyPr/>
        <a:lstStyle/>
        <a:p>
          <a:endParaRPr lang="en-US" dirty="0"/>
        </a:p>
      </dgm:t>
    </dgm:pt>
    <dgm:pt modelId="{D174B1BD-EDEC-4577-80DA-C562A08AF7D4}" type="sibTrans" cxnId="{053DC23D-D637-470F-8AD7-F17989661B00}">
      <dgm:prSet/>
      <dgm:spPr/>
      <dgm:t>
        <a:bodyPr/>
        <a:lstStyle/>
        <a:p>
          <a:endParaRPr lang="en-US"/>
        </a:p>
      </dgm:t>
    </dgm:pt>
    <dgm:pt modelId="{E4E68613-5E6A-41CE-8C3D-85518A3F178B}" type="parTrans" cxnId="{053DC23D-D637-470F-8AD7-F17989661B00}">
      <dgm:prSet/>
      <dgm:spPr/>
      <dgm:t>
        <a:bodyPr/>
        <a:lstStyle/>
        <a:p>
          <a:endParaRPr lang="en-US"/>
        </a:p>
      </dgm:t>
    </dgm:pt>
    <dgm:pt modelId="{9EF0FACE-677E-48FF-8D34-8F2E001F1684}" type="pres">
      <dgm:prSet presAssocID="{017EBF5E-9F7B-478A-BE53-E0DA72CEB404}" presName="linear" presStyleCnt="0">
        <dgm:presLayoutVars>
          <dgm:animLvl val="lvl"/>
          <dgm:resizeHandles val="exact"/>
        </dgm:presLayoutVars>
      </dgm:prSet>
      <dgm:spPr/>
      <dgm:t>
        <a:bodyPr/>
        <a:lstStyle/>
        <a:p>
          <a:endParaRPr lang="en-US"/>
        </a:p>
      </dgm:t>
    </dgm:pt>
    <dgm:pt modelId="{AFD59C64-64BE-44D8-B669-AADEB137A943}" type="pres">
      <dgm:prSet presAssocID="{D4B26186-6E66-401E-9364-3C3F9F6B33FF}" presName="parentText" presStyleLbl="node1" presStyleIdx="0" presStyleCnt="3">
        <dgm:presLayoutVars>
          <dgm:chMax val="0"/>
          <dgm:bulletEnabled val="1"/>
        </dgm:presLayoutVars>
      </dgm:prSet>
      <dgm:spPr/>
      <dgm:t>
        <a:bodyPr/>
        <a:lstStyle/>
        <a:p>
          <a:endParaRPr lang="en-US"/>
        </a:p>
      </dgm:t>
    </dgm:pt>
    <dgm:pt modelId="{FDD317CB-6EED-49ED-9FC5-D3F9432874B3}" type="pres">
      <dgm:prSet presAssocID="{D4B26186-6E66-401E-9364-3C3F9F6B33FF}" presName="childText" presStyleLbl="revTx" presStyleIdx="0" presStyleCnt="2">
        <dgm:presLayoutVars>
          <dgm:bulletEnabled val="1"/>
        </dgm:presLayoutVars>
      </dgm:prSet>
      <dgm:spPr/>
      <dgm:t>
        <a:bodyPr/>
        <a:lstStyle/>
        <a:p>
          <a:endParaRPr lang="en-US"/>
        </a:p>
      </dgm:t>
    </dgm:pt>
    <dgm:pt modelId="{8E04759D-64CC-47E3-B9FD-0286DA83C452}" type="pres">
      <dgm:prSet presAssocID="{3D348CB3-1A2D-486D-BB00-1AE37046FE95}" presName="parentText" presStyleLbl="node1" presStyleIdx="1" presStyleCnt="3">
        <dgm:presLayoutVars>
          <dgm:chMax val="0"/>
          <dgm:bulletEnabled val="1"/>
        </dgm:presLayoutVars>
      </dgm:prSet>
      <dgm:spPr/>
      <dgm:t>
        <a:bodyPr/>
        <a:lstStyle/>
        <a:p>
          <a:endParaRPr lang="en-US"/>
        </a:p>
      </dgm:t>
    </dgm:pt>
    <dgm:pt modelId="{697D5F8B-BA63-47A3-BD33-3297FF37FE25}" type="pres">
      <dgm:prSet presAssocID="{3D348CB3-1A2D-486D-BB00-1AE37046FE95}" presName="childText" presStyleLbl="revTx" presStyleIdx="1" presStyleCnt="2">
        <dgm:presLayoutVars>
          <dgm:bulletEnabled val="1"/>
        </dgm:presLayoutVars>
      </dgm:prSet>
      <dgm:spPr/>
      <dgm:t>
        <a:bodyPr/>
        <a:lstStyle/>
        <a:p>
          <a:endParaRPr lang="en-US"/>
        </a:p>
      </dgm:t>
    </dgm:pt>
    <dgm:pt modelId="{E68CD866-B04B-4BC7-9350-9BA014EE084D}" type="pres">
      <dgm:prSet presAssocID="{5C116B5D-26BE-4E2E-87BC-C2DE37B158CF}" presName="parentText" presStyleLbl="node1" presStyleIdx="2" presStyleCnt="3">
        <dgm:presLayoutVars>
          <dgm:chMax val="0"/>
          <dgm:bulletEnabled val="1"/>
        </dgm:presLayoutVars>
      </dgm:prSet>
      <dgm:spPr/>
      <dgm:t>
        <a:bodyPr/>
        <a:lstStyle/>
        <a:p>
          <a:endParaRPr lang="en-US"/>
        </a:p>
      </dgm:t>
    </dgm:pt>
  </dgm:ptLst>
  <dgm:cxnLst>
    <dgm:cxn modelId="{AD178E09-4A29-47C1-A934-FBE4D1441494}" srcId="{3D348CB3-1A2D-486D-BB00-1AE37046FE95}" destId="{67AB37F1-C4CC-4A14-A659-CC620249B207}" srcOrd="0" destOrd="0" parTransId="{9EE41BE5-BE82-465D-B51B-5E8CC71A6F39}" sibTransId="{D5FE65BC-2CAB-4012-A069-244268D2CB48}"/>
    <dgm:cxn modelId="{03F94307-6BCB-415C-8E9E-896D08461472}" type="presOf" srcId="{3D348CB3-1A2D-486D-BB00-1AE37046FE95}" destId="{8E04759D-64CC-47E3-B9FD-0286DA83C452}" srcOrd="0" destOrd="0" presId="urn:microsoft.com/office/officeart/2005/8/layout/vList2"/>
    <dgm:cxn modelId="{2FC59EC0-EA15-4081-9545-07D5C564CB70}" type="presOf" srcId="{017EBF5E-9F7B-478A-BE53-E0DA72CEB404}" destId="{9EF0FACE-677E-48FF-8D34-8F2E001F1684}" srcOrd="0" destOrd="0" presId="urn:microsoft.com/office/officeart/2005/8/layout/vList2"/>
    <dgm:cxn modelId="{92D19CE0-922A-4B06-B416-F4BF11791E66}" srcId="{017EBF5E-9F7B-478A-BE53-E0DA72CEB404}" destId="{5C116B5D-26BE-4E2E-87BC-C2DE37B158CF}" srcOrd="2" destOrd="0" parTransId="{C1853F73-9120-4961-B5E8-5964AD796EB8}" sibTransId="{0A7779CF-A8D6-42D5-AE77-9AD7CB944850}"/>
    <dgm:cxn modelId="{AA37A179-8FDE-4BCC-9797-AFB117CBF729}" srcId="{017EBF5E-9F7B-478A-BE53-E0DA72CEB404}" destId="{3D348CB3-1A2D-486D-BB00-1AE37046FE95}" srcOrd="1" destOrd="0" parTransId="{2895FD88-71B2-40A5-85EF-A68E66924B1D}" sibTransId="{A1DB3A0A-9ADC-4E74-A4D2-F739FAECEF81}"/>
    <dgm:cxn modelId="{378842A2-37B2-4D0E-9192-DE05F9CC3DAE}" type="presOf" srcId="{67AB37F1-C4CC-4A14-A659-CC620249B207}" destId="{697D5F8B-BA63-47A3-BD33-3297FF37FE25}" srcOrd="0" destOrd="0" presId="urn:microsoft.com/office/officeart/2005/8/layout/vList2"/>
    <dgm:cxn modelId="{4A3FBE4A-2DA2-4240-8746-75BACFD29ECF}" type="presOf" srcId="{D4B26186-6E66-401E-9364-3C3F9F6B33FF}" destId="{AFD59C64-64BE-44D8-B669-AADEB137A943}" srcOrd="0" destOrd="0" presId="urn:microsoft.com/office/officeart/2005/8/layout/vList2"/>
    <dgm:cxn modelId="{824C7740-DD83-42E8-A899-BD975A6497B2}" srcId="{017EBF5E-9F7B-478A-BE53-E0DA72CEB404}" destId="{D4B26186-6E66-401E-9364-3C3F9F6B33FF}" srcOrd="0" destOrd="0" parTransId="{F22F5C58-0ABD-4C88-8C7C-046F47006FF0}" sibTransId="{00FF9625-1463-458C-AFC5-82D750F6B6FE}"/>
    <dgm:cxn modelId="{81B44A03-C716-40C7-A32F-7DACFD783C69}" type="presOf" srcId="{5C116B5D-26BE-4E2E-87BC-C2DE37B158CF}" destId="{E68CD866-B04B-4BC7-9350-9BA014EE084D}" srcOrd="0" destOrd="0" presId="urn:microsoft.com/office/officeart/2005/8/layout/vList2"/>
    <dgm:cxn modelId="{053DC23D-D637-470F-8AD7-F17989661B00}" srcId="{D4B26186-6E66-401E-9364-3C3F9F6B33FF}" destId="{7759E85D-054C-4821-9F7B-C5D1383F0EB5}" srcOrd="0" destOrd="0" parTransId="{E4E68613-5E6A-41CE-8C3D-85518A3F178B}" sibTransId="{D174B1BD-EDEC-4577-80DA-C562A08AF7D4}"/>
    <dgm:cxn modelId="{18B9DB98-99A9-46BB-B097-0BC3958E96C5}" type="presOf" srcId="{7759E85D-054C-4821-9F7B-C5D1383F0EB5}" destId="{FDD317CB-6EED-49ED-9FC5-D3F9432874B3}" srcOrd="0" destOrd="0" presId="urn:microsoft.com/office/officeart/2005/8/layout/vList2"/>
    <dgm:cxn modelId="{213069D3-3ACC-4F90-95C5-1D06E338324C}" type="presParOf" srcId="{9EF0FACE-677E-48FF-8D34-8F2E001F1684}" destId="{AFD59C64-64BE-44D8-B669-AADEB137A943}" srcOrd="0" destOrd="0" presId="urn:microsoft.com/office/officeart/2005/8/layout/vList2"/>
    <dgm:cxn modelId="{CB944782-A84D-4410-B87A-ADC0EE4D07E1}" type="presParOf" srcId="{9EF0FACE-677E-48FF-8D34-8F2E001F1684}" destId="{FDD317CB-6EED-49ED-9FC5-D3F9432874B3}" srcOrd="1" destOrd="0" presId="urn:microsoft.com/office/officeart/2005/8/layout/vList2"/>
    <dgm:cxn modelId="{89DB9EA3-3DF8-446F-B1C9-662A515C00EF}" type="presParOf" srcId="{9EF0FACE-677E-48FF-8D34-8F2E001F1684}" destId="{8E04759D-64CC-47E3-B9FD-0286DA83C452}" srcOrd="2" destOrd="0" presId="urn:microsoft.com/office/officeart/2005/8/layout/vList2"/>
    <dgm:cxn modelId="{CA1434E6-A04C-4650-9E5B-34C76657BF7A}" type="presParOf" srcId="{9EF0FACE-677E-48FF-8D34-8F2E001F1684}" destId="{697D5F8B-BA63-47A3-BD33-3297FF37FE25}" srcOrd="3" destOrd="0" presId="urn:microsoft.com/office/officeart/2005/8/layout/vList2"/>
    <dgm:cxn modelId="{CC49CF88-FEDD-48B8-8CA7-9284403F549C}" type="presParOf" srcId="{9EF0FACE-677E-48FF-8D34-8F2E001F1684}" destId="{E68CD866-B04B-4BC7-9350-9BA014EE084D}"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7EBDCD-29B0-453E-8EE8-ECBDB35CEF51}">
      <dsp:nvSpPr>
        <dsp:cNvPr id="0" name=""/>
        <dsp:cNvSpPr/>
      </dsp:nvSpPr>
      <dsp:spPr>
        <a:xfrm>
          <a:off x="0" y="910371"/>
          <a:ext cx="6858000" cy="8190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1.Identify entities </a:t>
          </a:r>
          <a:endParaRPr lang="en-US" sz="3400" kern="1200" dirty="0"/>
        </a:p>
      </dsp:txBody>
      <dsp:txXfrm>
        <a:off x="0" y="910371"/>
        <a:ext cx="6858000" cy="819097"/>
      </dsp:txXfrm>
    </dsp:sp>
    <dsp:sp modelId="{CEE11E7E-F0DA-4581-956E-697A92031F5F}">
      <dsp:nvSpPr>
        <dsp:cNvPr id="0" name=""/>
        <dsp:cNvSpPr/>
      </dsp:nvSpPr>
      <dsp:spPr>
        <a:xfrm>
          <a:off x="0" y="1729468"/>
          <a:ext cx="6858000" cy="142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list all potential entity types. These are the object of interest in the system. It is better to put too many entities in at this  stage and them discard them later if necessary. </a:t>
          </a:r>
          <a:endParaRPr lang="en-US" sz="2400" kern="1200" dirty="0"/>
        </a:p>
      </dsp:txBody>
      <dsp:txXfrm>
        <a:off x="0" y="1729468"/>
        <a:ext cx="6858000" cy="142416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7EBDCD-29B0-453E-8EE8-ECBDB35CEF51}">
      <dsp:nvSpPr>
        <dsp:cNvPr id="0" name=""/>
        <dsp:cNvSpPr/>
      </dsp:nvSpPr>
      <dsp:spPr>
        <a:xfrm>
          <a:off x="0" y="391435"/>
          <a:ext cx="6858000" cy="8302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kern="1200" dirty="0" smtClean="0"/>
            <a:t>2.Remove duplicate entities </a:t>
          </a:r>
          <a:endParaRPr lang="en-US" sz="3400" kern="1200" dirty="0"/>
        </a:p>
      </dsp:txBody>
      <dsp:txXfrm>
        <a:off x="0" y="391435"/>
        <a:ext cx="6858000" cy="830249"/>
      </dsp:txXfrm>
    </dsp:sp>
    <dsp:sp modelId="{CEE11E7E-F0DA-4581-956E-697A92031F5F}">
      <dsp:nvSpPr>
        <dsp:cNvPr id="0" name=""/>
        <dsp:cNvSpPr/>
      </dsp:nvSpPr>
      <dsp:spPr>
        <a:xfrm>
          <a:off x="0" y="1221684"/>
          <a:ext cx="6858000" cy="245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Ensure that they really separate entity types or just two names for the same thing</a:t>
          </a:r>
          <a:endParaRPr lang="en-US" sz="2200" kern="1200" dirty="0"/>
        </a:p>
        <a:p>
          <a:pPr marL="228600" lvl="1" indent="-228600" algn="l" defTabSz="977900">
            <a:lnSpc>
              <a:spcPct val="90000"/>
            </a:lnSpc>
            <a:spcBef>
              <a:spcPct val="0"/>
            </a:spcBef>
            <a:spcAft>
              <a:spcPct val="20000"/>
            </a:spcAft>
            <a:buChar char="••"/>
          </a:pPr>
          <a:r>
            <a:rPr lang="en-US" sz="2200" kern="1200" dirty="0" smtClean="0"/>
            <a:t> Also do not include the system as an entity type  </a:t>
          </a:r>
          <a:endParaRPr lang="en-US" sz="2200" kern="1200" dirty="0"/>
        </a:p>
        <a:p>
          <a:pPr marL="228600" lvl="1" indent="-228600" algn="l" defTabSz="977900">
            <a:lnSpc>
              <a:spcPct val="90000"/>
            </a:lnSpc>
            <a:spcBef>
              <a:spcPct val="0"/>
            </a:spcBef>
            <a:spcAft>
              <a:spcPct val="20000"/>
            </a:spcAft>
            <a:buChar char="••"/>
          </a:pPr>
          <a:r>
            <a:rPr lang="en-US" sz="2200" kern="1200" dirty="0" smtClean="0"/>
            <a:t>e.g. if modelling a library, the entity  types might be books, borrowers, etc.  </a:t>
          </a:r>
        </a:p>
        <a:p>
          <a:pPr marL="228600" lvl="1" indent="-228600" algn="l" defTabSz="977900">
            <a:lnSpc>
              <a:spcPct val="90000"/>
            </a:lnSpc>
            <a:spcBef>
              <a:spcPct val="0"/>
            </a:spcBef>
            <a:spcAft>
              <a:spcPct val="20000"/>
            </a:spcAft>
            <a:buChar char="••"/>
          </a:pPr>
          <a:r>
            <a:rPr lang="en-US" sz="2200" kern="1200" dirty="0" smtClean="0"/>
            <a:t>The library is the system, thus should not be an entity type. </a:t>
          </a:r>
        </a:p>
      </dsp:txBody>
      <dsp:txXfrm>
        <a:off x="0" y="1221684"/>
        <a:ext cx="6858000" cy="245088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7EBDCD-29B0-453E-8EE8-ECBDB35CEF51}">
      <dsp:nvSpPr>
        <dsp:cNvPr id="0" name=""/>
        <dsp:cNvSpPr/>
      </dsp:nvSpPr>
      <dsp:spPr>
        <a:xfrm>
          <a:off x="0" y="177158"/>
          <a:ext cx="6858000" cy="78523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3.List the attributes of each entity </a:t>
          </a:r>
          <a:endParaRPr lang="en-US" sz="3200" kern="1200" dirty="0"/>
        </a:p>
      </dsp:txBody>
      <dsp:txXfrm>
        <a:off x="0" y="177158"/>
        <a:ext cx="6858000" cy="785239"/>
      </dsp:txXfrm>
    </dsp:sp>
    <dsp:sp modelId="{CEE11E7E-F0DA-4581-956E-697A92031F5F}">
      <dsp:nvSpPr>
        <dsp:cNvPr id="0" name=""/>
        <dsp:cNvSpPr/>
      </dsp:nvSpPr>
      <dsp:spPr>
        <a:xfrm>
          <a:off x="0" y="962398"/>
          <a:ext cx="6858000" cy="2924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Ensure that the entity types are really needed.  </a:t>
          </a:r>
          <a:endParaRPr lang="en-US" sz="2400" kern="1200" dirty="0"/>
        </a:p>
        <a:p>
          <a:pPr marL="228600" lvl="1" indent="-228600" algn="l" defTabSz="1066800">
            <a:lnSpc>
              <a:spcPct val="90000"/>
            </a:lnSpc>
            <a:spcBef>
              <a:spcPct val="0"/>
            </a:spcBef>
            <a:spcAft>
              <a:spcPct val="20000"/>
            </a:spcAft>
            <a:buChar char="••"/>
          </a:pPr>
          <a:r>
            <a:rPr lang="en-US" sz="2400" kern="1200" dirty="0" smtClean="0"/>
            <a:t>Are any of them just attributes of another entity type?  </a:t>
          </a:r>
        </a:p>
        <a:p>
          <a:pPr marL="228600" lvl="1" indent="-228600" algn="l" defTabSz="1066800">
            <a:lnSpc>
              <a:spcPct val="90000"/>
            </a:lnSpc>
            <a:spcBef>
              <a:spcPct val="0"/>
            </a:spcBef>
            <a:spcAft>
              <a:spcPct val="20000"/>
            </a:spcAft>
            <a:buChar char="••"/>
          </a:pPr>
          <a:r>
            <a:rPr lang="en-US" sz="2400" kern="1200" dirty="0" smtClean="0"/>
            <a:t> If so keep them as attributes a nd cross them off the entity list.  </a:t>
          </a:r>
        </a:p>
        <a:p>
          <a:pPr marL="228600" lvl="1" indent="-228600" algn="l" defTabSz="1066800">
            <a:lnSpc>
              <a:spcPct val="90000"/>
            </a:lnSpc>
            <a:spcBef>
              <a:spcPct val="0"/>
            </a:spcBef>
            <a:spcAft>
              <a:spcPct val="20000"/>
            </a:spcAft>
            <a:buChar char="••"/>
          </a:pPr>
          <a:r>
            <a:rPr lang="en-US" sz="2400" kern="1200" dirty="0" smtClean="0"/>
            <a:t>Do not have attributes of one entity as attributes of another entity!  </a:t>
          </a:r>
        </a:p>
      </dsp:txBody>
      <dsp:txXfrm>
        <a:off x="0" y="962398"/>
        <a:ext cx="6858000" cy="292444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7EBDCD-29B0-453E-8EE8-ECBDB35CEF51}">
      <dsp:nvSpPr>
        <dsp:cNvPr id="0" name=""/>
        <dsp:cNvSpPr/>
      </dsp:nvSpPr>
      <dsp:spPr>
        <a:xfrm>
          <a:off x="0" y="743461"/>
          <a:ext cx="6858000" cy="8404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smtClean="0"/>
            <a:t>4.Mark the primary keys</a:t>
          </a:r>
          <a:endParaRPr lang="en-US" sz="3500" kern="1200" dirty="0"/>
        </a:p>
      </dsp:txBody>
      <dsp:txXfrm>
        <a:off x="0" y="743461"/>
        <a:ext cx="6858000" cy="840433"/>
      </dsp:txXfrm>
    </dsp:sp>
    <dsp:sp modelId="{CEE11E7E-F0DA-4581-956E-697A92031F5F}">
      <dsp:nvSpPr>
        <dsp:cNvPr id="0" name=""/>
        <dsp:cNvSpPr/>
      </dsp:nvSpPr>
      <dsp:spPr>
        <a:xfrm>
          <a:off x="0" y="1583894"/>
          <a:ext cx="6858000" cy="1279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Which attributes uniquely identify instances of that entity type?  </a:t>
          </a:r>
          <a:endParaRPr lang="en-US" sz="2400" kern="1200" dirty="0"/>
        </a:p>
        <a:p>
          <a:pPr marL="228600" lvl="1" indent="-228600" algn="l" defTabSz="1066800">
            <a:lnSpc>
              <a:spcPct val="90000"/>
            </a:lnSpc>
            <a:spcBef>
              <a:spcPct val="0"/>
            </a:spcBef>
            <a:spcAft>
              <a:spcPct val="20000"/>
            </a:spcAft>
            <a:buChar char="••"/>
          </a:pPr>
          <a:r>
            <a:rPr lang="en-US" sz="2400" kern="1200" dirty="0" smtClean="0"/>
            <a:t>This may not be possible for some weak entities. </a:t>
          </a:r>
        </a:p>
      </dsp:txBody>
      <dsp:txXfrm>
        <a:off x="0" y="1583894"/>
        <a:ext cx="6858000" cy="127944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7EBDCD-29B0-453E-8EE8-ECBDB35CEF51}">
      <dsp:nvSpPr>
        <dsp:cNvPr id="0" name=""/>
        <dsp:cNvSpPr/>
      </dsp:nvSpPr>
      <dsp:spPr>
        <a:xfrm>
          <a:off x="0" y="591061"/>
          <a:ext cx="6858000" cy="8404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smtClean="0"/>
            <a:t>5.Define the relationships </a:t>
          </a:r>
          <a:endParaRPr lang="en-US" sz="3500" kern="1200" dirty="0"/>
        </a:p>
      </dsp:txBody>
      <dsp:txXfrm>
        <a:off x="0" y="591061"/>
        <a:ext cx="6858000" cy="840433"/>
      </dsp:txXfrm>
    </dsp:sp>
    <dsp:sp modelId="{CEE11E7E-F0DA-4581-956E-697A92031F5F}">
      <dsp:nvSpPr>
        <dsp:cNvPr id="0" name=""/>
        <dsp:cNvSpPr/>
      </dsp:nvSpPr>
      <dsp:spPr>
        <a:xfrm>
          <a:off x="0" y="1431494"/>
          <a:ext cx="6858000" cy="1279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30480" rIns="170688" bIns="30480" numCol="1" spcCol="1270" anchor="t" anchorCtr="0">
          <a:noAutofit/>
        </a:bodyPr>
        <a:lstStyle/>
        <a:p>
          <a:pPr marL="228600" lvl="1" indent="-228600" algn="l" defTabSz="1066800">
            <a:lnSpc>
              <a:spcPct val="90000"/>
            </a:lnSpc>
            <a:spcBef>
              <a:spcPct val="0"/>
            </a:spcBef>
            <a:spcAft>
              <a:spcPct val="20000"/>
            </a:spcAft>
            <a:buChar char="••"/>
          </a:pPr>
          <a:endParaRPr lang="en-US" sz="2400" kern="1200" dirty="0"/>
        </a:p>
        <a:p>
          <a:pPr marL="228600" lvl="1" indent="-228600" algn="l" defTabSz="1066800">
            <a:lnSpc>
              <a:spcPct val="90000"/>
            </a:lnSpc>
            <a:spcBef>
              <a:spcPct val="0"/>
            </a:spcBef>
            <a:spcAft>
              <a:spcPct val="20000"/>
            </a:spcAft>
            <a:buChar char="••"/>
          </a:pPr>
          <a:r>
            <a:rPr lang="en-US" sz="2400" kern="1200" dirty="0" smtClean="0"/>
            <a:t>Examine each entity type to see  its relationship to the others.  </a:t>
          </a:r>
        </a:p>
      </dsp:txBody>
      <dsp:txXfrm>
        <a:off x="0" y="1431494"/>
        <a:ext cx="6858000" cy="1279443"/>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7EBDCD-29B0-453E-8EE8-ECBDB35CEF51}">
      <dsp:nvSpPr>
        <dsp:cNvPr id="0" name=""/>
        <dsp:cNvSpPr/>
      </dsp:nvSpPr>
      <dsp:spPr>
        <a:xfrm>
          <a:off x="0" y="563507"/>
          <a:ext cx="6858000" cy="12003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6.Describe the cardinality and </a:t>
          </a:r>
          <a:r>
            <a:rPr lang="en-US" sz="3000" kern="1200" dirty="0" err="1" smtClean="0"/>
            <a:t>optionality</a:t>
          </a:r>
          <a:r>
            <a:rPr lang="en-US" sz="3000" kern="1200" dirty="0" smtClean="0"/>
            <a:t> of the relationships </a:t>
          </a:r>
          <a:endParaRPr lang="en-US" sz="3000" kern="1200" dirty="0"/>
        </a:p>
      </dsp:txBody>
      <dsp:txXfrm>
        <a:off x="0" y="563507"/>
        <a:ext cx="6858000" cy="1200340"/>
      </dsp:txXfrm>
    </dsp:sp>
    <dsp:sp modelId="{CEE11E7E-F0DA-4581-956E-697A92031F5F}">
      <dsp:nvSpPr>
        <dsp:cNvPr id="0" name=""/>
        <dsp:cNvSpPr/>
      </dsp:nvSpPr>
      <dsp:spPr>
        <a:xfrm>
          <a:off x="0" y="1763848"/>
          <a:ext cx="6858000" cy="1279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30480" rIns="170688" bIns="30480" numCol="1" spcCol="1270" anchor="t" anchorCtr="0">
          <a:noAutofit/>
        </a:bodyPr>
        <a:lstStyle/>
        <a:p>
          <a:pPr marL="228600" lvl="1" indent="-228600" algn="l" defTabSz="1066800">
            <a:lnSpc>
              <a:spcPct val="90000"/>
            </a:lnSpc>
            <a:spcBef>
              <a:spcPct val="0"/>
            </a:spcBef>
            <a:spcAft>
              <a:spcPct val="20000"/>
            </a:spcAft>
            <a:buChar char="••"/>
          </a:pPr>
          <a:endParaRPr lang="en-US" sz="2400" kern="1200" dirty="0"/>
        </a:p>
        <a:p>
          <a:pPr marL="228600" lvl="1" indent="-228600" algn="l" defTabSz="1066800">
            <a:lnSpc>
              <a:spcPct val="90000"/>
            </a:lnSpc>
            <a:spcBef>
              <a:spcPct val="0"/>
            </a:spcBef>
            <a:spcAft>
              <a:spcPct val="20000"/>
            </a:spcAft>
            <a:buChar char="••"/>
          </a:pPr>
          <a:r>
            <a:rPr lang="en-US" sz="2400" kern="1200" dirty="0" smtClean="0"/>
            <a:t>Examine the constraints betwee n participating entities.  </a:t>
          </a:r>
        </a:p>
      </dsp:txBody>
      <dsp:txXfrm>
        <a:off x="0" y="1763848"/>
        <a:ext cx="6858000" cy="1279443"/>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7EBDCD-29B0-453E-8EE8-ECBDB35CEF51}">
      <dsp:nvSpPr>
        <dsp:cNvPr id="0" name=""/>
        <dsp:cNvSpPr/>
      </dsp:nvSpPr>
      <dsp:spPr>
        <a:xfrm>
          <a:off x="0" y="583939"/>
          <a:ext cx="6858000" cy="8546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a:lnSpc>
              <a:spcPct val="90000"/>
            </a:lnSpc>
            <a:spcBef>
              <a:spcPct val="0"/>
            </a:spcBef>
            <a:spcAft>
              <a:spcPct val="35000"/>
            </a:spcAft>
          </a:pPr>
          <a:r>
            <a:rPr lang="en-US" sz="3500" kern="1200" dirty="0" smtClean="0"/>
            <a:t>7.Remove redundant relationships </a:t>
          </a:r>
          <a:endParaRPr lang="en-US" sz="3500" kern="1200" dirty="0"/>
        </a:p>
      </dsp:txBody>
      <dsp:txXfrm>
        <a:off x="0" y="583939"/>
        <a:ext cx="6858000" cy="854676"/>
      </dsp:txXfrm>
    </dsp:sp>
    <dsp:sp modelId="{CEE11E7E-F0DA-4581-956E-697A92031F5F}">
      <dsp:nvSpPr>
        <dsp:cNvPr id="0" name=""/>
        <dsp:cNvSpPr/>
      </dsp:nvSpPr>
      <dsp:spPr>
        <a:xfrm>
          <a:off x="0" y="1438616"/>
          <a:ext cx="6858000" cy="1279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30480" rIns="170688" bIns="30480" numCol="1" spcCol="1270" anchor="t" anchorCtr="0">
          <a:noAutofit/>
        </a:bodyPr>
        <a:lstStyle/>
        <a:p>
          <a:pPr marL="228600" lvl="1" indent="-228600" algn="l" defTabSz="1066800">
            <a:lnSpc>
              <a:spcPct val="90000"/>
            </a:lnSpc>
            <a:spcBef>
              <a:spcPct val="0"/>
            </a:spcBef>
            <a:spcAft>
              <a:spcPct val="20000"/>
            </a:spcAft>
            <a:buChar char="••"/>
          </a:pPr>
          <a:endParaRPr lang="en-US" sz="2400" kern="1200" dirty="0"/>
        </a:p>
        <a:p>
          <a:pPr marL="228600" lvl="1" indent="-228600" algn="l" defTabSz="1066800">
            <a:lnSpc>
              <a:spcPct val="90000"/>
            </a:lnSpc>
            <a:spcBef>
              <a:spcPct val="0"/>
            </a:spcBef>
            <a:spcAft>
              <a:spcPct val="20000"/>
            </a:spcAft>
            <a:buChar char="••"/>
          </a:pPr>
          <a:r>
            <a:rPr lang="en-US" sz="2400" kern="1200" dirty="0" smtClean="0"/>
            <a:t>Examine the ER model for redundant relationships.  </a:t>
          </a:r>
          <a:endParaRPr lang="en-US" sz="2400" kern="1200" dirty="0"/>
        </a:p>
      </dsp:txBody>
      <dsp:txXfrm>
        <a:off x="0" y="1438616"/>
        <a:ext cx="6858000" cy="1279443"/>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4B244D-02B3-4E6A-993C-0C508D444ADC}">
      <dsp:nvSpPr>
        <dsp:cNvPr id="0" name=""/>
        <dsp:cNvSpPr/>
      </dsp:nvSpPr>
      <dsp:spPr>
        <a:xfrm>
          <a:off x="0" y="24599"/>
          <a:ext cx="6096000" cy="1198080"/>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i="1" kern="1200" dirty="0" smtClean="0"/>
            <a:t>1. Certain attributes may apply only to specific entity.</a:t>
          </a:r>
          <a:endParaRPr lang="en-US" sz="2400" b="1" i="1" kern="1200" dirty="0"/>
        </a:p>
      </dsp:txBody>
      <dsp:txXfrm>
        <a:off x="0" y="24599"/>
        <a:ext cx="6096000" cy="1198080"/>
      </dsp:txXfrm>
    </dsp:sp>
    <dsp:sp modelId="{64A0EC49-B2EA-40E7-BB0B-6E292E8843B7}">
      <dsp:nvSpPr>
        <dsp:cNvPr id="0" name=""/>
        <dsp:cNvSpPr/>
      </dsp:nvSpPr>
      <dsp:spPr>
        <a:xfrm>
          <a:off x="0" y="1222680"/>
          <a:ext cx="6096000"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A subclass is defined to group the entities to which the attributes apply.</a:t>
          </a:r>
          <a:endParaRPr lang="en-US" sz="2400" kern="1200" dirty="0"/>
        </a:p>
      </dsp:txBody>
      <dsp:txXfrm>
        <a:off x="0" y="1222680"/>
        <a:ext cx="6096000" cy="1059840"/>
      </dsp:txXfrm>
    </dsp:sp>
    <dsp:sp modelId="{149BAA7B-217F-46FE-B8DA-3B7891628935}">
      <dsp:nvSpPr>
        <dsp:cNvPr id="0" name=""/>
        <dsp:cNvSpPr/>
      </dsp:nvSpPr>
      <dsp:spPr>
        <a:xfrm>
          <a:off x="0" y="2282520"/>
          <a:ext cx="6096000" cy="1198080"/>
        </a:xfrm>
        <a:prstGeom prst="roundRect">
          <a:avLst/>
        </a:prstGeom>
        <a:solidFill>
          <a:schemeClr val="accent5">
            <a:hueOff val="-9933876"/>
            <a:satOff val="39811"/>
            <a:lumOff val="862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i="1" kern="1200" dirty="0" smtClean="0"/>
            <a:t>2. Some relationship types may be   participated in by only specific entities.</a:t>
          </a:r>
          <a:endParaRPr lang="en-US" sz="2400" b="1" i="1" kern="1200" dirty="0"/>
        </a:p>
      </dsp:txBody>
      <dsp:txXfrm>
        <a:off x="0" y="2282520"/>
        <a:ext cx="6096000" cy="119808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D59C64-64BE-44D8-B669-AADEB137A943}">
      <dsp:nvSpPr>
        <dsp:cNvPr id="0" name=""/>
        <dsp:cNvSpPr/>
      </dsp:nvSpPr>
      <dsp:spPr>
        <a:xfrm>
          <a:off x="0" y="24894"/>
          <a:ext cx="6096000" cy="1117270"/>
        </a:xfrm>
        <a:prstGeom prst="round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1.Define a set of subclass of entity type</a:t>
          </a:r>
          <a:endParaRPr lang="en-US" sz="2000" kern="1200" dirty="0"/>
        </a:p>
      </dsp:txBody>
      <dsp:txXfrm>
        <a:off x="0" y="24894"/>
        <a:ext cx="6096000" cy="1117270"/>
      </dsp:txXfrm>
    </dsp:sp>
    <dsp:sp modelId="{FDD317CB-6EED-49ED-9FC5-D3F9432874B3}">
      <dsp:nvSpPr>
        <dsp:cNvPr id="0" name=""/>
        <dsp:cNvSpPr/>
      </dsp:nvSpPr>
      <dsp:spPr>
        <a:xfrm>
          <a:off x="0" y="1142164"/>
          <a:ext cx="60960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5400" rIns="142240" bIns="2540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dsp:txBody>
      <dsp:txXfrm>
        <a:off x="0" y="1142164"/>
        <a:ext cx="6096000" cy="331200"/>
      </dsp:txXfrm>
    </dsp:sp>
    <dsp:sp modelId="{8E04759D-64CC-47E3-B9FD-0286DA83C452}">
      <dsp:nvSpPr>
        <dsp:cNvPr id="0" name=""/>
        <dsp:cNvSpPr/>
      </dsp:nvSpPr>
      <dsp:spPr>
        <a:xfrm>
          <a:off x="0" y="1473364"/>
          <a:ext cx="6096000" cy="1117270"/>
        </a:xfrm>
        <a:prstGeom prst="roundRect">
          <a:avLst/>
        </a:prstGeom>
        <a:solidFill>
          <a:schemeClr val="accent1">
            <a:shade val="50000"/>
            <a:hueOff val="240958"/>
            <a:satOff val="-5040"/>
            <a:lumOff val="280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2. Establish additional specific attributes with each   subclass</a:t>
          </a:r>
          <a:endParaRPr lang="en-US" sz="2000" kern="1200" dirty="0"/>
        </a:p>
      </dsp:txBody>
      <dsp:txXfrm>
        <a:off x="0" y="1473364"/>
        <a:ext cx="6096000" cy="1117270"/>
      </dsp:txXfrm>
    </dsp:sp>
    <dsp:sp modelId="{697D5F8B-BA63-47A3-BD33-3297FF37FE25}">
      <dsp:nvSpPr>
        <dsp:cNvPr id="0" name=""/>
        <dsp:cNvSpPr/>
      </dsp:nvSpPr>
      <dsp:spPr>
        <a:xfrm>
          <a:off x="0" y="2590635"/>
          <a:ext cx="60960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25400" rIns="142240" bIns="2540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dsp:txBody>
      <dsp:txXfrm>
        <a:off x="0" y="2590635"/>
        <a:ext cx="6096000" cy="331200"/>
      </dsp:txXfrm>
    </dsp:sp>
    <dsp:sp modelId="{E68CD866-B04B-4BC7-9350-9BA014EE084D}">
      <dsp:nvSpPr>
        <dsp:cNvPr id="0" name=""/>
        <dsp:cNvSpPr/>
      </dsp:nvSpPr>
      <dsp:spPr>
        <a:xfrm>
          <a:off x="0" y="2921835"/>
          <a:ext cx="6096000" cy="1117270"/>
        </a:xfrm>
        <a:prstGeom prst="roundRect">
          <a:avLst/>
        </a:prstGeom>
        <a:solidFill>
          <a:schemeClr val="accent1">
            <a:shade val="50000"/>
            <a:hueOff val="240958"/>
            <a:satOff val="-5040"/>
            <a:lumOff val="280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3.Establish additional specific relationship types between each subclass and other entity types or other subclass</a:t>
          </a:r>
          <a:endParaRPr lang="en-US" sz="2000" kern="1200" dirty="0"/>
        </a:p>
      </dsp:txBody>
      <dsp:txXfrm>
        <a:off x="0" y="2921835"/>
        <a:ext cx="6096000" cy="11172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90A8BC-35E1-4D67-8A7A-B7FDC217F694}" type="datetimeFigureOut">
              <a:rPr lang="en-GB" smtClean="0"/>
              <a:pPr/>
              <a:t>18/01/2018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E2A73E-5D60-4014-84AE-CE40B526F8F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A57412-29A5-4C9B-B524-7231A3901BE9}"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EFAC8CE-0BE3-4A0D-956A-017365A668D3}" type="datetimeFigureOut">
              <a:rPr lang="en-GB" smtClean="0"/>
              <a:pPr/>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FF2C9B-8B2A-452B-9893-7544FE8616C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FAC8CE-0BE3-4A0D-956A-017365A668D3}" type="datetimeFigureOut">
              <a:rPr lang="en-GB" smtClean="0"/>
              <a:pPr/>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FF2C9B-8B2A-452B-9893-7544FE8616C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FAC8CE-0BE3-4A0D-956A-017365A668D3}" type="datetimeFigureOut">
              <a:rPr lang="en-GB" smtClean="0"/>
              <a:pPr/>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FF2C9B-8B2A-452B-9893-7544FE8616C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EFAC8CE-0BE3-4A0D-956A-017365A668D3}" type="datetimeFigureOut">
              <a:rPr lang="en-GB" smtClean="0"/>
              <a:pPr/>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FF2C9B-8B2A-452B-9893-7544FE8616C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FAC8CE-0BE3-4A0D-956A-017365A668D3}" type="datetimeFigureOut">
              <a:rPr lang="en-GB" smtClean="0"/>
              <a:pPr/>
              <a:t>18/01/2018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FF2C9B-8B2A-452B-9893-7544FE8616C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EFAC8CE-0BE3-4A0D-956A-017365A668D3}" type="datetimeFigureOut">
              <a:rPr lang="en-GB" smtClean="0"/>
              <a:pPr/>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FF2C9B-8B2A-452B-9893-7544FE8616C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EFAC8CE-0BE3-4A0D-956A-017365A668D3}" type="datetimeFigureOut">
              <a:rPr lang="en-GB" smtClean="0"/>
              <a:pPr/>
              <a:t>18/01/2018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FF2C9B-8B2A-452B-9893-7544FE8616C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EFAC8CE-0BE3-4A0D-956A-017365A668D3}" type="datetimeFigureOut">
              <a:rPr lang="en-GB" smtClean="0"/>
              <a:pPr/>
              <a:t>18/01/2018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FF2C9B-8B2A-452B-9893-7544FE8616C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AC8CE-0BE3-4A0D-956A-017365A668D3}" type="datetimeFigureOut">
              <a:rPr lang="en-GB" smtClean="0"/>
              <a:pPr/>
              <a:t>18/01/2018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FF2C9B-8B2A-452B-9893-7544FE8616C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FAC8CE-0BE3-4A0D-956A-017365A668D3}" type="datetimeFigureOut">
              <a:rPr lang="en-GB" smtClean="0"/>
              <a:pPr/>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FF2C9B-8B2A-452B-9893-7544FE8616C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FAC8CE-0BE3-4A0D-956A-017365A668D3}" type="datetimeFigureOut">
              <a:rPr lang="en-GB" smtClean="0"/>
              <a:pPr/>
              <a:t>18/01/2018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FF2C9B-8B2A-452B-9893-7544FE8616C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AC8CE-0BE3-4A0D-956A-017365A668D3}" type="datetimeFigureOut">
              <a:rPr lang="en-GB" smtClean="0"/>
              <a:pPr/>
              <a:t>18/01/2018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F2C9B-8B2A-452B-9893-7544FE8616C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8637"/>
            <a:ext cx="8229600" cy="4525963"/>
          </a:xfrm>
        </p:spPr>
        <p:txBody>
          <a:bodyPr/>
          <a:lstStyle/>
          <a:p>
            <a:pPr>
              <a:buNone/>
            </a:pPr>
            <a:r>
              <a:rPr lang="en-US" dirty="0" smtClean="0">
                <a:latin typeface="Arial" pitchFamily="34" charset="0"/>
                <a:cs typeface="Arial" pitchFamily="34" charset="0"/>
              </a:rPr>
              <a:t>DBMS is a software system that allow us to</a:t>
            </a:r>
          </a:p>
          <a:p>
            <a:pPr>
              <a:buNone/>
            </a:pPr>
            <a:r>
              <a:rPr lang="en-US" dirty="0" smtClean="0">
                <a:latin typeface="Arial" pitchFamily="34" charset="0"/>
                <a:cs typeface="Arial" pitchFamily="34" charset="0"/>
              </a:rPr>
              <a:t>manage the data base.</a:t>
            </a:r>
          </a:p>
          <a:p>
            <a:pPr>
              <a:buNone/>
            </a:pPr>
            <a:endParaRPr lang="en-US" dirty="0" smtClean="0">
              <a:latin typeface="Arial" pitchFamily="34" charset="0"/>
              <a:cs typeface="Arial" pitchFamily="34" charset="0"/>
            </a:endParaRPr>
          </a:p>
          <a:p>
            <a:pPr>
              <a:buNone/>
            </a:pPr>
            <a:r>
              <a:rPr lang="en-US" b="1" dirty="0" smtClean="0">
                <a:latin typeface="Arial" pitchFamily="34" charset="0"/>
                <a:cs typeface="Arial" pitchFamily="34" charset="0"/>
              </a:rPr>
              <a:t>DATA:-</a:t>
            </a:r>
            <a:r>
              <a:rPr lang="en-US" dirty="0" smtClean="0">
                <a:latin typeface="Arial" pitchFamily="34" charset="0"/>
                <a:cs typeface="Arial" pitchFamily="34" charset="0"/>
              </a:rPr>
              <a:t> A data is Raw martial, fact, figure that give the meaningful information i.e. require foe some form of processing.</a:t>
            </a:r>
            <a:endParaRPr lang="en-US" b="1" dirty="0">
              <a:latin typeface="Arial" pitchFamily="34" charset="0"/>
              <a:cs typeface="Arial" pitchFamily="34" charset="0"/>
            </a:endParaRPr>
          </a:p>
        </p:txBody>
      </p:sp>
      <p:sp>
        <p:nvSpPr>
          <p:cNvPr id="2" name="Title 1"/>
          <p:cNvSpPr>
            <a:spLocks noGrp="1"/>
          </p:cNvSpPr>
          <p:nvPr>
            <p:ph type="title"/>
          </p:nvPr>
        </p:nvSpPr>
        <p:spPr/>
        <p:txBody>
          <a:bodyPr/>
          <a:lstStyle/>
          <a:p>
            <a:r>
              <a:rPr lang="en-US" b="1" dirty="0" smtClean="0">
                <a:latin typeface="Arial" pitchFamily="34" charset="0"/>
                <a:cs typeface="Arial" pitchFamily="34" charset="0"/>
              </a:rPr>
              <a:t>DBMS=DB+MS</a:t>
            </a:r>
            <a:endParaRPr lang="en-US" b="1" dirty="0">
              <a:latin typeface="Arial" pitchFamily="34" charset="0"/>
              <a:cs typeface="Arial" pitchFamily="34"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Dependency</a:t>
            </a:r>
            <a:endParaRPr lang="en-GB" dirty="0"/>
          </a:p>
        </p:txBody>
      </p:sp>
      <p:sp>
        <p:nvSpPr>
          <p:cNvPr id="3" name="Content Placeholder 2"/>
          <p:cNvSpPr>
            <a:spLocks noGrp="1"/>
          </p:cNvSpPr>
          <p:nvPr>
            <p:ph idx="1"/>
          </p:nvPr>
        </p:nvSpPr>
        <p:spPr/>
        <p:txBody>
          <a:bodyPr/>
          <a:lstStyle/>
          <a:p>
            <a:pPr>
              <a:buFont typeface="Wingdings" pitchFamily="2" charset="2"/>
              <a:buChar char="Ø"/>
            </a:pPr>
            <a:r>
              <a:rPr lang="en-US" dirty="0" smtClean="0"/>
              <a:t> Was invented by Armstrong in 1967.</a:t>
            </a:r>
          </a:p>
          <a:p>
            <a:pPr>
              <a:buFont typeface="Wingdings" pitchFamily="2" charset="2"/>
              <a:buChar char="Ø"/>
            </a:pPr>
            <a:r>
              <a:rPr lang="en-US" dirty="0" smtClean="0"/>
              <a:t>He came up with 6 rules called as Axioms</a:t>
            </a:r>
          </a:p>
          <a:p>
            <a:pPr>
              <a:buFont typeface="Wingdings" pitchFamily="2" charset="2"/>
              <a:buChar char="Ø"/>
            </a:pPr>
            <a:r>
              <a:rPr lang="en-US" dirty="0" smtClean="0"/>
              <a:t>They form the basis for deriving the relationship between data in normalization.</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765175"/>
          </a:xfrm>
        </p:spPr>
        <p:txBody>
          <a:bodyPr/>
          <a:lstStyle/>
          <a:p>
            <a:r>
              <a:rPr lang="en-US" dirty="0" smtClean="0"/>
              <a:t>Functional Dependency</a:t>
            </a:r>
            <a:endParaRPr lang="en-GB" dirty="0"/>
          </a:p>
        </p:txBody>
      </p:sp>
      <p:graphicFrame>
        <p:nvGraphicFramePr>
          <p:cNvPr id="4" name="Table 3"/>
          <p:cNvGraphicFramePr>
            <a:graphicFrameLocks noGrp="1"/>
          </p:cNvGraphicFramePr>
          <p:nvPr/>
        </p:nvGraphicFramePr>
        <p:xfrm>
          <a:off x="1524000" y="1981202"/>
          <a:ext cx="7086600" cy="4571998"/>
        </p:xfrm>
        <a:graphic>
          <a:graphicData uri="http://schemas.openxmlformats.org/drawingml/2006/table">
            <a:tbl>
              <a:tblPr/>
              <a:tblGrid>
                <a:gridCol w="2016376"/>
                <a:gridCol w="2769380"/>
                <a:gridCol w="2300844"/>
              </a:tblGrid>
              <a:tr h="345890">
                <a:tc>
                  <a:txBody>
                    <a:bodyPr/>
                    <a:lstStyle/>
                    <a:p>
                      <a:r>
                        <a:rPr lang="en-GB" sz="1300" dirty="0"/>
                        <a:t>Axiom Name</a:t>
                      </a:r>
                    </a:p>
                  </a:txBody>
                  <a:tcPr marL="67969" marR="67969" marT="33985" marB="33985" anchor="ctr">
                    <a:lnL>
                      <a:noFill/>
                    </a:lnL>
                    <a:lnR>
                      <a:noFill/>
                    </a:lnR>
                    <a:lnT>
                      <a:noFill/>
                    </a:lnT>
                    <a:lnB>
                      <a:noFill/>
                    </a:lnB>
                  </a:tcPr>
                </a:tc>
                <a:tc>
                  <a:txBody>
                    <a:bodyPr/>
                    <a:lstStyle/>
                    <a:p>
                      <a:r>
                        <a:rPr lang="en-GB" sz="1300" dirty="0"/>
                        <a:t>Axiom</a:t>
                      </a:r>
                    </a:p>
                  </a:txBody>
                  <a:tcPr marL="67969" marR="67969" marT="33985" marB="33985" anchor="ctr">
                    <a:lnL>
                      <a:noFill/>
                    </a:lnL>
                    <a:lnR>
                      <a:noFill/>
                    </a:lnR>
                    <a:lnT>
                      <a:noFill/>
                    </a:lnT>
                    <a:lnB>
                      <a:noFill/>
                    </a:lnB>
                  </a:tcPr>
                </a:tc>
                <a:tc>
                  <a:txBody>
                    <a:bodyPr/>
                    <a:lstStyle/>
                    <a:p>
                      <a:r>
                        <a:rPr lang="en-GB" sz="1300" dirty="0"/>
                        <a:t>Example</a:t>
                      </a:r>
                    </a:p>
                  </a:txBody>
                  <a:tcPr marL="67969" marR="67969" marT="33985" marB="33985" anchor="ctr">
                    <a:lnL>
                      <a:noFill/>
                    </a:lnL>
                    <a:lnR>
                      <a:noFill/>
                    </a:lnR>
                    <a:lnT>
                      <a:noFill/>
                    </a:lnT>
                    <a:lnB>
                      <a:noFill/>
                    </a:lnB>
                  </a:tcPr>
                </a:tc>
              </a:tr>
              <a:tr h="603427">
                <a:tc>
                  <a:txBody>
                    <a:bodyPr/>
                    <a:lstStyle/>
                    <a:p>
                      <a:r>
                        <a:rPr lang="en-GB" sz="1300" b="1"/>
                        <a:t>Reflexivity</a:t>
                      </a:r>
                      <a:endParaRPr lang="en-GB" sz="1300"/>
                    </a:p>
                  </a:txBody>
                  <a:tcPr marL="67969" marR="67969" marT="33985" marB="33985" anchor="ctr">
                    <a:lnL>
                      <a:noFill/>
                    </a:lnL>
                    <a:lnR>
                      <a:noFill/>
                    </a:lnR>
                    <a:lnT>
                      <a:noFill/>
                    </a:lnT>
                    <a:lnB>
                      <a:noFill/>
                    </a:lnB>
                  </a:tcPr>
                </a:tc>
                <a:tc>
                  <a:txBody>
                    <a:bodyPr/>
                    <a:lstStyle/>
                    <a:p>
                      <a:r>
                        <a:rPr lang="en-GB" sz="1300" dirty="0"/>
                        <a:t>if a is set of attributes, b ⊆ a, then a →b</a:t>
                      </a:r>
                    </a:p>
                  </a:txBody>
                  <a:tcPr marL="67969" marR="67969" marT="33985" marB="33985" anchor="ctr">
                    <a:lnL>
                      <a:noFill/>
                    </a:lnL>
                    <a:lnR>
                      <a:noFill/>
                    </a:lnR>
                    <a:lnT>
                      <a:noFill/>
                    </a:lnT>
                    <a:lnB>
                      <a:noFill/>
                    </a:lnB>
                  </a:tcPr>
                </a:tc>
                <a:tc>
                  <a:txBody>
                    <a:bodyPr/>
                    <a:lstStyle/>
                    <a:p>
                      <a:r>
                        <a:rPr lang="en-GB" sz="1300" i="1" dirty="0" err="1"/>
                        <a:t>SSN,Name</a:t>
                      </a:r>
                      <a:r>
                        <a:rPr lang="en-GB" sz="1300" i="1" dirty="0"/>
                        <a:t> → SSN</a:t>
                      </a:r>
                      <a:endParaRPr lang="en-GB" sz="1300" dirty="0"/>
                    </a:p>
                  </a:txBody>
                  <a:tcPr marL="67969" marR="67969" marT="33985" marB="33985" anchor="ctr">
                    <a:lnL>
                      <a:noFill/>
                    </a:lnL>
                    <a:lnR>
                      <a:noFill/>
                    </a:lnR>
                    <a:lnT>
                      <a:noFill/>
                    </a:lnT>
                    <a:lnB>
                      <a:noFill/>
                    </a:lnB>
                  </a:tcPr>
                </a:tc>
              </a:tr>
              <a:tr h="693900">
                <a:tc>
                  <a:txBody>
                    <a:bodyPr/>
                    <a:lstStyle/>
                    <a:p>
                      <a:r>
                        <a:rPr lang="en-GB" sz="1300" b="1"/>
                        <a:t>Augmentation</a:t>
                      </a:r>
                      <a:endParaRPr lang="en-GB" sz="1300"/>
                    </a:p>
                  </a:txBody>
                  <a:tcPr marL="67969" marR="67969" marT="33985" marB="33985" anchor="ctr">
                    <a:lnL>
                      <a:noFill/>
                    </a:lnL>
                    <a:lnR>
                      <a:noFill/>
                    </a:lnR>
                    <a:lnT>
                      <a:noFill/>
                    </a:lnT>
                    <a:lnB>
                      <a:noFill/>
                    </a:lnB>
                  </a:tcPr>
                </a:tc>
                <a:tc>
                  <a:txBody>
                    <a:bodyPr/>
                    <a:lstStyle/>
                    <a:p>
                      <a:r>
                        <a:rPr lang="en-GB" sz="1300" dirty="0"/>
                        <a:t>if a→ b holds and c is a set of attributes, then </a:t>
                      </a:r>
                      <a:r>
                        <a:rPr lang="en-GB" sz="1300" dirty="0" err="1"/>
                        <a:t>ca→cb</a:t>
                      </a:r>
                      <a:endParaRPr lang="en-GB" sz="1300" dirty="0"/>
                    </a:p>
                  </a:txBody>
                  <a:tcPr marL="67969" marR="67969" marT="33985" marB="33985" anchor="ctr">
                    <a:lnL>
                      <a:noFill/>
                    </a:lnL>
                    <a:lnR>
                      <a:noFill/>
                    </a:lnR>
                    <a:lnT>
                      <a:noFill/>
                    </a:lnT>
                    <a:lnB>
                      <a:noFill/>
                    </a:lnB>
                  </a:tcPr>
                </a:tc>
                <a:tc>
                  <a:txBody>
                    <a:bodyPr/>
                    <a:lstStyle/>
                    <a:p>
                      <a:r>
                        <a:rPr lang="en-GB" sz="1300" i="1"/>
                        <a:t>SSN → Name </a:t>
                      </a:r>
                      <a:r>
                        <a:rPr lang="en-GB" sz="1300"/>
                        <a:t>then</a:t>
                      </a:r>
                      <a:r>
                        <a:rPr lang="en-GB" sz="1300" i="1"/>
                        <a:t> </a:t>
                      </a:r>
                      <a:br>
                        <a:rPr lang="en-GB" sz="1300" i="1"/>
                      </a:br>
                      <a:r>
                        <a:rPr lang="en-GB" sz="1300" i="1"/>
                        <a:t>SSN,Phone → Name, Phone</a:t>
                      </a:r>
                      <a:endParaRPr lang="en-GB" sz="1300"/>
                    </a:p>
                  </a:txBody>
                  <a:tcPr marL="67969" marR="67969" marT="33985" marB="33985" anchor="ctr">
                    <a:lnL>
                      <a:noFill/>
                    </a:lnL>
                    <a:lnR>
                      <a:noFill/>
                    </a:lnR>
                    <a:lnT>
                      <a:noFill/>
                    </a:lnT>
                    <a:lnB>
                      <a:noFill/>
                    </a:lnB>
                  </a:tcPr>
                </a:tc>
              </a:tr>
              <a:tr h="603427">
                <a:tc>
                  <a:txBody>
                    <a:bodyPr/>
                    <a:lstStyle/>
                    <a:p>
                      <a:r>
                        <a:rPr lang="en-GB" sz="1300" b="1"/>
                        <a:t>Transitivity</a:t>
                      </a:r>
                      <a:endParaRPr lang="en-GB" sz="1300"/>
                    </a:p>
                  </a:txBody>
                  <a:tcPr marL="67969" marR="67969" marT="33985" marB="33985" anchor="ctr">
                    <a:lnL>
                      <a:noFill/>
                    </a:lnL>
                    <a:lnR>
                      <a:noFill/>
                    </a:lnR>
                    <a:lnT>
                      <a:noFill/>
                    </a:lnT>
                    <a:lnB>
                      <a:noFill/>
                    </a:lnB>
                  </a:tcPr>
                </a:tc>
                <a:tc>
                  <a:txBody>
                    <a:bodyPr/>
                    <a:lstStyle/>
                    <a:p>
                      <a:r>
                        <a:rPr lang="en-GB" sz="1300" dirty="0"/>
                        <a:t>if a →b holds and </a:t>
                      </a:r>
                      <a:r>
                        <a:rPr lang="en-GB" sz="1300" dirty="0" err="1"/>
                        <a:t>b→c</a:t>
                      </a:r>
                      <a:r>
                        <a:rPr lang="en-GB" sz="1300" dirty="0"/>
                        <a:t> holds, then a→ c holds</a:t>
                      </a:r>
                    </a:p>
                  </a:txBody>
                  <a:tcPr marL="67969" marR="67969" marT="33985" marB="33985" anchor="ctr">
                    <a:lnL>
                      <a:noFill/>
                    </a:lnL>
                    <a:lnR>
                      <a:noFill/>
                    </a:lnR>
                    <a:lnT>
                      <a:noFill/>
                    </a:lnT>
                    <a:lnB>
                      <a:noFill/>
                    </a:lnB>
                  </a:tcPr>
                </a:tc>
                <a:tc>
                  <a:txBody>
                    <a:bodyPr/>
                    <a:lstStyle/>
                    <a:p>
                      <a:r>
                        <a:rPr lang="en-GB" sz="1300" i="1"/>
                        <a:t>SSN →Zip </a:t>
                      </a:r>
                      <a:r>
                        <a:rPr lang="en-GB" sz="1300"/>
                        <a:t>and</a:t>
                      </a:r>
                      <a:r>
                        <a:rPr lang="en-GB" sz="1300" i="1"/>
                        <a:t> Zip → City </a:t>
                      </a:r>
                      <a:r>
                        <a:rPr lang="en-GB" sz="1300"/>
                        <a:t>then</a:t>
                      </a:r>
                      <a:r>
                        <a:rPr lang="en-GB" sz="1300" i="1"/>
                        <a:t> SSN →City</a:t>
                      </a:r>
                      <a:endParaRPr lang="en-GB" sz="1300"/>
                    </a:p>
                  </a:txBody>
                  <a:tcPr marL="67969" marR="67969" marT="33985" marB="33985" anchor="ctr">
                    <a:lnL>
                      <a:noFill/>
                    </a:lnL>
                    <a:lnR>
                      <a:noFill/>
                    </a:lnR>
                    <a:lnT>
                      <a:noFill/>
                    </a:lnT>
                    <a:lnB>
                      <a:noFill/>
                    </a:lnB>
                  </a:tcPr>
                </a:tc>
              </a:tr>
              <a:tr h="603427">
                <a:tc>
                  <a:txBody>
                    <a:bodyPr/>
                    <a:lstStyle/>
                    <a:p>
                      <a:r>
                        <a:rPr lang="en-GB" sz="1300" b="1"/>
                        <a:t>Union or Additivity</a:t>
                      </a:r>
                      <a:r>
                        <a:rPr lang="en-GB" sz="1300"/>
                        <a:t> *</a:t>
                      </a:r>
                    </a:p>
                  </a:txBody>
                  <a:tcPr marL="67969" marR="67969" marT="33985" marB="33985" anchor="ctr">
                    <a:lnL>
                      <a:noFill/>
                    </a:lnL>
                    <a:lnR>
                      <a:noFill/>
                    </a:lnR>
                    <a:lnT>
                      <a:noFill/>
                    </a:lnT>
                    <a:lnB>
                      <a:noFill/>
                    </a:lnB>
                  </a:tcPr>
                </a:tc>
                <a:tc>
                  <a:txBody>
                    <a:bodyPr/>
                    <a:lstStyle/>
                    <a:p>
                      <a:r>
                        <a:rPr lang="en-GB" sz="1300"/>
                        <a:t>if a → b and a → c holds then a→ bc holds</a:t>
                      </a:r>
                    </a:p>
                  </a:txBody>
                  <a:tcPr marL="67969" marR="67969" marT="33985" marB="33985" anchor="ctr">
                    <a:lnL>
                      <a:noFill/>
                    </a:lnL>
                    <a:lnR>
                      <a:noFill/>
                    </a:lnR>
                    <a:lnT>
                      <a:noFill/>
                    </a:lnT>
                    <a:lnB>
                      <a:noFill/>
                    </a:lnB>
                  </a:tcPr>
                </a:tc>
                <a:tc>
                  <a:txBody>
                    <a:bodyPr/>
                    <a:lstStyle/>
                    <a:p>
                      <a:r>
                        <a:rPr lang="en-GB" sz="1300" i="1"/>
                        <a:t>SSN→Name </a:t>
                      </a:r>
                      <a:r>
                        <a:rPr lang="en-GB" sz="1300"/>
                        <a:t>and</a:t>
                      </a:r>
                      <a:r>
                        <a:rPr lang="en-GB" sz="1300" i="1"/>
                        <a:t> SSN→Zip </a:t>
                      </a:r>
                      <a:r>
                        <a:rPr lang="en-GB" sz="1300"/>
                        <a:t>then</a:t>
                      </a:r>
                      <a:r>
                        <a:rPr lang="en-GB" sz="1300" i="1"/>
                        <a:t> SSN→Name,Zip</a:t>
                      </a:r>
                      <a:endParaRPr lang="en-GB" sz="1300"/>
                    </a:p>
                  </a:txBody>
                  <a:tcPr marL="67969" marR="67969" marT="33985" marB="33985" anchor="ctr">
                    <a:lnL>
                      <a:noFill/>
                    </a:lnL>
                    <a:lnR>
                      <a:noFill/>
                    </a:lnR>
                    <a:lnT>
                      <a:noFill/>
                    </a:lnT>
                    <a:lnB>
                      <a:noFill/>
                    </a:lnB>
                  </a:tcPr>
                </a:tc>
              </a:tr>
              <a:tr h="603427">
                <a:tc>
                  <a:txBody>
                    <a:bodyPr/>
                    <a:lstStyle/>
                    <a:p>
                      <a:r>
                        <a:rPr lang="en-GB" sz="1300" b="1"/>
                        <a:t>Decomposition or Projectivity*</a:t>
                      </a:r>
                      <a:endParaRPr lang="en-GB" sz="1300"/>
                    </a:p>
                  </a:txBody>
                  <a:tcPr marL="67969" marR="67969" marT="33985" marB="33985" anchor="ctr">
                    <a:lnL>
                      <a:noFill/>
                    </a:lnL>
                    <a:lnR>
                      <a:noFill/>
                    </a:lnR>
                    <a:lnT>
                      <a:noFill/>
                    </a:lnT>
                    <a:lnB>
                      <a:noFill/>
                    </a:lnB>
                  </a:tcPr>
                </a:tc>
                <a:tc>
                  <a:txBody>
                    <a:bodyPr/>
                    <a:lstStyle/>
                    <a:p>
                      <a:r>
                        <a:rPr lang="en-GB" sz="1300"/>
                        <a:t>if a → bc holds then a → b and a → c holds</a:t>
                      </a:r>
                    </a:p>
                  </a:txBody>
                  <a:tcPr marL="67969" marR="67969" marT="33985" marB="33985" anchor="ctr">
                    <a:lnL>
                      <a:noFill/>
                    </a:lnL>
                    <a:lnR>
                      <a:noFill/>
                    </a:lnR>
                    <a:lnT>
                      <a:noFill/>
                    </a:lnT>
                    <a:lnB>
                      <a:noFill/>
                    </a:lnB>
                  </a:tcPr>
                </a:tc>
                <a:tc>
                  <a:txBody>
                    <a:bodyPr/>
                    <a:lstStyle/>
                    <a:p>
                      <a:r>
                        <a:rPr lang="en-GB" sz="1300" i="1"/>
                        <a:t>SSN→Name,Zip </a:t>
                      </a:r>
                      <a:r>
                        <a:rPr lang="en-GB" sz="1300"/>
                        <a:t>then </a:t>
                      </a:r>
                      <a:r>
                        <a:rPr lang="en-GB" sz="1300" i="1"/>
                        <a:t>SSN→Name </a:t>
                      </a:r>
                      <a:r>
                        <a:rPr lang="en-GB" sz="1300"/>
                        <a:t>and</a:t>
                      </a:r>
                      <a:r>
                        <a:rPr lang="en-GB" sz="1300" i="1"/>
                        <a:t> SSN→Zip</a:t>
                      </a:r>
                      <a:endParaRPr lang="en-GB" sz="1300"/>
                    </a:p>
                  </a:txBody>
                  <a:tcPr marL="67969" marR="67969" marT="33985" marB="33985" anchor="ctr">
                    <a:lnL>
                      <a:noFill/>
                    </a:lnL>
                    <a:lnR>
                      <a:noFill/>
                    </a:lnR>
                    <a:lnT>
                      <a:noFill/>
                    </a:lnT>
                    <a:lnB>
                      <a:noFill/>
                    </a:lnB>
                  </a:tcPr>
                </a:tc>
              </a:tr>
              <a:tr h="1118500">
                <a:tc>
                  <a:txBody>
                    <a:bodyPr/>
                    <a:lstStyle/>
                    <a:p>
                      <a:r>
                        <a:rPr lang="en-GB" sz="1300" b="1"/>
                        <a:t>Pseudotransitivity</a:t>
                      </a:r>
                      <a:r>
                        <a:rPr lang="en-GB" sz="1300"/>
                        <a:t>*</a:t>
                      </a:r>
                    </a:p>
                  </a:txBody>
                  <a:tcPr marL="67969" marR="67969" marT="33985" marB="33985" anchor="ctr">
                    <a:lnL>
                      <a:noFill/>
                    </a:lnL>
                    <a:lnR>
                      <a:noFill/>
                    </a:lnR>
                    <a:lnT>
                      <a:noFill/>
                    </a:lnT>
                    <a:lnB>
                      <a:noFill/>
                    </a:lnB>
                  </a:tcPr>
                </a:tc>
                <a:tc>
                  <a:txBody>
                    <a:bodyPr/>
                    <a:lstStyle/>
                    <a:p>
                      <a:r>
                        <a:rPr lang="en-GB" sz="1300"/>
                        <a:t>if a → b and cb → d hold then ac → d holds</a:t>
                      </a:r>
                    </a:p>
                  </a:txBody>
                  <a:tcPr marL="67969" marR="67969" marT="33985" marB="33985" anchor="ctr">
                    <a:lnL>
                      <a:noFill/>
                    </a:lnL>
                    <a:lnR>
                      <a:noFill/>
                    </a:lnR>
                    <a:lnT>
                      <a:noFill/>
                    </a:lnT>
                    <a:lnB>
                      <a:noFill/>
                    </a:lnB>
                  </a:tcPr>
                </a:tc>
                <a:tc>
                  <a:txBody>
                    <a:bodyPr/>
                    <a:lstStyle/>
                    <a:p>
                      <a:r>
                        <a:rPr lang="en-GB" sz="1300" i="1" dirty="0"/>
                        <a:t>Address → Project </a:t>
                      </a:r>
                      <a:r>
                        <a:rPr lang="en-GB" sz="1300" dirty="0"/>
                        <a:t>and</a:t>
                      </a:r>
                      <a:r>
                        <a:rPr lang="en-GB" sz="1300" i="1" dirty="0"/>
                        <a:t> </a:t>
                      </a:r>
                      <a:r>
                        <a:rPr lang="en-GB" sz="1300" i="1" dirty="0" err="1"/>
                        <a:t>Project,Date</a:t>
                      </a:r>
                      <a:r>
                        <a:rPr lang="en-GB" sz="1300" i="1" dirty="0"/>
                        <a:t> →Amount </a:t>
                      </a:r>
                      <a:r>
                        <a:rPr lang="en-GB" sz="1300" dirty="0"/>
                        <a:t>then</a:t>
                      </a:r>
                      <a:r>
                        <a:rPr lang="en-GB" sz="1300" i="1" dirty="0"/>
                        <a:t> </a:t>
                      </a:r>
                      <a:r>
                        <a:rPr lang="en-GB" sz="1300" i="1" dirty="0" err="1"/>
                        <a:t>Address,Date</a:t>
                      </a:r>
                      <a:r>
                        <a:rPr lang="en-GB" sz="1300" i="1" dirty="0"/>
                        <a:t> → Amount</a:t>
                      </a:r>
                      <a:endParaRPr lang="en-GB" sz="1300" dirty="0"/>
                    </a:p>
                  </a:txBody>
                  <a:tcPr marL="67969" marR="67969" marT="33985" marB="33985"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188913"/>
            <a:ext cx="8229600" cy="981075"/>
          </a:xfrm>
        </p:spPr>
        <p:txBody>
          <a:bodyPr>
            <a:normAutofit fontScale="90000"/>
          </a:bodyPr>
          <a:lstStyle/>
          <a:p>
            <a:pPr eaLnBrk="1" hangingPunct="1"/>
            <a:r>
              <a:rPr lang="en-US" sz="3200" smtClean="0">
                <a:solidFill>
                  <a:schemeClr val="tx1"/>
                </a:solidFill>
              </a:rPr>
              <a:t/>
            </a:r>
            <a:br>
              <a:rPr lang="en-US" sz="3200" smtClean="0">
                <a:solidFill>
                  <a:schemeClr val="tx1"/>
                </a:solidFill>
              </a:rPr>
            </a:br>
            <a:r>
              <a:rPr lang="en-US" sz="3200" smtClean="0">
                <a:solidFill>
                  <a:schemeClr val="tx1"/>
                </a:solidFill>
              </a:rPr>
              <a:t>Keys in RDBMS</a:t>
            </a:r>
          </a:p>
        </p:txBody>
      </p:sp>
      <p:sp>
        <p:nvSpPr>
          <p:cNvPr id="14339" name="Rectangle 3"/>
          <p:cNvSpPr>
            <a:spLocks noGrp="1" noChangeArrowheads="1"/>
          </p:cNvSpPr>
          <p:nvPr>
            <p:ph type="body" idx="1"/>
          </p:nvPr>
        </p:nvSpPr>
        <p:spPr>
          <a:xfrm>
            <a:off x="457200" y="1643063"/>
            <a:ext cx="8401050" cy="4525962"/>
          </a:xfrm>
        </p:spPr>
        <p:txBody>
          <a:bodyPr/>
          <a:lstStyle/>
          <a:p>
            <a:pPr eaLnBrk="1" hangingPunct="1">
              <a:buFontTx/>
              <a:buNone/>
            </a:pPr>
            <a:r>
              <a:rPr lang="en-US" sz="1800" b="1" smtClean="0"/>
              <a:t>Primary Key</a:t>
            </a:r>
          </a:p>
          <a:p>
            <a:pPr eaLnBrk="1" hangingPunct="1">
              <a:buFontTx/>
              <a:buNone/>
            </a:pPr>
            <a:r>
              <a:rPr lang="en-US" sz="1800" smtClean="0"/>
              <a:t>An attribute  that is used to access the table data is called primary key. It must</a:t>
            </a:r>
          </a:p>
          <a:p>
            <a:pPr eaLnBrk="1" hangingPunct="1">
              <a:buFontTx/>
              <a:buNone/>
            </a:pPr>
            <a:r>
              <a:rPr lang="en-US" sz="1800" smtClean="0"/>
              <a:t>Contain Unique values. It uniquely identifies a record in a table.</a:t>
            </a:r>
          </a:p>
          <a:p>
            <a:pPr eaLnBrk="1" hangingPunct="1">
              <a:buFontTx/>
              <a:buNone/>
            </a:pPr>
            <a:endParaRPr lang="en-US" sz="1800" b="1" smtClean="0"/>
          </a:p>
          <a:p>
            <a:pPr eaLnBrk="1" hangingPunct="1">
              <a:buFontTx/>
              <a:buNone/>
            </a:pPr>
            <a:r>
              <a:rPr lang="en-US" sz="1800" b="1" smtClean="0"/>
              <a:t>Candidate Key</a:t>
            </a:r>
          </a:p>
          <a:p>
            <a:pPr eaLnBrk="1" hangingPunct="1">
              <a:buFontTx/>
              <a:buNone/>
            </a:pPr>
            <a:r>
              <a:rPr lang="en-US" sz="1800" smtClean="0"/>
              <a:t>It is set of attributes from which primary key is selected. One of them is made as</a:t>
            </a:r>
          </a:p>
          <a:p>
            <a:pPr eaLnBrk="1" hangingPunct="1">
              <a:buFontTx/>
              <a:buNone/>
            </a:pPr>
            <a:r>
              <a:rPr lang="en-US" sz="1800" smtClean="0"/>
              <a:t>Primary key and rest are candidate keys. They are candidate for primary key.</a:t>
            </a:r>
          </a:p>
          <a:p>
            <a:pPr eaLnBrk="1" hangingPunct="1">
              <a:buFontTx/>
              <a:buNone/>
            </a:pPr>
            <a:r>
              <a:rPr lang="en-US" sz="1800" smtClean="0"/>
              <a:t>It uniquely identifies a record.</a:t>
            </a:r>
          </a:p>
          <a:p>
            <a:pPr eaLnBrk="1" hangingPunct="1">
              <a:buFontTx/>
              <a:buNone/>
            </a:pPr>
            <a:endParaRPr lang="en-US" sz="1800" b="1" smtClean="0"/>
          </a:p>
          <a:p>
            <a:pPr eaLnBrk="1" hangingPunct="1">
              <a:buFontTx/>
              <a:buNone/>
            </a:pPr>
            <a:r>
              <a:rPr lang="en-US" sz="1800" b="1" smtClean="0"/>
              <a:t>Composite key</a:t>
            </a:r>
          </a:p>
          <a:p>
            <a:pPr eaLnBrk="1" hangingPunct="1">
              <a:buFontTx/>
              <a:buNone/>
            </a:pPr>
            <a:r>
              <a:rPr lang="en-US" sz="1800" smtClean="0"/>
              <a:t>When more than one attributes are used to uniquely identify a record in a table</a:t>
            </a:r>
          </a:p>
          <a:p>
            <a:pPr eaLnBrk="1" hangingPunct="1">
              <a:buFontTx/>
              <a:buNone/>
            </a:pPr>
            <a:r>
              <a:rPr lang="en-US" sz="1800" smtClean="0"/>
              <a:t>It becomes composite key.</a:t>
            </a:r>
          </a:p>
          <a:p>
            <a:pPr eaLnBrk="1" hangingPunct="1">
              <a:buFontTx/>
              <a:buNone/>
            </a:pPr>
            <a:endParaRPr lang="en-US" sz="1800" smtClean="0"/>
          </a:p>
          <a:p>
            <a:pPr eaLnBrk="1" hangingPunct="1">
              <a:buFontTx/>
              <a:buNone/>
            </a:pPr>
            <a:endParaRPr lang="en-US" sz="1800" smtClean="0"/>
          </a:p>
          <a:p>
            <a:pPr eaLnBrk="1" hangingPunct="1">
              <a:buFontTx/>
              <a:buNone/>
            </a:pPr>
            <a:endParaRPr lang="en-US" sz="18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188913"/>
            <a:ext cx="8229600" cy="981075"/>
          </a:xfrm>
        </p:spPr>
        <p:txBody>
          <a:bodyPr>
            <a:normAutofit fontScale="90000"/>
          </a:bodyPr>
          <a:lstStyle/>
          <a:p>
            <a:pPr eaLnBrk="1" hangingPunct="1"/>
            <a:r>
              <a:rPr lang="en-US" sz="3200" smtClean="0">
                <a:solidFill>
                  <a:schemeClr val="tx1"/>
                </a:solidFill>
              </a:rPr>
              <a:t/>
            </a:r>
            <a:br>
              <a:rPr lang="en-US" sz="3200" smtClean="0">
                <a:solidFill>
                  <a:schemeClr val="tx1"/>
                </a:solidFill>
              </a:rPr>
            </a:br>
            <a:r>
              <a:rPr lang="en-US" sz="3200" smtClean="0">
                <a:solidFill>
                  <a:schemeClr val="tx1"/>
                </a:solidFill>
              </a:rPr>
              <a:t>Keys in RDBMS</a:t>
            </a:r>
          </a:p>
        </p:txBody>
      </p:sp>
      <p:sp>
        <p:nvSpPr>
          <p:cNvPr id="15363" name="Rectangle 3"/>
          <p:cNvSpPr>
            <a:spLocks noGrp="1" noChangeArrowheads="1"/>
          </p:cNvSpPr>
          <p:nvPr>
            <p:ph type="body" idx="1"/>
          </p:nvPr>
        </p:nvSpPr>
        <p:spPr/>
        <p:txBody>
          <a:bodyPr/>
          <a:lstStyle/>
          <a:p>
            <a:pPr eaLnBrk="1" hangingPunct="1">
              <a:buFontTx/>
              <a:buNone/>
            </a:pPr>
            <a:r>
              <a:rPr lang="en-US" sz="1800" smtClean="0"/>
              <a:t> </a:t>
            </a:r>
          </a:p>
          <a:p>
            <a:pPr eaLnBrk="1" hangingPunct="1">
              <a:buFontTx/>
              <a:buNone/>
            </a:pPr>
            <a:r>
              <a:rPr lang="en-US" sz="1800" smtClean="0"/>
              <a:t>  </a:t>
            </a:r>
            <a:r>
              <a:rPr lang="en-US" sz="1800" b="1" smtClean="0"/>
              <a:t>Super Key</a:t>
            </a:r>
          </a:p>
          <a:p>
            <a:pPr eaLnBrk="1" hangingPunct="1">
              <a:buFontTx/>
              <a:buNone/>
            </a:pPr>
            <a:endParaRPr lang="en-US" sz="1800" smtClean="0"/>
          </a:p>
          <a:p>
            <a:pPr eaLnBrk="1" hangingPunct="1">
              <a:buFontTx/>
              <a:buNone/>
            </a:pPr>
            <a:r>
              <a:rPr lang="en-US" sz="1800" smtClean="0"/>
              <a:t>  It is a set of attributes that uniquely identifies  each record in a table. It is a </a:t>
            </a:r>
          </a:p>
          <a:p>
            <a:pPr eaLnBrk="1" hangingPunct="1">
              <a:buFontTx/>
              <a:buNone/>
            </a:pPr>
            <a:r>
              <a:rPr lang="en-US" sz="1800" smtClean="0"/>
              <a:t>  superset of candidate key.</a:t>
            </a:r>
          </a:p>
          <a:p>
            <a:pPr eaLnBrk="1" hangingPunct="1">
              <a:buFontTx/>
              <a:buNone/>
            </a:pPr>
            <a:endParaRPr lang="en-US" sz="1800" smtClean="0"/>
          </a:p>
          <a:p>
            <a:pPr eaLnBrk="1" hangingPunct="1">
              <a:buFontTx/>
              <a:buNone/>
            </a:pPr>
            <a:r>
              <a:rPr lang="en-US" sz="1800" smtClean="0"/>
              <a:t>  </a:t>
            </a:r>
            <a:r>
              <a:rPr lang="en-US" sz="1800" b="1" smtClean="0"/>
              <a:t>Secondary Key</a:t>
            </a:r>
          </a:p>
          <a:p>
            <a:pPr eaLnBrk="1" hangingPunct="1">
              <a:buFontTx/>
              <a:buNone/>
            </a:pPr>
            <a:endParaRPr lang="en-US" sz="1800" smtClean="0"/>
          </a:p>
          <a:p>
            <a:pPr eaLnBrk="1" hangingPunct="1">
              <a:buFontTx/>
              <a:buNone/>
            </a:pPr>
            <a:r>
              <a:rPr lang="en-US" sz="1800" smtClean="0"/>
              <a:t>  The candidate keys which are not selected as primary key , are called as</a:t>
            </a:r>
          </a:p>
          <a:p>
            <a:pPr eaLnBrk="1" hangingPunct="1">
              <a:buFontTx/>
              <a:buNone/>
            </a:pPr>
            <a:r>
              <a:rPr lang="en-US" sz="1800" smtClean="0"/>
              <a:t>  secondary key or alternate key.</a:t>
            </a:r>
          </a:p>
          <a:p>
            <a:pPr eaLnBrk="1" hangingPunct="1">
              <a:buFontTx/>
              <a:buNone/>
            </a:pPr>
            <a:r>
              <a:rPr lang="en-US" sz="1800" smtClean="0"/>
              <a:t> </a:t>
            </a:r>
          </a:p>
          <a:p>
            <a:pPr eaLnBrk="1" hangingPunct="1">
              <a:buFontTx/>
              <a:buNone/>
            </a:pPr>
            <a:endParaRPr lang="en-US" sz="1800" smtClean="0"/>
          </a:p>
          <a:p>
            <a:pPr eaLnBrk="1" hangingPunct="1">
              <a:buFontTx/>
              <a:buNone/>
            </a:pPr>
            <a:r>
              <a:rPr lang="en-US" sz="180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CONSTRUCTING AN ER MODEL </a:t>
            </a:r>
            <a:endParaRPr lang="en-US" sz="4000" dirty="0"/>
          </a:p>
        </p:txBody>
      </p:sp>
      <p:sp>
        <p:nvSpPr>
          <p:cNvPr id="3" name="Content Placeholder 2"/>
          <p:cNvSpPr>
            <a:spLocks noGrp="1"/>
          </p:cNvSpPr>
          <p:nvPr>
            <p:ph idx="1"/>
          </p:nvPr>
        </p:nvSpPr>
        <p:spPr/>
        <p:txBody>
          <a:bodyPr>
            <a:normAutofit/>
          </a:bodyPr>
          <a:lstStyle/>
          <a:p>
            <a:r>
              <a:rPr lang="en-US" sz="2200" dirty="0" smtClean="0"/>
              <a:t>Before beginning to draw the ER model, read the requirements specification carefully. </a:t>
            </a:r>
          </a:p>
          <a:p>
            <a:r>
              <a:rPr lang="en-US" sz="2200" dirty="0" smtClean="0"/>
              <a:t>Document any assumptions you  need to make.  </a:t>
            </a:r>
          </a:p>
          <a:p>
            <a:pPr>
              <a:buNone/>
            </a:pPr>
            <a:endParaRPr lang="en-US" sz="2200" dirty="0" smtClean="0"/>
          </a:p>
        </p:txBody>
      </p:sp>
      <p:graphicFrame>
        <p:nvGraphicFramePr>
          <p:cNvPr id="6" name="Diagram 5"/>
          <p:cNvGraphicFramePr/>
          <p:nvPr/>
        </p:nvGraphicFramePr>
        <p:xfrm>
          <a:off x="1447800" y="2286000"/>
          <a:ext cx="685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371600" y="1143000"/>
          <a:ext cx="685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676400" y="1295400"/>
          <a:ext cx="685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524000" y="0"/>
          <a:ext cx="6858000"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nvGraphicFramePr>
        <p:xfrm>
          <a:off x="1524000" y="3048000"/>
          <a:ext cx="6858000" cy="330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524000" y="-228600"/>
          <a:ext cx="6858000"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nvGraphicFramePr>
        <p:xfrm>
          <a:off x="1524000" y="2209800"/>
          <a:ext cx="6858000" cy="330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Content Placeholder 5"/>
          <p:cNvSpPr>
            <a:spLocks noGrp="1"/>
          </p:cNvSpPr>
          <p:nvPr>
            <p:ph idx="1"/>
          </p:nvPr>
        </p:nvSpPr>
        <p:spPr>
          <a:xfrm>
            <a:off x="1435608" y="1447800"/>
            <a:ext cx="7498080" cy="5181600"/>
          </a:xfrm>
        </p:spPr>
        <p:txBody>
          <a:bodyPr>
            <a:normAutofit lnSpcReduction="10000"/>
          </a:bodyPr>
          <a:lstStyle/>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r>
              <a:rPr lang="en-US" sz="2200" dirty="0" smtClean="0"/>
              <a:t>ER </a:t>
            </a:r>
            <a:r>
              <a:rPr lang="en-US" sz="2200" dirty="0" err="1" smtClean="0"/>
              <a:t>modelling</a:t>
            </a:r>
            <a:r>
              <a:rPr lang="en-US" sz="2200" dirty="0" smtClean="0"/>
              <a:t> is an iterative process, so draw several versions, refining each one until you are happy  with it. Note that there is no one right answer to the problem, but some solutions are better than others! </a:t>
            </a:r>
          </a:p>
          <a:p>
            <a:endParaRPr 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smtClean="0"/>
              <a:t>EXAMPLE</a:t>
            </a:r>
            <a:endParaRPr lang="en-US" sz="3600" dirty="0"/>
          </a:p>
        </p:txBody>
      </p:sp>
      <p:sp>
        <p:nvSpPr>
          <p:cNvPr id="4" name="Content Placeholder 3"/>
          <p:cNvSpPr>
            <a:spLocks noGrp="1"/>
          </p:cNvSpPr>
          <p:nvPr>
            <p:ph idx="1"/>
          </p:nvPr>
        </p:nvSpPr>
        <p:spPr>
          <a:xfrm>
            <a:off x="1219200" y="1447800"/>
            <a:ext cx="7498080" cy="4800600"/>
          </a:xfrm>
        </p:spPr>
        <p:txBody>
          <a:bodyPr>
            <a:normAutofit fontScale="70000" lnSpcReduction="20000"/>
          </a:bodyPr>
          <a:lstStyle/>
          <a:p>
            <a:r>
              <a:rPr lang="en-US" dirty="0" smtClean="0"/>
              <a:t>              “</a:t>
            </a:r>
            <a:r>
              <a:rPr lang="en-US" i="1" dirty="0" smtClean="0"/>
              <a:t>A Country Bus Company owns a number of busses. Each bus is allocated to a particular route, although some routes may have several busses. Each route passes through a number of towns. One or more drivers are allocated to each stage of a route, which corresponds to a journey through some or all of the towns on a route. Some of the towns have a garage where busses are kept and each of the busses are identified by the registration number and  can carry different numbers of passengers, since the vehicles vary in size and can be single or double-decked. Each route is identified by a route number and information is available on the average number of passengers carried per day for each route. Drivers have an employee number, name , address, and sometimes a telephone number.”</a:t>
            </a:r>
            <a:endParaRPr lang="en-US"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6248400"/>
          </a:xfrm>
        </p:spPr>
        <p:txBody>
          <a:bodyPr/>
          <a:lstStyle/>
          <a:p>
            <a:pPr>
              <a:buNone/>
            </a:pPr>
            <a:r>
              <a:rPr lang="en-US" b="1" dirty="0" smtClean="0">
                <a:latin typeface="Arial" pitchFamily="34" charset="0"/>
                <a:cs typeface="Arial" pitchFamily="34" charset="0"/>
              </a:rPr>
              <a:t>DATA BASE:- </a:t>
            </a:r>
            <a:r>
              <a:rPr lang="en-US" dirty="0" smtClean="0">
                <a:latin typeface="Arial" pitchFamily="34" charset="0"/>
                <a:cs typeface="Arial" pitchFamily="34" charset="0"/>
              </a:rPr>
              <a:t>It is a group of information or A collection of data may be organized in the form of files or tables.</a:t>
            </a:r>
          </a:p>
          <a:p>
            <a:pPr>
              <a:buNone/>
            </a:pPr>
            <a:r>
              <a:rPr lang="en-US" b="1" dirty="0" smtClean="0">
                <a:latin typeface="Arial" pitchFamily="34" charset="0"/>
                <a:cs typeface="Arial" pitchFamily="34" charset="0"/>
              </a:rPr>
              <a:t>Examples:- </a:t>
            </a:r>
            <a:endParaRPr lang="en-US" dirty="0" smtClean="0">
              <a:latin typeface="Arial" pitchFamily="34" charset="0"/>
              <a:cs typeface="Arial" pitchFamily="34" charset="0"/>
            </a:endParaRPr>
          </a:p>
          <a:p>
            <a:pPr>
              <a:buNone/>
            </a:pPr>
            <a:r>
              <a:rPr lang="en-US" dirty="0">
                <a:latin typeface="Arial" pitchFamily="34" charset="0"/>
                <a:cs typeface="Arial" pitchFamily="34" charset="0"/>
              </a:rPr>
              <a:t> </a:t>
            </a:r>
            <a:r>
              <a:rPr lang="en-US" dirty="0" smtClean="0">
                <a:latin typeface="Arial" pitchFamily="34" charset="0"/>
                <a:cs typeface="Arial" pitchFamily="34" charset="0"/>
              </a:rPr>
              <a:t>          1.       Oracle 9i, 10G, 10Gi, 11G, 11Gi</a:t>
            </a:r>
          </a:p>
          <a:p>
            <a:pPr>
              <a:buNone/>
            </a:pPr>
            <a:r>
              <a:rPr lang="en-US" dirty="0">
                <a:latin typeface="Arial" pitchFamily="34" charset="0"/>
                <a:cs typeface="Arial" pitchFamily="34" charset="0"/>
              </a:rPr>
              <a:t>	</a:t>
            </a:r>
            <a:r>
              <a:rPr lang="en-US" dirty="0" smtClean="0">
                <a:latin typeface="Arial" pitchFamily="34" charset="0"/>
                <a:cs typeface="Arial" pitchFamily="34" charset="0"/>
              </a:rPr>
              <a:t>	   2.	   SQL-server-2005, 2010</a:t>
            </a:r>
          </a:p>
          <a:p>
            <a:pPr>
              <a:buNone/>
            </a:pPr>
            <a:r>
              <a:rPr lang="en-US" dirty="0" smtClean="0">
                <a:latin typeface="Arial" pitchFamily="34" charset="0"/>
                <a:cs typeface="Arial" pitchFamily="34" charset="0"/>
              </a:rPr>
              <a:t>		   3.	   DB2,Sybase,forpro, Ms-access2003, </a:t>
            </a:r>
          </a:p>
          <a:p>
            <a:pPr>
              <a:buNone/>
            </a:pPr>
            <a:r>
              <a:rPr lang="en-US" dirty="0">
                <a:latin typeface="Arial" pitchFamily="34" charset="0"/>
                <a:cs typeface="Arial" pitchFamily="34" charset="0"/>
              </a:rPr>
              <a:t> </a:t>
            </a:r>
            <a:r>
              <a:rPr lang="en-US" dirty="0" smtClean="0">
                <a:latin typeface="Arial" pitchFamily="34" charset="0"/>
                <a:cs typeface="Arial" pitchFamily="34" charset="0"/>
              </a:rPr>
              <a:t>                     2007, 2010,</a:t>
            </a:r>
            <a:endParaRPr lang="en-US" dirty="0">
              <a:latin typeface="Arial" pitchFamily="34" charset="0"/>
              <a:cs typeface="Arial" pitchFamily="34" charset="0"/>
            </a:endParaRPr>
          </a:p>
        </p:txBody>
      </p:sp>
      <p:sp>
        <p:nvSpPr>
          <p:cNvPr id="4" name="Rectangle 3"/>
          <p:cNvSpPr/>
          <p:nvPr/>
        </p:nvSpPr>
        <p:spPr>
          <a:xfrm>
            <a:off x="381000" y="5257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Applicatio</a:t>
            </a:r>
            <a:r>
              <a:rPr lang="en-US" b="1" dirty="0">
                <a:solidFill>
                  <a:schemeClr val="tx1"/>
                </a:solidFill>
              </a:rPr>
              <a:t>n</a:t>
            </a:r>
          </a:p>
        </p:txBody>
      </p:sp>
      <p:sp>
        <p:nvSpPr>
          <p:cNvPr id="5" name="Rectangle 4"/>
          <p:cNvSpPr/>
          <p:nvPr/>
        </p:nvSpPr>
        <p:spPr>
          <a:xfrm>
            <a:off x="2590800" y="5257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DBMS</a:t>
            </a:r>
            <a:endParaRPr lang="en-US" b="1" dirty="0">
              <a:solidFill>
                <a:schemeClr val="tx1"/>
              </a:solidFill>
            </a:endParaRPr>
          </a:p>
        </p:txBody>
      </p:sp>
      <p:sp>
        <p:nvSpPr>
          <p:cNvPr id="6" name="Rectangle 5"/>
          <p:cNvSpPr/>
          <p:nvPr/>
        </p:nvSpPr>
        <p:spPr>
          <a:xfrm>
            <a:off x="4648200" y="52578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O.S.</a:t>
            </a:r>
            <a:endParaRPr lang="en-US" b="1" dirty="0">
              <a:solidFill>
                <a:schemeClr val="tx1"/>
              </a:solidFill>
            </a:endParaRPr>
          </a:p>
        </p:txBody>
      </p:sp>
      <p:sp>
        <p:nvSpPr>
          <p:cNvPr id="7" name="Rectangle 6"/>
          <p:cNvSpPr/>
          <p:nvPr/>
        </p:nvSpPr>
        <p:spPr>
          <a:xfrm>
            <a:off x="6781800" y="5257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Data Base</a:t>
            </a:r>
            <a:endParaRPr lang="en-US" b="1" dirty="0">
              <a:solidFill>
                <a:schemeClr val="tx1"/>
              </a:solidFill>
            </a:endParaRPr>
          </a:p>
        </p:txBody>
      </p:sp>
      <p:sp>
        <p:nvSpPr>
          <p:cNvPr id="8" name="Left-Right Arrow 7"/>
          <p:cNvSpPr/>
          <p:nvPr/>
        </p:nvSpPr>
        <p:spPr>
          <a:xfrm>
            <a:off x="1905000" y="5334000"/>
            <a:ext cx="6858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Right Arrow 8"/>
          <p:cNvSpPr/>
          <p:nvPr/>
        </p:nvSpPr>
        <p:spPr>
          <a:xfrm>
            <a:off x="3962400" y="5334000"/>
            <a:ext cx="6858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Right Arrow 9"/>
          <p:cNvSpPr/>
          <p:nvPr/>
        </p:nvSpPr>
        <p:spPr>
          <a:xfrm>
            <a:off x="6096000" y="5334000"/>
            <a:ext cx="685800" cy="304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ENTITIES  </a:t>
            </a:r>
            <a:br>
              <a:rPr lang="en-US" dirty="0" smtClean="0"/>
            </a:br>
            <a:endParaRPr lang="en-US" dirty="0"/>
          </a:p>
        </p:txBody>
      </p:sp>
      <p:sp>
        <p:nvSpPr>
          <p:cNvPr id="3" name="Content Placeholder 2"/>
          <p:cNvSpPr>
            <a:spLocks noGrp="1"/>
          </p:cNvSpPr>
          <p:nvPr>
            <p:ph idx="1"/>
          </p:nvPr>
        </p:nvSpPr>
        <p:spPr/>
        <p:txBody>
          <a:bodyPr>
            <a:normAutofit/>
          </a:bodyPr>
          <a:lstStyle/>
          <a:p>
            <a:r>
              <a:rPr lang="en-US" sz="2200" b="1" i="1" dirty="0" smtClean="0"/>
              <a:t>Bus</a:t>
            </a:r>
            <a:r>
              <a:rPr lang="en-US" sz="2200" dirty="0" smtClean="0"/>
              <a:t> - Company owns busses and will hold information about them.  </a:t>
            </a:r>
          </a:p>
          <a:p>
            <a:r>
              <a:rPr lang="en-US" sz="2200" b="1" i="1" dirty="0" smtClean="0"/>
              <a:t>Route</a:t>
            </a:r>
            <a:r>
              <a:rPr lang="en-US" sz="2200" dirty="0" smtClean="0"/>
              <a:t> - Buses travel on routes and will need described.  </a:t>
            </a:r>
          </a:p>
          <a:p>
            <a:r>
              <a:rPr lang="en-US" sz="2200" b="1" i="1" dirty="0" smtClean="0"/>
              <a:t>Town</a:t>
            </a:r>
            <a:r>
              <a:rPr lang="en-US" sz="2200" dirty="0" smtClean="0"/>
              <a:t> - Buses pass through towns and need to know about them  </a:t>
            </a:r>
          </a:p>
          <a:p>
            <a:r>
              <a:rPr lang="en-US" sz="2200" b="1" i="1" dirty="0" smtClean="0"/>
              <a:t>Driver</a:t>
            </a:r>
            <a:r>
              <a:rPr lang="en-US" sz="2200" dirty="0" smtClean="0"/>
              <a:t> - Company employs drivers, personnel will hold their data.  </a:t>
            </a:r>
          </a:p>
          <a:p>
            <a:r>
              <a:rPr lang="en-US" sz="2200" b="1" i="1" dirty="0" smtClean="0"/>
              <a:t>Stage</a:t>
            </a:r>
            <a:r>
              <a:rPr lang="en-US" sz="2200" dirty="0" smtClean="0"/>
              <a:t> - Routes are made up of stages  </a:t>
            </a:r>
          </a:p>
          <a:p>
            <a:r>
              <a:rPr lang="en-US" sz="2200" b="1" i="1" dirty="0" smtClean="0"/>
              <a:t>Garage </a:t>
            </a:r>
            <a:r>
              <a:rPr lang="en-US" sz="2200" dirty="0" smtClean="0"/>
              <a:t>- Garage houses buses, and need to know where they are. </a:t>
            </a:r>
            <a:endParaRPr lang="en-US" sz="2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498080" cy="1143000"/>
          </a:xfrm>
        </p:spPr>
        <p:txBody>
          <a:bodyPr>
            <a:noAutofit/>
          </a:bodyPr>
          <a:lstStyle/>
          <a:p>
            <a:pPr algn="ctr"/>
            <a:r>
              <a:rPr lang="en-US" sz="3600" dirty="0" smtClean="0"/>
              <a:t>RELATIONSHIPS  </a:t>
            </a:r>
            <a:br>
              <a:rPr lang="en-US" sz="3600" dirty="0" smtClean="0"/>
            </a:br>
            <a:endParaRPr lang="en-US" sz="3600" dirty="0"/>
          </a:p>
        </p:txBody>
      </p:sp>
      <p:sp>
        <p:nvSpPr>
          <p:cNvPr id="3" name="Content Placeholder 2"/>
          <p:cNvSpPr>
            <a:spLocks noGrp="1"/>
          </p:cNvSpPr>
          <p:nvPr>
            <p:ph idx="1"/>
          </p:nvPr>
        </p:nvSpPr>
        <p:spPr/>
        <p:txBody>
          <a:bodyPr>
            <a:normAutofit/>
          </a:bodyPr>
          <a:lstStyle/>
          <a:p>
            <a:r>
              <a:rPr lang="en-US" sz="2200" dirty="0" smtClean="0"/>
              <a:t>A bus is allocated to a route and a route may have several buses.  </a:t>
            </a:r>
          </a:p>
          <a:p>
            <a:pPr>
              <a:buNone/>
            </a:pPr>
            <a:r>
              <a:rPr lang="en-US" sz="2200" dirty="0" smtClean="0"/>
              <a:t>      Bus-route (m:1) - </a:t>
            </a:r>
            <a:r>
              <a:rPr lang="en-US" sz="2200" b="1" i="1" dirty="0" smtClean="0"/>
              <a:t>is serviced by  </a:t>
            </a:r>
          </a:p>
          <a:p>
            <a:r>
              <a:rPr lang="en-US" sz="2200" dirty="0" smtClean="0"/>
              <a:t> A route comprises of one or more stages.</a:t>
            </a:r>
          </a:p>
          <a:p>
            <a:pPr>
              <a:buNone/>
            </a:pPr>
            <a:r>
              <a:rPr lang="en-US" sz="2200" dirty="0" smtClean="0"/>
              <a:t>      route-stage (1:m) </a:t>
            </a:r>
            <a:r>
              <a:rPr lang="en-US" sz="2200" b="1" i="1" dirty="0" smtClean="0"/>
              <a:t>comprises  </a:t>
            </a:r>
          </a:p>
          <a:p>
            <a:r>
              <a:rPr lang="en-US" sz="2200" dirty="0" smtClean="0"/>
              <a:t> One or more drivers are allocated to each stage.  </a:t>
            </a:r>
          </a:p>
          <a:p>
            <a:pPr>
              <a:buNone/>
            </a:pPr>
            <a:r>
              <a:rPr lang="en-US" sz="2200" dirty="0" smtClean="0"/>
              <a:t>      driver-stage (m:1) </a:t>
            </a:r>
            <a:r>
              <a:rPr lang="en-US" sz="2200" b="1" i="1" dirty="0" smtClean="0"/>
              <a:t>is allocated  </a:t>
            </a:r>
          </a:p>
          <a:p>
            <a:r>
              <a:rPr lang="en-US" sz="2200" dirty="0" smtClean="0"/>
              <a:t>A stage passes through some or all of the towns on a route.  </a:t>
            </a:r>
          </a:p>
          <a:p>
            <a:pPr>
              <a:buNone/>
            </a:pPr>
            <a:r>
              <a:rPr lang="en-US" sz="2200" dirty="0" smtClean="0"/>
              <a:t>	 stage-town (m:n) </a:t>
            </a:r>
            <a:r>
              <a:rPr lang="en-US" sz="2200" b="1" i="1" dirty="0" smtClean="0"/>
              <a:t>passes-through </a:t>
            </a:r>
            <a:r>
              <a:rPr lang="en-US" sz="2200" dirty="0" smtClean="0"/>
              <a:t> </a:t>
            </a:r>
          </a:p>
          <a:p>
            <a:endParaRPr lang="en-US" sz="2200" dirty="0" smtClean="0"/>
          </a:p>
          <a:p>
            <a:endParaRPr lang="en-US" sz="2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828800"/>
            <a:ext cx="7498080" cy="3276600"/>
          </a:xfrm>
        </p:spPr>
        <p:txBody>
          <a:bodyPr>
            <a:normAutofit/>
          </a:bodyPr>
          <a:lstStyle/>
          <a:p>
            <a:r>
              <a:rPr lang="en-US" sz="2200" dirty="0" smtClean="0"/>
              <a:t>A route passes through some or all of the towns  </a:t>
            </a:r>
          </a:p>
          <a:p>
            <a:pPr>
              <a:buNone/>
            </a:pPr>
            <a:r>
              <a:rPr lang="en-US" sz="2200" dirty="0" smtClean="0"/>
              <a:t>     route-town (m:n) </a:t>
            </a:r>
            <a:r>
              <a:rPr lang="en-US" sz="2200" b="1" i="1" dirty="0" smtClean="0"/>
              <a:t>passes-through  </a:t>
            </a:r>
          </a:p>
          <a:p>
            <a:r>
              <a:rPr lang="en-US" sz="2200" dirty="0" smtClean="0"/>
              <a:t> Some of the towns have a garage  </a:t>
            </a:r>
          </a:p>
          <a:p>
            <a:pPr>
              <a:buNone/>
            </a:pPr>
            <a:r>
              <a:rPr lang="en-US" sz="2200" dirty="0" smtClean="0"/>
              <a:t>      garage-town (1:1) </a:t>
            </a:r>
            <a:r>
              <a:rPr lang="en-US" sz="2200" b="1" i="1" dirty="0" smtClean="0"/>
              <a:t>is situated  </a:t>
            </a:r>
          </a:p>
          <a:p>
            <a:r>
              <a:rPr lang="en-US" sz="2200" dirty="0" smtClean="0"/>
              <a:t> A garage keeps buses and each bus has one `home' garage  </a:t>
            </a:r>
          </a:p>
          <a:p>
            <a:pPr>
              <a:buNone/>
            </a:pPr>
            <a:r>
              <a:rPr lang="en-US" sz="2200" dirty="0" smtClean="0"/>
              <a:t>      garage-bus (m:1</a:t>
            </a:r>
            <a:r>
              <a:rPr lang="en-US" sz="2200" b="1" i="1" dirty="0" smtClean="0"/>
              <a:t>) is garaged </a:t>
            </a:r>
          </a:p>
          <a:p>
            <a:endParaRPr lang="en-US"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ER DIAGRAM</a:t>
            </a:r>
            <a:endParaRPr lang="en-US" sz="4000" dirty="0"/>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cstate="print"/>
          <a:srcRect l="1977" t="19792" r="40044" b="29167"/>
          <a:stretch>
            <a:fillRect/>
          </a:stretch>
        </p:blipFill>
        <p:spPr bwMode="auto">
          <a:xfrm>
            <a:off x="914400" y="1143000"/>
            <a:ext cx="82296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609600"/>
            <a:ext cx="7498080" cy="1143000"/>
          </a:xfrm>
        </p:spPr>
        <p:txBody>
          <a:bodyPr>
            <a:normAutofit fontScale="90000"/>
          </a:bodyPr>
          <a:lstStyle/>
          <a:p>
            <a:r>
              <a:rPr lang="en-US" dirty="0" smtClean="0"/>
              <a:t>ATTRIBUTES  </a:t>
            </a:r>
            <a:br>
              <a:rPr lang="en-US" dirty="0" smtClean="0"/>
            </a:br>
            <a:endParaRPr lang="en-US" dirty="0"/>
          </a:p>
        </p:txBody>
      </p:sp>
      <p:sp>
        <p:nvSpPr>
          <p:cNvPr id="3" name="Content Placeholder 2"/>
          <p:cNvSpPr>
            <a:spLocks noGrp="1"/>
          </p:cNvSpPr>
          <p:nvPr>
            <p:ph idx="1"/>
          </p:nvPr>
        </p:nvSpPr>
        <p:spPr>
          <a:xfrm>
            <a:off x="1435608" y="1447800"/>
            <a:ext cx="7498080" cy="3048000"/>
          </a:xfrm>
        </p:spPr>
        <p:txBody>
          <a:bodyPr>
            <a:normAutofit/>
          </a:bodyPr>
          <a:lstStyle/>
          <a:p>
            <a:r>
              <a:rPr lang="en-US" sz="2200" dirty="0" smtClean="0"/>
              <a:t>Bus (</a:t>
            </a:r>
            <a:r>
              <a:rPr lang="en-US" sz="2200" dirty="0" err="1" smtClean="0"/>
              <a:t>reg</a:t>
            </a:r>
            <a:r>
              <a:rPr lang="en-US" sz="2200" dirty="0" smtClean="0"/>
              <a:t>- </a:t>
            </a:r>
            <a:r>
              <a:rPr lang="en-US" sz="2200" dirty="0" err="1" smtClean="0"/>
              <a:t>no,make,size,deck,no</a:t>
            </a:r>
            <a:r>
              <a:rPr lang="en-US" sz="2200" dirty="0" smtClean="0"/>
              <a:t>-pass)  </a:t>
            </a:r>
          </a:p>
          <a:p>
            <a:r>
              <a:rPr lang="en-US" sz="2200" dirty="0" smtClean="0"/>
              <a:t>Route (route-</a:t>
            </a:r>
            <a:r>
              <a:rPr lang="en-US" sz="2200" dirty="0" err="1" smtClean="0"/>
              <a:t>no,avg</a:t>
            </a:r>
            <a:r>
              <a:rPr lang="en-US" sz="2200" dirty="0" smtClean="0"/>
              <a:t>-pass)  </a:t>
            </a:r>
          </a:p>
          <a:p>
            <a:r>
              <a:rPr lang="en-US" sz="2200" dirty="0" smtClean="0"/>
              <a:t>Driver (</a:t>
            </a:r>
            <a:r>
              <a:rPr lang="en-US" sz="2200" dirty="0" err="1" smtClean="0"/>
              <a:t>emp</a:t>
            </a:r>
            <a:r>
              <a:rPr lang="en-US" sz="2200" dirty="0" smtClean="0"/>
              <a:t> - </a:t>
            </a:r>
            <a:r>
              <a:rPr lang="en-US" sz="2200" dirty="0" err="1" smtClean="0"/>
              <a:t>no,name,address,tel</a:t>
            </a:r>
            <a:r>
              <a:rPr lang="en-US" sz="2200" dirty="0" smtClean="0"/>
              <a:t>-no)  </a:t>
            </a:r>
          </a:p>
          <a:p>
            <a:r>
              <a:rPr lang="en-US" sz="2200" dirty="0" smtClean="0"/>
              <a:t>Town (name)  </a:t>
            </a:r>
          </a:p>
          <a:p>
            <a:r>
              <a:rPr lang="en-US" sz="2200" dirty="0" smtClean="0"/>
              <a:t>Stage (stage - no)  </a:t>
            </a:r>
          </a:p>
          <a:p>
            <a:r>
              <a:rPr lang="en-US" sz="2200" dirty="0" smtClean="0"/>
              <a:t>Garage (</a:t>
            </a:r>
            <a:r>
              <a:rPr lang="en-US" sz="2200" dirty="0" err="1" smtClean="0"/>
              <a:t>name,address</a:t>
            </a:r>
            <a:r>
              <a:rPr lang="en-US" sz="2200" dirty="0" smtClean="0"/>
              <a:t>) </a:t>
            </a:r>
            <a:endParaRPr lang="en-US" sz="2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ALTERNATIVE DIAGRAMATIC NOTATIONS    			FOR ER MODELS</a:t>
            </a:r>
            <a:endParaRPr lang="en-US" sz="3200" dirty="0"/>
          </a:p>
        </p:txBody>
      </p:sp>
      <p:pic>
        <p:nvPicPr>
          <p:cNvPr id="3074" name="Picture 2" descr="C:\Documents and Settings\Divya Balakrishnan\Desktop\er model\The Entity-Relationship Model_files\card1.gif"/>
          <p:cNvPicPr>
            <a:picLocks noChangeAspect="1" noChangeArrowheads="1"/>
          </p:cNvPicPr>
          <p:nvPr/>
        </p:nvPicPr>
        <p:blipFill>
          <a:blip r:embed="rId2" cstate="print"/>
          <a:srcRect/>
          <a:stretch>
            <a:fillRect/>
          </a:stretch>
        </p:blipFill>
        <p:spPr bwMode="auto">
          <a:xfrm>
            <a:off x="1600200" y="1524000"/>
            <a:ext cx="6858000" cy="38862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Documents and Settings\Divya Balakrishnan\Desktop\er model\The Entity-Relationship Model_files\card2.gif"/>
          <p:cNvPicPr>
            <a:picLocks noGrp="1" noChangeAspect="1" noChangeArrowheads="1"/>
          </p:cNvPicPr>
          <p:nvPr>
            <p:ph idx="1"/>
          </p:nvPr>
        </p:nvPicPr>
        <p:blipFill>
          <a:blip r:embed="rId2" cstate="print"/>
          <a:srcRect/>
          <a:stretch>
            <a:fillRect/>
          </a:stretch>
        </p:blipFill>
        <p:spPr bwMode="auto">
          <a:xfrm>
            <a:off x="1207752" y="1752600"/>
            <a:ext cx="7250447" cy="4191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Documents and Settings\Divya Balakrishnan\Desktop\er model\The Entity-Relationship Model_files\card3.gif"/>
          <p:cNvPicPr>
            <a:picLocks noGrp="1" noChangeAspect="1" noChangeArrowheads="1"/>
          </p:cNvPicPr>
          <p:nvPr>
            <p:ph idx="1"/>
          </p:nvPr>
        </p:nvPicPr>
        <p:blipFill>
          <a:blip r:embed="rId2" cstate="print"/>
          <a:srcRect/>
          <a:stretch>
            <a:fillRect/>
          </a:stretch>
        </p:blipFill>
        <p:spPr bwMode="auto">
          <a:xfrm>
            <a:off x="1792288" y="1447800"/>
            <a:ext cx="6361112" cy="46482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6" descr="C:\Documents and Settings\Divya Balakrishnan\Desktop\er model\The Entity-Relationship Model_files\card5.gif"/>
          <p:cNvPicPr>
            <a:picLocks noGrp="1" noChangeAspect="1" noChangeArrowheads="1"/>
          </p:cNvPicPr>
          <p:nvPr>
            <p:ph idx="1"/>
          </p:nvPr>
        </p:nvPicPr>
        <p:blipFill>
          <a:blip r:embed="rId2" cstate="print"/>
          <a:srcRect/>
          <a:stretch>
            <a:fillRect/>
          </a:stretch>
        </p:blipFill>
        <p:spPr bwMode="auto">
          <a:xfrm>
            <a:off x="1524000" y="1600200"/>
            <a:ext cx="6437312" cy="4724399"/>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spec_gen5"/>
          <p:cNvPicPr>
            <a:picLocks noChangeAspect="1" noChangeArrowheads="1"/>
          </p:cNvPicPr>
          <p:nvPr/>
        </p:nvPicPr>
        <p:blipFill>
          <a:blip r:embed="rId2" cstate="print">
            <a:lum contrast="6000"/>
          </a:blip>
          <a:srcRect/>
          <a:stretch>
            <a:fillRect/>
          </a:stretch>
        </p:blipFill>
        <p:spPr bwMode="auto">
          <a:xfrm>
            <a:off x="1447800" y="1371600"/>
            <a:ext cx="7315200" cy="1828800"/>
          </a:xfrm>
          <a:prstGeom prst="rect">
            <a:avLst/>
          </a:prstGeom>
          <a:noFill/>
        </p:spPr>
      </p:pic>
      <p:pic>
        <p:nvPicPr>
          <p:cNvPr id="5" name="Picture 3" descr="spec_gen6"/>
          <p:cNvPicPr>
            <a:picLocks noChangeAspect="1" noChangeArrowheads="1"/>
          </p:cNvPicPr>
          <p:nvPr/>
        </p:nvPicPr>
        <p:blipFill>
          <a:blip r:embed="rId3" cstate="print">
            <a:lum contrast="6000"/>
          </a:blip>
          <a:srcRect r="59292" b="48502"/>
          <a:stretch>
            <a:fillRect/>
          </a:stretch>
        </p:blipFill>
        <p:spPr bwMode="auto">
          <a:xfrm>
            <a:off x="1219200" y="4114800"/>
            <a:ext cx="3505200" cy="1828800"/>
          </a:xfrm>
          <a:prstGeom prst="rect">
            <a:avLst/>
          </a:prstGeom>
          <a:noFill/>
        </p:spPr>
      </p:pic>
      <p:pic>
        <p:nvPicPr>
          <p:cNvPr id="6" name="Picture 3" descr="spec_gen6"/>
          <p:cNvPicPr>
            <a:picLocks noChangeAspect="1" noChangeArrowheads="1"/>
          </p:cNvPicPr>
          <p:nvPr/>
        </p:nvPicPr>
        <p:blipFill>
          <a:blip r:embed="rId3" cstate="print">
            <a:lum contrast="6000"/>
          </a:blip>
          <a:srcRect t="47206" r="59292"/>
          <a:stretch>
            <a:fillRect/>
          </a:stretch>
        </p:blipFill>
        <p:spPr bwMode="auto">
          <a:xfrm>
            <a:off x="5105400" y="4114800"/>
            <a:ext cx="3505200" cy="1874838"/>
          </a:xfrm>
          <a:prstGeom prst="rect">
            <a:avLst/>
          </a:prstGeom>
          <a:noFill/>
        </p:spPr>
      </p:pic>
      <p:sp>
        <p:nvSpPr>
          <p:cNvPr id="7" name="Rectangle 6"/>
          <p:cNvSpPr/>
          <p:nvPr/>
        </p:nvSpPr>
        <p:spPr>
          <a:xfrm>
            <a:off x="3657600" y="6248400"/>
            <a:ext cx="2467342" cy="369332"/>
          </a:xfrm>
          <a:prstGeom prst="rect">
            <a:avLst/>
          </a:prstGeom>
        </p:spPr>
        <p:txBody>
          <a:bodyPr wrap="none">
            <a:spAutoFit/>
          </a:bodyPr>
          <a:lstStyle/>
          <a:p>
            <a:r>
              <a:rPr lang="en-US" b="1" i="1" dirty="0" smtClean="0">
                <a:solidFill>
                  <a:srgbClr val="00B0F0"/>
                </a:solidFill>
              </a:rPr>
              <a:t>Displaying attributes</a:t>
            </a:r>
            <a:endParaRPr lang="en-US" b="1" i="1" dirty="0">
              <a:solidFill>
                <a:srgbClr val="00B0F0"/>
              </a:solidFill>
            </a:endParaRPr>
          </a:p>
        </p:txBody>
      </p:sp>
      <p:sp>
        <p:nvSpPr>
          <p:cNvPr id="8" name="Rectangle 7"/>
          <p:cNvSpPr/>
          <p:nvPr/>
        </p:nvSpPr>
        <p:spPr>
          <a:xfrm>
            <a:off x="2209800" y="3429000"/>
            <a:ext cx="5638800" cy="369332"/>
          </a:xfrm>
          <a:prstGeom prst="rect">
            <a:avLst/>
          </a:prstGeom>
        </p:spPr>
        <p:txBody>
          <a:bodyPr wrap="square">
            <a:spAutoFit/>
          </a:bodyPr>
          <a:lstStyle/>
          <a:p>
            <a:r>
              <a:rPr lang="en-US" b="1" i="1" dirty="0" smtClean="0">
                <a:solidFill>
                  <a:srgbClr val="00B0F0"/>
                </a:solidFill>
              </a:rPr>
              <a:t>Symbols for entity type attribute and relationship</a:t>
            </a:r>
            <a:endParaRPr lang="en-US" b="1" i="1" dirty="0">
              <a:solidFill>
                <a:srgbClr val="00B0F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05000"/>
            <a:ext cx="8382000" cy="4221163"/>
          </a:xfrm>
        </p:spPr>
        <p:txBody>
          <a:bodyPr/>
          <a:lstStyle/>
          <a:p>
            <a:pPr>
              <a:buNone/>
            </a:pPr>
            <a:r>
              <a:rPr lang="en-US" b="1" dirty="0" smtClean="0">
                <a:latin typeface="Arial" pitchFamily="34" charset="0"/>
                <a:cs typeface="Arial" pitchFamily="34" charset="0"/>
              </a:rPr>
              <a:t>Application </a:t>
            </a:r>
            <a:r>
              <a:rPr lang="en-US" b="1" dirty="0" smtClean="0">
                <a:latin typeface="Arial" pitchFamily="34" charset="0"/>
                <a:cs typeface="Arial" pitchFamily="34" charset="0"/>
              </a:rPr>
              <a:t>of DBMS:- </a:t>
            </a:r>
            <a:r>
              <a:rPr lang="en-US" dirty="0" smtClean="0">
                <a:latin typeface="Arial" pitchFamily="34" charset="0"/>
                <a:cs typeface="Arial" pitchFamily="34" charset="0"/>
              </a:rPr>
              <a:t>1</a:t>
            </a:r>
            <a:r>
              <a:rPr lang="en-US" b="1" dirty="0" smtClean="0">
                <a:latin typeface="Arial" pitchFamily="34" charset="0"/>
                <a:cs typeface="Arial" pitchFamily="34" charset="0"/>
              </a:rPr>
              <a:t>. </a:t>
            </a:r>
            <a:r>
              <a:rPr lang="en-US" dirty="0" smtClean="0">
                <a:latin typeface="Arial" pitchFamily="34" charset="0"/>
                <a:cs typeface="Arial" pitchFamily="34" charset="0"/>
              </a:rPr>
              <a:t>Banking Sector</a:t>
            </a:r>
          </a:p>
          <a:p>
            <a:pPr>
              <a:buNone/>
            </a:pPr>
            <a:r>
              <a:rPr lang="en-US" dirty="0">
                <a:latin typeface="Arial" pitchFamily="34" charset="0"/>
                <a:cs typeface="Arial" pitchFamily="34" charset="0"/>
              </a:rPr>
              <a:t>	</a:t>
            </a:r>
            <a:r>
              <a:rPr lang="en-US" dirty="0" smtClean="0">
                <a:latin typeface="Arial" pitchFamily="34" charset="0"/>
                <a:cs typeface="Arial" pitchFamily="34" charset="0"/>
              </a:rPr>
              <a:t>				  2. Universities</a:t>
            </a:r>
          </a:p>
          <a:p>
            <a:pPr>
              <a:buNone/>
            </a:pPr>
            <a:r>
              <a:rPr lang="en-US" dirty="0">
                <a:latin typeface="Arial" pitchFamily="34" charset="0"/>
                <a:cs typeface="Arial" pitchFamily="34" charset="0"/>
              </a:rPr>
              <a:t>	</a:t>
            </a:r>
            <a:r>
              <a:rPr lang="en-US" dirty="0" smtClean="0">
                <a:latin typeface="Arial" pitchFamily="34" charset="0"/>
                <a:cs typeface="Arial" pitchFamily="34" charset="0"/>
              </a:rPr>
              <a:t>				  3. Railway Reservation</a:t>
            </a:r>
          </a:p>
          <a:p>
            <a:pPr>
              <a:buNone/>
            </a:pPr>
            <a:r>
              <a:rPr lang="en-US" dirty="0">
                <a:latin typeface="Arial" pitchFamily="34" charset="0"/>
                <a:cs typeface="Arial" pitchFamily="34" charset="0"/>
              </a:rPr>
              <a:t>	</a:t>
            </a:r>
            <a:r>
              <a:rPr lang="en-US" dirty="0" smtClean="0">
                <a:latin typeface="Arial" pitchFamily="34" charset="0"/>
                <a:cs typeface="Arial" pitchFamily="34" charset="0"/>
              </a:rPr>
              <a:t>				  4. Finance</a:t>
            </a:r>
          </a:p>
          <a:p>
            <a:pPr>
              <a:buNone/>
            </a:pPr>
            <a:r>
              <a:rPr lang="en-US" dirty="0">
                <a:latin typeface="Arial" pitchFamily="34" charset="0"/>
                <a:cs typeface="Arial" pitchFamily="34" charset="0"/>
              </a:rPr>
              <a:t>	</a:t>
            </a:r>
            <a:r>
              <a:rPr lang="en-US" dirty="0" smtClean="0">
                <a:latin typeface="Arial" pitchFamily="34" charset="0"/>
                <a:cs typeface="Arial" pitchFamily="34" charset="0"/>
              </a:rPr>
              <a:t>				  5. Sales</a:t>
            </a:r>
          </a:p>
        </p:txBody>
      </p:sp>
    </p:spTree>
  </p:cSld>
  <p:clrMapOvr>
    <a:masterClrMapping/>
  </p:clrMapOvr>
  <p:transition>
    <p:wheel spokes="2"/>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ec_gen8"/>
          <p:cNvPicPr>
            <a:picLocks noChangeAspect="1" noChangeArrowheads="1"/>
          </p:cNvPicPr>
          <p:nvPr/>
        </p:nvPicPr>
        <p:blipFill>
          <a:blip r:embed="rId2" cstate="print">
            <a:lum contrast="6000"/>
          </a:blip>
          <a:srcRect/>
          <a:stretch>
            <a:fillRect/>
          </a:stretch>
        </p:blipFill>
        <p:spPr bwMode="auto">
          <a:xfrm>
            <a:off x="2743200" y="1143000"/>
            <a:ext cx="3886200" cy="3886200"/>
          </a:xfrm>
          <a:prstGeom prst="rect">
            <a:avLst/>
          </a:prstGeom>
          <a:noFill/>
        </p:spPr>
      </p:pic>
      <p:sp>
        <p:nvSpPr>
          <p:cNvPr id="6" name="Text Box 2"/>
          <p:cNvSpPr txBox="1">
            <a:spLocks noChangeArrowheads="1"/>
          </p:cNvSpPr>
          <p:nvPr/>
        </p:nvSpPr>
        <p:spPr bwMode="auto">
          <a:xfrm>
            <a:off x="3124200" y="5410200"/>
            <a:ext cx="3429000" cy="369332"/>
          </a:xfrm>
          <a:prstGeom prst="rect">
            <a:avLst/>
          </a:prstGeom>
          <a:noFill/>
          <a:ln w="9525">
            <a:noFill/>
            <a:miter lim="800000"/>
            <a:headEnd/>
            <a:tailEnd/>
          </a:ln>
          <a:effectLst/>
        </p:spPr>
        <p:txBody>
          <a:bodyPr wrap="square">
            <a:spAutoFit/>
          </a:bodyPr>
          <a:lstStyle/>
          <a:p>
            <a:r>
              <a:rPr lang="en-US" b="1" i="1" dirty="0">
                <a:solidFill>
                  <a:srgbClr val="00B0F0"/>
                </a:solidFill>
                <a:latin typeface="Arial" charset="0"/>
              </a:rPr>
              <a:t>Various (min, max) notations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CROW-FOOT NOTATION</a:t>
            </a:r>
            <a:endParaRPr lang="en-US" sz="3600" dirty="0"/>
          </a:p>
        </p:txBody>
      </p:sp>
      <p:pic>
        <p:nvPicPr>
          <p:cNvPr id="4098" name="Picture 2"/>
          <p:cNvPicPr>
            <a:picLocks noGrp="1" noChangeAspect="1" noChangeArrowheads="1"/>
          </p:cNvPicPr>
          <p:nvPr>
            <p:ph idx="1"/>
          </p:nvPr>
        </p:nvPicPr>
        <p:blipFill>
          <a:blip r:embed="rId2" cstate="print"/>
          <a:srcRect l="28620" t="31024" r="25656" b="12951"/>
          <a:stretch>
            <a:fillRect/>
          </a:stretch>
        </p:blipFill>
        <p:spPr bwMode="auto">
          <a:xfrm>
            <a:off x="1219200" y="1219200"/>
            <a:ext cx="67818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ENHANCED ER DIAGRAM</a:t>
            </a:r>
            <a:endParaRPr lang="en-US" dirty="0"/>
          </a:p>
        </p:txBody>
      </p:sp>
      <p:sp>
        <p:nvSpPr>
          <p:cNvPr id="3" name="Content Placeholder 2"/>
          <p:cNvSpPr>
            <a:spLocks noGrp="1"/>
          </p:cNvSpPr>
          <p:nvPr>
            <p:ph idx="1"/>
          </p:nvPr>
        </p:nvSpPr>
        <p:spPr>
          <a:xfrm>
            <a:off x="1143000" y="1447800"/>
            <a:ext cx="7498080" cy="4800600"/>
          </a:xfrm>
        </p:spPr>
        <p:txBody>
          <a:bodyPr>
            <a:normAutofit/>
          </a:bodyPr>
          <a:lstStyle/>
          <a:p>
            <a:pPr>
              <a:buNone/>
            </a:pPr>
            <a:r>
              <a:rPr lang="en-US" sz="2400" dirty="0" smtClean="0"/>
              <a:t>          </a:t>
            </a:r>
          </a:p>
          <a:p>
            <a:pPr>
              <a:buNone/>
            </a:pPr>
            <a:r>
              <a:rPr lang="en-US" sz="2400" dirty="0" smtClean="0"/>
              <a:t>          The EER diagram includes the concepts of </a:t>
            </a:r>
          </a:p>
          <a:p>
            <a:pPr>
              <a:buNone/>
            </a:pPr>
            <a:endParaRPr lang="en-US" sz="2400" dirty="0" smtClean="0"/>
          </a:p>
          <a:p>
            <a:pPr algn="ctr">
              <a:buNone/>
            </a:pPr>
            <a:endParaRPr lang="en-US" sz="2400" b="1" i="1" dirty="0" smtClean="0"/>
          </a:p>
          <a:p>
            <a:pPr algn="ctr">
              <a:buNone/>
            </a:pPr>
            <a:r>
              <a:rPr lang="en-US" sz="2400" b="1" i="1" dirty="0" smtClean="0"/>
              <a:t>Subclass and super class</a:t>
            </a:r>
          </a:p>
          <a:p>
            <a:pPr algn="ctr">
              <a:buNone/>
            </a:pPr>
            <a:r>
              <a:rPr lang="en-US" sz="2400" b="1" i="1" dirty="0" smtClean="0"/>
              <a:t>Specialization and Generalization</a:t>
            </a:r>
          </a:p>
          <a:p>
            <a:pPr algn="ctr">
              <a:buNone/>
            </a:pPr>
            <a:r>
              <a:rPr lang="en-US" sz="2400" b="1" i="1" dirty="0" smtClean="0"/>
              <a:t>Categorization</a:t>
            </a:r>
          </a:p>
          <a:p>
            <a:pPr algn="ctr">
              <a:buNone/>
            </a:pPr>
            <a:r>
              <a:rPr lang="en-US" sz="2400" b="1" i="1" dirty="0" smtClean="0"/>
              <a:t>Attribute and relationship inheritance.</a:t>
            </a:r>
            <a:endParaRPr lang="en-US" sz="2400" b="1" i="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543800" cy="1143000"/>
          </a:xfrm>
        </p:spPr>
        <p:txBody>
          <a:bodyPr>
            <a:noAutofit/>
          </a:bodyPr>
          <a:lstStyle/>
          <a:p>
            <a:r>
              <a:rPr lang="en-US" sz="3600" dirty="0" smtClean="0"/>
              <a:t>     SUBCLASS SUPERCLASS AND 		         		INHERITANCE</a:t>
            </a:r>
            <a:endParaRPr lang="en-US" sz="3600" dirty="0"/>
          </a:p>
        </p:txBody>
      </p:sp>
      <p:sp>
        <p:nvSpPr>
          <p:cNvPr id="3" name="Content Placeholder 2"/>
          <p:cNvSpPr>
            <a:spLocks noGrp="1"/>
          </p:cNvSpPr>
          <p:nvPr>
            <p:ph idx="1"/>
          </p:nvPr>
        </p:nvSpPr>
        <p:spPr/>
        <p:txBody>
          <a:bodyPr>
            <a:normAutofit/>
          </a:bodyPr>
          <a:lstStyle/>
          <a:p>
            <a:r>
              <a:rPr lang="en-US" sz="2200" dirty="0" smtClean="0"/>
              <a:t>In many cases entity types has numerous sub grouping of it’s entities that are meaningful and need to be represented explicitly because of their significance to database application.</a:t>
            </a:r>
          </a:p>
          <a:p>
            <a:endParaRPr lang="en-US" sz="2200" dirty="0"/>
          </a:p>
        </p:txBody>
      </p:sp>
      <p:pic>
        <p:nvPicPr>
          <p:cNvPr id="4" name="Picture 3" descr="spec_gen2"/>
          <p:cNvPicPr>
            <a:picLocks noChangeAspect="1" noChangeArrowheads="1"/>
          </p:cNvPicPr>
          <p:nvPr/>
        </p:nvPicPr>
        <p:blipFill>
          <a:blip r:embed="rId2" cstate="print"/>
          <a:srcRect/>
          <a:stretch>
            <a:fillRect/>
          </a:stretch>
        </p:blipFill>
        <p:spPr>
          <a:xfrm>
            <a:off x="2133600" y="2895600"/>
            <a:ext cx="6248400" cy="3810000"/>
          </a:xfrm>
          <a:prstGeom prst="rect">
            <a:avLst/>
          </a:prstGeom>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762000"/>
            <a:ext cx="7498080" cy="5638800"/>
          </a:xfrm>
        </p:spPr>
        <p:txBody>
          <a:bodyPr>
            <a:normAutofit/>
          </a:bodyPr>
          <a:lstStyle/>
          <a:p>
            <a:r>
              <a:rPr lang="en-US" sz="2200" dirty="0" smtClean="0"/>
              <a:t>Here each of the sub groupings is called </a:t>
            </a:r>
            <a:r>
              <a:rPr lang="en-US" sz="2200" b="1" i="1" dirty="0" smtClean="0">
                <a:solidFill>
                  <a:schemeClr val="accent3">
                    <a:lumMod val="75000"/>
                  </a:schemeClr>
                </a:solidFill>
              </a:rPr>
              <a:t>subclass</a:t>
            </a:r>
            <a:r>
              <a:rPr lang="en-US" sz="2200" dirty="0" smtClean="0"/>
              <a:t> of the EMPLOYEE entity type.</a:t>
            </a:r>
          </a:p>
          <a:p>
            <a:r>
              <a:rPr lang="en-US" sz="2200" dirty="0" smtClean="0"/>
              <a:t>EMPLOYEE entity type is called </a:t>
            </a:r>
            <a:r>
              <a:rPr lang="en-US" sz="2200" b="1" i="1" dirty="0" smtClean="0">
                <a:solidFill>
                  <a:schemeClr val="accent3">
                    <a:lumMod val="75000"/>
                  </a:schemeClr>
                </a:solidFill>
              </a:rPr>
              <a:t>super class</a:t>
            </a:r>
            <a:r>
              <a:rPr lang="en-US" sz="2200" dirty="0" smtClean="0">
                <a:solidFill>
                  <a:schemeClr val="accent3">
                    <a:lumMod val="75000"/>
                  </a:schemeClr>
                </a:solidFill>
              </a:rPr>
              <a:t> </a:t>
            </a:r>
            <a:r>
              <a:rPr lang="en-US" sz="2200" dirty="0" smtClean="0"/>
              <a:t>for each of these subclasses</a:t>
            </a:r>
          </a:p>
          <a:p>
            <a:r>
              <a:rPr lang="en-US" sz="2200" dirty="0" smtClean="0"/>
              <a:t>The relationship between super class and any one of it’s subclass is called the </a:t>
            </a:r>
            <a:r>
              <a:rPr lang="en-US" sz="2200" b="1" i="1" dirty="0" smtClean="0">
                <a:solidFill>
                  <a:schemeClr val="accent3">
                    <a:lumMod val="75000"/>
                  </a:schemeClr>
                </a:solidFill>
              </a:rPr>
              <a:t>super class/subclass or simply class/subclass relationship.</a:t>
            </a:r>
          </a:p>
        </p:txBody>
      </p:sp>
      <p:sp>
        <p:nvSpPr>
          <p:cNvPr id="4" name="Rounded Rectangle 3"/>
          <p:cNvSpPr/>
          <p:nvPr/>
        </p:nvSpPr>
        <p:spPr>
          <a:xfrm>
            <a:off x="1524000" y="3733800"/>
            <a:ext cx="7286676" cy="1295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i="1" dirty="0" smtClean="0"/>
              <a:t>Member entity of the subclass represents the same real world entity as some member of </a:t>
            </a:r>
            <a:r>
              <a:rPr lang="en-US" sz="2000" b="1" i="1" dirty="0" err="1" smtClean="0"/>
              <a:t>superclass</a:t>
            </a:r>
            <a:r>
              <a:rPr lang="en-US" sz="2000" b="1" i="1" dirty="0" smtClean="0"/>
              <a:t> and the Subclass entity has specific distinct role</a:t>
            </a:r>
            <a:endParaRPr lang="en-US" sz="2000" b="1" i="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752600"/>
            <a:ext cx="7498080" cy="3657600"/>
          </a:xfrm>
        </p:spPr>
        <p:txBody>
          <a:bodyPr>
            <a:normAutofit/>
          </a:bodyPr>
          <a:lstStyle/>
          <a:p>
            <a:r>
              <a:rPr lang="en-US" sz="2200" dirty="0" smtClean="0"/>
              <a:t>An entity that is a member of subclass is also a member of super class and can optionally be member of any number of subclasses.</a:t>
            </a:r>
          </a:p>
          <a:p>
            <a:r>
              <a:rPr lang="en-US" sz="2200" dirty="0" smtClean="0"/>
              <a:t>Important concept associated with subclass is </a:t>
            </a:r>
            <a:r>
              <a:rPr lang="en-US" sz="2200" b="1" i="1" dirty="0" smtClean="0"/>
              <a:t>type inheritance.</a:t>
            </a:r>
          </a:p>
          <a:p>
            <a:r>
              <a:rPr lang="en-US" sz="2200" dirty="0" smtClean="0"/>
              <a:t>Subclass entity possess it’s own attributes as well inherits all the attributes possessed by it’s </a:t>
            </a:r>
            <a:r>
              <a:rPr lang="en-US" sz="2200" dirty="0" err="1" smtClean="0"/>
              <a:t>superclass</a:t>
            </a:r>
            <a:r>
              <a:rPr lang="en-US" sz="2200" dirty="0" smtClean="0"/>
              <a:t>.</a:t>
            </a:r>
          </a:p>
          <a:p>
            <a:r>
              <a:rPr lang="en-US" sz="2200" dirty="0" smtClean="0"/>
              <a:t>The entity also inherits the relationships that </a:t>
            </a:r>
            <a:r>
              <a:rPr lang="en-US" sz="2200" dirty="0" err="1" smtClean="0"/>
              <a:t>superclass</a:t>
            </a:r>
            <a:r>
              <a:rPr lang="en-US" sz="2200" dirty="0" smtClean="0"/>
              <a:t> </a:t>
            </a:r>
            <a:r>
              <a:rPr lang="en-US" sz="2200" dirty="0" err="1" smtClean="0"/>
              <a:t>participtes</a:t>
            </a:r>
            <a:endParaRPr lang="en-US" sz="2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SPECIALIZATION</a:t>
            </a:r>
            <a:endParaRPr lang="en-US" sz="3600" dirty="0"/>
          </a:p>
        </p:txBody>
      </p:sp>
      <p:sp>
        <p:nvSpPr>
          <p:cNvPr id="3" name="Content Placeholder 2"/>
          <p:cNvSpPr>
            <a:spLocks noGrp="1"/>
          </p:cNvSpPr>
          <p:nvPr>
            <p:ph idx="1"/>
          </p:nvPr>
        </p:nvSpPr>
        <p:spPr/>
        <p:txBody>
          <a:bodyPr>
            <a:normAutofit/>
          </a:bodyPr>
          <a:lstStyle/>
          <a:p>
            <a:endParaRPr lang="en-US" sz="2200" dirty="0" smtClean="0"/>
          </a:p>
          <a:p>
            <a:endParaRPr lang="en-US" sz="2200" dirty="0" smtClean="0"/>
          </a:p>
          <a:p>
            <a:endParaRPr lang="en-US" sz="2200" dirty="0" smtClean="0"/>
          </a:p>
          <a:p>
            <a:r>
              <a:rPr lang="en-US" sz="2200" dirty="0" smtClean="0"/>
              <a:t>This entity type is called </a:t>
            </a:r>
            <a:r>
              <a:rPr lang="en-US" sz="2200" dirty="0" err="1" smtClean="0"/>
              <a:t>superclass</a:t>
            </a:r>
            <a:r>
              <a:rPr lang="en-US" sz="2200" dirty="0" smtClean="0"/>
              <a:t> of the </a:t>
            </a:r>
            <a:r>
              <a:rPr lang="en-US" sz="2200" dirty="0" err="1" smtClean="0"/>
              <a:t>specialisation</a:t>
            </a:r>
            <a:r>
              <a:rPr lang="en-US" sz="2200" dirty="0" smtClean="0"/>
              <a:t>.</a:t>
            </a:r>
          </a:p>
          <a:p>
            <a:r>
              <a:rPr lang="en-US" sz="2200" dirty="0" smtClean="0"/>
              <a:t>Set of subclasses that form </a:t>
            </a:r>
            <a:r>
              <a:rPr lang="en-US" sz="2200" dirty="0" err="1" smtClean="0"/>
              <a:t>specialisation</a:t>
            </a:r>
            <a:r>
              <a:rPr lang="en-US" sz="2200" dirty="0" smtClean="0"/>
              <a:t> is defined based on some </a:t>
            </a:r>
            <a:r>
              <a:rPr lang="en-US" sz="2200" b="1" i="1" dirty="0" smtClean="0"/>
              <a:t>distinguishing characters </a:t>
            </a:r>
            <a:r>
              <a:rPr lang="en-US" sz="2200" dirty="0" smtClean="0"/>
              <a:t>of entities in the </a:t>
            </a:r>
            <a:r>
              <a:rPr lang="en-US" sz="2200" dirty="0" err="1" smtClean="0"/>
              <a:t>superclass</a:t>
            </a:r>
            <a:r>
              <a:rPr lang="en-US" sz="2200" dirty="0" smtClean="0"/>
              <a:t>.</a:t>
            </a:r>
          </a:p>
          <a:p>
            <a:r>
              <a:rPr lang="en-US" sz="2200" dirty="0" smtClean="0"/>
              <a:t>Ex: Job type , method-of-pay</a:t>
            </a:r>
          </a:p>
          <a:p>
            <a:pPr>
              <a:buNone/>
            </a:pPr>
            <a:endParaRPr lang="en-US" sz="2200" dirty="0"/>
          </a:p>
        </p:txBody>
      </p:sp>
      <p:sp>
        <p:nvSpPr>
          <p:cNvPr id="5" name="Rounded Rectangle 4"/>
          <p:cNvSpPr/>
          <p:nvPr/>
        </p:nvSpPr>
        <p:spPr>
          <a:xfrm>
            <a:off x="1524000" y="1524000"/>
            <a:ext cx="7286676"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b="1" i="1" dirty="0" err="1" smtClean="0"/>
              <a:t>Specialisation</a:t>
            </a:r>
            <a:r>
              <a:rPr lang="en-US" sz="2000" b="1" i="1" dirty="0" smtClean="0"/>
              <a:t> is a process of defining set of subclasses of an entity type.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524000"/>
            <a:ext cx="7498080" cy="4191000"/>
          </a:xfrm>
        </p:spPr>
        <p:txBody>
          <a:bodyPr>
            <a:noAutofit/>
          </a:bodyPr>
          <a:lstStyle/>
          <a:p>
            <a:r>
              <a:rPr lang="en-US" sz="2200" dirty="0" smtClean="0"/>
              <a:t>The subclass that defines a </a:t>
            </a:r>
            <a:r>
              <a:rPr lang="en-US" sz="2200" dirty="0" err="1" smtClean="0"/>
              <a:t>specialisation</a:t>
            </a:r>
            <a:r>
              <a:rPr lang="en-US" sz="2200" dirty="0" smtClean="0"/>
              <a:t> are attached by line to circle to represent the </a:t>
            </a:r>
            <a:r>
              <a:rPr lang="en-US" sz="2200" dirty="0" err="1" smtClean="0"/>
              <a:t>specialisation,which</a:t>
            </a:r>
            <a:r>
              <a:rPr lang="en-US" sz="2200" dirty="0" smtClean="0"/>
              <a:t> is connected to </a:t>
            </a:r>
            <a:r>
              <a:rPr lang="en-US" sz="2200" dirty="0" err="1" smtClean="0"/>
              <a:t>superclass</a:t>
            </a:r>
            <a:r>
              <a:rPr lang="en-US" sz="2200" dirty="0" smtClean="0"/>
              <a:t>.</a:t>
            </a:r>
          </a:p>
          <a:p>
            <a:pPr>
              <a:buNone/>
            </a:pPr>
            <a:endParaRPr lang="en-US" sz="2200" dirty="0" smtClean="0"/>
          </a:p>
          <a:p>
            <a:r>
              <a:rPr lang="en-US" sz="2200" dirty="0" smtClean="0"/>
              <a:t>The subset symbol on each line connecting a subclass to the circle indicates </a:t>
            </a:r>
            <a:r>
              <a:rPr lang="en-US" sz="2200" b="1" i="1" dirty="0" smtClean="0"/>
              <a:t>direction of the </a:t>
            </a:r>
            <a:r>
              <a:rPr lang="en-US" sz="2200" b="1" i="1" dirty="0" err="1" smtClean="0"/>
              <a:t>superclass</a:t>
            </a:r>
            <a:r>
              <a:rPr lang="en-US" sz="2200" b="1" i="1" dirty="0" smtClean="0"/>
              <a:t>/subclass relationship.</a:t>
            </a:r>
          </a:p>
          <a:p>
            <a:pPr>
              <a:buNone/>
            </a:pPr>
            <a:endParaRPr lang="en-US" sz="2200" b="1" i="1" dirty="0" smtClean="0"/>
          </a:p>
          <a:p>
            <a:r>
              <a:rPr lang="en-US" sz="2200" dirty="0" smtClean="0"/>
              <a:t>Attributes that apply only to entities of particular entity types – </a:t>
            </a:r>
            <a:r>
              <a:rPr lang="en-US" sz="2200" b="1" i="1" dirty="0" smtClean="0"/>
              <a:t>specific/local attributes</a:t>
            </a:r>
            <a:r>
              <a:rPr lang="en-US" sz="2200" dirty="0" smtClean="0"/>
              <a:t>.</a:t>
            </a:r>
          </a:p>
          <a:p>
            <a:pPr>
              <a:buNone/>
            </a:pPr>
            <a:endParaRPr lang="en-US" sz="2200" dirty="0" smtClean="0"/>
          </a:p>
          <a:p>
            <a:r>
              <a:rPr lang="en-US" sz="2200" dirty="0" smtClean="0"/>
              <a:t>Subclass also participates in specific relationships.</a:t>
            </a:r>
          </a:p>
          <a:p>
            <a:endParaRPr lang="en-US" sz="2200" b="1" i="1"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WHY INCLUDE SPECIALISATION CONCEPT?</a:t>
            </a:r>
            <a:endParaRPr lang="en-US" sz="3200" dirty="0"/>
          </a:p>
        </p:txBody>
      </p:sp>
      <p:graphicFrame>
        <p:nvGraphicFramePr>
          <p:cNvPr id="5" name="Diagram 4"/>
          <p:cNvGraphicFramePr/>
          <p:nvPr/>
        </p:nvGraphicFramePr>
        <p:xfrm>
          <a:off x="2057400" y="1905000"/>
          <a:ext cx="60960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498080" cy="639762"/>
          </a:xfrm>
        </p:spPr>
        <p:txBody>
          <a:bodyPr>
            <a:noAutofit/>
          </a:bodyPr>
          <a:lstStyle/>
          <a:p>
            <a:r>
              <a:rPr lang="en-US" sz="3600" dirty="0" smtClean="0"/>
              <a:t>IN SPECIALISATION:</a:t>
            </a:r>
            <a:br>
              <a:rPr lang="en-US" sz="3600" dirty="0" smtClean="0"/>
            </a:br>
            <a:endParaRPr lang="en-US" sz="3600" dirty="0"/>
          </a:p>
        </p:txBody>
      </p:sp>
      <p:graphicFrame>
        <p:nvGraphicFramePr>
          <p:cNvPr id="4" name="Diagram 3"/>
          <p:cNvGraphicFramePr/>
          <p:nvPr/>
        </p:nvGraphicFramePr>
        <p:xfrm>
          <a:off x="1981200" y="1524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lstStyle/>
          <a:p>
            <a:pPr>
              <a:buNone/>
            </a:pPr>
            <a:r>
              <a:rPr lang="en-US" b="1" dirty="0" smtClean="0">
                <a:latin typeface="Arial" pitchFamily="34" charset="0"/>
                <a:cs typeface="Arial" pitchFamily="34" charset="0"/>
              </a:rPr>
              <a:t>Advantages of DBMS:- </a:t>
            </a:r>
          </a:p>
          <a:p>
            <a:pPr>
              <a:buNone/>
            </a:pPr>
            <a:r>
              <a:rPr lang="en-US" dirty="0" smtClean="0">
                <a:latin typeface="Arial" pitchFamily="34" charset="0"/>
                <a:cs typeface="Arial" pitchFamily="34" charset="0"/>
              </a:rPr>
              <a:t>     1.Reduce the redundancy from Database.</a:t>
            </a:r>
          </a:p>
          <a:p>
            <a:pPr>
              <a:buNone/>
            </a:pPr>
            <a:r>
              <a:rPr lang="en-US" b="1" dirty="0">
                <a:latin typeface="Arial" pitchFamily="34" charset="0"/>
                <a:cs typeface="Arial" pitchFamily="34" charset="0"/>
              </a:rPr>
              <a:t> </a:t>
            </a:r>
            <a:r>
              <a:rPr lang="en-US" b="1" dirty="0" smtClean="0">
                <a:latin typeface="Arial" pitchFamily="34" charset="0"/>
                <a:cs typeface="Arial" pitchFamily="34" charset="0"/>
              </a:rPr>
              <a:t>    </a:t>
            </a:r>
            <a:r>
              <a:rPr lang="en-US" dirty="0" smtClean="0">
                <a:latin typeface="Arial" pitchFamily="34" charset="0"/>
                <a:cs typeface="Arial" pitchFamily="34" charset="0"/>
              </a:rPr>
              <a:t>2. Sharing of data.</a:t>
            </a:r>
          </a:p>
          <a:p>
            <a:pPr>
              <a:buNone/>
            </a:pPr>
            <a:r>
              <a:rPr lang="en-US" b="1" dirty="0">
                <a:latin typeface="Arial" pitchFamily="34" charset="0"/>
                <a:cs typeface="Arial" pitchFamily="34" charset="0"/>
              </a:rPr>
              <a:t> </a:t>
            </a:r>
            <a:r>
              <a:rPr lang="en-US" b="1" dirty="0" smtClean="0">
                <a:latin typeface="Arial" pitchFamily="34" charset="0"/>
                <a:cs typeface="Arial" pitchFamily="34" charset="0"/>
              </a:rPr>
              <a:t>    </a:t>
            </a:r>
            <a:r>
              <a:rPr lang="en-US" dirty="0" smtClean="0">
                <a:latin typeface="Arial" pitchFamily="34" charset="0"/>
                <a:cs typeface="Arial" pitchFamily="34" charset="0"/>
              </a:rPr>
              <a:t>3. Important in data security.</a:t>
            </a:r>
          </a:p>
          <a:p>
            <a:pPr>
              <a:buNone/>
            </a:pPr>
            <a:r>
              <a:rPr lang="en-US" b="1" dirty="0">
                <a:latin typeface="Arial" pitchFamily="34" charset="0"/>
                <a:cs typeface="Arial" pitchFamily="34" charset="0"/>
              </a:rPr>
              <a:t> </a:t>
            </a:r>
            <a:r>
              <a:rPr lang="en-US" b="1" dirty="0" smtClean="0">
                <a:latin typeface="Arial" pitchFamily="34" charset="0"/>
                <a:cs typeface="Arial" pitchFamily="34" charset="0"/>
              </a:rPr>
              <a:t>    </a:t>
            </a:r>
            <a:r>
              <a:rPr lang="en-US" dirty="0" smtClean="0">
                <a:latin typeface="Arial" pitchFamily="34" charset="0"/>
                <a:cs typeface="Arial" pitchFamily="34" charset="0"/>
              </a:rPr>
              <a:t>4. Better interaction with user.</a:t>
            </a:r>
          </a:p>
          <a:p>
            <a:pPr>
              <a:buNone/>
            </a:pPr>
            <a:r>
              <a:rPr lang="en-US" b="1" dirty="0" smtClean="0">
                <a:latin typeface="Arial" pitchFamily="34" charset="0"/>
                <a:cs typeface="Arial" pitchFamily="34" charset="0"/>
              </a:rPr>
              <a:t>Disadvantages of DBMS:-</a:t>
            </a:r>
            <a:r>
              <a:rPr lang="en-US" dirty="0" smtClean="0">
                <a:latin typeface="Arial" pitchFamily="34" charset="0"/>
                <a:cs typeface="Arial" pitchFamily="34" charset="0"/>
              </a:rPr>
              <a:t> </a:t>
            </a:r>
          </a:p>
          <a:p>
            <a:pPr>
              <a:buNone/>
            </a:pPr>
            <a:r>
              <a:rPr lang="en-US" b="1" dirty="0">
                <a:latin typeface="Arial" pitchFamily="34" charset="0"/>
                <a:cs typeface="Arial" pitchFamily="34" charset="0"/>
              </a:rPr>
              <a:t> </a:t>
            </a:r>
            <a:r>
              <a:rPr lang="en-US" b="1" dirty="0" smtClean="0">
                <a:latin typeface="Arial" pitchFamily="34" charset="0"/>
                <a:cs typeface="Arial" pitchFamily="34" charset="0"/>
              </a:rPr>
              <a:t>   </a:t>
            </a:r>
            <a:r>
              <a:rPr lang="en-US" dirty="0" smtClean="0">
                <a:latin typeface="Arial" pitchFamily="34" charset="0"/>
                <a:cs typeface="Arial" pitchFamily="34" charset="0"/>
              </a:rPr>
              <a:t>1. Cost of Software.</a:t>
            </a:r>
          </a:p>
          <a:p>
            <a:pPr>
              <a:buNone/>
            </a:pPr>
            <a:r>
              <a:rPr lang="en-US" b="1" dirty="0">
                <a:latin typeface="Arial" pitchFamily="34" charset="0"/>
                <a:cs typeface="Arial" pitchFamily="34" charset="0"/>
              </a:rPr>
              <a:t> </a:t>
            </a:r>
            <a:r>
              <a:rPr lang="en-US" b="1" dirty="0" smtClean="0">
                <a:latin typeface="Arial" pitchFamily="34" charset="0"/>
                <a:cs typeface="Arial" pitchFamily="34" charset="0"/>
              </a:rPr>
              <a:t>   </a:t>
            </a:r>
            <a:r>
              <a:rPr lang="en-US" dirty="0" smtClean="0">
                <a:latin typeface="Arial" pitchFamily="34" charset="0"/>
                <a:cs typeface="Arial" pitchFamily="34" charset="0"/>
              </a:rPr>
              <a:t>2. Cost of Hardware.</a:t>
            </a:r>
          </a:p>
          <a:p>
            <a:pPr>
              <a:buNone/>
            </a:pPr>
            <a:r>
              <a:rPr lang="en-US" b="1" dirty="0">
                <a:latin typeface="Arial" pitchFamily="34" charset="0"/>
                <a:cs typeface="Arial" pitchFamily="34" charset="0"/>
              </a:rPr>
              <a:t> </a:t>
            </a:r>
            <a:r>
              <a:rPr lang="en-US" b="1" dirty="0" smtClean="0">
                <a:latin typeface="Arial" pitchFamily="34" charset="0"/>
                <a:cs typeface="Arial" pitchFamily="34" charset="0"/>
              </a:rPr>
              <a:t>   </a:t>
            </a:r>
            <a:r>
              <a:rPr lang="en-US" dirty="0" smtClean="0">
                <a:latin typeface="Arial" pitchFamily="34" charset="0"/>
                <a:cs typeface="Arial" pitchFamily="34" charset="0"/>
              </a:rPr>
              <a:t>3. Complexity of back-up of recovery.</a:t>
            </a:r>
            <a:endParaRPr lang="en-US" b="1" dirty="0" smtClean="0">
              <a:latin typeface="Arial" pitchFamily="34" charset="0"/>
              <a:cs typeface="Arial" pitchFamily="34" charset="0"/>
            </a:endParaRPr>
          </a:p>
        </p:txBody>
      </p:sp>
    </p:spTree>
  </p:cSld>
  <p:clrMapOvr>
    <a:masterClrMapping/>
  </p:clrMapOvr>
  <p:transition>
    <p:diamon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GENERALISATION</a:t>
            </a:r>
            <a:endParaRPr lang="en-US" sz="3600" dirty="0"/>
          </a:p>
        </p:txBody>
      </p:sp>
      <p:sp>
        <p:nvSpPr>
          <p:cNvPr id="4" name="Rounded Rectangle 3"/>
          <p:cNvSpPr/>
          <p:nvPr/>
        </p:nvSpPr>
        <p:spPr>
          <a:xfrm>
            <a:off x="1295400" y="1676400"/>
            <a:ext cx="7543800" cy="1547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smtClean="0"/>
              <a:t>The reverse process of abstraction in which we suppress the differences among several entity types, identify their common features and generalize them in to single super class of which original entity types are special subclasses.</a:t>
            </a:r>
            <a:endParaRPr lang="en-US" sz="2000" b="1" i="1" dirty="0"/>
          </a:p>
        </p:txBody>
      </p:sp>
      <p:grpSp>
        <p:nvGrpSpPr>
          <p:cNvPr id="3" name="Group 16"/>
          <p:cNvGrpSpPr/>
          <p:nvPr/>
        </p:nvGrpSpPr>
        <p:grpSpPr>
          <a:xfrm>
            <a:off x="0" y="3933804"/>
            <a:ext cx="4572000" cy="2619396"/>
            <a:chOff x="1704802" y="3552804"/>
            <a:chExt cx="6524798" cy="3000396"/>
          </a:xfrm>
        </p:grpSpPr>
        <p:sp>
          <p:nvSpPr>
            <p:cNvPr id="5" name="Rectangle 4"/>
            <p:cNvSpPr/>
            <p:nvPr/>
          </p:nvSpPr>
          <p:spPr>
            <a:xfrm>
              <a:off x="3919380" y="4481498"/>
              <a:ext cx="1857388" cy="714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CAR</a:t>
              </a:r>
              <a:endParaRPr lang="en-US" dirty="0"/>
            </a:p>
          </p:txBody>
        </p:sp>
        <p:sp>
          <p:nvSpPr>
            <p:cNvPr id="6" name="Oval 5"/>
            <p:cNvSpPr/>
            <p:nvPr/>
          </p:nvSpPr>
          <p:spPr>
            <a:xfrm>
              <a:off x="2832821" y="3552804"/>
              <a:ext cx="2120179"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700" u="sng" dirty="0" smtClean="0"/>
                <a:t>Vehicle-id</a:t>
              </a:r>
              <a:endParaRPr lang="en-US" sz="1700" u="sng" dirty="0"/>
            </a:p>
          </p:txBody>
        </p:sp>
        <p:sp>
          <p:nvSpPr>
            <p:cNvPr id="7" name="Oval 6"/>
            <p:cNvSpPr/>
            <p:nvPr/>
          </p:nvSpPr>
          <p:spPr>
            <a:xfrm>
              <a:off x="5562454" y="3552804"/>
              <a:ext cx="1428760"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Price</a:t>
              </a:r>
              <a:endParaRPr lang="en-US" dirty="0"/>
            </a:p>
          </p:txBody>
        </p:sp>
        <p:cxnSp>
          <p:nvCxnSpPr>
            <p:cNvPr id="8" name="Straight Connector 7"/>
            <p:cNvCxnSpPr>
              <a:stCxn id="5" idx="0"/>
              <a:endCxn id="6" idx="4"/>
            </p:cNvCxnSpPr>
            <p:nvPr/>
          </p:nvCxnSpPr>
          <p:spPr>
            <a:xfrm rot="16200000" flipV="1">
              <a:off x="4191899" y="3825321"/>
              <a:ext cx="357189" cy="955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0"/>
              <a:endCxn id="7" idx="2"/>
            </p:cNvCxnSpPr>
            <p:nvPr/>
          </p:nvCxnSpPr>
          <p:spPr>
            <a:xfrm rot="5400000" flipH="1" flipV="1">
              <a:off x="4883793" y="3802837"/>
              <a:ext cx="642942" cy="71438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419710" y="4767250"/>
              <a:ext cx="1809890"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License-no</a:t>
              </a:r>
              <a:endParaRPr lang="en-US" dirty="0"/>
            </a:p>
          </p:txBody>
        </p:sp>
        <p:cxnSp>
          <p:nvCxnSpPr>
            <p:cNvPr id="11" name="Straight Connector 10"/>
            <p:cNvCxnSpPr>
              <a:endCxn id="10" idx="2"/>
            </p:cNvCxnSpPr>
            <p:nvPr/>
          </p:nvCxnSpPr>
          <p:spPr>
            <a:xfrm>
              <a:off x="5776768" y="5053002"/>
              <a:ext cx="64294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19380" y="5981696"/>
              <a:ext cx="1928826"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Max-speed</a:t>
              </a:r>
              <a:endParaRPr lang="en-US" sz="1600" dirty="0"/>
            </a:p>
          </p:txBody>
        </p:sp>
        <p:cxnSp>
          <p:nvCxnSpPr>
            <p:cNvPr id="13" name="Straight Connector 12"/>
            <p:cNvCxnSpPr>
              <a:endCxn id="12" idx="0"/>
            </p:cNvCxnSpPr>
            <p:nvPr/>
          </p:nvCxnSpPr>
          <p:spPr>
            <a:xfrm rot="5400000">
              <a:off x="4490885" y="5588787"/>
              <a:ext cx="785818"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704802" y="4425639"/>
              <a:ext cx="1792954" cy="698268"/>
            </a:xfrm>
            <a:prstGeom prst="ellipse">
              <a:avLst/>
            </a:prstGeom>
            <a:noFill/>
            <a:ln w="9525" cap="rnd" cmpd="sng"/>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No-of-pass</a:t>
              </a:r>
              <a:endParaRPr lang="en-US" dirty="0"/>
            </a:p>
          </p:txBody>
        </p:sp>
        <p:cxnSp>
          <p:nvCxnSpPr>
            <p:cNvPr id="15" name="Straight Connector 14"/>
            <p:cNvCxnSpPr>
              <a:stCxn id="5" idx="1"/>
              <a:endCxn id="14" idx="6"/>
            </p:cNvCxnSpPr>
            <p:nvPr/>
          </p:nvCxnSpPr>
          <p:spPr>
            <a:xfrm rot="10800000">
              <a:off x="3497758" y="4774774"/>
              <a:ext cx="421624" cy="639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Group 20"/>
          <p:cNvGrpSpPr/>
          <p:nvPr/>
        </p:nvGrpSpPr>
        <p:grpSpPr>
          <a:xfrm>
            <a:off x="4038600" y="4010004"/>
            <a:ext cx="4848398" cy="2619396"/>
            <a:chOff x="1704802" y="3552804"/>
            <a:chExt cx="6524798" cy="3000396"/>
          </a:xfrm>
        </p:grpSpPr>
        <p:sp>
          <p:nvSpPr>
            <p:cNvPr id="22" name="Rectangle 21"/>
            <p:cNvSpPr/>
            <p:nvPr/>
          </p:nvSpPr>
          <p:spPr>
            <a:xfrm>
              <a:off x="3919380" y="4481498"/>
              <a:ext cx="1857388" cy="714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TRUCK</a:t>
              </a:r>
              <a:endParaRPr lang="en-US" dirty="0"/>
            </a:p>
          </p:txBody>
        </p:sp>
        <p:sp>
          <p:nvSpPr>
            <p:cNvPr id="23" name="Oval 22"/>
            <p:cNvSpPr/>
            <p:nvPr/>
          </p:nvSpPr>
          <p:spPr>
            <a:xfrm>
              <a:off x="2832821" y="3552804"/>
              <a:ext cx="2120179"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700" u="sng" dirty="0" smtClean="0"/>
                <a:t>Vehicle-id</a:t>
              </a:r>
              <a:endParaRPr lang="en-US" sz="1700" u="sng" dirty="0"/>
            </a:p>
          </p:txBody>
        </p:sp>
        <p:sp>
          <p:nvSpPr>
            <p:cNvPr id="24" name="Oval 23"/>
            <p:cNvSpPr/>
            <p:nvPr/>
          </p:nvSpPr>
          <p:spPr>
            <a:xfrm>
              <a:off x="5562454" y="3552804"/>
              <a:ext cx="1428760"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Price</a:t>
              </a:r>
              <a:endParaRPr lang="en-US" dirty="0"/>
            </a:p>
          </p:txBody>
        </p:sp>
        <p:cxnSp>
          <p:nvCxnSpPr>
            <p:cNvPr id="25" name="Straight Connector 24"/>
            <p:cNvCxnSpPr>
              <a:stCxn id="22" idx="0"/>
              <a:endCxn id="23" idx="4"/>
            </p:cNvCxnSpPr>
            <p:nvPr/>
          </p:nvCxnSpPr>
          <p:spPr>
            <a:xfrm rot="16200000" flipV="1">
              <a:off x="4191899" y="3825321"/>
              <a:ext cx="357189" cy="955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0"/>
              <a:endCxn id="24" idx="2"/>
            </p:cNvCxnSpPr>
            <p:nvPr/>
          </p:nvCxnSpPr>
          <p:spPr>
            <a:xfrm rot="5400000" flipH="1" flipV="1">
              <a:off x="4883793" y="3802837"/>
              <a:ext cx="642942" cy="71438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419710" y="4767250"/>
              <a:ext cx="1809890"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License-no</a:t>
              </a:r>
              <a:endParaRPr lang="en-US" dirty="0"/>
            </a:p>
          </p:txBody>
        </p:sp>
        <p:cxnSp>
          <p:nvCxnSpPr>
            <p:cNvPr id="28" name="Straight Connector 27"/>
            <p:cNvCxnSpPr>
              <a:endCxn id="27" idx="2"/>
            </p:cNvCxnSpPr>
            <p:nvPr/>
          </p:nvCxnSpPr>
          <p:spPr>
            <a:xfrm>
              <a:off x="5776768" y="5053002"/>
              <a:ext cx="642942"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3919380" y="5981696"/>
              <a:ext cx="1928826"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Tonnage</a:t>
              </a:r>
              <a:endParaRPr lang="en-US" dirty="0"/>
            </a:p>
          </p:txBody>
        </p:sp>
        <p:cxnSp>
          <p:nvCxnSpPr>
            <p:cNvPr id="30" name="Straight Connector 29"/>
            <p:cNvCxnSpPr>
              <a:endCxn id="29" idx="0"/>
            </p:cNvCxnSpPr>
            <p:nvPr/>
          </p:nvCxnSpPr>
          <p:spPr>
            <a:xfrm rot="5400000">
              <a:off x="4490885" y="5588787"/>
              <a:ext cx="785818" cy="1"/>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704802" y="5822176"/>
              <a:ext cx="1792954" cy="698268"/>
            </a:xfrm>
            <a:prstGeom prst="ellipse">
              <a:avLst/>
            </a:prstGeom>
            <a:noFill/>
            <a:ln w="9525" cap="rnd" cmpd="sng"/>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No-of-axles</a:t>
              </a:r>
              <a:endParaRPr lang="en-US" dirty="0"/>
            </a:p>
          </p:txBody>
        </p:sp>
        <p:cxnSp>
          <p:nvCxnSpPr>
            <p:cNvPr id="32" name="Straight Connector 31"/>
            <p:cNvCxnSpPr>
              <a:stCxn id="22" idx="1"/>
              <a:endCxn id="31" idx="6"/>
            </p:cNvCxnSpPr>
            <p:nvPr/>
          </p:nvCxnSpPr>
          <p:spPr>
            <a:xfrm rot="10800000" flipV="1">
              <a:off x="3497758" y="4838688"/>
              <a:ext cx="421624" cy="1332623"/>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4495800" y="4114799"/>
            <a:ext cx="4038601" cy="1828798"/>
            <a:chOff x="826463" y="4481498"/>
            <a:chExt cx="6650280" cy="2094804"/>
          </a:xfrm>
        </p:grpSpPr>
        <p:sp>
          <p:nvSpPr>
            <p:cNvPr id="5" name="Rectangle 4"/>
            <p:cNvSpPr/>
            <p:nvPr/>
          </p:nvSpPr>
          <p:spPr>
            <a:xfrm>
              <a:off x="3919380" y="4481498"/>
              <a:ext cx="1857388" cy="714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TRUCK</a:t>
              </a:r>
              <a:endParaRPr lang="en-US" dirty="0"/>
            </a:p>
          </p:txBody>
        </p:sp>
        <p:sp>
          <p:nvSpPr>
            <p:cNvPr id="12" name="Oval 11"/>
            <p:cNvSpPr/>
            <p:nvPr/>
          </p:nvSpPr>
          <p:spPr>
            <a:xfrm>
              <a:off x="5092681" y="5981696"/>
              <a:ext cx="2384062"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Tonnage</a:t>
              </a:r>
              <a:endParaRPr lang="en-US" dirty="0"/>
            </a:p>
          </p:txBody>
        </p:sp>
        <p:cxnSp>
          <p:nvCxnSpPr>
            <p:cNvPr id="13" name="Straight Connector 12"/>
            <p:cNvCxnSpPr>
              <a:stCxn id="5" idx="2"/>
              <a:endCxn id="12" idx="0"/>
            </p:cNvCxnSpPr>
            <p:nvPr/>
          </p:nvCxnSpPr>
          <p:spPr>
            <a:xfrm rot="16200000" flipH="1">
              <a:off x="5173484" y="4870470"/>
              <a:ext cx="785818" cy="1436637"/>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26463" y="5878035"/>
              <a:ext cx="3513354" cy="698267"/>
            </a:xfrm>
            <a:prstGeom prst="ellipse">
              <a:avLst/>
            </a:prstGeom>
            <a:noFill/>
            <a:ln w="9525" cap="rnd" cmpd="sng"/>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No-of-axles</a:t>
              </a:r>
              <a:endParaRPr lang="en-US" dirty="0"/>
            </a:p>
          </p:txBody>
        </p:sp>
        <p:cxnSp>
          <p:nvCxnSpPr>
            <p:cNvPr id="15" name="Straight Connector 14"/>
            <p:cNvCxnSpPr>
              <a:stCxn id="5" idx="2"/>
              <a:endCxn id="14" idx="0"/>
            </p:cNvCxnSpPr>
            <p:nvPr/>
          </p:nvCxnSpPr>
          <p:spPr>
            <a:xfrm rot="5400000">
              <a:off x="3374529" y="4404491"/>
              <a:ext cx="682157" cy="22649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15"/>
          <p:cNvGrpSpPr/>
          <p:nvPr/>
        </p:nvGrpSpPr>
        <p:grpSpPr>
          <a:xfrm>
            <a:off x="297070" y="4086204"/>
            <a:ext cx="2903330" cy="1857396"/>
            <a:chOff x="1704802" y="4425639"/>
            <a:chExt cx="4143404" cy="2127561"/>
          </a:xfrm>
        </p:grpSpPr>
        <p:sp>
          <p:nvSpPr>
            <p:cNvPr id="17" name="Rectangle 16"/>
            <p:cNvSpPr/>
            <p:nvPr/>
          </p:nvSpPr>
          <p:spPr>
            <a:xfrm>
              <a:off x="3919380" y="4481498"/>
              <a:ext cx="1857388" cy="714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CAR</a:t>
              </a:r>
              <a:endParaRPr lang="en-US" dirty="0"/>
            </a:p>
          </p:txBody>
        </p:sp>
        <p:sp>
          <p:nvSpPr>
            <p:cNvPr id="24" name="Oval 23"/>
            <p:cNvSpPr/>
            <p:nvPr/>
          </p:nvSpPr>
          <p:spPr>
            <a:xfrm>
              <a:off x="3919380" y="5981696"/>
              <a:ext cx="1928826" cy="5715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Max-speed</a:t>
              </a:r>
              <a:endParaRPr lang="en-US" sz="1600" dirty="0"/>
            </a:p>
          </p:txBody>
        </p:sp>
        <p:cxnSp>
          <p:nvCxnSpPr>
            <p:cNvPr id="25" name="Straight Connector 24"/>
            <p:cNvCxnSpPr>
              <a:endCxn id="24" idx="0"/>
            </p:cNvCxnSpPr>
            <p:nvPr/>
          </p:nvCxnSpPr>
          <p:spPr>
            <a:xfrm rot="5400000">
              <a:off x="4490885" y="5588787"/>
              <a:ext cx="785818" cy="1"/>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704802" y="4425639"/>
              <a:ext cx="1792954" cy="698268"/>
            </a:xfrm>
            <a:prstGeom prst="ellipse">
              <a:avLst/>
            </a:prstGeom>
            <a:noFill/>
            <a:ln w="9525" cap="rnd" cmpd="sng"/>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No-of-pass</a:t>
              </a:r>
              <a:endParaRPr lang="en-US" dirty="0"/>
            </a:p>
          </p:txBody>
        </p:sp>
        <p:cxnSp>
          <p:nvCxnSpPr>
            <p:cNvPr id="27" name="Straight Connector 26"/>
            <p:cNvCxnSpPr>
              <a:stCxn id="17" idx="1"/>
              <a:endCxn id="26" idx="6"/>
            </p:cNvCxnSpPr>
            <p:nvPr/>
          </p:nvCxnSpPr>
          <p:spPr>
            <a:xfrm rot="10800000">
              <a:off x="3497758" y="4774774"/>
              <a:ext cx="421624" cy="639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Oval 27"/>
          <p:cNvSpPr/>
          <p:nvPr/>
        </p:nvSpPr>
        <p:spPr>
          <a:xfrm>
            <a:off x="3105967" y="914400"/>
            <a:ext cx="1485633" cy="49893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700" u="sng" dirty="0" smtClean="0"/>
              <a:t>Vehicle-id</a:t>
            </a:r>
            <a:endParaRPr lang="en-US" sz="1700" u="sng" dirty="0"/>
          </a:p>
        </p:txBody>
      </p:sp>
      <p:sp>
        <p:nvSpPr>
          <p:cNvPr id="29" name="Oval 28"/>
          <p:cNvSpPr/>
          <p:nvPr/>
        </p:nvSpPr>
        <p:spPr>
          <a:xfrm>
            <a:off x="5018652" y="914400"/>
            <a:ext cx="1001148" cy="49893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Price</a:t>
            </a:r>
            <a:endParaRPr lang="en-US" dirty="0"/>
          </a:p>
        </p:txBody>
      </p:sp>
      <p:cxnSp>
        <p:nvCxnSpPr>
          <p:cNvPr id="30" name="Straight Connector 29"/>
          <p:cNvCxnSpPr>
            <a:endCxn id="28" idx="4"/>
          </p:cNvCxnSpPr>
          <p:nvPr/>
        </p:nvCxnSpPr>
        <p:spPr>
          <a:xfrm rot="16200000" flipV="1">
            <a:off x="4027515" y="1234602"/>
            <a:ext cx="311832" cy="669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9" idx="2"/>
          </p:cNvCxnSpPr>
          <p:nvPr/>
        </p:nvCxnSpPr>
        <p:spPr>
          <a:xfrm rot="5400000" flipH="1" flipV="1">
            <a:off x="4487715" y="1194229"/>
            <a:ext cx="561299" cy="500574"/>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220551" y="228600"/>
            <a:ext cx="1268210" cy="49893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License-no</a:t>
            </a:r>
            <a:endParaRPr lang="en-US" dirty="0"/>
          </a:p>
        </p:txBody>
      </p:sp>
      <p:cxnSp>
        <p:nvCxnSpPr>
          <p:cNvPr id="33" name="Straight Connector 32"/>
          <p:cNvCxnSpPr>
            <a:stCxn id="32" idx="4"/>
            <a:endCxn id="34" idx="0"/>
          </p:cNvCxnSpPr>
          <p:nvPr/>
        </p:nvCxnSpPr>
        <p:spPr>
          <a:xfrm rot="5400000">
            <a:off x="4159944" y="1057887"/>
            <a:ext cx="1025067" cy="364358"/>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839551" y="1752600"/>
            <a:ext cx="1301493" cy="6236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VEHICLE</a:t>
            </a:r>
            <a:endParaRPr lang="en-US" dirty="0"/>
          </a:p>
        </p:txBody>
      </p:sp>
      <p:sp>
        <p:nvSpPr>
          <p:cNvPr id="44" name="Oval 43"/>
          <p:cNvSpPr/>
          <p:nvPr/>
        </p:nvSpPr>
        <p:spPr>
          <a:xfrm>
            <a:off x="4191000" y="29718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46" name="Straight Connector 45"/>
          <p:cNvCxnSpPr>
            <a:stCxn id="34" idx="2"/>
            <a:endCxn id="44" idx="0"/>
          </p:cNvCxnSpPr>
          <p:nvPr/>
        </p:nvCxnSpPr>
        <p:spPr>
          <a:xfrm rot="16200000" flipH="1">
            <a:off x="4195282" y="2671282"/>
            <a:ext cx="595534" cy="5502"/>
          </a:xfrm>
          <a:prstGeom prst="line">
            <a:avLst/>
          </a:prstGeom>
          <a:ln w="76200" cmpd="dbl"/>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17" idx="0"/>
          </p:cNvCxnSpPr>
          <p:nvPr/>
        </p:nvCxnSpPr>
        <p:spPr>
          <a:xfrm rot="10800000" flipV="1">
            <a:off x="2499598" y="3429000"/>
            <a:ext cx="1691403" cy="705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5" idx="0"/>
          </p:cNvCxnSpPr>
          <p:nvPr/>
        </p:nvCxnSpPr>
        <p:spPr>
          <a:xfrm>
            <a:off x="4815604" y="3352800"/>
            <a:ext cx="2122452"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rot="4160724">
            <a:off x="3123390" y="3383350"/>
            <a:ext cx="554960" cy="707886"/>
          </a:xfrm>
          <a:prstGeom prst="rect">
            <a:avLst/>
          </a:prstGeom>
          <a:noFill/>
        </p:spPr>
        <p:txBody>
          <a:bodyPr wrap="none" rtlCol="0">
            <a:spAutoFit/>
          </a:bodyPr>
          <a:lstStyle/>
          <a:p>
            <a:r>
              <a:rPr lang="en-US" sz="4000" dirty="0" smtClean="0"/>
              <a:t>U</a:t>
            </a:r>
            <a:endParaRPr lang="en-US" sz="4000" dirty="0"/>
          </a:p>
        </p:txBody>
      </p:sp>
      <p:sp>
        <p:nvSpPr>
          <p:cNvPr id="52" name="TextBox 51"/>
          <p:cNvSpPr txBox="1"/>
          <p:nvPr/>
        </p:nvSpPr>
        <p:spPr>
          <a:xfrm rot="17324161">
            <a:off x="5318004" y="3308191"/>
            <a:ext cx="554960" cy="707886"/>
          </a:xfrm>
          <a:prstGeom prst="rect">
            <a:avLst/>
          </a:prstGeom>
          <a:noFill/>
        </p:spPr>
        <p:txBody>
          <a:bodyPr wrap="none" rtlCol="0">
            <a:spAutoFit/>
          </a:bodyPr>
          <a:lstStyle/>
          <a:p>
            <a:r>
              <a:rPr lang="en-US" sz="4000" dirty="0" smtClean="0"/>
              <a:t>U</a:t>
            </a:r>
            <a:endParaRPr lang="en-US" sz="4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543800" cy="762000"/>
          </a:xfrm>
        </p:spPr>
        <p:txBody>
          <a:bodyPr>
            <a:normAutofit fontScale="90000"/>
          </a:bodyPr>
          <a:lstStyle/>
          <a:p>
            <a:pPr algn="ctr"/>
            <a:r>
              <a:rPr lang="en-US" sz="5400" b="1" dirty="0" smtClean="0">
                <a:latin typeface="Arial" pitchFamily="34" charset="0"/>
                <a:cs typeface="Arial" pitchFamily="34" charset="0"/>
              </a:rPr>
              <a:t>Difference</a:t>
            </a:r>
            <a:endParaRPr lang="en-US" b="1" dirty="0">
              <a:latin typeface="Arial" pitchFamily="34" charset="0"/>
              <a:cs typeface="Arial" pitchFamily="34" charset="0"/>
            </a:endParaRPr>
          </a:p>
        </p:txBody>
      </p:sp>
      <p:sp>
        <p:nvSpPr>
          <p:cNvPr id="3" name="Text Placeholder 2"/>
          <p:cNvSpPr>
            <a:spLocks noGrp="1"/>
          </p:cNvSpPr>
          <p:nvPr>
            <p:ph type="body" idx="1"/>
          </p:nvPr>
        </p:nvSpPr>
        <p:spPr>
          <a:xfrm>
            <a:off x="457200" y="762000"/>
            <a:ext cx="4040188" cy="639762"/>
          </a:xfrm>
        </p:spPr>
        <p:txBody>
          <a:bodyPr>
            <a:normAutofit lnSpcReduction="10000"/>
          </a:bodyPr>
          <a:lstStyle/>
          <a:p>
            <a:pPr algn="ctr"/>
            <a:r>
              <a:rPr lang="en-US" sz="3600" dirty="0" smtClean="0">
                <a:latin typeface="Arial" pitchFamily="34" charset="0"/>
                <a:cs typeface="Arial" pitchFamily="34" charset="0"/>
              </a:rPr>
              <a:t>DBMS</a:t>
            </a:r>
            <a:endParaRPr lang="en-US" dirty="0">
              <a:latin typeface="Arial" pitchFamily="34" charset="0"/>
              <a:cs typeface="Arial" pitchFamily="34" charset="0"/>
            </a:endParaRPr>
          </a:p>
        </p:txBody>
      </p:sp>
      <p:sp>
        <p:nvSpPr>
          <p:cNvPr id="5" name="Text Placeholder 4"/>
          <p:cNvSpPr>
            <a:spLocks noGrp="1"/>
          </p:cNvSpPr>
          <p:nvPr>
            <p:ph type="body" sz="half" idx="3"/>
          </p:nvPr>
        </p:nvSpPr>
        <p:spPr>
          <a:xfrm>
            <a:off x="4645025" y="762000"/>
            <a:ext cx="4041775" cy="639762"/>
          </a:xfrm>
        </p:spPr>
        <p:txBody>
          <a:bodyPr>
            <a:normAutofit lnSpcReduction="10000"/>
          </a:bodyPr>
          <a:lstStyle/>
          <a:p>
            <a:pPr algn="ctr"/>
            <a:r>
              <a:rPr lang="en-US" sz="3600" dirty="0" smtClean="0">
                <a:latin typeface="Arial" pitchFamily="34" charset="0"/>
                <a:cs typeface="Arial" pitchFamily="34" charset="0"/>
              </a:rPr>
              <a:t>RDBMS</a:t>
            </a:r>
            <a:endParaRPr lang="en-US" dirty="0">
              <a:latin typeface="Arial" pitchFamily="34" charset="0"/>
              <a:cs typeface="Arial" pitchFamily="34" charset="0"/>
            </a:endParaRPr>
          </a:p>
        </p:txBody>
      </p:sp>
      <p:sp>
        <p:nvSpPr>
          <p:cNvPr id="4" name="Content Placeholder 3"/>
          <p:cNvSpPr>
            <a:spLocks noGrp="1"/>
          </p:cNvSpPr>
          <p:nvPr>
            <p:ph sz="quarter" idx="2"/>
          </p:nvPr>
        </p:nvSpPr>
        <p:spPr>
          <a:xfrm>
            <a:off x="457200" y="1447800"/>
            <a:ext cx="4040188" cy="3951288"/>
          </a:xfrm>
        </p:spPr>
        <p:txBody>
          <a:bodyPr>
            <a:normAutofit lnSpcReduction="10000"/>
          </a:bodyPr>
          <a:lstStyle/>
          <a:p>
            <a:pPr marL="457200" indent="-457200">
              <a:buAutoNum type="arabicPeriod"/>
            </a:pPr>
            <a:r>
              <a:rPr lang="en-US" dirty="0" smtClean="0">
                <a:latin typeface="Arial" pitchFamily="34" charset="0"/>
                <a:cs typeface="Arial" pitchFamily="34" charset="0"/>
              </a:rPr>
              <a:t>In DBMS relationship between two table or file are maintained programmatically. </a:t>
            </a:r>
          </a:p>
          <a:p>
            <a:pPr marL="457200" indent="-457200">
              <a:buAutoNum type="arabicPeriod"/>
            </a:pPr>
            <a:r>
              <a:rPr lang="en-US" dirty="0" smtClean="0">
                <a:latin typeface="Arial" pitchFamily="34" charset="0"/>
                <a:cs typeface="Arial" pitchFamily="34" charset="0"/>
              </a:rPr>
              <a:t>DBMS does not support client-server architecture.</a:t>
            </a:r>
          </a:p>
          <a:p>
            <a:pPr marL="457200" indent="-457200">
              <a:buFont typeface="Arial" pitchFamily="34" charset="0"/>
              <a:buAutoNum type="arabicPeriod"/>
            </a:pPr>
            <a:r>
              <a:rPr lang="en-US" dirty="0" smtClean="0">
                <a:latin typeface="Arial" pitchFamily="34" charset="0"/>
                <a:cs typeface="Arial" pitchFamily="34" charset="0"/>
              </a:rPr>
              <a:t>DBMS does not support distributed.</a:t>
            </a:r>
          </a:p>
          <a:p>
            <a:pPr marL="457200" indent="-457200">
              <a:buFont typeface="Arial" pitchFamily="34" charset="0"/>
              <a:buAutoNum type="arabicPeriod"/>
            </a:pPr>
            <a:r>
              <a:rPr lang="en-US" dirty="0" smtClean="0">
                <a:latin typeface="Arial" pitchFamily="34" charset="0"/>
                <a:cs typeface="Arial" pitchFamily="34" charset="0"/>
              </a:rPr>
              <a:t>No security.</a:t>
            </a:r>
          </a:p>
        </p:txBody>
      </p:sp>
      <p:sp>
        <p:nvSpPr>
          <p:cNvPr id="6" name="Content Placeholder 5"/>
          <p:cNvSpPr>
            <a:spLocks noGrp="1"/>
          </p:cNvSpPr>
          <p:nvPr>
            <p:ph sz="quarter" idx="4"/>
          </p:nvPr>
        </p:nvSpPr>
        <p:spPr>
          <a:xfrm>
            <a:off x="4645025" y="1447800"/>
            <a:ext cx="4041775" cy="5029200"/>
          </a:xfrm>
        </p:spPr>
        <p:txBody>
          <a:bodyPr>
            <a:normAutofit/>
          </a:bodyPr>
          <a:lstStyle/>
          <a:p>
            <a:pPr marL="457200" indent="-457200">
              <a:buAutoNum type="arabicPeriod"/>
            </a:pPr>
            <a:r>
              <a:rPr lang="en-US" dirty="0" smtClean="0">
                <a:latin typeface="Arial" pitchFamily="34" charset="0"/>
                <a:cs typeface="Arial" pitchFamily="34" charset="0"/>
              </a:rPr>
              <a:t>In RDBMS relationship between two table or file can be specified at the time of table creation.</a:t>
            </a:r>
          </a:p>
          <a:p>
            <a:pPr marL="457200" indent="-457200">
              <a:buFont typeface="Arial" pitchFamily="34" charset="0"/>
              <a:buAutoNum type="arabicPeriod"/>
            </a:pPr>
            <a:r>
              <a:rPr lang="en-US" dirty="0" smtClean="0">
                <a:latin typeface="Arial" pitchFamily="34" charset="0"/>
                <a:cs typeface="Arial" pitchFamily="34" charset="0"/>
              </a:rPr>
              <a:t>RDBMS  supports client-server architecture.</a:t>
            </a:r>
          </a:p>
          <a:p>
            <a:pPr marL="457200" indent="-457200">
              <a:buFont typeface="Arial" pitchFamily="34" charset="0"/>
              <a:buAutoNum type="arabicPeriod"/>
            </a:pPr>
            <a:r>
              <a:rPr lang="en-US" dirty="0" smtClean="0">
                <a:latin typeface="Arial" pitchFamily="34" charset="0"/>
                <a:cs typeface="Arial" pitchFamily="34" charset="0"/>
              </a:rPr>
              <a:t>RDBMS supports distributed.</a:t>
            </a:r>
          </a:p>
          <a:p>
            <a:pPr marL="457200" indent="-457200">
              <a:buAutoNum type="arabicPeriod"/>
            </a:pPr>
            <a:r>
              <a:rPr lang="en-US" dirty="0" smtClean="0">
                <a:latin typeface="Arial" pitchFamily="34" charset="0"/>
                <a:cs typeface="Arial" pitchFamily="34" charset="0"/>
              </a:rPr>
              <a:t>Multiple level of security</a:t>
            </a:r>
          </a:p>
          <a:p>
            <a:pPr marL="514350" indent="-514350">
              <a:buFont typeface="+mj-lt"/>
              <a:buAutoNum type="alphaLcParenR"/>
            </a:pPr>
            <a:r>
              <a:rPr lang="en-US" dirty="0" smtClean="0">
                <a:latin typeface="Arial" pitchFamily="34" charset="0"/>
                <a:cs typeface="Arial" pitchFamily="34" charset="0"/>
              </a:rPr>
              <a:t> Log in at O.S. level</a:t>
            </a:r>
          </a:p>
          <a:p>
            <a:pPr marL="514350" indent="-514350">
              <a:buFont typeface="+mj-lt"/>
              <a:buAutoNum type="alphaLcParenR"/>
            </a:pPr>
            <a:r>
              <a:rPr lang="en-US" dirty="0" smtClean="0">
                <a:latin typeface="Arial" pitchFamily="34" charset="0"/>
                <a:cs typeface="Arial" pitchFamily="34" charset="0"/>
              </a:rPr>
              <a:t>Commend level</a:t>
            </a:r>
          </a:p>
          <a:p>
            <a:pPr marL="514350" indent="-514350">
              <a:buFont typeface="+mj-lt"/>
              <a:buAutoNum type="alphaLcParenR"/>
            </a:pPr>
            <a:r>
              <a:rPr lang="en-US" dirty="0" smtClean="0">
                <a:latin typeface="Arial" pitchFamily="34" charset="0"/>
                <a:cs typeface="Arial" pitchFamily="34" charset="0"/>
              </a:rPr>
              <a:t>Object level</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188913"/>
            <a:ext cx="8229600" cy="981075"/>
          </a:xfrm>
        </p:spPr>
        <p:txBody>
          <a:bodyPr>
            <a:normAutofit fontScale="90000"/>
          </a:bodyPr>
          <a:lstStyle/>
          <a:p>
            <a:pPr eaLnBrk="1" hangingPunct="1"/>
            <a:r>
              <a:rPr lang="en-US" sz="3200" dirty="0" smtClean="0">
                <a:solidFill>
                  <a:schemeClr val="tx1"/>
                </a:solidFill>
              </a:rPr>
              <a:t/>
            </a:r>
            <a:br>
              <a:rPr lang="en-US" sz="3200" dirty="0" smtClean="0">
                <a:solidFill>
                  <a:schemeClr val="tx1"/>
                </a:solidFill>
              </a:rPr>
            </a:br>
            <a:r>
              <a:rPr lang="en-US" sz="3200" dirty="0" smtClean="0">
                <a:solidFill>
                  <a:schemeClr val="tx1"/>
                </a:solidFill>
              </a:rPr>
              <a:t>Keys in RDBMS</a:t>
            </a:r>
          </a:p>
        </p:txBody>
      </p:sp>
      <p:sp>
        <p:nvSpPr>
          <p:cNvPr id="14339" name="Rectangle 3"/>
          <p:cNvSpPr>
            <a:spLocks noGrp="1" noChangeArrowheads="1"/>
          </p:cNvSpPr>
          <p:nvPr>
            <p:ph idx="1"/>
          </p:nvPr>
        </p:nvSpPr>
        <p:spPr>
          <a:xfrm>
            <a:off x="457200" y="1643063"/>
            <a:ext cx="8401050" cy="4525962"/>
          </a:xfrm>
        </p:spPr>
        <p:txBody>
          <a:bodyPr/>
          <a:lstStyle/>
          <a:p>
            <a:pPr eaLnBrk="1" hangingPunct="1">
              <a:buFontTx/>
              <a:buNone/>
            </a:pPr>
            <a:r>
              <a:rPr lang="en-US" sz="1800" b="1" dirty="0" smtClean="0"/>
              <a:t>Primary Key</a:t>
            </a:r>
          </a:p>
          <a:p>
            <a:pPr eaLnBrk="1" hangingPunct="1">
              <a:buFontTx/>
              <a:buNone/>
            </a:pPr>
            <a:r>
              <a:rPr lang="en-US" sz="1800" dirty="0" smtClean="0"/>
              <a:t>An attribute  that is used to access the table data is called primary key. It must</a:t>
            </a:r>
          </a:p>
          <a:p>
            <a:pPr eaLnBrk="1" hangingPunct="1">
              <a:buFontTx/>
              <a:buNone/>
            </a:pPr>
            <a:r>
              <a:rPr lang="en-US" sz="1800" dirty="0" smtClean="0"/>
              <a:t>Contain Unique values. It uniquely identifies a record in a table.</a:t>
            </a:r>
          </a:p>
          <a:p>
            <a:pPr eaLnBrk="1" hangingPunct="1">
              <a:buFontTx/>
              <a:buNone/>
            </a:pPr>
            <a:endParaRPr lang="en-US" sz="1800" b="1" dirty="0" smtClean="0"/>
          </a:p>
          <a:p>
            <a:pPr eaLnBrk="1" hangingPunct="1">
              <a:buFontTx/>
              <a:buNone/>
            </a:pPr>
            <a:r>
              <a:rPr lang="en-US" sz="1800" b="1" dirty="0" smtClean="0"/>
              <a:t>Candidate Key</a:t>
            </a:r>
          </a:p>
          <a:p>
            <a:pPr eaLnBrk="1" hangingPunct="1">
              <a:buFontTx/>
              <a:buNone/>
            </a:pPr>
            <a:r>
              <a:rPr lang="en-US" sz="1800" dirty="0" smtClean="0"/>
              <a:t>It is set of attributes from which primary key is selected. One of them is made as</a:t>
            </a:r>
          </a:p>
          <a:p>
            <a:pPr eaLnBrk="1" hangingPunct="1">
              <a:buFontTx/>
              <a:buNone/>
            </a:pPr>
            <a:r>
              <a:rPr lang="en-US" sz="1800" dirty="0" smtClean="0"/>
              <a:t>Primary key and rest are candidate keys. They are candidate for primary key.</a:t>
            </a:r>
          </a:p>
          <a:p>
            <a:pPr eaLnBrk="1" hangingPunct="1">
              <a:buFontTx/>
              <a:buNone/>
            </a:pPr>
            <a:r>
              <a:rPr lang="en-US" sz="1800" dirty="0" smtClean="0"/>
              <a:t>It uniquely identifies a record.</a:t>
            </a:r>
          </a:p>
          <a:p>
            <a:pPr eaLnBrk="1" hangingPunct="1">
              <a:buFontTx/>
              <a:buNone/>
            </a:pPr>
            <a:endParaRPr lang="en-US" sz="1800" b="1" dirty="0" smtClean="0"/>
          </a:p>
          <a:p>
            <a:pPr eaLnBrk="1" hangingPunct="1">
              <a:buFontTx/>
              <a:buNone/>
            </a:pPr>
            <a:r>
              <a:rPr lang="en-US" sz="1800" b="1" dirty="0" smtClean="0"/>
              <a:t>Composite key</a:t>
            </a:r>
          </a:p>
          <a:p>
            <a:pPr eaLnBrk="1" hangingPunct="1">
              <a:buFontTx/>
              <a:buNone/>
            </a:pPr>
            <a:r>
              <a:rPr lang="en-US" sz="1800" dirty="0" smtClean="0"/>
              <a:t>When more than one attributes are used to uniquely identify a record in a table</a:t>
            </a:r>
          </a:p>
          <a:p>
            <a:pPr eaLnBrk="1" hangingPunct="1">
              <a:buFontTx/>
              <a:buNone/>
            </a:pPr>
            <a:r>
              <a:rPr lang="en-US" sz="1800" dirty="0" smtClean="0"/>
              <a:t>It becomes composite key.</a:t>
            </a:r>
          </a:p>
          <a:p>
            <a:pPr eaLnBrk="1" hangingPunct="1">
              <a:buFontTx/>
              <a:buNone/>
            </a:pPr>
            <a:endParaRPr lang="en-US" sz="1800" dirty="0" smtClean="0"/>
          </a:p>
          <a:p>
            <a:pPr eaLnBrk="1" hangingPunct="1">
              <a:buFontTx/>
              <a:buNone/>
            </a:pPr>
            <a:endParaRPr lang="en-US" sz="1800" dirty="0" smtClean="0"/>
          </a:p>
          <a:p>
            <a:pPr eaLnBrk="1" hangingPunct="1">
              <a:buFontTx/>
              <a:buNone/>
            </a:pPr>
            <a:endParaRPr lang="en-US" sz="1800"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188913"/>
            <a:ext cx="8229600" cy="981075"/>
          </a:xfrm>
        </p:spPr>
        <p:txBody>
          <a:bodyPr>
            <a:normAutofit fontScale="90000"/>
          </a:bodyPr>
          <a:lstStyle/>
          <a:p>
            <a:pPr eaLnBrk="1" hangingPunct="1"/>
            <a:r>
              <a:rPr lang="en-US" sz="3200" smtClean="0">
                <a:solidFill>
                  <a:schemeClr val="tx1"/>
                </a:solidFill>
              </a:rPr>
              <a:t/>
            </a:r>
            <a:br>
              <a:rPr lang="en-US" sz="3200" smtClean="0">
                <a:solidFill>
                  <a:schemeClr val="tx1"/>
                </a:solidFill>
              </a:rPr>
            </a:br>
            <a:r>
              <a:rPr lang="en-US" sz="3200" smtClean="0">
                <a:solidFill>
                  <a:schemeClr val="tx1"/>
                </a:solidFill>
              </a:rPr>
              <a:t>Keys in RDBMS</a:t>
            </a:r>
          </a:p>
        </p:txBody>
      </p:sp>
      <p:sp>
        <p:nvSpPr>
          <p:cNvPr id="15363" name="Rectangle 3"/>
          <p:cNvSpPr>
            <a:spLocks noGrp="1" noChangeArrowheads="1"/>
          </p:cNvSpPr>
          <p:nvPr>
            <p:ph type="body" idx="1"/>
          </p:nvPr>
        </p:nvSpPr>
        <p:spPr/>
        <p:txBody>
          <a:bodyPr/>
          <a:lstStyle/>
          <a:p>
            <a:pPr eaLnBrk="1" hangingPunct="1">
              <a:buFontTx/>
              <a:buNone/>
            </a:pPr>
            <a:r>
              <a:rPr lang="en-US" sz="1800" smtClean="0"/>
              <a:t> </a:t>
            </a:r>
          </a:p>
          <a:p>
            <a:pPr eaLnBrk="1" hangingPunct="1">
              <a:buFontTx/>
              <a:buNone/>
            </a:pPr>
            <a:r>
              <a:rPr lang="en-US" sz="1800" smtClean="0"/>
              <a:t>  </a:t>
            </a:r>
            <a:r>
              <a:rPr lang="en-US" sz="1800" b="1" smtClean="0"/>
              <a:t>Super Key</a:t>
            </a:r>
          </a:p>
          <a:p>
            <a:pPr eaLnBrk="1" hangingPunct="1">
              <a:buFontTx/>
              <a:buNone/>
            </a:pPr>
            <a:endParaRPr lang="en-US" sz="1800" smtClean="0"/>
          </a:p>
          <a:p>
            <a:pPr eaLnBrk="1" hangingPunct="1">
              <a:buFontTx/>
              <a:buNone/>
            </a:pPr>
            <a:r>
              <a:rPr lang="en-US" sz="1800" smtClean="0"/>
              <a:t>  It is a set of attributes that uniquely identifies  each record in a table. It is a </a:t>
            </a:r>
          </a:p>
          <a:p>
            <a:pPr eaLnBrk="1" hangingPunct="1">
              <a:buFontTx/>
              <a:buNone/>
            </a:pPr>
            <a:r>
              <a:rPr lang="en-US" sz="1800" smtClean="0"/>
              <a:t>  superset of candidate key.</a:t>
            </a:r>
          </a:p>
          <a:p>
            <a:pPr eaLnBrk="1" hangingPunct="1">
              <a:buFontTx/>
              <a:buNone/>
            </a:pPr>
            <a:endParaRPr lang="en-US" sz="1800" smtClean="0"/>
          </a:p>
          <a:p>
            <a:pPr eaLnBrk="1" hangingPunct="1">
              <a:buFontTx/>
              <a:buNone/>
            </a:pPr>
            <a:r>
              <a:rPr lang="en-US" sz="1800" smtClean="0"/>
              <a:t>  </a:t>
            </a:r>
            <a:r>
              <a:rPr lang="en-US" sz="1800" b="1" smtClean="0"/>
              <a:t>Secondary Key</a:t>
            </a:r>
          </a:p>
          <a:p>
            <a:pPr eaLnBrk="1" hangingPunct="1">
              <a:buFontTx/>
              <a:buNone/>
            </a:pPr>
            <a:endParaRPr lang="en-US" sz="1800" smtClean="0"/>
          </a:p>
          <a:p>
            <a:pPr eaLnBrk="1" hangingPunct="1">
              <a:buFontTx/>
              <a:buNone/>
            </a:pPr>
            <a:r>
              <a:rPr lang="en-US" sz="1800" smtClean="0"/>
              <a:t>  The candidate keys which are not selected as primary key , are called as</a:t>
            </a:r>
          </a:p>
          <a:p>
            <a:pPr eaLnBrk="1" hangingPunct="1">
              <a:buFontTx/>
              <a:buNone/>
            </a:pPr>
            <a:r>
              <a:rPr lang="en-US" sz="1800" smtClean="0"/>
              <a:t>  secondary key or alternate key.</a:t>
            </a:r>
          </a:p>
          <a:p>
            <a:pPr eaLnBrk="1" hangingPunct="1">
              <a:buFontTx/>
              <a:buNone/>
            </a:pPr>
            <a:r>
              <a:rPr lang="en-US" sz="1800" smtClean="0"/>
              <a:t> </a:t>
            </a:r>
          </a:p>
          <a:p>
            <a:pPr eaLnBrk="1" hangingPunct="1">
              <a:buFontTx/>
              <a:buNone/>
            </a:pPr>
            <a:endParaRPr lang="en-US" sz="1800" smtClean="0"/>
          </a:p>
          <a:p>
            <a:pPr eaLnBrk="1" hangingPunct="1">
              <a:buFontTx/>
              <a:buNone/>
            </a:pPr>
            <a:r>
              <a:rPr lang="en-US" sz="180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3-Tier Architecture</a:t>
            </a:r>
            <a:endParaRPr lang="en-GB" dirty="0"/>
          </a:p>
        </p:txBody>
      </p:sp>
      <p:sp>
        <p:nvSpPr>
          <p:cNvPr id="3" name="Content Placeholder 2"/>
          <p:cNvSpPr>
            <a:spLocks noGrp="1"/>
          </p:cNvSpPr>
          <p:nvPr>
            <p:ph idx="1"/>
          </p:nvPr>
        </p:nvSpPr>
        <p:spPr/>
        <p:txBody>
          <a:bodyPr>
            <a:normAutofit lnSpcReduction="10000"/>
          </a:bodyPr>
          <a:lstStyle/>
          <a:p>
            <a:r>
              <a:rPr lang="en-US" dirty="0" smtClean="0"/>
              <a:t>The need for less expensive hardware because the client is thin.</a:t>
            </a:r>
          </a:p>
          <a:p>
            <a:r>
              <a:rPr lang="en-US" dirty="0" smtClean="0"/>
              <a:t>Application maintenance is centralized.</a:t>
            </a:r>
          </a:p>
          <a:p>
            <a:r>
              <a:rPr lang="en-US" dirty="0" smtClean="0"/>
              <a:t>The added modularity makes it easier to modify or replace one tier without affecting others.</a:t>
            </a:r>
          </a:p>
          <a:p>
            <a:r>
              <a:rPr lang="en-US" dirty="0" smtClean="0"/>
              <a:t>Load balancing is easier with the separation of the core business logic from the database functions.</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Traditional File-based Systems</a:t>
            </a:r>
            <a:endParaRPr lang="en-GB" dirty="0"/>
          </a:p>
        </p:txBody>
      </p:sp>
      <p:sp>
        <p:nvSpPr>
          <p:cNvPr id="3" name="Content Placeholder 2"/>
          <p:cNvSpPr>
            <a:spLocks noGrp="1"/>
          </p:cNvSpPr>
          <p:nvPr>
            <p:ph idx="1"/>
          </p:nvPr>
        </p:nvSpPr>
        <p:spPr/>
        <p:txBody>
          <a:bodyPr/>
          <a:lstStyle/>
          <a:p>
            <a:r>
              <a:rPr lang="en-US" dirty="0" smtClean="0"/>
              <a:t>Contract Files</a:t>
            </a:r>
          </a:p>
          <a:p>
            <a:pPr>
              <a:buNone/>
            </a:pPr>
            <a:r>
              <a:rPr lang="en-US" dirty="0" smtClean="0"/>
              <a:t>Lease(leaseno,propertyno,clientno,rent,paymentmethod,deposit,paid,rentstart,rentfinish,duration)</a:t>
            </a:r>
          </a:p>
          <a:p>
            <a:pPr>
              <a:buNone/>
            </a:pPr>
            <a:r>
              <a:rPr lang="en-US" dirty="0" err="1" smtClean="0"/>
              <a:t>PropertyForRent</a:t>
            </a:r>
            <a:r>
              <a:rPr lang="en-US" dirty="0" smtClean="0"/>
              <a:t>(</a:t>
            </a:r>
            <a:r>
              <a:rPr lang="en-US" dirty="0" err="1" smtClean="0"/>
              <a:t>propertyno,street,city,postcode,rent</a:t>
            </a:r>
            <a:r>
              <a:rPr lang="en-US" dirty="0" smtClean="0"/>
              <a:t>)</a:t>
            </a:r>
          </a:p>
          <a:p>
            <a:pPr>
              <a:buNone/>
            </a:pPr>
            <a:r>
              <a:rPr lang="en-US" dirty="0" smtClean="0"/>
              <a:t>Client(</a:t>
            </a:r>
            <a:r>
              <a:rPr lang="en-US" dirty="0" err="1" smtClean="0"/>
              <a:t>clientno,fname,lname,address,telno</a:t>
            </a:r>
            <a:r>
              <a:rPr lang="en-US" dirty="0" smtClean="0"/>
              <a:t>)</a:t>
            </a:r>
          </a:p>
          <a:p>
            <a:pPr>
              <a:buNone/>
            </a:pP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453</TotalTime>
  <Words>1817</Words>
  <Application>Microsoft Office PowerPoint</Application>
  <PresentationFormat>On-screen Show (4:3)</PresentationFormat>
  <Paragraphs>277</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DBMS=DB+MS</vt:lpstr>
      <vt:lpstr>Slide 2</vt:lpstr>
      <vt:lpstr>Slide 3</vt:lpstr>
      <vt:lpstr>Slide 4</vt:lpstr>
      <vt:lpstr>Difference</vt:lpstr>
      <vt:lpstr> Keys in RDBMS</vt:lpstr>
      <vt:lpstr> Keys in RDBMS</vt:lpstr>
      <vt:lpstr>Advantages of 3-Tier Architecture</vt:lpstr>
      <vt:lpstr>Traditional File-based Systems</vt:lpstr>
      <vt:lpstr>Functional Dependency</vt:lpstr>
      <vt:lpstr>Functional Dependency</vt:lpstr>
      <vt:lpstr> Keys in RDBMS</vt:lpstr>
      <vt:lpstr> Keys in RDBMS</vt:lpstr>
      <vt:lpstr>CONSTRUCTING AN ER MODEL </vt:lpstr>
      <vt:lpstr>Slide 15</vt:lpstr>
      <vt:lpstr>Slide 16</vt:lpstr>
      <vt:lpstr>Slide 17</vt:lpstr>
      <vt:lpstr>Slide 18</vt:lpstr>
      <vt:lpstr>EXAMPLE</vt:lpstr>
      <vt:lpstr>ENTITIES   </vt:lpstr>
      <vt:lpstr>RELATIONSHIPS   </vt:lpstr>
      <vt:lpstr>Slide 22</vt:lpstr>
      <vt:lpstr>ER DIAGRAM</vt:lpstr>
      <vt:lpstr>ATTRIBUTES   </vt:lpstr>
      <vt:lpstr>ALTERNATIVE DIAGRAMATIC NOTATIONS       FOR ER MODELS</vt:lpstr>
      <vt:lpstr>Slide 26</vt:lpstr>
      <vt:lpstr>Slide 27</vt:lpstr>
      <vt:lpstr>Slide 28</vt:lpstr>
      <vt:lpstr>Slide 29</vt:lpstr>
      <vt:lpstr>Slide 30</vt:lpstr>
      <vt:lpstr>          CROW-FOOT NOTATION</vt:lpstr>
      <vt:lpstr>      ENHANCED ER DIAGRAM</vt:lpstr>
      <vt:lpstr>     SUBCLASS SUPERCLASS AND              INHERITANCE</vt:lpstr>
      <vt:lpstr>Slide 34</vt:lpstr>
      <vt:lpstr>Slide 35</vt:lpstr>
      <vt:lpstr>SPECIALIZATION</vt:lpstr>
      <vt:lpstr>Slide 37</vt:lpstr>
      <vt:lpstr>WHY INCLUDE SPECIALISATION CONCEPT?</vt:lpstr>
      <vt:lpstr>IN SPECIALISATION: </vt:lpstr>
      <vt:lpstr>   GENERALISATION</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Dependency</dc:title>
  <dc:creator>madhu</dc:creator>
  <cp:lastModifiedBy>madhu</cp:lastModifiedBy>
  <cp:revision>36</cp:revision>
  <dcterms:created xsi:type="dcterms:W3CDTF">2015-10-14T23:15:23Z</dcterms:created>
  <dcterms:modified xsi:type="dcterms:W3CDTF">2018-01-19T00:11:05Z</dcterms:modified>
</cp:coreProperties>
</file>