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5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A5BF462-CC8E-4AA4-8C2E-814D733A87E9}"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6FE11F-BDD5-4CE5-A7E9-DB35C46F1E4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A5BF462-CC8E-4AA4-8C2E-814D733A87E9}"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6FE11F-BDD5-4CE5-A7E9-DB35C46F1E4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A5BF462-CC8E-4AA4-8C2E-814D733A87E9}"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6FE11F-BDD5-4CE5-A7E9-DB35C46F1E4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A5BF462-CC8E-4AA4-8C2E-814D733A87E9}"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6FE11F-BDD5-4CE5-A7E9-DB35C46F1E4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5BF462-CC8E-4AA4-8C2E-814D733A87E9}"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6FE11F-BDD5-4CE5-A7E9-DB35C46F1E4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A5BF462-CC8E-4AA4-8C2E-814D733A87E9}"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6FE11F-BDD5-4CE5-A7E9-DB35C46F1E4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A5BF462-CC8E-4AA4-8C2E-814D733A87E9}" type="datetimeFigureOut">
              <a:rPr lang="en-GB" smtClean="0"/>
              <a:t>18/01/2018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6FE11F-BDD5-4CE5-A7E9-DB35C46F1E4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A5BF462-CC8E-4AA4-8C2E-814D733A87E9}" type="datetimeFigureOut">
              <a:rPr lang="en-GB" smtClean="0"/>
              <a:t>18/01/2018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6FE11F-BDD5-4CE5-A7E9-DB35C46F1E4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BF462-CC8E-4AA4-8C2E-814D733A87E9}" type="datetimeFigureOut">
              <a:rPr lang="en-GB" smtClean="0"/>
              <a:t>18/01/2018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6FE11F-BDD5-4CE5-A7E9-DB35C46F1E4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5BF462-CC8E-4AA4-8C2E-814D733A87E9}"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6FE11F-BDD5-4CE5-A7E9-DB35C46F1E4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5BF462-CC8E-4AA4-8C2E-814D733A87E9}"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6FE11F-BDD5-4CE5-A7E9-DB35C46F1E4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BF462-CC8E-4AA4-8C2E-814D733A87E9}" type="datetimeFigureOut">
              <a:rPr lang="en-GB" smtClean="0"/>
              <a:t>18/01/2018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FE11F-BDD5-4CE5-A7E9-DB35C46F1E45}"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4"/>
          </a:solidFill>
        </p:spPr>
        <p:txBody>
          <a:bodyPr/>
          <a:lstStyle/>
          <a:p>
            <a:r>
              <a:rPr lang="en-US" dirty="0" smtClean="0"/>
              <a:t>DBMS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a:t>
            </a:r>
            <a:r>
              <a:rPr lang="en-GB"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GB" b="1" dirty="0" smtClean="0"/>
              <a:t>Controlling Data Redundancy </a:t>
            </a:r>
            <a:endParaRPr lang="en-GB" dirty="0" smtClean="0"/>
          </a:p>
          <a:p>
            <a:pPr>
              <a:buNone/>
            </a:pPr>
            <a:r>
              <a:rPr lang="en-GB" dirty="0" smtClean="0"/>
              <a:t>    In non-database systems each application program has its own private files. In this case, the duplicated copies of the same data is created in many places. In DBMS, all data of an organization is integrated into a single database file. The data is recorded in only one place in the database and it is not duplicated.</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a:t>
            </a:r>
            <a:r>
              <a:rPr lang="en-GB"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10000"/>
          </a:bodyPr>
          <a:lstStyle/>
          <a:p>
            <a:r>
              <a:rPr lang="en-GB" b="1" dirty="0" smtClean="0"/>
              <a:t>Sharing of Data</a:t>
            </a:r>
            <a:endParaRPr lang="en-GB" dirty="0" smtClean="0"/>
          </a:p>
          <a:p>
            <a:pPr>
              <a:buNone/>
            </a:pPr>
            <a:r>
              <a:rPr lang="en-GB" dirty="0" smtClean="0"/>
              <a:t>    In DBMS, data can be shared by authorized users of the organization. The database administrator manages the data and gives rights to users to access the data. Many users can be authorized to access the same piece of information simultaneously. The remote users can also share same data. Similarly, the data of same database can be shared between different application programs.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a:t>
            </a:r>
            <a:r>
              <a:rPr lang="en-GB"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GB" b="1" dirty="0" smtClean="0"/>
              <a:t>Data Consistency </a:t>
            </a:r>
            <a:endParaRPr lang="en-GB" dirty="0" smtClean="0"/>
          </a:p>
          <a:p>
            <a:pPr>
              <a:buNone/>
            </a:pPr>
            <a:r>
              <a:rPr lang="en-GB" dirty="0" smtClean="0"/>
              <a:t>    By controlling the data redundancy, the data consistency is obtained. If a data item appears only once, any update to its value has to be performed only once and the updated value is immediately available to all users. If the DBMS has controlled redundancy, the database system enforces consistency.</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a:t>
            </a:r>
            <a:r>
              <a:rPr lang="en-GB"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GB" b="1" dirty="0" smtClean="0"/>
              <a:t>Integration of Data</a:t>
            </a:r>
            <a:endParaRPr lang="en-GB" dirty="0" smtClean="0"/>
          </a:p>
          <a:p>
            <a:pPr>
              <a:buNone/>
            </a:pPr>
            <a:r>
              <a:rPr lang="en-GB" dirty="0" smtClean="0"/>
              <a:t>    In Database management system, data in database is stored in tables. A single database contains multiple tables and relationships can be created between tables (or associated data entities). This makes easy to retrieve and update data.</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a:t>
            </a:r>
            <a:r>
              <a:rPr lang="en-GB"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GB" b="1" dirty="0" smtClean="0"/>
              <a:t>Integration Constraints</a:t>
            </a:r>
            <a:endParaRPr lang="en-GB" dirty="0" smtClean="0"/>
          </a:p>
          <a:p>
            <a:pPr>
              <a:buNone/>
            </a:pPr>
            <a:r>
              <a:rPr lang="en-GB" dirty="0" smtClean="0"/>
              <a:t>    Integrity constraints or consistency rules can be applied to database so that the correct data can be entered into database. The constraints may be applied to data item within a single record or the may be applied to relationships between records.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a:t>
            </a:r>
            <a:r>
              <a:rPr lang="en-GB"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85000" lnSpcReduction="10000"/>
          </a:bodyPr>
          <a:lstStyle/>
          <a:p>
            <a:r>
              <a:rPr lang="en-GB" b="1" dirty="0" smtClean="0"/>
              <a:t>Data Security</a:t>
            </a:r>
            <a:endParaRPr lang="en-GB" dirty="0" smtClean="0"/>
          </a:p>
          <a:p>
            <a:pPr>
              <a:buNone/>
            </a:pPr>
            <a:r>
              <a:rPr lang="en-US" dirty="0" smtClean="0"/>
              <a:t>    A DBMS provides a security and authorization subsystem , which is used for specifying restrictions on user accounts.</a:t>
            </a:r>
          </a:p>
          <a:p>
            <a:r>
              <a:rPr lang="en-GB" b="1" dirty="0" smtClean="0"/>
              <a:t>Report Writers</a:t>
            </a:r>
            <a:endParaRPr lang="en-GB" dirty="0" smtClean="0"/>
          </a:p>
          <a:p>
            <a:pPr>
              <a:buNone/>
            </a:pPr>
            <a:r>
              <a:rPr lang="en-GB" dirty="0" smtClean="0"/>
              <a:t>    Most of the DBMSs provide the report writer tools used to create reports. The users can create very easily and quickly. Once a report is created, it can be used may times and it can be modified very easily. The created reports are also saved along with database and behave like a software component.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a:t>
            </a:r>
            <a:r>
              <a:rPr lang="en-GB" dirty="0" smtClean="0"/>
              <a:t>DBMS Contd..</a:t>
            </a:r>
            <a:endParaRPr lang="en-GB" dirty="0"/>
          </a:p>
        </p:txBody>
      </p:sp>
      <p:sp>
        <p:nvSpPr>
          <p:cNvPr id="3" name="Content Placeholder 2"/>
          <p:cNvSpPr>
            <a:spLocks noGrp="1"/>
          </p:cNvSpPr>
          <p:nvPr>
            <p:ph idx="1"/>
          </p:nvPr>
        </p:nvSpPr>
        <p:spPr>
          <a:solidFill>
            <a:schemeClr val="accent4">
              <a:lumMod val="60000"/>
              <a:lumOff val="40000"/>
            </a:schemeClr>
          </a:solidFill>
        </p:spPr>
        <p:txBody>
          <a:bodyPr>
            <a:normAutofit fontScale="92500" lnSpcReduction="10000"/>
          </a:bodyPr>
          <a:lstStyle/>
          <a:p>
            <a:r>
              <a:rPr lang="en-GB" b="1" dirty="0" smtClean="0"/>
              <a:t>Control Over Concurrency </a:t>
            </a:r>
            <a:endParaRPr lang="en-GB" dirty="0" smtClean="0"/>
          </a:p>
          <a:p>
            <a:pPr>
              <a:buNone/>
            </a:pPr>
            <a:r>
              <a:rPr lang="en-GB" dirty="0" smtClean="0"/>
              <a:t>    In a computer file-based system, if two users are allowed to access data simultaneously, it is possible that they will interfere with each other. For example, if both users attempt to perform update operation on the same record, then one may overwrite the values recorded by the other. Most database management systems have sub-systems to control the concurrency so that transactions are always recorded with accuracy.</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a:t>
            </a:r>
            <a:r>
              <a:rPr lang="en-GB"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10000"/>
          </a:bodyPr>
          <a:lstStyle/>
          <a:p>
            <a:r>
              <a:rPr lang="en-GB" b="1" dirty="0" smtClean="0"/>
              <a:t>Backup and Recovery Procedures </a:t>
            </a:r>
            <a:endParaRPr lang="en-GB" dirty="0" smtClean="0"/>
          </a:p>
          <a:p>
            <a:pPr>
              <a:buNone/>
            </a:pPr>
            <a:r>
              <a:rPr lang="en-GB" dirty="0" smtClean="0"/>
              <a:t>    In a computer file-based system, the user creates the backup of data regularly to protect the valuable data from damage due to failures to the computer system or application program. It is very time consuming method, if amount of data is large. Most of the DBMSs provide the 'backup and recovery' sub-systems that automatically create the backup of data and restore data if required</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normAutofit fontScale="90000"/>
          </a:bodyPr>
          <a:lstStyle/>
          <a:p>
            <a:r>
              <a:rPr lang="en-GB" dirty="0" smtClean="0"/>
              <a:t>Advantages of </a:t>
            </a:r>
            <a:r>
              <a:rPr lang="en-GB" dirty="0" smtClean="0"/>
              <a:t>DBMS Contd.. </a:t>
            </a:r>
            <a:r>
              <a:rPr lang="en-GB" dirty="0" smtClean="0"/>
              <a:t>	</a:t>
            </a:r>
            <a:br>
              <a:rPr lang="en-GB" dirty="0" smtClean="0"/>
            </a:b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GB" b="1" dirty="0" smtClean="0"/>
              <a:t>Data Independence </a:t>
            </a:r>
            <a:endParaRPr lang="en-GB" dirty="0" smtClean="0"/>
          </a:p>
          <a:p>
            <a:pPr>
              <a:buNone/>
            </a:pPr>
            <a:r>
              <a:rPr lang="en-GB" dirty="0" smtClean="0"/>
              <a:t>    The separation of data structure of database from the application program that uses the data is called data independence. In DBMS, you can easily change the structure of database without modifying the application program.</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DBMS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77500" lnSpcReduction="20000"/>
          </a:bodyPr>
          <a:lstStyle/>
          <a:p>
            <a:pPr fontAlgn="base"/>
            <a:r>
              <a:rPr lang="en-GB" b="1" dirty="0" smtClean="0"/>
              <a:t>  Data Dictionary Management</a:t>
            </a:r>
          </a:p>
          <a:p>
            <a:pPr fontAlgn="base">
              <a:buNone/>
            </a:pPr>
            <a:endParaRPr lang="en-GB" b="1" dirty="0" smtClean="0"/>
          </a:p>
          <a:p>
            <a:pPr fontAlgn="base">
              <a:buNone/>
            </a:pPr>
            <a:r>
              <a:rPr lang="en-GB" b="1" dirty="0" smtClean="0"/>
              <a:t>      </a:t>
            </a:r>
            <a:r>
              <a:rPr lang="en-GB" dirty="0" smtClean="0"/>
              <a:t>Data </a:t>
            </a:r>
            <a:r>
              <a:rPr lang="en-GB" dirty="0" smtClean="0"/>
              <a:t>Dictionary is where the DBMS stores definitions of the data elements and their relationships (metadata).  </a:t>
            </a:r>
            <a:r>
              <a:rPr lang="en-GB" dirty="0" smtClean="0"/>
              <a:t>     </a:t>
            </a:r>
            <a:r>
              <a:rPr lang="en-GB" dirty="0" smtClean="0"/>
              <a:t>     </a:t>
            </a:r>
          </a:p>
          <a:p>
            <a:pPr fontAlgn="base">
              <a:buNone/>
            </a:pPr>
            <a:r>
              <a:rPr lang="en-GB" dirty="0" smtClean="0"/>
              <a:t> </a:t>
            </a:r>
            <a:r>
              <a:rPr lang="en-GB" dirty="0" smtClean="0"/>
              <a:t>     The </a:t>
            </a:r>
            <a:r>
              <a:rPr lang="en-GB" dirty="0" smtClean="0"/>
              <a:t>DBMS uses this function to look up the required data component structures and relationships. </a:t>
            </a:r>
            <a:r>
              <a:rPr lang="en-GB" dirty="0" smtClean="0"/>
              <a:t>     </a:t>
            </a:r>
          </a:p>
          <a:p>
            <a:pPr fontAlgn="base">
              <a:buNone/>
            </a:pPr>
            <a:r>
              <a:rPr lang="en-GB" dirty="0" smtClean="0"/>
              <a:t> </a:t>
            </a:r>
            <a:r>
              <a:rPr lang="en-GB" dirty="0" smtClean="0"/>
              <a:t>     </a:t>
            </a:r>
            <a:r>
              <a:rPr lang="en-GB" dirty="0" smtClean="0"/>
              <a:t>When </a:t>
            </a:r>
            <a:r>
              <a:rPr lang="en-GB" dirty="0" smtClean="0"/>
              <a:t>programs access data in a database they are basically going through the DBMS. This function removes structural and data dependency and provides the user with data abstraction. In turn, this makes things a lot easier on the end user. </a:t>
            </a:r>
            <a:r>
              <a:rPr lang="en-GB" dirty="0" smtClean="0"/>
              <a:t>    </a:t>
            </a:r>
          </a:p>
          <a:p>
            <a:pPr fontAlgn="base">
              <a:buNone/>
            </a:pPr>
            <a:r>
              <a:rPr lang="en-GB" dirty="0" smtClean="0"/>
              <a:t> </a:t>
            </a:r>
            <a:r>
              <a:rPr lang="en-GB" dirty="0" smtClean="0"/>
              <a:t>     </a:t>
            </a:r>
            <a:r>
              <a:rPr lang="en-GB" dirty="0" smtClean="0"/>
              <a:t>The </a:t>
            </a:r>
            <a:r>
              <a:rPr lang="en-GB" dirty="0" smtClean="0"/>
              <a:t>Data Dictionary is often hidden from the user and is used by Database Administrators and Programmers.</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Topics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US" dirty="0" smtClean="0"/>
              <a:t> </a:t>
            </a:r>
            <a:r>
              <a:rPr lang="en-GB" dirty="0"/>
              <a:t>What is DBMS? 	</a:t>
            </a:r>
          </a:p>
          <a:p>
            <a:r>
              <a:rPr lang="en-GB" dirty="0"/>
              <a:t>Components of DBMS </a:t>
            </a:r>
            <a:endParaRPr lang="en-GB" dirty="0" smtClean="0"/>
          </a:p>
          <a:p>
            <a:r>
              <a:rPr lang="en-GB" dirty="0" smtClean="0"/>
              <a:t>Advantage </a:t>
            </a:r>
            <a:r>
              <a:rPr lang="en-GB" dirty="0"/>
              <a:t>in using DBMS 	</a:t>
            </a:r>
          </a:p>
          <a:p>
            <a:r>
              <a:rPr lang="en-GB" dirty="0"/>
              <a:t>Function of DBMS 	</a:t>
            </a:r>
          </a:p>
          <a:p>
            <a:r>
              <a:rPr lang="en-GB" dirty="0"/>
              <a:t>ACID properties 	</a:t>
            </a:r>
          </a:p>
          <a:p>
            <a:pPr>
              <a:buFont typeface="Wingdings" pitchFamily="2" charset="2"/>
              <a:buChar char="Ø"/>
            </a:pP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a:t>
            </a:r>
            <a:r>
              <a:rPr lang="en-US"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10000"/>
          </a:bodyPr>
          <a:lstStyle/>
          <a:p>
            <a:pPr fontAlgn="base"/>
            <a:r>
              <a:rPr lang="en-GB" dirty="0" smtClean="0"/>
              <a:t> </a:t>
            </a:r>
            <a:r>
              <a:rPr lang="en-GB" b="1" dirty="0" smtClean="0"/>
              <a:t>Data Storage Management</a:t>
            </a:r>
          </a:p>
          <a:p>
            <a:pPr fontAlgn="base">
              <a:buNone/>
            </a:pPr>
            <a:r>
              <a:rPr lang="en-GB" dirty="0" smtClean="0"/>
              <a:t>    This particular function is used for the storage of data and any related data entry forms or screen definitions, report definitions, data validation rules, procedural code, and structures that can handle video and picture formats. Users do not need to know how data is stored or manipulated. Also involved with this structure is a term called performance tuning that relates to a database’s efficiency in relation to storage and access speed.</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a:t>
            </a:r>
            <a:r>
              <a:rPr lang="en-US"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fontAlgn="base"/>
            <a:r>
              <a:rPr lang="en-GB" b="1" dirty="0" smtClean="0"/>
              <a:t>Data Transformation and Presentation</a:t>
            </a:r>
          </a:p>
          <a:p>
            <a:pPr fontAlgn="base">
              <a:buNone/>
            </a:pPr>
            <a:r>
              <a:rPr lang="en-GB" dirty="0" smtClean="0"/>
              <a:t>    This function exists to transform any data entered into required data structures. By using the data transformation and presentation function the DBMS can determine the difference between logical and physical data formats.</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a:t>
            </a:r>
            <a:r>
              <a:rPr lang="en-US"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20000"/>
          </a:bodyPr>
          <a:lstStyle/>
          <a:p>
            <a:pPr fontAlgn="base"/>
            <a:r>
              <a:rPr lang="en-GB" b="1" dirty="0" smtClean="0"/>
              <a:t>Security Management</a:t>
            </a:r>
          </a:p>
          <a:p>
            <a:pPr fontAlgn="base">
              <a:buNone/>
            </a:pPr>
            <a:r>
              <a:rPr lang="en-GB" dirty="0" smtClean="0"/>
              <a:t>    This is one of the most important functions in the DBMS. Security management sets rules that determine specific users that are allowed to access the database. Users are given a username and password or sometimes through biometric authentication (such as a fingerprint or retina scan) but these types of authentication tend to be more costly. This function also sets restraints on what specific data any user can see or manage.</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a:t>
            </a:r>
            <a:r>
              <a:rPr lang="en-US"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fontAlgn="base"/>
            <a:r>
              <a:rPr lang="en-GB" b="1" dirty="0" smtClean="0"/>
              <a:t>Multiuser Access Control</a:t>
            </a:r>
          </a:p>
          <a:p>
            <a:pPr fontAlgn="base">
              <a:buNone/>
            </a:pPr>
            <a:r>
              <a:rPr lang="en-GB" dirty="0" smtClean="0"/>
              <a:t>    Integrity and data consistency are the basis of this function. Multiuser access control is a very useful tool in a DBMS, it enables multiple users to access the database simultaneously without affecting the integrity of the database.</a:t>
            </a:r>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a:t>
            </a:r>
            <a:r>
              <a:rPr lang="en-US"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lnSpcReduction="10000"/>
          </a:bodyPr>
          <a:lstStyle/>
          <a:p>
            <a:pPr fontAlgn="base"/>
            <a:r>
              <a:rPr lang="en-GB" b="1" dirty="0" smtClean="0"/>
              <a:t>Backup and Recovery Management</a:t>
            </a:r>
          </a:p>
          <a:p>
            <a:pPr fontAlgn="base">
              <a:buNone/>
            </a:pPr>
            <a:r>
              <a:rPr lang="en-GB" dirty="0" smtClean="0"/>
              <a:t>    Backup and recovery is brought to mind whenever there is potential outside threats to a database. For example if there is a power outage, recovery management is how long it takes to recover the database after the outage. Backup management refers to the data safety and integrity; for example backing up all your mp3 files on a disk.</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a:t>
            </a:r>
            <a:r>
              <a:rPr lang="en-US"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fontAlgn="base"/>
            <a:r>
              <a:rPr lang="en-GB" b="1" dirty="0" smtClean="0"/>
              <a:t>Data Integrity Management</a:t>
            </a:r>
          </a:p>
          <a:p>
            <a:pPr fontAlgn="base">
              <a:buNone/>
            </a:pPr>
            <a:r>
              <a:rPr lang="en-GB" dirty="0" smtClean="0"/>
              <a:t>    The DBMS enforces these rules to reduce things such as data redundancy, which is when data is stored in more than one place unnecessarily, and maximizing data consistency, making sure database is returning correct/same answer each time for same question asked.</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a:t>
            </a:r>
            <a:r>
              <a:rPr lang="en-US"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10000"/>
          </a:bodyPr>
          <a:lstStyle/>
          <a:p>
            <a:pPr fontAlgn="base"/>
            <a:r>
              <a:rPr lang="en-GB" b="1" dirty="0" smtClean="0"/>
              <a:t>Database Access Languages and Application Programming Interfaces</a:t>
            </a:r>
          </a:p>
          <a:p>
            <a:pPr fontAlgn="base">
              <a:buNone/>
            </a:pPr>
            <a:r>
              <a:rPr lang="en-GB" dirty="0" smtClean="0"/>
              <a:t>   A query language is a nonprocedural language. An example of this is SQL (structured query language). SQL is the most common query language supported by the majority of DBMS vendors. The use of this language makes it easy for user to specify what they want done without the headache of explaining how to specifically do </a:t>
            </a:r>
            <a:r>
              <a:rPr lang="en-GB" dirty="0" smtClean="0"/>
              <a:t>it.</a:t>
            </a:r>
            <a:endParaRPr lang="en-GB" dirty="0" smtClean="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a:t>
            </a:r>
            <a:r>
              <a:rPr lang="en-US"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fontAlgn="base"/>
            <a:r>
              <a:rPr lang="en-GB" b="1" dirty="0" smtClean="0"/>
              <a:t>Database Communication Interfaces</a:t>
            </a:r>
          </a:p>
          <a:p>
            <a:pPr fontAlgn="base">
              <a:buNone/>
            </a:pPr>
            <a:r>
              <a:rPr lang="en-GB" dirty="0" smtClean="0"/>
              <a:t>    refers to how a DBMS can accept different end user requests through different network environments. An example of this can be easily related to the internet.  A DBMS can provide access to the database using the Internet through Web Browsers (Mozilla Firefox, Internet Explorer, Netscape).</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a:t>
            </a:r>
            <a:r>
              <a:rPr lang="en-US"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fontAlgn="base"/>
            <a:r>
              <a:rPr lang="en-GB" b="1" dirty="0" smtClean="0"/>
              <a:t>Transaction Management</a:t>
            </a:r>
          </a:p>
          <a:p>
            <a:pPr fontAlgn="base">
              <a:buNone/>
            </a:pPr>
            <a:r>
              <a:rPr lang="en-GB" dirty="0" smtClean="0"/>
              <a:t>    This refers to how a DBMS must supply a method that will guarantee that all the updates in a given transaction are made or not made. All transactions must follow what is called the ACID properties.</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normAutofit fontScale="90000"/>
          </a:bodyPr>
          <a:lstStyle/>
          <a:p>
            <a:r>
              <a:rPr lang="en-US" dirty="0" smtClean="0"/>
              <a:t>ACID PROPERTIES OF TRANSACTION</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77500" lnSpcReduction="20000"/>
          </a:bodyPr>
          <a:lstStyle/>
          <a:p>
            <a:pPr fontAlgn="base"/>
            <a:r>
              <a:rPr lang="en-GB" dirty="0" smtClean="0"/>
              <a:t>A – Atomicity: states a transaction is an indivisible unit that is either performed as a whole and not by its parts, or not performed at all. It is the responsibility of recovery management to make sure this takes place.</a:t>
            </a:r>
          </a:p>
          <a:p>
            <a:pPr fontAlgn="base"/>
            <a:r>
              <a:rPr lang="en-GB" dirty="0" smtClean="0"/>
              <a:t>C – Consistency: A transaction must alter the database from one constant state to another constant state.</a:t>
            </a:r>
          </a:p>
          <a:p>
            <a:pPr fontAlgn="base"/>
            <a:r>
              <a:rPr lang="en-GB" dirty="0" smtClean="0"/>
              <a:t> I – Isolation: Transactions must be executed independently of one another . Part of a transaction in progress should not be able to be seen by another transaction. </a:t>
            </a:r>
          </a:p>
          <a:p>
            <a:pPr fontAlgn="base"/>
            <a:r>
              <a:rPr lang="en-GB" dirty="0" smtClean="0"/>
              <a:t>D – Durability: A successfully completed transaction is recorded permanently in the database and must not be lost due to failures</a:t>
            </a:r>
            <a:r>
              <a:rPr lang="en-GB" b="1" dirty="0" smtClean="0"/>
              <a:t>.</a:t>
            </a:r>
            <a:endParaRPr lang="en-GB"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DBMS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None/>
            </a:pPr>
            <a:r>
              <a:rPr lang="en-US" dirty="0" smtClean="0"/>
              <a:t>    Is a software that enables the user to define , create , maintain and control access to the database.</a:t>
            </a:r>
          </a:p>
          <a:p>
            <a:pPr>
              <a:buNone/>
            </a:pPr>
            <a:r>
              <a:rPr lang="en-US" dirty="0" smtClean="0"/>
              <a:t>    Typically DBMS provides the below facilities.</a:t>
            </a:r>
          </a:p>
          <a:p>
            <a:pPr>
              <a:buFont typeface="Wingdings" pitchFamily="2" charset="2"/>
              <a:buChar char="Ø"/>
            </a:pPr>
            <a:r>
              <a:rPr lang="en-US" dirty="0" smtClean="0"/>
              <a:t>It allows users to define the database through DDL query language.</a:t>
            </a:r>
          </a:p>
          <a:p>
            <a:pPr>
              <a:buFont typeface="Wingdings" pitchFamily="2" charset="2"/>
              <a:buChar char="Ø"/>
            </a:pPr>
            <a:r>
              <a:rPr lang="en-US" dirty="0" smtClean="0"/>
              <a:t>It allows users to perform DML operations on the data using the DML commands</a:t>
            </a:r>
            <a:endParaRPr lang="en-GB"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a:solidFill>
            <a:schemeClr val="accent4">
              <a:lumMod val="40000"/>
              <a:lumOff val="60000"/>
            </a:schemeClr>
          </a:solidFill>
        </p:spPr>
        <p:txBody>
          <a:bodyPr/>
          <a:lstStyle/>
          <a:p>
            <a:pPr>
              <a:buNone/>
            </a:pPr>
            <a:endParaRPr lang="en-US" dirty="0" smtClean="0"/>
          </a:p>
          <a:p>
            <a:pPr>
              <a:buNone/>
            </a:pPr>
            <a:endParaRPr lang="en-US" dirty="0" smtClean="0"/>
          </a:p>
          <a:p>
            <a:pPr>
              <a:buNone/>
            </a:pPr>
            <a:r>
              <a:rPr lang="en-US" dirty="0" smtClean="0"/>
              <a:t>				</a:t>
            </a:r>
          </a:p>
          <a:p>
            <a:pPr>
              <a:buNone/>
            </a:pPr>
            <a:r>
              <a:rPr lang="en-US" sz="5400" dirty="0" smtClean="0"/>
              <a:t> </a:t>
            </a:r>
            <a:r>
              <a:rPr lang="en-US" sz="5400" dirty="0" smtClean="0"/>
              <a:t>                     </a:t>
            </a:r>
          </a:p>
          <a:p>
            <a:pPr>
              <a:buNone/>
            </a:pPr>
            <a:r>
              <a:rPr lang="en-US" sz="5400" dirty="0" smtClean="0"/>
              <a:t> </a:t>
            </a:r>
            <a:r>
              <a:rPr lang="en-US" sz="5400" dirty="0" smtClean="0"/>
              <a:t>                     END</a:t>
            </a:r>
            <a:endParaRPr lang="en-GB"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Components Of DBMS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Font typeface="Wingdings" pitchFamily="2" charset="2"/>
              <a:buChar char="Ø"/>
            </a:pPr>
            <a:r>
              <a:rPr lang="en-US" dirty="0" smtClean="0"/>
              <a:t>Hardware :</a:t>
            </a:r>
          </a:p>
          <a:p>
            <a:pPr>
              <a:buNone/>
            </a:pPr>
            <a:r>
              <a:rPr lang="en-US" dirty="0" smtClean="0"/>
              <a:t>    The DBMS and the applications require hardware to run .The hardware can range from a single personal computer to a single mainframe , to a network of computers. The particular hardware depends on the organization requirement.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Components Of </a:t>
            </a:r>
            <a:r>
              <a:rPr lang="en-US"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Font typeface="Wingdings" pitchFamily="2" charset="2"/>
              <a:buChar char="Ø"/>
            </a:pPr>
            <a:r>
              <a:rPr lang="en-US" dirty="0" smtClean="0"/>
              <a:t>Software</a:t>
            </a:r>
          </a:p>
          <a:p>
            <a:pPr>
              <a:buNone/>
            </a:pPr>
            <a:r>
              <a:rPr lang="en-US" dirty="0" smtClean="0"/>
              <a:t>    The software component comprises of the DBMS software itself and the application programs, together with the operating system including the network software if the DBMS is run over the network. </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Components Of </a:t>
            </a:r>
            <a:r>
              <a:rPr lang="en-US"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Font typeface="Wingdings" pitchFamily="2" charset="2"/>
              <a:buChar char="Ø"/>
            </a:pPr>
            <a:r>
              <a:rPr lang="en-US" dirty="0" smtClean="0"/>
              <a:t>Data</a:t>
            </a:r>
          </a:p>
          <a:p>
            <a:pPr>
              <a:buNone/>
            </a:pPr>
            <a:r>
              <a:rPr lang="en-US" dirty="0" smtClean="0"/>
              <a:t>    The most important component from the end user point of view is data. The DBMS maintains application data , data about data (Metadata).</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Components Of </a:t>
            </a:r>
            <a:r>
              <a:rPr lang="en-US"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a:bodyPr>
          <a:lstStyle/>
          <a:p>
            <a:pPr>
              <a:buFont typeface="Wingdings" pitchFamily="2" charset="2"/>
              <a:buChar char="Ø"/>
            </a:pPr>
            <a:r>
              <a:rPr lang="en-US" dirty="0" smtClean="0"/>
              <a:t>Procedures</a:t>
            </a:r>
          </a:p>
          <a:p>
            <a:pPr>
              <a:buNone/>
            </a:pPr>
            <a:r>
              <a:rPr lang="en-US" dirty="0" smtClean="0"/>
              <a:t>    Procedures refers to rules the govern the design and use of the database. The users of the system require documents like </a:t>
            </a:r>
          </a:p>
          <a:p>
            <a:pPr marL="514350" indent="-514350">
              <a:buAutoNum type="arabicPeriod"/>
            </a:pPr>
            <a:r>
              <a:rPr lang="en-US" dirty="0" smtClean="0"/>
              <a:t>How to log into the database.</a:t>
            </a:r>
          </a:p>
          <a:p>
            <a:pPr marL="514350" indent="-514350">
              <a:buAutoNum type="arabicPeriod"/>
            </a:pPr>
            <a:r>
              <a:rPr lang="en-US" dirty="0" smtClean="0"/>
              <a:t>Use a particular utility or application program.</a:t>
            </a:r>
          </a:p>
          <a:p>
            <a:pPr marL="514350" indent="-514350">
              <a:buAutoNum type="arabicPeriod"/>
            </a:pPr>
            <a:r>
              <a:rPr lang="en-US" dirty="0" smtClean="0"/>
              <a:t>Start and Stop the DBMS. </a:t>
            </a:r>
          </a:p>
          <a:p>
            <a:pPr marL="514350" indent="-514350">
              <a:buAutoNum type="arabicPeriod"/>
            </a:pPr>
            <a:r>
              <a:rPr lang="en-US" dirty="0" err="1" smtClean="0"/>
              <a:t>BackUp</a:t>
            </a:r>
            <a:r>
              <a:rPr lang="en-US" dirty="0" smtClean="0"/>
              <a:t> and Restore the DBMS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ox(i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Components Of </a:t>
            </a:r>
            <a:r>
              <a:rPr lang="en-US" dirty="0" smtClean="0"/>
              <a:t>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32500" lnSpcReduction="20000"/>
          </a:bodyPr>
          <a:lstStyle/>
          <a:p>
            <a:pPr>
              <a:buFont typeface="Wingdings" pitchFamily="2" charset="2"/>
              <a:buChar char="Ø"/>
            </a:pPr>
            <a:r>
              <a:rPr lang="en-US" sz="5800" b="1" dirty="0" smtClean="0"/>
              <a:t>People</a:t>
            </a:r>
          </a:p>
          <a:p>
            <a:pPr>
              <a:buNone/>
            </a:pPr>
            <a:r>
              <a:rPr lang="en-US" sz="5800" dirty="0" smtClean="0"/>
              <a:t>    Four different types of people participate in the DBMS environment. They are the </a:t>
            </a:r>
          </a:p>
          <a:p>
            <a:pPr>
              <a:buNone/>
            </a:pPr>
            <a:r>
              <a:rPr lang="en-US" sz="5800" dirty="0" smtClean="0"/>
              <a:t>   1. Database Administrators</a:t>
            </a:r>
          </a:p>
          <a:p>
            <a:pPr>
              <a:buNone/>
            </a:pPr>
            <a:r>
              <a:rPr lang="en-US" sz="5800" dirty="0" smtClean="0"/>
              <a:t>   2. Database Designers.</a:t>
            </a:r>
          </a:p>
          <a:p>
            <a:pPr>
              <a:buNone/>
            </a:pPr>
            <a:r>
              <a:rPr lang="en-US" sz="5800" dirty="0" smtClean="0"/>
              <a:t>   3. Application Developers</a:t>
            </a:r>
          </a:p>
          <a:p>
            <a:pPr>
              <a:buNone/>
            </a:pPr>
            <a:r>
              <a:rPr lang="en-US" sz="5800" dirty="0" smtClean="0"/>
              <a:t>   4. End–Users</a:t>
            </a:r>
          </a:p>
          <a:p>
            <a:pPr>
              <a:buNone/>
            </a:pPr>
            <a:r>
              <a:rPr lang="en-US" sz="5800" dirty="0" smtClean="0"/>
              <a:t>        End users an be of two types </a:t>
            </a:r>
          </a:p>
          <a:p>
            <a:pPr>
              <a:buNone/>
            </a:pPr>
            <a:r>
              <a:rPr lang="en-US" sz="5800" dirty="0" smtClean="0"/>
              <a:t>   4.a Naive users</a:t>
            </a:r>
          </a:p>
          <a:p>
            <a:pPr>
              <a:buNone/>
            </a:pPr>
            <a:r>
              <a:rPr lang="en-US" sz="5800" dirty="0" smtClean="0"/>
              <a:t>          they are unaware of the DBMS and use the application programs to interact with the database.</a:t>
            </a:r>
          </a:p>
          <a:p>
            <a:pPr>
              <a:buNone/>
            </a:pPr>
            <a:r>
              <a:rPr lang="en-US" sz="5800" dirty="0" smtClean="0"/>
              <a:t>   4.b Sophisticated users</a:t>
            </a:r>
          </a:p>
          <a:p>
            <a:pPr>
              <a:buNone/>
            </a:pPr>
            <a:r>
              <a:rPr lang="en-US" sz="5800" dirty="0" smtClean="0"/>
              <a:t>         As the name suggest , they are well qualified users of the database as they have good knowledge of the DBMS and use SQL to perform their DB operations.</a:t>
            </a:r>
          </a:p>
          <a:p>
            <a:pPr>
              <a:buNone/>
            </a:pPr>
            <a:r>
              <a:rPr lang="en-US" dirty="0" smtClean="0"/>
              <a:t>  </a:t>
            </a:r>
          </a:p>
          <a:p>
            <a:pPr>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normAutofit fontScale="90000"/>
          </a:bodyPr>
          <a:lstStyle/>
          <a:p>
            <a:r>
              <a:rPr lang="en-GB" dirty="0" smtClean="0"/>
              <a:t>Advantages of DBMS</a:t>
            </a:r>
            <a:br>
              <a:rPr lang="en-GB" dirty="0" smtClean="0"/>
            </a:b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a:buNone/>
            </a:pPr>
            <a:r>
              <a:rPr lang="en-GB" dirty="0" smtClean="0"/>
              <a:t>   The database management system has a number of advantages as compared to traditional computer file-based processing approach. The DBA must keep in mind these benefits or capabilities during databases and monitoring the DBMS.</a:t>
            </a:r>
            <a:br>
              <a:rPr lang="en-GB" dirty="0" smtClean="0"/>
            </a:br>
            <a:r>
              <a:rPr lang="en-GB" dirty="0" smtClean="0"/>
              <a:t>The Main advantages of DBMS are described below.</a:t>
            </a:r>
          </a:p>
          <a:p>
            <a:pPr>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1047</Words>
  <Application>Microsoft Office PowerPoint</Application>
  <PresentationFormat>On-screen Show (4:3)</PresentationFormat>
  <Paragraphs>116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DBMS</vt:lpstr>
      <vt:lpstr>Topics</vt:lpstr>
      <vt:lpstr>DBMS</vt:lpstr>
      <vt:lpstr>Components Of DBMS</vt:lpstr>
      <vt:lpstr>Components Of DBMS Contd..</vt:lpstr>
      <vt:lpstr>Components Of DBMS Contd..</vt:lpstr>
      <vt:lpstr>Components Of DBMS Contd..</vt:lpstr>
      <vt:lpstr>Components Of DBMS Contd..</vt:lpstr>
      <vt:lpstr>Advantages of DBMS </vt:lpstr>
      <vt:lpstr>Advantages of DBMS Contd..</vt:lpstr>
      <vt:lpstr>Advantages of DBMS Contd..</vt:lpstr>
      <vt:lpstr>Advantages of DBMS Contd..</vt:lpstr>
      <vt:lpstr>Advantages of DBMS Contd..</vt:lpstr>
      <vt:lpstr>Advantages of DBMS Contd..</vt:lpstr>
      <vt:lpstr>Advantages of DBMS Contd..</vt:lpstr>
      <vt:lpstr>Advantages of DBMS Contd..</vt:lpstr>
      <vt:lpstr>Advantages of DBMS Contd..</vt:lpstr>
      <vt:lpstr>Advantages of DBMS Contd..   </vt:lpstr>
      <vt:lpstr>Functions of DBMS</vt:lpstr>
      <vt:lpstr>Functions of DBMS Contd..</vt:lpstr>
      <vt:lpstr>Functions of DBMS Contd..</vt:lpstr>
      <vt:lpstr>Functions of DBMS Contd..</vt:lpstr>
      <vt:lpstr>Functions of DBMS Contd..</vt:lpstr>
      <vt:lpstr>Functions of DBMS Contd..</vt:lpstr>
      <vt:lpstr>Functions of DBMS Contd..</vt:lpstr>
      <vt:lpstr>Functions of DBMS Contd..</vt:lpstr>
      <vt:lpstr>Functions of DBMS Contd..</vt:lpstr>
      <vt:lpstr>Functions of DBMS Contd..</vt:lpstr>
      <vt:lpstr>ACID PROPERTIES OF TRANSACTION</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madhu</dc:creator>
  <cp:lastModifiedBy>madhu</cp:lastModifiedBy>
  <cp:revision>1</cp:revision>
  <dcterms:created xsi:type="dcterms:W3CDTF">2018-01-18T23:08:29Z</dcterms:created>
  <dcterms:modified xsi:type="dcterms:W3CDTF">2018-01-18T23:11:47Z</dcterms:modified>
</cp:coreProperties>
</file>