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9" r:id="rId6"/>
    <p:sldId id="260"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2A7298-B4B4-4E85-8BAF-D43F60AEC4F3}"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2A7298-B4B4-4E85-8BAF-D43F60AEC4F3}"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2A7298-B4B4-4E85-8BAF-D43F60AEC4F3}"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2A7298-B4B4-4E85-8BAF-D43F60AEC4F3}"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A7298-B4B4-4E85-8BAF-D43F60AEC4F3}"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2A7298-B4B4-4E85-8BAF-D43F60AEC4F3}"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2A7298-B4B4-4E85-8BAF-D43F60AEC4F3}" type="datetimeFigureOut">
              <a:rPr lang="en-GB" smtClean="0"/>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2A7298-B4B4-4E85-8BAF-D43F60AEC4F3}" type="datetimeFigureOut">
              <a:rPr lang="en-GB" smtClean="0"/>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A7298-B4B4-4E85-8BAF-D43F60AEC4F3}" type="datetimeFigureOut">
              <a:rPr lang="en-GB" smtClean="0"/>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A7298-B4B4-4E85-8BAF-D43F60AEC4F3}"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A7298-B4B4-4E85-8BAF-D43F60AEC4F3}"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D5803C-66E7-4F85-B415-85EC27E6FFF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A7298-B4B4-4E85-8BAF-D43F60AEC4F3}" type="datetimeFigureOut">
              <a:rPr lang="en-GB" smtClean="0"/>
              <a:t>18/01/2018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5803C-66E7-4F85-B415-85EC27E6FFF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solidFill>
        </p:spPr>
        <p:txBody>
          <a:bodyPr/>
          <a:lstStyle/>
          <a:p>
            <a:r>
              <a:rPr lang="en-US" dirty="0" smtClean="0"/>
              <a:t>RDBMS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err="1" smtClean="0"/>
              <a:t>Codd</a:t>
            </a:r>
            <a:r>
              <a:rPr lang="en-US" dirty="0" smtClean="0"/>
              <a:t> Rules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62500" lnSpcReduction="20000"/>
          </a:bodyPr>
          <a:lstStyle/>
          <a:p>
            <a:r>
              <a:rPr lang="en-US" b="1" dirty="0"/>
              <a:t>Rule 1:</a:t>
            </a:r>
            <a:r>
              <a:rPr lang="en-US" dirty="0"/>
              <a:t> </a:t>
            </a:r>
            <a:r>
              <a:rPr lang="en-US" b="1" dirty="0"/>
              <a:t>The information rule: </a:t>
            </a:r>
            <a:r>
              <a:rPr lang="en-US" dirty="0"/>
              <a:t>All information in the database is to be represented in one and only one way, namely by values in column positions within rows of tables.</a:t>
            </a:r>
            <a:endParaRPr lang="en-GB" dirty="0"/>
          </a:p>
          <a:p>
            <a:r>
              <a:rPr lang="en-US" b="1" dirty="0"/>
              <a:t>Rule 2:</a:t>
            </a:r>
            <a:r>
              <a:rPr lang="en-US" dirty="0"/>
              <a:t> </a:t>
            </a:r>
            <a:r>
              <a:rPr lang="en-US" b="1" dirty="0"/>
              <a:t>The guaranteed access rule: </a:t>
            </a:r>
            <a:r>
              <a:rPr lang="en-US" dirty="0"/>
              <a:t>All data must be accessible. This rule is essentially a restatement of the fundamental requirement for primary keys. It says that every individual scalar value in the database must be logically addressable by specifying the name of the containing table, the name of the containing column and the primary key value of the containing row.</a:t>
            </a:r>
            <a:endParaRPr lang="en-GB" dirty="0"/>
          </a:p>
          <a:p>
            <a:r>
              <a:rPr lang="en-US" b="1" dirty="0"/>
              <a:t>Rule 3:</a:t>
            </a:r>
            <a:r>
              <a:rPr lang="en-US" dirty="0"/>
              <a:t> </a:t>
            </a:r>
            <a:r>
              <a:rPr lang="en-US" b="1" dirty="0"/>
              <a:t>Systematic treatment of null values: </a:t>
            </a:r>
            <a:r>
              <a:rPr lang="en-US" dirty="0"/>
              <a:t>The DBMS must allow each field to remain null (or empty). Specifically, it must support a representation of "missing information and inapplicable information" that is systematic, distinct from all regular values (for example, "distinct from zero or any other number", in the case of numeric values), and independent of data type. It is also implied that such representations must be manipulated by the DBMS in a systematic way.</a:t>
            </a:r>
            <a:endParaRPr lang="en-GB" dirty="0"/>
          </a:p>
          <a:p>
            <a:pPr>
              <a:buNone/>
            </a:pP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err="1" smtClean="0"/>
              <a:t>Codd</a:t>
            </a:r>
            <a:r>
              <a:rPr lang="en-US" dirty="0" smtClean="0"/>
              <a:t> Rules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62500" lnSpcReduction="20000"/>
          </a:bodyPr>
          <a:lstStyle/>
          <a:p>
            <a:r>
              <a:rPr lang="en-US" b="1" dirty="0"/>
              <a:t>Rule 4:</a:t>
            </a:r>
            <a:r>
              <a:rPr lang="en-US" dirty="0"/>
              <a:t> Active online catalog based on the relational model: The system must support an online, inline, relational catalog that is accessible to authorized users by means of their regular query language. That is, users must be able to access the database's structure (catalog) using the same query language that they use to access the database's data.</a:t>
            </a:r>
            <a:endParaRPr lang="en-GB" dirty="0"/>
          </a:p>
          <a:p>
            <a:r>
              <a:rPr lang="en-US" b="1" dirty="0"/>
              <a:t>Rule 5:</a:t>
            </a:r>
            <a:r>
              <a:rPr lang="en-US" dirty="0"/>
              <a:t> The comprehensive data sub language rule: The system must support at least one relational language that</a:t>
            </a:r>
            <a:endParaRPr lang="en-GB" dirty="0"/>
          </a:p>
          <a:p>
            <a:pPr>
              <a:buNone/>
            </a:pPr>
            <a:r>
              <a:rPr lang="en-US" dirty="0" smtClean="0"/>
              <a:t>      1</a:t>
            </a:r>
            <a:r>
              <a:rPr lang="en-US" dirty="0"/>
              <a:t>. Has a linear syntax</a:t>
            </a:r>
            <a:endParaRPr lang="en-GB" dirty="0"/>
          </a:p>
          <a:p>
            <a:pPr>
              <a:buNone/>
            </a:pPr>
            <a:r>
              <a:rPr lang="en-US" dirty="0" smtClean="0"/>
              <a:t>      2</a:t>
            </a:r>
            <a:r>
              <a:rPr lang="en-US" dirty="0"/>
              <a:t>. Can be used both interactively and within application programs,</a:t>
            </a:r>
            <a:endParaRPr lang="en-GB" dirty="0"/>
          </a:p>
          <a:p>
            <a:pPr>
              <a:buNone/>
            </a:pPr>
            <a:r>
              <a:rPr lang="en-US" dirty="0" smtClean="0"/>
              <a:t>      3</a:t>
            </a:r>
            <a:r>
              <a:rPr lang="en-US" dirty="0"/>
              <a:t>. Supports data definition operations (including view definitions), data manipulation operations (update as well as retrieval), security and integrity constraints, and transaction management operations (begin, commit, and rollback).</a:t>
            </a:r>
            <a:endParaRPr lang="en-GB" dirty="0"/>
          </a:p>
          <a:p>
            <a:r>
              <a:rPr lang="en-US" b="1" dirty="0"/>
              <a:t>Rule 6:</a:t>
            </a:r>
            <a:r>
              <a:rPr lang="en-US" dirty="0"/>
              <a:t> The view updating rule: All views those can be updated theoretically, must be updated by the system.</a:t>
            </a:r>
            <a:endParaRPr lang="en-GB" dirty="0"/>
          </a:p>
          <a:p>
            <a:pPr>
              <a:buNone/>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err="1" smtClean="0"/>
              <a:t>Codd</a:t>
            </a:r>
            <a:r>
              <a:rPr lang="en-US" dirty="0" smtClean="0"/>
              <a:t> Rules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0000" lnSpcReduction="20000"/>
          </a:bodyPr>
          <a:lstStyle/>
          <a:p>
            <a:r>
              <a:rPr lang="en-US" b="1" dirty="0"/>
              <a:t>Rule 7:</a:t>
            </a:r>
            <a:r>
              <a:rPr lang="en-US" dirty="0"/>
              <a:t> </a:t>
            </a:r>
            <a:r>
              <a:rPr lang="en-US" b="1" dirty="0"/>
              <a:t>High-level insert, update, and delete: </a:t>
            </a:r>
            <a:r>
              <a:rPr lang="en-US" dirty="0"/>
              <a:t>The system must support set-at-a-time insert, update, and delete operators. This means that data can be retrieved from a relational database in sets constructed of data from multiple rows and/or multiple tables. This rule states that insert, update, and delete operations should be supported for any retrievable set rather than just for a single row in a single table.</a:t>
            </a:r>
            <a:endParaRPr lang="en-GB" dirty="0"/>
          </a:p>
          <a:p>
            <a:r>
              <a:rPr lang="en-US" b="1" dirty="0"/>
              <a:t>Rule 8:</a:t>
            </a:r>
            <a:r>
              <a:rPr lang="en-US" dirty="0"/>
              <a:t> </a:t>
            </a:r>
            <a:r>
              <a:rPr lang="en-US" b="1" dirty="0"/>
              <a:t>Physical data independence:</a:t>
            </a:r>
            <a:r>
              <a:rPr lang="en-US" dirty="0"/>
              <a:t> Changes to the physical level (how the data is stored, whether in arrays or linked lists etc.) must not require a change to an application based on the structure.</a:t>
            </a:r>
            <a:endParaRPr lang="en-GB" dirty="0"/>
          </a:p>
          <a:p>
            <a:r>
              <a:rPr lang="en-US" b="1" dirty="0"/>
              <a:t>Rule 9:</a:t>
            </a:r>
            <a:r>
              <a:rPr lang="en-US" dirty="0"/>
              <a:t> </a:t>
            </a:r>
            <a:r>
              <a:rPr lang="en-US" b="1" dirty="0"/>
              <a:t>Logical data independence: </a:t>
            </a:r>
            <a:r>
              <a:rPr lang="en-US" dirty="0"/>
              <a:t>Changes to the logical level (tables, columns, rows, and so on) must not require a change to an application based on the structure. Logical data independence is more difficult to achieve than physical data independence.</a:t>
            </a:r>
            <a:endParaRPr lang="en-GB" dirty="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err="1" smtClean="0"/>
              <a:t>Codd</a:t>
            </a:r>
            <a:r>
              <a:rPr lang="en-US" dirty="0" smtClean="0"/>
              <a:t> rules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0000" lnSpcReduction="20000"/>
          </a:bodyPr>
          <a:lstStyle/>
          <a:p>
            <a:r>
              <a:rPr lang="en-US" b="1" dirty="0"/>
              <a:t>Rule 10:</a:t>
            </a:r>
            <a:r>
              <a:rPr lang="en-US" dirty="0"/>
              <a:t> </a:t>
            </a:r>
            <a:r>
              <a:rPr lang="en-US" b="1" dirty="0"/>
              <a:t>Integrity independence: </a:t>
            </a:r>
            <a:r>
              <a:rPr lang="en-US" dirty="0"/>
              <a:t>Integrity constraints must be specified separately from application programs and stored in the catalog. It must be possible to change such constraints as and when appropriate without unnecessarily affecting existing applications.</a:t>
            </a:r>
            <a:endParaRPr lang="en-GB" dirty="0"/>
          </a:p>
          <a:p>
            <a:r>
              <a:rPr lang="en-US" b="1" dirty="0"/>
              <a:t>Rule 11:</a:t>
            </a:r>
            <a:r>
              <a:rPr lang="en-US" dirty="0"/>
              <a:t> </a:t>
            </a:r>
            <a:r>
              <a:rPr lang="en-US" b="1" dirty="0"/>
              <a:t>Distribution independence: </a:t>
            </a:r>
            <a:r>
              <a:rPr lang="en-US" dirty="0"/>
              <a:t>The distribution of portions of the database to various locations should be invisible to users of the database. Existing applications should continue to operate successfully:</a:t>
            </a:r>
            <a:endParaRPr lang="en-GB" dirty="0"/>
          </a:p>
          <a:p>
            <a:r>
              <a:rPr lang="en-US" dirty="0"/>
              <a:t>1. When a distributed version of the DBMS is first introduced; and</a:t>
            </a:r>
            <a:endParaRPr lang="en-GB" dirty="0"/>
          </a:p>
          <a:p>
            <a:r>
              <a:rPr lang="en-US" dirty="0"/>
              <a:t>2. When existing distributed data are redistributed around the system.</a:t>
            </a:r>
            <a:endParaRPr lang="en-GB" dirty="0"/>
          </a:p>
          <a:p>
            <a:r>
              <a:rPr lang="en-US" b="1" dirty="0"/>
              <a:t>Rule 12</a:t>
            </a:r>
            <a:r>
              <a:rPr lang="en-US" dirty="0"/>
              <a:t>: </a:t>
            </a:r>
            <a:r>
              <a:rPr lang="en-US" b="1" dirty="0"/>
              <a:t>The non subversion rule: </a:t>
            </a:r>
            <a:r>
              <a:rPr lang="en-US" dirty="0"/>
              <a:t>If the system provides a low-level (record-at-a-time) interface, then that interface cannot be used to subvert the system, for example, bypassing a relational security or integrity constraint</a:t>
            </a:r>
            <a:endParaRPr lang="en-GB" dirty="0"/>
          </a:p>
          <a:p>
            <a:pPr>
              <a:buNone/>
            </a:pP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a:solidFill>
            <a:schemeClr val="accent4">
              <a:lumMod val="40000"/>
              <a:lumOff val="60000"/>
            </a:schemeClr>
          </a:solidFill>
        </p:spPr>
        <p:txBody>
          <a:bodyPr/>
          <a:lstStyle/>
          <a:p>
            <a:pPr>
              <a:buNone/>
            </a:pPr>
            <a:endParaRPr lang="en-US" dirty="0" smtClean="0"/>
          </a:p>
          <a:p>
            <a:pPr>
              <a:buNone/>
            </a:pPr>
            <a:endParaRPr lang="en-US" dirty="0" smtClean="0"/>
          </a:p>
          <a:p>
            <a:pPr>
              <a:buNone/>
            </a:pPr>
            <a:r>
              <a:rPr lang="en-US" dirty="0" smtClean="0"/>
              <a:t>				</a:t>
            </a:r>
          </a:p>
          <a:p>
            <a:pPr>
              <a:buNone/>
            </a:pPr>
            <a:r>
              <a:rPr lang="en-US" sz="5400" dirty="0" smtClean="0"/>
              <a:t> </a:t>
            </a:r>
            <a:r>
              <a:rPr lang="en-US" sz="5400" dirty="0" smtClean="0"/>
              <a:t>                     </a:t>
            </a:r>
          </a:p>
          <a:p>
            <a:pPr>
              <a:buNone/>
            </a:pPr>
            <a:r>
              <a:rPr lang="en-US" sz="5400" dirty="0" smtClean="0"/>
              <a:t> </a:t>
            </a:r>
            <a:r>
              <a:rPr lang="en-US" sz="5400" dirty="0" smtClean="0"/>
              <a:t>                     END</a:t>
            </a:r>
            <a:endParaRPr lang="en-GB"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DBMS VS RDBMS</a:t>
            </a:r>
            <a:endParaRPr lang="en-GB" dirty="0"/>
          </a:p>
        </p:txBody>
      </p:sp>
      <p:pic>
        <p:nvPicPr>
          <p:cNvPr id="4" name="Content Placeholder 3" descr="Difference Between.png"/>
          <p:cNvPicPr>
            <a:picLocks noGrp="1" noChangeAspect="1"/>
          </p:cNvPicPr>
          <p:nvPr>
            <p:ph idx="1"/>
          </p:nvPr>
        </p:nvPicPr>
        <p:blipFill>
          <a:blip r:embed="rId2" cstate="print"/>
          <a:stretch>
            <a:fillRect/>
          </a:stretch>
        </p:blipFill>
        <p:spPr>
          <a:xfrm>
            <a:off x="0" y="1600200"/>
            <a:ext cx="9144000" cy="4953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Relationship</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endParaRPr lang="en-US" dirty="0" smtClean="0"/>
          </a:p>
          <a:p>
            <a:pPr>
              <a:buNone/>
            </a:pPr>
            <a:endParaRPr lang="en-US" dirty="0"/>
          </a:p>
          <a:p>
            <a:pPr>
              <a:buNone/>
            </a:pPr>
            <a:r>
              <a:rPr lang="en-US" dirty="0" smtClean="0"/>
              <a:t>Relationship defines how two tables are linked </a:t>
            </a:r>
          </a:p>
          <a:p>
            <a:pPr>
              <a:buNone/>
            </a:pPr>
            <a:r>
              <a:rPr lang="en-US" dirty="0" smtClean="0"/>
              <a:t>to each other.</a:t>
            </a:r>
          </a:p>
          <a:p>
            <a:pPr>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GB" dirty="0"/>
          </a:p>
        </p:txBody>
      </p:sp>
      <p:sp>
        <p:nvSpPr>
          <p:cNvPr id="3" name="Content Placeholder 2"/>
          <p:cNvSpPr>
            <a:spLocks noGrp="1"/>
          </p:cNvSpPr>
          <p:nvPr>
            <p:ph idx="1"/>
          </p:nvPr>
        </p:nvSpPr>
        <p:spPr>
          <a:solidFill>
            <a:schemeClr val="accent4"/>
          </a:solidFill>
        </p:spPr>
        <p:txBody>
          <a:bodyPr>
            <a:normAutofit fontScale="62500" lnSpcReduction="20000"/>
          </a:bodyPr>
          <a:lstStyle/>
          <a:p>
            <a:pPr>
              <a:buNone/>
            </a:pPr>
            <a:r>
              <a:rPr lang="en-GB" dirty="0"/>
              <a:t>There are three types of relationships:</a:t>
            </a:r>
            <a:r>
              <a:rPr lang="en-GB" dirty="0" smtClean="0"/>
              <a:t/>
            </a:r>
            <a:br>
              <a:rPr lang="en-GB" dirty="0" smtClean="0"/>
            </a:br>
            <a:r>
              <a:rPr lang="en-GB" b="1" dirty="0"/>
              <a:t>One-to-one:</a:t>
            </a:r>
            <a:r>
              <a:rPr lang="en-GB" dirty="0"/>
              <a:t> Both tables can have only one record on either side of the relationship. Each primary key value relates to only one (or no) record in the related table. They're like spouses—you may or may not be married, but if you are, both you and your spouse have only one spouse. Most one-to-one relationships are forced by business rules and don't flow naturally from the data. In the absence of such a rule, you can usually combine both tables into one table without breaking any normalization rules.</a:t>
            </a:r>
          </a:p>
          <a:p>
            <a:pPr>
              <a:buNone/>
            </a:pPr>
            <a:r>
              <a:rPr lang="en-GB" b="1" dirty="0" smtClean="0"/>
              <a:t>     One-to-many</a:t>
            </a:r>
            <a:r>
              <a:rPr lang="en-GB" b="1" dirty="0"/>
              <a:t>:</a:t>
            </a:r>
            <a:r>
              <a:rPr lang="en-GB" dirty="0"/>
              <a:t> The primary key table contains only one record that relates to none, one, or many records in the related table. This relationship is similar to the one between you and a parent. You have only one mother, but your mother may have several children.</a:t>
            </a:r>
          </a:p>
          <a:p>
            <a:pPr>
              <a:buNone/>
            </a:pPr>
            <a:r>
              <a:rPr lang="en-GB" b="1" dirty="0" smtClean="0"/>
              <a:t>      Many-to-many</a:t>
            </a:r>
            <a:r>
              <a:rPr lang="en-GB" b="1" dirty="0"/>
              <a:t>:</a:t>
            </a:r>
            <a:r>
              <a:rPr lang="en-GB" dirty="0"/>
              <a:t> Each record in both tables can relate to any number of records (or no records) in the other table. For instance, if you have several siblings, so do your siblings (have many siblings). Many-to-many relationships require a third table, known as an associate or linking table, because relational systems can't directly accommodate the relationship.</a:t>
            </a:r>
          </a:p>
          <a:p>
            <a:pPr>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188913"/>
            <a:ext cx="8229600" cy="981075"/>
          </a:xfrm>
          <a:solidFill>
            <a:schemeClr val="accent4"/>
          </a:solidFill>
        </p:spPr>
        <p:txBody>
          <a:bodyPr>
            <a:normAutofit fontScale="90000"/>
          </a:bodyPr>
          <a:lstStyle/>
          <a:p>
            <a:pPr eaLnBrk="1" hangingPunct="1"/>
            <a:r>
              <a:rPr lang="en-US" sz="3200" dirty="0" smtClean="0">
                <a:solidFill>
                  <a:schemeClr val="tx1"/>
                </a:solidFill>
              </a:rPr>
              <a:t/>
            </a:r>
            <a:br>
              <a:rPr lang="en-US" sz="3200" dirty="0" smtClean="0">
                <a:solidFill>
                  <a:schemeClr val="tx1"/>
                </a:solidFill>
              </a:rPr>
            </a:br>
            <a:r>
              <a:rPr lang="en-US" sz="3200" dirty="0" smtClean="0">
                <a:solidFill>
                  <a:schemeClr val="tx1"/>
                </a:solidFill>
              </a:rPr>
              <a:t>Keys in RDBMS</a:t>
            </a:r>
          </a:p>
        </p:txBody>
      </p:sp>
      <p:sp>
        <p:nvSpPr>
          <p:cNvPr id="14339" name="Rectangle 3"/>
          <p:cNvSpPr>
            <a:spLocks noGrp="1" noChangeArrowheads="1"/>
          </p:cNvSpPr>
          <p:nvPr>
            <p:ph idx="1"/>
          </p:nvPr>
        </p:nvSpPr>
        <p:spPr>
          <a:xfrm>
            <a:off x="457200" y="1643063"/>
            <a:ext cx="8401050" cy="4525962"/>
          </a:xfrm>
          <a:solidFill>
            <a:schemeClr val="accent4">
              <a:lumMod val="40000"/>
              <a:lumOff val="60000"/>
            </a:schemeClr>
          </a:solidFill>
        </p:spPr>
        <p:txBody>
          <a:bodyPr/>
          <a:lstStyle/>
          <a:p>
            <a:pPr eaLnBrk="1" hangingPunct="1">
              <a:buFontTx/>
              <a:buNone/>
            </a:pPr>
            <a:r>
              <a:rPr lang="en-US" sz="1800" b="1" dirty="0" smtClean="0"/>
              <a:t>Primary Key</a:t>
            </a:r>
          </a:p>
          <a:p>
            <a:pPr eaLnBrk="1" hangingPunct="1">
              <a:buFontTx/>
              <a:buNone/>
            </a:pPr>
            <a:r>
              <a:rPr lang="en-US" sz="1800" dirty="0" smtClean="0"/>
              <a:t>An attribute  that is used to access the table data is called primary key. It must</a:t>
            </a:r>
          </a:p>
          <a:p>
            <a:pPr eaLnBrk="1" hangingPunct="1">
              <a:buFontTx/>
              <a:buNone/>
            </a:pPr>
            <a:r>
              <a:rPr lang="en-US" sz="1800" dirty="0" smtClean="0"/>
              <a:t>Contain Unique values. It uniquely identifies a record in a table.</a:t>
            </a:r>
          </a:p>
          <a:p>
            <a:pPr eaLnBrk="1" hangingPunct="1">
              <a:buFontTx/>
              <a:buNone/>
            </a:pPr>
            <a:endParaRPr lang="en-US" sz="1800" b="1" dirty="0" smtClean="0"/>
          </a:p>
          <a:p>
            <a:pPr eaLnBrk="1" hangingPunct="1">
              <a:buFontTx/>
              <a:buNone/>
            </a:pPr>
            <a:r>
              <a:rPr lang="en-US" sz="1800" b="1" dirty="0" smtClean="0"/>
              <a:t>Candidate Key</a:t>
            </a:r>
          </a:p>
          <a:p>
            <a:pPr eaLnBrk="1" hangingPunct="1">
              <a:buFontTx/>
              <a:buNone/>
            </a:pPr>
            <a:r>
              <a:rPr lang="en-US" sz="1800" dirty="0" smtClean="0"/>
              <a:t>It is set of attributes from which primary key is selected. One of them is made as</a:t>
            </a:r>
          </a:p>
          <a:p>
            <a:pPr eaLnBrk="1" hangingPunct="1">
              <a:buFontTx/>
              <a:buNone/>
            </a:pPr>
            <a:r>
              <a:rPr lang="en-US" sz="1800" dirty="0" smtClean="0"/>
              <a:t>Primary key and rest are candidate keys. They are candidate for primary key.</a:t>
            </a:r>
          </a:p>
          <a:p>
            <a:pPr eaLnBrk="1" hangingPunct="1">
              <a:buFontTx/>
              <a:buNone/>
            </a:pPr>
            <a:r>
              <a:rPr lang="en-US" sz="1800" dirty="0" smtClean="0"/>
              <a:t>It uniquely identifies a record.</a:t>
            </a:r>
          </a:p>
          <a:p>
            <a:pPr eaLnBrk="1" hangingPunct="1">
              <a:buFontTx/>
              <a:buNone/>
            </a:pPr>
            <a:endParaRPr lang="en-US" sz="1800" b="1" dirty="0" smtClean="0"/>
          </a:p>
          <a:p>
            <a:pPr eaLnBrk="1" hangingPunct="1">
              <a:buFontTx/>
              <a:buNone/>
            </a:pPr>
            <a:r>
              <a:rPr lang="en-US" sz="1800" b="1" dirty="0" smtClean="0"/>
              <a:t>Composite key</a:t>
            </a:r>
          </a:p>
          <a:p>
            <a:pPr eaLnBrk="1" hangingPunct="1">
              <a:buFontTx/>
              <a:buNone/>
            </a:pPr>
            <a:r>
              <a:rPr lang="en-US" sz="1800" dirty="0" smtClean="0"/>
              <a:t>When more than one attributes are used to uniquely identify a record in a table</a:t>
            </a:r>
          </a:p>
          <a:p>
            <a:pPr eaLnBrk="1" hangingPunct="1">
              <a:buFontTx/>
              <a:buNone/>
            </a:pPr>
            <a:r>
              <a:rPr lang="en-US" sz="1800" dirty="0" smtClean="0"/>
              <a:t>It becomes composite key.</a:t>
            </a:r>
          </a:p>
          <a:p>
            <a:pPr eaLnBrk="1" hangingPunct="1">
              <a:buFontTx/>
              <a:buNone/>
            </a:pPr>
            <a:endParaRPr lang="en-US" sz="1800" dirty="0" smtClean="0"/>
          </a:p>
          <a:p>
            <a:pPr eaLnBrk="1" hangingPunct="1">
              <a:buFontTx/>
              <a:buNone/>
            </a:pPr>
            <a:endParaRPr lang="en-US" sz="1800" dirty="0" smtClean="0"/>
          </a:p>
          <a:p>
            <a:pPr eaLnBrk="1" hangingPunct="1">
              <a:buFontTx/>
              <a:buNone/>
            </a:pP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188913"/>
            <a:ext cx="8229600" cy="981075"/>
          </a:xfrm>
          <a:solidFill>
            <a:schemeClr val="accent4"/>
          </a:solidFill>
        </p:spPr>
        <p:txBody>
          <a:bodyPr>
            <a:normAutofit fontScale="90000"/>
          </a:bodyPr>
          <a:lstStyle/>
          <a:p>
            <a:pPr eaLnBrk="1" hangingPunct="1"/>
            <a:r>
              <a:rPr lang="en-US" sz="3200" dirty="0" smtClean="0">
                <a:solidFill>
                  <a:schemeClr val="tx1"/>
                </a:solidFill>
              </a:rPr>
              <a:t/>
            </a:r>
            <a:br>
              <a:rPr lang="en-US" sz="3200" dirty="0" smtClean="0">
                <a:solidFill>
                  <a:schemeClr val="tx1"/>
                </a:solidFill>
              </a:rPr>
            </a:br>
            <a:r>
              <a:rPr lang="en-US" sz="3200" dirty="0" smtClean="0">
                <a:solidFill>
                  <a:schemeClr val="tx1"/>
                </a:solidFill>
              </a:rPr>
              <a:t>Keys in RDBMS</a:t>
            </a:r>
          </a:p>
        </p:txBody>
      </p:sp>
      <p:sp>
        <p:nvSpPr>
          <p:cNvPr id="15363" name="Rectangle 3"/>
          <p:cNvSpPr>
            <a:spLocks noGrp="1" noChangeArrowheads="1"/>
          </p:cNvSpPr>
          <p:nvPr>
            <p:ph type="body" idx="1"/>
          </p:nvPr>
        </p:nvSpPr>
        <p:spPr>
          <a:solidFill>
            <a:schemeClr val="accent4">
              <a:lumMod val="40000"/>
              <a:lumOff val="60000"/>
            </a:schemeClr>
          </a:solidFill>
        </p:spPr>
        <p:txBody>
          <a:bodyPr/>
          <a:lstStyle/>
          <a:p>
            <a:pPr eaLnBrk="1" hangingPunct="1">
              <a:buFontTx/>
              <a:buNone/>
            </a:pPr>
            <a:r>
              <a:rPr lang="en-US" sz="1800" dirty="0" smtClean="0"/>
              <a:t> </a:t>
            </a:r>
          </a:p>
          <a:p>
            <a:pPr eaLnBrk="1" hangingPunct="1">
              <a:buFontTx/>
              <a:buNone/>
            </a:pPr>
            <a:r>
              <a:rPr lang="en-US" sz="1800" dirty="0" smtClean="0"/>
              <a:t>  </a:t>
            </a:r>
            <a:r>
              <a:rPr lang="en-US" sz="1800" b="1" dirty="0" smtClean="0"/>
              <a:t>Super Key</a:t>
            </a:r>
          </a:p>
          <a:p>
            <a:pPr eaLnBrk="1" hangingPunct="1">
              <a:buFontTx/>
              <a:buNone/>
            </a:pPr>
            <a:endParaRPr lang="en-US" sz="1800" dirty="0" smtClean="0"/>
          </a:p>
          <a:p>
            <a:pPr eaLnBrk="1" hangingPunct="1">
              <a:buFontTx/>
              <a:buNone/>
            </a:pPr>
            <a:r>
              <a:rPr lang="en-US" sz="1800" dirty="0" smtClean="0"/>
              <a:t>  It is a set of attributes that uniquely identifies  each record in a table. It is a </a:t>
            </a:r>
          </a:p>
          <a:p>
            <a:pPr eaLnBrk="1" hangingPunct="1">
              <a:buFontTx/>
              <a:buNone/>
            </a:pPr>
            <a:r>
              <a:rPr lang="en-US" sz="1800" dirty="0" smtClean="0"/>
              <a:t>  superset of candidate key.</a:t>
            </a:r>
          </a:p>
          <a:p>
            <a:pPr eaLnBrk="1" hangingPunct="1">
              <a:buFontTx/>
              <a:buNone/>
            </a:pPr>
            <a:endParaRPr lang="en-US" sz="1800" dirty="0" smtClean="0"/>
          </a:p>
          <a:p>
            <a:pPr eaLnBrk="1" hangingPunct="1">
              <a:buFontTx/>
              <a:buNone/>
            </a:pPr>
            <a:r>
              <a:rPr lang="en-US" sz="1800" dirty="0" smtClean="0"/>
              <a:t>  </a:t>
            </a:r>
            <a:r>
              <a:rPr lang="en-US" sz="1800" b="1" dirty="0" smtClean="0"/>
              <a:t>Secondary Key</a:t>
            </a:r>
          </a:p>
          <a:p>
            <a:pPr eaLnBrk="1" hangingPunct="1">
              <a:buFontTx/>
              <a:buNone/>
            </a:pPr>
            <a:endParaRPr lang="en-US" sz="1800" dirty="0" smtClean="0"/>
          </a:p>
          <a:p>
            <a:pPr eaLnBrk="1" hangingPunct="1">
              <a:buFontTx/>
              <a:buNone/>
            </a:pPr>
            <a:r>
              <a:rPr lang="en-US" sz="1800" dirty="0" smtClean="0"/>
              <a:t>  The candidate keys which are not selected as primary key , are called as</a:t>
            </a:r>
          </a:p>
          <a:p>
            <a:pPr eaLnBrk="1" hangingPunct="1">
              <a:buFontTx/>
              <a:buNone/>
            </a:pPr>
            <a:r>
              <a:rPr lang="en-US" sz="1800" dirty="0" smtClean="0"/>
              <a:t>  secondary key or alternate key.</a:t>
            </a:r>
          </a:p>
          <a:p>
            <a:pPr eaLnBrk="1" hangingPunct="1">
              <a:buFontTx/>
              <a:buNone/>
            </a:pPr>
            <a:r>
              <a:rPr lang="en-US" sz="1800" dirty="0" smtClean="0"/>
              <a:t> </a:t>
            </a:r>
          </a:p>
          <a:p>
            <a:pPr eaLnBrk="1" hangingPunct="1">
              <a:buFontTx/>
              <a:buNone/>
            </a:pPr>
            <a:endParaRPr lang="en-US" sz="1800" dirty="0" smtClean="0"/>
          </a:p>
          <a:p>
            <a:pPr eaLnBrk="1" hangingPunct="1">
              <a:buFontTx/>
              <a:buNone/>
            </a:pPr>
            <a:r>
              <a:rPr lang="en-US" sz="18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Constraints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GB" b="1" dirty="0" smtClean="0"/>
              <a:t>   Constraints</a:t>
            </a:r>
            <a:r>
              <a:rPr lang="en-GB" dirty="0"/>
              <a:t> enforce limits to the data or type of data that can be inserted/updated/deleted from a table. The whole purpose of </a:t>
            </a:r>
            <a:r>
              <a:rPr lang="en-GB" b="1" dirty="0"/>
              <a:t>constraints</a:t>
            </a:r>
            <a:r>
              <a:rPr lang="en-GB" dirty="0"/>
              <a:t> is to maintain the data integrity during an update/delete/insert into a table. In this tutorial we will learn several types of </a:t>
            </a:r>
            <a:r>
              <a:rPr lang="en-GB" b="1" dirty="0"/>
              <a:t>constraints</a:t>
            </a:r>
            <a:r>
              <a:rPr lang="en-GB" dirty="0"/>
              <a:t> that can be created in </a:t>
            </a:r>
            <a:r>
              <a:rPr lang="en-GB" b="1" dirty="0"/>
              <a:t>RDBMS</a:t>
            </a:r>
            <a:r>
              <a:rPr lang="en-GB"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Constraints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55000" lnSpcReduction="20000"/>
          </a:bodyPr>
          <a:lstStyle/>
          <a:p>
            <a:pPr>
              <a:buNone/>
            </a:pPr>
            <a:r>
              <a:rPr lang="en-GB" b="1" dirty="0"/>
              <a:t>PRIMARY KEY:</a:t>
            </a:r>
          </a:p>
          <a:p>
            <a:r>
              <a:rPr lang="en-GB" b="1" dirty="0"/>
              <a:t>Primary key</a:t>
            </a:r>
            <a:r>
              <a:rPr lang="en-GB" dirty="0"/>
              <a:t> uniquely identifies each record in a table. It must have unique values and cannot contain nulls. In the below example the ROLL_NO field is marked as primary key, that means the ROLL_NO field cannot have duplicate and null values.</a:t>
            </a:r>
          </a:p>
          <a:p>
            <a:pPr>
              <a:buNone/>
            </a:pPr>
            <a:r>
              <a:rPr lang="en-GB" dirty="0" smtClean="0"/>
              <a:t>     CREATE </a:t>
            </a:r>
            <a:r>
              <a:rPr lang="en-GB" dirty="0"/>
              <a:t>TABLE STUDENT( ROLL_NO   INT  NOT NULL, STU_NAME VARCHAR (35)  NOT NULL UNIQUE, STU_AGE INT NOT NULL, STU_ADDRESS VARCHAR (35) UNIQUE, </a:t>
            </a:r>
            <a:r>
              <a:rPr lang="en-GB" b="1" dirty="0"/>
              <a:t>PRIMARY KEY</a:t>
            </a:r>
            <a:r>
              <a:rPr lang="en-GB" dirty="0"/>
              <a:t> (ROLL_NO) </a:t>
            </a:r>
            <a:r>
              <a:rPr lang="en-GB" dirty="0" smtClean="0"/>
              <a:t>);</a:t>
            </a:r>
          </a:p>
          <a:p>
            <a:pPr>
              <a:buNone/>
            </a:pPr>
            <a:endParaRPr lang="en-GB" b="1" dirty="0" smtClean="0"/>
          </a:p>
          <a:p>
            <a:pPr>
              <a:buNone/>
            </a:pPr>
            <a:r>
              <a:rPr lang="en-GB" b="1" dirty="0" smtClean="0"/>
              <a:t>FOREIGN </a:t>
            </a:r>
            <a:r>
              <a:rPr lang="en-GB" b="1" dirty="0"/>
              <a:t>KEY:</a:t>
            </a:r>
          </a:p>
          <a:p>
            <a:r>
              <a:rPr lang="en-GB" dirty="0"/>
              <a:t>Foreign keys are the columns of a table that points to the primary key of another table. They act as a cross-reference between tables.</a:t>
            </a:r>
            <a:br>
              <a:rPr lang="en-GB" dirty="0"/>
            </a:br>
            <a:endParaRPr lang="en-GB" dirty="0" smtClean="0"/>
          </a:p>
          <a:p>
            <a:pPr>
              <a:buNone/>
            </a:pPr>
            <a:r>
              <a:rPr lang="en-GB" b="1" dirty="0" smtClean="0"/>
              <a:t>Domain </a:t>
            </a:r>
            <a:r>
              <a:rPr lang="en-GB" b="1" dirty="0"/>
              <a:t>constraints:</a:t>
            </a:r>
          </a:p>
          <a:p>
            <a:r>
              <a:rPr lang="en-GB" dirty="0"/>
              <a:t>Each table has certain set of columns and each column allows a same type of data, based on its data type. The column does not accept values of any other data type.</a:t>
            </a:r>
            <a:br>
              <a:rPr lang="en-GB" dirty="0"/>
            </a:br>
            <a:r>
              <a:rPr lang="en-GB" b="1" dirty="0"/>
              <a:t>Domain constraints</a:t>
            </a:r>
            <a:r>
              <a:rPr lang="en-GB" dirty="0"/>
              <a:t> are </a:t>
            </a:r>
            <a:r>
              <a:rPr lang="en-GB" b="1" dirty="0"/>
              <a:t>user defined data type</a:t>
            </a:r>
            <a:r>
              <a:rPr lang="en-GB" dirty="0"/>
              <a:t> and we can define them like this:</a:t>
            </a:r>
          </a:p>
          <a:p>
            <a:pPr>
              <a:buNone/>
            </a:pPr>
            <a:r>
              <a:rPr lang="en-GB" b="1" dirty="0"/>
              <a:t>Domain Constraint = data type + Constraints (NOT NULL / UNIQUE / PRIMARY KEY / FOREIGN KEY / CHECK / DEFAULT)</a:t>
            </a:r>
          </a:p>
          <a:p>
            <a:pPr>
              <a:buNone/>
            </a:pP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err="1" smtClean="0"/>
              <a:t>Codd</a:t>
            </a:r>
            <a:r>
              <a:rPr lang="en-US" dirty="0" smtClean="0"/>
              <a:t> Rules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a:buNone/>
            </a:pPr>
            <a:r>
              <a:rPr lang="en-IN" dirty="0" smtClean="0"/>
              <a:t>    Dr</a:t>
            </a:r>
            <a:r>
              <a:rPr lang="en-IN" dirty="0"/>
              <a:t>. Edgar Frank </a:t>
            </a:r>
            <a:r>
              <a:rPr lang="en-IN" dirty="0" err="1"/>
              <a:t>Codd</a:t>
            </a:r>
            <a:r>
              <a:rPr lang="en-IN" dirty="0"/>
              <a:t> (August 19, 1923 – April 18, 2003) was an computer scientist, while working for IBM he invented the relational model for database management ( theoretical basis for relational databases). </a:t>
            </a:r>
            <a:r>
              <a:rPr lang="en-IN" dirty="0" err="1"/>
              <a:t>Codd</a:t>
            </a:r>
            <a:r>
              <a:rPr lang="en-IN" dirty="0"/>
              <a:t> proposed thirteen rules (numbered zero to twelve) and said that if a Database Management System meets these rules, it can be called as a Relational Database Management System. These rules are called as Codd's12 rules. Hardly any commercial product follows all</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305</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RDBMS</vt:lpstr>
      <vt:lpstr>DBMS VS RDBMS</vt:lpstr>
      <vt:lpstr>Relationship</vt:lpstr>
      <vt:lpstr>Relationship Types</vt:lpstr>
      <vt:lpstr> Keys in RDBMS</vt:lpstr>
      <vt:lpstr> Keys in RDBMS</vt:lpstr>
      <vt:lpstr>Constraints</vt:lpstr>
      <vt:lpstr>Constraints Contd..</vt:lpstr>
      <vt:lpstr>Codd Rules</vt:lpstr>
      <vt:lpstr>Codd Rules contd..</vt:lpstr>
      <vt:lpstr>Codd Rules Contd..</vt:lpstr>
      <vt:lpstr>Codd Rules Contd..</vt:lpstr>
      <vt:lpstr>Codd rules Contd..</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madhu</dc:creator>
  <cp:lastModifiedBy>madhu</cp:lastModifiedBy>
  <cp:revision>5</cp:revision>
  <dcterms:created xsi:type="dcterms:W3CDTF">2018-01-18T23:38:39Z</dcterms:created>
  <dcterms:modified xsi:type="dcterms:W3CDTF">2018-01-19T00:02:11Z</dcterms:modified>
</cp:coreProperties>
</file>