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5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4F80E5A-9778-4AA7-8BD1-F52A526AAED9}" type="datetimeFigureOut">
              <a:rPr lang="en-GB" smtClean="0"/>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C65B07-4269-40C2-AB41-A4947821DE82}"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4F80E5A-9778-4AA7-8BD1-F52A526AAED9}" type="datetimeFigureOut">
              <a:rPr lang="en-GB" smtClean="0"/>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C65B07-4269-40C2-AB41-A4947821DE82}"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4F80E5A-9778-4AA7-8BD1-F52A526AAED9}" type="datetimeFigureOut">
              <a:rPr lang="en-GB" smtClean="0"/>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C65B07-4269-40C2-AB41-A4947821DE82}"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4F80E5A-9778-4AA7-8BD1-F52A526AAED9}" type="datetimeFigureOut">
              <a:rPr lang="en-GB" smtClean="0"/>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C65B07-4269-40C2-AB41-A4947821DE82}"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F80E5A-9778-4AA7-8BD1-F52A526AAED9}" type="datetimeFigureOut">
              <a:rPr lang="en-GB" smtClean="0"/>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C65B07-4269-40C2-AB41-A4947821DE82}"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4F80E5A-9778-4AA7-8BD1-F52A526AAED9}" type="datetimeFigureOut">
              <a:rPr lang="en-GB" smtClean="0"/>
              <a:t>18/01/2018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C65B07-4269-40C2-AB41-A4947821DE82}"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4F80E5A-9778-4AA7-8BD1-F52A526AAED9}" type="datetimeFigureOut">
              <a:rPr lang="en-GB" smtClean="0"/>
              <a:t>18/01/2018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C65B07-4269-40C2-AB41-A4947821DE82}"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4F80E5A-9778-4AA7-8BD1-F52A526AAED9}" type="datetimeFigureOut">
              <a:rPr lang="en-GB" smtClean="0"/>
              <a:t>18/01/2018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C65B07-4269-40C2-AB41-A4947821DE82}"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F80E5A-9778-4AA7-8BD1-F52A526AAED9}" type="datetimeFigureOut">
              <a:rPr lang="en-GB" smtClean="0"/>
              <a:t>18/01/2018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6C65B07-4269-40C2-AB41-A4947821DE82}"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F80E5A-9778-4AA7-8BD1-F52A526AAED9}" type="datetimeFigureOut">
              <a:rPr lang="en-GB" smtClean="0"/>
              <a:t>18/01/2018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C65B07-4269-40C2-AB41-A4947821DE82}"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F80E5A-9778-4AA7-8BD1-F52A526AAED9}" type="datetimeFigureOut">
              <a:rPr lang="en-GB" smtClean="0"/>
              <a:t>18/01/2018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C65B07-4269-40C2-AB41-A4947821DE82}"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F80E5A-9778-4AA7-8BD1-F52A526AAED9}" type="datetimeFigureOut">
              <a:rPr lang="en-GB" smtClean="0"/>
              <a:t>18/01/2018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65B07-4269-40C2-AB41-A4947821DE82}"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Introduction</a:t>
            </a:r>
            <a:endParaRPr lang="en-GB" dirty="0"/>
          </a:p>
        </p:txBody>
      </p:sp>
      <p:sp>
        <p:nvSpPr>
          <p:cNvPr id="3" name="Content Placeholder 2"/>
          <p:cNvSpPr>
            <a:spLocks noGrp="1"/>
          </p:cNvSpPr>
          <p:nvPr>
            <p:ph idx="1"/>
          </p:nvPr>
        </p:nvSpPr>
        <p:spPr/>
        <p:txBody>
          <a:bodyPr/>
          <a:lstStyle/>
          <a:p>
            <a:pPr marL="514350" indent="-514350">
              <a:buFont typeface="Wingdings" pitchFamily="2" charset="2"/>
              <a:buChar char="Ø"/>
            </a:pPr>
            <a:endParaRPr lang="en-US" dirty="0" smtClean="0"/>
          </a:p>
          <a:p>
            <a:pPr marL="514350" indent="-514350">
              <a:buFont typeface="Wingdings" pitchFamily="2" charset="2"/>
              <a:buChar char="Ø"/>
            </a:pPr>
            <a:r>
              <a:rPr lang="en-US" dirty="0" smtClean="0"/>
              <a:t> Database</a:t>
            </a:r>
          </a:p>
          <a:p>
            <a:pPr marL="514350" indent="-514350">
              <a:buFont typeface="Wingdings" pitchFamily="2" charset="2"/>
              <a:buChar char="Ø"/>
            </a:pPr>
            <a:r>
              <a:rPr lang="en-US" dirty="0" smtClean="0"/>
              <a:t>Uses of Database</a:t>
            </a:r>
          </a:p>
          <a:p>
            <a:pPr marL="514350" indent="-514350">
              <a:buFont typeface="Wingdings" pitchFamily="2" charset="2"/>
              <a:buChar char="Ø"/>
            </a:pPr>
            <a:r>
              <a:rPr lang="en-US" dirty="0" smtClean="0"/>
              <a:t>History of Database</a:t>
            </a:r>
          </a:p>
          <a:p>
            <a:pPr marL="514350" indent="-514350">
              <a:buFont typeface="Wingdings" pitchFamily="2" charset="2"/>
              <a:buChar char="Ø"/>
            </a:pPr>
            <a:r>
              <a:rPr lang="en-US" dirty="0" smtClean="0"/>
              <a:t>Database Architecture</a:t>
            </a:r>
          </a:p>
          <a:p>
            <a:pPr marL="514350" indent="-514350">
              <a:buFont typeface="Wingdings" pitchFamily="2" charset="2"/>
              <a:buChar char="Ø"/>
            </a:pPr>
            <a:r>
              <a:rPr lang="en-US" dirty="0" smtClean="0"/>
              <a:t>Database Concepts</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Hierarchical Model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pPr>
              <a:buNone/>
            </a:pPr>
            <a:r>
              <a:rPr lang="en-US" dirty="0" smtClean="0"/>
              <a:t>Advantages of Hierarchical Model</a:t>
            </a:r>
          </a:p>
          <a:p>
            <a:pPr>
              <a:buNone/>
            </a:pPr>
            <a:endParaRPr lang="en-US" dirty="0" smtClean="0"/>
          </a:p>
          <a:p>
            <a:pPr fontAlgn="base">
              <a:buFont typeface="Wingdings" pitchFamily="2" charset="2"/>
              <a:buChar char="Ø"/>
            </a:pPr>
            <a:r>
              <a:rPr lang="en-US" dirty="0" smtClean="0"/>
              <a:t> It provides simplicity and it is easy to design</a:t>
            </a:r>
            <a:r>
              <a:rPr lang="en-US" dirty="0" smtClean="0"/>
              <a:t>.</a:t>
            </a:r>
            <a:endParaRPr lang="en-GB" dirty="0" smtClean="0"/>
          </a:p>
          <a:p>
            <a:pPr fontAlgn="base">
              <a:buFont typeface="Wingdings" pitchFamily="2" charset="2"/>
              <a:buChar char="Ø"/>
            </a:pPr>
            <a:r>
              <a:rPr lang="en-US" dirty="0" smtClean="0"/>
              <a:t> </a:t>
            </a:r>
            <a:r>
              <a:rPr lang="en-US" dirty="0" smtClean="0"/>
              <a:t>It also provides data integrity. Since, it is based </a:t>
            </a:r>
            <a:r>
              <a:rPr lang="en-US" dirty="0" smtClean="0"/>
              <a:t>on </a:t>
            </a:r>
            <a:r>
              <a:rPr lang="en-US" dirty="0" smtClean="0"/>
              <a:t>parent-child relationship. So, there is </a:t>
            </a:r>
            <a:r>
              <a:rPr lang="en-US" dirty="0" smtClean="0"/>
              <a:t>always a </a:t>
            </a:r>
            <a:r>
              <a:rPr lang="en-US" dirty="0" smtClean="0"/>
              <a:t>link between these </a:t>
            </a:r>
            <a:r>
              <a:rPr lang="en-US" dirty="0" smtClean="0"/>
              <a:t>segments.</a:t>
            </a:r>
          </a:p>
          <a:p>
            <a:pPr fontAlgn="base">
              <a:buFont typeface="Wingdings" pitchFamily="2" charset="2"/>
              <a:buChar char="Ø"/>
            </a:pPr>
            <a:r>
              <a:rPr lang="en-US" dirty="0" smtClean="0"/>
              <a:t>It is more efficient when the database contains more 1:M relationships.</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Hierarchical Model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92500" lnSpcReduction="20000"/>
          </a:bodyPr>
          <a:lstStyle/>
          <a:p>
            <a:pPr>
              <a:buNone/>
            </a:pPr>
            <a:r>
              <a:rPr lang="en-US" b="1" dirty="0" smtClean="0"/>
              <a:t>Dis-Advantages of Hierarchical Model</a:t>
            </a:r>
          </a:p>
          <a:p>
            <a:pPr>
              <a:buNone/>
            </a:pPr>
            <a:endParaRPr lang="en-US" dirty="0" smtClean="0"/>
          </a:p>
          <a:p>
            <a:pPr fontAlgn="base">
              <a:buFont typeface="Wingdings" pitchFamily="2" charset="2"/>
              <a:buChar char="Ø"/>
            </a:pPr>
            <a:r>
              <a:rPr lang="en-US" dirty="0" smtClean="0"/>
              <a:t>There exist operational anomalies in this model.</a:t>
            </a:r>
            <a:endParaRPr lang="en-GB" dirty="0" smtClean="0"/>
          </a:p>
          <a:p>
            <a:pPr fontAlgn="base">
              <a:buFont typeface="Wingdings" pitchFamily="2" charset="2"/>
              <a:buChar char="Ø"/>
            </a:pPr>
            <a:r>
              <a:rPr lang="en-US" dirty="0" smtClean="0"/>
              <a:t>Implementation </a:t>
            </a:r>
            <a:r>
              <a:rPr lang="en-US" dirty="0" smtClean="0"/>
              <a:t>Complexity</a:t>
            </a:r>
            <a:endParaRPr lang="en-GB" dirty="0" smtClean="0"/>
          </a:p>
          <a:p>
            <a:pPr fontAlgn="base">
              <a:buFont typeface="Wingdings" pitchFamily="2" charset="2"/>
              <a:buChar char="Ø"/>
            </a:pPr>
            <a:r>
              <a:rPr lang="en-US" dirty="0" smtClean="0"/>
              <a:t>It </a:t>
            </a:r>
            <a:r>
              <a:rPr lang="en-US" dirty="0" smtClean="0"/>
              <a:t>is easy to design but very difficult to implement.</a:t>
            </a:r>
            <a:endParaRPr lang="en-GB" dirty="0" smtClean="0"/>
          </a:p>
          <a:p>
            <a:pPr>
              <a:buFont typeface="Wingdings" pitchFamily="2" charset="2"/>
              <a:buChar char="Ø"/>
            </a:pPr>
            <a:r>
              <a:rPr lang="en-US" dirty="0" smtClean="0"/>
              <a:t>Database </a:t>
            </a:r>
            <a:r>
              <a:rPr lang="en-US" dirty="0" smtClean="0"/>
              <a:t>Management System-If you make any change in the database structure then you need to make all the necessary changes in all the application program that access the database</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Network Data Model</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92500" lnSpcReduction="20000"/>
          </a:bodyPr>
          <a:lstStyle/>
          <a:p>
            <a:pPr>
              <a:buNone/>
            </a:pPr>
            <a:r>
              <a:rPr lang="en-GB" dirty="0" smtClean="0"/>
              <a:t>The network model's original inventor was Charles </a:t>
            </a:r>
            <a:r>
              <a:rPr lang="en-GB" dirty="0" smtClean="0"/>
              <a:t>Bachman </a:t>
            </a:r>
            <a:r>
              <a:rPr lang="en-GB" dirty="0" smtClean="0"/>
              <a:t>and it was developed into a standard specification published in 1969 by the Conference on Data Systems Languages (CODASYL) Consortium. </a:t>
            </a:r>
            <a:endParaRPr lang="en-GB" dirty="0" smtClean="0"/>
          </a:p>
          <a:p>
            <a:pPr>
              <a:buNone/>
            </a:pPr>
            <a:r>
              <a:rPr lang="en-GB" dirty="0" smtClean="0"/>
              <a:t>This </a:t>
            </a:r>
            <a:r>
              <a:rPr lang="en-GB" dirty="0" smtClean="0"/>
              <a:t>was followed by a second publication in 1971, which became the basis for most implementations</a:t>
            </a:r>
            <a:r>
              <a:rPr lang="en-GB" dirty="0" smtClean="0"/>
              <a:t>.</a:t>
            </a:r>
          </a:p>
          <a:p>
            <a:pPr>
              <a:buNone/>
            </a:pPr>
            <a:r>
              <a:rPr lang="en-GB" dirty="0" smtClean="0"/>
              <a:t> </a:t>
            </a:r>
            <a:r>
              <a:rPr lang="en-GB" dirty="0" smtClean="0"/>
              <a:t>Subsequent work continued into the early 1980s, culminating in an </a:t>
            </a:r>
            <a:r>
              <a:rPr lang="en-GB" dirty="0" smtClean="0"/>
              <a:t>ISO specification</a:t>
            </a:r>
            <a:r>
              <a:rPr lang="en-GB" dirty="0" smtClean="0"/>
              <a:t>, but this had little influence on products.</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Network</a:t>
            </a:r>
            <a:r>
              <a:rPr lang="en-US" dirty="0" smtClean="0"/>
              <a:t> Model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92500" lnSpcReduction="20000"/>
          </a:bodyPr>
          <a:lstStyle/>
          <a:p>
            <a:pPr>
              <a:buNone/>
            </a:pPr>
            <a:r>
              <a:rPr lang="en-GB" dirty="0" smtClean="0"/>
              <a:t>An enhanced form of the hierarchical data model, the network model represents data in a tree of records</a:t>
            </a:r>
            <a:r>
              <a:rPr lang="en-GB" dirty="0" smtClean="0"/>
              <a:t>.</a:t>
            </a:r>
          </a:p>
          <a:p>
            <a:pPr>
              <a:buNone/>
            </a:pPr>
            <a:r>
              <a:rPr lang="en-GB" dirty="0" smtClean="0"/>
              <a:t> </a:t>
            </a:r>
            <a:r>
              <a:rPr lang="en-GB" dirty="0" smtClean="0"/>
              <a:t>Relationships between tables (records) are expressed as sets. </a:t>
            </a:r>
            <a:endParaRPr lang="en-GB" dirty="0" smtClean="0"/>
          </a:p>
          <a:p>
            <a:pPr>
              <a:buNone/>
            </a:pPr>
            <a:r>
              <a:rPr lang="en-GB" dirty="0" smtClean="0"/>
              <a:t>A </a:t>
            </a:r>
            <a:r>
              <a:rPr lang="en-GB" dirty="0" smtClean="0"/>
              <a:t>set has one parent record (owner) and one or more child records (members</a:t>
            </a:r>
            <a:r>
              <a:rPr lang="en-GB" dirty="0" smtClean="0"/>
              <a:t>).</a:t>
            </a:r>
          </a:p>
          <a:p>
            <a:pPr>
              <a:buNone/>
            </a:pPr>
            <a:r>
              <a:rPr lang="en-GB" dirty="0" smtClean="0"/>
              <a:t> </a:t>
            </a:r>
            <a:r>
              <a:rPr lang="en-GB" dirty="0" smtClean="0"/>
              <a:t>Related records in a set are directly linked by pointers, rather than by matching duplicate columns as is the case in the relational data model.</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Network Model Contd..</a:t>
            </a:r>
            <a:endParaRPr lang="en-GB" dirty="0"/>
          </a:p>
        </p:txBody>
      </p:sp>
      <p:pic>
        <p:nvPicPr>
          <p:cNvPr id="4" name="Content Placeholder 3" descr="NetworkModel1.png"/>
          <p:cNvPicPr>
            <a:picLocks noGrp="1" noChangeAspect="1"/>
          </p:cNvPicPr>
          <p:nvPr>
            <p:ph idx="1"/>
          </p:nvPr>
        </p:nvPicPr>
        <p:blipFill>
          <a:blip r:embed="rId2" cstate="print"/>
          <a:stretch>
            <a:fillRect/>
          </a:stretch>
        </p:blipFill>
        <p:spPr>
          <a:xfrm>
            <a:off x="762000" y="1828800"/>
            <a:ext cx="3124200" cy="3563726"/>
          </a:xfrm>
        </p:spPr>
      </p:pic>
      <p:pic>
        <p:nvPicPr>
          <p:cNvPr id="6" name="Picture 5" descr="NetrworkModel2.png"/>
          <p:cNvPicPr>
            <a:picLocks noChangeAspect="1"/>
          </p:cNvPicPr>
          <p:nvPr/>
        </p:nvPicPr>
        <p:blipFill>
          <a:blip r:embed="rId3" cstate="print"/>
          <a:stretch>
            <a:fillRect/>
          </a:stretch>
        </p:blipFill>
        <p:spPr>
          <a:xfrm>
            <a:off x="4267200" y="1752600"/>
            <a:ext cx="2895600" cy="35814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Network Model Contd..</a:t>
            </a:r>
            <a:endParaRPr lang="en-GB" dirty="0"/>
          </a:p>
        </p:txBody>
      </p:sp>
      <p:pic>
        <p:nvPicPr>
          <p:cNvPr id="4" name="Content Placeholder 3" descr="NETWORK-MODEL-EXAMPLE.png"/>
          <p:cNvPicPr>
            <a:picLocks noGrp="1" noChangeAspect="1"/>
          </p:cNvPicPr>
          <p:nvPr>
            <p:ph idx="1"/>
          </p:nvPr>
        </p:nvPicPr>
        <p:blipFill>
          <a:blip r:embed="rId2" cstate="print"/>
          <a:stretch>
            <a:fillRect/>
          </a:stretch>
        </p:blipFill>
        <p:spPr>
          <a:xfrm>
            <a:off x="304800" y="1676400"/>
            <a:ext cx="8534400" cy="4572000"/>
          </a:xfrm>
          <a:solidFill>
            <a:schemeClr val="accent5">
              <a:lumMod val="20000"/>
              <a:lumOff val="80000"/>
            </a:schemeClr>
          </a:solid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Advantages of Network Model</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77500" lnSpcReduction="20000"/>
          </a:bodyPr>
          <a:lstStyle/>
          <a:p>
            <a:pPr>
              <a:buNone/>
            </a:pPr>
            <a:r>
              <a:rPr lang="en-GB" dirty="0" smtClean="0"/>
              <a:t>The benefits of the network model include:</a:t>
            </a:r>
          </a:p>
          <a:p>
            <a:r>
              <a:rPr lang="en-GB" b="1" dirty="0" smtClean="0"/>
              <a:t>Simple Concept: </a:t>
            </a:r>
            <a:r>
              <a:rPr lang="en-GB" dirty="0" smtClean="0"/>
              <a:t>Similar to the hierarchical model, this model is simple and the implementation is effortless.</a:t>
            </a:r>
          </a:p>
          <a:p>
            <a:r>
              <a:rPr lang="en-GB" b="1" dirty="0" smtClean="0"/>
              <a:t>Ability to Manage More Relationship Types: </a:t>
            </a:r>
            <a:r>
              <a:rPr lang="en-GB" dirty="0" smtClean="0"/>
              <a:t>The network model has the ability to manage one-to-one (1:1) as well as many-to-many (N: N) relationships.</a:t>
            </a:r>
          </a:p>
          <a:p>
            <a:r>
              <a:rPr lang="en-GB" b="1" dirty="0" smtClean="0"/>
              <a:t>Easy Access to Data: </a:t>
            </a:r>
            <a:r>
              <a:rPr lang="en-GB" dirty="0" smtClean="0"/>
              <a:t>Accessing the data is simpler when compared to the hierarchical model.</a:t>
            </a:r>
          </a:p>
          <a:p>
            <a:r>
              <a:rPr lang="en-GB" b="1" dirty="0" smtClean="0"/>
              <a:t>Data Integrity: </a:t>
            </a:r>
            <a:r>
              <a:rPr lang="en-GB" dirty="0" smtClean="0"/>
              <a:t>In a network model, there's always a connection between the parent and the child segments because it depends on the parent-child relationship.</a:t>
            </a:r>
          </a:p>
          <a:p>
            <a:r>
              <a:rPr lang="en-GB" b="1" dirty="0" smtClean="0"/>
              <a:t>Data Independence: </a:t>
            </a:r>
            <a:r>
              <a:rPr lang="en-GB" dirty="0" smtClean="0"/>
              <a:t>Data independence is better in network models as opposed to the hierarchical models.</a:t>
            </a:r>
          </a:p>
          <a:p>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Dis -Advantage of Network Model</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a:bodyPr>
          <a:lstStyle/>
          <a:p>
            <a:pPr>
              <a:buFont typeface="Arial" pitchFamily="34" charset="0"/>
              <a:buNone/>
            </a:pPr>
            <a:r>
              <a:rPr lang="en-GB" sz="2700" dirty="0" smtClean="0"/>
              <a:t>The drawbacks of the network model include:</a:t>
            </a:r>
          </a:p>
          <a:p>
            <a:r>
              <a:rPr lang="en-GB" sz="2700" b="1" dirty="0" smtClean="0"/>
              <a:t>System Complexity: </a:t>
            </a:r>
            <a:r>
              <a:rPr lang="en-GB" sz="2700" dirty="0" smtClean="0"/>
              <a:t>Each and every record has to be maintained with the help of pointers, which makes the database structure more complex.</a:t>
            </a:r>
          </a:p>
          <a:p>
            <a:r>
              <a:rPr lang="en-GB" sz="2700" b="1" dirty="0" smtClean="0"/>
              <a:t>Functional Flaws: </a:t>
            </a:r>
            <a:r>
              <a:rPr lang="en-GB" sz="2700" dirty="0" smtClean="0"/>
              <a:t>Because a great number of pointers is essential, insertion, updates, and deletion become more complex.</a:t>
            </a:r>
          </a:p>
          <a:p>
            <a:r>
              <a:rPr lang="en-GB" sz="2700" b="1" dirty="0" smtClean="0"/>
              <a:t>Lack of Structural Independence: </a:t>
            </a:r>
            <a:r>
              <a:rPr lang="en-GB" sz="2700" dirty="0" smtClean="0"/>
              <a:t>A change in structure demands a change in the application as well, which leads to lack of structural independence.</a:t>
            </a:r>
          </a:p>
          <a:p>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Relational Data Model </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pPr>
              <a:buNone/>
            </a:pPr>
            <a:endParaRPr lang="en-US" dirty="0" smtClean="0"/>
          </a:p>
          <a:p>
            <a:pPr>
              <a:buNone/>
            </a:pPr>
            <a:endParaRPr lang="en-US" dirty="0" smtClean="0"/>
          </a:p>
          <a:p>
            <a:pPr>
              <a:buNone/>
            </a:pPr>
            <a:r>
              <a:rPr lang="en-US" dirty="0" smtClean="0"/>
              <a:t>      In </a:t>
            </a:r>
            <a:r>
              <a:rPr lang="en-US" dirty="0" smtClean="0"/>
              <a:t>this model, data is organized in </a:t>
            </a:r>
            <a:r>
              <a:rPr lang="en-US" dirty="0" smtClean="0"/>
              <a:t>two-</a:t>
            </a:r>
          </a:p>
          <a:p>
            <a:pPr>
              <a:buNone/>
            </a:pPr>
            <a:r>
              <a:rPr lang="en-US" dirty="0" smtClean="0"/>
              <a:t>dimensional </a:t>
            </a:r>
            <a:r>
              <a:rPr lang="en-US" dirty="0" smtClean="0"/>
              <a:t>tables called </a:t>
            </a:r>
            <a:r>
              <a:rPr lang="en-US" b="1" dirty="0" smtClean="0"/>
              <a:t>relations</a:t>
            </a:r>
            <a:r>
              <a:rPr lang="en-US" dirty="0" smtClean="0"/>
              <a:t>. The tables </a:t>
            </a:r>
            <a:endParaRPr lang="en-US" dirty="0" smtClean="0"/>
          </a:p>
          <a:p>
            <a:pPr>
              <a:buNone/>
            </a:pPr>
            <a:r>
              <a:rPr lang="en-US" dirty="0" smtClean="0"/>
              <a:t>or </a:t>
            </a:r>
            <a:r>
              <a:rPr lang="en-US" dirty="0" smtClean="0"/>
              <a:t>relation are related to each other.</a:t>
            </a:r>
            <a:endParaRPr lang="en-GB" dirty="0" smtClean="0"/>
          </a:p>
          <a:p>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Relation Data Model Contd..</a:t>
            </a:r>
            <a:endParaRPr lang="en-GB" dirty="0"/>
          </a:p>
        </p:txBody>
      </p:sp>
      <p:pic>
        <p:nvPicPr>
          <p:cNvPr id="4" name="Content Placeholder 3" descr="Relational Model of database"/>
          <p:cNvPicPr>
            <a:picLocks noGrp="1"/>
          </p:cNvPicPr>
          <p:nvPr>
            <p:ph idx="1"/>
          </p:nvPr>
        </p:nvPicPr>
        <p:blipFill>
          <a:blip r:embed="rId2" cstate="print"/>
          <a:srcRect/>
          <a:stretch>
            <a:fillRect/>
          </a:stretch>
        </p:blipFill>
        <p:spPr bwMode="auto">
          <a:xfrm>
            <a:off x="914400" y="2048669"/>
            <a:ext cx="7086600" cy="3629025"/>
          </a:xfrm>
          <a:prstGeom prst="rect">
            <a:avLst/>
          </a:prstGeom>
          <a:solidFill>
            <a:schemeClr val="accent4">
              <a:lumMod val="40000"/>
              <a:lumOff val="60000"/>
            </a:schemeClr>
          </a:solid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Database </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pPr>
              <a:buNone/>
            </a:pPr>
            <a:endParaRPr lang="en-US" dirty="0" smtClean="0"/>
          </a:p>
          <a:p>
            <a:pPr>
              <a:buNone/>
            </a:pPr>
            <a:endParaRPr lang="en-US" dirty="0" smtClean="0"/>
          </a:p>
          <a:p>
            <a:pPr>
              <a:buNone/>
            </a:pPr>
            <a:r>
              <a:rPr lang="en-US" dirty="0" smtClean="0"/>
              <a:t>    Is a Collection of related information.</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accent4">
              <a:lumMod val="40000"/>
              <a:lumOff val="60000"/>
            </a:schemeClr>
          </a:solidFill>
        </p:spPr>
        <p:txBody>
          <a:bodyPr>
            <a:normAutofit/>
          </a:bodyPr>
          <a:lstStyle/>
          <a:p>
            <a:pPr fontAlgn="base">
              <a:buNone/>
            </a:pPr>
            <a:r>
              <a:rPr lang="en-US" dirty="0" smtClean="0"/>
              <a:t>Relational model stores the data in the form of table. It consists of three major components.</a:t>
            </a:r>
            <a:endParaRPr lang="en-GB" dirty="0" smtClean="0"/>
          </a:p>
          <a:p>
            <a:pPr fontAlgn="base">
              <a:buFont typeface="Wingdings" pitchFamily="2" charset="2"/>
              <a:buChar char="Ø"/>
            </a:pPr>
            <a:r>
              <a:rPr lang="en-US" dirty="0" smtClean="0"/>
              <a:t> </a:t>
            </a:r>
            <a:r>
              <a:rPr lang="en-US" dirty="0" smtClean="0"/>
              <a:t>The set of relations and set of domains that defines the way data can be represented.</a:t>
            </a:r>
            <a:endParaRPr lang="en-GB" dirty="0" smtClean="0"/>
          </a:p>
          <a:p>
            <a:pPr fontAlgn="base">
              <a:buFont typeface="Wingdings" pitchFamily="2" charset="2"/>
              <a:buChar char="Ø"/>
            </a:pPr>
            <a:r>
              <a:rPr lang="en-US" dirty="0" smtClean="0"/>
              <a:t>Integrity </a:t>
            </a:r>
            <a:r>
              <a:rPr lang="en-US" dirty="0" smtClean="0"/>
              <a:t>rules that defines the procedure to protect the data.</a:t>
            </a:r>
            <a:endParaRPr lang="en-GB" dirty="0" smtClean="0"/>
          </a:p>
          <a:p>
            <a:pPr fontAlgn="base">
              <a:buFont typeface="Wingdings" pitchFamily="2" charset="2"/>
              <a:buChar char="Ø"/>
            </a:pPr>
            <a:r>
              <a:rPr lang="en-US" dirty="0" smtClean="0"/>
              <a:t> </a:t>
            </a:r>
            <a:r>
              <a:rPr lang="en-US" dirty="0" smtClean="0"/>
              <a:t>The operations that can be performed on the table.</a:t>
            </a:r>
            <a:endParaRPr lang="en-GB" dirty="0" smtClean="0"/>
          </a:p>
          <a:p>
            <a:pPr>
              <a:buNone/>
            </a:pPr>
            <a:endParaRPr lang="en-GB" dirty="0" smtClean="0"/>
          </a:p>
          <a:p>
            <a:endParaRPr lang="en-GB" dirty="0"/>
          </a:p>
        </p:txBody>
      </p:sp>
      <p:sp>
        <p:nvSpPr>
          <p:cNvPr id="4" name="Title 1"/>
          <p:cNvSpPr>
            <a:spLocks noGrp="1"/>
          </p:cNvSpPr>
          <p:nvPr>
            <p:ph type="title"/>
          </p:nvPr>
        </p:nvSpPr>
        <p:spPr>
          <a:solidFill>
            <a:schemeClr val="accent4"/>
          </a:solidFill>
        </p:spPr>
        <p:txBody>
          <a:bodyPr/>
          <a:lstStyle/>
          <a:p>
            <a:r>
              <a:rPr lang="en-US" dirty="0" smtClean="0"/>
              <a:t>Relational Data Model Contd..</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Relational Data Model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lnSpcReduction="10000"/>
          </a:bodyPr>
          <a:lstStyle/>
          <a:p>
            <a:pPr fontAlgn="base">
              <a:buNone/>
            </a:pPr>
            <a:r>
              <a:rPr lang="en-US" dirty="0" smtClean="0"/>
              <a:t>Characteristics </a:t>
            </a:r>
            <a:r>
              <a:rPr lang="en-US" dirty="0" smtClean="0"/>
              <a:t>of relational database are:-</a:t>
            </a:r>
            <a:endParaRPr lang="en-GB" dirty="0" smtClean="0"/>
          </a:p>
          <a:p>
            <a:pPr fontAlgn="base">
              <a:buFont typeface="Wingdings" pitchFamily="2" charset="2"/>
              <a:buChar char="Ø"/>
            </a:pPr>
            <a:r>
              <a:rPr lang="en-US" dirty="0" smtClean="0"/>
              <a:t> All </a:t>
            </a:r>
            <a:r>
              <a:rPr lang="en-US" dirty="0" smtClean="0"/>
              <a:t>data is conceptually represented as an orderly arrangement of data into rows and column called a relation or table.</a:t>
            </a:r>
            <a:endParaRPr lang="en-GB" dirty="0" smtClean="0"/>
          </a:p>
          <a:p>
            <a:pPr fontAlgn="base">
              <a:buFont typeface="Wingdings" pitchFamily="2" charset="2"/>
              <a:buChar char="Ø"/>
            </a:pPr>
            <a:r>
              <a:rPr lang="en-US" dirty="0" smtClean="0"/>
              <a:t>All </a:t>
            </a:r>
            <a:r>
              <a:rPr lang="en-US" dirty="0" smtClean="0"/>
              <a:t>the values are scalar i.e. at any given row or column position there is one and only one value</a:t>
            </a:r>
            <a:r>
              <a:rPr lang="en-US" dirty="0" smtClean="0"/>
              <a:t>.</a:t>
            </a:r>
          </a:p>
          <a:p>
            <a:pPr fontAlgn="base">
              <a:buFont typeface="Wingdings" pitchFamily="2" charset="2"/>
              <a:buChar char="Ø"/>
            </a:pPr>
            <a:r>
              <a:rPr lang="en-US" dirty="0" smtClean="0"/>
              <a:t>All </a:t>
            </a:r>
            <a:r>
              <a:rPr lang="en-US" dirty="0" smtClean="0"/>
              <a:t>operations are performed on the entire relation and the result is an entire relation</a:t>
            </a:r>
            <a:endParaRPr lang="en-GB" dirty="0" smtClean="0"/>
          </a:p>
          <a:p>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Object Relational Model</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92500"/>
          </a:bodyPr>
          <a:lstStyle/>
          <a:p>
            <a:pPr fontAlgn="base">
              <a:buFont typeface="Wingdings" pitchFamily="2" charset="2"/>
              <a:buChar char="Ø"/>
            </a:pPr>
            <a:r>
              <a:rPr lang="en-US" dirty="0" smtClean="0"/>
              <a:t>An ORDBMS supports an extended form of SQL called SQL3 that is still in the development stages. The extensions are needed because ORDBMSs have to support ADT's. </a:t>
            </a:r>
            <a:endParaRPr lang="en-GB" dirty="0" smtClean="0"/>
          </a:p>
          <a:p>
            <a:pPr fontAlgn="base">
              <a:buFont typeface="Wingdings" pitchFamily="2" charset="2"/>
              <a:buChar char="Ø"/>
            </a:pPr>
            <a:r>
              <a:rPr lang="en-US" dirty="0" smtClean="0"/>
              <a:t>The ORDBMS has the relational model in it because the data is stored in the form of tables having rows and columns and SQL is used as the query language and the result of a query is also table or tuples (rows). </a:t>
            </a:r>
            <a:endParaRPr lang="en-GB" dirty="0" smtClean="0"/>
          </a:p>
          <a:p>
            <a:pPr>
              <a:buNone/>
            </a:pP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Object Relational </a:t>
            </a:r>
            <a:r>
              <a:rPr lang="en-US" dirty="0" smtClean="0"/>
              <a:t>Model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pPr>
              <a:buNone/>
            </a:pPr>
            <a:r>
              <a:rPr lang="en-IN" dirty="0" smtClean="0"/>
              <a:t>Characteristics of an ORDBMS</a:t>
            </a:r>
            <a:r>
              <a:rPr lang="en-IN" dirty="0" smtClean="0"/>
              <a:t>:</a:t>
            </a:r>
          </a:p>
          <a:p>
            <a:pPr>
              <a:buNone/>
            </a:pPr>
            <a:endParaRPr lang="en-GB" dirty="0" smtClean="0"/>
          </a:p>
          <a:p>
            <a:pPr lvl="0">
              <a:buFont typeface="Wingdings" pitchFamily="2" charset="2"/>
              <a:buChar char="Ø"/>
            </a:pPr>
            <a:r>
              <a:rPr lang="en-US" dirty="0" smtClean="0"/>
              <a:t>Base data type </a:t>
            </a:r>
            <a:r>
              <a:rPr lang="en-US" dirty="0" smtClean="0"/>
              <a:t>extension</a:t>
            </a:r>
            <a:endParaRPr lang="en-US" dirty="0" smtClean="0"/>
          </a:p>
          <a:p>
            <a:pPr lvl="0">
              <a:buFont typeface="Wingdings" pitchFamily="2" charset="2"/>
              <a:buChar char="Ø"/>
            </a:pPr>
            <a:r>
              <a:rPr lang="en-US" dirty="0" smtClean="0"/>
              <a:t>Support </a:t>
            </a:r>
            <a:r>
              <a:rPr lang="en-US" dirty="0" smtClean="0"/>
              <a:t>complex </a:t>
            </a:r>
            <a:r>
              <a:rPr lang="en-US" dirty="0" smtClean="0"/>
              <a:t>objects</a:t>
            </a:r>
            <a:endParaRPr lang="en-GB" dirty="0" smtClean="0"/>
          </a:p>
          <a:p>
            <a:pPr lvl="0">
              <a:buFont typeface="Wingdings" pitchFamily="2" charset="2"/>
              <a:buChar char="Ø"/>
            </a:pPr>
            <a:r>
              <a:rPr lang="en-US" dirty="0" smtClean="0"/>
              <a:t>Inheritance</a:t>
            </a:r>
            <a:endParaRPr lang="en-GB" dirty="0" smtClean="0"/>
          </a:p>
          <a:p>
            <a:pPr>
              <a:buFont typeface="Wingdings" pitchFamily="2" charset="2"/>
              <a:buChar char="Ø"/>
            </a:pPr>
            <a:r>
              <a:rPr lang="en-US" dirty="0" smtClean="0"/>
              <a:t>Rule Systems</a:t>
            </a:r>
            <a:r>
              <a:rPr lang="en-US" dirty="0" smtClean="0"/>
              <a:t>.</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Object Relational Model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a:bodyPr>
          <a:lstStyle/>
          <a:p>
            <a:pPr>
              <a:buNone/>
            </a:pPr>
            <a:r>
              <a:rPr lang="en-IN" dirty="0" smtClean="0"/>
              <a:t>Users define data types: </a:t>
            </a:r>
            <a:endParaRPr lang="en-GB" dirty="0" smtClean="0"/>
          </a:p>
          <a:p>
            <a:pPr lvl="0">
              <a:buNone/>
            </a:pPr>
            <a:r>
              <a:rPr lang="en-US" dirty="0" smtClean="0"/>
              <a:t>      Object-Relational </a:t>
            </a:r>
            <a:r>
              <a:rPr lang="en-US" dirty="0" smtClean="0"/>
              <a:t>Database Management Systems (ORDBMSs) allow users to define data types, functions and operators. As a result, the functionality of the ORDBMSs increases along with their performance. </a:t>
            </a:r>
            <a:endParaRPr lang="en-GB" dirty="0" smtClean="0"/>
          </a:p>
          <a:p>
            <a:pPr lvl="0">
              <a:buNone/>
            </a:pPr>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Object Relational Model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92500" lnSpcReduction="10000"/>
          </a:bodyPr>
          <a:lstStyle/>
          <a:p>
            <a:pPr lvl="0">
              <a:buNone/>
            </a:pPr>
            <a:r>
              <a:rPr lang="en-IN" dirty="0" smtClean="0"/>
              <a:t>An example schema of a student relation which </a:t>
            </a:r>
            <a:endParaRPr lang="en-IN" dirty="0" smtClean="0"/>
          </a:p>
          <a:p>
            <a:pPr lvl="0">
              <a:buNone/>
            </a:pPr>
            <a:r>
              <a:rPr lang="en-IN" dirty="0" smtClean="0"/>
              <a:t>ORDBMS </a:t>
            </a:r>
            <a:r>
              <a:rPr lang="en-IN" dirty="0" smtClean="0"/>
              <a:t>supports</a:t>
            </a:r>
            <a:endParaRPr lang="en-GB" dirty="0" smtClean="0"/>
          </a:p>
          <a:p>
            <a:endParaRPr lang="en-GB" dirty="0" smtClean="0"/>
          </a:p>
          <a:p>
            <a:pPr lvl="0">
              <a:buNone/>
            </a:pPr>
            <a:r>
              <a:rPr lang="en-US" dirty="0" smtClean="0"/>
              <a:t>STUDENT(</a:t>
            </a:r>
            <a:r>
              <a:rPr lang="en-US" dirty="0" err="1" smtClean="0"/>
              <a:t>fname</a:t>
            </a:r>
            <a:r>
              <a:rPr lang="en-US" dirty="0" smtClean="0"/>
              <a:t>, </a:t>
            </a:r>
            <a:r>
              <a:rPr lang="en-US" dirty="0" err="1" smtClean="0"/>
              <a:t>lname,ID</a:t>
            </a:r>
            <a:r>
              <a:rPr lang="en-US" dirty="0" smtClean="0"/>
              <a:t> ,</a:t>
            </a:r>
            <a:r>
              <a:rPr lang="en-US" dirty="0" smtClean="0"/>
              <a:t>sex</a:t>
            </a:r>
            <a:r>
              <a:rPr lang="en-US" dirty="0" smtClean="0"/>
              <a:t>, major, </a:t>
            </a:r>
            <a:r>
              <a:rPr lang="en-US" dirty="0" err="1" smtClean="0"/>
              <a:t>address,dname,location,picture</a:t>
            </a:r>
            <a:r>
              <a:rPr lang="en-US" dirty="0" smtClean="0"/>
              <a:t>) </a:t>
            </a:r>
            <a:endParaRPr lang="en-GB" dirty="0" smtClean="0"/>
          </a:p>
          <a:p>
            <a:pPr>
              <a:buNone/>
            </a:pPr>
            <a:r>
              <a:rPr lang="en-US" dirty="0" smtClean="0"/>
              <a:t>Notice: extra attributes "location" and "picture" </a:t>
            </a:r>
            <a:endParaRPr lang="en-US" dirty="0" smtClean="0"/>
          </a:p>
          <a:p>
            <a:pPr>
              <a:buNone/>
            </a:pPr>
            <a:r>
              <a:rPr lang="en-US" dirty="0" smtClean="0"/>
              <a:t>which </a:t>
            </a:r>
            <a:r>
              <a:rPr lang="en-US" dirty="0" smtClean="0"/>
              <a:t>are not present in the traditional EMPLOYEE </a:t>
            </a:r>
            <a:endParaRPr lang="en-US" dirty="0" smtClean="0"/>
          </a:p>
          <a:p>
            <a:pPr>
              <a:buNone/>
            </a:pPr>
            <a:r>
              <a:rPr lang="en-US" dirty="0" smtClean="0"/>
              <a:t>relation </a:t>
            </a:r>
            <a:r>
              <a:rPr lang="en-US" dirty="0" smtClean="0"/>
              <a:t>of RDBMS. The data type of "location" is </a:t>
            </a:r>
            <a:endParaRPr lang="en-US" dirty="0" smtClean="0"/>
          </a:p>
          <a:p>
            <a:pPr>
              <a:buNone/>
            </a:pPr>
            <a:r>
              <a:rPr lang="en-US" dirty="0" smtClean="0"/>
              <a:t>"</a:t>
            </a:r>
            <a:r>
              <a:rPr lang="en-US" dirty="0" smtClean="0"/>
              <a:t>geographic point" and "picture" is "image".</a:t>
            </a: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Client Server Architecture</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pPr>
              <a:buFont typeface="Wingdings" pitchFamily="2" charset="2"/>
              <a:buChar char="Ø"/>
            </a:pPr>
            <a:r>
              <a:rPr lang="en-US" dirty="0" smtClean="0"/>
              <a:t>To Overcome an increasingly decentralized business environment , the client server architecture was developed.</a:t>
            </a:r>
          </a:p>
          <a:p>
            <a:pPr>
              <a:buFont typeface="Wingdings" pitchFamily="2" charset="2"/>
              <a:buChar char="Ø"/>
            </a:pPr>
            <a:r>
              <a:rPr lang="en-US" dirty="0" smtClean="0"/>
              <a:t>It as two components the client and the server.</a:t>
            </a:r>
          </a:p>
          <a:p>
            <a:pPr>
              <a:buFont typeface="Wingdings" pitchFamily="2" charset="2"/>
              <a:buChar char="Ø"/>
            </a:pPr>
            <a:r>
              <a:rPr lang="en-US" dirty="0" smtClean="0"/>
              <a:t>The client request the resource to the server and the server provides the resource requested by the client.</a:t>
            </a:r>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normAutofit/>
          </a:bodyPr>
          <a:lstStyle/>
          <a:p>
            <a:r>
              <a:rPr lang="en-US" dirty="0" smtClean="0"/>
              <a:t>Client server Architecture </a:t>
            </a:r>
            <a:r>
              <a:rPr lang="en-US" dirty="0" err="1" smtClean="0"/>
              <a:t>Cond</a:t>
            </a:r>
            <a:r>
              <a:rPr lang="en-US" dirty="0" smtClean="0"/>
              <a:t> </a:t>
            </a:r>
            <a:r>
              <a:rPr lang="en-US" dirty="0" smtClean="0"/>
              <a:t>..</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pPr>
              <a:buFont typeface="Wingdings" pitchFamily="2" charset="2"/>
              <a:buChar char="Ø"/>
            </a:pPr>
            <a:r>
              <a:rPr lang="en-US" dirty="0" smtClean="0"/>
              <a:t>The client is tier1 and the server is tier2.</a:t>
            </a:r>
          </a:p>
          <a:p>
            <a:pPr>
              <a:buFont typeface="Wingdings" pitchFamily="2" charset="2"/>
              <a:buChar char="Ø"/>
            </a:pPr>
            <a:r>
              <a:rPr lang="en-US" dirty="0" smtClean="0"/>
              <a:t>The application logic , business logic , user interface reside on the tier 1 and database transaction logic resides on the tier2.</a:t>
            </a:r>
          </a:p>
          <a:p>
            <a:endParaRPr lang="en-GB" dirty="0"/>
          </a:p>
        </p:txBody>
      </p:sp>
      <p:pic>
        <p:nvPicPr>
          <p:cNvPr id="4" name="Picture 3" descr="CliientServerArchitecture.png"/>
          <p:cNvPicPr>
            <a:picLocks noChangeAspect="1"/>
          </p:cNvPicPr>
          <p:nvPr/>
        </p:nvPicPr>
        <p:blipFill>
          <a:blip r:embed="rId2" cstate="print"/>
          <a:stretch>
            <a:fillRect/>
          </a:stretch>
        </p:blipFill>
        <p:spPr>
          <a:xfrm>
            <a:off x="1066800" y="3733800"/>
            <a:ext cx="6096000" cy="29718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normAutofit fontScale="90000"/>
          </a:bodyPr>
          <a:lstStyle/>
          <a:p>
            <a:r>
              <a:rPr lang="en-US" dirty="0" smtClean="0"/>
              <a:t>Advantages of Client Server Architecture</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pPr>
              <a:buFont typeface="Wingdings" pitchFamily="2" charset="2"/>
              <a:buChar char="Ø"/>
            </a:pPr>
            <a:r>
              <a:rPr lang="en-US" dirty="0" smtClean="0"/>
              <a:t>It enables wider access to existing databases .</a:t>
            </a:r>
          </a:p>
          <a:p>
            <a:pPr>
              <a:buFont typeface="Wingdings" pitchFamily="2" charset="2"/>
              <a:buChar char="Ø"/>
            </a:pPr>
            <a:r>
              <a:rPr lang="en-US" dirty="0" smtClean="0"/>
              <a:t>Increased Performance</a:t>
            </a:r>
          </a:p>
          <a:p>
            <a:pPr>
              <a:buFont typeface="Wingdings" pitchFamily="2" charset="2"/>
              <a:buChar char="Ø"/>
            </a:pPr>
            <a:r>
              <a:rPr lang="en-US" dirty="0" smtClean="0"/>
              <a:t>Hardware cost is reduced. It is only the server that requires storage and processing power sufficient to store and manage the database.</a:t>
            </a:r>
          </a:p>
          <a:p>
            <a:pPr>
              <a:buFont typeface="Wingdings" pitchFamily="2" charset="2"/>
              <a:buChar char="Ø"/>
            </a:pPr>
            <a:r>
              <a:rPr lang="en-US" dirty="0" smtClean="0"/>
              <a:t>Communication cost is reduced.</a:t>
            </a:r>
          </a:p>
          <a:p>
            <a:pPr>
              <a:buFont typeface="Wingdings" pitchFamily="2" charset="2"/>
              <a:buChar char="Ø"/>
            </a:pPr>
            <a:r>
              <a:rPr lang="en-US" dirty="0" smtClean="0"/>
              <a:t>Increased Consistency.</a:t>
            </a:r>
          </a:p>
          <a:p>
            <a:pPr>
              <a:buNone/>
            </a:pP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Three-Tier Architecture</a:t>
            </a:r>
            <a:endParaRPr lang="en-GB" dirty="0"/>
          </a:p>
        </p:txBody>
      </p:sp>
      <p:sp>
        <p:nvSpPr>
          <p:cNvPr id="5" name="Content Placeholder 4"/>
          <p:cNvSpPr>
            <a:spLocks noGrp="1"/>
          </p:cNvSpPr>
          <p:nvPr>
            <p:ph idx="1"/>
          </p:nvPr>
        </p:nvSpPr>
        <p:spPr>
          <a:solidFill>
            <a:schemeClr val="accent4">
              <a:lumMod val="40000"/>
              <a:lumOff val="60000"/>
            </a:schemeClr>
          </a:solidFill>
        </p:spPr>
        <p:txBody>
          <a:bodyPr/>
          <a:lstStyle/>
          <a:p>
            <a:pPr>
              <a:buNone/>
            </a:pPr>
            <a:r>
              <a:rPr lang="en-US" dirty="0" smtClean="0"/>
              <a:t>The need for enterprise scalability  challenged the traditional 2-tier architecture model.</a:t>
            </a:r>
          </a:p>
          <a:p>
            <a:pPr>
              <a:buNone/>
            </a:pPr>
            <a:endParaRPr lang="en-GB" dirty="0"/>
          </a:p>
        </p:txBody>
      </p:sp>
      <p:pic>
        <p:nvPicPr>
          <p:cNvPr id="6" name="Picture 5" descr="three-tier_application_vectorVersion.svg.png"/>
          <p:cNvPicPr>
            <a:picLocks noChangeAspect="1"/>
          </p:cNvPicPr>
          <p:nvPr/>
        </p:nvPicPr>
        <p:blipFill>
          <a:blip r:embed="rId2" cstate="print"/>
          <a:stretch>
            <a:fillRect/>
          </a:stretch>
        </p:blipFill>
        <p:spPr>
          <a:xfrm>
            <a:off x="533400" y="2819400"/>
            <a:ext cx="8077200" cy="3810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Database Uses</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pPr>
              <a:buNone/>
            </a:pPr>
            <a:r>
              <a:rPr lang="en-US" b="1" dirty="0" smtClean="0">
                <a:latin typeface="Arial" pitchFamily="34" charset="0"/>
                <a:cs typeface="Arial" pitchFamily="34" charset="0"/>
              </a:rPr>
              <a:t>Application of </a:t>
            </a:r>
            <a:r>
              <a:rPr lang="en-US" b="1" dirty="0" smtClean="0">
                <a:latin typeface="Arial" pitchFamily="34" charset="0"/>
                <a:cs typeface="Arial" pitchFamily="34" charset="0"/>
              </a:rPr>
              <a:t>DBMS</a:t>
            </a:r>
          </a:p>
          <a:p>
            <a:pPr marL="514350" indent="-514350">
              <a:buFont typeface="Wingdings" pitchFamily="2" charset="2"/>
              <a:buChar char="Ø"/>
            </a:pPr>
            <a:r>
              <a:rPr lang="en-US" dirty="0" smtClean="0">
                <a:latin typeface="Arial" pitchFamily="34" charset="0"/>
                <a:cs typeface="Arial" pitchFamily="34" charset="0"/>
              </a:rPr>
              <a:t>Banking</a:t>
            </a:r>
          </a:p>
          <a:p>
            <a:pPr marL="514350" indent="-514350">
              <a:buFont typeface="Wingdings" pitchFamily="2" charset="2"/>
              <a:buChar char="Ø"/>
            </a:pPr>
            <a:r>
              <a:rPr lang="en-US" dirty="0" smtClean="0">
                <a:latin typeface="Arial" pitchFamily="34" charset="0"/>
                <a:cs typeface="Arial" pitchFamily="34" charset="0"/>
              </a:rPr>
              <a:t>Universities</a:t>
            </a:r>
          </a:p>
          <a:p>
            <a:pPr marL="514350" indent="-514350">
              <a:buFont typeface="Wingdings" pitchFamily="2" charset="2"/>
              <a:buChar char="Ø"/>
            </a:pPr>
            <a:r>
              <a:rPr lang="en-US" dirty="0" smtClean="0">
                <a:latin typeface="Arial" pitchFamily="34" charset="0"/>
                <a:cs typeface="Arial" pitchFamily="34" charset="0"/>
              </a:rPr>
              <a:t>Railway Reservation</a:t>
            </a:r>
          </a:p>
          <a:p>
            <a:pPr marL="514350" indent="-514350">
              <a:buFont typeface="Wingdings" pitchFamily="2" charset="2"/>
              <a:buChar char="Ø"/>
            </a:pPr>
            <a:r>
              <a:rPr lang="en-US" dirty="0" smtClean="0">
                <a:latin typeface="Arial" pitchFamily="34" charset="0"/>
                <a:cs typeface="Arial" pitchFamily="34" charset="0"/>
              </a:rPr>
              <a:t> Finance</a:t>
            </a:r>
          </a:p>
          <a:p>
            <a:pPr marL="514350" indent="-514350">
              <a:buFont typeface="Wingdings" pitchFamily="2" charset="2"/>
              <a:buChar char="Ø"/>
            </a:pPr>
            <a:r>
              <a:rPr lang="en-US" dirty="0" smtClean="0">
                <a:latin typeface="Arial" pitchFamily="34" charset="0"/>
                <a:cs typeface="Arial" pitchFamily="34" charset="0"/>
              </a:rPr>
              <a:t> </a:t>
            </a:r>
            <a:r>
              <a:rPr lang="en-US" dirty="0" smtClean="0">
                <a:latin typeface="Arial" pitchFamily="34" charset="0"/>
                <a:cs typeface="Arial" pitchFamily="34" charset="0"/>
              </a:rPr>
              <a:t>Sales</a:t>
            </a:r>
          </a:p>
          <a:p>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GB" dirty="0" smtClean="0"/>
              <a:t>Traditional File-based Systems</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r>
              <a:rPr lang="en-GB" dirty="0" smtClean="0"/>
              <a:t>File-based System (Predecessor to the DBMS) = A collection of application programs that perform services for the end-users such as the production of reports. Each program defines and manages its own data.</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GB" dirty="0" smtClean="0"/>
              <a:t>Traditional File-based Systems</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92500" lnSpcReduction="20000"/>
          </a:bodyPr>
          <a:lstStyle/>
          <a:p>
            <a:pPr>
              <a:buNone/>
            </a:pPr>
            <a:r>
              <a:rPr lang="en-GB" dirty="0" smtClean="0"/>
              <a:t>Information are stored in data files </a:t>
            </a:r>
            <a:endParaRPr lang="en-GB" dirty="0" smtClean="0"/>
          </a:p>
          <a:p>
            <a:pPr>
              <a:buNone/>
            </a:pPr>
            <a:r>
              <a:rPr lang="en-GB" dirty="0" smtClean="0"/>
              <a:t>Each </a:t>
            </a:r>
            <a:r>
              <a:rPr lang="en-GB" dirty="0" smtClean="0"/>
              <a:t>file is a sequence of records   </a:t>
            </a:r>
          </a:p>
          <a:p>
            <a:pPr>
              <a:buNone/>
            </a:pPr>
            <a:r>
              <a:rPr lang="en-GB" dirty="0" smtClean="0"/>
              <a:t>	</a:t>
            </a:r>
            <a:r>
              <a:rPr lang="en-GB" dirty="0" err="1" smtClean="0"/>
              <a:t>Sno</a:t>
            </a:r>
            <a:r>
              <a:rPr lang="en-GB" dirty="0" smtClean="0"/>
              <a:t> </a:t>
            </a:r>
            <a:r>
              <a:rPr lang="en-GB" dirty="0" err="1" smtClean="0"/>
              <a:t>Lname</a:t>
            </a:r>
            <a:r>
              <a:rPr lang="en-GB" dirty="0" smtClean="0"/>
              <a:t> Position NIN </a:t>
            </a:r>
            <a:r>
              <a:rPr lang="en-GB" dirty="0" err="1" smtClean="0"/>
              <a:t>Bno</a:t>
            </a:r>
            <a:endParaRPr lang="en-GB" dirty="0" smtClean="0"/>
          </a:p>
          <a:p>
            <a:pPr>
              <a:buNone/>
            </a:pPr>
            <a:r>
              <a:rPr lang="en-GB" dirty="0" smtClean="0"/>
              <a:t>   SG14 Ford Deputy WL220658D B3 </a:t>
            </a:r>
          </a:p>
          <a:p>
            <a:pPr>
              <a:buNone/>
            </a:pPr>
            <a:r>
              <a:rPr lang="en-GB" dirty="0" smtClean="0"/>
              <a:t>   SG37 Beech </a:t>
            </a:r>
            <a:r>
              <a:rPr lang="en-GB" dirty="0" err="1" smtClean="0"/>
              <a:t>Snr</a:t>
            </a:r>
            <a:r>
              <a:rPr lang="en-GB" dirty="0" smtClean="0"/>
              <a:t> Asst WL432514C B3 </a:t>
            </a:r>
          </a:p>
          <a:p>
            <a:pPr>
              <a:buNone/>
            </a:pPr>
            <a:r>
              <a:rPr lang="en-GB" dirty="0" smtClean="0"/>
              <a:t>   SL21 White Manager WK440211B B5</a:t>
            </a:r>
          </a:p>
          <a:p>
            <a:pPr>
              <a:buNone/>
            </a:pPr>
            <a:r>
              <a:rPr lang="en-GB" dirty="0" smtClean="0"/>
              <a:t> </a:t>
            </a:r>
            <a:r>
              <a:rPr lang="en-GB" dirty="0" err="1" smtClean="0"/>
              <a:t>Eg</a:t>
            </a:r>
            <a:r>
              <a:rPr lang="en-GB" dirty="0" smtClean="0"/>
              <a:t>., if each record contains 100 bytes of data, then the 1st record occupies the 1st 100 bytes in the file, the 2nd record occupies the 2nd 100 bytes in the file.</a:t>
            </a: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GB" dirty="0" smtClean="0"/>
              <a:t>Traditional File-based Systems</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r>
              <a:rPr lang="en-GB" dirty="0" smtClean="0"/>
              <a:t>A student record reporting program:</a:t>
            </a:r>
            <a:endParaRPr lang="en-US" dirty="0" smtClean="0"/>
          </a:p>
          <a:p>
            <a:pPr>
              <a:buNone/>
            </a:pPr>
            <a:r>
              <a:rPr lang="en-GB" dirty="0" smtClean="0"/>
              <a:t>   </a:t>
            </a:r>
            <a:r>
              <a:rPr lang="en-GB" dirty="0" err="1" smtClean="0"/>
              <a:t>Struct</a:t>
            </a:r>
            <a:r>
              <a:rPr lang="en-GB" dirty="0" smtClean="0"/>
              <a:t> STUDENT_RECORD { char </a:t>
            </a:r>
            <a:r>
              <a:rPr lang="en-GB" dirty="0" err="1" smtClean="0"/>
              <a:t>StudentID</a:t>
            </a:r>
            <a:r>
              <a:rPr lang="en-GB" dirty="0" smtClean="0"/>
              <a:t>[8]; char Tutorial[3]; </a:t>
            </a:r>
            <a:r>
              <a:rPr lang="en-GB" dirty="0" err="1" smtClean="0"/>
              <a:t>int</a:t>
            </a:r>
            <a:r>
              <a:rPr lang="en-GB" dirty="0" smtClean="0"/>
              <a:t> Mark; }; /*totally 15 bytes*/ STUDENT_RECORD </a:t>
            </a:r>
            <a:r>
              <a:rPr lang="en-GB" dirty="0" err="1" smtClean="0"/>
              <a:t>std_recs</a:t>
            </a:r>
            <a:r>
              <a:rPr lang="en-GB" dirty="0" smtClean="0"/>
              <a:t>[50]; … </a:t>
            </a:r>
            <a:r>
              <a:rPr lang="en-GB" dirty="0" err="1" smtClean="0"/>
              <a:t>fread</a:t>
            </a:r>
            <a:r>
              <a:rPr lang="en-GB" dirty="0" smtClean="0"/>
              <a:t>(</a:t>
            </a:r>
            <a:r>
              <a:rPr lang="en-GB" dirty="0" err="1" smtClean="0"/>
              <a:t>stud_recs</a:t>
            </a:r>
            <a:r>
              <a:rPr lang="en-GB" dirty="0" smtClean="0"/>
              <a:t>, 15,50,file); /*read 50 student records*/ …</a:t>
            </a:r>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GB" dirty="0" smtClean="0"/>
              <a:t>Traditional File-based Systems</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r>
              <a:rPr lang="en-GB" dirty="0" smtClean="0"/>
              <a:t>An example: </a:t>
            </a:r>
            <a:r>
              <a:rPr lang="en-GB" dirty="0" err="1" smtClean="0"/>
              <a:t>DreamHome</a:t>
            </a:r>
            <a:r>
              <a:rPr lang="en-GB" dirty="0" smtClean="0"/>
              <a:t>, A property agent company</a:t>
            </a:r>
          </a:p>
          <a:p>
            <a:pPr>
              <a:buNone/>
            </a:pPr>
            <a:endParaRPr lang="en-GB" dirty="0"/>
          </a:p>
        </p:txBody>
      </p:sp>
      <p:pic>
        <p:nvPicPr>
          <p:cNvPr id="4" name="Picture 3" descr="Filesystem.png"/>
          <p:cNvPicPr>
            <a:picLocks noChangeAspect="1"/>
          </p:cNvPicPr>
          <p:nvPr/>
        </p:nvPicPr>
        <p:blipFill>
          <a:blip r:embed="rId2" cstate="print"/>
          <a:stretch>
            <a:fillRect/>
          </a:stretch>
        </p:blipFill>
        <p:spPr>
          <a:xfrm>
            <a:off x="76200" y="2667000"/>
            <a:ext cx="9067800" cy="456247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GB" dirty="0" smtClean="0"/>
              <a:t>Traditional File-based Systems</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r>
              <a:rPr lang="en-US" dirty="0" smtClean="0"/>
              <a:t>Sales Files</a:t>
            </a:r>
          </a:p>
          <a:p>
            <a:pPr>
              <a:buNone/>
            </a:pPr>
            <a:r>
              <a:rPr lang="en-US" dirty="0" err="1" smtClean="0"/>
              <a:t>PropertyForRent</a:t>
            </a:r>
            <a:r>
              <a:rPr lang="en-US" dirty="0" smtClean="0"/>
              <a:t>(</a:t>
            </a:r>
            <a:r>
              <a:rPr lang="en-US" dirty="0" err="1" smtClean="0"/>
              <a:t>propertyNo,Street,city,postcode,type,rooms,rent,ownerno</a:t>
            </a:r>
            <a:r>
              <a:rPr lang="en-US" dirty="0" smtClean="0"/>
              <a:t>)</a:t>
            </a:r>
          </a:p>
          <a:p>
            <a:pPr>
              <a:buNone/>
            </a:pPr>
            <a:r>
              <a:rPr lang="en-US" dirty="0" err="1" smtClean="0"/>
              <a:t>PrivateOwner</a:t>
            </a:r>
            <a:r>
              <a:rPr lang="en-US" dirty="0" smtClean="0"/>
              <a:t>(</a:t>
            </a:r>
            <a:r>
              <a:rPr lang="en-US" dirty="0" err="1" smtClean="0"/>
              <a:t>ownerno,fname,lname,address,telno</a:t>
            </a:r>
            <a:r>
              <a:rPr lang="en-US" dirty="0" smtClean="0"/>
              <a:t>)</a:t>
            </a:r>
          </a:p>
          <a:p>
            <a:pPr>
              <a:buNone/>
            </a:pPr>
            <a:r>
              <a:rPr lang="en-US" dirty="0" smtClean="0"/>
              <a:t>Client(</a:t>
            </a:r>
            <a:r>
              <a:rPr lang="en-US" dirty="0" err="1" smtClean="0"/>
              <a:t>clientNo,fname,lname,address,telno,prefType,maxrent</a:t>
            </a:r>
            <a:r>
              <a:rPr lang="en-US" dirty="0" smtClean="0"/>
              <a:t>)</a:t>
            </a:r>
          </a:p>
          <a:p>
            <a:pPr>
              <a:buNone/>
            </a:pPr>
            <a:endParaRPr lang="en-US" dirty="0" smtClean="0"/>
          </a:p>
          <a:p>
            <a:pPr>
              <a:buNone/>
            </a:pPr>
            <a:endParaRPr lang="en-GB"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GB" dirty="0" smtClean="0"/>
              <a:t>Traditional File-based Systems</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pPr>
              <a:buNone/>
            </a:pPr>
            <a:r>
              <a:rPr lang="en-GB" dirty="0" smtClean="0"/>
              <a:t>Limitations of File-Based Approach:</a:t>
            </a:r>
          </a:p>
          <a:p>
            <a:r>
              <a:rPr lang="en-GB" dirty="0" smtClean="0"/>
              <a:t> Separation and isolation of data</a:t>
            </a:r>
          </a:p>
          <a:p>
            <a:r>
              <a:rPr lang="en-GB" dirty="0" smtClean="0"/>
              <a:t>Duplication of data o Data dependence </a:t>
            </a:r>
          </a:p>
          <a:p>
            <a:r>
              <a:rPr lang="en-GB" dirty="0" smtClean="0"/>
              <a:t> Incompatibility of files </a:t>
            </a:r>
          </a:p>
          <a:p>
            <a:r>
              <a:rPr lang="en-GB" dirty="0" smtClean="0"/>
              <a:t> Fixed queries / proliferation of application programs</a:t>
            </a:r>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Database Approach</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lnSpcReduction="10000"/>
          </a:bodyPr>
          <a:lstStyle/>
          <a:p>
            <a:pPr>
              <a:buNone/>
            </a:pPr>
            <a:r>
              <a:rPr lang="en-US" dirty="0" smtClean="0"/>
              <a:t>All the limitations of the file-based approach can be attributed to two factors for database approach:</a:t>
            </a:r>
          </a:p>
          <a:p>
            <a:pPr>
              <a:buFont typeface="Wingdings" pitchFamily="2" charset="2"/>
              <a:buChar char="Ø"/>
            </a:pPr>
            <a:r>
              <a:rPr lang="en-US" dirty="0" smtClean="0"/>
              <a:t>The definition of data is embedded into the application programs, rather then being stored separately and independently.</a:t>
            </a:r>
          </a:p>
          <a:p>
            <a:pPr>
              <a:buFont typeface="Wingdings" pitchFamily="2" charset="2"/>
              <a:buChar char="Ø"/>
            </a:pPr>
            <a:r>
              <a:rPr lang="en-US" dirty="0" smtClean="0"/>
              <a:t>There is no control over the access and </a:t>
            </a:r>
            <a:r>
              <a:rPr lang="en-US" dirty="0" smtClean="0"/>
              <a:t>manipulation </a:t>
            </a:r>
            <a:r>
              <a:rPr lang="en-US" dirty="0" smtClean="0"/>
              <a:t>of data beyond that imposed by the application programs.</a:t>
            </a:r>
          </a:p>
          <a:p>
            <a:pPr>
              <a:buNone/>
            </a:pPr>
            <a:endParaRPr lang="en-GB"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a:solidFill>
            <a:schemeClr val="accent4">
              <a:lumMod val="40000"/>
              <a:lumOff val="60000"/>
            </a:schemeClr>
          </a:solidFill>
        </p:spPr>
        <p:txBody>
          <a:bodyPr/>
          <a:lstStyle/>
          <a:p>
            <a:endParaRPr lang="en-US" dirty="0" smtClean="0"/>
          </a:p>
          <a:p>
            <a:endParaRPr lang="en-US" dirty="0" smtClean="0"/>
          </a:p>
          <a:p>
            <a:pPr>
              <a:buNone/>
            </a:pPr>
            <a:r>
              <a:rPr lang="en-US" dirty="0" smtClean="0"/>
              <a:t> </a:t>
            </a:r>
            <a:r>
              <a:rPr lang="en-US" dirty="0" smtClean="0"/>
              <a:t>                                     </a:t>
            </a:r>
          </a:p>
          <a:p>
            <a:pPr>
              <a:buNone/>
            </a:pPr>
            <a:endParaRPr lang="en-US" dirty="0"/>
          </a:p>
          <a:p>
            <a:pPr>
              <a:buNone/>
            </a:pPr>
            <a:r>
              <a:rPr lang="en-US" smtClean="0"/>
              <a:t>                                        END</a:t>
            </a:r>
            <a:endParaRPr lang="en-US" dirty="0" smtClean="0"/>
          </a:p>
          <a:p>
            <a:pPr>
              <a:buNone/>
            </a:pP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Data Models</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pPr>
              <a:buNone/>
            </a:pPr>
            <a:endParaRPr lang="en-US" dirty="0" smtClean="0"/>
          </a:p>
          <a:p>
            <a:pPr>
              <a:buNone/>
            </a:pPr>
            <a:endParaRPr lang="en-US" dirty="0" smtClean="0"/>
          </a:p>
          <a:p>
            <a:pPr>
              <a:buNone/>
            </a:pPr>
            <a:endParaRPr lang="en-US" dirty="0" smtClean="0"/>
          </a:p>
          <a:p>
            <a:pPr>
              <a:buNone/>
            </a:pPr>
            <a:r>
              <a:rPr lang="en-US" dirty="0" smtClean="0"/>
              <a:t> </a:t>
            </a:r>
            <a:r>
              <a:rPr lang="en-US" dirty="0" smtClean="0"/>
              <a:t>   Data Model is an abstract model that defines how data is stored and related to one another.</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Flat File Model</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77500" lnSpcReduction="20000"/>
          </a:bodyPr>
          <a:lstStyle/>
          <a:p>
            <a:pPr>
              <a:buNone/>
            </a:pPr>
            <a:r>
              <a:rPr lang="en-GB" dirty="0" smtClean="0"/>
              <a:t>A</a:t>
            </a:r>
            <a:r>
              <a:rPr lang="en-GB" dirty="0" smtClean="0"/>
              <a:t> </a:t>
            </a:r>
            <a:r>
              <a:rPr lang="en-GB" b="1" dirty="0" smtClean="0"/>
              <a:t>flat file database</a:t>
            </a:r>
            <a:r>
              <a:rPr lang="en-GB" dirty="0" smtClean="0"/>
              <a:t> is a </a:t>
            </a:r>
            <a:r>
              <a:rPr lang="en-GB" dirty="0" smtClean="0"/>
              <a:t>database</a:t>
            </a:r>
            <a:r>
              <a:rPr lang="en-GB" dirty="0" smtClean="0"/>
              <a:t> stored as an ordinary unstructured file called a "flat file". </a:t>
            </a:r>
            <a:r>
              <a:rPr lang="en-GB" dirty="0" smtClean="0"/>
              <a:t>   </a:t>
            </a:r>
          </a:p>
          <a:p>
            <a:pPr>
              <a:buFont typeface="Wingdings" pitchFamily="2" charset="2"/>
              <a:buChar char="Ø"/>
            </a:pPr>
            <a:r>
              <a:rPr lang="en-GB" dirty="0" smtClean="0"/>
              <a:t>To </a:t>
            </a:r>
            <a:r>
              <a:rPr lang="en-GB" dirty="0" smtClean="0"/>
              <a:t>access the structure of the data and manipulate it on a computer system, the file must be read in its entirety into the computer's memory. </a:t>
            </a:r>
            <a:r>
              <a:rPr lang="en-GB" dirty="0" smtClean="0"/>
              <a:t>    </a:t>
            </a:r>
          </a:p>
          <a:p>
            <a:pPr>
              <a:buFont typeface="Wingdings" pitchFamily="2" charset="2"/>
              <a:buChar char="Ø"/>
            </a:pPr>
            <a:r>
              <a:rPr lang="en-GB" dirty="0" smtClean="0"/>
              <a:t>Upon </a:t>
            </a:r>
            <a:r>
              <a:rPr lang="en-GB" dirty="0" smtClean="0"/>
              <a:t>completion of the database operations, the file is again written out in its entirety to the host's file system</a:t>
            </a:r>
            <a:r>
              <a:rPr lang="en-GB" dirty="0" smtClean="0"/>
              <a:t>.    </a:t>
            </a:r>
          </a:p>
          <a:p>
            <a:pPr>
              <a:buFont typeface="Wingdings" pitchFamily="2" charset="2"/>
              <a:buChar char="Ø"/>
            </a:pPr>
            <a:r>
              <a:rPr lang="en-GB" dirty="0" smtClean="0"/>
              <a:t> </a:t>
            </a:r>
            <a:r>
              <a:rPr lang="en-GB" dirty="0" smtClean="0"/>
              <a:t>In this stored mode the database is said to be "flat", meaning that it has no structure for indexing and there are usually no structural relationships between the records</a:t>
            </a:r>
            <a:r>
              <a:rPr lang="en-GB" dirty="0" smtClean="0"/>
              <a:t>.</a:t>
            </a:r>
          </a:p>
          <a:p>
            <a:pPr>
              <a:buFont typeface="Wingdings" pitchFamily="2" charset="2"/>
              <a:buChar char="Ø"/>
            </a:pPr>
            <a:r>
              <a:rPr lang="en-GB" dirty="0" smtClean="0"/>
              <a:t> </a:t>
            </a:r>
            <a:r>
              <a:rPr lang="en-GB" dirty="0" smtClean="0"/>
              <a:t>A </a:t>
            </a:r>
            <a:r>
              <a:rPr lang="en-GB" dirty="0" smtClean="0"/>
              <a:t>flat file can be a plain </a:t>
            </a:r>
            <a:r>
              <a:rPr lang="en-GB" dirty="0" smtClean="0"/>
              <a:t>text</a:t>
            </a:r>
            <a:r>
              <a:rPr lang="en-GB" dirty="0" smtClean="0"/>
              <a:t> file or a binary </a:t>
            </a:r>
            <a:r>
              <a:rPr lang="en-GB" dirty="0" smtClean="0"/>
              <a:t>file.</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Hierarchical Data Model</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85000" lnSpcReduction="20000"/>
          </a:bodyPr>
          <a:lstStyle/>
          <a:p>
            <a:pPr>
              <a:buNone/>
            </a:pPr>
            <a:r>
              <a:rPr lang="en-GB" dirty="0" smtClean="0"/>
              <a:t>A </a:t>
            </a:r>
            <a:r>
              <a:rPr lang="en-GB" b="1" dirty="0" smtClean="0"/>
              <a:t>hierarchical database model</a:t>
            </a:r>
            <a:r>
              <a:rPr lang="en-GB" dirty="0" smtClean="0"/>
              <a:t> is a data </a:t>
            </a:r>
            <a:r>
              <a:rPr lang="en-GB" dirty="0" smtClean="0"/>
              <a:t>model</a:t>
            </a:r>
            <a:r>
              <a:rPr lang="en-GB" dirty="0" smtClean="0"/>
              <a:t> in which the data is organized into a tree-like structure. </a:t>
            </a:r>
            <a:endParaRPr lang="en-GB" dirty="0" smtClean="0"/>
          </a:p>
          <a:p>
            <a:pPr>
              <a:buFont typeface="Wingdings" pitchFamily="2" charset="2"/>
              <a:buChar char="Ø"/>
            </a:pPr>
            <a:r>
              <a:rPr lang="en-GB" dirty="0" smtClean="0"/>
              <a:t>The </a:t>
            </a:r>
            <a:r>
              <a:rPr lang="en-GB" dirty="0" smtClean="0"/>
              <a:t>data is stored as </a:t>
            </a:r>
            <a:r>
              <a:rPr lang="en-GB" b="1" dirty="0" smtClean="0"/>
              <a:t>records</a:t>
            </a:r>
            <a:r>
              <a:rPr lang="en-GB" dirty="0" smtClean="0"/>
              <a:t> which are connected to one another through </a:t>
            </a:r>
            <a:r>
              <a:rPr lang="en-GB" b="1" dirty="0" smtClean="0"/>
              <a:t>links</a:t>
            </a:r>
            <a:r>
              <a:rPr lang="en-GB" dirty="0" smtClean="0"/>
              <a:t>. </a:t>
            </a:r>
            <a:endParaRPr lang="en-GB" dirty="0" smtClean="0"/>
          </a:p>
          <a:p>
            <a:pPr>
              <a:buFont typeface="Wingdings" pitchFamily="2" charset="2"/>
              <a:buChar char="Ø"/>
            </a:pPr>
            <a:r>
              <a:rPr lang="en-GB" dirty="0" smtClean="0"/>
              <a:t>A </a:t>
            </a:r>
            <a:r>
              <a:rPr lang="en-GB" dirty="0" smtClean="0"/>
              <a:t>record is a collection of fields, with each field containing only one value. </a:t>
            </a:r>
            <a:endParaRPr lang="en-GB" dirty="0" smtClean="0"/>
          </a:p>
          <a:p>
            <a:pPr>
              <a:buFont typeface="Wingdings" pitchFamily="2" charset="2"/>
              <a:buChar char="Ø"/>
            </a:pPr>
            <a:r>
              <a:rPr lang="en-GB" dirty="0" smtClean="0"/>
              <a:t>The</a:t>
            </a:r>
            <a:r>
              <a:rPr lang="en-GB" dirty="0" smtClean="0"/>
              <a:t> </a:t>
            </a:r>
            <a:r>
              <a:rPr lang="en-GB" b="1" dirty="0" smtClean="0"/>
              <a:t>entity type</a:t>
            </a:r>
            <a:r>
              <a:rPr lang="en-GB" dirty="0" smtClean="0"/>
              <a:t> of a record defines which fields the record contains. </a:t>
            </a:r>
            <a:endParaRPr lang="en-GB" dirty="0" smtClean="0"/>
          </a:p>
          <a:p>
            <a:pPr>
              <a:buFont typeface="Wingdings" pitchFamily="2" charset="2"/>
              <a:buChar char="Ø"/>
            </a:pPr>
            <a:r>
              <a:rPr lang="en-GB" dirty="0" smtClean="0"/>
              <a:t>A </a:t>
            </a:r>
            <a:r>
              <a:rPr lang="en-GB" dirty="0" smtClean="0"/>
              <a:t>record in the hierarchical database model corresponds to a row (or tuple) in the relational </a:t>
            </a:r>
            <a:r>
              <a:rPr lang="en-GB" dirty="0" smtClean="0"/>
              <a:t>database model and </a:t>
            </a:r>
            <a:r>
              <a:rPr lang="en-GB" dirty="0" smtClean="0"/>
              <a:t>an entity type corresponds to a table (or relation).</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Hierarchical Model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pPr>
              <a:buNone/>
            </a:pPr>
            <a:endParaRPr lang="en-GB" dirty="0" smtClean="0"/>
          </a:p>
          <a:p>
            <a:pPr>
              <a:buNone/>
            </a:pPr>
            <a:endParaRPr lang="en-GB" dirty="0" smtClean="0"/>
          </a:p>
          <a:p>
            <a:pPr>
              <a:buNone/>
            </a:pPr>
            <a:r>
              <a:rPr lang="en-GB" dirty="0" smtClean="0"/>
              <a:t>    The </a:t>
            </a:r>
            <a:r>
              <a:rPr lang="en-GB" dirty="0" smtClean="0"/>
              <a:t>hierarchical structure was developed by IBM in the 1960s, and used in early mainframe </a:t>
            </a:r>
            <a:r>
              <a:rPr lang="en-GB" dirty="0" smtClean="0"/>
              <a:t>DBMS.</a:t>
            </a:r>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Hierarchical Model Contd..</a:t>
            </a:r>
            <a:endParaRPr lang="en-GB" dirty="0"/>
          </a:p>
        </p:txBody>
      </p:sp>
      <p:pic>
        <p:nvPicPr>
          <p:cNvPr id="4" name="Content Placeholder 3" descr="Hierarchical_Model_Diagram.png"/>
          <p:cNvPicPr>
            <a:picLocks noGrp="1" noChangeAspect="1"/>
          </p:cNvPicPr>
          <p:nvPr>
            <p:ph idx="1"/>
          </p:nvPr>
        </p:nvPicPr>
        <p:blipFill>
          <a:blip r:embed="rId2" cstate="print"/>
          <a:stretch>
            <a:fillRect/>
          </a:stretch>
        </p:blipFill>
        <p:spPr>
          <a:xfrm>
            <a:off x="762000" y="1600200"/>
            <a:ext cx="7772400" cy="5029200"/>
          </a:xfrm>
          <a:solidFill>
            <a:schemeClr val="accent4">
              <a:lumMod val="40000"/>
              <a:lumOff val="60000"/>
            </a:schemeClr>
          </a:solid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Hierarchical Model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pPr>
              <a:buNone/>
            </a:pPr>
            <a:r>
              <a:rPr lang="en-GB" dirty="0" smtClean="0"/>
              <a:t>Examples of hierarchical data represented as </a:t>
            </a:r>
            <a:r>
              <a:rPr lang="en-GB" dirty="0" smtClean="0"/>
              <a:t>  </a:t>
            </a:r>
          </a:p>
          <a:p>
            <a:pPr>
              <a:buNone/>
            </a:pPr>
            <a:r>
              <a:rPr lang="en-GB" dirty="0" smtClean="0"/>
              <a:t>relational tables</a:t>
            </a:r>
          </a:p>
          <a:p>
            <a:pPr>
              <a:buNone/>
            </a:pPr>
            <a:r>
              <a:rPr lang="en-US" dirty="0" smtClean="0"/>
              <a:t>Employee Table           Computer table</a:t>
            </a:r>
            <a:endParaRPr lang="en-GB" dirty="0"/>
          </a:p>
        </p:txBody>
      </p:sp>
      <p:graphicFrame>
        <p:nvGraphicFramePr>
          <p:cNvPr id="5" name="Table 4"/>
          <p:cNvGraphicFramePr>
            <a:graphicFrameLocks noGrp="1"/>
          </p:cNvGraphicFramePr>
          <p:nvPr/>
        </p:nvGraphicFramePr>
        <p:xfrm>
          <a:off x="533400" y="3810000"/>
          <a:ext cx="6095999" cy="219456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r>
                        <a:rPr lang="en-US" dirty="0" err="1" smtClean="0"/>
                        <a:t>EmpNo</a:t>
                      </a:r>
                      <a:endParaRPr lang="en-GB" dirty="0"/>
                    </a:p>
                  </a:txBody>
                  <a:tcPr/>
                </a:tc>
                <a:tc>
                  <a:txBody>
                    <a:bodyPr/>
                    <a:lstStyle/>
                    <a:p>
                      <a:r>
                        <a:rPr lang="en-US" dirty="0" smtClean="0"/>
                        <a:t>FNAME</a:t>
                      </a:r>
                      <a:endParaRPr lang="en-GB" dirty="0"/>
                    </a:p>
                  </a:txBody>
                  <a:tcPr/>
                </a:tc>
                <a:tc>
                  <a:txBody>
                    <a:bodyPr/>
                    <a:lstStyle/>
                    <a:p>
                      <a:r>
                        <a:rPr lang="en-US" dirty="0" smtClean="0"/>
                        <a:t>LNAME</a:t>
                      </a:r>
                      <a:endParaRPr lang="en-GB" dirty="0"/>
                    </a:p>
                  </a:txBody>
                  <a:tcPr/>
                </a:tc>
                <a:tc>
                  <a:txBody>
                    <a:bodyPr/>
                    <a:lstStyle/>
                    <a:p>
                      <a:r>
                        <a:rPr lang="en-US" dirty="0" smtClean="0"/>
                        <a:t>DEPTNO</a:t>
                      </a:r>
                      <a:endParaRPr lang="en-GB" dirty="0"/>
                    </a:p>
                  </a:txBody>
                  <a:tcPr/>
                </a:tc>
                <a:tc>
                  <a:txBody>
                    <a:bodyPr/>
                    <a:lstStyle/>
                    <a:p>
                      <a:r>
                        <a:rPr lang="en-US" dirty="0" smtClean="0"/>
                        <a:t>SLNO</a:t>
                      </a:r>
                      <a:endParaRPr lang="en-GB" dirty="0"/>
                    </a:p>
                  </a:txBody>
                  <a:tcPr/>
                </a:tc>
                <a:tc>
                  <a:txBody>
                    <a:bodyPr/>
                    <a:lstStyle/>
                    <a:p>
                      <a:r>
                        <a:rPr lang="en-US" dirty="0" smtClean="0"/>
                        <a:t>Type</a:t>
                      </a:r>
                      <a:endParaRPr lang="en-GB" dirty="0"/>
                    </a:p>
                  </a:txBody>
                  <a:tcPr/>
                </a:tc>
                <a:tc>
                  <a:txBody>
                    <a:bodyPr/>
                    <a:lstStyle/>
                    <a:p>
                      <a:r>
                        <a:rPr lang="en-US" dirty="0" err="1" smtClean="0"/>
                        <a:t>EmpNo</a:t>
                      </a:r>
                      <a:endParaRPr lang="en-GB" dirty="0"/>
                    </a:p>
                  </a:txBody>
                  <a:tcPr/>
                </a:tc>
              </a:tr>
              <a:tr h="370840">
                <a:tc>
                  <a:txBody>
                    <a:bodyPr/>
                    <a:lstStyle/>
                    <a:p>
                      <a:r>
                        <a:rPr lang="en-US" dirty="0" smtClean="0"/>
                        <a:t>101</a:t>
                      </a:r>
                      <a:endParaRPr lang="en-GB" dirty="0"/>
                    </a:p>
                  </a:txBody>
                  <a:tcPr/>
                </a:tc>
                <a:tc>
                  <a:txBody>
                    <a:bodyPr/>
                    <a:lstStyle/>
                    <a:p>
                      <a:r>
                        <a:rPr lang="en-GB" sz="1800" b="0" i="0" kern="1200" dirty="0" err="1" smtClean="0">
                          <a:solidFill>
                            <a:schemeClr val="dk1"/>
                          </a:solidFill>
                          <a:latin typeface="+mn-lt"/>
                          <a:ea typeface="+mn-ea"/>
                          <a:cs typeface="+mn-cs"/>
                        </a:rPr>
                        <a:t>Mahwish</a:t>
                      </a:r>
                      <a:endParaRPr lang="en-GB" dirty="0"/>
                    </a:p>
                  </a:txBody>
                  <a:tcPr/>
                </a:tc>
                <a:tc>
                  <a:txBody>
                    <a:bodyPr/>
                    <a:lstStyle/>
                    <a:p>
                      <a:r>
                        <a:rPr lang="en-GB" sz="1800" b="0" i="0" kern="1200" dirty="0" err="1" smtClean="0">
                          <a:solidFill>
                            <a:schemeClr val="dk1"/>
                          </a:solidFill>
                          <a:latin typeface="+mn-lt"/>
                          <a:ea typeface="+mn-ea"/>
                          <a:cs typeface="+mn-cs"/>
                        </a:rPr>
                        <a:t>Faki</a:t>
                      </a:r>
                      <a:endParaRPr lang="en-GB" dirty="0"/>
                    </a:p>
                  </a:txBody>
                  <a:tcPr/>
                </a:tc>
                <a:tc>
                  <a:txBody>
                    <a:bodyPr/>
                    <a:lstStyle/>
                    <a:p>
                      <a:r>
                        <a:rPr lang="en-GB" sz="1800" b="0" i="0" kern="1200" dirty="0" smtClean="0">
                          <a:solidFill>
                            <a:schemeClr val="dk1"/>
                          </a:solidFill>
                          <a:latin typeface="+mn-lt"/>
                          <a:ea typeface="+mn-ea"/>
                          <a:cs typeface="+mn-cs"/>
                        </a:rPr>
                        <a:t>10-L</a:t>
                      </a:r>
                      <a:endParaRPr lang="en-GB" dirty="0"/>
                    </a:p>
                  </a:txBody>
                  <a:tcPr/>
                </a:tc>
                <a:tc>
                  <a:txBody>
                    <a:bodyPr/>
                    <a:lstStyle/>
                    <a:p>
                      <a:r>
                        <a:rPr lang="en-GB" sz="1800" b="0" i="0" kern="1200" dirty="0" smtClean="0">
                          <a:solidFill>
                            <a:schemeClr val="dk1"/>
                          </a:solidFill>
                          <a:latin typeface="+mn-lt"/>
                          <a:ea typeface="+mn-ea"/>
                          <a:cs typeface="+mn-cs"/>
                        </a:rPr>
                        <a:t>3009734-4</a:t>
                      </a:r>
                      <a:endParaRPr lang="en-GB" dirty="0"/>
                    </a:p>
                  </a:txBody>
                  <a:tcPr/>
                </a:tc>
                <a:tc>
                  <a:txBody>
                    <a:bodyPr/>
                    <a:lstStyle/>
                    <a:p>
                      <a:r>
                        <a:rPr lang="en-GB" sz="1800" b="0" i="0" kern="1200" dirty="0" smtClean="0">
                          <a:solidFill>
                            <a:schemeClr val="dk1"/>
                          </a:solidFill>
                          <a:latin typeface="+mn-lt"/>
                          <a:ea typeface="+mn-ea"/>
                          <a:cs typeface="+mn-cs"/>
                        </a:rPr>
                        <a:t>Computer</a:t>
                      </a:r>
                      <a:endParaRPr lang="en-GB" dirty="0"/>
                    </a:p>
                  </a:txBody>
                  <a:tcPr/>
                </a:tc>
                <a:tc>
                  <a:txBody>
                    <a:bodyPr/>
                    <a:lstStyle/>
                    <a:p>
                      <a:r>
                        <a:rPr lang="en-US" dirty="0" smtClean="0"/>
                        <a:t>101</a:t>
                      </a:r>
                      <a:endParaRPr lang="en-GB" dirty="0"/>
                    </a:p>
                  </a:txBody>
                  <a:tcPr/>
                </a:tc>
              </a:tr>
              <a:tr h="370840">
                <a:tc>
                  <a:txBody>
                    <a:bodyPr/>
                    <a:lstStyle/>
                    <a:p>
                      <a:r>
                        <a:rPr lang="en-GB" sz="1800" b="0" i="0" kern="1200" dirty="0" smtClean="0">
                          <a:solidFill>
                            <a:schemeClr val="dk1"/>
                          </a:solidFill>
                          <a:latin typeface="+mn-lt"/>
                          <a:ea typeface="+mn-ea"/>
                          <a:cs typeface="+mn-cs"/>
                        </a:rPr>
                        <a:t>102</a:t>
                      </a:r>
                      <a:endParaRPr lang="en-GB" dirty="0"/>
                    </a:p>
                  </a:txBody>
                  <a:tcPr/>
                </a:tc>
                <a:tc>
                  <a:txBody>
                    <a:bodyPr/>
                    <a:lstStyle/>
                    <a:p>
                      <a:r>
                        <a:rPr lang="en-GB" sz="1800" b="0" i="0" kern="1200" dirty="0" err="1" smtClean="0">
                          <a:solidFill>
                            <a:schemeClr val="dk1"/>
                          </a:solidFill>
                          <a:latin typeface="+mn-lt"/>
                          <a:ea typeface="+mn-ea"/>
                          <a:cs typeface="+mn-cs"/>
                        </a:rPr>
                        <a:t>Nirun</a:t>
                      </a:r>
                      <a:endParaRPr lang="en-GB" dirty="0"/>
                    </a:p>
                  </a:txBody>
                  <a:tcPr/>
                </a:tc>
                <a:tc>
                  <a:txBody>
                    <a:bodyPr/>
                    <a:lstStyle/>
                    <a:p>
                      <a:r>
                        <a:rPr lang="en-US" dirty="0" err="1" smtClean="0"/>
                        <a:t>Ar</a:t>
                      </a:r>
                      <a:endParaRPr lang="en-GB" dirty="0"/>
                    </a:p>
                  </a:txBody>
                  <a:tcPr/>
                </a:tc>
                <a:tc>
                  <a:txBody>
                    <a:bodyPr/>
                    <a:lstStyle/>
                    <a:p>
                      <a:r>
                        <a:rPr lang="en-GB" sz="1800" b="0" i="0" kern="1200" dirty="0" smtClean="0">
                          <a:solidFill>
                            <a:schemeClr val="dk1"/>
                          </a:solidFill>
                          <a:latin typeface="+mn-lt"/>
                          <a:ea typeface="+mn-ea"/>
                          <a:cs typeface="+mn-cs"/>
                        </a:rPr>
                        <a:t>20-B</a:t>
                      </a:r>
                      <a:endParaRPr lang="en-GB" dirty="0"/>
                    </a:p>
                  </a:txBody>
                  <a:tcPr/>
                </a:tc>
                <a:tc>
                  <a:txBody>
                    <a:bodyPr/>
                    <a:lstStyle/>
                    <a:p>
                      <a:r>
                        <a:rPr lang="en-GB" sz="1800" b="0" i="0" kern="1200" dirty="0" smtClean="0">
                          <a:solidFill>
                            <a:schemeClr val="dk1"/>
                          </a:solidFill>
                          <a:latin typeface="+mn-lt"/>
                          <a:ea typeface="+mn-ea"/>
                          <a:cs typeface="+mn-cs"/>
                        </a:rPr>
                        <a:t>2-22-723423</a:t>
                      </a:r>
                      <a:endParaRPr lang="en-GB" dirty="0"/>
                    </a:p>
                  </a:txBody>
                  <a:tcPr/>
                </a:tc>
                <a:tc>
                  <a:txBody>
                    <a:bodyPr/>
                    <a:lstStyle/>
                    <a:p>
                      <a:r>
                        <a:rPr lang="en-GB" sz="1800" b="0" i="0" kern="1200" dirty="0" smtClean="0">
                          <a:solidFill>
                            <a:schemeClr val="dk1"/>
                          </a:solidFill>
                          <a:latin typeface="+mn-lt"/>
                          <a:ea typeface="+mn-ea"/>
                          <a:cs typeface="+mn-cs"/>
                        </a:rPr>
                        <a:t>Monitor</a:t>
                      </a:r>
                      <a:endParaRPr lang="en-GB" dirty="0"/>
                    </a:p>
                  </a:txBody>
                  <a:tcPr/>
                </a:tc>
                <a:tc>
                  <a:txBody>
                    <a:bodyPr/>
                    <a:lstStyle/>
                    <a:p>
                      <a:r>
                        <a:rPr lang="en-US" dirty="0" smtClean="0"/>
                        <a:t>102</a:t>
                      </a:r>
                      <a:endParaRPr lang="en-GB"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1222</Words>
  <Application>Microsoft Office PowerPoint</Application>
  <PresentationFormat>On-screen Show (4:3)</PresentationFormat>
  <Paragraphs>190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Introduction</vt:lpstr>
      <vt:lpstr>Database </vt:lpstr>
      <vt:lpstr>Database Uses</vt:lpstr>
      <vt:lpstr>Data Models</vt:lpstr>
      <vt:lpstr>Flat File Model</vt:lpstr>
      <vt:lpstr>Hierarchical Data Model</vt:lpstr>
      <vt:lpstr>Hierarchical Model Contd..</vt:lpstr>
      <vt:lpstr>Hierarchical Model Contd..</vt:lpstr>
      <vt:lpstr>Hierarchical Model Contd..</vt:lpstr>
      <vt:lpstr>Hierarchical Model Contd..</vt:lpstr>
      <vt:lpstr>Hierarchical Model Contd..</vt:lpstr>
      <vt:lpstr>Network Data Model</vt:lpstr>
      <vt:lpstr>Network Model Contd..</vt:lpstr>
      <vt:lpstr>Network Model Contd..</vt:lpstr>
      <vt:lpstr>Network Model Contd..</vt:lpstr>
      <vt:lpstr>Advantages of Network Model</vt:lpstr>
      <vt:lpstr>Dis -Advantage of Network Model</vt:lpstr>
      <vt:lpstr>Relational Data Model </vt:lpstr>
      <vt:lpstr>Relation Data Model Contd..</vt:lpstr>
      <vt:lpstr>Relational Data Model Contd..</vt:lpstr>
      <vt:lpstr>Relational Data Model Contd..</vt:lpstr>
      <vt:lpstr>Object Relational Model</vt:lpstr>
      <vt:lpstr>Object Relational Model Contd..</vt:lpstr>
      <vt:lpstr>Object Relational Model Contd..</vt:lpstr>
      <vt:lpstr>Object Relational Model Contd..</vt:lpstr>
      <vt:lpstr>Client Server Architecture</vt:lpstr>
      <vt:lpstr>Client server Architecture Cond ..</vt:lpstr>
      <vt:lpstr>Advantages of Client Server Architecture</vt:lpstr>
      <vt:lpstr>Three-Tier Architecture</vt:lpstr>
      <vt:lpstr>Traditional File-based Systems</vt:lpstr>
      <vt:lpstr>Traditional File-based Systems</vt:lpstr>
      <vt:lpstr>Traditional File-based Systems</vt:lpstr>
      <vt:lpstr>Traditional File-based Systems</vt:lpstr>
      <vt:lpstr>Traditional File-based Systems</vt:lpstr>
      <vt:lpstr>Traditional File-based Systems</vt:lpstr>
      <vt:lpstr>Database Approach</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madhu</dc:creator>
  <cp:lastModifiedBy>madhu</cp:lastModifiedBy>
  <cp:revision>3</cp:revision>
  <dcterms:created xsi:type="dcterms:W3CDTF">2018-01-18T22:44:07Z</dcterms:created>
  <dcterms:modified xsi:type="dcterms:W3CDTF">2018-01-18T22:46:07Z</dcterms:modified>
</cp:coreProperties>
</file>