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5"/>
  </p:notesMasterIdLst>
  <p:sldIdLst>
    <p:sldId id="358" r:id="rId2"/>
    <p:sldId id="359" r:id="rId3"/>
    <p:sldId id="311" r:id="rId4"/>
    <p:sldId id="330" r:id="rId5"/>
    <p:sldId id="275" r:id="rId6"/>
    <p:sldId id="331" r:id="rId7"/>
    <p:sldId id="312" r:id="rId8"/>
    <p:sldId id="276" r:id="rId9"/>
    <p:sldId id="277" r:id="rId10"/>
    <p:sldId id="278" r:id="rId11"/>
    <p:sldId id="313" r:id="rId12"/>
    <p:sldId id="281" r:id="rId13"/>
    <p:sldId id="314" r:id="rId14"/>
    <p:sldId id="332" r:id="rId15"/>
    <p:sldId id="282" r:id="rId16"/>
    <p:sldId id="283" r:id="rId17"/>
    <p:sldId id="315" r:id="rId18"/>
    <p:sldId id="316" r:id="rId19"/>
    <p:sldId id="284" r:id="rId20"/>
    <p:sldId id="307" r:id="rId21"/>
    <p:sldId id="306" r:id="rId22"/>
    <p:sldId id="308" r:id="rId23"/>
    <p:sldId id="309" r:id="rId24"/>
    <p:sldId id="310" r:id="rId25"/>
    <p:sldId id="286" r:id="rId26"/>
    <p:sldId id="300" r:id="rId27"/>
    <p:sldId id="301" r:id="rId28"/>
    <p:sldId id="302" r:id="rId29"/>
    <p:sldId id="303" r:id="rId30"/>
    <p:sldId id="304" r:id="rId31"/>
    <p:sldId id="305" r:id="rId32"/>
    <p:sldId id="317" r:id="rId33"/>
    <p:sldId id="318" r:id="rId34"/>
    <p:sldId id="333" r:id="rId35"/>
    <p:sldId id="288" r:id="rId36"/>
    <p:sldId id="335" r:id="rId37"/>
    <p:sldId id="320" r:id="rId38"/>
    <p:sldId id="321" r:id="rId39"/>
    <p:sldId id="322" r:id="rId40"/>
    <p:sldId id="323" r:id="rId41"/>
    <p:sldId id="324" r:id="rId42"/>
    <p:sldId id="290" r:id="rId43"/>
    <p:sldId id="325" r:id="rId44"/>
    <p:sldId id="326" r:id="rId45"/>
    <p:sldId id="327" r:id="rId46"/>
    <p:sldId id="328" r:id="rId47"/>
    <p:sldId id="329" r:id="rId48"/>
    <p:sldId id="336" r:id="rId49"/>
    <p:sldId id="293" r:id="rId50"/>
    <p:sldId id="355" r:id="rId51"/>
    <p:sldId id="337" r:id="rId52"/>
    <p:sldId id="356" r:id="rId53"/>
    <p:sldId id="338" r:id="rId54"/>
    <p:sldId id="339" r:id="rId55"/>
    <p:sldId id="295" r:id="rId56"/>
    <p:sldId id="296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298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7" r:id="rId7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16" autoAdjust="0"/>
    <p:restoredTop sz="90929"/>
  </p:normalViewPr>
  <p:slideViewPr>
    <p:cSldViewPr snapToGrid="0">
      <p:cViewPr>
        <p:scale>
          <a:sx n="120" d="100"/>
          <a:sy n="120" d="100"/>
        </p:scale>
        <p:origin x="472" y="-64"/>
      </p:cViewPr>
      <p:guideLst>
        <p:guide orient="horz" pos="216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20DCF5C4-F66C-4032-A3F4-FAE78DC90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2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367F7-78AA-4844-8920-59D4D290ACA8}" type="slidenum">
              <a:rPr lang="en-US"/>
              <a:pPr/>
              <a:t>3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1F320-EFBA-41AA-9DE3-63B7A341872C}" type="slidenum">
              <a:rPr lang="en-US"/>
              <a:pPr/>
              <a:t>12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27ED-A6F7-4F4B-B9E7-452FED228B4B}" type="slidenum">
              <a:rPr lang="en-US"/>
              <a:pPr/>
              <a:t>13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D0010-A2ED-4E6B-99AF-1775665B4E4C}" type="slidenum">
              <a:rPr lang="en-US"/>
              <a:pPr/>
              <a:t>14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C7AA6-694F-4030-99FE-A86996BFF8EB}" type="slidenum">
              <a:rPr lang="en-US"/>
              <a:pPr/>
              <a:t>15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DBB33-9B67-4654-95CA-9F9B28D8FDAA}" type="slidenum">
              <a:rPr lang="en-US"/>
              <a:pPr/>
              <a:t>16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F6A5C-BC21-44D3-91AF-6A7761EC2808}" type="slidenum">
              <a:rPr lang="en-US"/>
              <a:pPr/>
              <a:t>17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3B0A1-5C0E-48B3-A5F5-F7D949FCB827}" type="slidenum">
              <a:rPr lang="en-US"/>
              <a:pPr/>
              <a:t>18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091B1-C962-42E4-A628-E03A904D81B5}" type="slidenum">
              <a:rPr lang="en-US"/>
              <a:pPr/>
              <a:t>19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84A81-C9CC-4ADC-95B6-8CE9235A6F26}" type="slidenum">
              <a:rPr lang="en-US"/>
              <a:pPr/>
              <a:t>20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C1689-AF6E-47E6-A9C9-67DC296B010C}" type="slidenum">
              <a:rPr lang="en-US"/>
              <a:pPr/>
              <a:t>21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B0FB1-79FB-485C-95C7-33DEB5676C91}" type="slidenum">
              <a:rPr lang="en-US"/>
              <a:pPr/>
              <a:t>4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1CEE8-6590-4A5C-9543-9D18BF38D885}" type="slidenum">
              <a:rPr lang="en-US"/>
              <a:pPr/>
              <a:t>22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18F6E-9B87-404E-8F51-8B0AEBDA3089}" type="slidenum">
              <a:rPr lang="en-US"/>
              <a:pPr/>
              <a:t>23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035C3-D1E3-460C-AEF1-8B51E82BB1B7}" type="slidenum">
              <a:rPr lang="en-US"/>
              <a:pPr/>
              <a:t>24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3380E-0D14-4162-A67C-1BDF9F5978D3}" type="slidenum">
              <a:rPr lang="en-US"/>
              <a:pPr/>
              <a:t>25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1F2782-BDA7-425E-BCC9-08A6ECDAF98B}" type="slidenum">
              <a:rPr lang="en-US"/>
              <a:pPr/>
              <a:t>26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F52E4-A28E-4170-AECD-3F19563B9C1C}" type="slidenum">
              <a:rPr lang="en-US"/>
              <a:pPr/>
              <a:t>27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E55A7-5A15-42AD-8D26-06C6700CB889}" type="slidenum">
              <a:rPr lang="en-US"/>
              <a:pPr/>
              <a:t>28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27871-308B-4E9E-BEFD-FCFE99A498C2}" type="slidenum">
              <a:rPr lang="en-US"/>
              <a:pPr/>
              <a:t>29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46CD3-4643-4D78-984D-3A153524D70C}" type="slidenum">
              <a:rPr lang="en-US"/>
              <a:pPr/>
              <a:t>30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D9D45-8B28-405F-A0AF-8A553AA1A721}" type="slidenum">
              <a:rPr lang="en-US"/>
              <a:pPr/>
              <a:t>31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F2C15-AA8A-450B-A248-EF5D56FEB12C}" type="slidenum">
              <a:rPr lang="en-US"/>
              <a:pPr/>
              <a:t>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DB515-A3CB-4EAF-A33C-25F9BC67F805}" type="slidenum">
              <a:rPr lang="en-US"/>
              <a:pPr/>
              <a:t>32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FAC7E-503B-445D-8BED-A0F125498A93}" type="slidenum">
              <a:rPr lang="en-US"/>
              <a:pPr/>
              <a:t>33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E3F31-5305-448B-872B-A8E21FF9E96C}" type="slidenum">
              <a:rPr lang="en-US"/>
              <a:pPr/>
              <a:t>34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58CCE-F73D-4B80-9631-4109D354A958}" type="slidenum">
              <a:rPr lang="en-US"/>
              <a:pPr/>
              <a:t>35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E1C4D-819C-426C-9516-2583E11E1427}" type="slidenum">
              <a:rPr lang="en-US"/>
              <a:pPr/>
              <a:t>36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03C78-5758-44F2-A68E-E7C0FEF126E6}" type="slidenum">
              <a:rPr lang="en-US"/>
              <a:pPr/>
              <a:t>37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30606-EB53-4C3D-B7F6-2AF248E7FFD4}" type="slidenum">
              <a:rPr lang="en-US"/>
              <a:pPr/>
              <a:t>38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2ABEB-BE35-47ED-95FF-FA9B431A4BFB}" type="slidenum">
              <a:rPr lang="en-US"/>
              <a:pPr/>
              <a:t>39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91D3B-CEBB-42D5-9B46-2529BA53B6F1}" type="slidenum">
              <a:rPr lang="en-US"/>
              <a:pPr/>
              <a:t>40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E87B8-5BCB-43D5-A887-9C749489DF22}" type="slidenum">
              <a:rPr lang="en-US"/>
              <a:pPr/>
              <a:t>41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76F68D-CBCD-4FA5-A193-B5B74C4386A8}" type="slidenum">
              <a:rPr lang="en-US"/>
              <a:pPr/>
              <a:t>6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8B4E9-BE8F-4159-ABAA-7FD5B8C01B7B}" type="slidenum">
              <a:rPr lang="en-US"/>
              <a:pPr/>
              <a:t>42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77B4-77F8-4219-9D91-367BDF6468FA}" type="slidenum">
              <a:rPr lang="en-US"/>
              <a:pPr/>
              <a:t>43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A9749B-9738-49F1-8A66-F443CE85BC2E}" type="slidenum">
              <a:rPr lang="en-US"/>
              <a:pPr/>
              <a:t>44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A8362-C67F-40E7-84B5-52E4AD2D90C4}" type="slidenum">
              <a:rPr lang="en-US"/>
              <a:pPr/>
              <a:t>45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377CC-58C4-4904-94D2-814AA90DEA90}" type="slidenum">
              <a:rPr lang="en-US"/>
              <a:pPr/>
              <a:t>46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66FFB6-A943-4DD7-B4F8-4EF670B59FA3}" type="slidenum">
              <a:rPr lang="en-US"/>
              <a:pPr/>
              <a:t>47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5C56B-85ED-4BD3-99FE-51D2B2FEF1D9}" type="slidenum">
              <a:rPr lang="en-US"/>
              <a:pPr/>
              <a:t>48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F0FCA-BCD9-407B-A955-CF07D53656EE}" type="slidenum">
              <a:rPr lang="en-US"/>
              <a:pPr/>
              <a:t>49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BD84A-FD18-430A-89BD-F166F3C3498B}" type="slidenum">
              <a:rPr lang="en-US"/>
              <a:pPr/>
              <a:t>50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B84FF-7257-43DE-A388-B75B36CF01C9}" type="slidenum">
              <a:rPr lang="en-US"/>
              <a:pPr/>
              <a:t>51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0EDAE-F52F-4DD7-962A-41A6470B5AE4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2F6E-94E6-4420-94B4-0869CC981AAE}" type="slidenum">
              <a:rPr lang="en-US"/>
              <a:pPr/>
              <a:t>52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3F10C-1527-4442-A288-6129E08E09E2}" type="slidenum">
              <a:rPr lang="en-US"/>
              <a:pPr/>
              <a:t>53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7320B-B682-4B6E-A770-92493D292481}" type="slidenum">
              <a:rPr lang="en-US"/>
              <a:pPr/>
              <a:t>54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A9DAC7-6419-4EE1-9BE6-C87B087B9AA5}" type="slidenum">
              <a:rPr lang="en-US"/>
              <a:pPr/>
              <a:t>55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B655E3-A913-434E-AE9D-0BC441D91485}" type="slidenum">
              <a:rPr lang="en-US"/>
              <a:pPr/>
              <a:t>56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50D7B-4760-443D-9181-66325DA89744}" type="slidenum">
              <a:rPr lang="en-US"/>
              <a:pPr/>
              <a:t>57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D76BE-1F49-4BBC-A036-4C1E986C2EE9}" type="slidenum">
              <a:rPr lang="en-US"/>
              <a:pPr/>
              <a:t>58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907D2-5B95-48AD-9809-52BF25891AEF}" type="slidenum">
              <a:rPr lang="en-US"/>
              <a:pPr/>
              <a:t>59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8E0E2-398C-4D85-A8E5-FCD950529703}" type="slidenum">
              <a:rPr lang="en-US"/>
              <a:pPr/>
              <a:t>60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29A7B-3CF6-4636-ABBB-AB83416D8B1E}" type="slidenum">
              <a:rPr lang="en-US"/>
              <a:pPr/>
              <a:t>61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D01DD-A4FE-40B2-8349-58BB874997C3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ED1BB-6AA3-40D9-A258-EE1D89B7F087}" type="slidenum">
              <a:rPr lang="en-US"/>
              <a:pPr/>
              <a:t>62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E02F-C46D-4DB4-8AD0-584C740634D8}" type="slidenum">
              <a:rPr lang="en-US"/>
              <a:pPr/>
              <a:t>63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DFDB5-20A4-411F-81F5-A22F12D1878D}" type="slidenum">
              <a:rPr lang="en-US"/>
              <a:pPr/>
              <a:t>64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1F5E6-1170-4713-92AA-92384358A874}" type="slidenum">
              <a:rPr lang="en-US"/>
              <a:pPr/>
              <a:t>65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0EE7E-024B-49AD-8183-CA209E7BBC24}" type="slidenum">
              <a:rPr lang="en-US"/>
              <a:pPr/>
              <a:t>66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8F4B8-FEDC-4E06-AB27-FC2E334FE6AF}" type="slidenum">
              <a:rPr lang="en-US"/>
              <a:pPr/>
              <a:t>67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3DE16-17A6-48BD-A35D-D0860A32C7DD}" type="slidenum">
              <a:rPr lang="en-US"/>
              <a:pPr/>
              <a:t>68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E09CB-C977-452F-983A-70E956F755A3}" type="slidenum">
              <a:rPr lang="en-US"/>
              <a:pPr/>
              <a:t>69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EE4AB-1EDB-431B-B287-2943C181E5BD}" type="slidenum">
              <a:rPr lang="en-US"/>
              <a:pPr/>
              <a:t>70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4AD3F-83F2-4D67-AB24-FC87B113765C}" type="slidenum">
              <a:rPr lang="en-US"/>
              <a:pPr/>
              <a:t>71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18657-C044-4C31-9407-E45E4E9BDF7C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F5946-FBFB-44C7-BD8F-CBD771BDBE29}" type="slidenum">
              <a:rPr lang="en-US"/>
              <a:pPr/>
              <a:t>72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0D53A-AC44-43C2-8D67-C96727CB8DA3}" type="slidenum">
              <a:rPr lang="en-US"/>
              <a:pPr/>
              <a:t>73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EBE9B-D6D7-4D75-86B1-A0D869D37FAA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B17EA-F384-4476-B093-EA36084EE6CD}" type="slidenum">
              <a:rPr lang="en-US"/>
              <a:pPr/>
              <a:t>11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0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76267F-A012-4572-A05D-82CB4D3753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kumimoji="1" lang="en-US" sz="3600">
                <a:solidFill>
                  <a:schemeClr val="tx2"/>
                </a:solidFill>
              </a:rPr>
              <a:t>16.480/552 Microprocessor II and Embedded Systems Design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28600" y="1295400"/>
            <a:ext cx="8686800" cy="152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600" y="6096000"/>
            <a:ext cx="8686800" cy="76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AAEE5C-B165-4DE9-8935-7102DB8E7B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638E1-D127-44F8-8EB5-30BCD0ABC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4FDE6-F7B4-40A7-A358-EAEB72EC99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86728-84E5-4563-A7E0-FF495F89B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F81482-F6F3-4D34-96CA-C3A2CCB56F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503BD6-30A7-430B-9B57-061A3C84F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2F8A6-568D-4F3F-9C38-593DA97BF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A81F8-3D22-49A0-B776-F8B7204D78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E95130-8D47-4C45-8BF8-AABFF5786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A2CF9E-5C14-4275-8729-33EDAF5B2F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91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20992A-BB54-4DEE-8801-ECA883FF39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81000" y="6172200"/>
            <a:ext cx="25908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5E2F2-B5EF-4EA5-915F-BD7E523F643C}" type="slidenum">
              <a:rPr lang="en-US"/>
              <a:pPr/>
              <a:t>1</a:t>
            </a:fld>
            <a:endParaRPr lang="en-US"/>
          </a:p>
        </p:txBody>
      </p:sp>
      <p:sp>
        <p:nvSpPr>
          <p:cNvPr id="25600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lIns="91440" tIns="45720" rIns="91440" bIns="45720"/>
          <a:lstStyle/>
          <a:p>
            <a:r>
              <a:rPr lang="en-US"/>
              <a:t>Interfaces and Buses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12863" y="3794125"/>
            <a:ext cx="6518275" cy="1741488"/>
          </a:xfrm>
        </p:spPr>
        <p:txBody>
          <a:bodyPr lIns="91440" tIns="45720" rIns="91440" bIns="45720"/>
          <a:lstStyle/>
          <a:p>
            <a:pPr marL="0" indent="0" defTabSz="457200">
              <a:buFontTx/>
              <a:buNone/>
            </a:pPr>
            <a:r>
              <a:rPr lang="en-US" dirty="0">
                <a:solidFill>
                  <a:srgbClr val="898989"/>
                </a:solidFill>
              </a:rPr>
              <a:t>    </a:t>
            </a:r>
            <a:r>
              <a:rPr lang="en-US" dirty="0" smtClean="0">
                <a:solidFill>
                  <a:srgbClr val="898989"/>
                </a:solidFill>
              </a:rPr>
              <a:t>       For </a:t>
            </a:r>
            <a:r>
              <a:rPr lang="en-US" dirty="0">
                <a:solidFill>
                  <a:srgbClr val="898989"/>
                </a:solidFill>
              </a:rPr>
              <a:t>UMass Lowell 16.480/552 </a:t>
            </a:r>
          </a:p>
          <a:p>
            <a:pPr marL="0" indent="0" defTabSz="457200">
              <a:buFontTx/>
              <a:buNone/>
            </a:pPr>
            <a:r>
              <a:rPr lang="en-US" dirty="0">
                <a:solidFill>
                  <a:srgbClr val="898989"/>
                </a:solidFill>
              </a:rPr>
              <a:t>     </a:t>
            </a:r>
          </a:p>
          <a:p>
            <a:pPr marL="0" indent="0" defTabSz="457200">
              <a:buFontTx/>
              <a:buNone/>
            </a:pPr>
            <a:r>
              <a:rPr lang="en-US" dirty="0">
                <a:solidFill>
                  <a:srgbClr val="898989"/>
                </a:solidFill>
              </a:rPr>
              <a:t>          	</a:t>
            </a:r>
            <a:r>
              <a:rPr lang="en-US" dirty="0" smtClean="0">
                <a:solidFill>
                  <a:srgbClr val="898989"/>
                </a:solidFill>
              </a:rPr>
              <a:t>             Prof</a:t>
            </a:r>
            <a:r>
              <a:rPr lang="en-US" dirty="0">
                <a:solidFill>
                  <a:srgbClr val="898989"/>
                </a:solidFill>
              </a:rPr>
              <a:t>. Yan Luo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85750" y="6248400"/>
            <a:ext cx="6169025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i="1"/>
              <a:t>Revised based on “Embedded Systems Design: A Unified Hardware/Software” by </a:t>
            </a:r>
            <a:r>
              <a:rPr lang="en-US"/>
              <a:t>Vahid/Givargis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D9CF2-B7C8-4E0B-903A-2A7252EC8E0F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strobe/handshake compromise</a:t>
            </a:r>
          </a:p>
        </p:txBody>
      </p:sp>
      <p:grpSp>
        <p:nvGrpSpPr>
          <p:cNvPr id="81993" name="Group 73"/>
          <p:cNvGrpSpPr>
            <a:grpSpLocks/>
          </p:cNvGrpSpPr>
          <p:nvPr/>
        </p:nvGrpSpPr>
        <p:grpSpPr bwMode="auto">
          <a:xfrm>
            <a:off x="1208088" y="1671638"/>
            <a:ext cx="6396037" cy="4300537"/>
            <a:chOff x="761" y="1053"/>
            <a:chExt cx="4029" cy="2709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904" y="3630"/>
              <a:ext cx="1315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Fast-response case</a:t>
              </a:r>
              <a:endParaRPr lang="en-US" b="1" noProof="1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1196" y="2372"/>
              <a:ext cx="4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670" y="2328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670" y="2416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 flipV="1">
              <a:off x="1630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1630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1" name="Freeform 11"/>
            <p:cNvSpPr>
              <a:spLocks/>
            </p:cNvSpPr>
            <p:nvPr/>
          </p:nvSpPr>
          <p:spPr bwMode="auto">
            <a:xfrm>
              <a:off x="1196" y="1933"/>
              <a:ext cx="1185" cy="8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1296" y="0"/>
                </a:cxn>
                <a:cxn ang="0">
                  <a:pos x="1296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2" name="Line 12"/>
            <p:cNvSpPr>
              <a:spLocks noChangeShapeType="1"/>
            </p:cNvSpPr>
            <p:nvPr/>
          </p:nvSpPr>
          <p:spPr bwMode="auto">
            <a:xfrm>
              <a:off x="2065" y="2328"/>
              <a:ext cx="39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 flipV="1">
              <a:off x="2065" y="2372"/>
              <a:ext cx="39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104" y="2372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Arc 15"/>
            <p:cNvSpPr>
              <a:spLocks/>
            </p:cNvSpPr>
            <p:nvPr/>
          </p:nvSpPr>
          <p:spPr bwMode="auto">
            <a:xfrm rot="10800000">
              <a:off x="1433" y="1977"/>
              <a:ext cx="197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Arc 16"/>
            <p:cNvSpPr>
              <a:spLocks/>
            </p:cNvSpPr>
            <p:nvPr/>
          </p:nvSpPr>
          <p:spPr bwMode="auto">
            <a:xfrm rot="10800000">
              <a:off x="1907" y="1977"/>
              <a:ext cx="197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959" y="1889"/>
              <a:ext cx="23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>
              <a:off x="959" y="2240"/>
              <a:ext cx="23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959" y="2065"/>
              <a:ext cx="23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40" name="Text Box 20"/>
            <p:cNvSpPr txBox="1">
              <a:spLocks noChangeArrowheads="1"/>
            </p:cNvSpPr>
            <p:nvPr/>
          </p:nvSpPr>
          <p:spPr bwMode="auto">
            <a:xfrm>
              <a:off x="1354" y="1889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1941" name="Text Box 21"/>
            <p:cNvSpPr txBox="1">
              <a:spLocks noChangeArrowheads="1"/>
            </p:cNvSpPr>
            <p:nvPr/>
          </p:nvSpPr>
          <p:spPr bwMode="auto">
            <a:xfrm>
              <a:off x="1907" y="1889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1942" name="Text Box 22"/>
            <p:cNvSpPr txBox="1">
              <a:spLocks noChangeArrowheads="1"/>
            </p:cNvSpPr>
            <p:nvPr/>
          </p:nvSpPr>
          <p:spPr bwMode="auto">
            <a:xfrm>
              <a:off x="2104" y="2240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>
              <a:off x="761" y="2548"/>
              <a:ext cx="1620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761" y="2680"/>
              <a:ext cx="19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</a:t>
              </a:r>
              <a:r>
                <a:rPr lang="en-US"/>
                <a:t>. Servant puts data on bus</a:t>
              </a:r>
              <a:r>
                <a:rPr lang="en-US" i="1"/>
                <a:t> </a:t>
              </a:r>
              <a:r>
                <a:rPr lang="en-US" b="1"/>
                <a:t>within time t</a:t>
              </a:r>
              <a:r>
                <a:rPr lang="en-US" b="1" baseline="-25000"/>
                <a:t>access</a:t>
              </a:r>
              <a:endParaRPr lang="en-US" i="1"/>
            </a:p>
          </p:txBody>
        </p:sp>
        <p:sp>
          <p:nvSpPr>
            <p:cNvPr id="81945" name="Text Box 25"/>
            <p:cNvSpPr txBox="1">
              <a:spLocks noChangeArrowheads="1"/>
            </p:cNvSpPr>
            <p:nvPr/>
          </p:nvSpPr>
          <p:spPr bwMode="auto">
            <a:xfrm>
              <a:off x="761" y="2944"/>
              <a:ext cx="181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761" y="3076"/>
              <a:ext cx="181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196" y="2197"/>
              <a:ext cx="11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1512" y="2240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2912" y="3630"/>
              <a:ext cx="171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Slow-response case</a:t>
              </a:r>
              <a:endParaRPr lang="en-US" b="1" noProof="1"/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1986" y="1053"/>
              <a:ext cx="474" cy="7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013" y="1053"/>
              <a:ext cx="474" cy="7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2458" y="1254"/>
              <a:ext cx="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3" name="Line 33"/>
            <p:cNvSpPr>
              <a:spLocks noChangeShapeType="1"/>
            </p:cNvSpPr>
            <p:nvPr/>
          </p:nvSpPr>
          <p:spPr bwMode="auto">
            <a:xfrm>
              <a:off x="2458" y="1430"/>
              <a:ext cx="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4" name="Text Box 34"/>
            <p:cNvSpPr txBox="1">
              <a:spLocks noChangeArrowheads="1"/>
            </p:cNvSpPr>
            <p:nvPr/>
          </p:nvSpPr>
          <p:spPr bwMode="auto">
            <a:xfrm>
              <a:off x="2537" y="1078"/>
              <a:ext cx="39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55" name="Text Box 35"/>
            <p:cNvSpPr txBox="1">
              <a:spLocks noChangeArrowheads="1"/>
            </p:cNvSpPr>
            <p:nvPr/>
          </p:nvSpPr>
          <p:spPr bwMode="auto">
            <a:xfrm>
              <a:off x="2537" y="1298"/>
              <a:ext cx="39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56" name="Text Box 36"/>
            <p:cNvSpPr txBox="1">
              <a:spLocks noChangeArrowheads="1"/>
            </p:cNvSpPr>
            <p:nvPr/>
          </p:nvSpPr>
          <p:spPr bwMode="auto">
            <a:xfrm>
              <a:off x="2537" y="1518"/>
              <a:ext cx="39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57" name="Line 37"/>
            <p:cNvSpPr>
              <a:spLocks noChangeShapeType="1"/>
            </p:cNvSpPr>
            <p:nvPr/>
          </p:nvSpPr>
          <p:spPr bwMode="auto">
            <a:xfrm>
              <a:off x="3131" y="2372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auto">
            <a:xfrm>
              <a:off x="3803" y="2328"/>
              <a:ext cx="3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>
              <a:off x="3803" y="2416"/>
              <a:ext cx="3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60" name="Line 40"/>
            <p:cNvSpPr>
              <a:spLocks noChangeShapeType="1"/>
            </p:cNvSpPr>
            <p:nvPr/>
          </p:nvSpPr>
          <p:spPr bwMode="auto">
            <a:xfrm>
              <a:off x="4158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61" name="Line 41"/>
            <p:cNvSpPr>
              <a:spLocks noChangeShapeType="1"/>
            </p:cNvSpPr>
            <p:nvPr/>
          </p:nvSpPr>
          <p:spPr bwMode="auto">
            <a:xfrm flipV="1">
              <a:off x="4158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62" name="Line 42"/>
            <p:cNvSpPr>
              <a:spLocks noChangeShapeType="1"/>
            </p:cNvSpPr>
            <p:nvPr/>
          </p:nvSpPr>
          <p:spPr bwMode="auto">
            <a:xfrm>
              <a:off x="4198" y="2372"/>
              <a:ext cx="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63" name="Text Box 43"/>
            <p:cNvSpPr txBox="1">
              <a:spLocks noChangeArrowheads="1"/>
            </p:cNvSpPr>
            <p:nvPr/>
          </p:nvSpPr>
          <p:spPr bwMode="auto">
            <a:xfrm>
              <a:off x="2894" y="1889"/>
              <a:ext cx="23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1964" name="Text Box 44"/>
            <p:cNvSpPr txBox="1">
              <a:spLocks noChangeArrowheads="1"/>
            </p:cNvSpPr>
            <p:nvPr/>
          </p:nvSpPr>
          <p:spPr bwMode="auto">
            <a:xfrm>
              <a:off x="2894" y="2240"/>
              <a:ext cx="23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1965" name="Text Box 45"/>
            <p:cNvSpPr txBox="1">
              <a:spLocks noChangeArrowheads="1"/>
            </p:cNvSpPr>
            <p:nvPr/>
          </p:nvSpPr>
          <p:spPr bwMode="auto">
            <a:xfrm>
              <a:off x="2894" y="2065"/>
              <a:ext cx="23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wait</a:t>
              </a:r>
            </a:p>
          </p:txBody>
        </p:sp>
        <p:sp>
          <p:nvSpPr>
            <p:cNvPr id="81966" name="Text Box 46"/>
            <p:cNvSpPr txBox="1">
              <a:spLocks noChangeArrowheads="1"/>
            </p:cNvSpPr>
            <p:nvPr/>
          </p:nvSpPr>
          <p:spPr bwMode="auto">
            <a:xfrm>
              <a:off x="3210" y="1889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1967" name="Text Box 47"/>
            <p:cNvSpPr txBox="1">
              <a:spLocks noChangeArrowheads="1"/>
            </p:cNvSpPr>
            <p:nvPr/>
          </p:nvSpPr>
          <p:spPr bwMode="auto">
            <a:xfrm>
              <a:off x="3921" y="2065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1968" name="Text Box 48"/>
            <p:cNvSpPr txBox="1">
              <a:spLocks noChangeArrowheads="1"/>
            </p:cNvSpPr>
            <p:nvPr/>
          </p:nvSpPr>
          <p:spPr bwMode="auto">
            <a:xfrm>
              <a:off x="4119" y="1889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1969" name="Text Box 49"/>
            <p:cNvSpPr txBox="1">
              <a:spLocks noChangeArrowheads="1"/>
            </p:cNvSpPr>
            <p:nvPr/>
          </p:nvSpPr>
          <p:spPr bwMode="auto">
            <a:xfrm>
              <a:off x="2697" y="2548"/>
              <a:ext cx="161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1970" name="Text Box 50"/>
            <p:cNvSpPr txBox="1">
              <a:spLocks noChangeArrowheads="1"/>
            </p:cNvSpPr>
            <p:nvPr/>
          </p:nvSpPr>
          <p:spPr bwMode="auto">
            <a:xfrm>
              <a:off x="2697" y="2680"/>
              <a:ext cx="2093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2. Servant can't put data within </a:t>
              </a:r>
              <a:r>
                <a:rPr lang="en-US" b="1"/>
                <a:t>t</a:t>
              </a:r>
              <a:r>
                <a:rPr lang="en-US" b="1" baseline="-25000"/>
                <a:t>access</a:t>
              </a:r>
              <a:r>
                <a:rPr lang="en-US"/>
                <a:t>, </a:t>
              </a:r>
              <a:r>
                <a:rPr lang="en-US" b="1"/>
                <a:t>asserts </a:t>
              </a:r>
              <a:r>
                <a:rPr lang="en-US" b="1" i="1"/>
                <a:t>wait</a:t>
              </a:r>
              <a:r>
                <a:rPr lang="en-US"/>
                <a:t> ack</a:t>
              </a:r>
            </a:p>
          </p:txBody>
        </p:sp>
        <p:sp>
          <p:nvSpPr>
            <p:cNvPr id="81971" name="Text Box 51"/>
            <p:cNvSpPr txBox="1">
              <a:spLocks noChangeArrowheads="1"/>
            </p:cNvSpPr>
            <p:nvPr/>
          </p:nvSpPr>
          <p:spPr bwMode="auto">
            <a:xfrm>
              <a:off x="2697" y="2812"/>
              <a:ext cx="201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Servant puts data on bus and </a:t>
              </a:r>
              <a:r>
                <a:rPr lang="en-US" b="1"/>
                <a:t>deasserts </a:t>
              </a:r>
              <a:r>
                <a:rPr lang="en-US" b="1" i="1"/>
                <a:t>wait</a:t>
              </a:r>
              <a:endParaRPr lang="en-US"/>
            </a:p>
          </p:txBody>
        </p:sp>
        <p:sp>
          <p:nvSpPr>
            <p:cNvPr id="81972" name="Text Box 52"/>
            <p:cNvSpPr txBox="1">
              <a:spLocks noChangeArrowheads="1"/>
            </p:cNvSpPr>
            <p:nvPr/>
          </p:nvSpPr>
          <p:spPr bwMode="auto">
            <a:xfrm>
              <a:off x="2697" y="2944"/>
              <a:ext cx="181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1973" name="Line 53"/>
            <p:cNvSpPr>
              <a:spLocks noChangeShapeType="1"/>
            </p:cNvSpPr>
            <p:nvPr/>
          </p:nvSpPr>
          <p:spPr bwMode="auto">
            <a:xfrm>
              <a:off x="2458" y="1694"/>
              <a:ext cx="5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4" name="Text Box 54"/>
            <p:cNvSpPr txBox="1">
              <a:spLocks noChangeArrowheads="1"/>
            </p:cNvSpPr>
            <p:nvPr/>
          </p:nvSpPr>
          <p:spPr bwMode="auto">
            <a:xfrm>
              <a:off x="3487" y="2065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>
              <a:off x="1433" y="1933"/>
              <a:ext cx="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6" name="Line 56"/>
            <p:cNvSpPr>
              <a:spLocks noChangeShapeType="1"/>
            </p:cNvSpPr>
            <p:nvPr/>
          </p:nvSpPr>
          <p:spPr bwMode="auto">
            <a:xfrm>
              <a:off x="1670" y="2328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7" name="Text Box 57"/>
            <p:cNvSpPr txBox="1">
              <a:spLocks noChangeArrowheads="1"/>
            </p:cNvSpPr>
            <p:nvPr/>
          </p:nvSpPr>
          <p:spPr bwMode="auto">
            <a:xfrm>
              <a:off x="1354" y="2416"/>
              <a:ext cx="39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t</a:t>
              </a:r>
              <a:r>
                <a:rPr lang="en-US" baseline="-25000"/>
                <a:t>access</a:t>
              </a:r>
              <a:endParaRPr lang="en-US"/>
            </a:p>
          </p:txBody>
        </p:sp>
        <p:sp>
          <p:nvSpPr>
            <p:cNvPr id="81978" name="Line 58"/>
            <p:cNvSpPr>
              <a:spLocks noChangeShapeType="1"/>
            </p:cNvSpPr>
            <p:nvPr/>
          </p:nvSpPr>
          <p:spPr bwMode="auto">
            <a:xfrm>
              <a:off x="3368" y="1933"/>
              <a:ext cx="0" cy="5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79" name="Line 59"/>
            <p:cNvSpPr>
              <a:spLocks noChangeShapeType="1"/>
            </p:cNvSpPr>
            <p:nvPr/>
          </p:nvSpPr>
          <p:spPr bwMode="auto">
            <a:xfrm>
              <a:off x="3605" y="2328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0" name="Text Box 60"/>
            <p:cNvSpPr txBox="1">
              <a:spLocks noChangeArrowheads="1"/>
            </p:cNvSpPr>
            <p:nvPr/>
          </p:nvSpPr>
          <p:spPr bwMode="auto">
            <a:xfrm>
              <a:off x="3289" y="2416"/>
              <a:ext cx="39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t</a:t>
              </a:r>
              <a:r>
                <a:rPr lang="en-US" baseline="-25000"/>
                <a:t>access</a:t>
              </a:r>
              <a:endParaRPr lang="en-US"/>
            </a:p>
          </p:txBody>
        </p:sp>
        <p:sp>
          <p:nvSpPr>
            <p:cNvPr id="81981" name="Line 61"/>
            <p:cNvSpPr>
              <a:spLocks noChangeShapeType="1"/>
            </p:cNvSpPr>
            <p:nvPr/>
          </p:nvSpPr>
          <p:spPr bwMode="auto">
            <a:xfrm flipV="1">
              <a:off x="3763" y="2328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2" name="Line 62"/>
            <p:cNvSpPr>
              <a:spLocks noChangeShapeType="1"/>
            </p:cNvSpPr>
            <p:nvPr/>
          </p:nvSpPr>
          <p:spPr bwMode="auto">
            <a:xfrm>
              <a:off x="3763" y="2372"/>
              <a:ext cx="40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3" name="Freeform 63"/>
            <p:cNvSpPr>
              <a:spLocks/>
            </p:cNvSpPr>
            <p:nvPr/>
          </p:nvSpPr>
          <p:spPr bwMode="auto">
            <a:xfrm>
              <a:off x="3139" y="1933"/>
              <a:ext cx="1179" cy="88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428" y="144"/>
                </a:cxn>
                <a:cxn ang="0">
                  <a:pos x="428" y="0"/>
                </a:cxn>
                <a:cxn ang="0">
                  <a:pos x="1739" y="0"/>
                </a:cxn>
                <a:cxn ang="0">
                  <a:pos x="1739" y="144"/>
                </a:cxn>
                <a:cxn ang="0">
                  <a:pos x="2150" y="142"/>
                </a:cxn>
              </a:cxnLst>
              <a:rect l="0" t="0" r="r" b="b"/>
              <a:pathLst>
                <a:path w="2150" h="144">
                  <a:moveTo>
                    <a:pt x="0" y="142"/>
                  </a:moveTo>
                  <a:lnTo>
                    <a:pt x="428" y="144"/>
                  </a:lnTo>
                  <a:lnTo>
                    <a:pt x="428" y="0"/>
                  </a:lnTo>
                  <a:lnTo>
                    <a:pt x="1739" y="0"/>
                  </a:lnTo>
                  <a:lnTo>
                    <a:pt x="1739" y="144"/>
                  </a:lnTo>
                  <a:lnTo>
                    <a:pt x="2150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4" name="Freeform 64"/>
            <p:cNvSpPr>
              <a:spLocks/>
            </p:cNvSpPr>
            <p:nvPr/>
          </p:nvSpPr>
          <p:spPr bwMode="auto">
            <a:xfrm>
              <a:off x="3131" y="2109"/>
              <a:ext cx="1185" cy="88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792" y="144"/>
                </a:cxn>
                <a:cxn ang="0">
                  <a:pos x="792" y="0"/>
                </a:cxn>
                <a:cxn ang="0">
                  <a:pos x="1440" y="0"/>
                </a:cxn>
                <a:cxn ang="0">
                  <a:pos x="1440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792" y="144"/>
                  </a:lnTo>
                  <a:lnTo>
                    <a:pt x="792" y="0"/>
                  </a:lnTo>
                  <a:lnTo>
                    <a:pt x="1440" y="0"/>
                  </a:lnTo>
                  <a:lnTo>
                    <a:pt x="1440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5" name="Arc 65"/>
            <p:cNvSpPr>
              <a:spLocks/>
            </p:cNvSpPr>
            <p:nvPr/>
          </p:nvSpPr>
          <p:spPr bwMode="auto">
            <a:xfrm rot="10800000">
              <a:off x="3368" y="1977"/>
              <a:ext cx="198" cy="2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6" name="Arc 66"/>
            <p:cNvSpPr>
              <a:spLocks/>
            </p:cNvSpPr>
            <p:nvPr/>
          </p:nvSpPr>
          <p:spPr bwMode="auto">
            <a:xfrm flipH="1">
              <a:off x="3921" y="1977"/>
              <a:ext cx="198" cy="2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87" name="Text Box 67"/>
            <p:cNvSpPr txBox="1">
              <a:spLocks noChangeArrowheads="1"/>
            </p:cNvSpPr>
            <p:nvPr/>
          </p:nvSpPr>
          <p:spPr bwMode="auto">
            <a:xfrm>
              <a:off x="2697" y="3076"/>
              <a:ext cx="1817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5. Servant ready for next request</a:t>
              </a:r>
            </a:p>
          </p:txBody>
        </p:sp>
        <p:sp>
          <p:nvSpPr>
            <p:cNvPr id="81988" name="Text Box 68"/>
            <p:cNvSpPr txBox="1">
              <a:spLocks noChangeArrowheads="1"/>
            </p:cNvSpPr>
            <p:nvPr/>
          </p:nvSpPr>
          <p:spPr bwMode="auto">
            <a:xfrm>
              <a:off x="4198" y="2240"/>
              <a:ext cx="79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5</a:t>
              </a:r>
            </a:p>
          </p:txBody>
        </p:sp>
        <p:sp>
          <p:nvSpPr>
            <p:cNvPr id="81989" name="Arc 69"/>
            <p:cNvSpPr>
              <a:spLocks/>
            </p:cNvSpPr>
            <p:nvPr/>
          </p:nvSpPr>
          <p:spPr bwMode="auto">
            <a:xfrm rot="10800000">
              <a:off x="3368" y="1977"/>
              <a:ext cx="395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0" name="Arc 70"/>
            <p:cNvSpPr>
              <a:spLocks/>
            </p:cNvSpPr>
            <p:nvPr/>
          </p:nvSpPr>
          <p:spPr bwMode="auto">
            <a:xfrm rot="10800000">
              <a:off x="4079" y="1977"/>
              <a:ext cx="119" cy="3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1" name="Arc 71"/>
            <p:cNvSpPr>
              <a:spLocks/>
            </p:cNvSpPr>
            <p:nvPr/>
          </p:nvSpPr>
          <p:spPr bwMode="auto">
            <a:xfrm flipH="1">
              <a:off x="3763" y="2153"/>
              <a:ext cx="158" cy="2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2" name="Text Box 72"/>
            <p:cNvSpPr txBox="1">
              <a:spLocks noChangeArrowheads="1"/>
            </p:cNvSpPr>
            <p:nvPr/>
          </p:nvSpPr>
          <p:spPr bwMode="auto">
            <a:xfrm>
              <a:off x="761" y="2812"/>
              <a:ext cx="1817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     </a:t>
              </a:r>
              <a:r>
                <a:rPr lang="en-US"/>
                <a:t>(wait line is unused)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66080-7324-4EEA-9280-13DE714C469F}" type="slidenum">
              <a:rPr lang="en-US"/>
              <a:pPr/>
              <a:t>11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Microprocessor interfacing: I/O addressing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microprocessor communicates with other devices using some of its pins</a:t>
            </a:r>
          </a:p>
          <a:p>
            <a:pPr lvl="1"/>
            <a:r>
              <a:rPr lang="en-US"/>
              <a:t>Port-based I/O (parallel I/O)</a:t>
            </a:r>
          </a:p>
          <a:p>
            <a:pPr lvl="2"/>
            <a:r>
              <a:rPr lang="en-US"/>
              <a:t>Processor has one or more N-bit ports</a:t>
            </a:r>
          </a:p>
          <a:p>
            <a:pPr lvl="2"/>
            <a:r>
              <a:rPr lang="en-US"/>
              <a:t>Processor’s software reads and writes a port just like a register</a:t>
            </a:r>
          </a:p>
          <a:p>
            <a:pPr lvl="2"/>
            <a:r>
              <a:rPr lang="en-US"/>
              <a:t>E.g., P0 = 0xFF;  v = P1.2;  -- P0 and P1 are 8-bit ports</a:t>
            </a:r>
          </a:p>
          <a:p>
            <a:pPr lvl="1"/>
            <a:r>
              <a:rPr lang="en-US"/>
              <a:t>Bus-based I/O</a:t>
            </a:r>
          </a:p>
          <a:p>
            <a:pPr lvl="2"/>
            <a:r>
              <a:rPr lang="en-US"/>
              <a:t>Processor has address, data and control ports that form a single bus</a:t>
            </a:r>
          </a:p>
          <a:p>
            <a:pPr lvl="2"/>
            <a:r>
              <a:rPr lang="en-US"/>
              <a:t>Communication protocol is built into the processor</a:t>
            </a:r>
          </a:p>
          <a:p>
            <a:pPr lvl="2"/>
            <a:r>
              <a:rPr lang="en-US"/>
              <a:t>A single instruction carries out the read or write protocol on the 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2ACF6-1C21-4431-A962-AD16451BEE2A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Compromises/extensions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495425"/>
            <a:ext cx="5905500" cy="4495800"/>
          </a:xfrm>
        </p:spPr>
        <p:txBody>
          <a:bodyPr/>
          <a:lstStyle/>
          <a:p>
            <a:r>
              <a:rPr lang="en-US" sz="2400"/>
              <a:t>Parallel I/O peripheral</a:t>
            </a:r>
          </a:p>
          <a:p>
            <a:pPr lvl="1"/>
            <a:r>
              <a:rPr lang="en-US" sz="2000"/>
              <a:t>When processor only supports bus-based I/O but parallel I/O needed</a:t>
            </a:r>
          </a:p>
          <a:p>
            <a:pPr lvl="1"/>
            <a:r>
              <a:rPr lang="en-US" sz="2000"/>
              <a:t>Each port on peripheral connected to a register within peripheral that is read/written by the processor</a:t>
            </a:r>
          </a:p>
          <a:p>
            <a:r>
              <a:rPr lang="en-US" sz="2400"/>
              <a:t>Extended parallel I/O</a:t>
            </a:r>
          </a:p>
          <a:p>
            <a:pPr lvl="1"/>
            <a:r>
              <a:rPr lang="en-US" sz="2000"/>
              <a:t>When processor supports port-based I/O but more ports needed</a:t>
            </a:r>
          </a:p>
          <a:p>
            <a:pPr lvl="1"/>
            <a:r>
              <a:rPr lang="en-US" sz="2000"/>
              <a:t>One or more processor ports interface with parallel I/O peripheral extending total number of ports available for I/O</a:t>
            </a:r>
          </a:p>
          <a:p>
            <a:pPr lvl="1"/>
            <a:r>
              <a:rPr lang="en-US" sz="2000"/>
              <a:t>e.g., extending 4 ports to 6 ports in figure</a:t>
            </a:r>
          </a:p>
        </p:txBody>
      </p:sp>
      <p:grpSp>
        <p:nvGrpSpPr>
          <p:cNvPr id="85030" name="Group 38"/>
          <p:cNvGrpSpPr>
            <a:grpSpLocks/>
          </p:cNvGrpSpPr>
          <p:nvPr/>
        </p:nvGrpSpPr>
        <p:grpSpPr bwMode="auto">
          <a:xfrm>
            <a:off x="6608763" y="1565275"/>
            <a:ext cx="2030412" cy="2203450"/>
            <a:chOff x="2087" y="1070"/>
            <a:chExt cx="1279" cy="1388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087" y="1070"/>
              <a:ext cx="368" cy="7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Processor</a:t>
              </a:r>
            </a:p>
          </p:txBody>
        </p:sp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2520" y="1070"/>
              <a:ext cx="389" cy="1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Memory</a:t>
              </a:r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auto">
            <a:xfrm>
              <a:off x="2461" y="1447"/>
              <a:ext cx="902" cy="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06" y="0"/>
                </a:cxn>
              </a:cxnLst>
              <a:rect l="0" t="0" r="r" b="b"/>
              <a:pathLst>
                <a:path w="2006" h="4">
                  <a:moveTo>
                    <a:pt x="0" y="4"/>
                  </a:moveTo>
                  <a:lnTo>
                    <a:pt x="200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2520" y="1625"/>
              <a:ext cx="763" cy="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Parallel I/O peripheral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2616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2501" y="2013"/>
              <a:ext cx="22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A</a:t>
              </a:r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>
              <a:off x="2902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801" y="1342"/>
              <a:ext cx="5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System bus</a:t>
              </a: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3076" y="2013"/>
              <a:ext cx="22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C</a:t>
              </a:r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>
              <a:off x="3189" y="1819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>
              <a:off x="2866" y="1454"/>
              <a:ext cx="0" cy="1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2741" y="1269"/>
              <a:ext cx="0" cy="1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2788" y="2013"/>
              <a:ext cx="2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B</a:t>
              </a:r>
            </a:p>
          </p:txBody>
        </p:sp>
        <p:sp>
          <p:nvSpPr>
            <p:cNvPr id="85010" name="Text Box 18"/>
            <p:cNvSpPr txBox="1">
              <a:spLocks noChangeArrowheads="1"/>
            </p:cNvSpPr>
            <p:nvPr/>
          </p:nvSpPr>
          <p:spPr bwMode="auto">
            <a:xfrm>
              <a:off x="2091" y="2175"/>
              <a:ext cx="1275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Adding parallel I/O to a bus-based I/O processor</a:t>
              </a:r>
            </a:p>
          </p:txBody>
        </p:sp>
      </p:grp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6599238" y="3908425"/>
            <a:ext cx="2058987" cy="2089150"/>
            <a:chOff x="3786" y="1070"/>
            <a:chExt cx="1297" cy="1316"/>
          </a:xfrm>
        </p:grpSpPr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3786" y="1070"/>
              <a:ext cx="388" cy="7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Processor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4233" y="1625"/>
              <a:ext cx="764" cy="1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Parallel I/O peripheral</a:t>
              </a:r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4327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4147" y="2014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A</a:t>
              </a:r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4617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Text Box 24"/>
            <p:cNvSpPr txBox="1">
              <a:spLocks noChangeArrowheads="1"/>
            </p:cNvSpPr>
            <p:nvPr/>
          </p:nvSpPr>
          <p:spPr bwMode="auto">
            <a:xfrm>
              <a:off x="4444" y="2014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B</a:t>
              </a:r>
            </a:p>
          </p:txBody>
        </p: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4727" y="2014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Port C</a:t>
              </a:r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>
              <a:off x="4908" y="1820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19" name="Freeform 27"/>
            <p:cNvSpPr>
              <a:spLocks/>
            </p:cNvSpPr>
            <p:nvPr/>
          </p:nvSpPr>
          <p:spPr bwMode="auto">
            <a:xfrm>
              <a:off x="4606" y="1474"/>
              <a:ext cx="1" cy="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38"/>
                </a:cxn>
              </a:cxnLst>
              <a:rect l="0" t="0" r="r" b="b"/>
              <a:pathLst>
                <a:path w="3" h="338">
                  <a:moveTo>
                    <a:pt x="0" y="0"/>
                  </a:moveTo>
                  <a:lnTo>
                    <a:pt x="3" y="3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0" name="Line 28"/>
            <p:cNvSpPr>
              <a:spLocks noChangeShapeType="1"/>
            </p:cNvSpPr>
            <p:nvPr/>
          </p:nvSpPr>
          <p:spPr bwMode="auto">
            <a:xfrm rot="5400000">
              <a:off x="4274" y="1038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1" name="Line 29"/>
            <p:cNvSpPr>
              <a:spLocks noChangeShapeType="1"/>
            </p:cNvSpPr>
            <p:nvPr/>
          </p:nvSpPr>
          <p:spPr bwMode="auto">
            <a:xfrm rot="5400000">
              <a:off x="4274" y="1135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2" name="Line 30"/>
            <p:cNvSpPr>
              <a:spLocks noChangeShapeType="1"/>
            </p:cNvSpPr>
            <p:nvPr/>
          </p:nvSpPr>
          <p:spPr bwMode="auto">
            <a:xfrm rot="5400000">
              <a:off x="4274" y="1232"/>
              <a:ext cx="0" cy="19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3" name="Freeform 31"/>
            <p:cNvSpPr>
              <a:spLocks/>
            </p:cNvSpPr>
            <p:nvPr/>
          </p:nvSpPr>
          <p:spPr bwMode="auto">
            <a:xfrm>
              <a:off x="4176" y="1475"/>
              <a:ext cx="425" cy="4"/>
            </a:xfrm>
            <a:custGeom>
              <a:avLst/>
              <a:gdLst/>
              <a:ahLst/>
              <a:cxnLst>
                <a:cxn ang="0">
                  <a:pos x="945" y="8"/>
                </a:cxn>
                <a:cxn ang="0">
                  <a:pos x="0" y="0"/>
                </a:cxn>
              </a:cxnLst>
              <a:rect l="0" t="0" r="r" b="b"/>
              <a:pathLst>
                <a:path w="945" h="8">
                  <a:moveTo>
                    <a:pt x="945" y="8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4324" y="1092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4324" y="1189"/>
              <a:ext cx="356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1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4324" y="1287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2</a:t>
              </a:r>
            </a:p>
          </p:txBody>
        </p:sp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4324" y="1384"/>
              <a:ext cx="35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Port 3</a:t>
              </a:r>
            </a:p>
          </p:txBody>
        </p:sp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3794" y="2175"/>
              <a:ext cx="124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Extended parallel I/O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B28E6-F541-448F-9DE8-A45146C875F3}" type="slidenum">
              <a:rPr lang="en-US"/>
              <a:pPr/>
              <a:t>13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bus-based I/O: </a:t>
            </a:r>
            <a:br>
              <a:rPr lang="en-US"/>
            </a:br>
            <a:r>
              <a:rPr lang="en-US"/>
              <a:t>memory-mapped I/O and standard I/O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504950"/>
            <a:ext cx="87249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Processor talks to both memory and peripherals using same bus – two ways to talk to peripherals</a:t>
            </a:r>
          </a:p>
          <a:p>
            <a:pPr lvl="1">
              <a:lnSpc>
                <a:spcPct val="90000"/>
              </a:lnSpc>
            </a:pPr>
            <a:r>
              <a:rPr lang="en-US"/>
              <a:t>Memory-mapped I/O</a:t>
            </a:r>
          </a:p>
          <a:p>
            <a:pPr lvl="2">
              <a:lnSpc>
                <a:spcPct val="90000"/>
              </a:lnSpc>
            </a:pPr>
            <a:r>
              <a:rPr lang="en-US"/>
              <a:t>Peripheral registers occupy addresses in same address space as memory</a:t>
            </a:r>
          </a:p>
          <a:p>
            <a:pPr lvl="2">
              <a:lnSpc>
                <a:spcPct val="90000"/>
              </a:lnSpc>
            </a:pPr>
            <a:r>
              <a:rPr lang="en-US"/>
              <a:t>e.g., Bus has 16-bit address</a:t>
            </a:r>
          </a:p>
          <a:p>
            <a:pPr lvl="3">
              <a:lnSpc>
                <a:spcPct val="90000"/>
              </a:lnSpc>
            </a:pPr>
            <a:r>
              <a:rPr lang="en-US"/>
              <a:t>lower 32K addresses may correspond to memory</a:t>
            </a:r>
          </a:p>
          <a:p>
            <a:pPr lvl="3">
              <a:lnSpc>
                <a:spcPct val="90000"/>
              </a:lnSpc>
            </a:pPr>
            <a:r>
              <a:rPr lang="en-US"/>
              <a:t>upper 32k addresses may correspond to peripherals</a:t>
            </a:r>
          </a:p>
          <a:p>
            <a:pPr lvl="1">
              <a:lnSpc>
                <a:spcPct val="90000"/>
              </a:lnSpc>
            </a:pPr>
            <a:r>
              <a:rPr lang="en-US"/>
              <a:t>Standard I/O (I/O-mapped I/O)</a:t>
            </a:r>
          </a:p>
          <a:p>
            <a:pPr lvl="2">
              <a:lnSpc>
                <a:spcPct val="90000"/>
              </a:lnSpc>
            </a:pPr>
            <a:r>
              <a:rPr lang="en-US"/>
              <a:t>Additional pin (</a:t>
            </a:r>
            <a:r>
              <a:rPr lang="en-US" i="1"/>
              <a:t>M/IO</a:t>
            </a:r>
            <a:r>
              <a:rPr lang="en-US"/>
              <a:t>) on bus indicates whether a memory or peripheral access</a:t>
            </a:r>
          </a:p>
          <a:p>
            <a:pPr lvl="2">
              <a:lnSpc>
                <a:spcPct val="90000"/>
              </a:lnSpc>
            </a:pPr>
            <a:r>
              <a:rPr lang="en-US"/>
              <a:t>e.g., Bus has 16-bit address</a:t>
            </a:r>
          </a:p>
          <a:p>
            <a:pPr lvl="3">
              <a:lnSpc>
                <a:spcPct val="90000"/>
              </a:lnSpc>
            </a:pPr>
            <a:r>
              <a:rPr lang="en-US"/>
              <a:t>all 64K addresses correspond to memory when </a:t>
            </a:r>
            <a:r>
              <a:rPr lang="en-US" i="1"/>
              <a:t>M/IO </a:t>
            </a:r>
            <a:r>
              <a:rPr lang="en-US"/>
              <a:t>set to 0</a:t>
            </a:r>
          </a:p>
          <a:p>
            <a:pPr lvl="3">
              <a:lnSpc>
                <a:spcPct val="90000"/>
              </a:lnSpc>
            </a:pPr>
            <a:r>
              <a:rPr lang="en-US"/>
              <a:t>all 64K addresses correspond to peripherals when </a:t>
            </a:r>
            <a:r>
              <a:rPr lang="en-US" i="1"/>
              <a:t>M/IO</a:t>
            </a:r>
            <a:r>
              <a:rPr lang="en-US"/>
              <a:t> set to 1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FBE21-71C1-40AE-97D9-2379F33DA540}" type="slidenum">
              <a:rPr lang="en-US"/>
              <a:pPr/>
              <a:t>14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I/O vs. Standard I/O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Memory-mapped I/O</a:t>
            </a:r>
          </a:p>
          <a:p>
            <a:pPr lvl="1">
              <a:lnSpc>
                <a:spcPct val="90000"/>
              </a:lnSpc>
            </a:pPr>
            <a:r>
              <a:rPr lang="en-US"/>
              <a:t>Requires no special instructions</a:t>
            </a:r>
          </a:p>
          <a:p>
            <a:pPr lvl="2">
              <a:lnSpc>
                <a:spcPct val="90000"/>
              </a:lnSpc>
            </a:pPr>
            <a:r>
              <a:rPr lang="en-US"/>
              <a:t>Assembly instructions involving memory like MOV and ADD work with peripherals as well</a:t>
            </a:r>
          </a:p>
          <a:p>
            <a:pPr lvl="2">
              <a:lnSpc>
                <a:spcPct val="90000"/>
              </a:lnSpc>
            </a:pPr>
            <a:r>
              <a:rPr lang="en-US"/>
              <a:t>Standard I/O requires special instructions (e.g., IN, OUT) to move data between peripheral registers and memory</a:t>
            </a:r>
          </a:p>
          <a:p>
            <a:pPr>
              <a:lnSpc>
                <a:spcPct val="90000"/>
              </a:lnSpc>
            </a:pPr>
            <a:r>
              <a:rPr lang="en-US"/>
              <a:t>Standard I/O</a:t>
            </a:r>
          </a:p>
          <a:p>
            <a:pPr lvl="1">
              <a:lnSpc>
                <a:spcPct val="90000"/>
              </a:lnSpc>
            </a:pPr>
            <a:r>
              <a:rPr lang="en-US"/>
              <a:t>No loss of memory addresses to peripherals</a:t>
            </a:r>
          </a:p>
          <a:p>
            <a:pPr lvl="1">
              <a:lnSpc>
                <a:spcPct val="90000"/>
              </a:lnSpc>
            </a:pPr>
            <a:r>
              <a:rPr lang="en-US"/>
              <a:t>Simpler address decoding logic in peripherals possible</a:t>
            </a:r>
          </a:p>
          <a:p>
            <a:pPr lvl="2">
              <a:lnSpc>
                <a:spcPct val="90000"/>
              </a:lnSpc>
            </a:pPr>
            <a:r>
              <a:rPr lang="en-US"/>
              <a:t>When number of peripherals much smaller than address space then high-order address bits can be ignored</a:t>
            </a:r>
          </a:p>
          <a:p>
            <a:pPr lvl="3">
              <a:lnSpc>
                <a:spcPct val="90000"/>
              </a:lnSpc>
            </a:pPr>
            <a:r>
              <a:rPr lang="en-US"/>
              <a:t>smaller and/or faster comparators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8DF8-B253-4B59-8222-640B95ABF7C9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memory protocol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3714750"/>
            <a:ext cx="8372475" cy="2305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Interfacing an 8051 to external memory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Ports P0 and P2 support port-based I/O when 8051 internal memory being used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Those ports serve as data/address buses when external memory is being used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16-bit address and 8-bit data are time multiplexed; low 8-bits of address must therefore be latched with aid of ALE signal</a:t>
            </a:r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330200" y="1641475"/>
            <a:ext cx="3519488" cy="1616075"/>
            <a:chOff x="3017" y="6867"/>
            <a:chExt cx="3623" cy="1765"/>
          </a:xfrm>
        </p:grpSpPr>
        <p:sp>
          <p:nvSpPr>
            <p:cNvPr id="86023" name="Freeform 7"/>
            <p:cNvSpPr>
              <a:spLocks/>
            </p:cNvSpPr>
            <p:nvPr/>
          </p:nvSpPr>
          <p:spPr bwMode="auto">
            <a:xfrm>
              <a:off x="3769" y="7770"/>
              <a:ext cx="351" cy="289"/>
            </a:xfrm>
            <a:custGeom>
              <a:avLst/>
              <a:gdLst/>
              <a:ahLst/>
              <a:cxnLst>
                <a:cxn ang="0">
                  <a:pos x="338" y="289"/>
                </a:cxn>
                <a:cxn ang="0">
                  <a:pos x="2" y="219"/>
                </a:cxn>
                <a:cxn ang="0">
                  <a:pos x="351" y="0"/>
                </a:cxn>
              </a:cxnLst>
              <a:rect l="0" t="0" r="r" b="b"/>
              <a:pathLst>
                <a:path w="351" h="289">
                  <a:moveTo>
                    <a:pt x="338" y="289"/>
                  </a:moveTo>
                  <a:cubicBezTo>
                    <a:pt x="172" y="272"/>
                    <a:pt x="0" y="267"/>
                    <a:pt x="2" y="219"/>
                  </a:cubicBezTo>
                  <a:cubicBezTo>
                    <a:pt x="4" y="171"/>
                    <a:pt x="278" y="46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3017" y="6883"/>
              <a:ext cx="521" cy="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P0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r>
                <a:rPr lang="en-US" sz="1000"/>
                <a:t>P2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r>
                <a:rPr lang="en-US" sz="1000"/>
                <a:t>Q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r>
                <a:rPr lang="en-US" sz="1000"/>
                <a:t>ALE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r>
                <a:rPr lang="en-US" sz="1000"/>
                <a:t>/RD</a:t>
              </a:r>
            </a:p>
          </p:txBody>
        </p:sp>
        <p:sp>
          <p:nvSpPr>
            <p:cNvPr id="86025" name="Freeform 9"/>
            <p:cNvSpPr>
              <a:spLocks/>
            </p:cNvSpPr>
            <p:nvPr/>
          </p:nvSpPr>
          <p:spPr bwMode="auto">
            <a:xfrm>
              <a:off x="3680" y="6976"/>
              <a:ext cx="159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59" y="0"/>
                </a:cxn>
              </a:cxnLst>
              <a:rect l="0" t="0" r="r" b="b"/>
              <a:pathLst>
                <a:path w="159" h="4">
                  <a:moveTo>
                    <a:pt x="0" y="4"/>
                  </a:moveTo>
                  <a:lnTo>
                    <a:pt x="1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3850" y="6867"/>
              <a:ext cx="977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Adr. 7..0</a:t>
              </a: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3672" y="7338"/>
              <a:ext cx="1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3846" y="7231"/>
              <a:ext cx="1824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Adr. 15…8</a:t>
              </a:r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3666" y="8108"/>
              <a:ext cx="4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 flipV="1">
              <a:off x="4108" y="8025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V="1">
              <a:off x="4108" y="8013"/>
              <a:ext cx="13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5470" y="8006"/>
              <a:ext cx="1" cy="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17"/>
            <p:cNvSpPr>
              <a:spLocks noChangeShapeType="1"/>
            </p:cNvSpPr>
            <p:nvPr/>
          </p:nvSpPr>
          <p:spPr bwMode="auto">
            <a:xfrm>
              <a:off x="5478" y="8119"/>
              <a:ext cx="1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18"/>
            <p:cNvSpPr>
              <a:spLocks noChangeShapeType="1"/>
            </p:cNvSpPr>
            <p:nvPr/>
          </p:nvSpPr>
          <p:spPr bwMode="auto">
            <a:xfrm>
              <a:off x="3683" y="8380"/>
              <a:ext cx="12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 flipV="1">
              <a:off x="4928" y="8391"/>
              <a:ext cx="0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4939" y="8473"/>
              <a:ext cx="9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Freeform 21"/>
            <p:cNvSpPr>
              <a:spLocks/>
            </p:cNvSpPr>
            <p:nvPr/>
          </p:nvSpPr>
          <p:spPr bwMode="auto">
            <a:xfrm>
              <a:off x="5906" y="8375"/>
              <a:ext cx="4" cy="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7"/>
                </a:cxn>
              </a:cxnLst>
              <a:rect l="0" t="0" r="r" b="b"/>
              <a:pathLst>
                <a:path w="4" h="87">
                  <a:moveTo>
                    <a:pt x="4" y="0"/>
                  </a:moveTo>
                  <a:lnTo>
                    <a:pt x="0" y="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5919" y="8370"/>
              <a:ext cx="6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V="1">
              <a:off x="4838" y="6987"/>
              <a:ext cx="3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Freeform 24"/>
            <p:cNvSpPr>
              <a:spLocks/>
            </p:cNvSpPr>
            <p:nvPr/>
          </p:nvSpPr>
          <p:spPr bwMode="auto">
            <a:xfrm>
              <a:off x="5674" y="7338"/>
              <a:ext cx="906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906" y="0"/>
                </a:cxn>
              </a:cxnLst>
              <a:rect l="0" t="0" r="r" b="b"/>
              <a:pathLst>
                <a:path w="906" h="5">
                  <a:moveTo>
                    <a:pt x="0" y="5"/>
                  </a:moveTo>
                  <a:lnTo>
                    <a:pt x="90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5"/>
            <p:cNvSpPr>
              <a:spLocks noChangeShapeType="1"/>
            </p:cNvSpPr>
            <p:nvPr/>
          </p:nvSpPr>
          <p:spPr bwMode="auto">
            <a:xfrm>
              <a:off x="3671" y="7714"/>
              <a:ext cx="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4159" y="7597"/>
              <a:ext cx="1511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Adr. 7…0</a:t>
              </a:r>
            </a:p>
          </p:txBody>
        </p:sp>
        <p:sp>
          <p:nvSpPr>
            <p:cNvPr id="86043" name="Line 27"/>
            <p:cNvSpPr>
              <a:spLocks noChangeShapeType="1"/>
            </p:cNvSpPr>
            <p:nvPr/>
          </p:nvSpPr>
          <p:spPr bwMode="auto">
            <a:xfrm>
              <a:off x="5682" y="7714"/>
              <a:ext cx="8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5143" y="6883"/>
              <a:ext cx="1070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Data</a:t>
              </a:r>
            </a:p>
          </p:txBody>
        </p:sp>
        <p:sp>
          <p:nvSpPr>
            <p:cNvPr id="86045" name="Freeform 29"/>
            <p:cNvSpPr>
              <a:spLocks/>
            </p:cNvSpPr>
            <p:nvPr/>
          </p:nvSpPr>
          <p:spPr bwMode="auto">
            <a:xfrm>
              <a:off x="6209" y="6999"/>
              <a:ext cx="43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1" y="1"/>
                </a:cxn>
              </a:cxnLst>
              <a:rect l="0" t="0" r="r" b="b"/>
              <a:pathLst>
                <a:path w="431" h="1">
                  <a:moveTo>
                    <a:pt x="0" y="0"/>
                  </a:moveTo>
                  <a:lnTo>
                    <a:pt x="431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Freeform 30"/>
            <p:cNvSpPr>
              <a:spLocks/>
            </p:cNvSpPr>
            <p:nvPr/>
          </p:nvSpPr>
          <p:spPr bwMode="auto">
            <a:xfrm>
              <a:off x="4274" y="7090"/>
              <a:ext cx="820" cy="1280"/>
            </a:xfrm>
            <a:custGeom>
              <a:avLst/>
              <a:gdLst/>
              <a:ahLst/>
              <a:cxnLst>
                <a:cxn ang="0">
                  <a:pos x="636" y="1280"/>
                </a:cxn>
                <a:cxn ang="0">
                  <a:pos x="31" y="651"/>
                </a:cxn>
                <a:cxn ang="0">
                  <a:pos x="820" y="0"/>
                </a:cxn>
              </a:cxnLst>
              <a:rect l="0" t="0" r="r" b="b"/>
              <a:pathLst>
                <a:path w="820" h="1280">
                  <a:moveTo>
                    <a:pt x="636" y="1280"/>
                  </a:moveTo>
                  <a:cubicBezTo>
                    <a:pt x="535" y="1173"/>
                    <a:pt x="0" y="864"/>
                    <a:pt x="31" y="651"/>
                  </a:cubicBezTo>
                  <a:cubicBezTo>
                    <a:pt x="62" y="438"/>
                    <a:pt x="442" y="212"/>
                    <a:pt x="82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Freeform 31"/>
            <p:cNvSpPr>
              <a:spLocks/>
            </p:cNvSpPr>
            <p:nvPr/>
          </p:nvSpPr>
          <p:spPr bwMode="auto">
            <a:xfrm>
              <a:off x="5480" y="7760"/>
              <a:ext cx="505" cy="310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462" y="241"/>
                </a:cxn>
                <a:cxn ang="0">
                  <a:pos x="260" y="0"/>
                </a:cxn>
              </a:cxnLst>
              <a:rect l="0" t="0" r="r" b="b"/>
              <a:pathLst>
                <a:path w="505" h="310">
                  <a:moveTo>
                    <a:pt x="0" y="310"/>
                  </a:moveTo>
                  <a:cubicBezTo>
                    <a:pt x="75" y="299"/>
                    <a:pt x="419" y="292"/>
                    <a:pt x="462" y="241"/>
                  </a:cubicBezTo>
                  <a:cubicBezTo>
                    <a:pt x="505" y="190"/>
                    <a:pt x="302" y="50"/>
                    <a:pt x="26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Freeform 32"/>
            <p:cNvSpPr>
              <a:spLocks/>
            </p:cNvSpPr>
            <p:nvPr/>
          </p:nvSpPr>
          <p:spPr bwMode="auto">
            <a:xfrm>
              <a:off x="5930" y="7090"/>
              <a:ext cx="607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549" y="591"/>
                </a:cxn>
                <a:cxn ang="0">
                  <a:pos x="346" y="0"/>
                </a:cxn>
              </a:cxnLst>
              <a:rect l="0" t="0" r="r" b="b"/>
              <a:pathLst>
                <a:path w="607" h="1260">
                  <a:moveTo>
                    <a:pt x="0" y="1260"/>
                  </a:moveTo>
                  <a:cubicBezTo>
                    <a:pt x="92" y="1147"/>
                    <a:pt x="491" y="801"/>
                    <a:pt x="549" y="591"/>
                  </a:cubicBezTo>
                  <a:cubicBezTo>
                    <a:pt x="607" y="381"/>
                    <a:pt x="388" y="123"/>
                    <a:pt x="34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115" name="Group 99"/>
          <p:cNvGrpSpPr>
            <a:grpSpLocks/>
          </p:cNvGrpSpPr>
          <p:nvPr/>
        </p:nvGrpSpPr>
        <p:grpSpPr bwMode="auto">
          <a:xfrm>
            <a:off x="4484688" y="1509713"/>
            <a:ext cx="4300537" cy="2097087"/>
            <a:chOff x="2825" y="951"/>
            <a:chExt cx="2709" cy="1321"/>
          </a:xfrm>
        </p:grpSpPr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2825" y="986"/>
              <a:ext cx="493" cy="12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/>
            </a:p>
            <a:p>
              <a:pPr algn="l"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r>
                <a:rPr lang="en-US" sz="800" b="1"/>
                <a:t>8051</a:t>
              </a:r>
            </a:p>
          </p:txBody>
        </p:sp>
        <p:sp>
          <p:nvSpPr>
            <p:cNvPr id="86052" name="Text Box 36"/>
            <p:cNvSpPr txBox="1">
              <a:spLocks noChangeArrowheads="1"/>
            </p:cNvSpPr>
            <p:nvPr/>
          </p:nvSpPr>
          <p:spPr bwMode="auto">
            <a:xfrm>
              <a:off x="3913" y="986"/>
              <a:ext cx="338" cy="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r>
                <a:rPr lang="en-US" sz="800" b="1"/>
                <a:t>74373</a:t>
              </a:r>
            </a:p>
          </p:txBody>
        </p:sp>
        <p:sp>
          <p:nvSpPr>
            <p:cNvPr id="86053" name="Line 37"/>
            <p:cNvSpPr>
              <a:spLocks noChangeShapeType="1"/>
            </p:cNvSpPr>
            <p:nvPr/>
          </p:nvSpPr>
          <p:spPr bwMode="auto">
            <a:xfrm flipV="1">
              <a:off x="3321" y="110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54" name="Text Box 38"/>
            <p:cNvSpPr txBox="1">
              <a:spLocks noChangeArrowheads="1"/>
            </p:cNvSpPr>
            <p:nvPr/>
          </p:nvSpPr>
          <p:spPr bwMode="auto">
            <a:xfrm>
              <a:off x="2943" y="1055"/>
              <a:ext cx="326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P0</a:t>
              </a: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4259" y="1102"/>
              <a:ext cx="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>
              <a:off x="3321" y="1667"/>
              <a:ext cx="104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Line 41"/>
            <p:cNvSpPr>
              <a:spLocks noChangeShapeType="1"/>
            </p:cNvSpPr>
            <p:nvPr/>
          </p:nvSpPr>
          <p:spPr bwMode="auto">
            <a:xfrm flipV="1">
              <a:off x="4460" y="1161"/>
              <a:ext cx="3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Text Box 42"/>
            <p:cNvSpPr txBox="1">
              <a:spLocks noChangeArrowheads="1"/>
            </p:cNvSpPr>
            <p:nvPr/>
          </p:nvSpPr>
          <p:spPr bwMode="auto">
            <a:xfrm>
              <a:off x="4768" y="986"/>
              <a:ext cx="390" cy="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r>
                <a:rPr lang="en-US" sz="800" b="1"/>
                <a:t>HM6264</a:t>
              </a:r>
            </a:p>
          </p:txBody>
        </p:sp>
        <p:sp>
          <p:nvSpPr>
            <p:cNvPr id="86059" name="Text Box 43"/>
            <p:cNvSpPr txBox="1">
              <a:spLocks noChangeArrowheads="1"/>
            </p:cNvSpPr>
            <p:nvPr/>
          </p:nvSpPr>
          <p:spPr bwMode="auto">
            <a:xfrm>
              <a:off x="3948" y="1058"/>
              <a:ext cx="9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D</a:t>
              </a:r>
            </a:p>
          </p:txBody>
        </p:sp>
        <p:sp>
          <p:nvSpPr>
            <p:cNvPr id="86060" name="Text Box 44"/>
            <p:cNvSpPr txBox="1">
              <a:spLocks noChangeArrowheads="1"/>
            </p:cNvSpPr>
            <p:nvPr/>
          </p:nvSpPr>
          <p:spPr bwMode="auto">
            <a:xfrm>
              <a:off x="4160" y="1057"/>
              <a:ext cx="10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Q</a:t>
              </a:r>
              <a:endParaRPr lang="en-US" sz="800"/>
            </a:p>
          </p:txBody>
        </p:sp>
        <p:sp>
          <p:nvSpPr>
            <p:cNvPr id="86061" name="Freeform 45"/>
            <p:cNvSpPr>
              <a:spLocks/>
            </p:cNvSpPr>
            <p:nvPr/>
          </p:nvSpPr>
          <p:spPr bwMode="auto">
            <a:xfrm>
              <a:off x="3683" y="1630"/>
              <a:ext cx="36" cy="76"/>
            </a:xfrm>
            <a:custGeom>
              <a:avLst/>
              <a:gdLst/>
              <a:ahLst/>
              <a:cxnLst>
                <a:cxn ang="0">
                  <a:pos x="0" y="153"/>
                </a:cxn>
                <a:cxn ang="0">
                  <a:pos x="87" y="0"/>
                </a:cxn>
              </a:cxnLst>
              <a:rect l="0" t="0" r="r" b="b"/>
              <a:pathLst>
                <a:path w="87" h="153">
                  <a:moveTo>
                    <a:pt x="0" y="153"/>
                  </a:moveTo>
                  <a:lnTo>
                    <a:pt x="8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62" name="Text Box 46"/>
            <p:cNvSpPr txBox="1">
              <a:spLocks noChangeArrowheads="1"/>
            </p:cNvSpPr>
            <p:nvPr/>
          </p:nvSpPr>
          <p:spPr bwMode="auto">
            <a:xfrm>
              <a:off x="3701" y="1532"/>
              <a:ext cx="77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8</a:t>
              </a:r>
            </a:p>
          </p:txBody>
        </p:sp>
        <p:sp>
          <p:nvSpPr>
            <p:cNvPr id="86063" name="Text Box 47"/>
            <p:cNvSpPr txBox="1">
              <a:spLocks noChangeArrowheads="1"/>
            </p:cNvSpPr>
            <p:nvPr/>
          </p:nvSpPr>
          <p:spPr bwMode="auto">
            <a:xfrm>
              <a:off x="2921" y="1625"/>
              <a:ext cx="34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P2</a:t>
              </a:r>
            </a:p>
          </p:txBody>
        </p:sp>
        <p:sp>
          <p:nvSpPr>
            <p:cNvPr id="86064" name="Line 48"/>
            <p:cNvSpPr>
              <a:spLocks noChangeShapeType="1"/>
            </p:cNvSpPr>
            <p:nvPr/>
          </p:nvSpPr>
          <p:spPr bwMode="auto">
            <a:xfrm>
              <a:off x="3330" y="1351"/>
              <a:ext cx="5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65" name="Text Box 49"/>
            <p:cNvSpPr txBox="1">
              <a:spLocks noChangeArrowheads="1"/>
            </p:cNvSpPr>
            <p:nvPr/>
          </p:nvSpPr>
          <p:spPr bwMode="auto">
            <a:xfrm>
              <a:off x="3104" y="1305"/>
              <a:ext cx="16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800"/>
                <a:t>ALE</a:t>
              </a:r>
            </a:p>
          </p:txBody>
        </p:sp>
        <p:sp>
          <p:nvSpPr>
            <p:cNvPr id="86066" name="Text Box 50"/>
            <p:cNvSpPr txBox="1">
              <a:spLocks noChangeArrowheads="1"/>
            </p:cNvSpPr>
            <p:nvPr/>
          </p:nvSpPr>
          <p:spPr bwMode="auto">
            <a:xfrm>
              <a:off x="3948" y="1310"/>
              <a:ext cx="13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G</a:t>
              </a:r>
              <a:endParaRPr lang="en-US" sz="800"/>
            </a:p>
          </p:txBody>
        </p:sp>
        <p:sp>
          <p:nvSpPr>
            <p:cNvPr id="86067" name="Text Box 51"/>
            <p:cNvSpPr txBox="1">
              <a:spLocks noChangeArrowheads="1"/>
            </p:cNvSpPr>
            <p:nvPr/>
          </p:nvSpPr>
          <p:spPr bwMode="auto">
            <a:xfrm>
              <a:off x="4805" y="1118"/>
              <a:ext cx="296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A&lt;0...15&gt;</a:t>
              </a:r>
              <a:endParaRPr lang="en-US" sz="800"/>
            </a:p>
          </p:txBody>
        </p:sp>
        <p:sp>
          <p:nvSpPr>
            <p:cNvPr id="86068" name="Line 52"/>
            <p:cNvSpPr>
              <a:spLocks noChangeShapeType="1"/>
            </p:cNvSpPr>
            <p:nvPr/>
          </p:nvSpPr>
          <p:spPr bwMode="auto">
            <a:xfrm>
              <a:off x="5163" y="1074"/>
              <a:ext cx="1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Freeform 53"/>
            <p:cNvSpPr>
              <a:spLocks/>
            </p:cNvSpPr>
            <p:nvPr/>
          </p:nvSpPr>
          <p:spPr bwMode="auto">
            <a:xfrm>
              <a:off x="5351" y="951"/>
              <a:ext cx="4" cy="944"/>
            </a:xfrm>
            <a:custGeom>
              <a:avLst/>
              <a:gdLst/>
              <a:ahLst/>
              <a:cxnLst>
                <a:cxn ang="0">
                  <a:pos x="10" y="1920"/>
                </a:cxn>
                <a:cxn ang="0">
                  <a:pos x="0" y="0"/>
                </a:cxn>
              </a:cxnLst>
              <a:rect l="0" t="0" r="r" b="b"/>
              <a:pathLst>
                <a:path w="10" h="1920">
                  <a:moveTo>
                    <a:pt x="10" y="192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0" name="Line 54"/>
            <p:cNvSpPr>
              <a:spLocks noChangeShapeType="1"/>
            </p:cNvSpPr>
            <p:nvPr/>
          </p:nvSpPr>
          <p:spPr bwMode="auto">
            <a:xfrm flipH="1" flipV="1">
              <a:off x="3584" y="954"/>
              <a:ext cx="17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1" name="Freeform 55"/>
            <p:cNvSpPr>
              <a:spLocks/>
            </p:cNvSpPr>
            <p:nvPr/>
          </p:nvSpPr>
          <p:spPr bwMode="auto">
            <a:xfrm>
              <a:off x="3583" y="956"/>
              <a:ext cx="1" cy="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9"/>
                </a:cxn>
              </a:cxnLst>
              <a:rect l="0" t="0" r="r" b="b"/>
              <a:pathLst>
                <a:path w="1" h="289">
                  <a:moveTo>
                    <a:pt x="0" y="0"/>
                  </a:moveTo>
                  <a:lnTo>
                    <a:pt x="0" y="2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Text Box 56"/>
            <p:cNvSpPr txBox="1">
              <a:spLocks noChangeArrowheads="1"/>
            </p:cNvSpPr>
            <p:nvPr/>
          </p:nvSpPr>
          <p:spPr bwMode="auto">
            <a:xfrm>
              <a:off x="4915" y="1004"/>
              <a:ext cx="2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D&lt;0...7&gt;</a:t>
              </a:r>
            </a:p>
          </p:txBody>
        </p:sp>
        <p:sp>
          <p:nvSpPr>
            <p:cNvPr id="86073" name="Freeform 57"/>
            <p:cNvSpPr>
              <a:spLocks/>
            </p:cNvSpPr>
            <p:nvPr/>
          </p:nvSpPr>
          <p:spPr bwMode="auto">
            <a:xfrm>
              <a:off x="3321" y="1762"/>
              <a:ext cx="1193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947" y="0"/>
                </a:cxn>
              </a:cxnLst>
              <a:rect l="0" t="0" r="r" b="b"/>
              <a:pathLst>
                <a:path w="2947" h="5">
                  <a:moveTo>
                    <a:pt x="0" y="5"/>
                  </a:moveTo>
                  <a:lnTo>
                    <a:pt x="294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4" name="Freeform 58"/>
            <p:cNvSpPr>
              <a:spLocks/>
            </p:cNvSpPr>
            <p:nvPr/>
          </p:nvSpPr>
          <p:spPr bwMode="auto">
            <a:xfrm>
              <a:off x="4514" y="1275"/>
              <a:ext cx="0" cy="485"/>
            </a:xfrm>
            <a:custGeom>
              <a:avLst/>
              <a:gdLst/>
              <a:ahLst/>
              <a:cxnLst>
                <a:cxn ang="0">
                  <a:pos x="2" y="986"/>
                </a:cxn>
                <a:cxn ang="0">
                  <a:pos x="0" y="0"/>
                </a:cxn>
              </a:cxnLst>
              <a:rect l="0" t="0" r="r" b="b"/>
              <a:pathLst>
                <a:path w="2" h="986">
                  <a:moveTo>
                    <a:pt x="2" y="98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5" name="Freeform 59"/>
            <p:cNvSpPr>
              <a:spLocks/>
            </p:cNvSpPr>
            <p:nvPr/>
          </p:nvSpPr>
          <p:spPr bwMode="auto">
            <a:xfrm>
              <a:off x="4514" y="1276"/>
              <a:ext cx="256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33" y="0"/>
                </a:cxn>
              </a:cxnLst>
              <a:rect l="0" t="0" r="r" b="b"/>
              <a:pathLst>
                <a:path w="633" h="1">
                  <a:moveTo>
                    <a:pt x="0" y="1"/>
                  </a:moveTo>
                  <a:lnTo>
                    <a:pt x="63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6" name="Freeform 60"/>
            <p:cNvSpPr>
              <a:spLocks/>
            </p:cNvSpPr>
            <p:nvPr/>
          </p:nvSpPr>
          <p:spPr bwMode="auto">
            <a:xfrm>
              <a:off x="3321" y="1865"/>
              <a:ext cx="12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31" y="1"/>
                </a:cxn>
              </a:cxnLst>
              <a:rect l="0" t="0" r="r" b="b"/>
              <a:pathLst>
                <a:path w="3131" h="1">
                  <a:moveTo>
                    <a:pt x="0" y="0"/>
                  </a:moveTo>
                  <a:lnTo>
                    <a:pt x="3131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7" name="Freeform 61"/>
            <p:cNvSpPr>
              <a:spLocks/>
            </p:cNvSpPr>
            <p:nvPr/>
          </p:nvSpPr>
          <p:spPr bwMode="auto">
            <a:xfrm>
              <a:off x="4586" y="1389"/>
              <a:ext cx="1" cy="477"/>
            </a:xfrm>
            <a:custGeom>
              <a:avLst/>
              <a:gdLst/>
              <a:ahLst/>
              <a:cxnLst>
                <a:cxn ang="0">
                  <a:pos x="2" y="971"/>
                </a:cxn>
                <a:cxn ang="0">
                  <a:pos x="0" y="0"/>
                </a:cxn>
              </a:cxnLst>
              <a:rect l="0" t="0" r="r" b="b"/>
              <a:pathLst>
                <a:path w="2" h="971">
                  <a:moveTo>
                    <a:pt x="2" y="97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8" name="Freeform 62"/>
            <p:cNvSpPr>
              <a:spLocks/>
            </p:cNvSpPr>
            <p:nvPr/>
          </p:nvSpPr>
          <p:spPr bwMode="auto">
            <a:xfrm>
              <a:off x="4588" y="1388"/>
              <a:ext cx="182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50" y="0"/>
                </a:cxn>
              </a:cxnLst>
              <a:rect l="0" t="0" r="r" b="b"/>
              <a:pathLst>
                <a:path w="450" h="2">
                  <a:moveTo>
                    <a:pt x="0" y="2"/>
                  </a:moveTo>
                  <a:lnTo>
                    <a:pt x="4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79" name="Text Box 63"/>
            <p:cNvSpPr txBox="1">
              <a:spLocks noChangeArrowheads="1"/>
            </p:cNvSpPr>
            <p:nvPr/>
          </p:nvSpPr>
          <p:spPr bwMode="auto">
            <a:xfrm>
              <a:off x="4805" y="1228"/>
              <a:ext cx="259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/OE</a:t>
              </a:r>
            </a:p>
          </p:txBody>
        </p:sp>
        <p:sp>
          <p:nvSpPr>
            <p:cNvPr id="86080" name="Text Box 64"/>
            <p:cNvSpPr txBox="1">
              <a:spLocks noChangeArrowheads="1"/>
            </p:cNvSpPr>
            <p:nvPr/>
          </p:nvSpPr>
          <p:spPr bwMode="auto">
            <a:xfrm>
              <a:off x="4805" y="1339"/>
              <a:ext cx="259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/WE</a:t>
              </a:r>
            </a:p>
          </p:txBody>
        </p:sp>
        <p:sp>
          <p:nvSpPr>
            <p:cNvPr id="86081" name="Freeform 65"/>
            <p:cNvSpPr>
              <a:spLocks/>
            </p:cNvSpPr>
            <p:nvPr/>
          </p:nvSpPr>
          <p:spPr bwMode="auto">
            <a:xfrm>
              <a:off x="3595" y="1214"/>
              <a:ext cx="320" cy="2"/>
            </a:xfrm>
            <a:custGeom>
              <a:avLst/>
              <a:gdLst/>
              <a:ahLst/>
              <a:cxnLst>
                <a:cxn ang="0">
                  <a:pos x="790" y="0"/>
                </a:cxn>
                <a:cxn ang="0">
                  <a:pos x="0" y="5"/>
                </a:cxn>
              </a:cxnLst>
              <a:rect l="0" t="0" r="r" b="b"/>
              <a:pathLst>
                <a:path w="790" h="5">
                  <a:moveTo>
                    <a:pt x="790" y="0"/>
                  </a:moveTo>
                  <a:lnTo>
                    <a:pt x="0" y="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3594" y="1219"/>
              <a:ext cx="0" cy="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3550" y="1279"/>
              <a:ext cx="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>
              <a:off x="3531" y="1262"/>
              <a:ext cx="1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5" name="Line 69"/>
            <p:cNvSpPr>
              <a:spLocks noChangeShapeType="1"/>
            </p:cNvSpPr>
            <p:nvPr/>
          </p:nvSpPr>
          <p:spPr bwMode="auto">
            <a:xfrm>
              <a:off x="3583" y="1296"/>
              <a:ext cx="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Text Box 70"/>
            <p:cNvSpPr txBox="1">
              <a:spLocks noChangeArrowheads="1"/>
            </p:cNvSpPr>
            <p:nvPr/>
          </p:nvSpPr>
          <p:spPr bwMode="auto">
            <a:xfrm>
              <a:off x="3948" y="1176"/>
              <a:ext cx="142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/CS</a:t>
              </a:r>
            </a:p>
          </p:txBody>
        </p:sp>
        <p:sp>
          <p:nvSpPr>
            <p:cNvPr id="86087" name="Text Box 71"/>
            <p:cNvSpPr txBox="1">
              <a:spLocks noChangeArrowheads="1"/>
            </p:cNvSpPr>
            <p:nvPr/>
          </p:nvSpPr>
          <p:spPr bwMode="auto">
            <a:xfrm>
              <a:off x="3119" y="1717"/>
              <a:ext cx="15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/WR</a:t>
              </a:r>
            </a:p>
          </p:txBody>
        </p:sp>
        <p:sp>
          <p:nvSpPr>
            <p:cNvPr id="86088" name="Text Box 72"/>
            <p:cNvSpPr txBox="1">
              <a:spLocks noChangeArrowheads="1"/>
            </p:cNvSpPr>
            <p:nvPr/>
          </p:nvSpPr>
          <p:spPr bwMode="auto">
            <a:xfrm>
              <a:off x="3137" y="1817"/>
              <a:ext cx="132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/RD</a:t>
              </a:r>
            </a:p>
          </p:txBody>
        </p:sp>
        <p:sp>
          <p:nvSpPr>
            <p:cNvPr id="86089" name="Text Box 73"/>
            <p:cNvSpPr txBox="1">
              <a:spLocks noChangeArrowheads="1"/>
            </p:cNvSpPr>
            <p:nvPr/>
          </p:nvSpPr>
          <p:spPr bwMode="auto">
            <a:xfrm>
              <a:off x="5010" y="1449"/>
              <a:ext cx="147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/CS1</a:t>
              </a:r>
            </a:p>
          </p:txBody>
        </p:sp>
        <p:sp>
          <p:nvSpPr>
            <p:cNvPr id="86090" name="Line 74"/>
            <p:cNvSpPr>
              <a:spLocks noChangeShapeType="1"/>
            </p:cNvSpPr>
            <p:nvPr/>
          </p:nvSpPr>
          <p:spPr bwMode="auto">
            <a:xfrm>
              <a:off x="5163" y="1496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5407" y="1502"/>
              <a:ext cx="127" cy="125"/>
              <a:chOff x="8054" y="10565"/>
              <a:chExt cx="314" cy="255"/>
            </a:xfrm>
          </p:grpSpPr>
          <p:sp>
            <p:nvSpPr>
              <p:cNvPr id="86092" name="Line 76"/>
              <p:cNvSpPr>
                <a:spLocks noChangeShapeType="1"/>
              </p:cNvSpPr>
              <p:nvPr/>
            </p:nvSpPr>
            <p:spPr bwMode="auto">
              <a:xfrm>
                <a:off x="8101" y="10785"/>
                <a:ext cx="2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3" name="Line 77"/>
              <p:cNvSpPr>
                <a:spLocks noChangeShapeType="1"/>
              </p:cNvSpPr>
              <p:nvPr/>
            </p:nvSpPr>
            <p:spPr bwMode="auto">
              <a:xfrm>
                <a:off x="8054" y="10751"/>
                <a:ext cx="3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4" name="Line 78"/>
              <p:cNvSpPr>
                <a:spLocks noChangeShapeType="1"/>
              </p:cNvSpPr>
              <p:nvPr/>
            </p:nvSpPr>
            <p:spPr bwMode="auto">
              <a:xfrm>
                <a:off x="8182" y="10820"/>
                <a:ext cx="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5" name="Line 79"/>
              <p:cNvSpPr>
                <a:spLocks noChangeShapeType="1"/>
              </p:cNvSpPr>
              <p:nvPr/>
            </p:nvSpPr>
            <p:spPr bwMode="auto">
              <a:xfrm>
                <a:off x="8206" y="10565"/>
                <a:ext cx="0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96" name="Text Box 80"/>
            <p:cNvSpPr txBox="1">
              <a:spLocks noChangeArrowheads="1"/>
            </p:cNvSpPr>
            <p:nvPr/>
          </p:nvSpPr>
          <p:spPr bwMode="auto">
            <a:xfrm>
              <a:off x="3048" y="1915"/>
              <a:ext cx="221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/PSEN</a:t>
              </a:r>
            </a:p>
          </p:txBody>
        </p:sp>
        <p:sp>
          <p:nvSpPr>
            <p:cNvPr id="86097" name="Line 81"/>
            <p:cNvSpPr>
              <a:spLocks noChangeShapeType="1"/>
            </p:cNvSpPr>
            <p:nvPr/>
          </p:nvSpPr>
          <p:spPr bwMode="auto">
            <a:xfrm>
              <a:off x="3323" y="1954"/>
              <a:ext cx="13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8" name="Freeform 82"/>
            <p:cNvSpPr>
              <a:spLocks/>
            </p:cNvSpPr>
            <p:nvPr/>
          </p:nvSpPr>
          <p:spPr bwMode="auto">
            <a:xfrm>
              <a:off x="4651" y="1487"/>
              <a:ext cx="2" cy="466"/>
            </a:xfrm>
            <a:custGeom>
              <a:avLst/>
              <a:gdLst/>
              <a:ahLst/>
              <a:cxnLst>
                <a:cxn ang="0">
                  <a:pos x="4" y="948"/>
                </a:cxn>
                <a:cxn ang="0">
                  <a:pos x="0" y="0"/>
                </a:cxn>
              </a:cxnLst>
              <a:rect l="0" t="0" r="r" b="b"/>
              <a:pathLst>
                <a:path w="4" h="948">
                  <a:moveTo>
                    <a:pt x="4" y="94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4652" y="1489"/>
              <a:ext cx="1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4805" y="1449"/>
              <a:ext cx="142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CS2</a:t>
              </a: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auto">
            <a:xfrm>
              <a:off x="4770" y="1721"/>
              <a:ext cx="389" cy="5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  <a:p>
              <a:pPr>
                <a:spcBef>
                  <a:spcPct val="0"/>
                </a:spcBef>
              </a:pPr>
              <a:endParaRPr lang="en-US"/>
            </a:p>
            <a:p>
              <a:pPr algn="l">
                <a:spcBef>
                  <a:spcPct val="0"/>
                </a:spcBef>
              </a:pPr>
              <a:endParaRPr lang="en-US"/>
            </a:p>
            <a:p>
              <a:pPr algn="just">
                <a:spcBef>
                  <a:spcPct val="0"/>
                </a:spcBef>
              </a:pPr>
              <a:endParaRPr lang="en-US" sz="1000"/>
            </a:p>
            <a:p>
              <a:pPr>
                <a:spcBef>
                  <a:spcPct val="0"/>
                </a:spcBef>
              </a:pPr>
              <a:r>
                <a:rPr lang="en-US" sz="800" b="1"/>
                <a:t>27C256</a:t>
              </a:r>
            </a:p>
          </p:txBody>
        </p: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5163" y="1788"/>
              <a:ext cx="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3" name="Freeform 87"/>
            <p:cNvSpPr>
              <a:spLocks/>
            </p:cNvSpPr>
            <p:nvPr/>
          </p:nvSpPr>
          <p:spPr bwMode="auto">
            <a:xfrm>
              <a:off x="5258" y="1497"/>
              <a:ext cx="0" cy="290"/>
            </a:xfrm>
            <a:custGeom>
              <a:avLst/>
              <a:gdLst/>
              <a:ahLst/>
              <a:cxnLst>
                <a:cxn ang="0">
                  <a:pos x="1" y="589"/>
                </a:cxn>
                <a:cxn ang="0">
                  <a:pos x="0" y="0"/>
                </a:cxn>
              </a:cxnLst>
              <a:rect l="0" t="0" r="r" b="b"/>
              <a:pathLst>
                <a:path w="1" h="589">
                  <a:moveTo>
                    <a:pt x="1" y="589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auto">
            <a:xfrm>
              <a:off x="5031" y="1743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/CS</a:t>
              </a:r>
            </a:p>
          </p:txBody>
        </p:sp>
        <p:sp>
          <p:nvSpPr>
            <p:cNvPr id="86105" name="Freeform 89"/>
            <p:cNvSpPr>
              <a:spLocks/>
            </p:cNvSpPr>
            <p:nvPr/>
          </p:nvSpPr>
          <p:spPr bwMode="auto">
            <a:xfrm>
              <a:off x="4461" y="1154"/>
              <a:ext cx="0" cy="86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767"/>
                </a:cxn>
              </a:cxnLst>
              <a:rect l="0" t="0" r="r" b="b"/>
              <a:pathLst>
                <a:path w="1" h="1767">
                  <a:moveTo>
                    <a:pt x="1" y="0"/>
                  </a:moveTo>
                  <a:lnTo>
                    <a:pt x="0" y="176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6" name="Line 90"/>
            <p:cNvSpPr>
              <a:spLocks noChangeShapeType="1"/>
            </p:cNvSpPr>
            <p:nvPr/>
          </p:nvSpPr>
          <p:spPr bwMode="auto">
            <a:xfrm>
              <a:off x="4458" y="2023"/>
              <a:ext cx="3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7" name="Freeform 91"/>
            <p:cNvSpPr>
              <a:spLocks/>
            </p:cNvSpPr>
            <p:nvPr/>
          </p:nvSpPr>
          <p:spPr bwMode="auto">
            <a:xfrm>
              <a:off x="4357" y="1103"/>
              <a:ext cx="1" cy="57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160"/>
                </a:cxn>
              </a:cxnLst>
              <a:rect l="0" t="0" r="r" b="b"/>
              <a:pathLst>
                <a:path w="2" h="1160">
                  <a:moveTo>
                    <a:pt x="2" y="0"/>
                  </a:moveTo>
                  <a:lnTo>
                    <a:pt x="0" y="116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4360" y="1420"/>
              <a:ext cx="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4805" y="1973"/>
              <a:ext cx="33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A&lt;0...14&gt;</a:t>
              </a:r>
            </a:p>
          </p:txBody>
        </p:sp>
        <p:sp>
          <p:nvSpPr>
            <p:cNvPr id="86110" name="Freeform 94"/>
            <p:cNvSpPr>
              <a:spLocks/>
            </p:cNvSpPr>
            <p:nvPr/>
          </p:nvSpPr>
          <p:spPr bwMode="auto">
            <a:xfrm>
              <a:off x="5163" y="1900"/>
              <a:ext cx="192" cy="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75" y="0"/>
                </a:cxn>
              </a:cxnLst>
              <a:rect l="0" t="0" r="r" b="b"/>
              <a:pathLst>
                <a:path w="475" h="1">
                  <a:moveTo>
                    <a:pt x="0" y="1"/>
                  </a:moveTo>
                  <a:lnTo>
                    <a:pt x="47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1" name="Text Box 95"/>
            <p:cNvSpPr txBox="1">
              <a:spLocks noChangeArrowheads="1"/>
            </p:cNvSpPr>
            <p:nvPr/>
          </p:nvSpPr>
          <p:spPr bwMode="auto">
            <a:xfrm>
              <a:off x="4900" y="1854"/>
              <a:ext cx="28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D&lt;0...7&gt;</a:t>
              </a:r>
            </a:p>
          </p:txBody>
        </p:sp>
        <p:sp>
          <p:nvSpPr>
            <p:cNvPr id="86112" name="Freeform 96"/>
            <p:cNvSpPr>
              <a:spLocks/>
            </p:cNvSpPr>
            <p:nvPr/>
          </p:nvSpPr>
          <p:spPr bwMode="auto">
            <a:xfrm>
              <a:off x="4344" y="1952"/>
              <a:ext cx="2" cy="16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33"/>
                </a:cxn>
              </a:cxnLst>
              <a:rect l="0" t="0" r="r" b="b"/>
              <a:pathLst>
                <a:path w="5" h="333">
                  <a:moveTo>
                    <a:pt x="5" y="0"/>
                  </a:moveTo>
                  <a:lnTo>
                    <a:pt x="0" y="33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3" name="Line 97"/>
            <p:cNvSpPr>
              <a:spLocks noChangeShapeType="1"/>
            </p:cNvSpPr>
            <p:nvPr/>
          </p:nvSpPr>
          <p:spPr bwMode="auto">
            <a:xfrm>
              <a:off x="4346" y="2120"/>
              <a:ext cx="4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14" name="Text Box 98"/>
            <p:cNvSpPr txBox="1">
              <a:spLocks noChangeArrowheads="1"/>
            </p:cNvSpPr>
            <p:nvPr/>
          </p:nvSpPr>
          <p:spPr bwMode="auto">
            <a:xfrm>
              <a:off x="4805" y="2082"/>
              <a:ext cx="17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/OE</a:t>
              </a:r>
            </a:p>
          </p:txBody>
        </p:sp>
      </p:grpSp>
      <p:sp>
        <p:nvSpPr>
          <p:cNvPr id="86116" name="Oval 100"/>
          <p:cNvSpPr>
            <a:spLocks noChangeArrowheads="1"/>
          </p:cNvSpPr>
          <p:nvPr/>
        </p:nvSpPr>
        <p:spPr bwMode="auto">
          <a:xfrm>
            <a:off x="5648325" y="1704975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6117" name="Oval 101"/>
          <p:cNvSpPr>
            <a:spLocks noChangeArrowheads="1"/>
          </p:cNvSpPr>
          <p:nvPr/>
        </p:nvSpPr>
        <p:spPr bwMode="auto">
          <a:xfrm>
            <a:off x="6877050" y="2209800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6118" name="Oval 102"/>
          <p:cNvSpPr>
            <a:spLocks noChangeArrowheads="1"/>
          </p:cNvSpPr>
          <p:nvPr/>
        </p:nvSpPr>
        <p:spPr bwMode="auto">
          <a:xfrm>
            <a:off x="8458200" y="1676400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6119" name="Oval 103"/>
          <p:cNvSpPr>
            <a:spLocks noChangeArrowheads="1"/>
          </p:cNvSpPr>
          <p:nvPr/>
        </p:nvSpPr>
        <p:spPr bwMode="auto">
          <a:xfrm>
            <a:off x="8305800" y="2333625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6120" name="Oval 104"/>
          <p:cNvSpPr>
            <a:spLocks noChangeArrowheads="1"/>
          </p:cNvSpPr>
          <p:nvPr/>
        </p:nvSpPr>
        <p:spPr bwMode="auto">
          <a:xfrm>
            <a:off x="6858000" y="3067050"/>
            <a:ext cx="74613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4C550-6435-4649-8AD4-19290FB318BD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more complex memory protocol</a:t>
            </a:r>
          </a:p>
        </p:txBody>
      </p:sp>
      <p:sp>
        <p:nvSpPr>
          <p:cNvPr id="870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52425" y="5216525"/>
            <a:ext cx="8372475" cy="869950"/>
          </a:xfrm>
          <a:noFill/>
          <a:ln/>
        </p:spPr>
        <p:txBody>
          <a:bodyPr/>
          <a:lstStyle/>
          <a:p>
            <a:r>
              <a:rPr lang="en-US" sz="1800">
                <a:cs typeface="Times New Roman" pitchFamily="18" charset="0"/>
              </a:rPr>
              <a:t>Generates control signals to drive the TC55V2325FF memory chip in burst mode</a:t>
            </a:r>
          </a:p>
          <a:p>
            <a:pPr lvl="1"/>
            <a:r>
              <a:rPr lang="en-US" sz="1400" i="1">
                <a:cs typeface="Times New Roman" pitchFamily="18" charset="0"/>
              </a:rPr>
              <a:t>Addr0</a:t>
            </a:r>
            <a:r>
              <a:rPr lang="en-US" sz="1400">
                <a:cs typeface="Times New Roman" pitchFamily="18" charset="0"/>
              </a:rPr>
              <a:t> is the starting address input to device</a:t>
            </a:r>
          </a:p>
          <a:p>
            <a:pPr lvl="1"/>
            <a:r>
              <a:rPr lang="en-US" sz="1400" i="1">
                <a:cs typeface="Times New Roman" pitchFamily="18" charset="0"/>
              </a:rPr>
              <a:t>GO</a:t>
            </a:r>
            <a:r>
              <a:rPr lang="en-US" sz="1400">
                <a:cs typeface="Times New Roman" pitchFamily="18" charset="0"/>
              </a:rPr>
              <a:t> is enable/disable input to device</a:t>
            </a:r>
          </a:p>
        </p:txBody>
      </p:sp>
      <p:grpSp>
        <p:nvGrpSpPr>
          <p:cNvPr id="87131" name="Group 91"/>
          <p:cNvGrpSpPr>
            <a:grpSpLocks/>
          </p:cNvGrpSpPr>
          <p:nvPr/>
        </p:nvGrpSpPr>
        <p:grpSpPr bwMode="auto">
          <a:xfrm>
            <a:off x="649288" y="1952625"/>
            <a:ext cx="3322637" cy="3413125"/>
            <a:chOff x="385" y="1092"/>
            <a:chExt cx="2093" cy="2150"/>
          </a:xfrm>
        </p:grpSpPr>
        <p:grpSp>
          <p:nvGrpSpPr>
            <p:cNvPr id="87074" name="Group 34"/>
            <p:cNvGrpSpPr>
              <a:grpSpLocks/>
            </p:cNvGrpSpPr>
            <p:nvPr/>
          </p:nvGrpSpPr>
          <p:grpSpPr bwMode="auto">
            <a:xfrm>
              <a:off x="480" y="1092"/>
              <a:ext cx="1998" cy="1998"/>
              <a:chOff x="3024" y="1620"/>
              <a:chExt cx="1998" cy="1998"/>
            </a:xfrm>
          </p:grpSpPr>
          <p:sp>
            <p:nvSpPr>
              <p:cNvPr id="87075" name="Text Box 35"/>
              <p:cNvSpPr txBox="1">
                <a:spLocks noChangeArrowheads="1"/>
              </p:cNvSpPr>
              <p:nvPr/>
            </p:nvSpPr>
            <p:spPr bwMode="auto">
              <a:xfrm>
                <a:off x="3546" y="1675"/>
                <a:ext cx="1129" cy="26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u="sng"/>
                  <a:t>Specification for a single read operation</a:t>
                </a:r>
                <a:endParaRPr lang="en-US" sz="900"/>
              </a:p>
            </p:txBody>
          </p:sp>
          <p:sp>
            <p:nvSpPr>
              <p:cNvPr id="87076" name="Rectangle 36"/>
              <p:cNvSpPr>
                <a:spLocks noChangeArrowheads="1"/>
              </p:cNvSpPr>
              <p:nvPr/>
            </p:nvSpPr>
            <p:spPr bwMode="auto">
              <a:xfrm>
                <a:off x="3024" y="1620"/>
                <a:ext cx="1998" cy="1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7077" name="Group 37"/>
            <p:cNvGrpSpPr>
              <a:grpSpLocks/>
            </p:cNvGrpSpPr>
            <p:nvPr/>
          </p:nvGrpSpPr>
          <p:grpSpPr bwMode="auto">
            <a:xfrm>
              <a:off x="385" y="1436"/>
              <a:ext cx="1942" cy="1806"/>
              <a:chOff x="3073" y="1946"/>
              <a:chExt cx="1798" cy="1644"/>
            </a:xfrm>
          </p:grpSpPr>
          <p:sp>
            <p:nvSpPr>
              <p:cNvPr id="87078" name="Text Box 38"/>
              <p:cNvSpPr txBox="1">
                <a:spLocks noChangeArrowheads="1"/>
              </p:cNvSpPr>
              <p:nvPr/>
            </p:nvSpPr>
            <p:spPr bwMode="auto">
              <a:xfrm>
                <a:off x="3073" y="1946"/>
                <a:ext cx="613" cy="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r">
                  <a:spcBef>
                    <a:spcPct val="0"/>
                  </a:spcBef>
                </a:pPr>
                <a:r>
                  <a:rPr lang="en-US" sz="900"/>
                  <a:t>CLK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/ADSP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/ADSC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/ADV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addr &lt;15…0&gt;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/WE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/OE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/CS1 and /CS2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CS3</a:t>
                </a:r>
              </a:p>
              <a:p>
                <a:pPr algn="r">
                  <a:spcBef>
                    <a:spcPct val="0"/>
                  </a:spcBef>
                </a:pPr>
                <a:endParaRPr lang="en-US" sz="900"/>
              </a:p>
              <a:p>
                <a:pPr algn="r">
                  <a:spcBef>
                    <a:spcPct val="0"/>
                  </a:spcBef>
                </a:pPr>
                <a:r>
                  <a:rPr lang="en-US" sz="900"/>
                  <a:t>data&lt;31…0&gt;</a:t>
                </a:r>
              </a:p>
            </p:txBody>
          </p:sp>
          <p:sp>
            <p:nvSpPr>
              <p:cNvPr id="87079" name="Line 39"/>
              <p:cNvSpPr>
                <a:spLocks noChangeShapeType="1"/>
              </p:cNvSpPr>
              <p:nvPr/>
            </p:nvSpPr>
            <p:spPr bwMode="auto">
              <a:xfrm>
                <a:off x="3677" y="2038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0" name="Line 40"/>
              <p:cNvSpPr>
                <a:spLocks noChangeShapeType="1"/>
              </p:cNvSpPr>
              <p:nvPr/>
            </p:nvSpPr>
            <p:spPr bwMode="auto">
              <a:xfrm flipV="1">
                <a:off x="3802" y="1973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1" name="Line 41"/>
              <p:cNvSpPr>
                <a:spLocks noChangeShapeType="1"/>
              </p:cNvSpPr>
              <p:nvPr/>
            </p:nvSpPr>
            <p:spPr bwMode="auto">
              <a:xfrm>
                <a:off x="3802" y="1968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2" name="Line 42"/>
              <p:cNvSpPr>
                <a:spLocks noChangeShapeType="1"/>
              </p:cNvSpPr>
              <p:nvPr/>
            </p:nvSpPr>
            <p:spPr bwMode="auto">
              <a:xfrm flipV="1">
                <a:off x="3898" y="1971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3" name="Line 43"/>
              <p:cNvSpPr>
                <a:spLocks noChangeShapeType="1"/>
              </p:cNvSpPr>
              <p:nvPr/>
            </p:nvSpPr>
            <p:spPr bwMode="auto">
              <a:xfrm>
                <a:off x="3898" y="2041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4" name="Line 44"/>
              <p:cNvSpPr>
                <a:spLocks noChangeShapeType="1"/>
              </p:cNvSpPr>
              <p:nvPr/>
            </p:nvSpPr>
            <p:spPr bwMode="auto">
              <a:xfrm flipV="1">
                <a:off x="4024" y="1976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5" name="Line 45"/>
              <p:cNvSpPr>
                <a:spLocks noChangeShapeType="1"/>
              </p:cNvSpPr>
              <p:nvPr/>
            </p:nvSpPr>
            <p:spPr bwMode="auto">
              <a:xfrm>
                <a:off x="4024" y="1971"/>
                <a:ext cx="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6" name="Line 46"/>
              <p:cNvSpPr>
                <a:spLocks noChangeShapeType="1"/>
              </p:cNvSpPr>
              <p:nvPr/>
            </p:nvSpPr>
            <p:spPr bwMode="auto">
              <a:xfrm flipV="1">
                <a:off x="4125" y="1975"/>
                <a:ext cx="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7" name="Line 47"/>
              <p:cNvSpPr>
                <a:spLocks noChangeShapeType="1"/>
              </p:cNvSpPr>
              <p:nvPr/>
            </p:nvSpPr>
            <p:spPr bwMode="auto">
              <a:xfrm>
                <a:off x="4121" y="2040"/>
                <a:ext cx="1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8" name="Line 48"/>
              <p:cNvSpPr>
                <a:spLocks noChangeShapeType="1"/>
              </p:cNvSpPr>
              <p:nvPr/>
            </p:nvSpPr>
            <p:spPr bwMode="auto">
              <a:xfrm flipV="1">
                <a:off x="4251" y="1975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9" name="Line 49"/>
              <p:cNvSpPr>
                <a:spLocks noChangeShapeType="1"/>
              </p:cNvSpPr>
              <p:nvPr/>
            </p:nvSpPr>
            <p:spPr bwMode="auto">
              <a:xfrm>
                <a:off x="4251" y="1971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0" name="Line 50"/>
              <p:cNvSpPr>
                <a:spLocks noChangeShapeType="1"/>
              </p:cNvSpPr>
              <p:nvPr/>
            </p:nvSpPr>
            <p:spPr bwMode="auto">
              <a:xfrm flipV="1">
                <a:off x="4352" y="1974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1" name="Line 51"/>
              <p:cNvSpPr>
                <a:spLocks noChangeShapeType="1"/>
              </p:cNvSpPr>
              <p:nvPr/>
            </p:nvSpPr>
            <p:spPr bwMode="auto">
              <a:xfrm>
                <a:off x="3691" y="2182"/>
                <a:ext cx="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2" name="Line 52"/>
              <p:cNvSpPr>
                <a:spLocks noChangeShapeType="1"/>
              </p:cNvSpPr>
              <p:nvPr/>
            </p:nvSpPr>
            <p:spPr bwMode="auto">
              <a:xfrm>
                <a:off x="3751" y="2182"/>
                <a:ext cx="0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3" name="Line 53"/>
              <p:cNvSpPr>
                <a:spLocks noChangeShapeType="1"/>
              </p:cNvSpPr>
              <p:nvPr/>
            </p:nvSpPr>
            <p:spPr bwMode="auto">
              <a:xfrm>
                <a:off x="3756" y="2251"/>
                <a:ext cx="1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4" name="Line 54"/>
              <p:cNvSpPr>
                <a:spLocks noChangeShapeType="1"/>
              </p:cNvSpPr>
              <p:nvPr/>
            </p:nvSpPr>
            <p:spPr bwMode="auto">
              <a:xfrm flipH="1" flipV="1">
                <a:off x="3909" y="2177"/>
                <a:ext cx="0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5" name="Line 55"/>
              <p:cNvSpPr>
                <a:spLocks noChangeShapeType="1"/>
              </p:cNvSpPr>
              <p:nvPr/>
            </p:nvSpPr>
            <p:spPr bwMode="auto">
              <a:xfrm>
                <a:off x="3686" y="2331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6" name="Line 56"/>
              <p:cNvSpPr>
                <a:spLocks noChangeShapeType="1"/>
              </p:cNvSpPr>
              <p:nvPr/>
            </p:nvSpPr>
            <p:spPr bwMode="auto">
              <a:xfrm>
                <a:off x="3751" y="2331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7" name="Line 57"/>
              <p:cNvSpPr>
                <a:spLocks noChangeShapeType="1"/>
              </p:cNvSpPr>
              <p:nvPr/>
            </p:nvSpPr>
            <p:spPr bwMode="auto">
              <a:xfrm flipV="1">
                <a:off x="4109" y="2331"/>
                <a:ext cx="0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8" name="Line 58"/>
              <p:cNvSpPr>
                <a:spLocks noChangeShapeType="1"/>
              </p:cNvSpPr>
              <p:nvPr/>
            </p:nvSpPr>
            <p:spPr bwMode="auto">
              <a:xfrm>
                <a:off x="4113" y="2331"/>
                <a:ext cx="7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9" name="Line 59"/>
              <p:cNvSpPr>
                <a:spLocks noChangeShapeType="1"/>
              </p:cNvSpPr>
              <p:nvPr/>
            </p:nvSpPr>
            <p:spPr bwMode="auto">
              <a:xfrm>
                <a:off x="3672" y="263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0" name="Rectangle 60"/>
              <p:cNvSpPr>
                <a:spLocks noChangeArrowheads="1"/>
              </p:cNvSpPr>
              <p:nvPr/>
            </p:nvSpPr>
            <p:spPr bwMode="auto">
              <a:xfrm>
                <a:off x="3747" y="2590"/>
                <a:ext cx="176" cy="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1" name="Line 61"/>
              <p:cNvSpPr>
                <a:spLocks noChangeShapeType="1"/>
              </p:cNvSpPr>
              <p:nvPr/>
            </p:nvSpPr>
            <p:spPr bwMode="auto">
              <a:xfrm>
                <a:off x="3923" y="2632"/>
                <a:ext cx="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2" name="Line 62"/>
              <p:cNvSpPr>
                <a:spLocks noChangeShapeType="1"/>
              </p:cNvSpPr>
              <p:nvPr/>
            </p:nvSpPr>
            <p:spPr bwMode="auto">
              <a:xfrm>
                <a:off x="3679" y="3046"/>
                <a:ext cx="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3" name="Line 63"/>
              <p:cNvSpPr>
                <a:spLocks noChangeShapeType="1"/>
              </p:cNvSpPr>
              <p:nvPr/>
            </p:nvSpPr>
            <p:spPr bwMode="auto">
              <a:xfrm>
                <a:off x="3743" y="3046"/>
                <a:ext cx="0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4" name="Line 64"/>
              <p:cNvSpPr>
                <a:spLocks noChangeShapeType="1"/>
              </p:cNvSpPr>
              <p:nvPr/>
            </p:nvSpPr>
            <p:spPr bwMode="auto">
              <a:xfrm>
                <a:off x="3743" y="3121"/>
                <a:ext cx="7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5" name="Line 65"/>
              <p:cNvSpPr>
                <a:spLocks noChangeShapeType="1"/>
              </p:cNvSpPr>
              <p:nvPr/>
            </p:nvSpPr>
            <p:spPr bwMode="auto">
              <a:xfrm flipV="1">
                <a:off x="4542" y="3046"/>
                <a:ext cx="0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6" name="Line 66"/>
              <p:cNvSpPr>
                <a:spLocks noChangeShapeType="1"/>
              </p:cNvSpPr>
              <p:nvPr/>
            </p:nvSpPr>
            <p:spPr bwMode="auto">
              <a:xfrm>
                <a:off x="4547" y="3046"/>
                <a:ext cx="3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7" name="Line 67"/>
              <p:cNvSpPr>
                <a:spLocks noChangeShapeType="1"/>
              </p:cNvSpPr>
              <p:nvPr/>
            </p:nvSpPr>
            <p:spPr bwMode="auto">
              <a:xfrm>
                <a:off x="3667" y="3260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8" name="Line 68"/>
              <p:cNvSpPr>
                <a:spLocks noChangeShapeType="1"/>
              </p:cNvSpPr>
              <p:nvPr/>
            </p:nvSpPr>
            <p:spPr bwMode="auto">
              <a:xfrm>
                <a:off x="3733" y="3184"/>
                <a:ext cx="0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9" name="Line 69"/>
              <p:cNvSpPr>
                <a:spLocks noChangeShapeType="1"/>
              </p:cNvSpPr>
              <p:nvPr/>
            </p:nvSpPr>
            <p:spPr bwMode="auto">
              <a:xfrm>
                <a:off x="3737" y="3185"/>
                <a:ext cx="7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0" name="Line 70"/>
              <p:cNvSpPr>
                <a:spLocks noChangeShapeType="1"/>
              </p:cNvSpPr>
              <p:nvPr/>
            </p:nvSpPr>
            <p:spPr bwMode="auto">
              <a:xfrm flipV="1">
                <a:off x="4536" y="3184"/>
                <a:ext cx="0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1" name="Line 71"/>
              <p:cNvSpPr>
                <a:spLocks noChangeShapeType="1"/>
              </p:cNvSpPr>
              <p:nvPr/>
            </p:nvSpPr>
            <p:spPr bwMode="auto">
              <a:xfrm flipV="1">
                <a:off x="4537" y="3254"/>
                <a:ext cx="30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2" name="Line 72"/>
              <p:cNvSpPr>
                <a:spLocks noChangeShapeType="1"/>
              </p:cNvSpPr>
              <p:nvPr/>
            </p:nvSpPr>
            <p:spPr bwMode="auto">
              <a:xfrm>
                <a:off x="3672" y="3371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3" name="Rectangle 73"/>
              <p:cNvSpPr>
                <a:spLocks noChangeArrowheads="1"/>
              </p:cNvSpPr>
              <p:nvPr/>
            </p:nvSpPr>
            <p:spPr bwMode="auto">
              <a:xfrm>
                <a:off x="4327" y="3329"/>
                <a:ext cx="186" cy="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4" name="Line 74"/>
              <p:cNvSpPr>
                <a:spLocks noChangeShapeType="1"/>
              </p:cNvSpPr>
              <p:nvPr/>
            </p:nvSpPr>
            <p:spPr bwMode="auto">
              <a:xfrm>
                <a:off x="4517" y="3375"/>
                <a:ext cx="33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5" name="Line 75"/>
              <p:cNvSpPr>
                <a:spLocks noChangeShapeType="1"/>
              </p:cNvSpPr>
              <p:nvPr/>
            </p:nvSpPr>
            <p:spPr bwMode="auto">
              <a:xfrm>
                <a:off x="3691" y="2906"/>
                <a:ext cx="6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6" name="Line 76"/>
              <p:cNvSpPr>
                <a:spLocks noChangeShapeType="1"/>
              </p:cNvSpPr>
              <p:nvPr/>
            </p:nvSpPr>
            <p:spPr bwMode="auto">
              <a:xfrm>
                <a:off x="4338" y="290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7" name="Line 77"/>
              <p:cNvSpPr>
                <a:spLocks noChangeShapeType="1"/>
              </p:cNvSpPr>
              <p:nvPr/>
            </p:nvSpPr>
            <p:spPr bwMode="auto">
              <a:xfrm>
                <a:off x="4338" y="2982"/>
                <a:ext cx="1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8" name="Line 78"/>
              <p:cNvSpPr>
                <a:spLocks noChangeShapeType="1"/>
              </p:cNvSpPr>
              <p:nvPr/>
            </p:nvSpPr>
            <p:spPr bwMode="auto">
              <a:xfrm flipV="1">
                <a:off x="4454" y="2912"/>
                <a:ext cx="0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9" name="Line 79"/>
              <p:cNvSpPr>
                <a:spLocks noChangeShapeType="1"/>
              </p:cNvSpPr>
              <p:nvPr/>
            </p:nvSpPr>
            <p:spPr bwMode="auto">
              <a:xfrm flipV="1">
                <a:off x="4454" y="2908"/>
                <a:ext cx="39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0" name="Line 80"/>
              <p:cNvSpPr>
                <a:spLocks noChangeShapeType="1"/>
              </p:cNvSpPr>
              <p:nvPr/>
            </p:nvSpPr>
            <p:spPr bwMode="auto">
              <a:xfrm>
                <a:off x="3695" y="2762"/>
                <a:ext cx="11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1" name="Freeform 81"/>
              <p:cNvSpPr>
                <a:spLocks/>
              </p:cNvSpPr>
              <p:nvPr/>
            </p:nvSpPr>
            <p:spPr bwMode="auto">
              <a:xfrm>
                <a:off x="4267" y="2967"/>
                <a:ext cx="65" cy="334"/>
              </a:xfrm>
              <a:custGeom>
                <a:avLst/>
                <a:gdLst/>
                <a:ahLst/>
                <a:cxnLst>
                  <a:cxn ang="0">
                    <a:pos x="472" y="0"/>
                  </a:cxn>
                  <a:cxn ang="0">
                    <a:pos x="19" y="302"/>
                  </a:cxn>
                  <a:cxn ang="0">
                    <a:pos x="356" y="836"/>
                  </a:cxn>
                </a:cxnLst>
                <a:rect l="0" t="0" r="r" b="b"/>
                <a:pathLst>
                  <a:path w="472" h="836">
                    <a:moveTo>
                      <a:pt x="472" y="0"/>
                    </a:moveTo>
                    <a:cubicBezTo>
                      <a:pt x="255" y="81"/>
                      <a:pt x="38" y="163"/>
                      <a:pt x="19" y="302"/>
                    </a:cubicBezTo>
                    <a:cubicBezTo>
                      <a:pt x="0" y="441"/>
                      <a:pt x="178" y="638"/>
                      <a:pt x="356" y="8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2" name="Line 82"/>
              <p:cNvSpPr>
                <a:spLocks noChangeShapeType="1"/>
              </p:cNvSpPr>
              <p:nvPr/>
            </p:nvSpPr>
            <p:spPr bwMode="auto">
              <a:xfrm>
                <a:off x="4353" y="203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3" name="Line 83"/>
              <p:cNvSpPr>
                <a:spLocks noChangeShapeType="1"/>
              </p:cNvSpPr>
              <p:nvPr/>
            </p:nvSpPr>
            <p:spPr bwMode="auto">
              <a:xfrm flipV="1">
                <a:off x="4483" y="1971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4" name="Line 84"/>
              <p:cNvSpPr>
                <a:spLocks noChangeShapeType="1"/>
              </p:cNvSpPr>
              <p:nvPr/>
            </p:nvSpPr>
            <p:spPr bwMode="auto">
              <a:xfrm>
                <a:off x="4483" y="1967"/>
                <a:ext cx="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5" name="Line 85"/>
              <p:cNvSpPr>
                <a:spLocks noChangeShapeType="1"/>
              </p:cNvSpPr>
              <p:nvPr/>
            </p:nvSpPr>
            <p:spPr bwMode="auto">
              <a:xfrm flipV="1">
                <a:off x="4584" y="1970"/>
                <a:ext cx="0" cy="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6" name="Line 86"/>
              <p:cNvSpPr>
                <a:spLocks noChangeShapeType="1"/>
              </p:cNvSpPr>
              <p:nvPr/>
            </p:nvSpPr>
            <p:spPr bwMode="auto">
              <a:xfrm>
                <a:off x="4583" y="203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7" name="Line 87"/>
              <p:cNvSpPr>
                <a:spLocks noChangeShapeType="1"/>
              </p:cNvSpPr>
              <p:nvPr/>
            </p:nvSpPr>
            <p:spPr bwMode="auto">
              <a:xfrm>
                <a:off x="3914" y="2177"/>
                <a:ext cx="9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8" name="Freeform 88"/>
              <p:cNvSpPr>
                <a:spLocks/>
              </p:cNvSpPr>
              <p:nvPr/>
            </p:nvSpPr>
            <p:spPr bwMode="auto">
              <a:xfrm>
                <a:off x="4221" y="2047"/>
                <a:ext cx="74" cy="1296"/>
              </a:xfrm>
              <a:custGeom>
                <a:avLst/>
                <a:gdLst/>
                <a:ahLst/>
                <a:cxnLst>
                  <a:cxn ang="0">
                    <a:pos x="572" y="0"/>
                  </a:cxn>
                  <a:cxn ang="0">
                    <a:pos x="15" y="2485"/>
                  </a:cxn>
                  <a:cxn ang="0">
                    <a:pos x="665" y="3240"/>
                  </a:cxn>
                </a:cxnLst>
                <a:rect l="0" t="0" r="r" b="b"/>
                <a:pathLst>
                  <a:path w="665" h="3240">
                    <a:moveTo>
                      <a:pt x="572" y="0"/>
                    </a:moveTo>
                    <a:cubicBezTo>
                      <a:pt x="286" y="972"/>
                      <a:pt x="0" y="1945"/>
                      <a:pt x="15" y="2485"/>
                    </a:cubicBezTo>
                    <a:cubicBezTo>
                      <a:pt x="30" y="3025"/>
                      <a:pt x="347" y="3132"/>
                      <a:pt x="665" y="32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29" name="Line 89"/>
              <p:cNvSpPr>
                <a:spLocks noChangeShapeType="1"/>
              </p:cNvSpPr>
              <p:nvPr/>
            </p:nvSpPr>
            <p:spPr bwMode="auto">
              <a:xfrm>
                <a:off x="3751" y="2405"/>
                <a:ext cx="3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30" name="Line 90"/>
              <p:cNvSpPr>
                <a:spLocks noChangeShapeType="1"/>
              </p:cNvSpPr>
              <p:nvPr/>
            </p:nvSpPr>
            <p:spPr bwMode="auto">
              <a:xfrm>
                <a:off x="3701" y="2468"/>
                <a:ext cx="11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134" name="Group 94"/>
          <p:cNvGrpSpPr>
            <a:grpSpLocks/>
          </p:cNvGrpSpPr>
          <p:nvPr/>
        </p:nvGrpSpPr>
        <p:grpSpPr bwMode="auto">
          <a:xfrm>
            <a:off x="4572000" y="1666875"/>
            <a:ext cx="4230688" cy="3643313"/>
            <a:chOff x="2880" y="1056"/>
            <a:chExt cx="2665" cy="2295"/>
          </a:xfrm>
        </p:grpSpPr>
        <p:sp>
          <p:nvSpPr>
            <p:cNvPr id="87045" name="Oval 5"/>
            <p:cNvSpPr>
              <a:spLocks noChangeArrowheads="1"/>
            </p:cNvSpPr>
            <p:nvPr/>
          </p:nvSpPr>
          <p:spPr bwMode="auto">
            <a:xfrm>
              <a:off x="3124" y="1403"/>
              <a:ext cx="695" cy="5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ADSP=1,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ADSC=1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ADV=1, OE=1, Addr</a:t>
              </a:r>
              <a:r>
                <a:rPr lang="en-US" sz="1000"/>
                <a:t> = ‘Z’</a:t>
              </a:r>
            </a:p>
          </p:txBody>
        </p:sp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3124" y="2444"/>
              <a:ext cx="695" cy="5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ADSP=1,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ADSC=0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ADV=1, OE=1, Addr = ‘Z’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4520" y="2444"/>
              <a:ext cx="696" cy="52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ADSP=1,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ADSC=1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ADV=0, OE=0, Addr = ‘Z’</a:t>
              </a:r>
            </a:p>
          </p:txBody>
        </p:sp>
        <p:sp>
          <p:nvSpPr>
            <p:cNvPr id="87048" name="Freeform 8"/>
            <p:cNvSpPr>
              <a:spLocks/>
            </p:cNvSpPr>
            <p:nvPr/>
          </p:nvSpPr>
          <p:spPr bwMode="auto">
            <a:xfrm>
              <a:off x="2901" y="1187"/>
              <a:ext cx="186" cy="282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7" y="128"/>
                </a:cxn>
                <a:cxn ang="0">
                  <a:pos x="178" y="105"/>
                </a:cxn>
                <a:cxn ang="0">
                  <a:pos x="224" y="267"/>
                </a:cxn>
                <a:cxn ang="0">
                  <a:pos x="375" y="209"/>
                </a:cxn>
                <a:cxn ang="0">
                  <a:pos x="422" y="383"/>
                </a:cxn>
                <a:cxn ang="0">
                  <a:pos x="584" y="337"/>
                </a:cxn>
                <a:cxn ang="0">
                  <a:pos x="654" y="500"/>
                </a:cxn>
              </a:cxnLst>
              <a:rect l="0" t="0" r="r" b="b"/>
              <a:pathLst>
                <a:path w="654" h="500">
                  <a:moveTo>
                    <a:pt x="15" y="0"/>
                  </a:moveTo>
                  <a:cubicBezTo>
                    <a:pt x="7" y="55"/>
                    <a:pt x="0" y="110"/>
                    <a:pt x="27" y="128"/>
                  </a:cubicBezTo>
                  <a:cubicBezTo>
                    <a:pt x="54" y="146"/>
                    <a:pt x="145" y="82"/>
                    <a:pt x="178" y="105"/>
                  </a:cubicBezTo>
                  <a:cubicBezTo>
                    <a:pt x="211" y="128"/>
                    <a:pt x="191" y="250"/>
                    <a:pt x="224" y="267"/>
                  </a:cubicBezTo>
                  <a:cubicBezTo>
                    <a:pt x="257" y="284"/>
                    <a:pt x="342" y="190"/>
                    <a:pt x="375" y="209"/>
                  </a:cubicBezTo>
                  <a:cubicBezTo>
                    <a:pt x="408" y="228"/>
                    <a:pt x="387" y="362"/>
                    <a:pt x="422" y="383"/>
                  </a:cubicBezTo>
                  <a:cubicBezTo>
                    <a:pt x="457" y="404"/>
                    <a:pt x="545" y="318"/>
                    <a:pt x="584" y="337"/>
                  </a:cubicBezTo>
                  <a:cubicBezTo>
                    <a:pt x="623" y="356"/>
                    <a:pt x="644" y="479"/>
                    <a:pt x="654" y="5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3086" y="1457"/>
              <a:ext cx="60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4103" y="2205"/>
              <a:ext cx="22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GO=1</a:t>
              </a:r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4038" y="1726"/>
              <a:ext cx="21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GO=0 </a:t>
              </a:r>
            </a:p>
          </p:txBody>
        </p:sp>
        <p:sp>
          <p:nvSpPr>
            <p:cNvPr id="87052" name="Freeform 12"/>
            <p:cNvSpPr>
              <a:spLocks/>
            </p:cNvSpPr>
            <p:nvPr/>
          </p:nvSpPr>
          <p:spPr bwMode="auto">
            <a:xfrm>
              <a:off x="3688" y="1824"/>
              <a:ext cx="908" cy="658"/>
            </a:xfrm>
            <a:custGeom>
              <a:avLst/>
              <a:gdLst/>
              <a:ahLst/>
              <a:cxnLst>
                <a:cxn ang="0">
                  <a:pos x="2460" y="0"/>
                </a:cxn>
                <a:cxn ang="0">
                  <a:pos x="0" y="990"/>
                </a:cxn>
              </a:cxnLst>
              <a:rect l="0" t="0" r="r" b="b"/>
              <a:pathLst>
                <a:path w="2460" h="990">
                  <a:moveTo>
                    <a:pt x="2460" y="0"/>
                  </a:moveTo>
                  <a:lnTo>
                    <a:pt x="0" y="9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AutoShape 13"/>
            <p:cNvSpPr>
              <a:spLocks noChangeArrowheads="1"/>
            </p:cNvSpPr>
            <p:nvPr/>
          </p:nvSpPr>
          <p:spPr bwMode="auto">
            <a:xfrm>
              <a:off x="5014" y="1908"/>
              <a:ext cx="531" cy="460"/>
            </a:xfrm>
            <a:prstGeom prst="cloudCallout">
              <a:avLst>
                <a:gd name="adj1" fmla="val -25208"/>
                <a:gd name="adj2" fmla="val 8448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/>
                <a:t>Data is ready here!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4980" y="3052"/>
              <a:ext cx="233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GO=1</a:t>
              </a:r>
            </a:p>
          </p:txBody>
        </p:sp>
        <p:sp>
          <p:nvSpPr>
            <p:cNvPr id="87055" name="Freeform 15"/>
            <p:cNvSpPr>
              <a:spLocks/>
            </p:cNvSpPr>
            <p:nvPr/>
          </p:nvSpPr>
          <p:spPr bwMode="auto">
            <a:xfrm>
              <a:off x="3821" y="2721"/>
              <a:ext cx="70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5" y="0"/>
                </a:cxn>
              </a:cxnLst>
              <a:rect l="0" t="0" r="r" b="b"/>
              <a:pathLst>
                <a:path w="1905" h="1">
                  <a:moveTo>
                    <a:pt x="0" y="0"/>
                  </a:moveTo>
                  <a:lnTo>
                    <a:pt x="19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Text Box 16"/>
            <p:cNvSpPr txBox="1">
              <a:spLocks noChangeArrowheads="1"/>
            </p:cNvSpPr>
            <p:nvPr/>
          </p:nvSpPr>
          <p:spPr bwMode="auto">
            <a:xfrm>
              <a:off x="4058" y="2743"/>
              <a:ext cx="218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GO=1</a:t>
              </a:r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4013" y="3199"/>
              <a:ext cx="255" cy="1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GO=0 </a:t>
              </a:r>
            </a:p>
          </p:txBody>
        </p:sp>
        <p:sp>
          <p:nvSpPr>
            <p:cNvPr id="87058" name="Freeform 18"/>
            <p:cNvSpPr>
              <a:spLocks/>
            </p:cNvSpPr>
            <p:nvPr/>
          </p:nvSpPr>
          <p:spPr bwMode="auto">
            <a:xfrm>
              <a:off x="2880" y="1814"/>
              <a:ext cx="1749" cy="1451"/>
            </a:xfrm>
            <a:custGeom>
              <a:avLst/>
              <a:gdLst/>
              <a:ahLst/>
              <a:cxnLst>
                <a:cxn ang="0">
                  <a:pos x="4742" y="1635"/>
                </a:cxn>
                <a:cxn ang="0">
                  <a:pos x="2732" y="2115"/>
                </a:cxn>
                <a:cxn ang="0">
                  <a:pos x="602" y="2055"/>
                </a:cxn>
                <a:cxn ang="0">
                  <a:pos x="77" y="1755"/>
                </a:cxn>
                <a:cxn ang="0">
                  <a:pos x="137" y="945"/>
                </a:cxn>
                <a:cxn ang="0">
                  <a:pos x="737" y="0"/>
                </a:cxn>
              </a:cxnLst>
              <a:rect l="0" t="0" r="r" b="b"/>
              <a:pathLst>
                <a:path w="4742" h="2185">
                  <a:moveTo>
                    <a:pt x="4742" y="1635"/>
                  </a:moveTo>
                  <a:cubicBezTo>
                    <a:pt x="4407" y="1715"/>
                    <a:pt x="3422" y="2045"/>
                    <a:pt x="2732" y="2115"/>
                  </a:cubicBezTo>
                  <a:cubicBezTo>
                    <a:pt x="2042" y="2185"/>
                    <a:pt x="1044" y="2115"/>
                    <a:pt x="602" y="2055"/>
                  </a:cubicBezTo>
                  <a:cubicBezTo>
                    <a:pt x="160" y="1995"/>
                    <a:pt x="154" y="1940"/>
                    <a:pt x="77" y="1755"/>
                  </a:cubicBezTo>
                  <a:cubicBezTo>
                    <a:pt x="0" y="1570"/>
                    <a:pt x="27" y="1238"/>
                    <a:pt x="137" y="945"/>
                  </a:cubicBezTo>
                  <a:cubicBezTo>
                    <a:pt x="247" y="652"/>
                    <a:pt x="612" y="197"/>
                    <a:pt x="737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3493" y="2129"/>
              <a:ext cx="21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GO=0 </a:t>
              </a:r>
            </a:p>
          </p:txBody>
        </p:sp>
        <p:sp>
          <p:nvSpPr>
            <p:cNvPr id="87060" name="Freeform 20"/>
            <p:cNvSpPr>
              <a:spLocks/>
            </p:cNvSpPr>
            <p:nvPr/>
          </p:nvSpPr>
          <p:spPr bwMode="auto">
            <a:xfrm>
              <a:off x="3472" y="1942"/>
              <a:ext cx="1" cy="490"/>
            </a:xfrm>
            <a:custGeom>
              <a:avLst/>
              <a:gdLst/>
              <a:ahLst/>
              <a:cxnLst>
                <a:cxn ang="0">
                  <a:pos x="2" y="737"/>
                </a:cxn>
                <a:cxn ang="0">
                  <a:pos x="0" y="0"/>
                </a:cxn>
              </a:cxnLst>
              <a:rect l="0" t="0" r="r" b="b"/>
              <a:pathLst>
                <a:path w="2" h="737">
                  <a:moveTo>
                    <a:pt x="2" y="73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Freeform 21"/>
            <p:cNvSpPr>
              <a:spLocks/>
            </p:cNvSpPr>
            <p:nvPr/>
          </p:nvSpPr>
          <p:spPr bwMode="auto">
            <a:xfrm>
              <a:off x="4803" y="2970"/>
              <a:ext cx="146" cy="234"/>
            </a:xfrm>
            <a:custGeom>
              <a:avLst/>
              <a:gdLst/>
              <a:ahLst/>
              <a:cxnLst>
                <a:cxn ang="0">
                  <a:pos x="278" y="0"/>
                </a:cxn>
                <a:cxn ang="0">
                  <a:pos x="383" y="225"/>
                </a:cxn>
                <a:cxn ang="0">
                  <a:pos x="203" y="345"/>
                </a:cxn>
                <a:cxn ang="0">
                  <a:pos x="23" y="270"/>
                </a:cxn>
                <a:cxn ang="0">
                  <a:pos x="68" y="0"/>
                </a:cxn>
              </a:cxnLst>
              <a:rect l="0" t="0" r="r" b="b"/>
              <a:pathLst>
                <a:path w="395" h="352">
                  <a:moveTo>
                    <a:pt x="278" y="0"/>
                  </a:moveTo>
                  <a:cubicBezTo>
                    <a:pt x="296" y="37"/>
                    <a:pt x="395" y="168"/>
                    <a:pt x="383" y="225"/>
                  </a:cubicBezTo>
                  <a:cubicBezTo>
                    <a:pt x="371" y="282"/>
                    <a:pt x="263" y="338"/>
                    <a:pt x="203" y="345"/>
                  </a:cubicBezTo>
                  <a:cubicBezTo>
                    <a:pt x="143" y="352"/>
                    <a:pt x="46" y="328"/>
                    <a:pt x="23" y="270"/>
                  </a:cubicBezTo>
                  <a:cubicBezTo>
                    <a:pt x="0" y="212"/>
                    <a:pt x="59" y="56"/>
                    <a:pt x="6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Freeform 22"/>
            <p:cNvSpPr>
              <a:spLocks/>
            </p:cNvSpPr>
            <p:nvPr/>
          </p:nvSpPr>
          <p:spPr bwMode="auto">
            <a:xfrm>
              <a:off x="3406" y="1173"/>
              <a:ext cx="135" cy="223"/>
            </a:xfrm>
            <a:custGeom>
              <a:avLst/>
              <a:gdLst/>
              <a:ahLst/>
              <a:cxnLst>
                <a:cxn ang="0">
                  <a:pos x="300" y="335"/>
                </a:cxn>
                <a:cxn ang="0">
                  <a:pos x="345" y="95"/>
                </a:cxn>
                <a:cxn ang="0">
                  <a:pos x="180" y="5"/>
                </a:cxn>
                <a:cxn ang="0">
                  <a:pos x="15" y="125"/>
                </a:cxn>
                <a:cxn ang="0">
                  <a:pos x="90" y="335"/>
                </a:cxn>
              </a:cxnLst>
              <a:rect l="0" t="0" r="r" b="b"/>
              <a:pathLst>
                <a:path w="365" h="335">
                  <a:moveTo>
                    <a:pt x="300" y="335"/>
                  </a:moveTo>
                  <a:cubicBezTo>
                    <a:pt x="307" y="295"/>
                    <a:pt x="365" y="150"/>
                    <a:pt x="345" y="95"/>
                  </a:cubicBezTo>
                  <a:cubicBezTo>
                    <a:pt x="325" y="40"/>
                    <a:pt x="235" y="0"/>
                    <a:pt x="180" y="5"/>
                  </a:cubicBezTo>
                  <a:cubicBezTo>
                    <a:pt x="125" y="10"/>
                    <a:pt x="30" y="70"/>
                    <a:pt x="15" y="125"/>
                  </a:cubicBezTo>
                  <a:cubicBezTo>
                    <a:pt x="0" y="180"/>
                    <a:pt x="75" y="291"/>
                    <a:pt x="90" y="33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Text Box 23"/>
            <p:cNvSpPr txBox="1">
              <a:spLocks noChangeArrowheads="1"/>
            </p:cNvSpPr>
            <p:nvPr/>
          </p:nvSpPr>
          <p:spPr bwMode="auto">
            <a:xfrm>
              <a:off x="2952" y="1556"/>
              <a:ext cx="12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b="1"/>
                <a:t>S0</a:t>
              </a:r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5281" y="1556"/>
              <a:ext cx="12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b="1"/>
                <a:t>S1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2952" y="2617"/>
              <a:ext cx="1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b="1"/>
                <a:t>S2</a:t>
              </a: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5286" y="2617"/>
              <a:ext cx="11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b="1"/>
                <a:t>S3</a:t>
              </a:r>
            </a:p>
          </p:txBody>
        </p:sp>
        <p:sp>
          <p:nvSpPr>
            <p:cNvPr id="87067" name="Oval 27"/>
            <p:cNvSpPr>
              <a:spLocks noChangeArrowheads="1"/>
            </p:cNvSpPr>
            <p:nvPr/>
          </p:nvSpPr>
          <p:spPr bwMode="auto">
            <a:xfrm>
              <a:off x="4520" y="1403"/>
              <a:ext cx="696" cy="5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ADSP=0,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ADSC=0</a:t>
              </a:r>
            </a:p>
            <a:p>
              <a:pPr>
                <a:spcBef>
                  <a:spcPct val="0"/>
                </a:spcBef>
              </a:pPr>
              <a:r>
                <a:rPr lang="en-US" sz="900"/>
                <a:t>ADV=0, OE=1, Addr = Addr0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563" y="1228"/>
              <a:ext cx="23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GO=0</a:t>
              </a:r>
            </a:p>
          </p:txBody>
        </p:sp>
        <p:sp>
          <p:nvSpPr>
            <p:cNvPr id="87069" name="Text Box 29"/>
            <p:cNvSpPr txBox="1">
              <a:spLocks noChangeArrowheads="1"/>
            </p:cNvSpPr>
            <p:nvPr/>
          </p:nvSpPr>
          <p:spPr bwMode="auto">
            <a:xfrm>
              <a:off x="3971" y="1360"/>
              <a:ext cx="298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GO=1</a:t>
              </a:r>
            </a:p>
          </p:txBody>
        </p:sp>
        <p:sp>
          <p:nvSpPr>
            <p:cNvPr id="87070" name="Freeform 30"/>
            <p:cNvSpPr>
              <a:spLocks/>
            </p:cNvSpPr>
            <p:nvPr/>
          </p:nvSpPr>
          <p:spPr bwMode="auto">
            <a:xfrm>
              <a:off x="3816" y="1485"/>
              <a:ext cx="697" cy="150"/>
            </a:xfrm>
            <a:custGeom>
              <a:avLst/>
              <a:gdLst/>
              <a:ahLst/>
              <a:cxnLst>
                <a:cxn ang="0">
                  <a:pos x="0" y="225"/>
                </a:cxn>
                <a:cxn ang="0">
                  <a:pos x="840" y="0"/>
                </a:cxn>
                <a:cxn ang="0">
                  <a:pos x="1890" y="225"/>
                </a:cxn>
              </a:cxnLst>
              <a:rect l="0" t="0" r="r" b="b"/>
              <a:pathLst>
                <a:path w="1890" h="225">
                  <a:moveTo>
                    <a:pt x="0" y="225"/>
                  </a:moveTo>
                  <a:cubicBezTo>
                    <a:pt x="140" y="188"/>
                    <a:pt x="525" y="0"/>
                    <a:pt x="840" y="0"/>
                  </a:cubicBezTo>
                  <a:cubicBezTo>
                    <a:pt x="1155" y="0"/>
                    <a:pt x="1671" y="178"/>
                    <a:pt x="1890" y="22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71" name="Freeform 31"/>
            <p:cNvSpPr>
              <a:spLocks/>
            </p:cNvSpPr>
            <p:nvPr/>
          </p:nvSpPr>
          <p:spPr bwMode="auto">
            <a:xfrm>
              <a:off x="3816" y="1724"/>
              <a:ext cx="708" cy="153"/>
            </a:xfrm>
            <a:custGeom>
              <a:avLst/>
              <a:gdLst/>
              <a:ahLst/>
              <a:cxnLst>
                <a:cxn ang="0">
                  <a:pos x="1920" y="0"/>
                </a:cxn>
                <a:cxn ang="0">
                  <a:pos x="870" y="225"/>
                </a:cxn>
                <a:cxn ang="0">
                  <a:pos x="0" y="30"/>
                </a:cxn>
              </a:cxnLst>
              <a:rect l="0" t="0" r="r" b="b"/>
              <a:pathLst>
                <a:path w="1920" h="230">
                  <a:moveTo>
                    <a:pt x="1920" y="0"/>
                  </a:moveTo>
                  <a:cubicBezTo>
                    <a:pt x="1745" y="37"/>
                    <a:pt x="1190" y="220"/>
                    <a:pt x="870" y="225"/>
                  </a:cubicBezTo>
                  <a:cubicBezTo>
                    <a:pt x="550" y="230"/>
                    <a:pt x="181" y="71"/>
                    <a:pt x="0" y="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33" name="Text Box 93"/>
            <p:cNvSpPr txBox="1">
              <a:spLocks noChangeArrowheads="1"/>
            </p:cNvSpPr>
            <p:nvPr/>
          </p:nvSpPr>
          <p:spPr bwMode="auto">
            <a:xfrm>
              <a:off x="3720" y="1056"/>
              <a:ext cx="9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400" u="sng"/>
                <a:t>FSM description</a:t>
              </a: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035BD-75CA-49DA-966F-5B9BD036119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Microprocessor interfacing: interrupts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Suppose a peripheral intermittently receives data, which must be serviced by the processor</a:t>
            </a:r>
          </a:p>
          <a:p>
            <a:pPr lvl="1">
              <a:lnSpc>
                <a:spcPct val="90000"/>
              </a:lnSpc>
            </a:pPr>
            <a:r>
              <a:rPr lang="en-US"/>
              <a:t>The processor can </a:t>
            </a:r>
            <a:r>
              <a:rPr lang="en-US" i="1"/>
              <a:t>poll</a:t>
            </a:r>
            <a:r>
              <a:rPr lang="en-US"/>
              <a:t> the peripheral regularly to see if data has arrived – wasteful</a:t>
            </a:r>
          </a:p>
          <a:p>
            <a:pPr lvl="1">
              <a:lnSpc>
                <a:spcPct val="90000"/>
              </a:lnSpc>
            </a:pPr>
            <a:r>
              <a:rPr lang="en-US"/>
              <a:t>The peripheral can </a:t>
            </a:r>
            <a:r>
              <a:rPr lang="en-US" i="1"/>
              <a:t>interrupt</a:t>
            </a:r>
            <a:r>
              <a:rPr lang="en-US"/>
              <a:t> the processor when it has data</a:t>
            </a:r>
          </a:p>
          <a:p>
            <a:pPr>
              <a:lnSpc>
                <a:spcPct val="90000"/>
              </a:lnSpc>
            </a:pPr>
            <a:r>
              <a:rPr lang="en-US"/>
              <a:t>Requires an extra pin or pins: Int</a:t>
            </a:r>
          </a:p>
          <a:p>
            <a:pPr lvl="1">
              <a:lnSpc>
                <a:spcPct val="90000"/>
              </a:lnSpc>
            </a:pPr>
            <a:r>
              <a:rPr lang="en-US"/>
              <a:t>If Int is 1, processor suspends current program, jumps to an Interrupt Service Routine, or ISR</a:t>
            </a:r>
          </a:p>
          <a:p>
            <a:pPr lvl="1">
              <a:lnSpc>
                <a:spcPct val="90000"/>
              </a:lnSpc>
            </a:pPr>
            <a:r>
              <a:rPr lang="en-US"/>
              <a:t>Known as interrupt-driven I/O</a:t>
            </a:r>
          </a:p>
          <a:p>
            <a:pPr lvl="1">
              <a:lnSpc>
                <a:spcPct val="90000"/>
              </a:lnSpc>
            </a:pPr>
            <a:r>
              <a:rPr lang="en-US"/>
              <a:t>Essentially, “polling” of the interrupt pin is built-into the hardware, so no extra time!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2F641-DB29-4C42-A3F8-3CD68EF15B7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Microprocessor interfacing: interrupts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400175"/>
            <a:ext cx="8382000" cy="4752975"/>
          </a:xfrm>
        </p:spPr>
        <p:txBody>
          <a:bodyPr/>
          <a:lstStyle/>
          <a:p>
            <a:r>
              <a:rPr lang="en-US"/>
              <a:t>What is the address (interrupt address vector) of the ISR?</a:t>
            </a:r>
          </a:p>
          <a:p>
            <a:pPr lvl="1"/>
            <a:r>
              <a:rPr lang="en-US"/>
              <a:t>Fixed interrupt</a:t>
            </a:r>
          </a:p>
          <a:p>
            <a:pPr lvl="2"/>
            <a:r>
              <a:rPr lang="en-US"/>
              <a:t>Address built into microprocessor, cannot be changed</a:t>
            </a:r>
          </a:p>
          <a:p>
            <a:pPr lvl="2"/>
            <a:r>
              <a:rPr lang="en-US"/>
              <a:t>Either ISR stored at address or a jump to actual ISR stored if not enough bytes available</a:t>
            </a:r>
          </a:p>
          <a:p>
            <a:pPr lvl="1"/>
            <a:r>
              <a:rPr lang="en-US"/>
              <a:t>Vectored interrupt</a:t>
            </a:r>
          </a:p>
          <a:p>
            <a:pPr lvl="2"/>
            <a:r>
              <a:rPr lang="en-US"/>
              <a:t>Peripheral must provide the address</a:t>
            </a:r>
          </a:p>
          <a:p>
            <a:pPr lvl="2"/>
            <a:r>
              <a:rPr lang="en-US"/>
              <a:t>Common when microprocessor has multiple peripherals connected by a system bus</a:t>
            </a:r>
          </a:p>
          <a:p>
            <a:pPr lvl="1"/>
            <a:r>
              <a:rPr lang="en-US"/>
              <a:t>Compromise: interrupt address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C0E6D-771F-4641-AC2D-3009E661DF99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</a:t>
            </a:r>
          </a:p>
        </p:txBody>
      </p: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1647825" y="1614488"/>
            <a:ext cx="5294313" cy="4256087"/>
            <a:chOff x="1038" y="1017"/>
            <a:chExt cx="3335" cy="2681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255" y="1017"/>
              <a:ext cx="1680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3080" y="1017"/>
              <a:ext cx="1293" cy="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88071" name="Freeform 7"/>
            <p:cNvSpPr>
              <a:spLocks/>
            </p:cNvSpPr>
            <p:nvPr/>
          </p:nvSpPr>
          <p:spPr bwMode="auto">
            <a:xfrm>
              <a:off x="3137" y="1301"/>
              <a:ext cx="0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3"/>
                </a:cxn>
              </a:cxnLst>
              <a:rect l="0" t="0" r="r" b="b"/>
              <a:pathLst>
                <a:path w="1" h="463">
                  <a:moveTo>
                    <a:pt x="0" y="0"/>
                  </a:moveTo>
                  <a:lnTo>
                    <a:pt x="0" y="4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72" name="Text Box 8"/>
            <p:cNvSpPr txBox="1">
              <a:spLocks noChangeArrowheads="1"/>
            </p:cNvSpPr>
            <p:nvPr/>
          </p:nvSpPr>
          <p:spPr bwMode="auto">
            <a:xfrm>
              <a:off x="3080" y="1556"/>
              <a:ext cx="1293" cy="3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2:</a:t>
              </a:r>
              <a:r>
                <a:rPr lang="en-US"/>
                <a:t> P1 asserts </a:t>
              </a:r>
              <a:r>
                <a:rPr lang="en-US" i="1"/>
                <a:t>Int</a:t>
              </a:r>
              <a:r>
                <a:rPr lang="en-US"/>
                <a:t> to request servicing by the microprocessor.</a:t>
              </a: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255" y="1809"/>
              <a:ext cx="1680" cy="5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sets PC to the ISR fixed location of 16. </a:t>
              </a:r>
            </a:p>
          </p:txBody>
        </p:sp>
        <p:sp>
          <p:nvSpPr>
            <p:cNvPr id="88074" name="Freeform 10"/>
            <p:cNvSpPr>
              <a:spLocks/>
            </p:cNvSpPr>
            <p:nvPr/>
          </p:nvSpPr>
          <p:spPr bwMode="auto">
            <a:xfrm>
              <a:off x="2935" y="1896"/>
              <a:ext cx="202" cy="212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0" y="390"/>
                </a:cxn>
              </a:cxnLst>
              <a:rect l="0" t="0" r="r" b="b"/>
              <a:pathLst>
                <a:path w="450" h="390">
                  <a:moveTo>
                    <a:pt x="450" y="0"/>
                  </a:moveTo>
                  <a:lnTo>
                    <a:pt x="0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1255" y="2615"/>
              <a:ext cx="1680" cy="4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4(a):</a:t>
              </a:r>
              <a:r>
                <a:rPr lang="en-US"/>
                <a:t> The ISR reads data from 0x8000, modifies the data, and writes the resulting data to 0x8001. </a:t>
              </a:r>
            </a:p>
          </p:txBody>
        </p:sp>
        <p:sp>
          <p:nvSpPr>
            <p:cNvPr id="88076" name="Freeform 12"/>
            <p:cNvSpPr>
              <a:spLocks/>
            </p:cNvSpPr>
            <p:nvPr/>
          </p:nvSpPr>
          <p:spPr bwMode="auto">
            <a:xfrm>
              <a:off x="2141" y="2360"/>
              <a:ext cx="0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0"/>
                </a:cxn>
              </a:cxnLst>
              <a:rect l="0" t="0" r="r" b="b"/>
              <a:pathLst>
                <a:path w="1" h="450">
                  <a:moveTo>
                    <a:pt x="0" y="0"/>
                  </a:moveTo>
                  <a:lnTo>
                    <a:pt x="0" y="4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1255" y="3303"/>
              <a:ext cx="1680" cy="3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5: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88078" name="Text Box 14"/>
            <p:cNvSpPr txBox="1">
              <a:spLocks noChangeArrowheads="1"/>
            </p:cNvSpPr>
            <p:nvPr/>
          </p:nvSpPr>
          <p:spPr bwMode="auto">
            <a:xfrm>
              <a:off x="3080" y="2615"/>
              <a:ext cx="1293" cy="3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4(b):</a:t>
              </a:r>
              <a:r>
                <a:rPr lang="en-US"/>
                <a:t> After being read, P1 de-asserts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88079" name="Freeform 15"/>
            <p:cNvSpPr>
              <a:spLocks/>
            </p:cNvSpPr>
            <p:nvPr/>
          </p:nvSpPr>
          <p:spPr bwMode="auto">
            <a:xfrm>
              <a:off x="2935" y="2262"/>
              <a:ext cx="236" cy="3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5" y="630"/>
                </a:cxn>
              </a:cxnLst>
              <a:rect l="0" t="0" r="r" b="b"/>
              <a:pathLst>
                <a:path w="525" h="630">
                  <a:moveTo>
                    <a:pt x="0" y="0"/>
                  </a:moveTo>
                  <a:lnTo>
                    <a:pt x="525" y="63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Freeform 16"/>
            <p:cNvSpPr>
              <a:spLocks/>
            </p:cNvSpPr>
            <p:nvPr/>
          </p:nvSpPr>
          <p:spPr bwMode="auto">
            <a:xfrm>
              <a:off x="2141" y="3070"/>
              <a:ext cx="0" cy="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5"/>
                </a:cxn>
              </a:cxnLst>
              <a:rect l="0" t="0" r="r" b="b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Freeform 17"/>
            <p:cNvSpPr>
              <a:spLocks/>
            </p:cNvSpPr>
            <p:nvPr/>
          </p:nvSpPr>
          <p:spPr bwMode="auto">
            <a:xfrm>
              <a:off x="2141" y="1281"/>
              <a:ext cx="2" cy="5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965"/>
                </a:cxn>
              </a:cxnLst>
              <a:rect l="0" t="0" r="r" b="b"/>
              <a:pathLst>
                <a:path w="5" h="965">
                  <a:moveTo>
                    <a:pt x="5" y="0"/>
                  </a:moveTo>
                  <a:lnTo>
                    <a:pt x="0" y="9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Freeform 18"/>
            <p:cNvSpPr>
              <a:spLocks/>
            </p:cNvSpPr>
            <p:nvPr/>
          </p:nvSpPr>
          <p:spPr bwMode="auto">
            <a:xfrm>
              <a:off x="1142" y="1333"/>
              <a:ext cx="2" cy="22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075"/>
                </a:cxn>
              </a:cxnLst>
              <a:rect l="0" t="0" r="r" b="b"/>
              <a:pathLst>
                <a:path w="5" h="4075">
                  <a:moveTo>
                    <a:pt x="5" y="0"/>
                  </a:moveTo>
                  <a:lnTo>
                    <a:pt x="0" y="40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 rot="5400000">
              <a:off x="1011" y="1095"/>
              <a:ext cx="2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9BD8C-290C-4107-8329-FFA795D7A49D}" type="slidenum">
              <a:rPr lang="en-US"/>
              <a:pPr/>
              <a:t>2</a:t>
            </a:fld>
            <a:endParaRPr lang="en-US"/>
          </a:p>
        </p:txBody>
      </p:sp>
      <p:sp>
        <p:nvSpPr>
          <p:cNvPr id="257026" name="Title 1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/>
          <a:lstStyle/>
          <a:p>
            <a:r>
              <a:rPr lang="en-US"/>
              <a:t>Block diagram of Atom dev board</a:t>
            </a:r>
          </a:p>
        </p:txBody>
      </p:sp>
      <p:sp>
        <p:nvSpPr>
          <p:cNvPr id="257027" name="Content Placeholder 2"/>
          <p:cNvSpPr>
            <a:spLocks noGrp="1"/>
          </p:cNvSpPr>
          <p:nvPr>
            <p:ph idx="4294967295"/>
          </p:nvPr>
        </p:nvSpPr>
        <p:spPr/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25702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314450"/>
            <a:ext cx="8005762" cy="513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FD44E-F263-4A73-AE80-36D7522957D9}" type="slidenum">
              <a:rPr lang="en-US"/>
              <a:pPr/>
              <a:t>20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68288" y="1806575"/>
            <a:ext cx="2867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1(a):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is executing its main program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1(b): P1 receives input data in a register with address 0x8000.</a:t>
            </a: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3495675" y="1806575"/>
            <a:ext cx="4813300" cy="2262188"/>
            <a:chOff x="2202" y="1138"/>
            <a:chExt cx="3032" cy="1425"/>
          </a:xfrm>
        </p:grpSpPr>
        <p:sp>
          <p:nvSpPr>
            <p:cNvPr id="126981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86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6990" name="Freeform 14"/>
            <p:cNvSpPr>
              <a:spLocks/>
            </p:cNvSpPr>
            <p:nvPr/>
          </p:nvSpPr>
          <p:spPr bwMode="auto">
            <a:xfrm>
              <a:off x="4081" y="2010"/>
              <a:ext cx="138" cy="7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7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4" name="Freeform 18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6999" name="Text Box 23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7004" name="Text Box 28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7006" name="Text Box 30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7009" name="Text Box 33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7010" name="Text Box 34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7011" name="Text Box 35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7012" name="Text Box 36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7013" name="Text Box 37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7014" name="Text Box 38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7015" name="Rectangle 39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</p:grp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6972300" y="4352925"/>
            <a:ext cx="146050" cy="1460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6972300" y="3810000"/>
            <a:ext cx="146050" cy="495300"/>
            <a:chOff x="4392" y="2400"/>
            <a:chExt cx="92" cy="312"/>
          </a:xfrm>
        </p:grpSpPr>
        <p:sp>
          <p:nvSpPr>
            <p:cNvPr id="127018" name="Oval 42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7019" name="Freeform 43"/>
            <p:cNvSpPr>
              <a:spLocks/>
            </p:cNvSpPr>
            <p:nvPr/>
          </p:nvSpPr>
          <p:spPr bwMode="auto">
            <a:xfrm>
              <a:off x="4434" y="2526"/>
              <a:ext cx="1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" y="0"/>
                </a:cxn>
              </a:cxnLst>
              <a:rect l="0" t="0" r="r" b="b"/>
              <a:pathLst>
                <a:path w="1" h="186">
                  <a:moveTo>
                    <a:pt x="0" y="186"/>
                  </a:moveTo>
                  <a:lnTo>
                    <a:pt x="1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9750D-F111-43D9-8478-4155E7E652BB}" type="slidenum">
              <a:rPr lang="en-US"/>
              <a:pPr/>
              <a:t>21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2920" name="Text Box 40"/>
          <p:cNvSpPr txBox="1">
            <a:spLocks noChangeArrowheads="1"/>
          </p:cNvSpPr>
          <p:nvPr/>
        </p:nvSpPr>
        <p:spPr bwMode="auto">
          <a:xfrm>
            <a:off x="268288" y="1806575"/>
            <a:ext cx="2867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2: P1 asserts </a:t>
            </a:r>
            <a:r>
              <a:rPr lang="en-US" sz="1400" i="1"/>
              <a:t>Int</a:t>
            </a:r>
            <a:r>
              <a:rPr lang="en-US" sz="1400"/>
              <a:t> to request servicing by the microprocessor</a:t>
            </a:r>
          </a:p>
          <a:p>
            <a:pPr algn="l">
              <a:spcBef>
                <a:spcPct val="0"/>
              </a:spcBef>
            </a:pPr>
            <a:endParaRPr lang="en-US"/>
          </a:p>
        </p:txBody>
      </p:sp>
      <p:grpSp>
        <p:nvGrpSpPr>
          <p:cNvPr id="123154" name="Group 274"/>
          <p:cNvGrpSpPr>
            <a:grpSpLocks/>
          </p:cNvGrpSpPr>
          <p:nvPr/>
        </p:nvGrpSpPr>
        <p:grpSpPr bwMode="auto">
          <a:xfrm>
            <a:off x="3495675" y="1806575"/>
            <a:ext cx="4813300" cy="2262188"/>
            <a:chOff x="2202" y="1138"/>
            <a:chExt cx="3032" cy="1425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P1</a:t>
              </a:r>
            </a:p>
          </p:txBody>
        </p:sp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889" name="Freeform 9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7" name="Freeform 17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2902" name="Text Box 22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2903" name="Text Box 23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2904" name="Text Box 24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2905" name="Text Box 25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2906" name="Text Box 26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2911" name="Text Box 31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2912" name="Text Box 32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2913" name="Text Box 33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2914" name="Text Box 34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915" name="Text Box 35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2916" name="Text Box 36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917" name="Text Box 37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3109" name="Oval 229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3113" name="Freeform 233"/>
          <p:cNvSpPr>
            <a:spLocks/>
          </p:cNvSpPr>
          <p:nvPr/>
        </p:nvSpPr>
        <p:spPr bwMode="auto">
          <a:xfrm>
            <a:off x="6478588" y="3200400"/>
            <a:ext cx="227012" cy="1588"/>
          </a:xfrm>
          <a:custGeom>
            <a:avLst/>
            <a:gdLst/>
            <a:ahLst/>
            <a:cxnLst>
              <a:cxn ang="0">
                <a:pos x="143" y="0"/>
              </a:cxn>
              <a:cxn ang="0">
                <a:pos x="0" y="1"/>
              </a:cxn>
            </a:cxnLst>
            <a:rect l="0" t="0" r="r" b="b"/>
            <a:pathLst>
              <a:path w="143" h="1">
                <a:moveTo>
                  <a:pt x="143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4" name="Text Box 234"/>
          <p:cNvSpPr txBox="1">
            <a:spLocks noChangeArrowheads="1"/>
          </p:cNvSpPr>
          <p:nvPr/>
        </p:nvSpPr>
        <p:spPr bwMode="auto">
          <a:xfrm>
            <a:off x="6135688" y="3059113"/>
            <a:ext cx="292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1400">
                <a:solidFill>
                  <a:srgbClr val="808080"/>
                </a:solidFill>
              </a:rPr>
              <a:t>Int</a:t>
            </a:r>
          </a:p>
        </p:txBody>
      </p:sp>
      <p:grpSp>
        <p:nvGrpSpPr>
          <p:cNvPr id="123118" name="Group 238"/>
          <p:cNvGrpSpPr>
            <a:grpSpLocks/>
          </p:cNvGrpSpPr>
          <p:nvPr/>
        </p:nvGrpSpPr>
        <p:grpSpPr bwMode="auto">
          <a:xfrm>
            <a:off x="6135688" y="3059113"/>
            <a:ext cx="636587" cy="430212"/>
            <a:chOff x="3865" y="1927"/>
            <a:chExt cx="401" cy="271"/>
          </a:xfrm>
        </p:grpSpPr>
        <p:sp>
          <p:nvSpPr>
            <p:cNvPr id="123115" name="Freeform 235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16" name="Text Box 236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</a:t>
              </a:r>
            </a:p>
          </p:txBody>
        </p:sp>
        <p:sp>
          <p:nvSpPr>
            <p:cNvPr id="123117" name="Text Box 237"/>
            <p:cNvSpPr txBox="1">
              <a:spLocks noChangeArrowheads="1"/>
            </p:cNvSpPr>
            <p:nvPr/>
          </p:nvSpPr>
          <p:spPr bwMode="auto">
            <a:xfrm>
              <a:off x="4050" y="2064"/>
              <a:ext cx="216" cy="1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D3CD0-A1DC-4EB9-89A3-49C0316314A1}" type="slidenum">
              <a:rPr lang="en-US"/>
              <a:pPr/>
              <a:t>22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68288" y="1806575"/>
            <a:ext cx="2867025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3: After completing instruction at 100,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sees </a:t>
            </a:r>
            <a:r>
              <a:rPr lang="en-US" sz="1400" i="1"/>
              <a:t>Int</a:t>
            </a:r>
            <a:r>
              <a:rPr lang="en-US" sz="1400"/>
              <a:t> asserted, saves the PC’s value of 100, and sets PC to the ISR fixed location of 16.</a:t>
            </a:r>
            <a:endParaRPr lang="en-US"/>
          </a:p>
        </p:txBody>
      </p:sp>
      <p:grpSp>
        <p:nvGrpSpPr>
          <p:cNvPr id="128094" name="Group 94"/>
          <p:cNvGrpSpPr>
            <a:grpSpLocks/>
          </p:cNvGrpSpPr>
          <p:nvPr/>
        </p:nvGrpSpPr>
        <p:grpSpPr bwMode="auto">
          <a:xfrm>
            <a:off x="3495675" y="1806575"/>
            <a:ext cx="4813300" cy="2262188"/>
            <a:chOff x="2202" y="1138"/>
            <a:chExt cx="3032" cy="1425"/>
          </a:xfrm>
        </p:grpSpPr>
        <p:sp>
          <p:nvSpPr>
            <p:cNvPr id="128005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10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11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13" name="Text Box 13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16" name="Freeform 16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17" name="Rectangle 17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8018" name="Rectangle 18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8019" name="Rectangle 19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28022" name="Text Box 22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28026" name="Text Box 26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28027" name="Text Box 27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28028" name="Text Box 28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28029" name="Text Box 29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28030" name="Text Box 30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28031" name="Text Box 31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8032" name="Text Box 32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28033" name="Text Box 33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8034" name="Text Box 34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28035" name="Text Box 35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8036" name="Text Box 36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8039" name="Freeform 3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040" name="Text Box 40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grpSp>
          <p:nvGrpSpPr>
            <p:cNvPr id="128051" name="Group 51"/>
            <p:cNvGrpSpPr>
              <a:grpSpLocks/>
            </p:cNvGrpSpPr>
            <p:nvPr/>
          </p:nvGrpSpPr>
          <p:grpSpPr bwMode="auto">
            <a:xfrm>
              <a:off x="3693" y="2208"/>
              <a:ext cx="345" cy="284"/>
              <a:chOff x="3693" y="2208"/>
              <a:chExt cx="345" cy="284"/>
            </a:xfrm>
          </p:grpSpPr>
          <p:sp>
            <p:nvSpPr>
              <p:cNvPr id="128048" name="Rectangle 48"/>
              <p:cNvSpPr>
                <a:spLocks noChangeArrowheads="1"/>
              </p:cNvSpPr>
              <p:nvPr/>
            </p:nvSpPr>
            <p:spPr bwMode="auto">
              <a:xfrm>
                <a:off x="3693" y="2332"/>
                <a:ext cx="247" cy="1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100</a:t>
                </a:r>
              </a:p>
            </p:txBody>
          </p:sp>
          <p:sp>
            <p:nvSpPr>
              <p:cNvPr id="128050" name="Freeform 50"/>
              <p:cNvSpPr>
                <a:spLocks/>
              </p:cNvSpPr>
              <p:nvPr/>
            </p:nvSpPr>
            <p:spPr bwMode="auto">
              <a:xfrm>
                <a:off x="3972" y="2208"/>
                <a:ext cx="66" cy="2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6" y="108"/>
                  </a:cxn>
                  <a:cxn ang="0">
                    <a:pos x="0" y="204"/>
                  </a:cxn>
                </a:cxnLst>
                <a:rect l="0" t="0" r="r" b="b"/>
                <a:pathLst>
                  <a:path w="66" h="204">
                    <a:moveTo>
                      <a:pt x="0" y="0"/>
                    </a:moveTo>
                    <a:cubicBezTo>
                      <a:pt x="33" y="37"/>
                      <a:pt x="66" y="74"/>
                      <a:pt x="66" y="108"/>
                    </a:cubicBezTo>
                    <a:cubicBezTo>
                      <a:pt x="66" y="142"/>
                      <a:pt x="33" y="173"/>
                      <a:pt x="0" y="20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8047" name="Freeform 47"/>
            <p:cNvSpPr>
              <a:spLocks/>
            </p:cNvSpPr>
            <p:nvPr/>
          </p:nvSpPr>
          <p:spPr bwMode="auto">
            <a:xfrm>
              <a:off x="3342" y="1209"/>
              <a:ext cx="168" cy="1061"/>
            </a:xfrm>
            <a:custGeom>
              <a:avLst/>
              <a:gdLst/>
              <a:ahLst/>
              <a:cxnLst>
                <a:cxn ang="0">
                  <a:pos x="162" y="1005"/>
                </a:cxn>
                <a:cxn ang="0">
                  <a:pos x="108" y="915"/>
                </a:cxn>
                <a:cxn ang="0">
                  <a:pos x="150" y="129"/>
                </a:cxn>
                <a:cxn ang="0">
                  <a:pos x="0" y="141"/>
                </a:cxn>
              </a:cxnLst>
              <a:rect l="0" t="0" r="r" b="b"/>
              <a:pathLst>
                <a:path w="168" h="1061">
                  <a:moveTo>
                    <a:pt x="162" y="1005"/>
                  </a:moveTo>
                  <a:cubicBezTo>
                    <a:pt x="136" y="1033"/>
                    <a:pt x="110" y="1061"/>
                    <a:pt x="108" y="915"/>
                  </a:cubicBezTo>
                  <a:cubicBezTo>
                    <a:pt x="106" y="769"/>
                    <a:pt x="168" y="258"/>
                    <a:pt x="150" y="129"/>
                  </a:cubicBezTo>
                  <a:cubicBezTo>
                    <a:pt x="132" y="0"/>
                    <a:pt x="66" y="70"/>
                    <a:pt x="0" y="14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8090" name="Rectangle 90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D8716-7D1A-4D17-9A2F-0197B4732708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129137" name="Group 113"/>
          <p:cNvGrpSpPr>
            <a:grpSpLocks/>
          </p:cNvGrpSpPr>
          <p:nvPr/>
        </p:nvGrpSpPr>
        <p:grpSpPr bwMode="auto">
          <a:xfrm>
            <a:off x="3495675" y="1806575"/>
            <a:ext cx="4813300" cy="2262188"/>
            <a:chOff x="2202" y="1138"/>
            <a:chExt cx="3032" cy="1425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9030" name="Rectangle 6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29031" name="Rectangle 7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034" name="Freeform 10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36" name="Line 12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37" name="Text Box 13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9038" name="Rectangle 14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9039" name="Line 15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40" name="Freeform 16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41" name="Rectangle 17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9042" name="Rectangle 18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044" name="Text Box 20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29045" name="Text Box 21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46" name="Text Box 22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48" name="Text Box 24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29049" name="Text Box 25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9050" name="Text Box 26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29051" name="Text Box 27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29052" name="Text Box 28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29053" name="Text Box 29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29054" name="Text Box 30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29055" name="Text Box 31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9056" name="Text Box 32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29057" name="Text Box 33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9058" name="Text Box 34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29059" name="Text Box 35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29060" name="Text Box 36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9061" name="Rectangle 37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9062" name="Oval 38"/>
            <p:cNvSpPr>
              <a:spLocks noChangeArrowheads="1"/>
            </p:cNvSpPr>
            <p:nvPr/>
          </p:nvSpPr>
          <p:spPr bwMode="auto">
            <a:xfrm>
              <a:off x="4392" y="2400"/>
              <a:ext cx="92" cy="92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9063" name="Freeform 3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064" name="Text Box 40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</p:grp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68288" y="1806575"/>
            <a:ext cx="286702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4(a): The ISR reads data from 0x8000, modifies the data, and writes the resulting data to 0x8001.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4(b): After being read, P1 deasserts </a:t>
            </a:r>
            <a:r>
              <a:rPr lang="en-US" sz="1400" i="1"/>
              <a:t>Int</a:t>
            </a:r>
            <a:r>
              <a:rPr lang="en-US" sz="1400"/>
              <a:t>.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5862638" y="3702050"/>
            <a:ext cx="392112" cy="254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100</a:t>
            </a:r>
          </a:p>
        </p:txBody>
      </p:sp>
      <p:grpSp>
        <p:nvGrpSpPr>
          <p:cNvPr id="129125" name="Group 101"/>
          <p:cNvGrpSpPr>
            <a:grpSpLocks/>
          </p:cNvGrpSpPr>
          <p:nvPr/>
        </p:nvGrpSpPr>
        <p:grpSpPr bwMode="auto">
          <a:xfrm>
            <a:off x="6135688" y="3052763"/>
            <a:ext cx="1866900" cy="1016000"/>
            <a:chOff x="3865" y="1923"/>
            <a:chExt cx="1176" cy="640"/>
          </a:xfrm>
        </p:grpSpPr>
        <p:grpSp>
          <p:nvGrpSpPr>
            <p:cNvPr id="129118" name="Group 94"/>
            <p:cNvGrpSpPr>
              <a:grpSpLocks/>
            </p:cNvGrpSpPr>
            <p:nvPr/>
          </p:nvGrpSpPr>
          <p:grpSpPr bwMode="auto">
            <a:xfrm>
              <a:off x="3865" y="1923"/>
              <a:ext cx="797" cy="640"/>
              <a:chOff x="3865" y="1923"/>
              <a:chExt cx="797" cy="640"/>
            </a:xfrm>
          </p:grpSpPr>
          <p:grpSp>
            <p:nvGrpSpPr>
              <p:cNvPr id="129113" name="Group 89"/>
              <p:cNvGrpSpPr>
                <a:grpSpLocks/>
              </p:cNvGrpSpPr>
              <p:nvPr/>
            </p:nvGrpSpPr>
            <p:grpSpPr bwMode="auto">
              <a:xfrm>
                <a:off x="3865" y="1927"/>
                <a:ext cx="371" cy="259"/>
                <a:chOff x="3865" y="1927"/>
                <a:chExt cx="371" cy="259"/>
              </a:xfrm>
            </p:grpSpPr>
            <p:sp>
              <p:nvSpPr>
                <p:cNvPr id="129109" name="Freeform 85"/>
                <p:cNvSpPr>
                  <a:spLocks/>
                </p:cNvSpPr>
                <p:nvPr/>
              </p:nvSpPr>
              <p:spPr bwMode="auto">
                <a:xfrm>
                  <a:off x="4081" y="2016"/>
                  <a:ext cx="143" cy="1"/>
                </a:xfrm>
                <a:custGeom>
                  <a:avLst/>
                  <a:gdLst/>
                  <a:ahLst/>
                  <a:cxnLst>
                    <a:cxn ang="0">
                      <a:pos x="143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43" h="1">
                      <a:moveTo>
                        <a:pt x="1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11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65" y="1927"/>
                  <a:ext cx="18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 sz="1400"/>
                    <a:t>Int</a:t>
                  </a:r>
                </a:p>
              </p:txBody>
            </p:sp>
            <p:sp>
              <p:nvSpPr>
                <p:cNvPr id="12911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068" y="2052"/>
                  <a:ext cx="168" cy="13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sz="1400"/>
                    <a:t>0</a:t>
                  </a:r>
                </a:p>
              </p:txBody>
            </p:sp>
          </p:grpSp>
          <p:sp>
            <p:nvSpPr>
              <p:cNvPr id="129116" name="Rectangle 92"/>
              <p:cNvSpPr>
                <a:spLocks noChangeArrowheads="1"/>
              </p:cNvSpPr>
              <p:nvPr/>
            </p:nvSpPr>
            <p:spPr bwMode="auto">
              <a:xfrm>
                <a:off x="4223" y="1923"/>
                <a:ext cx="439" cy="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P1</a:t>
                </a:r>
              </a:p>
            </p:txBody>
          </p:sp>
        </p:grpSp>
        <p:grpSp>
          <p:nvGrpSpPr>
            <p:cNvPr id="129124" name="Group 100"/>
            <p:cNvGrpSpPr>
              <a:grpSpLocks/>
            </p:cNvGrpSpPr>
            <p:nvPr/>
          </p:nvGrpSpPr>
          <p:grpSpPr bwMode="auto">
            <a:xfrm>
              <a:off x="4920" y="2382"/>
              <a:ext cx="121" cy="121"/>
              <a:chOff x="4914" y="2844"/>
              <a:chExt cx="121" cy="121"/>
            </a:xfrm>
          </p:grpSpPr>
          <p:sp>
            <p:nvSpPr>
              <p:cNvPr id="129120" name="Oval 96"/>
              <p:cNvSpPr>
                <a:spLocks noChangeArrowheads="1"/>
              </p:cNvSpPr>
              <p:nvPr/>
            </p:nvSpPr>
            <p:spPr bwMode="auto">
              <a:xfrm>
                <a:off x="4932" y="2862"/>
                <a:ext cx="86" cy="86"/>
              </a:xfrm>
              <a:prstGeom prst="ellipse">
                <a:avLst/>
              </a:prstGeom>
              <a:solidFill>
                <a:srgbClr val="969696"/>
              </a:solidFill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121" name="Oval 97"/>
              <p:cNvSpPr>
                <a:spLocks noChangeArrowheads="1"/>
              </p:cNvSpPr>
              <p:nvPr/>
            </p:nvSpPr>
            <p:spPr bwMode="auto">
              <a:xfrm>
                <a:off x="4914" y="2844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122" name="Oval 98"/>
            <p:cNvSpPr>
              <a:spLocks noChangeArrowheads="1"/>
            </p:cNvSpPr>
            <p:nvPr/>
          </p:nvSpPr>
          <p:spPr bwMode="auto">
            <a:xfrm>
              <a:off x="4386" y="2388"/>
              <a:ext cx="128" cy="1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9138" name="Group 114"/>
          <p:cNvGrpSpPr>
            <a:grpSpLocks/>
          </p:cNvGrpSpPr>
          <p:nvPr/>
        </p:nvGrpSpPr>
        <p:grpSpPr bwMode="auto">
          <a:xfrm>
            <a:off x="5970588" y="2286000"/>
            <a:ext cx="2338387" cy="1782763"/>
            <a:chOff x="3761" y="1440"/>
            <a:chExt cx="1473" cy="1123"/>
          </a:xfrm>
        </p:grpSpPr>
        <p:grpSp>
          <p:nvGrpSpPr>
            <p:cNvPr id="129131" name="Group 107"/>
            <p:cNvGrpSpPr>
              <a:grpSpLocks/>
            </p:cNvGrpSpPr>
            <p:nvPr/>
          </p:nvGrpSpPr>
          <p:grpSpPr bwMode="auto">
            <a:xfrm>
              <a:off x="3761" y="1440"/>
              <a:ext cx="1473" cy="1123"/>
              <a:chOff x="509" y="1926"/>
              <a:chExt cx="1473" cy="1123"/>
            </a:xfrm>
          </p:grpSpPr>
          <p:grpSp>
            <p:nvGrpSpPr>
              <p:cNvPr id="129126" name="Group 102"/>
              <p:cNvGrpSpPr>
                <a:grpSpLocks/>
              </p:cNvGrpSpPr>
              <p:nvPr/>
            </p:nvGrpSpPr>
            <p:grpSpPr bwMode="auto">
              <a:xfrm>
                <a:off x="509" y="1926"/>
                <a:ext cx="1473" cy="1123"/>
                <a:chOff x="3761" y="1440"/>
                <a:chExt cx="1473" cy="1123"/>
              </a:xfrm>
            </p:grpSpPr>
            <p:grpSp>
              <p:nvGrpSpPr>
                <p:cNvPr id="129123" name="Group 99"/>
                <p:cNvGrpSpPr>
                  <a:grpSpLocks/>
                </p:cNvGrpSpPr>
                <p:nvPr/>
              </p:nvGrpSpPr>
              <p:grpSpPr bwMode="auto">
                <a:xfrm>
                  <a:off x="3761" y="1440"/>
                  <a:ext cx="1473" cy="1063"/>
                  <a:chOff x="3761" y="1440"/>
                  <a:chExt cx="1473" cy="1063"/>
                </a:xfrm>
              </p:grpSpPr>
              <p:sp>
                <p:nvSpPr>
                  <p:cNvPr id="129096" name="Freeform 72"/>
                  <p:cNvSpPr>
                    <a:spLocks/>
                  </p:cNvSpPr>
                  <p:nvPr/>
                </p:nvSpPr>
                <p:spPr bwMode="auto">
                  <a:xfrm>
                    <a:off x="4056" y="1680"/>
                    <a:ext cx="589" cy="788"/>
                  </a:xfrm>
                  <a:custGeom>
                    <a:avLst/>
                    <a:gdLst/>
                    <a:ahLst/>
                    <a:cxnLst>
                      <a:cxn ang="0">
                        <a:pos x="468" y="762"/>
                      </a:cxn>
                      <a:cxn ang="0">
                        <a:pos x="564" y="732"/>
                      </a:cxn>
                      <a:cxn ang="0">
                        <a:pos x="576" y="426"/>
                      </a:cxn>
                      <a:cxn ang="0">
                        <a:pos x="570" y="168"/>
                      </a:cxn>
                      <a:cxn ang="0">
                        <a:pos x="462" y="96"/>
                      </a:cxn>
                      <a:cxn ang="0">
                        <a:pos x="306" y="90"/>
                      </a:cxn>
                      <a:cxn ang="0">
                        <a:pos x="132" y="7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89" h="788">
                        <a:moveTo>
                          <a:pt x="468" y="762"/>
                        </a:moveTo>
                        <a:cubicBezTo>
                          <a:pt x="484" y="757"/>
                          <a:pt x="546" y="788"/>
                          <a:pt x="564" y="732"/>
                        </a:cubicBezTo>
                        <a:cubicBezTo>
                          <a:pt x="582" y="676"/>
                          <a:pt x="575" y="520"/>
                          <a:pt x="576" y="426"/>
                        </a:cubicBezTo>
                        <a:cubicBezTo>
                          <a:pt x="577" y="332"/>
                          <a:pt x="589" y="223"/>
                          <a:pt x="570" y="168"/>
                        </a:cubicBezTo>
                        <a:cubicBezTo>
                          <a:pt x="551" y="113"/>
                          <a:pt x="506" y="109"/>
                          <a:pt x="462" y="96"/>
                        </a:cubicBezTo>
                        <a:cubicBezTo>
                          <a:pt x="418" y="83"/>
                          <a:pt x="361" y="93"/>
                          <a:pt x="306" y="90"/>
                        </a:cubicBezTo>
                        <a:cubicBezTo>
                          <a:pt x="251" y="87"/>
                          <a:pt x="183" y="93"/>
                          <a:pt x="132" y="78"/>
                        </a:cubicBezTo>
                        <a:cubicBezTo>
                          <a:pt x="81" y="63"/>
                          <a:pt x="27" y="16"/>
                          <a:pt x="0" y="0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7" name="Freeform 73"/>
                  <p:cNvSpPr>
                    <a:spLocks/>
                  </p:cNvSpPr>
                  <p:nvPr/>
                </p:nvSpPr>
                <p:spPr bwMode="auto">
                  <a:xfrm>
                    <a:off x="3761" y="1500"/>
                    <a:ext cx="73" cy="144"/>
                  </a:xfrm>
                  <a:custGeom>
                    <a:avLst/>
                    <a:gdLst/>
                    <a:ahLst/>
                    <a:cxnLst>
                      <a:cxn ang="0">
                        <a:pos x="61" y="144"/>
                      </a:cxn>
                      <a:cxn ang="0">
                        <a:pos x="7" y="96"/>
                      </a:cxn>
                      <a:cxn ang="0">
                        <a:pos x="19" y="3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73" h="144">
                        <a:moveTo>
                          <a:pt x="61" y="144"/>
                        </a:moveTo>
                        <a:cubicBezTo>
                          <a:pt x="52" y="135"/>
                          <a:pt x="14" y="115"/>
                          <a:pt x="7" y="96"/>
                        </a:cubicBezTo>
                        <a:cubicBezTo>
                          <a:pt x="0" y="77"/>
                          <a:pt x="8" y="46"/>
                          <a:pt x="19" y="30"/>
                        </a:cubicBezTo>
                        <a:cubicBezTo>
                          <a:pt x="30" y="14"/>
                          <a:pt x="62" y="6"/>
                          <a:pt x="73" y="0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sm" len="sm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8" name="Freeform 74"/>
                  <p:cNvSpPr>
                    <a:spLocks/>
                  </p:cNvSpPr>
                  <p:nvPr/>
                </p:nvSpPr>
                <p:spPr bwMode="auto">
                  <a:xfrm>
                    <a:off x="4104" y="1542"/>
                    <a:ext cx="744" cy="8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2" y="54"/>
                      </a:cxn>
                      <a:cxn ang="0">
                        <a:pos x="426" y="60"/>
                      </a:cxn>
                      <a:cxn ang="0">
                        <a:pos x="600" y="102"/>
                      </a:cxn>
                      <a:cxn ang="0">
                        <a:pos x="618" y="318"/>
                      </a:cxn>
                      <a:cxn ang="0">
                        <a:pos x="636" y="708"/>
                      </a:cxn>
                      <a:cxn ang="0">
                        <a:pos x="744" y="888"/>
                      </a:cxn>
                    </a:cxnLst>
                    <a:rect l="0" t="0" r="r" b="b"/>
                    <a:pathLst>
                      <a:path w="744" h="888">
                        <a:moveTo>
                          <a:pt x="0" y="0"/>
                        </a:moveTo>
                        <a:cubicBezTo>
                          <a:pt x="21" y="9"/>
                          <a:pt x="61" y="44"/>
                          <a:pt x="132" y="54"/>
                        </a:cubicBezTo>
                        <a:cubicBezTo>
                          <a:pt x="203" y="64"/>
                          <a:pt x="348" y="52"/>
                          <a:pt x="426" y="60"/>
                        </a:cubicBezTo>
                        <a:cubicBezTo>
                          <a:pt x="504" y="68"/>
                          <a:pt x="568" y="59"/>
                          <a:pt x="600" y="102"/>
                        </a:cubicBezTo>
                        <a:cubicBezTo>
                          <a:pt x="632" y="145"/>
                          <a:pt x="612" y="217"/>
                          <a:pt x="618" y="318"/>
                        </a:cubicBezTo>
                        <a:cubicBezTo>
                          <a:pt x="624" y="419"/>
                          <a:pt x="615" y="613"/>
                          <a:pt x="636" y="708"/>
                        </a:cubicBezTo>
                        <a:cubicBezTo>
                          <a:pt x="657" y="803"/>
                          <a:pt x="721" y="850"/>
                          <a:pt x="744" y="88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arrow" w="med" len="med"/>
                  </a:ln>
                  <a:effectLst/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09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398" y="2394"/>
                    <a:ext cx="104" cy="104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912" y="1608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1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3906" y="1458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1440"/>
                    <a:ext cx="121" cy="121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938" y="2400"/>
                    <a:ext cx="86" cy="8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4920" y="2382"/>
                    <a:ext cx="121" cy="121"/>
                  </a:xfrm>
                  <a:prstGeom prst="ellips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105" name="Freeform 81"/>
                  <p:cNvSpPr>
                    <a:spLocks/>
                  </p:cNvSpPr>
                  <p:nvPr/>
                </p:nvSpPr>
                <p:spPr bwMode="auto">
                  <a:xfrm>
                    <a:off x="4085" y="1658"/>
                    <a:ext cx="1091" cy="0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427" y="0"/>
                      </a:cxn>
                    </a:cxnLst>
                    <a:rect l="0" t="0" r="r" b="b"/>
                    <a:pathLst>
                      <a:path w="1427" h="2">
                        <a:moveTo>
                          <a:pt x="0" y="2"/>
                        </a:moveTo>
                        <a:lnTo>
                          <a:pt x="1427" y="0"/>
                        </a:lnTo>
                      </a:path>
                    </a:pathLst>
                  </a:cu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06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448" y="1658"/>
                    <a:ext cx="0" cy="25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0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980" y="1658"/>
                    <a:ext cx="0" cy="25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108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1" y="1458"/>
                    <a:ext cx="583" cy="2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sz="1400"/>
                      <a:t>System bus</a:t>
                    </a:r>
                  </a:p>
                </p:txBody>
              </p:sp>
            </p:grpSp>
            <p:sp>
              <p:nvSpPr>
                <p:cNvPr id="129114" name="Rectangle 90"/>
                <p:cNvSpPr>
                  <a:spLocks noChangeArrowheads="1"/>
                </p:cNvSpPr>
                <p:nvPr/>
              </p:nvSpPr>
              <p:spPr bwMode="auto">
                <a:xfrm>
                  <a:off x="4223" y="1923"/>
                  <a:ext cx="439" cy="6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400"/>
                    <a:t>P1</a:t>
                  </a:r>
                </a:p>
              </p:txBody>
            </p:sp>
          </p:grpSp>
          <p:sp>
            <p:nvSpPr>
              <p:cNvPr id="129127" name="Rectangle 103"/>
              <p:cNvSpPr>
                <a:spLocks noChangeArrowheads="1"/>
              </p:cNvSpPr>
              <p:nvPr/>
            </p:nvSpPr>
            <p:spPr bwMode="auto">
              <a:xfrm>
                <a:off x="997" y="2855"/>
                <a:ext cx="364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/>
              </a:p>
            </p:txBody>
          </p:sp>
          <p:sp>
            <p:nvSpPr>
              <p:cNvPr id="129128" name="Rectangle 104"/>
              <p:cNvSpPr>
                <a:spLocks noChangeArrowheads="1"/>
              </p:cNvSpPr>
              <p:nvPr/>
            </p:nvSpPr>
            <p:spPr bwMode="auto">
              <a:xfrm>
                <a:off x="980" y="2656"/>
                <a:ext cx="382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0x8000</a:t>
                </a:r>
              </a:p>
            </p:txBody>
          </p:sp>
        </p:grpSp>
        <p:sp>
          <p:nvSpPr>
            <p:cNvPr id="129132" name="Rectangle 108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P2</a:t>
              </a:r>
            </a:p>
          </p:txBody>
        </p:sp>
        <p:sp>
          <p:nvSpPr>
            <p:cNvPr id="129133" name="Rectangle 109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9134" name="Rectangle 110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0x8001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AE8D7-C05A-4ED1-A650-0FDBEEF625EC}" type="slidenum">
              <a:rPr lang="en-US"/>
              <a:pPr/>
              <a:t>24</a:t>
            </a:fld>
            <a:endParaRPr lang="en-US"/>
          </a:p>
        </p:txBody>
      </p:sp>
      <p:sp>
        <p:nvSpPr>
          <p:cNvPr id="13008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fixed ISR location </a:t>
            </a:r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268288" y="1806575"/>
            <a:ext cx="2867025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5: The ISR returns, thus restoring PC to 100+1=101, where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resumes executing.</a:t>
            </a:r>
            <a:endParaRPr lang="en-US"/>
          </a:p>
        </p:txBody>
      </p:sp>
      <p:grpSp>
        <p:nvGrpSpPr>
          <p:cNvPr id="130149" name="Group 101"/>
          <p:cNvGrpSpPr>
            <a:grpSpLocks/>
          </p:cNvGrpSpPr>
          <p:nvPr/>
        </p:nvGrpSpPr>
        <p:grpSpPr bwMode="auto">
          <a:xfrm>
            <a:off x="3495675" y="1806575"/>
            <a:ext cx="4813300" cy="2262188"/>
            <a:chOff x="2202" y="1138"/>
            <a:chExt cx="3032" cy="1425"/>
          </a:xfrm>
        </p:grpSpPr>
        <p:sp>
          <p:nvSpPr>
            <p:cNvPr id="130051" name="Rectangle 3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56" name="Freeform 8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Line 10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Text Box 11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30060" name="Rectangle 12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30061" name="Line 13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Freeform 14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30066" name="Text Box 18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30067" name="Text Box 19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68" name="Text Box 20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30069" name="Text Box 21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70" name="Text Box 22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30071" name="Text Box 23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30072" name="Text Box 24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30073" name="Text Box 25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30074" name="Text Box 26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30075" name="Text Box 27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30076" name="Text Box 28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30077" name="Text Box 29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30078" name="Text Box 30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0080" name="Text Box 32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30081" name="Text Box 33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0082" name="Text Box 34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30085" name="Freeform 37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86" name="Text Box 38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30089" name="Rectangle 41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</a:t>
              </a:r>
            </a:p>
          </p:txBody>
        </p:sp>
        <p:sp>
          <p:nvSpPr>
            <p:cNvPr id="130117" name="Oval 69"/>
            <p:cNvSpPr>
              <a:spLocks noChangeArrowheads="1"/>
            </p:cNvSpPr>
            <p:nvPr/>
          </p:nvSpPr>
          <p:spPr bwMode="auto">
            <a:xfrm>
              <a:off x="4932" y="240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0118" name="Oval 70"/>
            <p:cNvSpPr>
              <a:spLocks noChangeArrowheads="1"/>
            </p:cNvSpPr>
            <p:nvPr/>
          </p:nvSpPr>
          <p:spPr bwMode="auto">
            <a:xfrm>
              <a:off x="4914" y="2382"/>
              <a:ext cx="121" cy="121"/>
            </a:xfrm>
            <a:prstGeom prst="ellipse">
              <a:avLst/>
            </a:prstGeom>
            <a:noFill/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30121" name="Rectangle 73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  <p:sp>
          <p:nvSpPr>
            <p:cNvPr id="130123" name="Freeform 75"/>
            <p:cNvSpPr>
              <a:spLocks/>
            </p:cNvSpPr>
            <p:nvPr/>
          </p:nvSpPr>
          <p:spPr bwMode="auto">
            <a:xfrm>
              <a:off x="3960" y="2214"/>
              <a:ext cx="91" cy="198"/>
            </a:xfrm>
            <a:custGeom>
              <a:avLst/>
              <a:gdLst/>
              <a:ahLst/>
              <a:cxnLst>
                <a:cxn ang="0">
                  <a:pos x="6" y="198"/>
                </a:cxn>
                <a:cxn ang="0">
                  <a:pos x="90" y="114"/>
                </a:cxn>
                <a:cxn ang="0">
                  <a:pos x="0" y="0"/>
                </a:cxn>
              </a:cxnLst>
              <a:rect l="0" t="0" r="r" b="b"/>
              <a:pathLst>
                <a:path w="91" h="198">
                  <a:moveTo>
                    <a:pt x="6" y="198"/>
                  </a:moveTo>
                  <a:cubicBezTo>
                    <a:pt x="20" y="184"/>
                    <a:pt x="91" y="147"/>
                    <a:pt x="90" y="114"/>
                  </a:cubicBezTo>
                  <a:cubicBezTo>
                    <a:pt x="89" y="81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0124" name="Text Box 76"/>
            <p:cNvSpPr txBox="1">
              <a:spLocks noChangeArrowheads="1"/>
            </p:cNvSpPr>
            <p:nvPr/>
          </p:nvSpPr>
          <p:spPr bwMode="auto">
            <a:xfrm>
              <a:off x="4068" y="2262"/>
              <a:ext cx="16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  <p:grpSp>
          <p:nvGrpSpPr>
            <p:cNvPr id="130147" name="Group 99"/>
            <p:cNvGrpSpPr>
              <a:grpSpLocks/>
            </p:cNvGrpSpPr>
            <p:nvPr/>
          </p:nvGrpSpPr>
          <p:grpSpPr bwMode="auto">
            <a:xfrm>
              <a:off x="2202" y="1262"/>
              <a:ext cx="1776" cy="1258"/>
              <a:chOff x="2202" y="1262"/>
              <a:chExt cx="1776" cy="1258"/>
            </a:xfrm>
          </p:grpSpPr>
          <p:grpSp>
            <p:nvGrpSpPr>
              <p:cNvPr id="130144" name="Group 96"/>
              <p:cNvGrpSpPr>
                <a:grpSpLocks/>
              </p:cNvGrpSpPr>
              <p:nvPr/>
            </p:nvGrpSpPr>
            <p:grpSpPr bwMode="auto">
              <a:xfrm>
                <a:off x="2202" y="1262"/>
                <a:ext cx="1355" cy="1250"/>
                <a:chOff x="2202" y="1262"/>
                <a:chExt cx="1355" cy="1250"/>
              </a:xfrm>
            </p:grpSpPr>
            <p:grpSp>
              <p:nvGrpSpPr>
                <p:cNvPr id="130142" name="Group 94"/>
                <p:cNvGrpSpPr>
                  <a:grpSpLocks/>
                </p:cNvGrpSpPr>
                <p:nvPr/>
              </p:nvGrpSpPr>
              <p:grpSpPr bwMode="auto">
                <a:xfrm>
                  <a:off x="2202" y="1262"/>
                  <a:ext cx="1355" cy="1250"/>
                  <a:chOff x="2298" y="1358"/>
                  <a:chExt cx="1355" cy="1250"/>
                </a:xfrm>
              </p:grpSpPr>
              <p:sp>
                <p:nvSpPr>
                  <p:cNvPr id="130126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3" y="1477"/>
                    <a:ext cx="217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16:</a:t>
                    </a:r>
                  </a:p>
                </p:txBody>
              </p:sp>
              <p:sp>
                <p:nvSpPr>
                  <p:cNvPr id="130127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477"/>
                    <a:ext cx="927" cy="1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R0, 0x8000 </a:t>
                    </a:r>
                  </a:p>
                </p:txBody>
              </p:sp>
              <p:sp>
                <p:nvSpPr>
                  <p:cNvPr id="130128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0" y="1605"/>
                    <a:ext cx="240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17:</a:t>
                    </a:r>
                  </a:p>
                </p:txBody>
              </p:sp>
              <p:sp>
                <p:nvSpPr>
                  <p:cNvPr id="130129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605"/>
                    <a:ext cx="734" cy="1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# modifies R0 </a:t>
                    </a:r>
                  </a:p>
                </p:txBody>
              </p:sp>
              <p:sp>
                <p:nvSpPr>
                  <p:cNvPr id="130130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1" y="1742"/>
                    <a:ext cx="229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18:</a:t>
                    </a:r>
                  </a:p>
                </p:txBody>
              </p:sp>
              <p:sp>
                <p:nvSpPr>
                  <p:cNvPr id="130131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742"/>
                    <a:ext cx="977" cy="1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0x8001, R0 </a:t>
                    </a:r>
                  </a:p>
                </p:txBody>
              </p:sp>
              <p:sp>
                <p:nvSpPr>
                  <p:cNvPr id="130132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5" y="1880"/>
                    <a:ext cx="195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19:</a:t>
                    </a:r>
                  </a:p>
                </p:txBody>
              </p:sp>
              <p:sp>
                <p:nvSpPr>
                  <p:cNvPr id="130133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895"/>
                    <a:ext cx="1007" cy="1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RETI  # ISR return</a:t>
                    </a:r>
                  </a:p>
                </p:txBody>
              </p:sp>
              <p:sp>
                <p:nvSpPr>
                  <p:cNvPr id="13013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1358"/>
                    <a:ext cx="281" cy="1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>
                        <a:solidFill>
                          <a:schemeClr val="bg2"/>
                        </a:solidFill>
                      </a:rPr>
                      <a:t>ISR </a:t>
                    </a:r>
                  </a:p>
                </p:txBody>
              </p:sp>
              <p:sp>
                <p:nvSpPr>
                  <p:cNvPr id="130135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8" y="2328"/>
                    <a:ext cx="275" cy="1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100:</a:t>
                    </a:r>
                  </a:p>
                </p:txBody>
              </p:sp>
              <p:sp>
                <p:nvSpPr>
                  <p:cNvPr id="13013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4" y="2465"/>
                    <a:ext cx="229" cy="1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101:</a:t>
                    </a:r>
                  </a:p>
                </p:txBody>
              </p:sp>
              <p:sp>
                <p:nvSpPr>
                  <p:cNvPr id="13013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328"/>
                    <a:ext cx="571" cy="1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30138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465"/>
                    <a:ext cx="587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30139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" y="1972"/>
                    <a:ext cx="167" cy="1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rgbClr val="000000"/>
                        </a:solidFill>
                      </a:rPr>
                      <a:t>...</a:t>
                    </a:r>
                  </a:p>
                </p:txBody>
              </p:sp>
              <p:sp>
                <p:nvSpPr>
                  <p:cNvPr id="130140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2113"/>
                    <a:ext cx="7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/>
                      <a:t>Main program</a:t>
                    </a:r>
                  </a:p>
                </p:txBody>
              </p:sp>
              <p:sp>
                <p:nvSpPr>
                  <p:cNvPr id="13014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7" y="2196"/>
                    <a:ext cx="166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...</a:t>
                    </a:r>
                  </a:p>
                </p:txBody>
              </p:sp>
            </p:grpSp>
            <p:sp>
              <p:nvSpPr>
                <p:cNvPr id="130143" name="Freeform 95"/>
                <p:cNvSpPr>
                  <a:spLocks/>
                </p:cNvSpPr>
                <p:nvPr/>
              </p:nvSpPr>
              <p:spPr bwMode="auto">
                <a:xfrm>
                  <a:off x="3174" y="2027"/>
                  <a:ext cx="342" cy="257"/>
                </a:xfrm>
                <a:custGeom>
                  <a:avLst/>
                  <a:gdLst/>
                  <a:ahLst/>
                  <a:cxnLst>
                    <a:cxn ang="0">
                      <a:pos x="342" y="187"/>
                    </a:cxn>
                    <a:cxn ang="0">
                      <a:pos x="276" y="229"/>
                    </a:cxn>
                    <a:cxn ang="0">
                      <a:pos x="288" y="19"/>
                    </a:cxn>
                    <a:cxn ang="0">
                      <a:pos x="0" y="115"/>
                    </a:cxn>
                  </a:cxnLst>
                  <a:rect l="0" t="0" r="r" b="b"/>
                  <a:pathLst>
                    <a:path w="342" h="257">
                      <a:moveTo>
                        <a:pt x="342" y="187"/>
                      </a:moveTo>
                      <a:cubicBezTo>
                        <a:pt x="313" y="222"/>
                        <a:pt x="285" y="257"/>
                        <a:pt x="276" y="229"/>
                      </a:cubicBezTo>
                      <a:cubicBezTo>
                        <a:pt x="267" y="201"/>
                        <a:pt x="334" y="38"/>
                        <a:pt x="288" y="19"/>
                      </a:cubicBezTo>
                      <a:cubicBezTo>
                        <a:pt x="242" y="0"/>
                        <a:pt x="121" y="57"/>
                        <a:pt x="0" y="115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0146" name="Rectangle 98"/>
              <p:cNvSpPr>
                <a:spLocks noChangeArrowheads="1"/>
              </p:cNvSpPr>
              <p:nvPr/>
            </p:nvSpPr>
            <p:spPr bwMode="auto">
              <a:xfrm>
                <a:off x="3684" y="2322"/>
                <a:ext cx="294" cy="19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0148" name="Rectangle 100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1252A-32AD-47C2-B4EF-7C0FB66DB3A8}" type="slidenum">
              <a:rPr lang="en-US"/>
              <a:pPr/>
              <a:t>25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</a:t>
            </a:r>
          </a:p>
        </p:txBody>
      </p:sp>
      <p:grpSp>
        <p:nvGrpSpPr>
          <p:cNvPr id="90135" name="Group 23"/>
          <p:cNvGrpSpPr>
            <a:grpSpLocks/>
          </p:cNvGrpSpPr>
          <p:nvPr/>
        </p:nvGrpSpPr>
        <p:grpSpPr bwMode="auto">
          <a:xfrm>
            <a:off x="1263650" y="1711325"/>
            <a:ext cx="6156325" cy="3973513"/>
            <a:chOff x="796" y="1078"/>
            <a:chExt cx="3878" cy="2503"/>
          </a:xfrm>
        </p:grpSpPr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1023" y="1078"/>
              <a:ext cx="1989" cy="2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3129" y="1078"/>
              <a:ext cx="1530" cy="3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90119" name="Freeform 7"/>
            <p:cNvSpPr>
              <a:spLocks/>
            </p:cNvSpPr>
            <p:nvPr/>
          </p:nvSpPr>
          <p:spPr bwMode="auto">
            <a:xfrm>
              <a:off x="3166" y="1389"/>
              <a:ext cx="1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0"/>
                </a:cxn>
              </a:cxnLst>
              <a:rect l="0" t="0" r="r" b="b"/>
              <a:pathLst>
                <a:path w="1" h="280">
                  <a:moveTo>
                    <a:pt x="0" y="0"/>
                  </a:moveTo>
                  <a:lnTo>
                    <a:pt x="0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3129" y="1552"/>
              <a:ext cx="1530" cy="3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2:</a:t>
              </a:r>
              <a:r>
                <a:rPr lang="en-US"/>
                <a:t> P1 asserts </a:t>
              </a:r>
              <a:r>
                <a:rPr lang="en-US" i="1"/>
                <a:t>Int</a:t>
              </a:r>
              <a:r>
                <a:rPr lang="en-US"/>
                <a:t> to request servicing by the microprocessor.</a:t>
              </a: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1023" y="1704"/>
              <a:ext cx="1989" cy="4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</a:t>
              </a:r>
              <a:r>
                <a:rPr lang="en-US" b="1"/>
                <a:t>asserts </a:t>
              </a:r>
              <a:r>
                <a:rPr lang="en-US" b="1" i="1"/>
                <a:t>Inta</a:t>
              </a:r>
              <a:r>
                <a:rPr lang="en-US"/>
                <a:t>.</a:t>
              </a:r>
            </a:p>
          </p:txBody>
        </p:sp>
        <p:sp>
          <p:nvSpPr>
            <p:cNvPr id="90122" name="Freeform 10"/>
            <p:cNvSpPr>
              <a:spLocks/>
            </p:cNvSpPr>
            <p:nvPr/>
          </p:nvSpPr>
          <p:spPr bwMode="auto">
            <a:xfrm>
              <a:off x="3012" y="1653"/>
              <a:ext cx="117" cy="94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0" y="160"/>
                </a:cxn>
              </a:cxnLst>
              <a:rect l="0" t="0" r="r" b="b"/>
              <a:pathLst>
                <a:path w="220" h="160">
                  <a:moveTo>
                    <a:pt x="220" y="0"/>
                  </a:moveTo>
                  <a:lnTo>
                    <a:pt x="0" y="1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023" y="2425"/>
              <a:ext cx="1989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5(a):</a:t>
              </a:r>
              <a:r>
                <a:rPr lang="en-US"/>
                <a:t> </a:t>
              </a:r>
              <a:r>
                <a:rPr lang="en-US" b="1"/>
                <a:t>μP jumps to the address on the bus (16)</a:t>
              </a:r>
              <a:r>
                <a:rPr lang="en-US"/>
                <a:t>. The ISR there reads data from 0x8000, modifies the data, and writes the resulting data to 0x8001. </a:t>
              </a: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1023" y="3185"/>
              <a:ext cx="1989" cy="3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6: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3129" y="2661"/>
              <a:ext cx="153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5(b):</a:t>
              </a:r>
              <a:r>
                <a:rPr lang="en-US"/>
                <a:t> After being read, P1 deasserts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90126" name="Freeform 14"/>
            <p:cNvSpPr>
              <a:spLocks/>
            </p:cNvSpPr>
            <p:nvPr/>
          </p:nvSpPr>
          <p:spPr bwMode="auto">
            <a:xfrm>
              <a:off x="3012" y="2645"/>
              <a:ext cx="117" cy="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" y="150"/>
                </a:cxn>
              </a:cxnLst>
              <a:rect l="0" t="0" r="r" b="b"/>
              <a:pathLst>
                <a:path w="220" h="150">
                  <a:moveTo>
                    <a:pt x="0" y="0"/>
                  </a:moveTo>
                  <a:lnTo>
                    <a:pt x="220" y="1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Freeform 15"/>
            <p:cNvSpPr>
              <a:spLocks/>
            </p:cNvSpPr>
            <p:nvPr/>
          </p:nvSpPr>
          <p:spPr bwMode="auto">
            <a:xfrm>
              <a:off x="2008" y="3003"/>
              <a:ext cx="1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0"/>
                </a:cxn>
              </a:cxnLst>
              <a:rect l="0" t="0" r="r" b="b"/>
              <a:pathLst>
                <a:path w="1" h="310">
                  <a:moveTo>
                    <a:pt x="0" y="0"/>
                  </a:moveTo>
                  <a:lnTo>
                    <a:pt x="0" y="3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Freeform 16"/>
            <p:cNvSpPr>
              <a:spLocks/>
            </p:cNvSpPr>
            <p:nvPr/>
          </p:nvSpPr>
          <p:spPr bwMode="auto">
            <a:xfrm>
              <a:off x="2019" y="1305"/>
              <a:ext cx="0" cy="40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83"/>
                </a:cxn>
              </a:cxnLst>
              <a:rect l="0" t="0" r="r" b="b"/>
              <a:pathLst>
                <a:path w="1" h="683">
                  <a:moveTo>
                    <a:pt x="1" y="0"/>
                  </a:moveTo>
                  <a:lnTo>
                    <a:pt x="0" y="68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Freeform 17"/>
            <p:cNvSpPr>
              <a:spLocks/>
            </p:cNvSpPr>
            <p:nvPr/>
          </p:nvSpPr>
          <p:spPr bwMode="auto">
            <a:xfrm>
              <a:off x="892" y="1389"/>
              <a:ext cx="3" cy="219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3735"/>
                </a:cxn>
              </a:cxnLst>
              <a:rect l="0" t="0" r="r" b="b"/>
              <a:pathLst>
                <a:path w="7" h="3735">
                  <a:moveTo>
                    <a:pt x="7" y="0"/>
                  </a:moveTo>
                  <a:lnTo>
                    <a:pt x="0" y="373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 rot="5400000">
              <a:off x="741" y="1177"/>
              <a:ext cx="275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3144" y="1995"/>
              <a:ext cx="1530" cy="4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45720" tIns="9144" rIns="45720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4:</a:t>
              </a:r>
              <a:r>
                <a:rPr lang="en-US"/>
                <a:t> P1 detects </a:t>
              </a:r>
              <a:r>
                <a:rPr lang="en-US" i="1"/>
                <a:t>Inta</a:t>
              </a:r>
              <a:r>
                <a:rPr lang="en-US"/>
                <a:t> and </a:t>
              </a:r>
              <a:r>
                <a:rPr lang="en-US" b="1"/>
                <a:t>puts interrupt address vector 16</a:t>
              </a:r>
              <a:r>
                <a:rPr lang="en-US"/>
                <a:t> on the data bus.</a:t>
              </a:r>
            </a:p>
          </p:txBody>
        </p:sp>
        <p:sp>
          <p:nvSpPr>
            <p:cNvPr id="90132" name="Freeform 20"/>
            <p:cNvSpPr>
              <a:spLocks/>
            </p:cNvSpPr>
            <p:nvPr/>
          </p:nvSpPr>
          <p:spPr bwMode="auto">
            <a:xfrm>
              <a:off x="3012" y="1970"/>
              <a:ext cx="133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0" y="350"/>
                </a:cxn>
              </a:cxnLst>
              <a:rect l="0" t="0" r="r" b="b"/>
              <a:pathLst>
                <a:path w="250" h="350">
                  <a:moveTo>
                    <a:pt x="0" y="0"/>
                  </a:moveTo>
                  <a:lnTo>
                    <a:pt x="250" y="3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Freeform 21"/>
            <p:cNvSpPr>
              <a:spLocks/>
            </p:cNvSpPr>
            <p:nvPr/>
          </p:nvSpPr>
          <p:spPr bwMode="auto">
            <a:xfrm>
              <a:off x="3012" y="2287"/>
              <a:ext cx="133" cy="211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0" y="360"/>
                </a:cxn>
              </a:cxnLst>
              <a:rect l="0" t="0" r="r" b="b"/>
              <a:pathLst>
                <a:path w="250" h="360">
                  <a:moveTo>
                    <a:pt x="250" y="0"/>
                  </a:moveTo>
                  <a:lnTo>
                    <a:pt x="0" y="3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D904A-4AEB-4509-9E2C-A6450D845B64}" type="slidenum">
              <a:rPr lang="en-US"/>
              <a:pPr/>
              <a:t>26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grpSp>
        <p:nvGrpSpPr>
          <p:cNvPr id="116787" name="Group 51"/>
          <p:cNvGrpSpPr>
            <a:grpSpLocks/>
          </p:cNvGrpSpPr>
          <p:nvPr/>
        </p:nvGrpSpPr>
        <p:grpSpPr bwMode="auto">
          <a:xfrm>
            <a:off x="3540125" y="1852613"/>
            <a:ext cx="4989513" cy="2363787"/>
            <a:chOff x="2230" y="1167"/>
            <a:chExt cx="3143" cy="1489"/>
          </a:xfrm>
        </p:grpSpPr>
        <p:sp>
          <p:nvSpPr>
            <p:cNvPr id="116740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45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6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48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51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752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16753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6754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6760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6761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6762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6763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6764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6765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6766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6767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6768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6769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6770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6771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6772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6773" name="Rectangle 37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100</a:t>
              </a:r>
            </a:p>
          </p:txBody>
        </p:sp>
        <p:grpSp>
          <p:nvGrpSpPr>
            <p:cNvPr id="116774" name="Group 38"/>
            <p:cNvGrpSpPr>
              <a:grpSpLocks/>
            </p:cNvGrpSpPr>
            <p:nvPr/>
          </p:nvGrpSpPr>
          <p:grpSpPr bwMode="auto">
            <a:xfrm>
              <a:off x="3924" y="1920"/>
              <a:ext cx="408" cy="293"/>
              <a:chOff x="3702" y="2010"/>
              <a:chExt cx="408" cy="293"/>
            </a:xfrm>
          </p:grpSpPr>
          <p:sp>
            <p:nvSpPr>
              <p:cNvPr id="116775" name="Freeform 39"/>
              <p:cNvSpPr>
                <a:spLocks/>
              </p:cNvSpPr>
              <p:nvPr/>
            </p:nvSpPr>
            <p:spPr bwMode="auto">
              <a:xfrm>
                <a:off x="3957" y="2184"/>
                <a:ext cx="153" cy="3"/>
              </a:xfrm>
              <a:custGeom>
                <a:avLst/>
                <a:gdLst/>
                <a:ahLst/>
                <a:cxnLst>
                  <a:cxn ang="0">
                    <a:pos x="153" y="0"/>
                  </a:cxn>
                  <a:cxn ang="0">
                    <a:pos x="0" y="3"/>
                  </a:cxn>
                </a:cxnLst>
                <a:rect l="0" t="0" r="r" b="b"/>
                <a:pathLst>
                  <a:path w="153" h="3">
                    <a:moveTo>
                      <a:pt x="153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6" name="Text Box 40"/>
              <p:cNvSpPr txBox="1">
                <a:spLocks noChangeArrowheads="1"/>
              </p:cNvSpPr>
              <p:nvPr/>
            </p:nvSpPr>
            <p:spPr bwMode="auto">
              <a:xfrm>
                <a:off x="3734" y="2116"/>
                <a:ext cx="190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Int</a:t>
                </a:r>
              </a:p>
            </p:txBody>
          </p:sp>
          <p:sp>
            <p:nvSpPr>
              <p:cNvPr id="116777" name="Freeform 41"/>
              <p:cNvSpPr>
                <a:spLocks/>
              </p:cNvSpPr>
              <p:nvPr/>
            </p:nvSpPr>
            <p:spPr bwMode="auto">
              <a:xfrm>
                <a:off x="3960" y="2099"/>
                <a:ext cx="149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49" y="0"/>
                  </a:cxn>
                </a:cxnLst>
                <a:rect l="0" t="0" r="r" b="b"/>
                <a:pathLst>
                  <a:path w="149" h="1">
                    <a:moveTo>
                      <a:pt x="0" y="1"/>
                    </a:moveTo>
                    <a:lnTo>
                      <a:pt x="149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8" name="Text Box 42"/>
              <p:cNvSpPr txBox="1">
                <a:spLocks noChangeArrowheads="1"/>
              </p:cNvSpPr>
              <p:nvPr/>
            </p:nvSpPr>
            <p:spPr bwMode="auto">
              <a:xfrm>
                <a:off x="3702" y="2010"/>
                <a:ext cx="230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Inta</a:t>
                </a:r>
              </a:p>
            </p:txBody>
          </p:sp>
        </p:grpSp>
        <p:sp>
          <p:nvSpPr>
            <p:cNvPr id="116779" name="Rectangle 43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116780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7445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1(a): P is executing its main program</a:t>
            </a:r>
          </a:p>
          <a:p>
            <a:pPr algn="l"/>
            <a:r>
              <a:rPr lang="en-US" sz="1400"/>
              <a:t>1(b): P1 receives input data in a register with address 0x8000.</a:t>
            </a:r>
          </a:p>
        </p:txBody>
      </p:sp>
      <p:sp>
        <p:nvSpPr>
          <p:cNvPr id="116783" name="Oval 47"/>
          <p:cNvSpPr>
            <a:spLocks noChangeArrowheads="1"/>
          </p:cNvSpPr>
          <p:nvPr/>
        </p:nvSpPr>
        <p:spPr bwMode="auto">
          <a:xfrm>
            <a:off x="7153275" y="4486275"/>
            <a:ext cx="136525" cy="1365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16785" name="Group 49"/>
          <p:cNvGrpSpPr>
            <a:grpSpLocks/>
          </p:cNvGrpSpPr>
          <p:nvPr/>
        </p:nvGrpSpPr>
        <p:grpSpPr bwMode="auto">
          <a:xfrm>
            <a:off x="7143750" y="3952875"/>
            <a:ext cx="136525" cy="485775"/>
            <a:chOff x="4500" y="2490"/>
            <a:chExt cx="86" cy="306"/>
          </a:xfrm>
        </p:grpSpPr>
        <p:sp>
          <p:nvSpPr>
            <p:cNvPr id="116782" name="Freeform 46"/>
            <p:cNvSpPr>
              <a:spLocks/>
            </p:cNvSpPr>
            <p:nvPr/>
          </p:nvSpPr>
          <p:spPr bwMode="auto">
            <a:xfrm>
              <a:off x="4542" y="2610"/>
              <a:ext cx="1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" y="0"/>
                </a:cxn>
              </a:cxnLst>
              <a:rect l="0" t="0" r="r" b="b"/>
              <a:pathLst>
                <a:path w="1" h="186">
                  <a:moveTo>
                    <a:pt x="0" y="186"/>
                  </a:moveTo>
                  <a:lnTo>
                    <a:pt x="1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6784" name="Oval 48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1B38-CC27-4170-8B5E-B7A01420EE58}" type="slidenum">
              <a:rPr lang="en-US"/>
              <a:pPr/>
              <a:t>27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3540125" y="1852613"/>
            <a:ext cx="4989513" cy="2363787"/>
            <a:chOff x="2230" y="1167"/>
            <a:chExt cx="3143" cy="1489"/>
          </a:xfrm>
        </p:grpSpPr>
        <p:sp>
          <p:nvSpPr>
            <p:cNvPr id="117764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69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7779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7785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7792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7793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7796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7797" name="Rectangle 37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17801" name="Freeform 41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02" name="Text Box 42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Inta</a:t>
              </a:r>
            </a:p>
          </p:txBody>
        </p:sp>
        <p:sp>
          <p:nvSpPr>
            <p:cNvPr id="117803" name="Rectangle 43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</p:grp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2: P1 asserts </a:t>
            </a:r>
            <a:r>
              <a:rPr lang="en-US" sz="1400" i="1"/>
              <a:t>Int</a:t>
            </a:r>
            <a:r>
              <a:rPr lang="en-US" sz="1400"/>
              <a:t> to request servicing by the microprocessor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143750" y="3952875"/>
            <a:ext cx="136525" cy="136525"/>
          </a:xfrm>
          <a:prstGeom prst="ellipse">
            <a:avLst/>
          </a:prstGeom>
          <a:solidFill>
            <a:srgbClr val="969696"/>
          </a:solidFill>
          <a:ln w="12700" cap="sq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7815" name="Freeform 55"/>
          <p:cNvSpPr>
            <a:spLocks/>
          </p:cNvSpPr>
          <p:nvPr/>
        </p:nvSpPr>
        <p:spPr bwMode="auto">
          <a:xfrm>
            <a:off x="6634163" y="3324225"/>
            <a:ext cx="233362" cy="4763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3"/>
              </a:cxn>
            </a:cxnLst>
            <a:rect l="0" t="0" r="r" b="b"/>
            <a:pathLst>
              <a:path w="147" h="3">
                <a:moveTo>
                  <a:pt x="147" y="0"/>
                </a:moveTo>
                <a:lnTo>
                  <a:pt x="0" y="3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6280150" y="3216275"/>
            <a:ext cx="301625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Int</a:t>
            </a:r>
          </a:p>
        </p:txBody>
      </p:sp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6280150" y="3216275"/>
            <a:ext cx="625475" cy="395288"/>
            <a:chOff x="3956" y="2026"/>
            <a:chExt cx="394" cy="249"/>
          </a:xfrm>
        </p:grpSpPr>
        <p:sp>
          <p:nvSpPr>
            <p:cNvPr id="117808" name="Text Box 48"/>
            <p:cNvSpPr txBox="1">
              <a:spLocks noChangeArrowheads="1"/>
            </p:cNvSpPr>
            <p:nvPr/>
          </p:nvSpPr>
          <p:spPr bwMode="auto">
            <a:xfrm>
              <a:off x="4158" y="2160"/>
              <a:ext cx="19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17817" name="Freeform 57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818" name="Text Box 58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8C7B-A660-4B88-86A4-DBF5EC35A70F}" type="slidenum">
              <a:rPr lang="en-US"/>
              <a:pPr/>
              <a:t>28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276225" y="1876425"/>
            <a:ext cx="3105150" cy="6381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3: After completing instruction at 100, </a:t>
            </a:r>
            <a:r>
              <a:rPr lang="en-US" sz="1400">
                <a:cs typeface="Times New Roman" pitchFamily="18" charset="0"/>
              </a:rPr>
              <a:t>μ</a:t>
            </a:r>
            <a:r>
              <a:rPr lang="en-US" sz="1400"/>
              <a:t>P sees </a:t>
            </a:r>
            <a:r>
              <a:rPr lang="en-US" sz="1400" i="1"/>
              <a:t>Int </a:t>
            </a:r>
            <a:r>
              <a:rPr lang="en-US" sz="1400"/>
              <a:t>asserted, saves the PC’s value of 100, and </a:t>
            </a:r>
            <a:r>
              <a:rPr lang="en-US" sz="1400" b="1"/>
              <a:t>asserts </a:t>
            </a:r>
            <a:r>
              <a:rPr lang="en-US" sz="1400" b="1" i="1"/>
              <a:t>Inta</a:t>
            </a:r>
            <a:endParaRPr lang="en-US" sz="1400" b="1"/>
          </a:p>
        </p:txBody>
      </p:sp>
      <p:grpSp>
        <p:nvGrpSpPr>
          <p:cNvPr id="118842" name="Group 58"/>
          <p:cNvGrpSpPr>
            <a:grpSpLocks/>
          </p:cNvGrpSpPr>
          <p:nvPr/>
        </p:nvGrpSpPr>
        <p:grpSpPr bwMode="auto">
          <a:xfrm>
            <a:off x="3540125" y="1852613"/>
            <a:ext cx="4989513" cy="2363787"/>
            <a:chOff x="2230" y="1167"/>
            <a:chExt cx="3143" cy="1489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793" name="Freeform 9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Line 10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15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8801" name="Rectangle 17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8814" name="Text Box 30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8815" name="Text Box 31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8817" name="Text Box 33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8818" name="Text Box 34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8819" name="Text Box 35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8820" name="Rectangle 36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8822" name="Freeform 38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3" name="Text Box 39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</a:t>
              </a:r>
            </a:p>
          </p:txBody>
        </p:sp>
        <p:sp>
          <p:nvSpPr>
            <p:cNvPr id="118824" name="Freeform 40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5" name="Text Box 41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Inta</a:t>
              </a:r>
            </a:p>
          </p:txBody>
        </p:sp>
        <p:sp>
          <p:nvSpPr>
            <p:cNvPr id="118826" name="Rectangle 42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  <p:sp>
          <p:nvSpPr>
            <p:cNvPr id="118828" name="Oval 44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835" name="Group 51"/>
            <p:cNvGrpSpPr>
              <a:grpSpLocks/>
            </p:cNvGrpSpPr>
            <p:nvPr/>
          </p:nvGrpSpPr>
          <p:grpSpPr bwMode="auto">
            <a:xfrm>
              <a:off x="3783" y="2232"/>
              <a:ext cx="347" cy="323"/>
              <a:chOff x="3783" y="2232"/>
              <a:chExt cx="347" cy="323"/>
            </a:xfrm>
          </p:grpSpPr>
          <p:sp>
            <p:nvSpPr>
              <p:cNvPr id="118821" name="Rectangle 37"/>
              <p:cNvSpPr>
                <a:spLocks noChangeArrowheads="1"/>
              </p:cNvSpPr>
              <p:nvPr/>
            </p:nvSpPr>
            <p:spPr bwMode="auto">
              <a:xfrm>
                <a:off x="3783" y="2395"/>
                <a:ext cx="256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100</a:t>
                </a:r>
              </a:p>
            </p:txBody>
          </p:sp>
          <p:sp>
            <p:nvSpPr>
              <p:cNvPr id="118830" name="Freeform 46"/>
              <p:cNvSpPr>
                <a:spLocks/>
              </p:cNvSpPr>
              <p:nvPr/>
            </p:nvSpPr>
            <p:spPr bwMode="auto">
              <a:xfrm>
                <a:off x="4074" y="2232"/>
                <a:ext cx="56" cy="2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48" y="114"/>
                  </a:cxn>
                  <a:cxn ang="0">
                    <a:pos x="6" y="258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8" y="6"/>
                      <a:pt x="40" y="17"/>
                      <a:pt x="48" y="36"/>
                    </a:cubicBezTo>
                    <a:cubicBezTo>
                      <a:pt x="56" y="55"/>
                      <a:pt x="55" y="77"/>
                      <a:pt x="48" y="114"/>
                    </a:cubicBezTo>
                    <a:cubicBezTo>
                      <a:pt x="41" y="151"/>
                      <a:pt x="15" y="228"/>
                      <a:pt x="6" y="25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8834" name="Rectangle 50"/>
            <p:cNvSpPr>
              <a:spLocks noChangeArrowheads="1"/>
            </p:cNvSpPr>
            <p:nvPr/>
          </p:nvSpPr>
          <p:spPr bwMode="auto">
            <a:xfrm>
              <a:off x="3783" y="2395"/>
              <a:ext cx="256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  <a:endParaRPr lang="en-US" sz="1400">
                <a:solidFill>
                  <a:schemeClr val="bg2"/>
                </a:solidFill>
              </a:endParaRPr>
            </a:p>
          </p:txBody>
        </p:sp>
        <p:sp>
          <p:nvSpPr>
            <p:cNvPr id="118829" name="Text Box 45"/>
            <p:cNvSpPr txBox="1">
              <a:spLocks noChangeArrowheads="1"/>
            </p:cNvSpPr>
            <p:nvPr/>
          </p:nvSpPr>
          <p:spPr bwMode="auto">
            <a:xfrm>
              <a:off x="4164" y="1848"/>
              <a:ext cx="19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118836" name="Freeform 52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37" name="Text Box 53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04DEA-44AA-47B8-93E5-31D7C9434ABC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119864" name="Group 56"/>
          <p:cNvGrpSpPr>
            <a:grpSpLocks/>
          </p:cNvGrpSpPr>
          <p:nvPr/>
        </p:nvGrpSpPr>
        <p:grpSpPr bwMode="auto">
          <a:xfrm>
            <a:off x="3540125" y="1852613"/>
            <a:ext cx="4989513" cy="2363787"/>
            <a:chOff x="2230" y="1167"/>
            <a:chExt cx="3143" cy="1489"/>
          </a:xfrm>
        </p:grpSpPr>
        <p:sp>
          <p:nvSpPr>
            <p:cNvPr id="119811" name="Rectangle 3"/>
            <p:cNvSpPr>
              <a:spLocks noChangeArrowheads="1"/>
            </p:cNvSpPr>
            <p:nvPr/>
          </p:nvSpPr>
          <p:spPr bwMode="auto">
            <a:xfrm>
              <a:off x="3745" y="1167"/>
              <a:ext cx="429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μP</a:t>
              </a:r>
            </a:p>
          </p:txBody>
        </p:sp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16" name="Freeform 8"/>
            <p:cNvSpPr>
              <a:spLocks/>
            </p:cNvSpPr>
            <p:nvPr/>
          </p:nvSpPr>
          <p:spPr bwMode="auto">
            <a:xfrm>
              <a:off x="4183" y="1693"/>
              <a:ext cx="113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>
              <a:off x="5110" y="1693"/>
              <a:ext cx="0" cy="26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System bus</a:t>
              </a: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4306" y="1167"/>
              <a:ext cx="1018" cy="27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4717" y="1439"/>
              <a:ext cx="0" cy="247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22" name="Freeform 14"/>
            <p:cNvSpPr>
              <a:spLocks/>
            </p:cNvSpPr>
            <p:nvPr/>
          </p:nvSpPr>
          <p:spPr bwMode="auto">
            <a:xfrm>
              <a:off x="3618" y="2257"/>
              <a:ext cx="157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2258" y="1167"/>
              <a:ext cx="1358" cy="1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19826" name="Text Box 18"/>
            <p:cNvSpPr txBox="1">
              <a:spLocks noChangeArrowheads="1"/>
            </p:cNvSpPr>
            <p:nvPr/>
          </p:nvSpPr>
          <p:spPr bwMode="auto">
            <a:xfrm>
              <a:off x="2307" y="1413"/>
              <a:ext cx="226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2591" y="1413"/>
              <a:ext cx="96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284" y="1542"/>
              <a:ext cx="249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2591" y="1542"/>
              <a:ext cx="761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295" y="1680"/>
              <a:ext cx="23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19831" name="Text Box 23"/>
            <p:cNvSpPr txBox="1">
              <a:spLocks noChangeArrowheads="1"/>
            </p:cNvSpPr>
            <p:nvPr/>
          </p:nvSpPr>
          <p:spPr bwMode="auto">
            <a:xfrm>
              <a:off x="2591" y="1680"/>
              <a:ext cx="101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MOV 0x8001, R0 </a:t>
              </a:r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331" y="1820"/>
              <a:ext cx="202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2591" y="1835"/>
              <a:ext cx="104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19834" name="Text Box 26"/>
            <p:cNvSpPr txBox="1">
              <a:spLocks noChangeArrowheads="1"/>
            </p:cNvSpPr>
            <p:nvPr/>
          </p:nvSpPr>
          <p:spPr bwMode="auto">
            <a:xfrm>
              <a:off x="2299" y="1292"/>
              <a:ext cx="29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19835" name="Text Box 27"/>
            <p:cNvSpPr txBox="1">
              <a:spLocks noChangeArrowheads="1"/>
            </p:cNvSpPr>
            <p:nvPr/>
          </p:nvSpPr>
          <p:spPr bwMode="auto">
            <a:xfrm>
              <a:off x="2230" y="2272"/>
              <a:ext cx="286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19836" name="Text Box 28"/>
            <p:cNvSpPr txBox="1">
              <a:spLocks noChangeArrowheads="1"/>
            </p:cNvSpPr>
            <p:nvPr/>
          </p:nvSpPr>
          <p:spPr bwMode="auto">
            <a:xfrm>
              <a:off x="2278" y="2410"/>
              <a:ext cx="23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2573" y="2272"/>
              <a:ext cx="593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9838" name="Text Box 30"/>
            <p:cNvSpPr txBox="1">
              <a:spLocks noChangeArrowheads="1"/>
            </p:cNvSpPr>
            <p:nvPr/>
          </p:nvSpPr>
          <p:spPr bwMode="auto">
            <a:xfrm>
              <a:off x="2573" y="2410"/>
              <a:ext cx="60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19839" name="Text Box 31"/>
            <p:cNvSpPr txBox="1">
              <a:spLocks noChangeArrowheads="1"/>
            </p:cNvSpPr>
            <p:nvPr/>
          </p:nvSpPr>
          <p:spPr bwMode="auto">
            <a:xfrm>
              <a:off x="2355" y="1913"/>
              <a:ext cx="17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9840" name="Text Box 32"/>
            <p:cNvSpPr txBox="1">
              <a:spLocks noChangeArrowheads="1"/>
            </p:cNvSpPr>
            <p:nvPr/>
          </p:nvSpPr>
          <p:spPr bwMode="auto">
            <a:xfrm>
              <a:off x="2299" y="2055"/>
              <a:ext cx="7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19841" name="Text Box 33"/>
            <p:cNvSpPr txBox="1">
              <a:spLocks noChangeArrowheads="1"/>
            </p:cNvSpPr>
            <p:nvPr/>
          </p:nvSpPr>
          <p:spPr bwMode="auto">
            <a:xfrm>
              <a:off x="2343" y="2139"/>
              <a:ext cx="17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19842" name="Text Box 34"/>
            <p:cNvSpPr txBox="1">
              <a:spLocks noChangeArrowheads="1"/>
            </p:cNvSpPr>
            <p:nvPr/>
          </p:nvSpPr>
          <p:spPr bwMode="auto">
            <a:xfrm>
              <a:off x="2492" y="1182"/>
              <a:ext cx="93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19843" name="Rectangle 35"/>
            <p:cNvSpPr>
              <a:spLocks noChangeArrowheads="1"/>
            </p:cNvSpPr>
            <p:nvPr/>
          </p:nvSpPr>
          <p:spPr bwMode="auto">
            <a:xfrm>
              <a:off x="3777" y="2180"/>
              <a:ext cx="256" cy="1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9844" name="Freeform 36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45" name="Text Box 37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</a:t>
              </a:r>
            </a:p>
          </p:txBody>
        </p:sp>
        <p:sp>
          <p:nvSpPr>
            <p:cNvPr id="119846" name="Freeform 38"/>
            <p:cNvSpPr>
              <a:spLocks/>
            </p:cNvSpPr>
            <p:nvPr/>
          </p:nvSpPr>
          <p:spPr bwMode="auto">
            <a:xfrm>
              <a:off x="4182" y="2009"/>
              <a:ext cx="149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</a:cxnLst>
              <a:rect l="0" t="0" r="r" b="b"/>
              <a:pathLst>
                <a:path w="149" h="1">
                  <a:moveTo>
                    <a:pt x="0" y="1"/>
                  </a:moveTo>
                  <a:lnTo>
                    <a:pt x="149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3924" y="1920"/>
              <a:ext cx="23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Inta</a:t>
              </a:r>
            </a:p>
          </p:txBody>
        </p:sp>
        <p:sp>
          <p:nvSpPr>
            <p:cNvPr id="119848" name="Rectangle 40"/>
            <p:cNvSpPr>
              <a:spLocks noChangeArrowheads="1"/>
            </p:cNvSpPr>
            <p:nvPr/>
          </p:nvSpPr>
          <p:spPr bwMode="auto">
            <a:xfrm>
              <a:off x="4374" y="2137"/>
              <a:ext cx="214" cy="16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16</a:t>
              </a:r>
            </a:p>
          </p:txBody>
        </p:sp>
        <p:sp>
          <p:nvSpPr>
            <p:cNvPr id="119849" name="Oval 41"/>
            <p:cNvSpPr>
              <a:spLocks noChangeArrowheads="1"/>
            </p:cNvSpPr>
            <p:nvPr/>
          </p:nvSpPr>
          <p:spPr bwMode="auto">
            <a:xfrm>
              <a:off x="4500" y="249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9850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19851" name="Rectangle 43"/>
          <p:cNvSpPr>
            <a:spLocks noChangeArrowheads="1"/>
          </p:cNvSpPr>
          <p:nvPr/>
        </p:nvSpPr>
        <p:spPr bwMode="auto">
          <a:xfrm>
            <a:off x="6005513" y="3802063"/>
            <a:ext cx="406400" cy="2540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119852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4: P1 detects </a:t>
            </a:r>
            <a:r>
              <a:rPr lang="en-US" sz="1400" i="1"/>
              <a:t>Inta </a:t>
            </a:r>
            <a:r>
              <a:rPr lang="en-US" sz="1400"/>
              <a:t>and puts </a:t>
            </a:r>
            <a:r>
              <a:rPr lang="en-US" sz="1400" b="1"/>
              <a:t>interrupt address vector 16</a:t>
            </a:r>
            <a:r>
              <a:rPr lang="en-US" sz="1400"/>
              <a:t> on the data bus</a:t>
            </a:r>
            <a:endParaRPr lang="en-US" sz="1400" b="1"/>
          </a:p>
        </p:txBody>
      </p:sp>
      <p:grpSp>
        <p:nvGrpSpPr>
          <p:cNvPr id="119862" name="Group 54"/>
          <p:cNvGrpSpPr>
            <a:grpSpLocks/>
          </p:cNvGrpSpPr>
          <p:nvPr/>
        </p:nvGrpSpPr>
        <p:grpSpPr bwMode="auto">
          <a:xfrm>
            <a:off x="6334125" y="2365375"/>
            <a:ext cx="2195513" cy="1285875"/>
            <a:chOff x="3990" y="1490"/>
            <a:chExt cx="1383" cy="810"/>
          </a:xfrm>
        </p:grpSpPr>
        <p:grpSp>
          <p:nvGrpSpPr>
            <p:cNvPr id="119860" name="Group 52"/>
            <p:cNvGrpSpPr>
              <a:grpSpLocks/>
            </p:cNvGrpSpPr>
            <p:nvPr/>
          </p:nvGrpSpPr>
          <p:grpSpPr bwMode="auto">
            <a:xfrm>
              <a:off x="3990" y="1543"/>
              <a:ext cx="1324" cy="757"/>
              <a:chOff x="3990" y="1543"/>
              <a:chExt cx="1324" cy="757"/>
            </a:xfrm>
          </p:grpSpPr>
          <p:sp>
            <p:nvSpPr>
              <p:cNvPr id="119854" name="Freeform 46"/>
              <p:cNvSpPr>
                <a:spLocks/>
              </p:cNvSpPr>
              <p:nvPr/>
            </p:nvSpPr>
            <p:spPr bwMode="auto">
              <a:xfrm>
                <a:off x="4224" y="1608"/>
                <a:ext cx="447" cy="661"/>
              </a:xfrm>
              <a:custGeom>
                <a:avLst/>
                <a:gdLst/>
                <a:ahLst/>
                <a:cxnLst>
                  <a:cxn ang="0">
                    <a:pos x="414" y="636"/>
                  </a:cxn>
                  <a:cxn ang="0">
                    <a:pos x="432" y="594"/>
                  </a:cxn>
                  <a:cxn ang="0">
                    <a:pos x="444" y="234"/>
                  </a:cxn>
                  <a:cxn ang="0">
                    <a:pos x="414" y="66"/>
                  </a:cxn>
                  <a:cxn ang="0">
                    <a:pos x="312" y="12"/>
                  </a:cxn>
                  <a:cxn ang="0">
                    <a:pos x="0" y="0"/>
                  </a:cxn>
                </a:cxnLst>
                <a:rect l="0" t="0" r="r" b="b"/>
                <a:pathLst>
                  <a:path w="447" h="661">
                    <a:moveTo>
                      <a:pt x="414" y="636"/>
                    </a:moveTo>
                    <a:cubicBezTo>
                      <a:pt x="417" y="629"/>
                      <a:pt x="427" y="661"/>
                      <a:pt x="432" y="594"/>
                    </a:cubicBezTo>
                    <a:cubicBezTo>
                      <a:pt x="437" y="527"/>
                      <a:pt x="447" y="322"/>
                      <a:pt x="444" y="234"/>
                    </a:cubicBezTo>
                    <a:cubicBezTo>
                      <a:pt x="441" y="146"/>
                      <a:pt x="436" y="103"/>
                      <a:pt x="414" y="66"/>
                    </a:cubicBezTo>
                    <a:cubicBezTo>
                      <a:pt x="392" y="29"/>
                      <a:pt x="381" y="23"/>
                      <a:pt x="312" y="12"/>
                    </a:cubicBezTo>
                    <a:cubicBezTo>
                      <a:pt x="243" y="1"/>
                      <a:pt x="65" y="2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856" name="Freeform 48"/>
              <p:cNvSpPr>
                <a:spLocks/>
              </p:cNvSpPr>
              <p:nvPr/>
            </p:nvSpPr>
            <p:spPr bwMode="auto">
              <a:xfrm>
                <a:off x="4183" y="1693"/>
                <a:ext cx="1131" cy="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27" y="0"/>
                  </a:cxn>
                </a:cxnLst>
                <a:rect l="0" t="0" r="r" b="b"/>
                <a:pathLst>
                  <a:path w="1427" h="2">
                    <a:moveTo>
                      <a:pt x="0" y="2"/>
                    </a:moveTo>
                    <a:lnTo>
                      <a:pt x="1427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57" name="Line 49"/>
              <p:cNvSpPr>
                <a:spLocks noChangeShapeType="1"/>
              </p:cNvSpPr>
              <p:nvPr/>
            </p:nvSpPr>
            <p:spPr bwMode="auto">
              <a:xfrm>
                <a:off x="456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58" name="Rectangle 50"/>
              <p:cNvSpPr>
                <a:spLocks noChangeArrowheads="1"/>
              </p:cNvSpPr>
              <p:nvPr/>
            </p:nvSpPr>
            <p:spPr bwMode="auto">
              <a:xfrm>
                <a:off x="3990" y="1543"/>
                <a:ext cx="17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16</a:t>
                </a:r>
              </a:p>
            </p:txBody>
          </p:sp>
          <p:sp>
            <p:nvSpPr>
              <p:cNvPr id="119859" name="Rectangle 51"/>
              <p:cNvSpPr>
                <a:spLocks noChangeArrowheads="1"/>
              </p:cNvSpPr>
              <p:nvPr/>
            </p:nvSpPr>
            <p:spPr bwMode="auto">
              <a:xfrm>
                <a:off x="4374" y="2137"/>
                <a:ext cx="214" cy="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16</a:t>
                </a:r>
              </a:p>
            </p:txBody>
          </p:sp>
        </p:grpSp>
        <p:sp>
          <p:nvSpPr>
            <p:cNvPr id="119861" name="Text Box 53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System 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40EED-FD0A-4D1B-BA62-132D5ED8AAFE}" type="slidenum">
              <a:rPr lang="en-US"/>
              <a:pPr/>
              <a:t>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Interfacing basics</a:t>
            </a:r>
          </a:p>
          <a:p>
            <a:pPr>
              <a:lnSpc>
                <a:spcPct val="90000"/>
              </a:lnSpc>
            </a:pPr>
            <a:r>
              <a:rPr lang="en-US" sz="2400"/>
              <a:t>Microprocessor interfacing</a:t>
            </a:r>
          </a:p>
          <a:p>
            <a:pPr lvl="1">
              <a:lnSpc>
                <a:spcPct val="90000"/>
              </a:lnSpc>
            </a:pPr>
            <a:r>
              <a:rPr lang="en-US"/>
              <a:t>I/O Addressing</a:t>
            </a:r>
          </a:p>
          <a:p>
            <a:pPr lvl="1">
              <a:lnSpc>
                <a:spcPct val="90000"/>
              </a:lnSpc>
            </a:pPr>
            <a:r>
              <a:rPr lang="en-US"/>
              <a:t>Interrupts</a:t>
            </a:r>
          </a:p>
          <a:p>
            <a:pPr lvl="1">
              <a:lnSpc>
                <a:spcPct val="90000"/>
              </a:lnSpc>
            </a:pPr>
            <a:r>
              <a:rPr lang="en-US"/>
              <a:t>Direct memory access</a:t>
            </a:r>
          </a:p>
          <a:p>
            <a:pPr>
              <a:lnSpc>
                <a:spcPct val="90000"/>
              </a:lnSpc>
            </a:pPr>
            <a:r>
              <a:rPr lang="en-US" sz="2400"/>
              <a:t>Arbitration</a:t>
            </a:r>
          </a:p>
          <a:p>
            <a:pPr>
              <a:lnSpc>
                <a:spcPct val="90000"/>
              </a:lnSpc>
            </a:pPr>
            <a:r>
              <a:rPr lang="en-US" sz="2400"/>
              <a:t>Hierarchical buses</a:t>
            </a:r>
          </a:p>
          <a:p>
            <a:pPr>
              <a:lnSpc>
                <a:spcPct val="90000"/>
              </a:lnSpc>
            </a:pPr>
            <a:r>
              <a:rPr lang="en-US" sz="2400"/>
              <a:t>Protocols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Serial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Parallel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Wireless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428A7-C80C-4A31-8A06-4B45BBEE7543}" type="slidenum">
              <a:rPr lang="en-US"/>
              <a:pPr/>
              <a:t>30</a:t>
            </a:fld>
            <a:endParaRPr lang="en-US"/>
          </a:p>
        </p:txBody>
      </p:sp>
      <p:sp>
        <p:nvSpPr>
          <p:cNvPr id="120874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20876" name="Text Box 44"/>
          <p:cNvSpPr txBox="1">
            <a:spLocks noChangeArrowheads="1"/>
          </p:cNvSpPr>
          <p:nvPr/>
        </p:nvSpPr>
        <p:spPr bwMode="auto">
          <a:xfrm>
            <a:off x="276225" y="1876425"/>
            <a:ext cx="3105150" cy="14890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5(a): PC jumps to the address on the bus (16).  The ISR there reads data from 0x8000, modifies the data, and writes the resulting data to 0x8001.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5(b): After being read, P1 deasserts </a:t>
            </a:r>
            <a:r>
              <a:rPr lang="en-US" sz="1400" i="1"/>
              <a:t>Int</a:t>
            </a:r>
            <a:r>
              <a:rPr lang="en-US" sz="1400"/>
              <a:t>.</a:t>
            </a:r>
            <a:endParaRPr lang="en-US" sz="1400" b="1"/>
          </a:p>
        </p:txBody>
      </p:sp>
      <p:grpSp>
        <p:nvGrpSpPr>
          <p:cNvPr id="121037" name="Group 205"/>
          <p:cNvGrpSpPr>
            <a:grpSpLocks/>
          </p:cNvGrpSpPr>
          <p:nvPr/>
        </p:nvGrpSpPr>
        <p:grpSpPr bwMode="auto">
          <a:xfrm>
            <a:off x="3540125" y="1852613"/>
            <a:ext cx="4989513" cy="2363787"/>
            <a:chOff x="2230" y="1167"/>
            <a:chExt cx="3143" cy="1489"/>
          </a:xfrm>
        </p:grpSpPr>
        <p:grpSp>
          <p:nvGrpSpPr>
            <p:cNvPr id="121035" name="Group 203"/>
            <p:cNvGrpSpPr>
              <a:grpSpLocks/>
            </p:cNvGrpSpPr>
            <p:nvPr/>
          </p:nvGrpSpPr>
          <p:grpSpPr bwMode="auto">
            <a:xfrm>
              <a:off x="2230" y="1167"/>
              <a:ext cx="3143" cy="1489"/>
              <a:chOff x="2230" y="1167"/>
              <a:chExt cx="3143" cy="1489"/>
            </a:xfrm>
          </p:grpSpPr>
          <p:sp>
            <p:nvSpPr>
              <p:cNvPr id="120835" name="Rectangle 3"/>
              <p:cNvSpPr>
                <a:spLocks noChangeArrowheads="1"/>
              </p:cNvSpPr>
              <p:nvPr/>
            </p:nvSpPr>
            <p:spPr bwMode="auto">
              <a:xfrm>
                <a:off x="3745" y="1167"/>
                <a:ext cx="429" cy="14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/>
                  <a:t>μP</a:t>
                </a:r>
              </a:p>
            </p:txBody>
          </p:sp>
          <p:sp>
            <p:nvSpPr>
              <p:cNvPr id="120836" name="Rectangle 4"/>
              <p:cNvSpPr>
                <a:spLocks noChangeArrowheads="1"/>
              </p:cNvSpPr>
              <p:nvPr/>
            </p:nvSpPr>
            <p:spPr bwMode="auto">
              <a:xfrm>
                <a:off x="4324" y="1960"/>
                <a:ext cx="458" cy="681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20837" name="Rectangle 5"/>
              <p:cNvSpPr>
                <a:spLocks noChangeArrowheads="1"/>
              </p:cNvSpPr>
              <p:nvPr/>
            </p:nvSpPr>
            <p:spPr bwMode="auto">
              <a:xfrm>
                <a:off x="4878" y="1960"/>
                <a:ext cx="458" cy="67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P2</a:t>
                </a:r>
              </a:p>
            </p:txBody>
          </p:sp>
          <p:sp>
            <p:nvSpPr>
              <p:cNvPr id="120838" name="Rectangle 6"/>
              <p:cNvSpPr>
                <a:spLocks noChangeArrowheads="1"/>
              </p:cNvSpPr>
              <p:nvPr/>
            </p:nvSpPr>
            <p:spPr bwMode="auto">
              <a:xfrm>
                <a:off x="4354" y="2462"/>
                <a:ext cx="377" cy="1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839" name="Rectangle 7"/>
              <p:cNvSpPr>
                <a:spLocks noChangeArrowheads="1"/>
              </p:cNvSpPr>
              <p:nvPr/>
            </p:nvSpPr>
            <p:spPr bwMode="auto">
              <a:xfrm>
                <a:off x="4907" y="2462"/>
                <a:ext cx="377" cy="1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 sz="1400">
                  <a:solidFill>
                    <a:schemeClr val="bg2"/>
                  </a:solidFill>
                </a:endParaRPr>
              </a:p>
            </p:txBody>
          </p:sp>
          <p:sp>
            <p:nvSpPr>
              <p:cNvPr id="120840" name="Freeform 8"/>
              <p:cNvSpPr>
                <a:spLocks/>
              </p:cNvSpPr>
              <p:nvPr/>
            </p:nvSpPr>
            <p:spPr bwMode="auto">
              <a:xfrm>
                <a:off x="4183" y="1693"/>
                <a:ext cx="1131" cy="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27" y="0"/>
                  </a:cxn>
                </a:cxnLst>
                <a:rect l="0" t="0" r="r" b="b"/>
                <a:pathLst>
                  <a:path w="1427" h="2">
                    <a:moveTo>
                      <a:pt x="0" y="2"/>
                    </a:moveTo>
                    <a:lnTo>
                      <a:pt x="1427" y="0"/>
                    </a:lnTo>
                  </a:path>
                </a:pathLst>
              </a:cu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1" name="Line 9"/>
              <p:cNvSpPr>
                <a:spLocks noChangeShapeType="1"/>
              </p:cNvSpPr>
              <p:nvPr/>
            </p:nvSpPr>
            <p:spPr bwMode="auto">
              <a:xfrm>
                <a:off x="456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2" name="Line 10"/>
              <p:cNvSpPr>
                <a:spLocks noChangeShapeType="1"/>
              </p:cNvSpPr>
              <p:nvPr/>
            </p:nvSpPr>
            <p:spPr bwMode="auto">
              <a:xfrm>
                <a:off x="5110" y="1693"/>
                <a:ext cx="0" cy="26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3" name="Text Box 11"/>
              <p:cNvSpPr txBox="1">
                <a:spLocks noChangeArrowheads="1"/>
              </p:cNvSpPr>
              <p:nvPr/>
            </p:nvSpPr>
            <p:spPr bwMode="auto">
              <a:xfrm>
                <a:off x="4768" y="1490"/>
                <a:ext cx="605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System bus</a:t>
                </a:r>
              </a:p>
            </p:txBody>
          </p:sp>
          <p:sp>
            <p:nvSpPr>
              <p:cNvPr id="120844" name="Rectangle 12"/>
              <p:cNvSpPr>
                <a:spLocks noChangeArrowheads="1"/>
              </p:cNvSpPr>
              <p:nvPr/>
            </p:nvSpPr>
            <p:spPr bwMode="auto">
              <a:xfrm>
                <a:off x="4306" y="1167"/>
                <a:ext cx="1018" cy="276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20845" name="Line 13"/>
              <p:cNvSpPr>
                <a:spLocks noChangeShapeType="1"/>
              </p:cNvSpPr>
              <p:nvPr/>
            </p:nvSpPr>
            <p:spPr bwMode="auto">
              <a:xfrm>
                <a:off x="4717" y="1439"/>
                <a:ext cx="0" cy="247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6" name="Freeform 14"/>
              <p:cNvSpPr>
                <a:spLocks/>
              </p:cNvSpPr>
              <p:nvPr/>
            </p:nvSpPr>
            <p:spPr bwMode="auto">
              <a:xfrm>
                <a:off x="3618" y="2257"/>
                <a:ext cx="157" cy="2"/>
              </a:xfrm>
              <a:custGeom>
                <a:avLst/>
                <a:gdLst/>
                <a:ahLst/>
                <a:cxnLst>
                  <a:cxn ang="0">
                    <a:pos x="196" y="3"/>
                  </a:cxn>
                  <a:cxn ang="0">
                    <a:pos x="0" y="0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47" name="Rectangle 15"/>
              <p:cNvSpPr>
                <a:spLocks noChangeArrowheads="1"/>
              </p:cNvSpPr>
              <p:nvPr/>
            </p:nvSpPr>
            <p:spPr bwMode="auto">
              <a:xfrm>
                <a:off x="4358" y="2313"/>
                <a:ext cx="39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20848" name="Rectangle 16"/>
              <p:cNvSpPr>
                <a:spLocks noChangeArrowheads="1"/>
              </p:cNvSpPr>
              <p:nvPr/>
            </p:nvSpPr>
            <p:spPr bwMode="auto">
              <a:xfrm>
                <a:off x="4917" y="2318"/>
                <a:ext cx="381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0x8001</a:t>
                </a:r>
              </a:p>
            </p:txBody>
          </p:sp>
          <p:sp>
            <p:nvSpPr>
              <p:cNvPr id="120849" name="Rectangle 17"/>
              <p:cNvSpPr>
                <a:spLocks noChangeArrowheads="1"/>
              </p:cNvSpPr>
              <p:nvPr/>
            </p:nvSpPr>
            <p:spPr bwMode="auto">
              <a:xfrm>
                <a:off x="2258" y="1167"/>
                <a:ext cx="1358" cy="148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 sz="1400"/>
              </a:p>
            </p:txBody>
          </p:sp>
          <p:sp>
            <p:nvSpPr>
              <p:cNvPr id="120850" name="Text Box 18"/>
              <p:cNvSpPr txBox="1">
                <a:spLocks noChangeArrowheads="1"/>
              </p:cNvSpPr>
              <p:nvPr/>
            </p:nvSpPr>
            <p:spPr bwMode="auto">
              <a:xfrm>
                <a:off x="2307" y="1413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16:</a:t>
                </a:r>
              </a:p>
            </p:txBody>
          </p:sp>
          <p:sp>
            <p:nvSpPr>
              <p:cNvPr id="120851" name="Text Box 19"/>
              <p:cNvSpPr txBox="1">
                <a:spLocks noChangeArrowheads="1"/>
              </p:cNvSpPr>
              <p:nvPr/>
            </p:nvSpPr>
            <p:spPr bwMode="auto">
              <a:xfrm>
                <a:off x="2591" y="1413"/>
                <a:ext cx="962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MOV R0, 0x8000</a:t>
                </a:r>
                <a:r>
                  <a:rPr lang="en-US" sz="1400"/>
                  <a:t> </a:t>
                </a:r>
              </a:p>
            </p:txBody>
          </p:sp>
          <p:sp>
            <p:nvSpPr>
              <p:cNvPr id="120852" name="Text Box 20"/>
              <p:cNvSpPr txBox="1">
                <a:spLocks noChangeArrowheads="1"/>
              </p:cNvSpPr>
              <p:nvPr/>
            </p:nvSpPr>
            <p:spPr bwMode="auto">
              <a:xfrm>
                <a:off x="2284" y="1542"/>
                <a:ext cx="249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17:</a:t>
                </a:r>
              </a:p>
            </p:txBody>
          </p:sp>
          <p:sp>
            <p:nvSpPr>
              <p:cNvPr id="120853" name="Text Box 21"/>
              <p:cNvSpPr txBox="1">
                <a:spLocks noChangeArrowheads="1"/>
              </p:cNvSpPr>
              <p:nvPr/>
            </p:nvSpPr>
            <p:spPr bwMode="auto">
              <a:xfrm>
                <a:off x="2591" y="1542"/>
                <a:ext cx="761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# modifies R0 </a:t>
                </a:r>
              </a:p>
            </p:txBody>
          </p:sp>
          <p:sp>
            <p:nvSpPr>
              <p:cNvPr id="120854" name="Text Box 22"/>
              <p:cNvSpPr txBox="1">
                <a:spLocks noChangeArrowheads="1"/>
              </p:cNvSpPr>
              <p:nvPr/>
            </p:nvSpPr>
            <p:spPr bwMode="auto">
              <a:xfrm>
                <a:off x="2295" y="1680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18:</a:t>
                </a:r>
              </a:p>
            </p:txBody>
          </p:sp>
          <p:sp>
            <p:nvSpPr>
              <p:cNvPr id="120855" name="Text Box 23"/>
              <p:cNvSpPr txBox="1">
                <a:spLocks noChangeArrowheads="1"/>
              </p:cNvSpPr>
              <p:nvPr/>
            </p:nvSpPr>
            <p:spPr bwMode="auto">
              <a:xfrm>
                <a:off x="2591" y="1680"/>
                <a:ext cx="1013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MOV 0x8001, R0</a:t>
                </a:r>
                <a:r>
                  <a:rPr lang="en-US" sz="1400"/>
                  <a:t> </a:t>
                </a:r>
              </a:p>
            </p:txBody>
          </p:sp>
          <p:sp>
            <p:nvSpPr>
              <p:cNvPr id="120856" name="Text Box 24"/>
              <p:cNvSpPr txBox="1">
                <a:spLocks noChangeArrowheads="1"/>
              </p:cNvSpPr>
              <p:nvPr/>
            </p:nvSpPr>
            <p:spPr bwMode="auto">
              <a:xfrm>
                <a:off x="2331" y="1820"/>
                <a:ext cx="202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19:</a:t>
                </a:r>
              </a:p>
            </p:txBody>
          </p:sp>
          <p:sp>
            <p:nvSpPr>
              <p:cNvPr id="120857" name="Text Box 25"/>
              <p:cNvSpPr txBox="1">
                <a:spLocks noChangeArrowheads="1"/>
              </p:cNvSpPr>
              <p:nvPr/>
            </p:nvSpPr>
            <p:spPr bwMode="auto">
              <a:xfrm>
                <a:off x="2591" y="1835"/>
                <a:ext cx="1045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RETI  # ISR return</a:t>
                </a:r>
              </a:p>
            </p:txBody>
          </p:sp>
          <p:sp>
            <p:nvSpPr>
              <p:cNvPr id="120858" name="Text Box 26"/>
              <p:cNvSpPr txBox="1">
                <a:spLocks noChangeArrowheads="1"/>
              </p:cNvSpPr>
              <p:nvPr/>
            </p:nvSpPr>
            <p:spPr bwMode="auto">
              <a:xfrm>
                <a:off x="2299" y="1292"/>
                <a:ext cx="292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>
                    <a:solidFill>
                      <a:schemeClr val="bg2"/>
                    </a:solidFill>
                  </a:rPr>
                  <a:t>ISR </a:t>
                </a:r>
              </a:p>
            </p:txBody>
          </p:sp>
          <p:sp>
            <p:nvSpPr>
              <p:cNvPr id="120859" name="Text Box 27"/>
              <p:cNvSpPr txBox="1">
                <a:spLocks noChangeArrowheads="1"/>
              </p:cNvSpPr>
              <p:nvPr/>
            </p:nvSpPr>
            <p:spPr bwMode="auto">
              <a:xfrm>
                <a:off x="2230" y="2272"/>
                <a:ext cx="28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100:</a:t>
                </a:r>
              </a:p>
            </p:txBody>
          </p:sp>
          <p:sp>
            <p:nvSpPr>
              <p:cNvPr id="120860" name="Text Box 28"/>
              <p:cNvSpPr txBox="1">
                <a:spLocks noChangeArrowheads="1"/>
              </p:cNvSpPr>
              <p:nvPr/>
            </p:nvSpPr>
            <p:spPr bwMode="auto">
              <a:xfrm>
                <a:off x="2278" y="2410"/>
                <a:ext cx="23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101:</a:t>
                </a:r>
              </a:p>
            </p:txBody>
          </p:sp>
          <p:sp>
            <p:nvSpPr>
              <p:cNvPr id="120861" name="Text Box 29"/>
              <p:cNvSpPr txBox="1">
                <a:spLocks noChangeArrowheads="1"/>
              </p:cNvSpPr>
              <p:nvPr/>
            </p:nvSpPr>
            <p:spPr bwMode="auto">
              <a:xfrm>
                <a:off x="2573" y="2272"/>
                <a:ext cx="593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instruction </a:t>
                </a:r>
              </a:p>
            </p:txBody>
          </p:sp>
          <p:sp>
            <p:nvSpPr>
              <p:cNvPr id="120862" name="Text Box 30"/>
              <p:cNvSpPr txBox="1">
                <a:spLocks noChangeArrowheads="1"/>
              </p:cNvSpPr>
              <p:nvPr/>
            </p:nvSpPr>
            <p:spPr bwMode="auto">
              <a:xfrm>
                <a:off x="2573" y="2410"/>
                <a:ext cx="60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instruction </a:t>
                </a:r>
              </a:p>
            </p:txBody>
          </p:sp>
          <p:sp>
            <p:nvSpPr>
              <p:cNvPr id="120863" name="Text Box 31"/>
              <p:cNvSpPr txBox="1">
                <a:spLocks noChangeArrowheads="1"/>
              </p:cNvSpPr>
              <p:nvPr/>
            </p:nvSpPr>
            <p:spPr bwMode="auto">
              <a:xfrm>
                <a:off x="2355" y="1913"/>
                <a:ext cx="172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20864" name="Text Box 32"/>
              <p:cNvSpPr txBox="1">
                <a:spLocks noChangeArrowheads="1"/>
              </p:cNvSpPr>
              <p:nvPr/>
            </p:nvSpPr>
            <p:spPr bwMode="auto">
              <a:xfrm>
                <a:off x="2299" y="2055"/>
                <a:ext cx="796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/>
                  <a:t>Main program</a:t>
                </a:r>
              </a:p>
            </p:txBody>
          </p:sp>
          <p:sp>
            <p:nvSpPr>
              <p:cNvPr id="120865" name="Text Box 33"/>
              <p:cNvSpPr txBox="1">
                <a:spLocks noChangeArrowheads="1"/>
              </p:cNvSpPr>
              <p:nvPr/>
            </p:nvSpPr>
            <p:spPr bwMode="auto">
              <a:xfrm>
                <a:off x="2343" y="2139"/>
                <a:ext cx="1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...</a:t>
                </a:r>
              </a:p>
            </p:txBody>
          </p:sp>
          <p:sp>
            <p:nvSpPr>
              <p:cNvPr id="120866" name="Text Box 34"/>
              <p:cNvSpPr txBox="1">
                <a:spLocks noChangeArrowheads="1"/>
              </p:cNvSpPr>
              <p:nvPr/>
            </p:nvSpPr>
            <p:spPr bwMode="auto">
              <a:xfrm>
                <a:off x="2492" y="1182"/>
                <a:ext cx="930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noProof="1"/>
                  <a:t>Program memory</a:t>
                </a:r>
              </a:p>
            </p:txBody>
          </p:sp>
          <p:sp>
            <p:nvSpPr>
              <p:cNvPr id="120867" name="Rectangle 35"/>
              <p:cNvSpPr>
                <a:spLocks noChangeArrowheads="1"/>
              </p:cNvSpPr>
              <p:nvPr/>
            </p:nvSpPr>
            <p:spPr bwMode="auto">
              <a:xfrm>
                <a:off x="3777" y="2180"/>
                <a:ext cx="256" cy="1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20868" name="Freeform 36"/>
              <p:cNvSpPr>
                <a:spLocks/>
              </p:cNvSpPr>
              <p:nvPr/>
            </p:nvSpPr>
            <p:spPr bwMode="auto">
              <a:xfrm>
                <a:off x="4179" y="2094"/>
                <a:ext cx="147" cy="3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0" y="3"/>
                  </a:cxn>
                </a:cxnLst>
                <a:rect l="0" t="0" r="r" b="b"/>
                <a:pathLst>
                  <a:path w="147" h="3">
                    <a:moveTo>
                      <a:pt x="147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Text Box 37"/>
              <p:cNvSpPr txBox="1">
                <a:spLocks noChangeArrowheads="1"/>
              </p:cNvSpPr>
              <p:nvPr/>
            </p:nvSpPr>
            <p:spPr bwMode="auto">
              <a:xfrm>
                <a:off x="3956" y="2026"/>
                <a:ext cx="190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Int</a:t>
                </a:r>
              </a:p>
            </p:txBody>
          </p:sp>
          <p:sp>
            <p:nvSpPr>
              <p:cNvPr id="120870" name="Freeform 38"/>
              <p:cNvSpPr>
                <a:spLocks/>
              </p:cNvSpPr>
              <p:nvPr/>
            </p:nvSpPr>
            <p:spPr bwMode="auto">
              <a:xfrm>
                <a:off x="4182" y="2009"/>
                <a:ext cx="149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49" y="0"/>
                  </a:cxn>
                </a:cxnLst>
                <a:rect l="0" t="0" r="r" b="b"/>
                <a:pathLst>
                  <a:path w="149" h="1">
                    <a:moveTo>
                      <a:pt x="0" y="1"/>
                    </a:moveTo>
                    <a:lnTo>
                      <a:pt x="149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1" name="Text Box 39"/>
              <p:cNvSpPr txBox="1">
                <a:spLocks noChangeArrowheads="1"/>
              </p:cNvSpPr>
              <p:nvPr/>
            </p:nvSpPr>
            <p:spPr bwMode="auto">
              <a:xfrm>
                <a:off x="3924" y="1920"/>
                <a:ext cx="230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Inta</a:t>
                </a:r>
              </a:p>
            </p:txBody>
          </p:sp>
          <p:sp>
            <p:nvSpPr>
              <p:cNvPr id="120872" name="Rectangle 40"/>
              <p:cNvSpPr>
                <a:spLocks noChangeArrowheads="1"/>
              </p:cNvSpPr>
              <p:nvPr/>
            </p:nvSpPr>
            <p:spPr bwMode="auto">
              <a:xfrm>
                <a:off x="4374" y="2137"/>
                <a:ext cx="214" cy="163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16</a:t>
                </a:r>
              </a:p>
            </p:txBody>
          </p:sp>
          <p:sp>
            <p:nvSpPr>
              <p:cNvPr id="120875" name="Rectangle 43"/>
              <p:cNvSpPr>
                <a:spLocks noChangeArrowheads="1"/>
              </p:cNvSpPr>
              <p:nvPr/>
            </p:nvSpPr>
            <p:spPr bwMode="auto">
              <a:xfrm>
                <a:off x="3783" y="2395"/>
                <a:ext cx="256" cy="160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100</a:t>
                </a:r>
              </a:p>
            </p:txBody>
          </p:sp>
          <p:sp>
            <p:nvSpPr>
              <p:cNvPr id="120963" name="Oval 131"/>
              <p:cNvSpPr>
                <a:spLocks noChangeArrowheads="1"/>
              </p:cNvSpPr>
              <p:nvPr/>
            </p:nvSpPr>
            <p:spPr bwMode="auto">
              <a:xfrm>
                <a:off x="4524" y="2490"/>
                <a:ext cx="86" cy="86"/>
              </a:xfrm>
              <a:prstGeom prst="ellipse">
                <a:avLst/>
              </a:prstGeom>
              <a:solidFill>
                <a:srgbClr val="969696"/>
              </a:solidFill>
              <a:ln w="12700" cap="sq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78" name="Freeform 46"/>
            <p:cNvSpPr>
              <a:spLocks/>
            </p:cNvSpPr>
            <p:nvPr/>
          </p:nvSpPr>
          <p:spPr bwMode="auto">
            <a:xfrm>
              <a:off x="3294" y="1307"/>
              <a:ext cx="295" cy="103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252" y="55"/>
                </a:cxn>
                <a:cxn ang="0">
                  <a:pos x="258" y="421"/>
                </a:cxn>
                <a:cxn ang="0">
                  <a:pos x="132" y="943"/>
                </a:cxn>
                <a:cxn ang="0">
                  <a:pos x="252" y="949"/>
                </a:cxn>
              </a:cxnLst>
              <a:rect l="0" t="0" r="r" b="b"/>
              <a:pathLst>
                <a:path w="295" h="1031">
                  <a:moveTo>
                    <a:pt x="0" y="91"/>
                  </a:moveTo>
                  <a:cubicBezTo>
                    <a:pt x="42" y="86"/>
                    <a:pt x="209" y="0"/>
                    <a:pt x="252" y="55"/>
                  </a:cubicBezTo>
                  <a:cubicBezTo>
                    <a:pt x="295" y="110"/>
                    <a:pt x="278" y="273"/>
                    <a:pt x="258" y="421"/>
                  </a:cubicBezTo>
                  <a:cubicBezTo>
                    <a:pt x="238" y="569"/>
                    <a:pt x="133" y="855"/>
                    <a:pt x="132" y="943"/>
                  </a:cubicBezTo>
                  <a:cubicBezTo>
                    <a:pt x="131" y="1031"/>
                    <a:pt x="227" y="948"/>
                    <a:pt x="252" y="94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120931" name="Group 99"/>
            <p:cNvGrpSpPr>
              <a:grpSpLocks/>
            </p:cNvGrpSpPr>
            <p:nvPr/>
          </p:nvGrpSpPr>
          <p:grpSpPr bwMode="auto">
            <a:xfrm>
              <a:off x="2230" y="1292"/>
              <a:ext cx="1406" cy="1263"/>
              <a:chOff x="2326" y="1388"/>
              <a:chExt cx="1406" cy="1263"/>
            </a:xfrm>
          </p:grpSpPr>
          <p:sp>
            <p:nvSpPr>
              <p:cNvPr id="120915" name="Text Box 83"/>
              <p:cNvSpPr txBox="1">
                <a:spLocks noChangeArrowheads="1"/>
              </p:cNvSpPr>
              <p:nvPr/>
            </p:nvSpPr>
            <p:spPr bwMode="auto">
              <a:xfrm>
                <a:off x="2403" y="1509"/>
                <a:ext cx="22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16:</a:t>
                </a:r>
              </a:p>
            </p:txBody>
          </p:sp>
          <p:sp>
            <p:nvSpPr>
              <p:cNvPr id="120916" name="Text Box 84"/>
              <p:cNvSpPr txBox="1">
                <a:spLocks noChangeArrowheads="1"/>
              </p:cNvSpPr>
              <p:nvPr/>
            </p:nvSpPr>
            <p:spPr bwMode="auto">
              <a:xfrm>
                <a:off x="2687" y="1509"/>
                <a:ext cx="962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MOV R0, 0x8000 </a:t>
                </a:r>
              </a:p>
            </p:txBody>
          </p:sp>
          <p:sp>
            <p:nvSpPr>
              <p:cNvPr id="120917" name="Text Box 85"/>
              <p:cNvSpPr txBox="1">
                <a:spLocks noChangeArrowheads="1"/>
              </p:cNvSpPr>
              <p:nvPr/>
            </p:nvSpPr>
            <p:spPr bwMode="auto">
              <a:xfrm>
                <a:off x="2380" y="1638"/>
                <a:ext cx="249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17:</a:t>
                </a:r>
              </a:p>
            </p:txBody>
          </p:sp>
          <p:sp>
            <p:nvSpPr>
              <p:cNvPr id="120918" name="Text Box 86"/>
              <p:cNvSpPr txBox="1">
                <a:spLocks noChangeArrowheads="1"/>
              </p:cNvSpPr>
              <p:nvPr/>
            </p:nvSpPr>
            <p:spPr bwMode="auto">
              <a:xfrm>
                <a:off x="2687" y="1638"/>
                <a:ext cx="761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# modifies R0 </a:t>
                </a:r>
              </a:p>
            </p:txBody>
          </p:sp>
          <p:sp>
            <p:nvSpPr>
              <p:cNvPr id="120919" name="Text Box 87"/>
              <p:cNvSpPr txBox="1">
                <a:spLocks noChangeArrowheads="1"/>
              </p:cNvSpPr>
              <p:nvPr/>
            </p:nvSpPr>
            <p:spPr bwMode="auto">
              <a:xfrm>
                <a:off x="2391" y="1776"/>
                <a:ext cx="23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18:</a:t>
                </a:r>
              </a:p>
            </p:txBody>
          </p:sp>
          <p:sp>
            <p:nvSpPr>
              <p:cNvPr id="120920" name="Text Box 88"/>
              <p:cNvSpPr txBox="1">
                <a:spLocks noChangeArrowheads="1"/>
              </p:cNvSpPr>
              <p:nvPr/>
            </p:nvSpPr>
            <p:spPr bwMode="auto">
              <a:xfrm>
                <a:off x="2687" y="1776"/>
                <a:ext cx="1013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MOV 0x8001, R0 </a:t>
                </a:r>
              </a:p>
            </p:txBody>
          </p:sp>
          <p:sp>
            <p:nvSpPr>
              <p:cNvPr id="120921" name="Text Box 89"/>
              <p:cNvSpPr txBox="1">
                <a:spLocks noChangeArrowheads="1"/>
              </p:cNvSpPr>
              <p:nvPr/>
            </p:nvSpPr>
            <p:spPr bwMode="auto">
              <a:xfrm>
                <a:off x="2427" y="1916"/>
                <a:ext cx="202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/>
                  <a:t>19:</a:t>
                </a:r>
              </a:p>
            </p:txBody>
          </p:sp>
          <p:sp>
            <p:nvSpPr>
              <p:cNvPr id="120922" name="Text Box 90"/>
              <p:cNvSpPr txBox="1">
                <a:spLocks noChangeArrowheads="1"/>
              </p:cNvSpPr>
              <p:nvPr/>
            </p:nvSpPr>
            <p:spPr bwMode="auto">
              <a:xfrm>
                <a:off x="2687" y="1931"/>
                <a:ext cx="1045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/>
                  <a:t>RETI  # ISR return</a:t>
                </a:r>
              </a:p>
            </p:txBody>
          </p:sp>
          <p:sp>
            <p:nvSpPr>
              <p:cNvPr id="120923" name="Text Box 91"/>
              <p:cNvSpPr txBox="1">
                <a:spLocks noChangeArrowheads="1"/>
              </p:cNvSpPr>
              <p:nvPr/>
            </p:nvSpPr>
            <p:spPr bwMode="auto">
              <a:xfrm>
                <a:off x="2395" y="1388"/>
                <a:ext cx="292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/>
                  <a:t>ISR </a:t>
                </a:r>
              </a:p>
            </p:txBody>
          </p:sp>
          <p:sp>
            <p:nvSpPr>
              <p:cNvPr id="120924" name="Text Box 92"/>
              <p:cNvSpPr txBox="1">
                <a:spLocks noChangeArrowheads="1"/>
              </p:cNvSpPr>
              <p:nvPr/>
            </p:nvSpPr>
            <p:spPr bwMode="auto">
              <a:xfrm>
                <a:off x="2326" y="2368"/>
                <a:ext cx="286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100:</a:t>
                </a:r>
              </a:p>
            </p:txBody>
          </p:sp>
          <p:sp>
            <p:nvSpPr>
              <p:cNvPr id="120925" name="Text Box 93"/>
              <p:cNvSpPr txBox="1">
                <a:spLocks noChangeArrowheads="1"/>
              </p:cNvSpPr>
              <p:nvPr/>
            </p:nvSpPr>
            <p:spPr bwMode="auto">
              <a:xfrm>
                <a:off x="2374" y="2506"/>
                <a:ext cx="23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101:</a:t>
                </a:r>
              </a:p>
            </p:txBody>
          </p:sp>
          <p:sp>
            <p:nvSpPr>
              <p:cNvPr id="120926" name="Text Box 94"/>
              <p:cNvSpPr txBox="1">
                <a:spLocks noChangeArrowheads="1"/>
              </p:cNvSpPr>
              <p:nvPr/>
            </p:nvSpPr>
            <p:spPr bwMode="auto">
              <a:xfrm>
                <a:off x="2669" y="2368"/>
                <a:ext cx="593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20927" name="Text Box 95"/>
              <p:cNvSpPr txBox="1">
                <a:spLocks noChangeArrowheads="1"/>
              </p:cNvSpPr>
              <p:nvPr/>
            </p:nvSpPr>
            <p:spPr bwMode="auto">
              <a:xfrm>
                <a:off x="2669" y="2506"/>
                <a:ext cx="609" cy="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20928" name="Text Box 96"/>
              <p:cNvSpPr txBox="1">
                <a:spLocks noChangeArrowheads="1"/>
              </p:cNvSpPr>
              <p:nvPr/>
            </p:nvSpPr>
            <p:spPr bwMode="auto">
              <a:xfrm>
                <a:off x="2451" y="2009"/>
                <a:ext cx="172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20929" name="Text Box 97"/>
              <p:cNvSpPr txBox="1">
                <a:spLocks noChangeArrowheads="1"/>
              </p:cNvSpPr>
              <p:nvPr/>
            </p:nvSpPr>
            <p:spPr bwMode="auto">
              <a:xfrm>
                <a:off x="2395" y="2151"/>
                <a:ext cx="796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400" i="1">
                    <a:solidFill>
                      <a:schemeClr val="bg2"/>
                    </a:solidFill>
                  </a:rPr>
                  <a:t>Main program</a:t>
                </a:r>
              </a:p>
            </p:txBody>
          </p:sp>
          <p:sp>
            <p:nvSpPr>
              <p:cNvPr id="120930" name="Text Box 98"/>
              <p:cNvSpPr txBox="1">
                <a:spLocks noChangeArrowheads="1"/>
              </p:cNvSpPr>
              <p:nvPr/>
            </p:nvSpPr>
            <p:spPr bwMode="auto">
              <a:xfrm>
                <a:off x="2439" y="2235"/>
                <a:ext cx="173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 sz="1400">
                    <a:solidFill>
                      <a:schemeClr val="bg2"/>
                    </a:solidFill>
                  </a:rPr>
                  <a:t>...</a:t>
                </a:r>
              </a:p>
            </p:txBody>
          </p:sp>
        </p:grpSp>
        <p:sp>
          <p:nvSpPr>
            <p:cNvPr id="120941" name="Freeform 109"/>
            <p:cNvSpPr>
              <a:spLocks/>
            </p:cNvSpPr>
            <p:nvPr/>
          </p:nvSpPr>
          <p:spPr bwMode="auto">
            <a:xfrm>
              <a:off x="4182" y="1776"/>
              <a:ext cx="582" cy="788"/>
            </a:xfrm>
            <a:custGeom>
              <a:avLst/>
              <a:gdLst/>
              <a:ahLst/>
              <a:cxnLst>
                <a:cxn ang="0">
                  <a:pos x="468" y="762"/>
                </a:cxn>
                <a:cxn ang="0">
                  <a:pos x="564" y="732"/>
                </a:cxn>
                <a:cxn ang="0">
                  <a:pos x="576" y="426"/>
                </a:cxn>
                <a:cxn ang="0">
                  <a:pos x="570" y="168"/>
                </a:cxn>
                <a:cxn ang="0">
                  <a:pos x="522" y="48"/>
                </a:cxn>
                <a:cxn ang="0">
                  <a:pos x="306" y="30"/>
                </a:cxn>
                <a:cxn ang="0">
                  <a:pos x="138" y="42"/>
                </a:cxn>
                <a:cxn ang="0">
                  <a:pos x="0" y="0"/>
                </a:cxn>
              </a:cxnLst>
              <a:rect l="0" t="0" r="r" b="b"/>
              <a:pathLst>
                <a:path w="582" h="788">
                  <a:moveTo>
                    <a:pt x="468" y="762"/>
                  </a:moveTo>
                  <a:cubicBezTo>
                    <a:pt x="484" y="757"/>
                    <a:pt x="546" y="788"/>
                    <a:pt x="564" y="732"/>
                  </a:cubicBezTo>
                  <a:cubicBezTo>
                    <a:pt x="582" y="676"/>
                    <a:pt x="575" y="520"/>
                    <a:pt x="576" y="426"/>
                  </a:cubicBezTo>
                  <a:cubicBezTo>
                    <a:pt x="577" y="332"/>
                    <a:pt x="579" y="231"/>
                    <a:pt x="570" y="168"/>
                  </a:cubicBezTo>
                  <a:cubicBezTo>
                    <a:pt x="561" y="105"/>
                    <a:pt x="566" y="71"/>
                    <a:pt x="522" y="48"/>
                  </a:cubicBezTo>
                  <a:cubicBezTo>
                    <a:pt x="478" y="25"/>
                    <a:pt x="370" y="31"/>
                    <a:pt x="306" y="30"/>
                  </a:cubicBezTo>
                  <a:cubicBezTo>
                    <a:pt x="242" y="29"/>
                    <a:pt x="189" y="47"/>
                    <a:pt x="138" y="42"/>
                  </a:cubicBezTo>
                  <a:cubicBezTo>
                    <a:pt x="87" y="37"/>
                    <a:pt x="29" y="9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2" name="Freeform 110"/>
            <p:cNvSpPr>
              <a:spLocks/>
            </p:cNvSpPr>
            <p:nvPr/>
          </p:nvSpPr>
          <p:spPr bwMode="auto">
            <a:xfrm>
              <a:off x="3887" y="1596"/>
              <a:ext cx="73" cy="144"/>
            </a:xfrm>
            <a:custGeom>
              <a:avLst/>
              <a:gdLst/>
              <a:ahLst/>
              <a:cxnLst>
                <a:cxn ang="0">
                  <a:pos x="61" y="144"/>
                </a:cxn>
                <a:cxn ang="0">
                  <a:pos x="7" y="96"/>
                </a:cxn>
                <a:cxn ang="0">
                  <a:pos x="19" y="30"/>
                </a:cxn>
                <a:cxn ang="0">
                  <a:pos x="73" y="0"/>
                </a:cxn>
              </a:cxnLst>
              <a:rect l="0" t="0" r="r" b="b"/>
              <a:pathLst>
                <a:path w="73" h="144">
                  <a:moveTo>
                    <a:pt x="61" y="144"/>
                  </a:moveTo>
                  <a:cubicBezTo>
                    <a:pt x="52" y="135"/>
                    <a:pt x="14" y="115"/>
                    <a:pt x="7" y="96"/>
                  </a:cubicBezTo>
                  <a:cubicBezTo>
                    <a:pt x="0" y="77"/>
                    <a:pt x="8" y="46"/>
                    <a:pt x="19" y="30"/>
                  </a:cubicBezTo>
                  <a:cubicBezTo>
                    <a:pt x="30" y="14"/>
                    <a:pt x="62" y="6"/>
                    <a:pt x="73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3" name="Freeform 111"/>
            <p:cNvSpPr>
              <a:spLocks/>
            </p:cNvSpPr>
            <p:nvPr/>
          </p:nvSpPr>
          <p:spPr bwMode="auto">
            <a:xfrm>
              <a:off x="4230" y="1589"/>
              <a:ext cx="810" cy="73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88" y="7"/>
                </a:cxn>
                <a:cxn ang="0">
                  <a:pos x="570" y="19"/>
                </a:cxn>
                <a:cxn ang="0">
                  <a:pos x="726" y="121"/>
                </a:cxn>
                <a:cxn ang="0">
                  <a:pos x="762" y="289"/>
                </a:cxn>
                <a:cxn ang="0">
                  <a:pos x="810" y="733"/>
                </a:cxn>
              </a:cxnLst>
              <a:rect l="0" t="0" r="r" b="b"/>
              <a:pathLst>
                <a:path w="810" h="733">
                  <a:moveTo>
                    <a:pt x="0" y="7"/>
                  </a:moveTo>
                  <a:cubicBezTo>
                    <a:pt x="48" y="7"/>
                    <a:pt x="193" y="5"/>
                    <a:pt x="288" y="7"/>
                  </a:cubicBezTo>
                  <a:cubicBezTo>
                    <a:pt x="383" y="9"/>
                    <a:pt x="497" y="0"/>
                    <a:pt x="570" y="19"/>
                  </a:cubicBezTo>
                  <a:cubicBezTo>
                    <a:pt x="643" y="38"/>
                    <a:pt x="694" y="76"/>
                    <a:pt x="726" y="121"/>
                  </a:cubicBezTo>
                  <a:cubicBezTo>
                    <a:pt x="758" y="166"/>
                    <a:pt x="748" y="187"/>
                    <a:pt x="762" y="289"/>
                  </a:cubicBezTo>
                  <a:cubicBezTo>
                    <a:pt x="776" y="391"/>
                    <a:pt x="800" y="641"/>
                    <a:pt x="810" y="733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0944" name="Oval 112"/>
            <p:cNvSpPr>
              <a:spLocks noChangeArrowheads="1"/>
            </p:cNvSpPr>
            <p:nvPr/>
          </p:nvSpPr>
          <p:spPr bwMode="auto">
            <a:xfrm>
              <a:off x="4524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945" name="Oval 113"/>
            <p:cNvSpPr>
              <a:spLocks noChangeArrowheads="1"/>
            </p:cNvSpPr>
            <p:nvPr/>
          </p:nvSpPr>
          <p:spPr bwMode="auto">
            <a:xfrm>
              <a:off x="4038" y="1704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0946" name="Group 114"/>
            <p:cNvGrpSpPr>
              <a:grpSpLocks/>
            </p:cNvGrpSpPr>
            <p:nvPr/>
          </p:nvGrpSpPr>
          <p:grpSpPr bwMode="auto">
            <a:xfrm>
              <a:off x="4014" y="1536"/>
              <a:ext cx="121" cy="121"/>
              <a:chOff x="3990" y="1536"/>
              <a:chExt cx="121" cy="121"/>
            </a:xfrm>
          </p:grpSpPr>
          <p:sp>
            <p:nvSpPr>
              <p:cNvPr id="120947" name="Oval 115"/>
              <p:cNvSpPr>
                <a:spLocks noChangeArrowheads="1"/>
              </p:cNvSpPr>
              <p:nvPr/>
            </p:nvSpPr>
            <p:spPr bwMode="auto">
              <a:xfrm>
                <a:off x="4008" y="155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948" name="Oval 116"/>
              <p:cNvSpPr>
                <a:spLocks noChangeArrowheads="1"/>
              </p:cNvSpPr>
              <p:nvPr/>
            </p:nvSpPr>
            <p:spPr bwMode="auto">
              <a:xfrm>
                <a:off x="3990" y="1536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949" name="Group 117"/>
            <p:cNvGrpSpPr>
              <a:grpSpLocks/>
            </p:cNvGrpSpPr>
            <p:nvPr/>
          </p:nvGrpSpPr>
          <p:grpSpPr bwMode="auto">
            <a:xfrm>
              <a:off x="5046" y="2478"/>
              <a:ext cx="121" cy="121"/>
              <a:chOff x="3990" y="1536"/>
              <a:chExt cx="121" cy="121"/>
            </a:xfrm>
          </p:grpSpPr>
          <p:sp>
            <p:nvSpPr>
              <p:cNvPr id="120950" name="Oval 118"/>
              <p:cNvSpPr>
                <a:spLocks noChangeArrowheads="1"/>
              </p:cNvSpPr>
              <p:nvPr/>
            </p:nvSpPr>
            <p:spPr bwMode="auto">
              <a:xfrm>
                <a:off x="4008" y="155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951" name="Oval 119"/>
              <p:cNvSpPr>
                <a:spLocks noChangeArrowheads="1"/>
              </p:cNvSpPr>
              <p:nvPr/>
            </p:nvSpPr>
            <p:spPr bwMode="auto">
              <a:xfrm>
                <a:off x="3990" y="1536"/>
                <a:ext cx="121" cy="12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952" name="Rectangle 120"/>
            <p:cNvSpPr>
              <a:spLocks noChangeArrowheads="1"/>
            </p:cNvSpPr>
            <p:nvPr/>
          </p:nvSpPr>
          <p:spPr bwMode="auto">
            <a:xfrm>
              <a:off x="4324" y="1960"/>
              <a:ext cx="458" cy="6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20953" name="Rectangle 121"/>
            <p:cNvSpPr>
              <a:spLocks noChangeArrowheads="1"/>
            </p:cNvSpPr>
            <p:nvPr/>
          </p:nvSpPr>
          <p:spPr bwMode="auto">
            <a:xfrm>
              <a:off x="4878" y="1960"/>
              <a:ext cx="458" cy="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P2</a:t>
              </a:r>
            </a:p>
          </p:txBody>
        </p:sp>
        <p:sp>
          <p:nvSpPr>
            <p:cNvPr id="120954" name="Rectangle 122"/>
            <p:cNvSpPr>
              <a:spLocks noChangeArrowheads="1"/>
            </p:cNvSpPr>
            <p:nvPr/>
          </p:nvSpPr>
          <p:spPr bwMode="auto">
            <a:xfrm>
              <a:off x="4354" y="2462"/>
              <a:ext cx="377" cy="1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0955" name="Rectangle 123"/>
            <p:cNvSpPr>
              <a:spLocks noChangeArrowheads="1"/>
            </p:cNvSpPr>
            <p:nvPr/>
          </p:nvSpPr>
          <p:spPr bwMode="auto">
            <a:xfrm>
              <a:off x="4907" y="2462"/>
              <a:ext cx="377" cy="1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0956" name="Rectangle 124"/>
            <p:cNvSpPr>
              <a:spLocks noChangeArrowheads="1"/>
            </p:cNvSpPr>
            <p:nvPr/>
          </p:nvSpPr>
          <p:spPr bwMode="auto">
            <a:xfrm>
              <a:off x="4358" y="2313"/>
              <a:ext cx="39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20957" name="Rectangle 125"/>
            <p:cNvSpPr>
              <a:spLocks noChangeArrowheads="1"/>
            </p:cNvSpPr>
            <p:nvPr/>
          </p:nvSpPr>
          <p:spPr bwMode="auto">
            <a:xfrm>
              <a:off x="4917" y="2318"/>
              <a:ext cx="3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0x8001</a:t>
              </a:r>
            </a:p>
          </p:txBody>
        </p:sp>
        <p:sp>
          <p:nvSpPr>
            <p:cNvPr id="120958" name="Freeform 126"/>
            <p:cNvSpPr>
              <a:spLocks/>
            </p:cNvSpPr>
            <p:nvPr/>
          </p:nvSpPr>
          <p:spPr bwMode="auto">
            <a:xfrm>
              <a:off x="4189" y="1693"/>
              <a:ext cx="113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59" name="Line 127"/>
            <p:cNvSpPr>
              <a:spLocks noChangeShapeType="1"/>
            </p:cNvSpPr>
            <p:nvPr/>
          </p:nvSpPr>
          <p:spPr bwMode="auto">
            <a:xfrm>
              <a:off x="4560" y="1693"/>
              <a:ext cx="0" cy="2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60" name="Line 128"/>
            <p:cNvSpPr>
              <a:spLocks noChangeShapeType="1"/>
            </p:cNvSpPr>
            <p:nvPr/>
          </p:nvSpPr>
          <p:spPr bwMode="auto">
            <a:xfrm>
              <a:off x="5104" y="1693"/>
              <a:ext cx="0" cy="2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61" name="Text Box 129"/>
            <p:cNvSpPr txBox="1">
              <a:spLocks noChangeArrowheads="1"/>
            </p:cNvSpPr>
            <p:nvPr/>
          </p:nvSpPr>
          <p:spPr bwMode="auto">
            <a:xfrm>
              <a:off x="4768" y="1490"/>
              <a:ext cx="60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System bus</a:t>
              </a:r>
            </a:p>
          </p:txBody>
        </p:sp>
        <p:sp>
          <p:nvSpPr>
            <p:cNvPr id="120982" name="Oval 150"/>
            <p:cNvSpPr>
              <a:spLocks noChangeArrowheads="1"/>
            </p:cNvSpPr>
            <p:nvPr/>
          </p:nvSpPr>
          <p:spPr bwMode="auto">
            <a:xfrm>
              <a:off x="5064" y="2496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983" name="Oval 151"/>
            <p:cNvSpPr>
              <a:spLocks noChangeArrowheads="1"/>
            </p:cNvSpPr>
            <p:nvPr/>
          </p:nvSpPr>
          <p:spPr bwMode="auto">
            <a:xfrm>
              <a:off x="5046" y="2478"/>
              <a:ext cx="121" cy="12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0897" name="Text Box 65"/>
            <p:cNvSpPr txBox="1">
              <a:spLocks noChangeArrowheads="1"/>
            </p:cNvSpPr>
            <p:nvPr/>
          </p:nvSpPr>
          <p:spPr bwMode="auto">
            <a:xfrm>
              <a:off x="4200" y="2154"/>
              <a:ext cx="138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20909" name="Freeform 77"/>
            <p:cNvSpPr>
              <a:spLocks/>
            </p:cNvSpPr>
            <p:nvPr/>
          </p:nvSpPr>
          <p:spPr bwMode="auto">
            <a:xfrm>
              <a:off x="4179" y="2094"/>
              <a:ext cx="147" cy="3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0" y="3"/>
                </a:cxn>
              </a:cxnLst>
              <a:rect l="0" t="0" r="r" b="b"/>
              <a:pathLst>
                <a:path w="147" h="3">
                  <a:moveTo>
                    <a:pt x="147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3956" y="2026"/>
              <a:ext cx="190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Int</a:t>
              </a:r>
            </a:p>
          </p:txBody>
        </p:sp>
        <p:sp>
          <p:nvSpPr>
            <p:cNvPr id="120996" name="Oval 164"/>
            <p:cNvSpPr>
              <a:spLocks noChangeArrowheads="1"/>
            </p:cNvSpPr>
            <p:nvPr/>
          </p:nvSpPr>
          <p:spPr bwMode="auto">
            <a:xfrm>
              <a:off x="4500" y="2472"/>
              <a:ext cx="114" cy="11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1036" name="Oval 204"/>
            <p:cNvSpPr>
              <a:spLocks noChangeArrowheads="1"/>
            </p:cNvSpPr>
            <p:nvPr/>
          </p:nvSpPr>
          <p:spPr bwMode="auto">
            <a:xfrm>
              <a:off x="4506" y="2490"/>
              <a:ext cx="86" cy="8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B05ED-BEC0-492E-B6A0-CAFCAAA56DFA}" type="slidenum">
              <a:rPr lang="en-US"/>
              <a:pPr/>
              <a:t>31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Interrupt-driven I/O using vectored interrupt </a:t>
            </a:r>
          </a:p>
        </p:txBody>
      </p:sp>
      <p:sp>
        <p:nvSpPr>
          <p:cNvPr id="121899" name="Text Box 43"/>
          <p:cNvSpPr txBox="1">
            <a:spLocks noChangeArrowheads="1"/>
          </p:cNvSpPr>
          <p:nvPr/>
        </p:nvSpPr>
        <p:spPr bwMode="auto">
          <a:xfrm>
            <a:off x="276225" y="1876425"/>
            <a:ext cx="3105150" cy="425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/>
              <a:t>6: The ISR returns, thus restoring the PC to 100+1=101, where the </a:t>
            </a:r>
            <a:r>
              <a:rPr lang="en-US" sz="1400">
                <a:cs typeface="Times New Roman" pitchFamily="18" charset="0"/>
              </a:rPr>
              <a:t>μ</a:t>
            </a:r>
            <a:r>
              <a:rPr lang="en-US" sz="1400"/>
              <a:t>P resumes</a:t>
            </a:r>
            <a:endParaRPr lang="en-US" sz="1400" b="1"/>
          </a:p>
        </p:txBody>
      </p:sp>
      <p:grpSp>
        <p:nvGrpSpPr>
          <p:cNvPr id="122011" name="Group 155"/>
          <p:cNvGrpSpPr>
            <a:grpSpLocks/>
          </p:cNvGrpSpPr>
          <p:nvPr/>
        </p:nvGrpSpPr>
        <p:grpSpPr bwMode="auto">
          <a:xfrm>
            <a:off x="3781425" y="1882775"/>
            <a:ext cx="4813300" cy="2262188"/>
            <a:chOff x="2202" y="1138"/>
            <a:chExt cx="3032" cy="1425"/>
          </a:xfrm>
        </p:grpSpPr>
        <p:sp>
          <p:nvSpPr>
            <p:cNvPr id="122012" name="Rectangle 156"/>
            <p:cNvSpPr>
              <a:spLocks noChangeArrowheads="1"/>
            </p:cNvSpPr>
            <p:nvPr/>
          </p:nvSpPr>
          <p:spPr bwMode="auto">
            <a:xfrm>
              <a:off x="3662" y="1138"/>
              <a:ext cx="413" cy="14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22013" name="Rectangle 157"/>
            <p:cNvSpPr>
              <a:spLocks noChangeArrowheads="1"/>
            </p:cNvSpPr>
            <p:nvPr/>
          </p:nvSpPr>
          <p:spPr bwMode="auto">
            <a:xfrm>
              <a:off x="4223" y="1923"/>
              <a:ext cx="439" cy="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22014" name="Rectangle 158"/>
            <p:cNvSpPr>
              <a:spLocks noChangeArrowheads="1"/>
            </p:cNvSpPr>
            <p:nvPr/>
          </p:nvSpPr>
          <p:spPr bwMode="auto">
            <a:xfrm>
              <a:off x="4756" y="1923"/>
              <a:ext cx="440" cy="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P2</a:t>
              </a:r>
              <a:endParaRPr lang="en-US" sz="1400"/>
            </a:p>
          </p:txBody>
        </p:sp>
        <p:sp>
          <p:nvSpPr>
            <p:cNvPr id="122015" name="Rectangle 159"/>
            <p:cNvSpPr>
              <a:spLocks noChangeArrowheads="1"/>
            </p:cNvSpPr>
            <p:nvPr/>
          </p:nvSpPr>
          <p:spPr bwMode="auto">
            <a:xfrm>
              <a:off x="4249" y="2369"/>
              <a:ext cx="364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16" name="Rectangle 160"/>
            <p:cNvSpPr>
              <a:spLocks noChangeArrowheads="1"/>
            </p:cNvSpPr>
            <p:nvPr/>
          </p:nvSpPr>
          <p:spPr bwMode="auto">
            <a:xfrm>
              <a:off x="4785" y="2369"/>
              <a:ext cx="363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17" name="Freeform 161"/>
            <p:cNvSpPr>
              <a:spLocks/>
            </p:cNvSpPr>
            <p:nvPr/>
          </p:nvSpPr>
          <p:spPr bwMode="auto">
            <a:xfrm>
              <a:off x="4085" y="1658"/>
              <a:ext cx="1091" cy="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7" y="0"/>
                </a:cxn>
              </a:cxnLst>
              <a:rect l="0" t="0" r="r" b="b"/>
              <a:pathLst>
                <a:path w="1427" h="2">
                  <a:moveTo>
                    <a:pt x="0" y="2"/>
                  </a:moveTo>
                  <a:lnTo>
                    <a:pt x="1427" y="0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18" name="Line 162"/>
            <p:cNvSpPr>
              <a:spLocks noChangeShapeType="1"/>
            </p:cNvSpPr>
            <p:nvPr/>
          </p:nvSpPr>
          <p:spPr bwMode="auto">
            <a:xfrm>
              <a:off x="4448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19" name="Line 163"/>
            <p:cNvSpPr>
              <a:spLocks noChangeShapeType="1"/>
            </p:cNvSpPr>
            <p:nvPr/>
          </p:nvSpPr>
          <p:spPr bwMode="auto">
            <a:xfrm>
              <a:off x="4980" y="1658"/>
              <a:ext cx="0" cy="258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20" name="Text Box 164"/>
            <p:cNvSpPr txBox="1">
              <a:spLocks noChangeArrowheads="1"/>
            </p:cNvSpPr>
            <p:nvPr/>
          </p:nvSpPr>
          <p:spPr bwMode="auto">
            <a:xfrm>
              <a:off x="4651" y="1458"/>
              <a:ext cx="583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22021" name="Rectangle 165"/>
            <p:cNvSpPr>
              <a:spLocks noChangeArrowheads="1"/>
            </p:cNvSpPr>
            <p:nvPr/>
          </p:nvSpPr>
          <p:spPr bwMode="auto">
            <a:xfrm>
              <a:off x="4203" y="1138"/>
              <a:ext cx="983" cy="273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22022" name="Line 166"/>
            <p:cNvSpPr>
              <a:spLocks noChangeShapeType="1"/>
            </p:cNvSpPr>
            <p:nvPr/>
          </p:nvSpPr>
          <p:spPr bwMode="auto">
            <a:xfrm>
              <a:off x="4601" y="1407"/>
              <a:ext cx="0" cy="24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23" name="Freeform 167"/>
            <p:cNvSpPr>
              <a:spLocks/>
            </p:cNvSpPr>
            <p:nvPr/>
          </p:nvSpPr>
          <p:spPr bwMode="auto">
            <a:xfrm>
              <a:off x="3540" y="2217"/>
              <a:ext cx="151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24" name="Rectangle 168"/>
            <p:cNvSpPr>
              <a:spLocks noChangeArrowheads="1"/>
            </p:cNvSpPr>
            <p:nvPr/>
          </p:nvSpPr>
          <p:spPr bwMode="auto">
            <a:xfrm>
              <a:off x="4232" y="2170"/>
              <a:ext cx="38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22025" name="Rectangle 169"/>
            <p:cNvSpPr>
              <a:spLocks noChangeArrowheads="1"/>
            </p:cNvSpPr>
            <p:nvPr/>
          </p:nvSpPr>
          <p:spPr bwMode="auto">
            <a:xfrm>
              <a:off x="4777" y="2170"/>
              <a:ext cx="3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0x8001</a:t>
              </a:r>
            </a:p>
          </p:txBody>
        </p:sp>
        <p:sp>
          <p:nvSpPr>
            <p:cNvPr id="122026" name="Rectangle 170"/>
            <p:cNvSpPr>
              <a:spLocks noChangeArrowheads="1"/>
            </p:cNvSpPr>
            <p:nvPr/>
          </p:nvSpPr>
          <p:spPr bwMode="auto">
            <a:xfrm>
              <a:off x="2229" y="1138"/>
              <a:ext cx="1309" cy="14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 sz="1400"/>
            </a:p>
          </p:txBody>
        </p:sp>
        <p:sp>
          <p:nvSpPr>
            <p:cNvPr id="122027" name="Text Box 171"/>
            <p:cNvSpPr txBox="1">
              <a:spLocks noChangeArrowheads="1"/>
            </p:cNvSpPr>
            <p:nvPr/>
          </p:nvSpPr>
          <p:spPr bwMode="auto">
            <a:xfrm>
              <a:off x="2277" y="1381"/>
              <a:ext cx="21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16:</a:t>
              </a:r>
            </a:p>
          </p:txBody>
        </p:sp>
        <p:sp>
          <p:nvSpPr>
            <p:cNvPr id="122028" name="Text Box 172"/>
            <p:cNvSpPr txBox="1">
              <a:spLocks noChangeArrowheads="1"/>
            </p:cNvSpPr>
            <p:nvPr/>
          </p:nvSpPr>
          <p:spPr bwMode="auto">
            <a:xfrm>
              <a:off x="2550" y="1381"/>
              <a:ext cx="92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R0, 0x8000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29" name="Text Box 173"/>
            <p:cNvSpPr txBox="1">
              <a:spLocks noChangeArrowheads="1"/>
            </p:cNvSpPr>
            <p:nvPr/>
          </p:nvSpPr>
          <p:spPr bwMode="auto">
            <a:xfrm>
              <a:off x="2254" y="1509"/>
              <a:ext cx="24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17:</a:t>
              </a:r>
            </a:p>
          </p:txBody>
        </p:sp>
        <p:sp>
          <p:nvSpPr>
            <p:cNvPr id="122030" name="Text Box 174"/>
            <p:cNvSpPr txBox="1">
              <a:spLocks noChangeArrowheads="1"/>
            </p:cNvSpPr>
            <p:nvPr/>
          </p:nvSpPr>
          <p:spPr bwMode="auto">
            <a:xfrm>
              <a:off x="2550" y="1509"/>
              <a:ext cx="73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# modifies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31" name="Text Box 175"/>
            <p:cNvSpPr txBox="1">
              <a:spLocks noChangeArrowheads="1"/>
            </p:cNvSpPr>
            <p:nvPr/>
          </p:nvSpPr>
          <p:spPr bwMode="auto">
            <a:xfrm>
              <a:off x="2265" y="1646"/>
              <a:ext cx="229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18:</a:t>
              </a:r>
            </a:p>
          </p:txBody>
        </p:sp>
        <p:sp>
          <p:nvSpPr>
            <p:cNvPr id="122032" name="Text Box 176"/>
            <p:cNvSpPr txBox="1">
              <a:spLocks noChangeArrowheads="1"/>
            </p:cNvSpPr>
            <p:nvPr/>
          </p:nvSpPr>
          <p:spPr bwMode="auto">
            <a:xfrm>
              <a:off x="2550" y="1646"/>
              <a:ext cx="97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MOV 0x8001, R0</a:t>
              </a:r>
              <a:r>
                <a:rPr lang="en-US" sz="1400">
                  <a:solidFill>
                    <a:srgbClr val="808080"/>
                  </a:solidFill>
                </a:rPr>
                <a:t> </a:t>
              </a:r>
            </a:p>
          </p:txBody>
        </p:sp>
        <p:sp>
          <p:nvSpPr>
            <p:cNvPr id="122033" name="Text Box 177"/>
            <p:cNvSpPr txBox="1">
              <a:spLocks noChangeArrowheads="1"/>
            </p:cNvSpPr>
            <p:nvPr/>
          </p:nvSpPr>
          <p:spPr bwMode="auto">
            <a:xfrm>
              <a:off x="2299" y="1784"/>
              <a:ext cx="19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/>
                <a:t>19:</a:t>
              </a:r>
            </a:p>
          </p:txBody>
        </p:sp>
        <p:sp>
          <p:nvSpPr>
            <p:cNvPr id="122034" name="Text Box 178"/>
            <p:cNvSpPr txBox="1">
              <a:spLocks noChangeArrowheads="1"/>
            </p:cNvSpPr>
            <p:nvPr/>
          </p:nvSpPr>
          <p:spPr bwMode="auto">
            <a:xfrm>
              <a:off x="2550" y="1799"/>
              <a:ext cx="1007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/>
                <a:t>RETI  # ISR return</a:t>
              </a:r>
            </a:p>
          </p:txBody>
        </p:sp>
        <p:sp>
          <p:nvSpPr>
            <p:cNvPr id="122035" name="Text Box 179"/>
            <p:cNvSpPr txBox="1">
              <a:spLocks noChangeArrowheads="1"/>
            </p:cNvSpPr>
            <p:nvPr/>
          </p:nvSpPr>
          <p:spPr bwMode="auto">
            <a:xfrm>
              <a:off x="2269" y="1262"/>
              <a:ext cx="281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/>
                <a:t>ISR </a:t>
              </a:r>
            </a:p>
          </p:txBody>
        </p:sp>
        <p:sp>
          <p:nvSpPr>
            <p:cNvPr id="122036" name="Text Box 180"/>
            <p:cNvSpPr txBox="1">
              <a:spLocks noChangeArrowheads="1"/>
            </p:cNvSpPr>
            <p:nvPr/>
          </p:nvSpPr>
          <p:spPr bwMode="auto">
            <a:xfrm>
              <a:off x="2202" y="2232"/>
              <a:ext cx="27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100:</a:t>
              </a:r>
            </a:p>
          </p:txBody>
        </p:sp>
        <p:sp>
          <p:nvSpPr>
            <p:cNvPr id="122037" name="Text Box 181"/>
            <p:cNvSpPr txBox="1">
              <a:spLocks noChangeArrowheads="1"/>
            </p:cNvSpPr>
            <p:nvPr/>
          </p:nvSpPr>
          <p:spPr bwMode="auto">
            <a:xfrm>
              <a:off x="2248" y="2369"/>
              <a:ext cx="22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101:</a:t>
              </a:r>
            </a:p>
          </p:txBody>
        </p:sp>
        <p:sp>
          <p:nvSpPr>
            <p:cNvPr id="122038" name="Text Box 182"/>
            <p:cNvSpPr txBox="1">
              <a:spLocks noChangeArrowheads="1"/>
            </p:cNvSpPr>
            <p:nvPr/>
          </p:nvSpPr>
          <p:spPr bwMode="auto">
            <a:xfrm>
              <a:off x="2533" y="2232"/>
              <a:ext cx="5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</a:t>
              </a:r>
              <a:r>
                <a:rPr lang="en-US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2039" name="Text Box 183"/>
            <p:cNvSpPr txBox="1">
              <a:spLocks noChangeArrowheads="1"/>
            </p:cNvSpPr>
            <p:nvPr/>
          </p:nvSpPr>
          <p:spPr bwMode="auto">
            <a:xfrm>
              <a:off x="2533" y="2369"/>
              <a:ext cx="5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instruction </a:t>
              </a:r>
            </a:p>
          </p:txBody>
        </p:sp>
        <p:sp>
          <p:nvSpPr>
            <p:cNvPr id="122040" name="Text Box 184"/>
            <p:cNvSpPr txBox="1">
              <a:spLocks noChangeArrowheads="1"/>
            </p:cNvSpPr>
            <p:nvPr/>
          </p:nvSpPr>
          <p:spPr bwMode="auto">
            <a:xfrm>
              <a:off x="2322" y="1876"/>
              <a:ext cx="167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22041" name="Text Box 185"/>
            <p:cNvSpPr txBox="1">
              <a:spLocks noChangeArrowheads="1"/>
            </p:cNvSpPr>
            <p:nvPr/>
          </p:nvSpPr>
          <p:spPr bwMode="auto">
            <a:xfrm>
              <a:off x="2269" y="2017"/>
              <a:ext cx="7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i="1">
                  <a:solidFill>
                    <a:schemeClr val="bg2"/>
                  </a:solidFill>
                </a:rPr>
                <a:t>Main program</a:t>
              </a:r>
            </a:p>
          </p:txBody>
        </p:sp>
        <p:sp>
          <p:nvSpPr>
            <p:cNvPr id="122042" name="Text Box 186"/>
            <p:cNvSpPr txBox="1">
              <a:spLocks noChangeArrowheads="1"/>
            </p:cNvSpPr>
            <p:nvPr/>
          </p:nvSpPr>
          <p:spPr bwMode="auto">
            <a:xfrm>
              <a:off x="2311" y="2100"/>
              <a:ext cx="16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22043" name="Text Box 187"/>
            <p:cNvSpPr txBox="1">
              <a:spLocks noChangeArrowheads="1"/>
            </p:cNvSpPr>
            <p:nvPr/>
          </p:nvSpPr>
          <p:spPr bwMode="auto">
            <a:xfrm>
              <a:off x="2454" y="1153"/>
              <a:ext cx="8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400" noProof="1"/>
                <a:t>Program memory</a:t>
              </a:r>
            </a:p>
          </p:txBody>
        </p:sp>
        <p:sp>
          <p:nvSpPr>
            <p:cNvPr id="122044" name="Rectangle 188"/>
            <p:cNvSpPr>
              <a:spLocks noChangeArrowheads="1"/>
            </p:cNvSpPr>
            <p:nvPr/>
          </p:nvSpPr>
          <p:spPr bwMode="auto">
            <a:xfrm>
              <a:off x="3693" y="2140"/>
              <a:ext cx="247" cy="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2045" name="Freeform 189"/>
            <p:cNvSpPr>
              <a:spLocks/>
            </p:cNvSpPr>
            <p:nvPr/>
          </p:nvSpPr>
          <p:spPr bwMode="auto">
            <a:xfrm>
              <a:off x="4081" y="2016"/>
              <a:ext cx="143" cy="1"/>
            </a:xfrm>
            <a:custGeom>
              <a:avLst/>
              <a:gdLst/>
              <a:ahLst/>
              <a:cxnLst>
                <a:cxn ang="0">
                  <a:pos x="143" y="0"/>
                </a:cxn>
                <a:cxn ang="0">
                  <a:pos x="0" y="1"/>
                </a:cxn>
              </a:cxnLst>
              <a:rect l="0" t="0" r="r" b="b"/>
              <a:pathLst>
                <a:path w="143" h="1">
                  <a:moveTo>
                    <a:pt x="14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046" name="Text Box 190"/>
            <p:cNvSpPr txBox="1">
              <a:spLocks noChangeArrowheads="1"/>
            </p:cNvSpPr>
            <p:nvPr/>
          </p:nvSpPr>
          <p:spPr bwMode="auto">
            <a:xfrm>
              <a:off x="3865" y="1927"/>
              <a:ext cx="184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400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22047" name="Rectangle 191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chemeClr val="bg2"/>
                  </a:solidFill>
                </a:rPr>
                <a:t>100</a:t>
              </a:r>
            </a:p>
          </p:txBody>
        </p:sp>
        <p:sp>
          <p:nvSpPr>
            <p:cNvPr id="122048" name="Oval 192"/>
            <p:cNvSpPr>
              <a:spLocks noChangeArrowheads="1"/>
            </p:cNvSpPr>
            <p:nvPr/>
          </p:nvSpPr>
          <p:spPr bwMode="auto">
            <a:xfrm>
              <a:off x="4932" y="2400"/>
              <a:ext cx="86" cy="86"/>
            </a:xfrm>
            <a:prstGeom prst="ellipse">
              <a:avLst/>
            </a:prstGeom>
            <a:solidFill>
              <a:srgbClr val="969696"/>
            </a:solidFill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049" name="Oval 193"/>
            <p:cNvSpPr>
              <a:spLocks noChangeArrowheads="1"/>
            </p:cNvSpPr>
            <p:nvPr/>
          </p:nvSpPr>
          <p:spPr bwMode="auto">
            <a:xfrm>
              <a:off x="4914" y="2382"/>
              <a:ext cx="121" cy="121"/>
            </a:xfrm>
            <a:prstGeom prst="ellipse">
              <a:avLst/>
            </a:prstGeom>
            <a:noFill/>
            <a:ln w="12700" cap="sq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22050" name="Rectangle 194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  <p:sp>
          <p:nvSpPr>
            <p:cNvPr id="122051" name="Freeform 195"/>
            <p:cNvSpPr>
              <a:spLocks/>
            </p:cNvSpPr>
            <p:nvPr/>
          </p:nvSpPr>
          <p:spPr bwMode="auto">
            <a:xfrm>
              <a:off x="3960" y="2214"/>
              <a:ext cx="91" cy="198"/>
            </a:xfrm>
            <a:custGeom>
              <a:avLst/>
              <a:gdLst/>
              <a:ahLst/>
              <a:cxnLst>
                <a:cxn ang="0">
                  <a:pos x="6" y="198"/>
                </a:cxn>
                <a:cxn ang="0">
                  <a:pos x="90" y="114"/>
                </a:cxn>
                <a:cxn ang="0">
                  <a:pos x="0" y="0"/>
                </a:cxn>
              </a:cxnLst>
              <a:rect l="0" t="0" r="r" b="b"/>
              <a:pathLst>
                <a:path w="91" h="198">
                  <a:moveTo>
                    <a:pt x="6" y="198"/>
                  </a:moveTo>
                  <a:cubicBezTo>
                    <a:pt x="20" y="184"/>
                    <a:pt x="91" y="147"/>
                    <a:pt x="90" y="114"/>
                  </a:cubicBezTo>
                  <a:cubicBezTo>
                    <a:pt x="89" y="81"/>
                    <a:pt x="19" y="2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2052" name="Text Box 196"/>
            <p:cNvSpPr txBox="1">
              <a:spLocks noChangeArrowheads="1"/>
            </p:cNvSpPr>
            <p:nvPr/>
          </p:nvSpPr>
          <p:spPr bwMode="auto">
            <a:xfrm>
              <a:off x="4068" y="2262"/>
              <a:ext cx="16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  <p:grpSp>
          <p:nvGrpSpPr>
            <p:cNvPr id="122053" name="Group 197"/>
            <p:cNvGrpSpPr>
              <a:grpSpLocks/>
            </p:cNvGrpSpPr>
            <p:nvPr/>
          </p:nvGrpSpPr>
          <p:grpSpPr bwMode="auto">
            <a:xfrm>
              <a:off x="2202" y="1262"/>
              <a:ext cx="1776" cy="1258"/>
              <a:chOff x="2202" y="1262"/>
              <a:chExt cx="1776" cy="1258"/>
            </a:xfrm>
          </p:grpSpPr>
          <p:grpSp>
            <p:nvGrpSpPr>
              <p:cNvPr id="122054" name="Group 198"/>
              <p:cNvGrpSpPr>
                <a:grpSpLocks/>
              </p:cNvGrpSpPr>
              <p:nvPr/>
            </p:nvGrpSpPr>
            <p:grpSpPr bwMode="auto">
              <a:xfrm>
                <a:off x="2202" y="1262"/>
                <a:ext cx="1355" cy="1250"/>
                <a:chOff x="2202" y="1262"/>
                <a:chExt cx="1355" cy="1250"/>
              </a:xfrm>
            </p:grpSpPr>
            <p:grpSp>
              <p:nvGrpSpPr>
                <p:cNvPr id="122055" name="Group 199"/>
                <p:cNvGrpSpPr>
                  <a:grpSpLocks/>
                </p:cNvGrpSpPr>
                <p:nvPr/>
              </p:nvGrpSpPr>
              <p:grpSpPr bwMode="auto">
                <a:xfrm>
                  <a:off x="2202" y="1262"/>
                  <a:ext cx="1355" cy="1250"/>
                  <a:chOff x="2298" y="1358"/>
                  <a:chExt cx="1355" cy="1250"/>
                </a:xfrm>
              </p:grpSpPr>
              <p:sp>
                <p:nvSpPr>
                  <p:cNvPr id="122056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73" y="1477"/>
                    <a:ext cx="217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16:</a:t>
                    </a:r>
                  </a:p>
                </p:txBody>
              </p:sp>
              <p:sp>
                <p:nvSpPr>
                  <p:cNvPr id="12205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477"/>
                    <a:ext cx="927" cy="1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R0, 0x8000 </a:t>
                    </a:r>
                  </a:p>
                </p:txBody>
              </p:sp>
              <p:sp>
                <p:nvSpPr>
                  <p:cNvPr id="122058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0" y="1605"/>
                    <a:ext cx="240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17:</a:t>
                    </a:r>
                  </a:p>
                </p:txBody>
              </p:sp>
              <p:sp>
                <p:nvSpPr>
                  <p:cNvPr id="122059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605"/>
                    <a:ext cx="734" cy="1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# modifies R0 </a:t>
                    </a:r>
                  </a:p>
                </p:txBody>
              </p:sp>
              <p:sp>
                <p:nvSpPr>
                  <p:cNvPr id="122060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1" y="1742"/>
                    <a:ext cx="229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18:</a:t>
                    </a:r>
                  </a:p>
                </p:txBody>
              </p:sp>
              <p:sp>
                <p:nvSpPr>
                  <p:cNvPr id="122061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742"/>
                    <a:ext cx="977" cy="1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MOV 0x8001, R0 </a:t>
                    </a:r>
                  </a:p>
                </p:txBody>
              </p:sp>
              <p:sp>
                <p:nvSpPr>
                  <p:cNvPr id="122062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5" y="1880"/>
                    <a:ext cx="195" cy="1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19:</a:t>
                    </a:r>
                  </a:p>
                </p:txBody>
              </p:sp>
              <p:sp>
                <p:nvSpPr>
                  <p:cNvPr id="12206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46" y="1895"/>
                    <a:ext cx="1007" cy="1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chemeClr val="bg2"/>
                        </a:solidFill>
                      </a:rPr>
                      <a:t>RETI  # ISR return</a:t>
                    </a:r>
                  </a:p>
                </p:txBody>
              </p:sp>
              <p:sp>
                <p:nvSpPr>
                  <p:cNvPr id="122064" name="Text Box 2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1358"/>
                    <a:ext cx="281" cy="19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>
                        <a:solidFill>
                          <a:schemeClr val="bg2"/>
                        </a:solidFill>
                      </a:rPr>
                      <a:t>ISR </a:t>
                    </a:r>
                  </a:p>
                </p:txBody>
              </p:sp>
              <p:sp>
                <p:nvSpPr>
                  <p:cNvPr id="122065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8" y="2328"/>
                    <a:ext cx="275" cy="16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100:</a:t>
                    </a:r>
                  </a:p>
                </p:txBody>
              </p:sp>
              <p:sp>
                <p:nvSpPr>
                  <p:cNvPr id="122066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4" y="2465"/>
                    <a:ext cx="229" cy="1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101:</a:t>
                    </a:r>
                  </a:p>
                </p:txBody>
              </p:sp>
              <p:sp>
                <p:nvSpPr>
                  <p:cNvPr id="122067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328"/>
                    <a:ext cx="571" cy="1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22068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9" y="2465"/>
                    <a:ext cx="587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/>
                      <a:t>instruction </a:t>
                    </a:r>
                  </a:p>
                </p:txBody>
              </p:sp>
              <p:sp>
                <p:nvSpPr>
                  <p:cNvPr id="122069" name="Text 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8" y="1972"/>
                    <a:ext cx="167" cy="1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>
                        <a:solidFill>
                          <a:srgbClr val="000000"/>
                        </a:solidFill>
                      </a:rPr>
                      <a:t>...</a:t>
                    </a:r>
                  </a:p>
                </p:txBody>
              </p:sp>
              <p:sp>
                <p:nvSpPr>
                  <p:cNvPr id="122070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5" y="2113"/>
                    <a:ext cx="76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400" i="1"/>
                      <a:t>Main program</a:t>
                    </a:r>
                  </a:p>
                </p:txBody>
              </p:sp>
              <p:sp>
                <p:nvSpPr>
                  <p:cNvPr id="122071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7" y="2196"/>
                    <a:ext cx="166" cy="1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r">
                      <a:spcBef>
                        <a:spcPct val="0"/>
                      </a:spcBef>
                    </a:pPr>
                    <a:r>
                      <a:rPr lang="en-US" sz="1400"/>
                      <a:t>...</a:t>
                    </a:r>
                  </a:p>
                </p:txBody>
              </p:sp>
            </p:grpSp>
            <p:sp>
              <p:nvSpPr>
                <p:cNvPr id="122072" name="Freeform 216"/>
                <p:cNvSpPr>
                  <a:spLocks/>
                </p:cNvSpPr>
                <p:nvPr/>
              </p:nvSpPr>
              <p:spPr bwMode="auto">
                <a:xfrm>
                  <a:off x="3174" y="2027"/>
                  <a:ext cx="342" cy="257"/>
                </a:xfrm>
                <a:custGeom>
                  <a:avLst/>
                  <a:gdLst/>
                  <a:ahLst/>
                  <a:cxnLst>
                    <a:cxn ang="0">
                      <a:pos x="342" y="187"/>
                    </a:cxn>
                    <a:cxn ang="0">
                      <a:pos x="276" y="229"/>
                    </a:cxn>
                    <a:cxn ang="0">
                      <a:pos x="288" y="19"/>
                    </a:cxn>
                    <a:cxn ang="0">
                      <a:pos x="0" y="115"/>
                    </a:cxn>
                  </a:cxnLst>
                  <a:rect l="0" t="0" r="r" b="b"/>
                  <a:pathLst>
                    <a:path w="342" h="257">
                      <a:moveTo>
                        <a:pt x="342" y="187"/>
                      </a:moveTo>
                      <a:cubicBezTo>
                        <a:pt x="313" y="222"/>
                        <a:pt x="285" y="257"/>
                        <a:pt x="276" y="229"/>
                      </a:cubicBezTo>
                      <a:cubicBezTo>
                        <a:pt x="267" y="201"/>
                        <a:pt x="334" y="38"/>
                        <a:pt x="288" y="19"/>
                      </a:cubicBezTo>
                      <a:cubicBezTo>
                        <a:pt x="242" y="0"/>
                        <a:pt x="121" y="57"/>
                        <a:pt x="0" y="115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2073" name="Rectangle 217"/>
              <p:cNvSpPr>
                <a:spLocks noChangeArrowheads="1"/>
              </p:cNvSpPr>
              <p:nvPr/>
            </p:nvSpPr>
            <p:spPr bwMode="auto">
              <a:xfrm>
                <a:off x="3684" y="2322"/>
                <a:ext cx="294" cy="19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2074" name="Rectangle 218"/>
            <p:cNvSpPr>
              <a:spLocks noChangeArrowheads="1"/>
            </p:cNvSpPr>
            <p:nvPr/>
          </p:nvSpPr>
          <p:spPr bwMode="auto">
            <a:xfrm>
              <a:off x="3693" y="2332"/>
              <a:ext cx="247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4D53-45F6-474D-A45C-33BACC5760F2}" type="slidenum">
              <a:rPr lang="en-US"/>
              <a:pPr/>
              <a:t>32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address table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Compromise between fixed and vectored interrupts</a:t>
            </a:r>
          </a:p>
          <a:p>
            <a:pPr lvl="1"/>
            <a:r>
              <a:rPr lang="en-US"/>
              <a:t>One interrupt pin</a:t>
            </a:r>
          </a:p>
          <a:p>
            <a:pPr lvl="1"/>
            <a:r>
              <a:rPr lang="en-US"/>
              <a:t>Table in memory holding ISR addresses (maybe 256 words)</a:t>
            </a:r>
          </a:p>
          <a:p>
            <a:pPr lvl="1"/>
            <a:r>
              <a:rPr lang="en-US"/>
              <a:t>Peripheral doesn’t provide ISR address, but rather index into table</a:t>
            </a:r>
          </a:p>
          <a:p>
            <a:pPr lvl="2"/>
            <a:r>
              <a:rPr lang="en-US"/>
              <a:t>Fewer bits are sent by the peripheral</a:t>
            </a:r>
          </a:p>
          <a:p>
            <a:pPr lvl="2"/>
            <a:r>
              <a:rPr lang="en-US"/>
              <a:t>Can move ISR location without changing peripheral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BF796-6BA9-4A8A-961F-1D487C0B0C07}" type="slidenum">
              <a:rPr lang="en-US"/>
              <a:pPr/>
              <a:t>33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interrupt issues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Maskable vs. non-maskable interrupts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Maskable: programmer can set bit that causes processor to ignore interrupt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Important when in the middle of time-critical code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Non-maskable: a separate interrupt pin that can’t be masked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Typically reserved for drastic situations, like power failure requiring immediate backup of data to non-volatile memory</a:t>
            </a:r>
          </a:p>
          <a:p>
            <a:pPr>
              <a:lnSpc>
                <a:spcPct val="90000"/>
              </a:lnSpc>
            </a:pPr>
            <a:r>
              <a:rPr lang="en-US" sz="2400"/>
              <a:t>Jump to ISR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Some microprocessors treat jump same as call of any subroutine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Complete state saved (PC, registers) – may take hundreds of cycles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Others only save partial state, like PC only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Thus, ISR must not modify registers, or else must save them first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Assembly-language programmer must be aware of which registers stored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F82D3-7828-4E75-9C8E-4CB360D42CF6}" type="slidenum">
              <a:rPr lang="en-US"/>
              <a:pPr/>
              <a:t>34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Buffering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Temporarily storing data in memory before processing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accumulated in peripherals commonly buffered</a:t>
            </a:r>
          </a:p>
          <a:p>
            <a:pPr>
              <a:lnSpc>
                <a:spcPct val="90000"/>
              </a:lnSpc>
            </a:pPr>
            <a:r>
              <a:rPr lang="en-US" sz="2400"/>
              <a:t>Microprocessor could handle this with ISR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Storing and restoring microprocessor state inefficient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Regular program must wait</a:t>
            </a:r>
          </a:p>
          <a:p>
            <a:pPr>
              <a:lnSpc>
                <a:spcPct val="90000"/>
              </a:lnSpc>
            </a:pPr>
            <a:r>
              <a:rPr lang="en-US" sz="2400"/>
              <a:t>DMA controller more efficient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Separate single-purpose processor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Microprocessor relinquishes control of system bus to DMA controller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Microprocessor can meanwhile execute its regular program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No inefficient storing and restoring state due to ISR call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Regular program need not wait unless it requires the system bus</a:t>
            </a:r>
          </a:p>
          <a:p>
            <a:pPr lvl="3">
              <a:lnSpc>
                <a:spcPct val="90000"/>
              </a:lnSpc>
            </a:pPr>
            <a:r>
              <a:rPr lang="en-US" sz="1600"/>
              <a:t>Harvard archictecture – processor can fetch and execute instructions as long as they don’t access data memory – if they do, processor stalls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9FEEE-FECD-4E66-A2DB-13906978AE8A}" type="slidenum">
              <a:rPr lang="en-US"/>
              <a:pPr/>
              <a:t>35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</a:t>
            </a:r>
          </a:p>
        </p:txBody>
      </p:sp>
      <p:grpSp>
        <p:nvGrpSpPr>
          <p:cNvPr id="92183" name="Group 23"/>
          <p:cNvGrpSpPr>
            <a:grpSpLocks/>
          </p:cNvGrpSpPr>
          <p:nvPr/>
        </p:nvGrpSpPr>
        <p:grpSpPr bwMode="auto">
          <a:xfrm>
            <a:off x="1149350" y="1771650"/>
            <a:ext cx="6546850" cy="3825875"/>
            <a:chOff x="724" y="1116"/>
            <a:chExt cx="4124" cy="2410"/>
          </a:xfrm>
        </p:grpSpPr>
        <p:sp>
          <p:nvSpPr>
            <p:cNvPr id="92165" name="Text Box 5"/>
            <p:cNvSpPr txBox="1">
              <a:spLocks noChangeArrowheads="1"/>
            </p:cNvSpPr>
            <p:nvPr/>
          </p:nvSpPr>
          <p:spPr bwMode="auto">
            <a:xfrm>
              <a:off x="911" y="1116"/>
              <a:ext cx="2135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1(a):</a:t>
              </a:r>
              <a:r>
                <a:rPr lang="en-US"/>
                <a:t> μP is executing its main program.</a:t>
              </a:r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3205" y="1116"/>
              <a:ext cx="1643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1(b)</a:t>
              </a:r>
              <a:r>
                <a:rPr lang="en-US"/>
                <a:t>: P1 receives input data in a register with address 0x8000.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298" y="1407"/>
              <a:ext cx="0" cy="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3205" y="1571"/>
              <a:ext cx="1643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2:</a:t>
              </a:r>
              <a:r>
                <a:rPr lang="en-US"/>
                <a:t> P1 asserts </a:t>
              </a:r>
              <a:r>
                <a:rPr lang="en-US" i="1"/>
                <a:t>Int</a:t>
              </a:r>
              <a:r>
                <a:rPr lang="en-US"/>
                <a:t> to request servicing by the microprocessor.</a:t>
              </a:r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911" y="1740"/>
              <a:ext cx="2135" cy="4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3:</a:t>
              </a:r>
              <a:r>
                <a:rPr lang="en-US"/>
                <a:t> After completing instruction at 100, μP sees </a:t>
              </a:r>
              <a:r>
                <a:rPr lang="en-US" i="1"/>
                <a:t>Int</a:t>
              </a:r>
              <a:r>
                <a:rPr lang="en-US"/>
                <a:t> asserted, saves the PC’s value of 100, and asserts </a:t>
              </a:r>
              <a:r>
                <a:rPr lang="en-US" i="1"/>
                <a:t>Inta</a:t>
              </a:r>
              <a:r>
                <a:rPr lang="en-US"/>
                <a:t>.</a:t>
              </a:r>
            </a:p>
          </p:txBody>
        </p:sp>
        <p:sp>
          <p:nvSpPr>
            <p:cNvPr id="92170" name="Freeform 10"/>
            <p:cNvSpPr>
              <a:spLocks/>
            </p:cNvSpPr>
            <p:nvPr/>
          </p:nvSpPr>
          <p:spPr bwMode="auto">
            <a:xfrm>
              <a:off x="3055" y="1722"/>
              <a:ext cx="154" cy="141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0" y="250"/>
                </a:cxn>
              </a:cxnLst>
              <a:rect l="0" t="0" r="r" b="b"/>
              <a:pathLst>
                <a:path w="270" h="250">
                  <a:moveTo>
                    <a:pt x="270" y="0"/>
                  </a:moveTo>
                  <a:lnTo>
                    <a:pt x="0" y="2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1" name="Text Box 11"/>
            <p:cNvSpPr txBox="1">
              <a:spLocks noChangeArrowheads="1"/>
            </p:cNvSpPr>
            <p:nvPr/>
          </p:nvSpPr>
          <p:spPr bwMode="auto">
            <a:xfrm>
              <a:off x="911" y="2402"/>
              <a:ext cx="2135" cy="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5(a):</a:t>
              </a:r>
              <a:r>
                <a:rPr lang="en-US"/>
                <a:t> μP jumps to the address on the bus (16). The ISR there reads data from 0x8000 and then writes it to 0x0001, which is in memory. </a:t>
              </a:r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927" y="3137"/>
              <a:ext cx="213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 noProof="1"/>
                <a:t>6:</a:t>
              </a:r>
              <a:r>
                <a:rPr lang="en-US" noProof="1"/>
                <a:t> The ISR returns, thus restoring PC to 100+1=101, where </a:t>
              </a:r>
              <a:r>
                <a:rPr lang="el-GR" noProof="1"/>
                <a:t>μ</a:t>
              </a:r>
              <a:r>
                <a:rPr lang="en-US" noProof="1"/>
                <a:t>P resumes executing.</a:t>
              </a:r>
            </a:p>
            <a:p>
              <a:pPr algn="l">
                <a:spcBef>
                  <a:spcPct val="0"/>
                </a:spcBef>
              </a:pPr>
              <a:endParaRPr lang="en-US" sz="900"/>
            </a:p>
          </p:txBody>
        </p:sp>
        <p:sp>
          <p:nvSpPr>
            <p:cNvPr id="92173" name="Text Box 13"/>
            <p:cNvSpPr txBox="1">
              <a:spLocks noChangeArrowheads="1"/>
            </p:cNvSpPr>
            <p:nvPr/>
          </p:nvSpPr>
          <p:spPr bwMode="auto">
            <a:xfrm>
              <a:off x="3205" y="2608"/>
              <a:ext cx="1643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5(b):</a:t>
              </a:r>
              <a:r>
                <a:rPr lang="en-US"/>
                <a:t> After being read, P1 deasserts </a:t>
              </a:r>
              <a:r>
                <a:rPr lang="en-US" i="1"/>
                <a:t>Int</a:t>
              </a:r>
              <a:r>
                <a:rPr lang="en-US"/>
                <a:t>.</a:t>
              </a:r>
            </a:p>
          </p:txBody>
        </p:sp>
        <p:sp>
          <p:nvSpPr>
            <p:cNvPr id="92174" name="Freeform 14"/>
            <p:cNvSpPr>
              <a:spLocks/>
            </p:cNvSpPr>
            <p:nvPr/>
          </p:nvSpPr>
          <p:spPr bwMode="auto">
            <a:xfrm>
              <a:off x="3046" y="2657"/>
              <a:ext cx="163" cy="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215"/>
                </a:cxn>
              </a:cxnLst>
              <a:rect l="0" t="0" r="r" b="b"/>
              <a:pathLst>
                <a:path w="285" h="215">
                  <a:moveTo>
                    <a:pt x="0" y="0"/>
                  </a:moveTo>
                  <a:lnTo>
                    <a:pt x="285" y="2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Freeform 15"/>
            <p:cNvSpPr>
              <a:spLocks/>
            </p:cNvSpPr>
            <p:nvPr/>
          </p:nvSpPr>
          <p:spPr bwMode="auto">
            <a:xfrm>
              <a:off x="1960" y="2873"/>
              <a:ext cx="4" cy="26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473"/>
                </a:cxn>
              </a:cxnLst>
              <a:rect l="0" t="0" r="r" b="b"/>
              <a:pathLst>
                <a:path w="7" h="473">
                  <a:moveTo>
                    <a:pt x="7" y="0"/>
                  </a:moveTo>
                  <a:lnTo>
                    <a:pt x="0" y="47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Freeform 16"/>
            <p:cNvSpPr>
              <a:spLocks/>
            </p:cNvSpPr>
            <p:nvPr/>
          </p:nvSpPr>
          <p:spPr bwMode="auto">
            <a:xfrm>
              <a:off x="1985" y="1450"/>
              <a:ext cx="4" cy="28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13"/>
                </a:cxn>
              </a:cxnLst>
              <a:rect l="0" t="0" r="r" b="b"/>
              <a:pathLst>
                <a:path w="6" h="513">
                  <a:moveTo>
                    <a:pt x="6" y="0"/>
                  </a:moveTo>
                  <a:lnTo>
                    <a:pt x="0" y="5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Freeform 17"/>
            <p:cNvSpPr>
              <a:spLocks/>
            </p:cNvSpPr>
            <p:nvPr/>
          </p:nvSpPr>
          <p:spPr bwMode="auto">
            <a:xfrm>
              <a:off x="793" y="1401"/>
              <a:ext cx="3" cy="212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771"/>
                </a:cxn>
              </a:cxnLst>
              <a:rect l="0" t="0" r="r" b="b"/>
              <a:pathLst>
                <a:path w="5" h="3771">
                  <a:moveTo>
                    <a:pt x="5" y="0"/>
                  </a:moveTo>
                  <a:lnTo>
                    <a:pt x="0" y="377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 rot="5400000">
              <a:off x="667" y="1189"/>
              <a:ext cx="255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Time</a:t>
              </a: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3205" y="2025"/>
              <a:ext cx="1643" cy="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144" tIns="9144" rIns="9144" bIns="9144"/>
            <a:lstStyle/>
            <a:p>
              <a:pPr algn="l">
                <a:spcBef>
                  <a:spcPct val="0"/>
                </a:spcBef>
              </a:pPr>
              <a:r>
                <a:rPr lang="en-US" i="1"/>
                <a:t>4:</a:t>
              </a:r>
              <a:r>
                <a:rPr lang="en-US"/>
                <a:t> P1 detects </a:t>
              </a:r>
              <a:r>
                <a:rPr lang="en-US" i="1"/>
                <a:t>Inta</a:t>
              </a:r>
              <a:r>
                <a:rPr lang="en-US"/>
                <a:t> and puts interrupt address vector 16 on the data bus.</a:t>
              </a:r>
            </a:p>
          </p:txBody>
        </p:sp>
        <p:sp>
          <p:nvSpPr>
            <p:cNvPr id="92180" name="Freeform 20"/>
            <p:cNvSpPr>
              <a:spLocks/>
            </p:cNvSpPr>
            <p:nvPr/>
          </p:nvSpPr>
          <p:spPr bwMode="auto">
            <a:xfrm>
              <a:off x="3046" y="1973"/>
              <a:ext cx="163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320"/>
                </a:cxn>
              </a:cxnLst>
              <a:rect l="0" t="0" r="r" b="b"/>
              <a:pathLst>
                <a:path w="285" h="320">
                  <a:moveTo>
                    <a:pt x="0" y="0"/>
                  </a:moveTo>
                  <a:lnTo>
                    <a:pt x="285" y="3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Freeform 21"/>
            <p:cNvSpPr>
              <a:spLocks/>
            </p:cNvSpPr>
            <p:nvPr/>
          </p:nvSpPr>
          <p:spPr bwMode="auto">
            <a:xfrm>
              <a:off x="3046" y="2319"/>
              <a:ext cx="150" cy="237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0" y="420"/>
                </a:cxn>
              </a:cxnLst>
              <a:rect l="0" t="0" r="r" b="b"/>
              <a:pathLst>
                <a:path w="263" h="420">
                  <a:moveTo>
                    <a:pt x="263" y="0"/>
                  </a:moveTo>
                  <a:lnTo>
                    <a:pt x="0" y="42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0146-5891-4137-89CC-1EDE4AAC75E5}" type="slidenum">
              <a:rPr lang="en-US"/>
              <a:pPr/>
              <a:t>36</a:t>
            </a:fld>
            <a:endParaRPr lang="en-US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81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 anchor="ctr"/>
          <a:lstStyle/>
          <a:p>
            <a:pPr>
              <a:spcBef>
                <a:spcPct val="0"/>
              </a:spcBef>
            </a:pPr>
            <a:r>
              <a:rPr kumimoji="1" lang="en-US" sz="3600">
                <a:solidFill>
                  <a:schemeClr val="tx2"/>
                </a:solidFill>
              </a:rPr>
              <a:t>Peripheral to memory transfer </a:t>
            </a:r>
            <a:r>
              <a:rPr kumimoji="1" lang="en-US" sz="3600" i="1">
                <a:solidFill>
                  <a:schemeClr val="tx2"/>
                </a:solidFill>
              </a:rPr>
              <a:t>without</a:t>
            </a:r>
            <a:r>
              <a:rPr kumimoji="1" lang="en-US" sz="3600">
                <a:solidFill>
                  <a:schemeClr val="tx2"/>
                </a:solidFill>
              </a:rPr>
              <a:t> DMA, using vectored interrupt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1(a):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is executing its main program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1(b): P1 receives input data in a register with address 0x8000.</a:t>
            </a:r>
          </a:p>
        </p:txBody>
      </p:sp>
      <p:sp>
        <p:nvSpPr>
          <p:cNvPr id="155652" name="Oval 4"/>
          <p:cNvSpPr>
            <a:spLocks noChangeArrowheads="1"/>
          </p:cNvSpPr>
          <p:nvPr/>
        </p:nvSpPr>
        <p:spPr bwMode="auto">
          <a:xfrm>
            <a:off x="7342188" y="4283075"/>
            <a:ext cx="146050" cy="1460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7342188" y="3821113"/>
            <a:ext cx="146050" cy="407987"/>
            <a:chOff x="4625" y="2407"/>
            <a:chExt cx="92" cy="257"/>
          </a:xfrm>
        </p:grpSpPr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55" name="Line 7"/>
            <p:cNvSpPr>
              <a:spLocks noChangeShapeType="1"/>
            </p:cNvSpPr>
            <p:nvPr/>
          </p:nvSpPr>
          <p:spPr bwMode="auto">
            <a:xfrm flipV="1">
              <a:off x="4671" y="2517"/>
              <a:ext cx="0" cy="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3736975" y="1674813"/>
            <a:ext cx="4984750" cy="2387600"/>
            <a:chOff x="2354" y="1055"/>
            <a:chExt cx="3140" cy="1504"/>
          </a:xfrm>
        </p:grpSpPr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60" name="Freeform 12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6" y="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2" name="Text Box 14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4" name="Freeform 16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55669" name="Text Box 21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55670" name="Text Box 22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55671" name="Text Box 23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55672" name="Text Box 24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55673" name="Text Box 25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55674" name="Text Box 26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55675" name="Text Box 27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55676" name="Text Box 28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55677" name="Text Box 29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55678" name="Text Box 30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55679" name="Text Box 31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55680" name="Text Box 32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55681" name="Text Box 33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55682" name="Text Box 34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55684" name="Rectangle 36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55687" name="Text Box 39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88" name="Text Box 40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89" name="Text Box 41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55690" name="Text Box 42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55691" name="Freeform 43"/>
            <p:cNvSpPr>
              <a:spLocks/>
            </p:cNvSpPr>
            <p:nvPr/>
          </p:nvSpPr>
          <p:spPr bwMode="auto">
            <a:xfrm>
              <a:off x="4303" y="2095"/>
              <a:ext cx="142" cy="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7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2" name="Text Box 44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55693" name="Freeform 45"/>
            <p:cNvSpPr>
              <a:spLocks/>
            </p:cNvSpPr>
            <p:nvPr/>
          </p:nvSpPr>
          <p:spPr bwMode="auto">
            <a:xfrm rot="10800000">
              <a:off x="4307" y="1961"/>
              <a:ext cx="142" cy="6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7"/>
                </a:cxn>
              </a:cxnLst>
              <a:rect l="0" t="0" r="r" b="b"/>
              <a:pathLst>
                <a:path w="180" h="7">
                  <a:moveTo>
                    <a:pt x="180" y="0"/>
                  </a:moveTo>
                  <a:lnTo>
                    <a:pt x="0" y="7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4" name="Text Box 46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55695" name="Group 47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55696" name="Oval 48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7" name="Oval 49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8" name="Oval 50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99" name="Text Box 51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1B188-7866-4258-A9C4-4D1AB832B975}" type="slidenum">
              <a:rPr lang="en-US"/>
              <a:pPr/>
              <a:t>37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2: P1 asserts </a:t>
            </a:r>
            <a:r>
              <a:rPr lang="en-US" sz="1400" i="1"/>
              <a:t>Int</a:t>
            </a:r>
            <a:r>
              <a:rPr lang="en-US" sz="1400"/>
              <a:t> to request servicing by the microprocessor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grpSp>
        <p:nvGrpSpPr>
          <p:cNvPr id="140362" name="Group 74"/>
          <p:cNvGrpSpPr>
            <a:grpSpLocks/>
          </p:cNvGrpSpPr>
          <p:nvPr/>
        </p:nvGrpSpPr>
        <p:grpSpPr bwMode="auto">
          <a:xfrm>
            <a:off x="3775075" y="1685925"/>
            <a:ext cx="4984750" cy="2387600"/>
            <a:chOff x="2378" y="1062"/>
            <a:chExt cx="3140" cy="1504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4649" y="2414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3897" y="1062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4473" y="1917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0299" name="Rectangle 11"/>
            <p:cNvSpPr>
              <a:spLocks noChangeArrowheads="1"/>
            </p:cNvSpPr>
            <p:nvPr/>
          </p:nvSpPr>
          <p:spPr bwMode="auto">
            <a:xfrm>
              <a:off x="4501" y="2388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00" name="Freeform 12"/>
            <p:cNvSpPr>
              <a:spLocks/>
            </p:cNvSpPr>
            <p:nvPr/>
          </p:nvSpPr>
          <p:spPr bwMode="auto">
            <a:xfrm>
              <a:off x="4331" y="1709"/>
              <a:ext cx="115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6" y="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4706" y="1709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4916" y="1551"/>
              <a:ext cx="6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>
              <a:off x="4864" y="1501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4" name="Freeform 16"/>
            <p:cNvSpPr>
              <a:spLocks/>
            </p:cNvSpPr>
            <p:nvPr/>
          </p:nvSpPr>
          <p:spPr bwMode="auto">
            <a:xfrm>
              <a:off x="3771" y="2248"/>
              <a:ext cx="154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4483" y="2243"/>
              <a:ext cx="3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413" y="1067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07" name="Text Box 19"/>
            <p:cNvSpPr txBox="1">
              <a:spLocks noChangeArrowheads="1"/>
            </p:cNvSpPr>
            <p:nvPr/>
          </p:nvSpPr>
          <p:spPr bwMode="auto">
            <a:xfrm>
              <a:off x="2463" y="1315"/>
              <a:ext cx="2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745" y="1315"/>
              <a:ext cx="95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439" y="1430"/>
              <a:ext cx="24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0310" name="Text Box 22"/>
            <p:cNvSpPr txBox="1">
              <a:spLocks noChangeArrowheads="1"/>
            </p:cNvSpPr>
            <p:nvPr/>
          </p:nvSpPr>
          <p:spPr bwMode="auto">
            <a:xfrm>
              <a:off x="2745" y="1430"/>
              <a:ext cx="7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2451" y="1556"/>
              <a:ext cx="2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2739" y="1556"/>
              <a:ext cx="10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2487" y="1685"/>
              <a:ext cx="2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739" y="1697"/>
              <a:ext cx="104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455" y="1205"/>
              <a:ext cx="2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2378" y="2090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2434" y="2223"/>
              <a:ext cx="2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2727" y="2223"/>
              <a:ext cx="607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2510" y="1770"/>
              <a:ext cx="17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2455" y="1897"/>
              <a:ext cx="7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0321" name="Text Box 33"/>
            <p:cNvSpPr txBox="1">
              <a:spLocks noChangeArrowheads="1"/>
            </p:cNvSpPr>
            <p:nvPr/>
          </p:nvSpPr>
          <p:spPr bwMode="auto">
            <a:xfrm>
              <a:off x="2499" y="1976"/>
              <a:ext cx="17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0322" name="Text Box 34"/>
            <p:cNvSpPr txBox="1">
              <a:spLocks noChangeArrowheads="1"/>
            </p:cNvSpPr>
            <p:nvPr/>
          </p:nvSpPr>
          <p:spPr bwMode="auto">
            <a:xfrm>
              <a:off x="2646" y="1105"/>
              <a:ext cx="92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0323" name="Rectangle 35"/>
            <p:cNvSpPr>
              <a:spLocks noChangeArrowheads="1"/>
            </p:cNvSpPr>
            <p:nvPr/>
          </p:nvSpPr>
          <p:spPr bwMode="auto">
            <a:xfrm>
              <a:off x="3929" y="2178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4345" y="1072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0326" name="Text Box 38"/>
            <p:cNvSpPr txBox="1">
              <a:spLocks noChangeArrowheads="1"/>
            </p:cNvSpPr>
            <p:nvPr/>
          </p:nvSpPr>
          <p:spPr bwMode="auto">
            <a:xfrm>
              <a:off x="4359" y="1195"/>
              <a:ext cx="379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0327" name="Text Box 39"/>
            <p:cNvSpPr txBox="1">
              <a:spLocks noChangeArrowheads="1"/>
            </p:cNvSpPr>
            <p:nvPr/>
          </p:nvSpPr>
          <p:spPr bwMode="auto">
            <a:xfrm>
              <a:off x="4758" y="1195"/>
              <a:ext cx="390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0328" name="Text Box 40"/>
            <p:cNvSpPr txBox="1">
              <a:spLocks noChangeArrowheads="1"/>
            </p:cNvSpPr>
            <p:nvPr/>
          </p:nvSpPr>
          <p:spPr bwMode="auto">
            <a:xfrm>
              <a:off x="4376" y="1341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29" name="Text Box 41"/>
            <p:cNvSpPr txBox="1">
              <a:spLocks noChangeArrowheads="1"/>
            </p:cNvSpPr>
            <p:nvPr/>
          </p:nvSpPr>
          <p:spPr bwMode="auto">
            <a:xfrm>
              <a:off x="4739" y="1341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30" name="Text Box 42"/>
            <p:cNvSpPr txBox="1">
              <a:spLocks noChangeArrowheads="1"/>
            </p:cNvSpPr>
            <p:nvPr/>
          </p:nvSpPr>
          <p:spPr bwMode="auto">
            <a:xfrm>
              <a:off x="5104" y="1341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0331" name="Text Box 43"/>
            <p:cNvSpPr txBox="1">
              <a:spLocks noChangeArrowheads="1"/>
            </p:cNvSpPr>
            <p:nvPr/>
          </p:nvSpPr>
          <p:spPr bwMode="auto">
            <a:xfrm>
              <a:off x="4501" y="2082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0332" name="Freeform 44"/>
            <p:cNvSpPr>
              <a:spLocks/>
            </p:cNvSpPr>
            <p:nvPr/>
          </p:nvSpPr>
          <p:spPr bwMode="auto">
            <a:xfrm>
              <a:off x="4327" y="2107"/>
              <a:ext cx="139" cy="1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0" y="0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4104" y="2027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0334" name="Freeform 46"/>
            <p:cNvSpPr>
              <a:spLocks/>
            </p:cNvSpPr>
            <p:nvPr/>
          </p:nvSpPr>
          <p:spPr bwMode="auto">
            <a:xfrm>
              <a:off x="4333" y="1969"/>
              <a:ext cx="1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35" name="Text Box 47"/>
            <p:cNvSpPr txBox="1">
              <a:spLocks noChangeArrowheads="1"/>
            </p:cNvSpPr>
            <p:nvPr/>
          </p:nvSpPr>
          <p:spPr bwMode="auto">
            <a:xfrm>
              <a:off x="4092" y="1894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0336" name="Group 48"/>
            <p:cNvGrpSpPr>
              <a:grpSpLocks/>
            </p:cNvGrpSpPr>
            <p:nvPr/>
          </p:nvGrpSpPr>
          <p:grpSpPr bwMode="auto">
            <a:xfrm>
              <a:off x="5198" y="1418"/>
              <a:ext cx="168" cy="22"/>
              <a:chOff x="5212" y="2481"/>
              <a:chExt cx="213" cy="29"/>
            </a:xfrm>
          </p:grpSpPr>
          <p:sp>
            <p:nvSpPr>
              <p:cNvPr id="140337" name="Oval 49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8" name="Oval 50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39" name="Oval 51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340" name="Text Box 52"/>
            <p:cNvSpPr txBox="1">
              <a:spLocks noChangeArrowheads="1"/>
            </p:cNvSpPr>
            <p:nvPr/>
          </p:nvSpPr>
          <p:spPr bwMode="auto">
            <a:xfrm>
              <a:off x="2727" y="2097"/>
              <a:ext cx="59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grpSp>
          <p:nvGrpSpPr>
            <p:cNvPr id="140358" name="Group 70"/>
            <p:cNvGrpSpPr>
              <a:grpSpLocks/>
            </p:cNvGrpSpPr>
            <p:nvPr/>
          </p:nvGrpSpPr>
          <p:grpSpPr bwMode="auto">
            <a:xfrm>
              <a:off x="4105" y="2027"/>
              <a:ext cx="373" cy="254"/>
              <a:chOff x="4081" y="2020"/>
              <a:chExt cx="373" cy="254"/>
            </a:xfrm>
          </p:grpSpPr>
          <p:sp>
            <p:nvSpPr>
              <p:cNvPr id="140351" name="Text Box 63"/>
              <p:cNvSpPr txBox="1">
                <a:spLocks noChangeArrowheads="1"/>
              </p:cNvSpPr>
              <p:nvPr/>
            </p:nvSpPr>
            <p:spPr bwMode="auto">
              <a:xfrm>
                <a:off x="4319" y="2159"/>
                <a:ext cx="135" cy="1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40353" name="Freeform 65"/>
              <p:cNvSpPr>
                <a:spLocks/>
              </p:cNvSpPr>
              <p:nvPr/>
            </p:nvSpPr>
            <p:spPr bwMode="auto">
              <a:xfrm>
                <a:off x="4301" y="2100"/>
                <a:ext cx="145" cy="2"/>
              </a:xfrm>
              <a:custGeom>
                <a:avLst/>
                <a:gdLst/>
                <a:ahLst/>
                <a:cxnLst>
                  <a:cxn ang="0">
                    <a:pos x="145" y="2"/>
                  </a:cxn>
                  <a:cxn ang="0">
                    <a:pos x="0" y="0"/>
                  </a:cxn>
                </a:cxnLst>
                <a:rect l="0" t="0" r="r" b="b"/>
                <a:pathLst>
                  <a:path w="145" h="2">
                    <a:moveTo>
                      <a:pt x="145" y="2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54" name="Text Box 66"/>
              <p:cNvSpPr txBox="1">
                <a:spLocks noChangeArrowheads="1"/>
              </p:cNvSpPr>
              <p:nvPr/>
            </p:nvSpPr>
            <p:spPr bwMode="auto">
              <a:xfrm>
                <a:off x="4081" y="2020"/>
                <a:ext cx="190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Int</a:t>
                </a:r>
              </a:p>
            </p:txBody>
          </p:sp>
        </p:grpSp>
        <p:sp>
          <p:nvSpPr>
            <p:cNvPr id="140361" name="Rectangle 73"/>
            <p:cNvSpPr>
              <a:spLocks noChangeArrowheads="1"/>
            </p:cNvSpPr>
            <p:nvPr/>
          </p:nvSpPr>
          <p:spPr bwMode="auto">
            <a:xfrm>
              <a:off x="3932" y="2371"/>
              <a:ext cx="255" cy="1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16B8D-D871-4025-975B-997C9E07B4B9}" type="slidenum">
              <a:rPr lang="en-US"/>
              <a:pPr/>
              <a:t>38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 </a:t>
            </a:r>
            <a:r>
              <a:rPr lang="en-US"/>
              <a:t>DMA, using vectored interrupt 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3: After completing instruction at 100,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sees </a:t>
            </a:r>
            <a:r>
              <a:rPr lang="en-US" sz="1400" i="1"/>
              <a:t>Int</a:t>
            </a:r>
            <a:r>
              <a:rPr lang="en-US" sz="1400"/>
              <a:t> asserted, saves the PC’s value of 100, and asserts </a:t>
            </a:r>
            <a:r>
              <a:rPr lang="en-US" sz="1400" i="1"/>
              <a:t>Inta</a:t>
            </a:r>
            <a:r>
              <a:rPr lang="en-US" sz="1400"/>
              <a:t>.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grpSp>
        <p:nvGrpSpPr>
          <p:cNvPr id="141383" name="Group 71"/>
          <p:cNvGrpSpPr>
            <a:grpSpLocks/>
          </p:cNvGrpSpPr>
          <p:nvPr/>
        </p:nvGrpSpPr>
        <p:grpSpPr bwMode="auto">
          <a:xfrm>
            <a:off x="3736975" y="1674813"/>
            <a:ext cx="4984750" cy="2387600"/>
            <a:chOff x="2354" y="1055"/>
            <a:chExt cx="3140" cy="1504"/>
          </a:xfrm>
        </p:grpSpPr>
        <p:sp>
          <p:nvSpPr>
            <p:cNvPr id="141317" name="Oval 5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1319" name="Rectangle 7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21" name="Freeform 9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6" y="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23" name="Text Box 11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25" name="Freeform 13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28" name="Text Box 16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1329" name="Text Box 17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1330" name="Text Box 18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1333" name="Text Box 21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1334" name="Text Box 22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1335" name="Text Box 23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1336" name="Text Box 24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1338" name="Text Box 26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1339" name="Text Box 27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1340" name="Text Box 28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1341" name="Text Box 29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1342" name="Text Box 30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1343" name="Text Box 31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1344" name="Rectangle 32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1347" name="Text Box 35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1348" name="Text Box 36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1349" name="Text Box 37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0" name="Text Box 38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1" name="Text Box 39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1352" name="Text Box 40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1353" name="Freeform 41"/>
            <p:cNvSpPr>
              <a:spLocks/>
            </p:cNvSpPr>
            <p:nvPr/>
          </p:nvSpPr>
          <p:spPr bwMode="auto">
            <a:xfrm>
              <a:off x="4303" y="2100"/>
              <a:ext cx="139" cy="1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0" y="0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54" name="Text Box 42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1355" name="Freeform 43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356" name="Text Box 44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1357" name="Group 45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41358" name="Oval 4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59" name="Oval 4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60" name="Oval 4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361" name="Text Box 49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grpSp>
          <p:nvGrpSpPr>
            <p:cNvPr id="141368" name="Group 56"/>
            <p:cNvGrpSpPr>
              <a:grpSpLocks/>
            </p:cNvGrpSpPr>
            <p:nvPr/>
          </p:nvGrpSpPr>
          <p:grpSpPr bwMode="auto">
            <a:xfrm>
              <a:off x="3908" y="2246"/>
              <a:ext cx="357" cy="266"/>
              <a:chOff x="3908" y="2246"/>
              <a:chExt cx="357" cy="266"/>
            </a:xfrm>
          </p:grpSpPr>
          <p:sp>
            <p:nvSpPr>
              <p:cNvPr id="141345" name="Rectangle 33"/>
              <p:cNvSpPr>
                <a:spLocks noChangeArrowheads="1"/>
              </p:cNvSpPr>
              <p:nvPr/>
            </p:nvSpPr>
            <p:spPr bwMode="auto">
              <a:xfrm>
                <a:off x="3908" y="2365"/>
                <a:ext cx="255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100</a:t>
                </a:r>
              </a:p>
            </p:txBody>
          </p:sp>
          <p:sp>
            <p:nvSpPr>
              <p:cNvPr id="141367" name="Freeform 55"/>
              <p:cNvSpPr>
                <a:spLocks/>
              </p:cNvSpPr>
              <p:nvPr/>
            </p:nvSpPr>
            <p:spPr bwMode="auto">
              <a:xfrm>
                <a:off x="4179" y="2246"/>
                <a:ext cx="8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" y="105"/>
                  </a:cxn>
                  <a:cxn ang="0">
                    <a:pos x="21" y="189"/>
                  </a:cxn>
                </a:cxnLst>
                <a:rect l="0" t="0" r="r" b="b"/>
                <a:pathLst>
                  <a:path w="86" h="189">
                    <a:moveTo>
                      <a:pt x="0" y="0"/>
                    </a:moveTo>
                    <a:cubicBezTo>
                      <a:pt x="40" y="37"/>
                      <a:pt x="80" y="74"/>
                      <a:pt x="83" y="105"/>
                    </a:cubicBezTo>
                    <a:cubicBezTo>
                      <a:pt x="86" y="136"/>
                      <a:pt x="53" y="162"/>
                      <a:pt x="21" y="18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sm"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1374" name="Group 62"/>
            <p:cNvGrpSpPr>
              <a:grpSpLocks/>
            </p:cNvGrpSpPr>
            <p:nvPr/>
          </p:nvGrpSpPr>
          <p:grpSpPr bwMode="auto">
            <a:xfrm>
              <a:off x="4067" y="1784"/>
              <a:ext cx="381" cy="271"/>
              <a:chOff x="4305" y="3131"/>
              <a:chExt cx="381" cy="271"/>
            </a:xfrm>
          </p:grpSpPr>
          <p:sp>
            <p:nvSpPr>
              <p:cNvPr id="141370" name="Freeform 58"/>
              <p:cNvSpPr>
                <a:spLocks/>
              </p:cNvSpPr>
              <p:nvPr/>
            </p:nvSpPr>
            <p:spPr bwMode="auto">
              <a:xfrm>
                <a:off x="4546" y="3309"/>
                <a:ext cx="13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3" y="1"/>
                  </a:cxn>
                </a:cxnLst>
                <a:rect l="0" t="0" r="r" b="b"/>
                <a:pathLst>
                  <a:path w="133" h="1">
                    <a:moveTo>
                      <a:pt x="0" y="0"/>
                    </a:moveTo>
                    <a:lnTo>
                      <a:pt x="133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71" name="Text Box 59"/>
              <p:cNvSpPr txBox="1">
                <a:spLocks noChangeArrowheads="1"/>
              </p:cNvSpPr>
              <p:nvPr/>
            </p:nvSpPr>
            <p:spPr bwMode="auto">
              <a:xfrm>
                <a:off x="4305" y="3234"/>
                <a:ext cx="207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Inta</a:t>
                </a:r>
              </a:p>
            </p:txBody>
          </p:sp>
          <p:sp>
            <p:nvSpPr>
              <p:cNvPr id="141373" name="Text Box 61"/>
              <p:cNvSpPr txBox="1">
                <a:spLocks noChangeArrowheads="1"/>
              </p:cNvSpPr>
              <p:nvPr/>
            </p:nvSpPr>
            <p:spPr bwMode="auto">
              <a:xfrm>
                <a:off x="4545" y="3131"/>
                <a:ext cx="141" cy="11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141380" name="Rectangle 68"/>
            <p:cNvSpPr>
              <a:spLocks noChangeArrowheads="1"/>
            </p:cNvSpPr>
            <p:nvPr/>
          </p:nvSpPr>
          <p:spPr bwMode="auto">
            <a:xfrm>
              <a:off x="3908" y="2365"/>
              <a:ext cx="255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2BCA7-2D64-4FB1-9043-58505D93EE69}" type="slidenum">
              <a:rPr lang="en-US"/>
              <a:pPr/>
              <a:t>39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12896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4: P1 detects </a:t>
            </a:r>
            <a:r>
              <a:rPr lang="en-US" sz="1400" i="1"/>
              <a:t>Inta</a:t>
            </a:r>
            <a:r>
              <a:rPr lang="en-US" sz="1400"/>
              <a:t> and puts interrupt address vector 16 on the data bus.</a:t>
            </a:r>
          </a:p>
        </p:txBody>
      </p:sp>
      <p:grpSp>
        <p:nvGrpSpPr>
          <p:cNvPr id="142398" name="Group 62"/>
          <p:cNvGrpSpPr>
            <a:grpSpLocks/>
          </p:cNvGrpSpPr>
          <p:nvPr/>
        </p:nvGrpSpPr>
        <p:grpSpPr bwMode="auto">
          <a:xfrm>
            <a:off x="3736975" y="1674813"/>
            <a:ext cx="4984750" cy="2387600"/>
            <a:chOff x="2354" y="1055"/>
            <a:chExt cx="3140" cy="1504"/>
          </a:xfrm>
        </p:grpSpPr>
        <p:sp>
          <p:nvSpPr>
            <p:cNvPr id="142341" name="Oval 5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3873" y="1055"/>
              <a:ext cx="424" cy="15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2343" name="Rectangle 7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45" name="Freeform 9"/>
            <p:cNvSpPr>
              <a:spLocks/>
            </p:cNvSpPr>
            <p:nvPr/>
          </p:nvSpPr>
          <p:spPr bwMode="auto">
            <a:xfrm>
              <a:off x="4307" y="1702"/>
              <a:ext cx="1150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6" y="3"/>
                </a:cxn>
              </a:cxnLst>
              <a:rect l="0" t="0" r="r" b="b"/>
              <a:pathLst>
                <a:path w="1456" h="3">
                  <a:moveTo>
                    <a:pt x="0" y="0"/>
                  </a:moveTo>
                  <a:lnTo>
                    <a:pt x="1456" y="3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4682" y="1702"/>
              <a:ext cx="0" cy="205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47" name="Text Box 11"/>
            <p:cNvSpPr txBox="1">
              <a:spLocks noChangeArrowheads="1"/>
            </p:cNvSpPr>
            <p:nvPr/>
          </p:nvSpPr>
          <p:spPr bwMode="auto">
            <a:xfrm>
              <a:off x="4892" y="1544"/>
              <a:ext cx="60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2348" name="Line 12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49" name="Freeform 13"/>
            <p:cNvSpPr>
              <a:spLocks/>
            </p:cNvSpPr>
            <p:nvPr/>
          </p:nvSpPr>
          <p:spPr bwMode="auto">
            <a:xfrm>
              <a:off x="3747" y="2241"/>
              <a:ext cx="154" cy="2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2389" y="1060"/>
              <a:ext cx="1353" cy="14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52" name="Text Box 16"/>
            <p:cNvSpPr txBox="1">
              <a:spLocks noChangeArrowheads="1"/>
            </p:cNvSpPr>
            <p:nvPr/>
          </p:nvSpPr>
          <p:spPr bwMode="auto">
            <a:xfrm>
              <a:off x="2439" y="1308"/>
              <a:ext cx="2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16:</a:t>
              </a:r>
            </a:p>
          </p:txBody>
        </p:sp>
        <p:sp>
          <p:nvSpPr>
            <p:cNvPr id="142353" name="Text Box 17"/>
            <p:cNvSpPr txBox="1">
              <a:spLocks noChangeArrowheads="1"/>
            </p:cNvSpPr>
            <p:nvPr/>
          </p:nvSpPr>
          <p:spPr bwMode="auto">
            <a:xfrm>
              <a:off x="2721" y="1308"/>
              <a:ext cx="95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R0, 0x8000 </a:t>
              </a:r>
            </a:p>
          </p:txBody>
        </p:sp>
        <p:sp>
          <p:nvSpPr>
            <p:cNvPr id="142354" name="Text Box 18"/>
            <p:cNvSpPr txBox="1">
              <a:spLocks noChangeArrowheads="1"/>
            </p:cNvSpPr>
            <p:nvPr/>
          </p:nvSpPr>
          <p:spPr bwMode="auto">
            <a:xfrm>
              <a:off x="2415" y="1423"/>
              <a:ext cx="24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17:</a:t>
              </a: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2721" y="1423"/>
              <a:ext cx="759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# modifies R0 </a:t>
              </a:r>
            </a:p>
          </p:txBody>
        </p:sp>
        <p:sp>
          <p:nvSpPr>
            <p:cNvPr id="142356" name="Text Box 20"/>
            <p:cNvSpPr txBox="1">
              <a:spLocks noChangeArrowheads="1"/>
            </p:cNvSpPr>
            <p:nvPr/>
          </p:nvSpPr>
          <p:spPr bwMode="auto">
            <a:xfrm>
              <a:off x="2427" y="1549"/>
              <a:ext cx="23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18: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2715" y="1549"/>
              <a:ext cx="100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MOV 0x0001, R0 </a:t>
              </a:r>
            </a:p>
          </p:txBody>
        </p:sp>
        <p:sp>
          <p:nvSpPr>
            <p:cNvPr id="142358" name="Text Box 22"/>
            <p:cNvSpPr txBox="1">
              <a:spLocks noChangeArrowheads="1"/>
            </p:cNvSpPr>
            <p:nvPr/>
          </p:nvSpPr>
          <p:spPr bwMode="auto">
            <a:xfrm>
              <a:off x="2463" y="1678"/>
              <a:ext cx="20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19:</a:t>
              </a:r>
            </a:p>
          </p:txBody>
        </p:sp>
        <p:sp>
          <p:nvSpPr>
            <p:cNvPr id="142359" name="Text Box 23"/>
            <p:cNvSpPr txBox="1">
              <a:spLocks noChangeArrowheads="1"/>
            </p:cNvSpPr>
            <p:nvPr/>
          </p:nvSpPr>
          <p:spPr bwMode="auto">
            <a:xfrm>
              <a:off x="2715" y="1690"/>
              <a:ext cx="1041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RETI  # ISR return</a:t>
              </a: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2431" y="1198"/>
              <a:ext cx="290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ISR </a:t>
              </a:r>
            </a:p>
          </p:txBody>
        </p:sp>
        <p:sp>
          <p:nvSpPr>
            <p:cNvPr id="142361" name="Text Box 25"/>
            <p:cNvSpPr txBox="1">
              <a:spLocks noChangeArrowheads="1"/>
            </p:cNvSpPr>
            <p:nvPr/>
          </p:nvSpPr>
          <p:spPr bwMode="auto">
            <a:xfrm>
              <a:off x="2354" y="2083"/>
              <a:ext cx="28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2362" name="Text Box 26"/>
            <p:cNvSpPr txBox="1">
              <a:spLocks noChangeArrowheads="1"/>
            </p:cNvSpPr>
            <p:nvPr/>
          </p:nvSpPr>
          <p:spPr bwMode="auto">
            <a:xfrm>
              <a:off x="2410" y="2216"/>
              <a:ext cx="237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2363" name="Text Box 27"/>
            <p:cNvSpPr txBox="1">
              <a:spLocks noChangeArrowheads="1"/>
            </p:cNvSpPr>
            <p:nvPr/>
          </p:nvSpPr>
          <p:spPr bwMode="auto">
            <a:xfrm>
              <a:off x="2703" y="2216"/>
              <a:ext cx="607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2364" name="Text Box 28"/>
            <p:cNvSpPr txBox="1">
              <a:spLocks noChangeArrowheads="1"/>
            </p:cNvSpPr>
            <p:nvPr/>
          </p:nvSpPr>
          <p:spPr bwMode="auto">
            <a:xfrm>
              <a:off x="2486" y="1763"/>
              <a:ext cx="17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2365" name="Text Box 29"/>
            <p:cNvSpPr txBox="1">
              <a:spLocks noChangeArrowheads="1"/>
            </p:cNvSpPr>
            <p:nvPr/>
          </p:nvSpPr>
          <p:spPr bwMode="auto">
            <a:xfrm>
              <a:off x="2431" y="1890"/>
              <a:ext cx="792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2366" name="Text Box 30"/>
            <p:cNvSpPr txBox="1">
              <a:spLocks noChangeArrowheads="1"/>
            </p:cNvSpPr>
            <p:nvPr/>
          </p:nvSpPr>
          <p:spPr bwMode="auto">
            <a:xfrm>
              <a:off x="2475" y="1969"/>
              <a:ext cx="17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2367" name="Text Box 31"/>
            <p:cNvSpPr txBox="1">
              <a:spLocks noChangeArrowheads="1"/>
            </p:cNvSpPr>
            <p:nvPr/>
          </p:nvSpPr>
          <p:spPr bwMode="auto">
            <a:xfrm>
              <a:off x="2622" y="1098"/>
              <a:ext cx="927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2368" name="Rectangle 32"/>
            <p:cNvSpPr>
              <a:spLocks noChangeArrowheads="1"/>
            </p:cNvSpPr>
            <p:nvPr/>
          </p:nvSpPr>
          <p:spPr bwMode="auto">
            <a:xfrm>
              <a:off x="3905" y="2171"/>
              <a:ext cx="252" cy="14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2370" name="Text Box 34"/>
            <p:cNvSpPr txBox="1">
              <a:spLocks noChangeArrowheads="1"/>
            </p:cNvSpPr>
            <p:nvPr/>
          </p:nvSpPr>
          <p:spPr bwMode="auto">
            <a:xfrm>
              <a:off x="4335" y="1188"/>
              <a:ext cx="379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2371" name="Text Box 35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2372" name="Text Box 36"/>
            <p:cNvSpPr txBox="1">
              <a:spLocks noChangeArrowheads="1"/>
            </p:cNvSpPr>
            <p:nvPr/>
          </p:nvSpPr>
          <p:spPr bwMode="auto">
            <a:xfrm>
              <a:off x="4352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3" name="Text Box 37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4" name="Text Box 38"/>
            <p:cNvSpPr txBox="1">
              <a:spLocks noChangeArrowheads="1"/>
            </p:cNvSpPr>
            <p:nvPr/>
          </p:nvSpPr>
          <p:spPr bwMode="auto">
            <a:xfrm>
              <a:off x="5080" y="1334"/>
              <a:ext cx="363" cy="12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2375" name="Text Box 39"/>
            <p:cNvSpPr txBox="1">
              <a:spLocks noChangeArrowheads="1"/>
            </p:cNvSpPr>
            <p:nvPr/>
          </p:nvSpPr>
          <p:spPr bwMode="auto">
            <a:xfrm>
              <a:off x="4477" y="2075"/>
              <a:ext cx="226" cy="153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16</a:t>
              </a:r>
            </a:p>
          </p:txBody>
        </p:sp>
        <p:sp>
          <p:nvSpPr>
            <p:cNvPr id="142376" name="Freeform 40"/>
            <p:cNvSpPr>
              <a:spLocks/>
            </p:cNvSpPr>
            <p:nvPr/>
          </p:nvSpPr>
          <p:spPr bwMode="auto">
            <a:xfrm>
              <a:off x="4303" y="2100"/>
              <a:ext cx="139" cy="1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0" y="0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77" name="Text Box 41"/>
            <p:cNvSpPr txBox="1">
              <a:spLocks noChangeArrowheads="1"/>
            </p:cNvSpPr>
            <p:nvPr/>
          </p:nvSpPr>
          <p:spPr bwMode="auto">
            <a:xfrm>
              <a:off x="4080" y="2020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</a:t>
              </a:r>
            </a:p>
          </p:txBody>
        </p:sp>
        <p:sp>
          <p:nvSpPr>
            <p:cNvPr id="142378" name="Freeform 42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379" name="Text Box 43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  <p:grpSp>
          <p:nvGrpSpPr>
            <p:cNvPr id="142380" name="Group 44"/>
            <p:cNvGrpSpPr>
              <a:grpSpLocks/>
            </p:cNvGrpSpPr>
            <p:nvPr/>
          </p:nvGrpSpPr>
          <p:grpSpPr bwMode="auto">
            <a:xfrm>
              <a:off x="5174" y="1411"/>
              <a:ext cx="168" cy="22"/>
              <a:chOff x="5212" y="2481"/>
              <a:chExt cx="213" cy="29"/>
            </a:xfrm>
          </p:grpSpPr>
          <p:sp>
            <p:nvSpPr>
              <p:cNvPr id="142381" name="Oval 45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82" name="Oval 46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83" name="Oval 47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noFill/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2384" name="Text Box 48"/>
            <p:cNvSpPr txBox="1">
              <a:spLocks noChangeArrowheads="1"/>
            </p:cNvSpPr>
            <p:nvPr/>
          </p:nvSpPr>
          <p:spPr bwMode="auto">
            <a:xfrm>
              <a:off x="2703" y="2090"/>
              <a:ext cx="59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203950" y="3754438"/>
            <a:ext cx="404813" cy="233362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100</a:t>
            </a:r>
          </a:p>
        </p:txBody>
      </p:sp>
      <p:grpSp>
        <p:nvGrpSpPr>
          <p:cNvPr id="142397" name="Group 61"/>
          <p:cNvGrpSpPr>
            <a:grpSpLocks/>
          </p:cNvGrpSpPr>
          <p:nvPr/>
        </p:nvGrpSpPr>
        <p:grpSpPr bwMode="auto">
          <a:xfrm>
            <a:off x="6508750" y="2451100"/>
            <a:ext cx="2212975" cy="1087438"/>
            <a:chOff x="4100" y="1544"/>
            <a:chExt cx="1394" cy="685"/>
          </a:xfrm>
        </p:grpSpPr>
        <p:sp>
          <p:nvSpPr>
            <p:cNvPr id="142388" name="Text Box 52"/>
            <p:cNvSpPr txBox="1">
              <a:spLocks noChangeArrowheads="1"/>
            </p:cNvSpPr>
            <p:nvPr/>
          </p:nvSpPr>
          <p:spPr bwMode="auto">
            <a:xfrm>
              <a:off x="4475" y="2076"/>
              <a:ext cx="226" cy="1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42390" name="Text Box 54"/>
            <p:cNvSpPr txBox="1">
              <a:spLocks noChangeArrowheads="1"/>
            </p:cNvSpPr>
            <p:nvPr/>
          </p:nvSpPr>
          <p:spPr bwMode="auto">
            <a:xfrm>
              <a:off x="4100" y="1602"/>
              <a:ext cx="167" cy="1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16</a:t>
              </a:r>
            </a:p>
          </p:txBody>
        </p:sp>
        <p:grpSp>
          <p:nvGrpSpPr>
            <p:cNvPr id="142395" name="Group 59"/>
            <p:cNvGrpSpPr>
              <a:grpSpLocks/>
            </p:cNvGrpSpPr>
            <p:nvPr/>
          </p:nvGrpSpPr>
          <p:grpSpPr bwMode="auto">
            <a:xfrm>
              <a:off x="4307" y="1544"/>
              <a:ext cx="1187" cy="363"/>
              <a:chOff x="4307" y="1544"/>
              <a:chExt cx="1187" cy="363"/>
            </a:xfrm>
          </p:grpSpPr>
          <p:sp>
            <p:nvSpPr>
              <p:cNvPr id="142391" name="Freeform 55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6" y="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2" name="Line 56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3" name="Text Box 57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System bus</a:t>
                </a:r>
              </a:p>
            </p:txBody>
          </p:sp>
        </p:grpSp>
        <p:sp>
          <p:nvSpPr>
            <p:cNvPr id="142396" name="Freeform 60"/>
            <p:cNvSpPr>
              <a:spLocks/>
            </p:cNvSpPr>
            <p:nvPr/>
          </p:nvSpPr>
          <p:spPr bwMode="auto">
            <a:xfrm>
              <a:off x="4386" y="1593"/>
              <a:ext cx="405" cy="569"/>
            </a:xfrm>
            <a:custGeom>
              <a:avLst/>
              <a:gdLst/>
              <a:ahLst/>
              <a:cxnLst>
                <a:cxn ang="0">
                  <a:pos x="348" y="543"/>
                </a:cxn>
                <a:cxn ang="0">
                  <a:pos x="390" y="501"/>
                </a:cxn>
                <a:cxn ang="0">
                  <a:pos x="396" y="135"/>
                </a:cxn>
                <a:cxn ang="0">
                  <a:pos x="336" y="21"/>
                </a:cxn>
                <a:cxn ang="0">
                  <a:pos x="0" y="9"/>
                </a:cxn>
              </a:cxnLst>
              <a:rect l="0" t="0" r="r" b="b"/>
              <a:pathLst>
                <a:path w="405" h="569">
                  <a:moveTo>
                    <a:pt x="348" y="543"/>
                  </a:moveTo>
                  <a:cubicBezTo>
                    <a:pt x="355" y="536"/>
                    <a:pt x="382" y="569"/>
                    <a:pt x="390" y="501"/>
                  </a:cubicBezTo>
                  <a:cubicBezTo>
                    <a:pt x="398" y="433"/>
                    <a:pt x="405" y="215"/>
                    <a:pt x="396" y="135"/>
                  </a:cubicBezTo>
                  <a:cubicBezTo>
                    <a:pt x="387" y="55"/>
                    <a:pt x="402" y="42"/>
                    <a:pt x="336" y="21"/>
                  </a:cubicBezTo>
                  <a:cubicBezTo>
                    <a:pt x="270" y="0"/>
                    <a:pt x="70" y="11"/>
                    <a:pt x="0" y="9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D734F-A93D-496D-AA6F-F20C5A2B542A}" type="slidenum">
              <a:rPr lang="en-US"/>
              <a:pPr/>
              <a:t>4</a:t>
            </a:fld>
            <a:endParaRPr lang="en-US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Embedded system functionality aspects</a:t>
            </a:r>
          </a:p>
          <a:p>
            <a:pPr lvl="1"/>
            <a:r>
              <a:rPr lang="en-US"/>
              <a:t>Processing</a:t>
            </a:r>
          </a:p>
          <a:p>
            <a:pPr lvl="2"/>
            <a:r>
              <a:rPr lang="en-US"/>
              <a:t>Transformation of data</a:t>
            </a:r>
          </a:p>
          <a:p>
            <a:pPr lvl="2"/>
            <a:r>
              <a:rPr lang="en-US"/>
              <a:t>Implemented using processors</a:t>
            </a:r>
          </a:p>
          <a:p>
            <a:pPr lvl="1"/>
            <a:r>
              <a:rPr lang="en-US"/>
              <a:t>Storage </a:t>
            </a:r>
          </a:p>
          <a:p>
            <a:pPr lvl="2"/>
            <a:r>
              <a:rPr lang="en-US"/>
              <a:t>Retention of data</a:t>
            </a:r>
          </a:p>
          <a:p>
            <a:pPr lvl="2"/>
            <a:r>
              <a:rPr lang="en-US"/>
              <a:t>Implemented using memory</a:t>
            </a:r>
          </a:p>
          <a:p>
            <a:pPr lvl="1"/>
            <a:r>
              <a:rPr lang="en-US"/>
              <a:t>Communication</a:t>
            </a:r>
          </a:p>
          <a:p>
            <a:pPr lvl="2"/>
            <a:r>
              <a:rPr lang="en-US"/>
              <a:t>Transfer of data between processors and memories</a:t>
            </a:r>
          </a:p>
          <a:p>
            <a:pPr lvl="2"/>
            <a:r>
              <a:rPr lang="en-US"/>
              <a:t>Implemented using buses</a:t>
            </a:r>
          </a:p>
          <a:p>
            <a:pPr lvl="2"/>
            <a:r>
              <a:rPr lang="en-US"/>
              <a:t>Called </a:t>
            </a:r>
            <a:r>
              <a:rPr lang="en-US" i="1"/>
              <a:t>interfacing</a:t>
            </a:r>
            <a:endParaRPr lang="en-US" sz="2800" i="1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57921-C60B-4EDA-858D-7167D9770C1F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143480" name="Group 120"/>
          <p:cNvGrpSpPr>
            <a:grpSpLocks/>
          </p:cNvGrpSpPr>
          <p:nvPr/>
        </p:nvGrpSpPr>
        <p:grpSpPr bwMode="auto">
          <a:xfrm>
            <a:off x="3736975" y="1674813"/>
            <a:ext cx="4984750" cy="2387600"/>
            <a:chOff x="2354" y="1055"/>
            <a:chExt cx="3140" cy="1504"/>
          </a:xfrm>
        </p:grpSpPr>
        <p:grpSp>
          <p:nvGrpSpPr>
            <p:cNvPr id="143479" name="Group 119"/>
            <p:cNvGrpSpPr>
              <a:grpSpLocks/>
            </p:cNvGrpSpPr>
            <p:nvPr/>
          </p:nvGrpSpPr>
          <p:grpSpPr bwMode="auto">
            <a:xfrm>
              <a:off x="2354" y="1055"/>
              <a:ext cx="3140" cy="1504"/>
              <a:chOff x="2354" y="1055"/>
              <a:chExt cx="3140" cy="1504"/>
            </a:xfrm>
          </p:grpSpPr>
          <p:sp>
            <p:nvSpPr>
              <p:cNvPr id="143365" name="Oval 5"/>
              <p:cNvSpPr>
                <a:spLocks noChangeArrowheads="1"/>
              </p:cNvSpPr>
              <p:nvPr/>
            </p:nvSpPr>
            <p:spPr bwMode="auto">
              <a:xfrm>
                <a:off x="4625" y="2407"/>
                <a:ext cx="92" cy="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66" name="Rectangle 6"/>
              <p:cNvSpPr>
                <a:spLocks noChangeArrowheads="1"/>
              </p:cNvSpPr>
              <p:nvPr/>
            </p:nvSpPr>
            <p:spPr bwMode="auto">
              <a:xfrm>
                <a:off x="3873" y="1055"/>
                <a:ext cx="424" cy="15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μP</a:t>
                </a:r>
              </a:p>
            </p:txBody>
          </p:sp>
          <p:sp>
            <p:nvSpPr>
              <p:cNvPr id="143367" name="Rectangle 7"/>
              <p:cNvSpPr>
                <a:spLocks noChangeArrowheads="1"/>
              </p:cNvSpPr>
              <p:nvPr/>
            </p:nvSpPr>
            <p:spPr bwMode="auto">
              <a:xfrm>
                <a:off x="4449" y="1910"/>
                <a:ext cx="454" cy="6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43368" name="Rectangle 8"/>
              <p:cNvSpPr>
                <a:spLocks noChangeArrowheads="1"/>
              </p:cNvSpPr>
              <p:nvPr/>
            </p:nvSpPr>
            <p:spPr bwMode="auto">
              <a:xfrm>
                <a:off x="4477" y="2381"/>
                <a:ext cx="375" cy="135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69" name="Freeform 9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6" y="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0" name="Line 10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System bus</a:t>
                </a:r>
              </a:p>
            </p:txBody>
          </p:sp>
          <p:sp>
            <p:nvSpPr>
              <p:cNvPr id="143372" name="Line 12"/>
              <p:cNvSpPr>
                <a:spLocks noChangeShapeType="1"/>
              </p:cNvSpPr>
              <p:nvPr/>
            </p:nvSpPr>
            <p:spPr bwMode="auto">
              <a:xfrm>
                <a:off x="4840" y="1494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3" name="Freeform 13"/>
              <p:cNvSpPr>
                <a:spLocks/>
              </p:cNvSpPr>
              <p:nvPr/>
            </p:nvSpPr>
            <p:spPr bwMode="auto">
              <a:xfrm>
                <a:off x="3747" y="2241"/>
                <a:ext cx="154" cy="2"/>
              </a:xfrm>
              <a:custGeom>
                <a:avLst/>
                <a:gdLst/>
                <a:ahLst/>
                <a:cxnLst>
                  <a:cxn ang="0">
                    <a:pos x="196" y="3"/>
                  </a:cxn>
                  <a:cxn ang="0">
                    <a:pos x="0" y="0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4" name="Rectangle 14"/>
              <p:cNvSpPr>
                <a:spLocks noChangeArrowheads="1"/>
              </p:cNvSpPr>
              <p:nvPr/>
            </p:nvSpPr>
            <p:spPr bwMode="auto">
              <a:xfrm>
                <a:off x="4459" y="2236"/>
                <a:ext cx="395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43375" name="Rectangle 15"/>
              <p:cNvSpPr>
                <a:spLocks noChangeArrowheads="1"/>
              </p:cNvSpPr>
              <p:nvPr/>
            </p:nvSpPr>
            <p:spPr bwMode="auto">
              <a:xfrm>
                <a:off x="2389" y="1060"/>
                <a:ext cx="1353" cy="1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76" name="Text Box 16"/>
              <p:cNvSpPr txBox="1">
                <a:spLocks noChangeArrowheads="1"/>
              </p:cNvSpPr>
              <p:nvPr/>
            </p:nvSpPr>
            <p:spPr bwMode="auto">
              <a:xfrm>
                <a:off x="2439" y="1308"/>
                <a:ext cx="22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16:</a:t>
                </a:r>
              </a:p>
            </p:txBody>
          </p:sp>
          <p:sp>
            <p:nvSpPr>
              <p:cNvPr id="143377" name="Text Box 17"/>
              <p:cNvSpPr txBox="1">
                <a:spLocks noChangeArrowheads="1"/>
              </p:cNvSpPr>
              <p:nvPr/>
            </p:nvSpPr>
            <p:spPr bwMode="auto">
              <a:xfrm>
                <a:off x="2721" y="1308"/>
                <a:ext cx="95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MOV R0, 0x8000 </a:t>
                </a:r>
              </a:p>
            </p:txBody>
          </p:sp>
          <p:sp>
            <p:nvSpPr>
              <p:cNvPr id="143378" name="Text Box 18"/>
              <p:cNvSpPr txBox="1">
                <a:spLocks noChangeArrowheads="1"/>
              </p:cNvSpPr>
              <p:nvPr/>
            </p:nvSpPr>
            <p:spPr bwMode="auto">
              <a:xfrm>
                <a:off x="2415" y="1423"/>
                <a:ext cx="24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17:</a:t>
                </a:r>
              </a:p>
            </p:txBody>
          </p:sp>
          <p:sp>
            <p:nvSpPr>
              <p:cNvPr id="143379" name="Text Box 19"/>
              <p:cNvSpPr txBox="1">
                <a:spLocks noChangeArrowheads="1"/>
              </p:cNvSpPr>
              <p:nvPr/>
            </p:nvSpPr>
            <p:spPr bwMode="auto">
              <a:xfrm>
                <a:off x="2721" y="1423"/>
                <a:ext cx="75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# modifies R0 </a:t>
                </a:r>
              </a:p>
            </p:txBody>
          </p:sp>
          <p:sp>
            <p:nvSpPr>
              <p:cNvPr id="143380" name="Text Box 20"/>
              <p:cNvSpPr txBox="1">
                <a:spLocks noChangeArrowheads="1"/>
              </p:cNvSpPr>
              <p:nvPr/>
            </p:nvSpPr>
            <p:spPr bwMode="auto">
              <a:xfrm>
                <a:off x="2427" y="1549"/>
                <a:ext cx="2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18:</a:t>
                </a:r>
              </a:p>
            </p:txBody>
          </p:sp>
          <p:sp>
            <p:nvSpPr>
              <p:cNvPr id="143381" name="Text Box 21"/>
              <p:cNvSpPr txBox="1">
                <a:spLocks noChangeArrowheads="1"/>
              </p:cNvSpPr>
              <p:nvPr/>
            </p:nvSpPr>
            <p:spPr bwMode="auto">
              <a:xfrm>
                <a:off x="2715" y="1549"/>
                <a:ext cx="100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MOV 0x8001, R0 </a:t>
                </a:r>
              </a:p>
            </p:txBody>
          </p:sp>
          <p:sp>
            <p:nvSpPr>
              <p:cNvPr id="143382" name="Text Box 22"/>
              <p:cNvSpPr txBox="1">
                <a:spLocks noChangeArrowheads="1"/>
              </p:cNvSpPr>
              <p:nvPr/>
            </p:nvSpPr>
            <p:spPr bwMode="auto">
              <a:xfrm>
                <a:off x="2463" y="1678"/>
                <a:ext cx="20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19:</a:t>
                </a:r>
              </a:p>
            </p:txBody>
          </p:sp>
          <p:sp>
            <p:nvSpPr>
              <p:cNvPr id="143383" name="Text Box 23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RETI  # ISR return</a:t>
                </a:r>
              </a:p>
            </p:txBody>
          </p:sp>
          <p:sp>
            <p:nvSpPr>
              <p:cNvPr id="143384" name="Text Box 24"/>
              <p:cNvSpPr txBox="1">
                <a:spLocks noChangeArrowheads="1"/>
              </p:cNvSpPr>
              <p:nvPr/>
            </p:nvSpPr>
            <p:spPr bwMode="auto">
              <a:xfrm>
                <a:off x="2431" y="1198"/>
                <a:ext cx="290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rgbClr val="808080"/>
                    </a:solidFill>
                  </a:rPr>
                  <a:t>ISR </a:t>
                </a:r>
              </a:p>
            </p:txBody>
          </p:sp>
          <p:sp>
            <p:nvSpPr>
              <p:cNvPr id="143385" name="Text Box 25"/>
              <p:cNvSpPr txBox="1">
                <a:spLocks noChangeArrowheads="1"/>
              </p:cNvSpPr>
              <p:nvPr/>
            </p:nvSpPr>
            <p:spPr bwMode="auto">
              <a:xfrm>
                <a:off x="2354" y="2083"/>
                <a:ext cx="28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100:</a:t>
                </a:r>
              </a:p>
            </p:txBody>
          </p:sp>
          <p:sp>
            <p:nvSpPr>
              <p:cNvPr id="143386" name="Text Box 26"/>
              <p:cNvSpPr txBox="1">
                <a:spLocks noChangeArrowheads="1"/>
              </p:cNvSpPr>
              <p:nvPr/>
            </p:nvSpPr>
            <p:spPr bwMode="auto">
              <a:xfrm>
                <a:off x="2410" y="2216"/>
                <a:ext cx="23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101:</a:t>
                </a:r>
              </a:p>
            </p:txBody>
          </p:sp>
          <p:sp>
            <p:nvSpPr>
              <p:cNvPr id="143387" name="Text Box 27"/>
              <p:cNvSpPr txBox="1">
                <a:spLocks noChangeArrowheads="1"/>
              </p:cNvSpPr>
              <p:nvPr/>
            </p:nvSpPr>
            <p:spPr bwMode="auto">
              <a:xfrm>
                <a:off x="2703" y="2216"/>
                <a:ext cx="607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instruction </a:t>
                </a:r>
              </a:p>
            </p:txBody>
          </p:sp>
          <p:sp>
            <p:nvSpPr>
              <p:cNvPr id="143388" name="Text Box 28"/>
              <p:cNvSpPr txBox="1">
                <a:spLocks noChangeArrowheads="1"/>
              </p:cNvSpPr>
              <p:nvPr/>
            </p:nvSpPr>
            <p:spPr bwMode="auto">
              <a:xfrm>
                <a:off x="2486" y="1763"/>
                <a:ext cx="172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3389" name="Text Box 29"/>
              <p:cNvSpPr txBox="1">
                <a:spLocks noChangeArrowheads="1"/>
              </p:cNvSpPr>
              <p:nvPr/>
            </p:nvSpPr>
            <p:spPr bwMode="auto">
              <a:xfrm>
                <a:off x="2431" y="1890"/>
                <a:ext cx="792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rgbClr val="000000"/>
                    </a:solidFill>
                  </a:rPr>
                  <a:t>Main program</a:t>
                </a:r>
              </a:p>
            </p:txBody>
          </p:sp>
          <p:sp>
            <p:nvSpPr>
              <p:cNvPr id="143390" name="Text Box 30"/>
              <p:cNvSpPr txBox="1">
                <a:spLocks noChangeArrowheads="1"/>
              </p:cNvSpPr>
              <p:nvPr/>
            </p:nvSpPr>
            <p:spPr bwMode="auto">
              <a:xfrm>
                <a:off x="2475" y="1969"/>
                <a:ext cx="172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3391" name="Text Box 31"/>
              <p:cNvSpPr txBox="1">
                <a:spLocks noChangeArrowheads="1"/>
              </p:cNvSpPr>
              <p:nvPr/>
            </p:nvSpPr>
            <p:spPr bwMode="auto">
              <a:xfrm>
                <a:off x="2622" y="1098"/>
                <a:ext cx="927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noProof="1"/>
                  <a:t>Program memory</a:t>
                </a:r>
              </a:p>
            </p:txBody>
          </p:sp>
          <p:sp>
            <p:nvSpPr>
              <p:cNvPr id="143392" name="Rectangle 32"/>
              <p:cNvSpPr>
                <a:spLocks noChangeArrowheads="1"/>
              </p:cNvSpPr>
              <p:nvPr/>
            </p:nvSpPr>
            <p:spPr bwMode="auto">
              <a:xfrm>
                <a:off x="3905" y="2171"/>
                <a:ext cx="252" cy="14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43393" name="Rectangle 33"/>
              <p:cNvSpPr>
                <a:spLocks noChangeArrowheads="1"/>
              </p:cNvSpPr>
              <p:nvPr/>
            </p:nvSpPr>
            <p:spPr bwMode="auto">
              <a:xfrm>
                <a:off x="4321" y="1065"/>
                <a:ext cx="1152" cy="427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43394" name="Text Box 34"/>
              <p:cNvSpPr txBox="1">
                <a:spLocks noChangeArrowheads="1"/>
              </p:cNvSpPr>
              <p:nvPr/>
            </p:nvSpPr>
            <p:spPr bwMode="auto">
              <a:xfrm>
                <a:off x="4335" y="1188"/>
                <a:ext cx="379" cy="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0x0000</a:t>
                </a:r>
              </a:p>
            </p:txBody>
          </p:sp>
          <p:sp>
            <p:nvSpPr>
              <p:cNvPr id="143395" name="Text Box 35"/>
              <p:cNvSpPr txBox="1">
                <a:spLocks noChangeArrowheads="1"/>
              </p:cNvSpPr>
              <p:nvPr/>
            </p:nvSpPr>
            <p:spPr bwMode="auto">
              <a:xfrm>
                <a:off x="4734" y="1188"/>
                <a:ext cx="390" cy="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0x0001</a:t>
                </a:r>
              </a:p>
            </p:txBody>
          </p:sp>
          <p:sp>
            <p:nvSpPr>
              <p:cNvPr id="143396" name="Text Box 36"/>
              <p:cNvSpPr txBox="1">
                <a:spLocks noChangeArrowheads="1"/>
              </p:cNvSpPr>
              <p:nvPr/>
            </p:nvSpPr>
            <p:spPr bwMode="auto">
              <a:xfrm>
                <a:off x="4352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7" name="Text Box 37"/>
              <p:cNvSpPr txBox="1">
                <a:spLocks noChangeArrowheads="1"/>
              </p:cNvSpPr>
              <p:nvPr/>
            </p:nvSpPr>
            <p:spPr bwMode="auto">
              <a:xfrm>
                <a:off x="4715" y="1334"/>
                <a:ext cx="365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8" name="Text Box 38"/>
              <p:cNvSpPr txBox="1">
                <a:spLocks noChangeArrowheads="1"/>
              </p:cNvSpPr>
              <p:nvPr/>
            </p:nvSpPr>
            <p:spPr bwMode="auto">
              <a:xfrm>
                <a:off x="5080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3399" name="Text Box 39"/>
              <p:cNvSpPr txBox="1">
                <a:spLocks noChangeArrowheads="1"/>
              </p:cNvSpPr>
              <p:nvPr/>
            </p:nvSpPr>
            <p:spPr bwMode="auto">
              <a:xfrm>
                <a:off x="4477" y="2075"/>
                <a:ext cx="226" cy="153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</a:t>
                </a:r>
              </a:p>
            </p:txBody>
          </p:sp>
          <p:sp>
            <p:nvSpPr>
              <p:cNvPr id="143400" name="Freeform 40"/>
              <p:cNvSpPr>
                <a:spLocks/>
              </p:cNvSpPr>
              <p:nvPr/>
            </p:nvSpPr>
            <p:spPr bwMode="auto">
              <a:xfrm>
                <a:off x="4303" y="2100"/>
                <a:ext cx="139" cy="1"/>
              </a:xfrm>
              <a:custGeom>
                <a:avLst/>
                <a:gdLst/>
                <a:ahLst/>
                <a:cxnLst>
                  <a:cxn ang="0">
                    <a:pos x="139" y="1"/>
                  </a:cxn>
                  <a:cxn ang="0">
                    <a:pos x="0" y="0"/>
                  </a:cxn>
                </a:cxnLst>
                <a:rect l="0" t="0" r="r" b="b"/>
                <a:pathLst>
                  <a:path w="139" h="1">
                    <a:moveTo>
                      <a:pt x="139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1" name="Text Box 41"/>
              <p:cNvSpPr txBox="1">
                <a:spLocks noChangeArrowheads="1"/>
              </p:cNvSpPr>
              <p:nvPr/>
            </p:nvSpPr>
            <p:spPr bwMode="auto">
              <a:xfrm>
                <a:off x="4080" y="2020"/>
                <a:ext cx="190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Int</a:t>
                </a:r>
              </a:p>
            </p:txBody>
          </p:sp>
          <p:grpSp>
            <p:nvGrpSpPr>
              <p:cNvPr id="143404" name="Group 44"/>
              <p:cNvGrpSpPr>
                <a:grpSpLocks/>
              </p:cNvGrpSpPr>
              <p:nvPr/>
            </p:nvGrpSpPr>
            <p:grpSpPr bwMode="auto">
              <a:xfrm>
                <a:off x="5174" y="1411"/>
                <a:ext cx="168" cy="22"/>
                <a:chOff x="5212" y="2481"/>
                <a:chExt cx="213" cy="29"/>
              </a:xfrm>
            </p:grpSpPr>
            <p:sp>
              <p:nvSpPr>
                <p:cNvPr id="143405" name="Oval 45"/>
                <p:cNvSpPr>
                  <a:spLocks noChangeArrowheads="1"/>
                </p:cNvSpPr>
                <p:nvPr/>
              </p:nvSpPr>
              <p:spPr bwMode="auto">
                <a:xfrm>
                  <a:off x="5304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6" name="Oval 46"/>
                <p:cNvSpPr>
                  <a:spLocks noChangeArrowheads="1"/>
                </p:cNvSpPr>
                <p:nvPr/>
              </p:nvSpPr>
              <p:spPr bwMode="auto">
                <a:xfrm>
                  <a:off x="5212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07" name="Oval 47"/>
                <p:cNvSpPr>
                  <a:spLocks noChangeArrowheads="1"/>
                </p:cNvSpPr>
                <p:nvPr/>
              </p:nvSpPr>
              <p:spPr bwMode="auto">
                <a:xfrm>
                  <a:off x="5396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408" name="Text Box 48"/>
              <p:cNvSpPr txBox="1">
                <a:spLocks noChangeArrowheads="1"/>
              </p:cNvSpPr>
              <p:nvPr/>
            </p:nvSpPr>
            <p:spPr bwMode="auto">
              <a:xfrm>
                <a:off x="2703" y="2090"/>
                <a:ext cx="59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instruction </a:t>
                </a:r>
              </a:p>
            </p:txBody>
          </p:sp>
        </p:grpSp>
        <p:sp>
          <p:nvSpPr>
            <p:cNvPr id="143469" name="Freeform 109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0" name="Text Box 110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</p:grp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12738" y="1682750"/>
            <a:ext cx="324326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5(a):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jumps to the address on the bus (16).  The ISR there reads data from 0x8000 and then writes it to 0x0001, which is in memory.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5(b): After being read, P1 de-asserts </a:t>
            </a:r>
            <a:r>
              <a:rPr lang="en-US" sz="1400" i="1"/>
              <a:t>Int</a:t>
            </a:r>
            <a:r>
              <a:rPr lang="en-US" sz="1400"/>
              <a:t>.</a:t>
            </a:r>
          </a:p>
          <a:p>
            <a:pPr algn="l">
              <a:spcBef>
                <a:spcPct val="0"/>
              </a:spcBef>
            </a:pPr>
            <a:endParaRPr lang="en-US"/>
          </a:p>
        </p:txBody>
      </p:sp>
      <p:sp>
        <p:nvSpPr>
          <p:cNvPr id="143409" name="Rectangle 49"/>
          <p:cNvSpPr>
            <a:spLocks noChangeArrowheads="1"/>
          </p:cNvSpPr>
          <p:nvPr/>
        </p:nvSpPr>
        <p:spPr bwMode="auto">
          <a:xfrm>
            <a:off x="6203950" y="3754438"/>
            <a:ext cx="404813" cy="233362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100</a:t>
            </a:r>
          </a:p>
        </p:txBody>
      </p:sp>
      <p:grpSp>
        <p:nvGrpSpPr>
          <p:cNvPr id="143455" name="Group 95"/>
          <p:cNvGrpSpPr>
            <a:grpSpLocks/>
          </p:cNvGrpSpPr>
          <p:nvPr/>
        </p:nvGrpSpPr>
        <p:grpSpPr bwMode="auto">
          <a:xfrm>
            <a:off x="3736975" y="1828800"/>
            <a:ext cx="2225675" cy="1914525"/>
            <a:chOff x="2354" y="1152"/>
            <a:chExt cx="1402" cy="1206"/>
          </a:xfrm>
        </p:grpSpPr>
        <p:grpSp>
          <p:nvGrpSpPr>
            <p:cNvPr id="143436" name="Group 76"/>
            <p:cNvGrpSpPr>
              <a:grpSpLocks/>
            </p:cNvGrpSpPr>
            <p:nvPr/>
          </p:nvGrpSpPr>
          <p:grpSpPr bwMode="auto">
            <a:xfrm>
              <a:off x="2354" y="1198"/>
              <a:ext cx="1402" cy="1149"/>
              <a:chOff x="2354" y="1198"/>
              <a:chExt cx="1402" cy="1149"/>
            </a:xfrm>
          </p:grpSpPr>
          <p:grpSp>
            <p:nvGrpSpPr>
              <p:cNvPr id="143433" name="Group 73"/>
              <p:cNvGrpSpPr>
                <a:grpSpLocks/>
              </p:cNvGrpSpPr>
              <p:nvPr/>
            </p:nvGrpSpPr>
            <p:grpSpPr bwMode="auto">
              <a:xfrm>
                <a:off x="2354" y="1198"/>
                <a:ext cx="1370" cy="1149"/>
                <a:chOff x="2450" y="1294"/>
                <a:chExt cx="1370" cy="1149"/>
              </a:xfrm>
            </p:grpSpPr>
            <p:sp>
              <p:nvSpPr>
                <p:cNvPr id="14341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535" y="1404"/>
                  <a:ext cx="225" cy="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16:</a:t>
                  </a:r>
                </a:p>
              </p:txBody>
            </p:sp>
            <p:sp>
              <p:nvSpPr>
                <p:cNvPr id="14341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817" y="1404"/>
                  <a:ext cx="958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MOV R0, 0x8000 </a:t>
                  </a:r>
                </a:p>
              </p:txBody>
            </p:sp>
            <p:sp>
              <p:nvSpPr>
                <p:cNvPr id="14342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11" y="1519"/>
                  <a:ext cx="249" cy="1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17:</a:t>
                  </a:r>
                </a:p>
              </p:txBody>
            </p:sp>
            <p:sp>
              <p:nvSpPr>
                <p:cNvPr id="14342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817" y="1519"/>
                  <a:ext cx="759" cy="1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# modifies R0</a:t>
                  </a:r>
                  <a:r>
                    <a:rPr lang="en-US"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4342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523" y="1645"/>
                  <a:ext cx="23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18:</a:t>
                  </a:r>
                </a:p>
              </p:txBody>
            </p:sp>
            <p:sp>
              <p:nvSpPr>
                <p:cNvPr id="14342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811" y="1645"/>
                  <a:ext cx="100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MOV 0x8001, R0</a:t>
                  </a:r>
                  <a:r>
                    <a:rPr lang="en-US"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4342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559" y="1774"/>
                  <a:ext cx="20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19:</a:t>
                  </a:r>
                </a:p>
              </p:txBody>
            </p:sp>
            <p:sp>
              <p:nvSpPr>
                <p:cNvPr id="14342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527" y="1294"/>
                  <a:ext cx="290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/>
                    <a:t>ISR </a:t>
                  </a:r>
                </a:p>
              </p:txBody>
            </p:sp>
            <p:sp>
              <p:nvSpPr>
                <p:cNvPr id="14342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450" y="2179"/>
                  <a:ext cx="284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100:</a:t>
                  </a:r>
                </a:p>
              </p:txBody>
            </p:sp>
            <p:sp>
              <p:nvSpPr>
                <p:cNvPr id="14342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06" y="2312"/>
                  <a:ext cx="237" cy="1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101:</a:t>
                  </a:r>
                </a:p>
              </p:txBody>
            </p:sp>
            <p:sp>
              <p:nvSpPr>
                <p:cNvPr id="14342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799" y="2312"/>
                  <a:ext cx="607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instruction </a:t>
                  </a:r>
                </a:p>
              </p:txBody>
            </p:sp>
            <p:sp>
              <p:nvSpPr>
                <p:cNvPr id="14342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582" y="1859"/>
                  <a:ext cx="172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rgbClr val="000000"/>
                      </a:solidFill>
                    </a:rPr>
                    <a:t>...</a:t>
                  </a:r>
                </a:p>
              </p:txBody>
            </p:sp>
            <p:sp>
              <p:nvSpPr>
                <p:cNvPr id="1434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527" y="1986"/>
                  <a:ext cx="792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>
                      <a:solidFill>
                        <a:schemeClr val="bg2"/>
                      </a:solidFill>
                    </a:rPr>
                    <a:t>Main program</a:t>
                  </a:r>
                </a:p>
              </p:txBody>
            </p:sp>
            <p:sp>
              <p:nvSpPr>
                <p:cNvPr id="1434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71" y="2065"/>
                  <a:ext cx="172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...</a:t>
                  </a:r>
                </a:p>
              </p:txBody>
            </p:sp>
            <p:sp>
              <p:nvSpPr>
                <p:cNvPr id="14343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799" y="2186"/>
                  <a:ext cx="59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instruction </a:t>
                  </a:r>
                </a:p>
              </p:txBody>
            </p:sp>
          </p:grpSp>
          <p:sp>
            <p:nvSpPr>
              <p:cNvPr id="143434" name="Text Box 74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RETI  # ISR return</a:t>
                </a:r>
              </a:p>
            </p:txBody>
          </p:sp>
        </p:grpSp>
        <p:sp>
          <p:nvSpPr>
            <p:cNvPr id="143435" name="Freeform 75"/>
            <p:cNvSpPr>
              <a:spLocks/>
            </p:cNvSpPr>
            <p:nvPr/>
          </p:nvSpPr>
          <p:spPr bwMode="auto">
            <a:xfrm>
              <a:off x="3480" y="1152"/>
              <a:ext cx="228" cy="1206"/>
            </a:xfrm>
            <a:custGeom>
              <a:avLst/>
              <a:gdLst/>
              <a:ahLst/>
              <a:cxnLst>
                <a:cxn ang="0">
                  <a:pos x="228" y="1086"/>
                </a:cxn>
                <a:cxn ang="0">
                  <a:pos x="96" y="1050"/>
                </a:cxn>
                <a:cxn ang="0">
                  <a:pos x="186" y="150"/>
                </a:cxn>
                <a:cxn ang="0">
                  <a:pos x="0" y="150"/>
                </a:cxn>
              </a:cxnLst>
              <a:rect l="0" t="0" r="r" b="b"/>
              <a:pathLst>
                <a:path w="228" h="1206">
                  <a:moveTo>
                    <a:pt x="228" y="1086"/>
                  </a:moveTo>
                  <a:cubicBezTo>
                    <a:pt x="206" y="1080"/>
                    <a:pt x="103" y="1206"/>
                    <a:pt x="96" y="1050"/>
                  </a:cubicBezTo>
                  <a:cubicBezTo>
                    <a:pt x="89" y="894"/>
                    <a:pt x="202" y="300"/>
                    <a:pt x="186" y="150"/>
                  </a:cubicBezTo>
                  <a:cubicBezTo>
                    <a:pt x="170" y="0"/>
                    <a:pt x="39" y="150"/>
                    <a:pt x="0" y="15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468" name="Group 108"/>
          <p:cNvGrpSpPr>
            <a:grpSpLocks/>
          </p:cNvGrpSpPr>
          <p:nvPr/>
        </p:nvGrpSpPr>
        <p:grpSpPr bwMode="auto">
          <a:xfrm>
            <a:off x="3736975" y="1690688"/>
            <a:ext cx="4984750" cy="2371725"/>
            <a:chOff x="2354" y="1065"/>
            <a:chExt cx="3140" cy="1494"/>
          </a:xfrm>
        </p:grpSpPr>
        <p:grpSp>
          <p:nvGrpSpPr>
            <p:cNvPr id="143413" name="Group 53"/>
            <p:cNvGrpSpPr>
              <a:grpSpLocks/>
            </p:cNvGrpSpPr>
            <p:nvPr/>
          </p:nvGrpSpPr>
          <p:grpSpPr bwMode="auto">
            <a:xfrm>
              <a:off x="4307" y="1544"/>
              <a:ext cx="1187" cy="363"/>
              <a:chOff x="4307" y="1544"/>
              <a:chExt cx="1187" cy="363"/>
            </a:xfrm>
          </p:grpSpPr>
          <p:sp>
            <p:nvSpPr>
              <p:cNvPr id="143414" name="Freeform 54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6" y="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15" name="Line 55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16" name="Text Box 56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/>
                  <a:t>System bus</a:t>
                </a:r>
              </a:p>
            </p:txBody>
          </p:sp>
        </p:grpSp>
        <p:sp>
          <p:nvSpPr>
            <p:cNvPr id="143417" name="Freeform 57"/>
            <p:cNvSpPr>
              <a:spLocks/>
            </p:cNvSpPr>
            <p:nvPr/>
          </p:nvSpPr>
          <p:spPr bwMode="auto">
            <a:xfrm>
              <a:off x="4266" y="1752"/>
              <a:ext cx="596" cy="672"/>
            </a:xfrm>
            <a:custGeom>
              <a:avLst/>
              <a:gdLst/>
              <a:ahLst/>
              <a:cxnLst>
                <a:cxn ang="0">
                  <a:pos x="516" y="672"/>
                </a:cxn>
                <a:cxn ang="0">
                  <a:pos x="576" y="540"/>
                </a:cxn>
                <a:cxn ang="0">
                  <a:pos x="582" y="174"/>
                </a:cxn>
                <a:cxn ang="0">
                  <a:pos x="522" y="60"/>
                </a:cxn>
                <a:cxn ang="0">
                  <a:pos x="138" y="54"/>
                </a:cxn>
                <a:cxn ang="0">
                  <a:pos x="0" y="0"/>
                </a:cxn>
              </a:cxnLst>
              <a:rect l="0" t="0" r="r" b="b"/>
              <a:pathLst>
                <a:path w="596" h="672">
                  <a:moveTo>
                    <a:pt x="516" y="672"/>
                  </a:moveTo>
                  <a:cubicBezTo>
                    <a:pt x="525" y="651"/>
                    <a:pt x="565" y="623"/>
                    <a:pt x="576" y="540"/>
                  </a:cubicBezTo>
                  <a:cubicBezTo>
                    <a:pt x="587" y="457"/>
                    <a:pt x="591" y="254"/>
                    <a:pt x="582" y="174"/>
                  </a:cubicBezTo>
                  <a:cubicBezTo>
                    <a:pt x="573" y="94"/>
                    <a:pt x="596" y="80"/>
                    <a:pt x="522" y="60"/>
                  </a:cubicBezTo>
                  <a:cubicBezTo>
                    <a:pt x="448" y="40"/>
                    <a:pt x="225" y="64"/>
                    <a:pt x="138" y="54"/>
                  </a:cubicBezTo>
                  <a:cubicBezTo>
                    <a:pt x="51" y="44"/>
                    <a:pt x="29" y="11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3437" name="Group 77"/>
            <p:cNvGrpSpPr>
              <a:grpSpLocks/>
            </p:cNvGrpSpPr>
            <p:nvPr/>
          </p:nvGrpSpPr>
          <p:grpSpPr bwMode="auto">
            <a:xfrm>
              <a:off x="2354" y="1198"/>
              <a:ext cx="1402" cy="1149"/>
              <a:chOff x="2354" y="1198"/>
              <a:chExt cx="1402" cy="1149"/>
            </a:xfrm>
          </p:grpSpPr>
          <p:grpSp>
            <p:nvGrpSpPr>
              <p:cNvPr id="143438" name="Group 78"/>
              <p:cNvGrpSpPr>
                <a:grpSpLocks/>
              </p:cNvGrpSpPr>
              <p:nvPr/>
            </p:nvGrpSpPr>
            <p:grpSpPr bwMode="auto">
              <a:xfrm>
                <a:off x="2354" y="1198"/>
                <a:ext cx="1370" cy="1149"/>
                <a:chOff x="2450" y="1294"/>
                <a:chExt cx="1370" cy="1149"/>
              </a:xfrm>
            </p:grpSpPr>
            <p:sp>
              <p:nvSpPr>
                <p:cNvPr id="14343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35" y="1404"/>
                  <a:ext cx="225" cy="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16:</a:t>
                  </a:r>
                </a:p>
              </p:txBody>
            </p:sp>
            <p:sp>
              <p:nvSpPr>
                <p:cNvPr id="14344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817" y="1404"/>
                  <a:ext cx="958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MOV R0, 0x8000 </a:t>
                  </a:r>
                </a:p>
              </p:txBody>
            </p:sp>
            <p:sp>
              <p:nvSpPr>
                <p:cNvPr id="14344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11" y="1519"/>
                  <a:ext cx="249" cy="1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17:</a:t>
                  </a:r>
                </a:p>
              </p:txBody>
            </p:sp>
            <p:sp>
              <p:nvSpPr>
                <p:cNvPr id="1434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817" y="1519"/>
                  <a:ext cx="759" cy="1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# modifies R0</a:t>
                  </a:r>
                  <a:r>
                    <a:rPr lang="en-US"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4344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523" y="1645"/>
                  <a:ext cx="23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18:</a:t>
                  </a:r>
                </a:p>
              </p:txBody>
            </p:sp>
            <p:sp>
              <p:nvSpPr>
                <p:cNvPr id="14344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811" y="1645"/>
                  <a:ext cx="100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MOV 0x0001, R0</a:t>
                  </a:r>
                  <a:r>
                    <a:rPr lang="en-US">
                      <a:solidFill>
                        <a:srgbClr val="808080"/>
                      </a:solidFill>
                    </a:rPr>
                    <a:t> </a:t>
                  </a:r>
                </a:p>
              </p:txBody>
            </p:sp>
            <p:sp>
              <p:nvSpPr>
                <p:cNvPr id="14344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59" y="1774"/>
                  <a:ext cx="20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19:</a:t>
                  </a:r>
                </a:p>
              </p:txBody>
            </p:sp>
            <p:sp>
              <p:nvSpPr>
                <p:cNvPr id="14344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527" y="1294"/>
                  <a:ext cx="290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/>
                    <a:t>ISR </a:t>
                  </a:r>
                </a:p>
              </p:txBody>
            </p:sp>
            <p:sp>
              <p:nvSpPr>
                <p:cNvPr id="14344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450" y="2179"/>
                  <a:ext cx="284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100:</a:t>
                  </a:r>
                </a:p>
              </p:txBody>
            </p:sp>
            <p:sp>
              <p:nvSpPr>
                <p:cNvPr id="14344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506" y="2312"/>
                  <a:ext cx="237" cy="1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101:</a:t>
                  </a:r>
                </a:p>
              </p:txBody>
            </p:sp>
            <p:sp>
              <p:nvSpPr>
                <p:cNvPr id="14344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799" y="2312"/>
                  <a:ext cx="607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instruction </a:t>
                  </a:r>
                </a:p>
              </p:txBody>
            </p:sp>
            <p:sp>
              <p:nvSpPr>
                <p:cNvPr id="14345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582" y="1859"/>
                  <a:ext cx="172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rgbClr val="000000"/>
                      </a:solidFill>
                    </a:rPr>
                    <a:t>...</a:t>
                  </a:r>
                </a:p>
              </p:txBody>
            </p:sp>
            <p:sp>
              <p:nvSpPr>
                <p:cNvPr id="14345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527" y="1986"/>
                  <a:ext cx="792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>
                      <a:solidFill>
                        <a:schemeClr val="bg2"/>
                      </a:solidFill>
                    </a:rPr>
                    <a:t>Main program</a:t>
                  </a:r>
                </a:p>
              </p:txBody>
            </p:sp>
            <p:sp>
              <p:nvSpPr>
                <p:cNvPr id="14345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571" y="2065"/>
                  <a:ext cx="172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...</a:t>
                  </a:r>
                </a:p>
              </p:txBody>
            </p:sp>
            <p:sp>
              <p:nvSpPr>
                <p:cNvPr id="14345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799" y="2186"/>
                  <a:ext cx="59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instruction </a:t>
                  </a:r>
                </a:p>
              </p:txBody>
            </p:sp>
          </p:grpSp>
          <p:sp>
            <p:nvSpPr>
              <p:cNvPr id="143454" name="Text Box 94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RETI  # ISR return</a:t>
                </a:r>
              </a:p>
            </p:txBody>
          </p:sp>
        </p:grpSp>
        <p:sp>
          <p:nvSpPr>
            <p:cNvPr id="143456" name="Oval 96"/>
            <p:cNvSpPr>
              <a:spLocks noChangeArrowheads="1"/>
            </p:cNvSpPr>
            <p:nvPr/>
          </p:nvSpPr>
          <p:spPr bwMode="auto">
            <a:xfrm>
              <a:off x="4625" y="2407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57" name="Rectangle 97"/>
            <p:cNvSpPr>
              <a:spLocks noChangeArrowheads="1"/>
            </p:cNvSpPr>
            <p:nvPr/>
          </p:nvSpPr>
          <p:spPr bwMode="auto">
            <a:xfrm>
              <a:off x="4477" y="2381"/>
              <a:ext cx="375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3458" name="Rectangle 98"/>
            <p:cNvSpPr>
              <a:spLocks noChangeArrowheads="1"/>
            </p:cNvSpPr>
            <p:nvPr/>
          </p:nvSpPr>
          <p:spPr bwMode="auto">
            <a:xfrm>
              <a:off x="4459" y="2236"/>
              <a:ext cx="395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0x8000</a:t>
              </a:r>
            </a:p>
          </p:txBody>
        </p:sp>
        <p:sp>
          <p:nvSpPr>
            <p:cNvPr id="143459" name="Rectangle 99"/>
            <p:cNvSpPr>
              <a:spLocks noChangeArrowheads="1"/>
            </p:cNvSpPr>
            <p:nvPr/>
          </p:nvSpPr>
          <p:spPr bwMode="auto">
            <a:xfrm>
              <a:off x="4449" y="1910"/>
              <a:ext cx="454" cy="64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3460" name="Rectangle 100"/>
            <p:cNvSpPr>
              <a:spLocks noChangeArrowheads="1"/>
            </p:cNvSpPr>
            <p:nvPr/>
          </p:nvSpPr>
          <p:spPr bwMode="auto">
            <a:xfrm>
              <a:off x="4321" y="1065"/>
              <a:ext cx="1152" cy="4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 memory</a:t>
              </a:r>
            </a:p>
          </p:txBody>
        </p:sp>
        <p:sp>
          <p:nvSpPr>
            <p:cNvPr id="143461" name="Text Box 101"/>
            <p:cNvSpPr txBox="1">
              <a:spLocks noChangeArrowheads="1"/>
            </p:cNvSpPr>
            <p:nvPr/>
          </p:nvSpPr>
          <p:spPr bwMode="auto">
            <a:xfrm>
              <a:off x="4734" y="1188"/>
              <a:ext cx="390" cy="129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0x0001</a:t>
              </a:r>
            </a:p>
          </p:txBody>
        </p:sp>
        <p:sp>
          <p:nvSpPr>
            <p:cNvPr id="143462" name="Text Box 102"/>
            <p:cNvSpPr txBox="1">
              <a:spLocks noChangeArrowheads="1"/>
            </p:cNvSpPr>
            <p:nvPr/>
          </p:nvSpPr>
          <p:spPr bwMode="auto">
            <a:xfrm>
              <a:off x="4715" y="1334"/>
              <a:ext cx="365" cy="1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3463" name="Line 103"/>
            <p:cNvSpPr>
              <a:spLocks noChangeShapeType="1"/>
            </p:cNvSpPr>
            <p:nvPr/>
          </p:nvSpPr>
          <p:spPr bwMode="auto">
            <a:xfrm>
              <a:off x="4840" y="1494"/>
              <a:ext cx="0" cy="2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4133" y="1627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4841" y="1351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67" name="Freeform 107"/>
            <p:cNvSpPr>
              <a:spLocks/>
            </p:cNvSpPr>
            <p:nvPr/>
          </p:nvSpPr>
          <p:spPr bwMode="auto">
            <a:xfrm>
              <a:off x="4386" y="1464"/>
              <a:ext cx="426" cy="16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252" y="162"/>
                </a:cxn>
                <a:cxn ang="0">
                  <a:pos x="378" y="132"/>
                </a:cxn>
                <a:cxn ang="0">
                  <a:pos x="426" y="0"/>
                </a:cxn>
              </a:cxnLst>
              <a:rect l="0" t="0" r="r" b="b"/>
              <a:pathLst>
                <a:path w="426" h="167">
                  <a:moveTo>
                    <a:pt x="0" y="162"/>
                  </a:moveTo>
                  <a:cubicBezTo>
                    <a:pt x="42" y="162"/>
                    <a:pt x="189" y="167"/>
                    <a:pt x="252" y="162"/>
                  </a:cubicBezTo>
                  <a:cubicBezTo>
                    <a:pt x="315" y="157"/>
                    <a:pt x="349" y="159"/>
                    <a:pt x="378" y="132"/>
                  </a:cubicBezTo>
                  <a:cubicBezTo>
                    <a:pt x="407" y="105"/>
                    <a:pt x="416" y="28"/>
                    <a:pt x="42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3476" name="Group 116"/>
          <p:cNvGrpSpPr>
            <a:grpSpLocks/>
          </p:cNvGrpSpPr>
          <p:nvPr/>
        </p:nvGrpSpPr>
        <p:grpSpPr bwMode="auto">
          <a:xfrm>
            <a:off x="6477000" y="3206750"/>
            <a:ext cx="574675" cy="395288"/>
            <a:chOff x="3762" y="2872"/>
            <a:chExt cx="362" cy="249"/>
          </a:xfrm>
        </p:grpSpPr>
        <p:sp>
          <p:nvSpPr>
            <p:cNvPr id="143473" name="Freeform 113"/>
            <p:cNvSpPr>
              <a:spLocks/>
            </p:cNvSpPr>
            <p:nvPr/>
          </p:nvSpPr>
          <p:spPr bwMode="auto">
            <a:xfrm>
              <a:off x="3985" y="2952"/>
              <a:ext cx="139" cy="1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0" y="0"/>
                </a:cxn>
              </a:cxnLst>
              <a:rect l="0" t="0" r="r" b="b"/>
              <a:pathLst>
                <a:path w="139" h="1">
                  <a:moveTo>
                    <a:pt x="139" y="1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474" name="Text Box 114"/>
            <p:cNvSpPr txBox="1">
              <a:spLocks noChangeArrowheads="1"/>
            </p:cNvSpPr>
            <p:nvPr/>
          </p:nvSpPr>
          <p:spPr bwMode="auto">
            <a:xfrm>
              <a:off x="3762" y="2872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143475" name="Text Box 115"/>
            <p:cNvSpPr txBox="1">
              <a:spLocks noChangeArrowheads="1"/>
            </p:cNvSpPr>
            <p:nvPr/>
          </p:nvSpPr>
          <p:spPr bwMode="auto">
            <a:xfrm>
              <a:off x="4002" y="3006"/>
              <a:ext cx="108" cy="1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7D9C5-6060-40BE-9143-4B3F9D42BED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3736975" y="1674813"/>
            <a:ext cx="4984750" cy="2387600"/>
            <a:chOff x="2354" y="1055"/>
            <a:chExt cx="3140" cy="1504"/>
          </a:xfrm>
        </p:grpSpPr>
        <p:grpSp>
          <p:nvGrpSpPr>
            <p:cNvPr id="144387" name="Group 3"/>
            <p:cNvGrpSpPr>
              <a:grpSpLocks/>
            </p:cNvGrpSpPr>
            <p:nvPr/>
          </p:nvGrpSpPr>
          <p:grpSpPr bwMode="auto">
            <a:xfrm>
              <a:off x="2354" y="1055"/>
              <a:ext cx="3140" cy="1504"/>
              <a:chOff x="2354" y="1055"/>
              <a:chExt cx="3140" cy="1504"/>
            </a:xfrm>
          </p:grpSpPr>
          <p:sp>
            <p:nvSpPr>
              <p:cNvPr id="144388" name="Oval 4"/>
              <p:cNvSpPr>
                <a:spLocks noChangeArrowheads="1"/>
              </p:cNvSpPr>
              <p:nvPr/>
            </p:nvSpPr>
            <p:spPr bwMode="auto">
              <a:xfrm>
                <a:off x="4625" y="2407"/>
                <a:ext cx="92" cy="9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89" name="Rectangle 5"/>
              <p:cNvSpPr>
                <a:spLocks noChangeArrowheads="1"/>
              </p:cNvSpPr>
              <p:nvPr/>
            </p:nvSpPr>
            <p:spPr bwMode="auto">
              <a:xfrm>
                <a:off x="3873" y="1055"/>
                <a:ext cx="424" cy="15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μP</a:t>
                </a:r>
              </a:p>
            </p:txBody>
          </p:sp>
          <p:sp>
            <p:nvSpPr>
              <p:cNvPr id="144390" name="Rectangle 6"/>
              <p:cNvSpPr>
                <a:spLocks noChangeArrowheads="1"/>
              </p:cNvSpPr>
              <p:nvPr/>
            </p:nvSpPr>
            <p:spPr bwMode="auto">
              <a:xfrm>
                <a:off x="4449" y="1910"/>
                <a:ext cx="454" cy="64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P1</a:t>
                </a:r>
              </a:p>
            </p:txBody>
          </p:sp>
          <p:sp>
            <p:nvSpPr>
              <p:cNvPr id="144391" name="Rectangle 7"/>
              <p:cNvSpPr>
                <a:spLocks noChangeArrowheads="1"/>
              </p:cNvSpPr>
              <p:nvPr/>
            </p:nvSpPr>
            <p:spPr bwMode="auto">
              <a:xfrm>
                <a:off x="4477" y="2381"/>
                <a:ext cx="375" cy="135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392" name="Freeform 8"/>
              <p:cNvSpPr>
                <a:spLocks/>
              </p:cNvSpPr>
              <p:nvPr/>
            </p:nvSpPr>
            <p:spPr bwMode="auto">
              <a:xfrm>
                <a:off x="4307" y="1702"/>
                <a:ext cx="1150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56" y="3"/>
                  </a:cxn>
                </a:cxnLst>
                <a:rect l="0" t="0" r="r" b="b"/>
                <a:pathLst>
                  <a:path w="1456" h="3">
                    <a:moveTo>
                      <a:pt x="0" y="0"/>
                    </a:moveTo>
                    <a:lnTo>
                      <a:pt x="1456" y="3"/>
                    </a:lnTo>
                  </a:path>
                </a:pathLst>
              </a:cu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3" name="Line 9"/>
              <p:cNvSpPr>
                <a:spLocks noChangeShapeType="1"/>
              </p:cNvSpPr>
              <p:nvPr/>
            </p:nvSpPr>
            <p:spPr bwMode="auto">
              <a:xfrm>
                <a:off x="4682" y="1702"/>
                <a:ext cx="0" cy="205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4" name="Text Box 10"/>
              <p:cNvSpPr txBox="1">
                <a:spLocks noChangeArrowheads="1"/>
              </p:cNvSpPr>
              <p:nvPr/>
            </p:nvSpPr>
            <p:spPr bwMode="auto">
              <a:xfrm>
                <a:off x="4892" y="1544"/>
                <a:ext cx="602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System bus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4840" y="1494"/>
                <a:ext cx="0" cy="204"/>
              </a:xfrm>
              <a:prstGeom prst="line">
                <a:avLst/>
              </a:prstGeom>
              <a:noFill/>
              <a:ln w="15875">
                <a:solidFill>
                  <a:srgbClr val="969696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6" name="Freeform 12"/>
              <p:cNvSpPr>
                <a:spLocks/>
              </p:cNvSpPr>
              <p:nvPr/>
            </p:nvSpPr>
            <p:spPr bwMode="auto">
              <a:xfrm>
                <a:off x="3747" y="2241"/>
                <a:ext cx="154" cy="2"/>
              </a:xfrm>
              <a:custGeom>
                <a:avLst/>
                <a:gdLst/>
                <a:ahLst/>
                <a:cxnLst>
                  <a:cxn ang="0">
                    <a:pos x="196" y="3"/>
                  </a:cxn>
                  <a:cxn ang="0">
                    <a:pos x="0" y="0"/>
                  </a:cxn>
                </a:cxnLst>
                <a:rect l="0" t="0" r="r" b="b"/>
                <a:pathLst>
                  <a:path w="196" h="3">
                    <a:moveTo>
                      <a:pt x="196" y="3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7" name="Rectangle 13"/>
              <p:cNvSpPr>
                <a:spLocks noChangeArrowheads="1"/>
              </p:cNvSpPr>
              <p:nvPr/>
            </p:nvSpPr>
            <p:spPr bwMode="auto">
              <a:xfrm>
                <a:off x="4459" y="2236"/>
                <a:ext cx="395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0x8000</a:t>
                </a:r>
              </a:p>
            </p:txBody>
          </p:sp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2389" y="1060"/>
                <a:ext cx="1353" cy="1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399" name="Text Box 15"/>
              <p:cNvSpPr txBox="1">
                <a:spLocks noChangeArrowheads="1"/>
              </p:cNvSpPr>
              <p:nvPr/>
            </p:nvSpPr>
            <p:spPr bwMode="auto">
              <a:xfrm>
                <a:off x="2439" y="1308"/>
                <a:ext cx="22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16:</a:t>
                </a:r>
              </a:p>
            </p:txBody>
          </p:sp>
          <p:sp>
            <p:nvSpPr>
              <p:cNvPr id="144400" name="Text Box 16"/>
              <p:cNvSpPr txBox="1">
                <a:spLocks noChangeArrowheads="1"/>
              </p:cNvSpPr>
              <p:nvPr/>
            </p:nvSpPr>
            <p:spPr bwMode="auto">
              <a:xfrm>
                <a:off x="2721" y="1308"/>
                <a:ext cx="95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MOV R0, 0x8000 </a:t>
                </a:r>
              </a:p>
            </p:txBody>
          </p:sp>
          <p:sp>
            <p:nvSpPr>
              <p:cNvPr id="144401" name="Text Box 17"/>
              <p:cNvSpPr txBox="1">
                <a:spLocks noChangeArrowheads="1"/>
              </p:cNvSpPr>
              <p:nvPr/>
            </p:nvSpPr>
            <p:spPr bwMode="auto">
              <a:xfrm>
                <a:off x="2415" y="1423"/>
                <a:ext cx="249" cy="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17:</a:t>
                </a:r>
              </a:p>
            </p:txBody>
          </p:sp>
          <p:sp>
            <p:nvSpPr>
              <p:cNvPr id="144402" name="Text Box 18"/>
              <p:cNvSpPr txBox="1">
                <a:spLocks noChangeArrowheads="1"/>
              </p:cNvSpPr>
              <p:nvPr/>
            </p:nvSpPr>
            <p:spPr bwMode="auto">
              <a:xfrm>
                <a:off x="2721" y="1423"/>
                <a:ext cx="759" cy="1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# modifies R0 </a:t>
                </a:r>
              </a:p>
            </p:txBody>
          </p:sp>
          <p:sp>
            <p:nvSpPr>
              <p:cNvPr id="144403" name="Text Box 19"/>
              <p:cNvSpPr txBox="1">
                <a:spLocks noChangeArrowheads="1"/>
              </p:cNvSpPr>
              <p:nvPr/>
            </p:nvSpPr>
            <p:spPr bwMode="auto">
              <a:xfrm>
                <a:off x="2427" y="1549"/>
                <a:ext cx="2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18:</a:t>
                </a:r>
              </a:p>
            </p:txBody>
          </p:sp>
          <p:sp>
            <p:nvSpPr>
              <p:cNvPr id="144404" name="Text Box 20"/>
              <p:cNvSpPr txBox="1">
                <a:spLocks noChangeArrowheads="1"/>
              </p:cNvSpPr>
              <p:nvPr/>
            </p:nvSpPr>
            <p:spPr bwMode="auto">
              <a:xfrm>
                <a:off x="2715" y="1549"/>
                <a:ext cx="100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MOV 0x8001, R0 </a:t>
                </a:r>
              </a:p>
            </p:txBody>
          </p:sp>
          <p:sp>
            <p:nvSpPr>
              <p:cNvPr id="144405" name="Text Box 21"/>
              <p:cNvSpPr txBox="1">
                <a:spLocks noChangeArrowheads="1"/>
              </p:cNvSpPr>
              <p:nvPr/>
            </p:nvSpPr>
            <p:spPr bwMode="auto">
              <a:xfrm>
                <a:off x="2463" y="1678"/>
                <a:ext cx="20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/>
                  <a:t>19:</a:t>
                </a:r>
              </a:p>
            </p:txBody>
          </p:sp>
          <p:sp>
            <p:nvSpPr>
              <p:cNvPr id="144406" name="Text Box 22"/>
              <p:cNvSpPr txBox="1">
                <a:spLocks noChangeArrowheads="1"/>
              </p:cNvSpPr>
              <p:nvPr/>
            </p:nvSpPr>
            <p:spPr bwMode="auto">
              <a:xfrm>
                <a:off x="2715" y="1690"/>
                <a:ext cx="1041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RETI  # ISR return</a:t>
                </a:r>
              </a:p>
            </p:txBody>
          </p:sp>
          <p:sp>
            <p:nvSpPr>
              <p:cNvPr id="144407" name="Text Box 23"/>
              <p:cNvSpPr txBox="1">
                <a:spLocks noChangeArrowheads="1"/>
              </p:cNvSpPr>
              <p:nvPr/>
            </p:nvSpPr>
            <p:spPr bwMode="auto">
              <a:xfrm>
                <a:off x="2431" y="1198"/>
                <a:ext cx="290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/>
                  <a:t>ISR </a:t>
                </a:r>
              </a:p>
            </p:txBody>
          </p:sp>
          <p:sp>
            <p:nvSpPr>
              <p:cNvPr id="144408" name="Text Box 24"/>
              <p:cNvSpPr txBox="1">
                <a:spLocks noChangeArrowheads="1"/>
              </p:cNvSpPr>
              <p:nvPr/>
            </p:nvSpPr>
            <p:spPr bwMode="auto">
              <a:xfrm>
                <a:off x="2354" y="2083"/>
                <a:ext cx="284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100:</a:t>
                </a:r>
              </a:p>
            </p:txBody>
          </p:sp>
          <p:sp>
            <p:nvSpPr>
              <p:cNvPr id="144409" name="Text Box 25"/>
              <p:cNvSpPr txBox="1">
                <a:spLocks noChangeArrowheads="1"/>
              </p:cNvSpPr>
              <p:nvPr/>
            </p:nvSpPr>
            <p:spPr bwMode="auto">
              <a:xfrm>
                <a:off x="2410" y="2216"/>
                <a:ext cx="237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101:</a:t>
                </a:r>
              </a:p>
            </p:txBody>
          </p:sp>
          <p:sp>
            <p:nvSpPr>
              <p:cNvPr id="144410" name="Text Box 26"/>
              <p:cNvSpPr txBox="1">
                <a:spLocks noChangeArrowheads="1"/>
              </p:cNvSpPr>
              <p:nvPr/>
            </p:nvSpPr>
            <p:spPr bwMode="auto">
              <a:xfrm>
                <a:off x="2703" y="2216"/>
                <a:ext cx="607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  <p:sp>
            <p:nvSpPr>
              <p:cNvPr id="144411" name="Text Box 27"/>
              <p:cNvSpPr txBox="1">
                <a:spLocks noChangeArrowheads="1"/>
              </p:cNvSpPr>
              <p:nvPr/>
            </p:nvSpPr>
            <p:spPr bwMode="auto">
              <a:xfrm>
                <a:off x="2486" y="1763"/>
                <a:ext cx="172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4412" name="Text Box 28"/>
              <p:cNvSpPr txBox="1">
                <a:spLocks noChangeArrowheads="1"/>
              </p:cNvSpPr>
              <p:nvPr/>
            </p:nvSpPr>
            <p:spPr bwMode="auto">
              <a:xfrm>
                <a:off x="2431" y="1890"/>
                <a:ext cx="792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i="1">
                    <a:solidFill>
                      <a:schemeClr val="bg2"/>
                    </a:solidFill>
                  </a:rPr>
                  <a:t>Main program</a:t>
                </a:r>
              </a:p>
            </p:txBody>
          </p:sp>
          <p:sp>
            <p:nvSpPr>
              <p:cNvPr id="144413" name="Text Box 29"/>
              <p:cNvSpPr txBox="1">
                <a:spLocks noChangeArrowheads="1"/>
              </p:cNvSpPr>
              <p:nvPr/>
            </p:nvSpPr>
            <p:spPr bwMode="auto">
              <a:xfrm>
                <a:off x="2475" y="1969"/>
                <a:ext cx="172" cy="1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...</a:t>
                </a:r>
              </a:p>
            </p:txBody>
          </p:sp>
          <p:sp>
            <p:nvSpPr>
              <p:cNvPr id="144414" name="Text Box 30"/>
              <p:cNvSpPr txBox="1">
                <a:spLocks noChangeArrowheads="1"/>
              </p:cNvSpPr>
              <p:nvPr/>
            </p:nvSpPr>
            <p:spPr bwMode="auto">
              <a:xfrm>
                <a:off x="2622" y="1098"/>
                <a:ext cx="927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noProof="1"/>
                  <a:t>Program memory</a:t>
                </a:r>
              </a:p>
            </p:txBody>
          </p:sp>
          <p:sp>
            <p:nvSpPr>
              <p:cNvPr id="144415" name="Rectangle 31"/>
              <p:cNvSpPr>
                <a:spLocks noChangeArrowheads="1"/>
              </p:cNvSpPr>
              <p:nvPr/>
            </p:nvSpPr>
            <p:spPr bwMode="auto">
              <a:xfrm>
                <a:off x="3905" y="2171"/>
                <a:ext cx="252" cy="14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</a:rPr>
                  <a:t>PC</a:t>
                </a:r>
              </a:p>
            </p:txBody>
          </p:sp>
          <p:sp>
            <p:nvSpPr>
              <p:cNvPr id="144416" name="Rectangle 32"/>
              <p:cNvSpPr>
                <a:spLocks noChangeArrowheads="1"/>
              </p:cNvSpPr>
              <p:nvPr/>
            </p:nvSpPr>
            <p:spPr bwMode="auto">
              <a:xfrm>
                <a:off x="4321" y="1065"/>
                <a:ext cx="1152" cy="427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Data memory</a:t>
                </a:r>
              </a:p>
            </p:txBody>
          </p:sp>
          <p:sp>
            <p:nvSpPr>
              <p:cNvPr id="144417" name="Text Box 33"/>
              <p:cNvSpPr txBox="1">
                <a:spLocks noChangeArrowheads="1"/>
              </p:cNvSpPr>
              <p:nvPr/>
            </p:nvSpPr>
            <p:spPr bwMode="auto">
              <a:xfrm>
                <a:off x="4335" y="1188"/>
                <a:ext cx="379" cy="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0x0000</a:t>
                </a:r>
              </a:p>
            </p:txBody>
          </p:sp>
          <p:sp>
            <p:nvSpPr>
              <p:cNvPr id="144418" name="Text Box 34"/>
              <p:cNvSpPr txBox="1">
                <a:spLocks noChangeArrowheads="1"/>
              </p:cNvSpPr>
              <p:nvPr/>
            </p:nvSpPr>
            <p:spPr bwMode="auto">
              <a:xfrm>
                <a:off x="4734" y="1188"/>
                <a:ext cx="390" cy="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0x0001</a:t>
                </a:r>
              </a:p>
            </p:txBody>
          </p:sp>
          <p:sp>
            <p:nvSpPr>
              <p:cNvPr id="144419" name="Text Box 35"/>
              <p:cNvSpPr txBox="1">
                <a:spLocks noChangeArrowheads="1"/>
              </p:cNvSpPr>
              <p:nvPr/>
            </p:nvSpPr>
            <p:spPr bwMode="auto">
              <a:xfrm>
                <a:off x="4352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0" name="Text Box 36"/>
              <p:cNvSpPr txBox="1">
                <a:spLocks noChangeArrowheads="1"/>
              </p:cNvSpPr>
              <p:nvPr/>
            </p:nvSpPr>
            <p:spPr bwMode="auto">
              <a:xfrm>
                <a:off x="4715" y="1334"/>
                <a:ext cx="365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1" name="Text Box 37"/>
              <p:cNvSpPr txBox="1">
                <a:spLocks noChangeArrowheads="1"/>
              </p:cNvSpPr>
              <p:nvPr/>
            </p:nvSpPr>
            <p:spPr bwMode="auto">
              <a:xfrm>
                <a:off x="5080" y="1334"/>
                <a:ext cx="363" cy="129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endParaRPr lang="en-US"/>
              </a:p>
            </p:txBody>
          </p:sp>
          <p:sp>
            <p:nvSpPr>
              <p:cNvPr id="144422" name="Text Box 38"/>
              <p:cNvSpPr txBox="1">
                <a:spLocks noChangeArrowheads="1"/>
              </p:cNvSpPr>
              <p:nvPr/>
            </p:nvSpPr>
            <p:spPr bwMode="auto">
              <a:xfrm>
                <a:off x="4477" y="2075"/>
                <a:ext cx="226" cy="153"/>
              </a:xfrm>
              <a:prstGeom prst="rect">
                <a:avLst/>
              </a:prstGeom>
              <a:noFill/>
              <a:ln w="9525">
                <a:solidFill>
                  <a:srgbClr val="969696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16</a:t>
                </a:r>
              </a:p>
            </p:txBody>
          </p:sp>
          <p:sp>
            <p:nvSpPr>
              <p:cNvPr id="144423" name="Freeform 39"/>
              <p:cNvSpPr>
                <a:spLocks/>
              </p:cNvSpPr>
              <p:nvPr/>
            </p:nvSpPr>
            <p:spPr bwMode="auto">
              <a:xfrm>
                <a:off x="4303" y="2100"/>
                <a:ext cx="139" cy="1"/>
              </a:xfrm>
              <a:custGeom>
                <a:avLst/>
                <a:gdLst/>
                <a:ahLst/>
                <a:cxnLst>
                  <a:cxn ang="0">
                    <a:pos x="139" y="1"/>
                  </a:cxn>
                  <a:cxn ang="0">
                    <a:pos x="0" y="0"/>
                  </a:cxn>
                </a:cxnLst>
                <a:rect l="0" t="0" r="r" b="b"/>
                <a:pathLst>
                  <a:path w="139" h="1">
                    <a:moveTo>
                      <a:pt x="139" y="1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4" name="Text Box 40"/>
              <p:cNvSpPr txBox="1">
                <a:spLocks noChangeArrowheads="1"/>
              </p:cNvSpPr>
              <p:nvPr/>
            </p:nvSpPr>
            <p:spPr bwMode="auto">
              <a:xfrm>
                <a:off x="4080" y="2020"/>
                <a:ext cx="190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rgbClr val="808080"/>
                    </a:solidFill>
                  </a:rPr>
                  <a:t>Int</a:t>
                </a:r>
              </a:p>
            </p:txBody>
          </p:sp>
          <p:grpSp>
            <p:nvGrpSpPr>
              <p:cNvPr id="144425" name="Group 41"/>
              <p:cNvGrpSpPr>
                <a:grpSpLocks/>
              </p:cNvGrpSpPr>
              <p:nvPr/>
            </p:nvGrpSpPr>
            <p:grpSpPr bwMode="auto">
              <a:xfrm>
                <a:off x="5174" y="1411"/>
                <a:ext cx="168" cy="22"/>
                <a:chOff x="5212" y="2481"/>
                <a:chExt cx="213" cy="29"/>
              </a:xfrm>
            </p:grpSpPr>
            <p:sp>
              <p:nvSpPr>
                <p:cNvPr id="144426" name="Oval 42"/>
                <p:cNvSpPr>
                  <a:spLocks noChangeArrowheads="1"/>
                </p:cNvSpPr>
                <p:nvPr/>
              </p:nvSpPr>
              <p:spPr bwMode="auto">
                <a:xfrm>
                  <a:off x="5304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7" name="Oval 43"/>
                <p:cNvSpPr>
                  <a:spLocks noChangeArrowheads="1"/>
                </p:cNvSpPr>
                <p:nvPr/>
              </p:nvSpPr>
              <p:spPr bwMode="auto">
                <a:xfrm>
                  <a:off x="5212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28" name="Oval 44"/>
                <p:cNvSpPr>
                  <a:spLocks noChangeArrowheads="1"/>
                </p:cNvSpPr>
                <p:nvPr/>
              </p:nvSpPr>
              <p:spPr bwMode="auto">
                <a:xfrm>
                  <a:off x="5396" y="2481"/>
                  <a:ext cx="29" cy="29"/>
                </a:xfrm>
                <a:prstGeom prst="ellipse">
                  <a:avLst/>
                </a:prstGeom>
                <a:noFill/>
                <a:ln w="9525">
                  <a:solidFill>
                    <a:srgbClr val="969696"/>
                  </a:solidFill>
                  <a:prstDash val="dash"/>
                  <a:round/>
                  <a:headEnd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4429" name="Text Box 45"/>
              <p:cNvSpPr txBox="1">
                <a:spLocks noChangeArrowheads="1"/>
              </p:cNvSpPr>
              <p:nvPr/>
            </p:nvSpPr>
            <p:spPr bwMode="auto">
              <a:xfrm>
                <a:off x="2703" y="2090"/>
                <a:ext cx="591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>
                    <a:solidFill>
                      <a:schemeClr val="bg2"/>
                    </a:solidFill>
                  </a:rPr>
                  <a:t>instruction </a:t>
                </a:r>
              </a:p>
            </p:txBody>
          </p:sp>
        </p:grpSp>
        <p:sp>
          <p:nvSpPr>
            <p:cNvPr id="144430" name="Freeform 46"/>
            <p:cNvSpPr>
              <a:spLocks/>
            </p:cNvSpPr>
            <p:nvPr/>
          </p:nvSpPr>
          <p:spPr bwMode="auto">
            <a:xfrm>
              <a:off x="4309" y="1962"/>
              <a:ext cx="1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3" y="1"/>
                </a:cxn>
              </a:cxnLst>
              <a:rect l="0" t="0" r="r" b="b"/>
              <a:pathLst>
                <a:path w="133" h="1">
                  <a:moveTo>
                    <a:pt x="0" y="0"/>
                  </a:moveTo>
                  <a:lnTo>
                    <a:pt x="133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31" name="Text Box 47"/>
            <p:cNvSpPr txBox="1">
              <a:spLocks noChangeArrowheads="1"/>
            </p:cNvSpPr>
            <p:nvPr/>
          </p:nvSpPr>
          <p:spPr bwMode="auto">
            <a:xfrm>
              <a:off x="4068" y="1887"/>
              <a:ext cx="20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Inta</a:t>
              </a:r>
            </a:p>
          </p:txBody>
        </p:sp>
      </p:grpSp>
      <p:sp>
        <p:nvSpPr>
          <p:cNvPr id="144432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</a:t>
            </a:r>
            <a:r>
              <a:rPr lang="en-US" i="1"/>
              <a:t>without</a:t>
            </a:r>
            <a:r>
              <a:rPr lang="en-US"/>
              <a:t> DMA, using vectored interrupt (cont’)</a:t>
            </a:r>
          </a:p>
        </p:txBody>
      </p: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312738" y="1682750"/>
            <a:ext cx="324326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6: The ISR returns, thus restoring PC to 100+1=101, where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resumes executing.</a:t>
            </a: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6203950" y="3754438"/>
            <a:ext cx="404813" cy="233362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144497" name="Oval 113"/>
          <p:cNvSpPr>
            <a:spLocks noChangeArrowheads="1"/>
          </p:cNvSpPr>
          <p:nvPr/>
        </p:nvSpPr>
        <p:spPr bwMode="auto">
          <a:xfrm>
            <a:off x="7686675" y="2152650"/>
            <a:ext cx="146050" cy="146050"/>
          </a:xfrm>
          <a:prstGeom prst="ellipse">
            <a:avLst/>
          </a:prstGeom>
          <a:solidFill>
            <a:srgbClr val="969696"/>
          </a:solidFill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144504" name="Group 120"/>
          <p:cNvGrpSpPr>
            <a:grpSpLocks/>
          </p:cNvGrpSpPr>
          <p:nvPr/>
        </p:nvGrpSpPr>
        <p:grpSpPr bwMode="auto">
          <a:xfrm>
            <a:off x="6203950" y="3533775"/>
            <a:ext cx="863600" cy="454025"/>
            <a:chOff x="3908" y="2226"/>
            <a:chExt cx="544" cy="286"/>
          </a:xfrm>
        </p:grpSpPr>
        <p:sp>
          <p:nvSpPr>
            <p:cNvPr id="144500" name="Rectangle 116"/>
            <p:cNvSpPr>
              <a:spLocks noChangeArrowheads="1"/>
            </p:cNvSpPr>
            <p:nvPr/>
          </p:nvSpPr>
          <p:spPr bwMode="auto">
            <a:xfrm>
              <a:off x="3908" y="2365"/>
              <a:ext cx="255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100</a:t>
              </a:r>
            </a:p>
          </p:txBody>
        </p:sp>
        <p:sp>
          <p:nvSpPr>
            <p:cNvPr id="144502" name="Freeform 118"/>
            <p:cNvSpPr>
              <a:spLocks/>
            </p:cNvSpPr>
            <p:nvPr/>
          </p:nvSpPr>
          <p:spPr bwMode="auto">
            <a:xfrm>
              <a:off x="4188" y="2226"/>
              <a:ext cx="75" cy="210"/>
            </a:xfrm>
            <a:custGeom>
              <a:avLst/>
              <a:gdLst/>
              <a:ahLst/>
              <a:cxnLst>
                <a:cxn ang="0">
                  <a:pos x="18" y="210"/>
                </a:cxn>
                <a:cxn ang="0">
                  <a:pos x="72" y="96"/>
                </a:cxn>
                <a:cxn ang="0">
                  <a:pos x="0" y="0"/>
                </a:cxn>
              </a:cxnLst>
              <a:rect l="0" t="0" r="r" b="b"/>
              <a:pathLst>
                <a:path w="75" h="210">
                  <a:moveTo>
                    <a:pt x="18" y="210"/>
                  </a:moveTo>
                  <a:cubicBezTo>
                    <a:pt x="46" y="170"/>
                    <a:pt x="75" y="131"/>
                    <a:pt x="72" y="96"/>
                  </a:cubicBezTo>
                  <a:cubicBezTo>
                    <a:pt x="69" y="61"/>
                    <a:pt x="34" y="3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4503" name="Text Box 119"/>
            <p:cNvSpPr txBox="1">
              <a:spLocks noChangeArrowheads="1"/>
            </p:cNvSpPr>
            <p:nvPr/>
          </p:nvSpPr>
          <p:spPr bwMode="auto">
            <a:xfrm>
              <a:off x="4308" y="2280"/>
              <a:ext cx="144" cy="1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+1</a:t>
              </a:r>
            </a:p>
          </p:txBody>
        </p:sp>
      </p:grpSp>
      <p:grpSp>
        <p:nvGrpSpPr>
          <p:cNvPr id="144530" name="Group 146"/>
          <p:cNvGrpSpPr>
            <a:grpSpLocks/>
          </p:cNvGrpSpPr>
          <p:nvPr/>
        </p:nvGrpSpPr>
        <p:grpSpPr bwMode="auto">
          <a:xfrm>
            <a:off x="3736975" y="1901825"/>
            <a:ext cx="2871788" cy="2085975"/>
            <a:chOff x="2354" y="1198"/>
            <a:chExt cx="1809" cy="1314"/>
          </a:xfrm>
        </p:grpSpPr>
        <p:grpSp>
          <p:nvGrpSpPr>
            <p:cNvPr id="144529" name="Group 145"/>
            <p:cNvGrpSpPr>
              <a:grpSpLocks/>
            </p:cNvGrpSpPr>
            <p:nvPr/>
          </p:nvGrpSpPr>
          <p:grpSpPr bwMode="auto">
            <a:xfrm>
              <a:off x="2354" y="1198"/>
              <a:ext cx="1809" cy="1314"/>
              <a:chOff x="2354" y="1198"/>
              <a:chExt cx="1809" cy="1314"/>
            </a:xfrm>
          </p:grpSpPr>
          <p:grpSp>
            <p:nvGrpSpPr>
              <p:cNvPr id="144510" name="Group 126"/>
              <p:cNvGrpSpPr>
                <a:grpSpLocks/>
              </p:cNvGrpSpPr>
              <p:nvPr/>
            </p:nvGrpSpPr>
            <p:grpSpPr bwMode="auto">
              <a:xfrm>
                <a:off x="2354" y="1198"/>
                <a:ext cx="1402" cy="1149"/>
                <a:chOff x="596" y="2014"/>
                <a:chExt cx="1402" cy="1149"/>
              </a:xfrm>
            </p:grpSpPr>
            <p:sp>
              <p:nvSpPr>
                <p:cNvPr id="14451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81" y="2124"/>
                  <a:ext cx="225" cy="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16:</a:t>
                  </a:r>
                </a:p>
              </p:txBody>
            </p:sp>
            <p:sp>
              <p:nvSpPr>
                <p:cNvPr id="14451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963" y="2124"/>
                  <a:ext cx="958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MOV R0, 0x8000 </a:t>
                  </a:r>
                </a:p>
              </p:txBody>
            </p:sp>
            <p:sp>
              <p:nvSpPr>
                <p:cNvPr id="14451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657" y="2239"/>
                  <a:ext cx="249" cy="1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17:</a:t>
                  </a:r>
                </a:p>
              </p:txBody>
            </p:sp>
            <p:sp>
              <p:nvSpPr>
                <p:cNvPr id="14451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963" y="2239"/>
                  <a:ext cx="759" cy="1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# modifies R0 </a:t>
                  </a:r>
                </a:p>
              </p:txBody>
            </p:sp>
            <p:sp>
              <p:nvSpPr>
                <p:cNvPr id="14451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69" y="2365"/>
                  <a:ext cx="237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18:</a:t>
                  </a:r>
                </a:p>
              </p:txBody>
            </p:sp>
            <p:sp>
              <p:nvSpPr>
                <p:cNvPr id="14451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57" y="2365"/>
                  <a:ext cx="100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MOV 0x0001, R0 </a:t>
                  </a:r>
                </a:p>
              </p:txBody>
            </p:sp>
            <p:sp>
              <p:nvSpPr>
                <p:cNvPr id="144517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705" y="2494"/>
                  <a:ext cx="20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19:</a:t>
                  </a:r>
                </a:p>
              </p:txBody>
            </p:sp>
            <p:sp>
              <p:nvSpPr>
                <p:cNvPr id="14451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673" y="2014"/>
                  <a:ext cx="290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>
                      <a:solidFill>
                        <a:schemeClr val="bg2"/>
                      </a:solidFill>
                    </a:rPr>
                    <a:t>ISR </a:t>
                  </a:r>
                </a:p>
              </p:txBody>
            </p:sp>
            <p:sp>
              <p:nvSpPr>
                <p:cNvPr id="14451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96" y="2899"/>
                  <a:ext cx="284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100:</a:t>
                  </a:r>
                </a:p>
              </p:txBody>
            </p:sp>
            <p:sp>
              <p:nvSpPr>
                <p:cNvPr id="14452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52" y="3032"/>
                  <a:ext cx="237" cy="1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101:</a:t>
                  </a:r>
                </a:p>
              </p:txBody>
            </p:sp>
            <p:sp>
              <p:nvSpPr>
                <p:cNvPr id="14452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945" y="3032"/>
                  <a:ext cx="607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instruction </a:t>
                  </a:r>
                </a:p>
              </p:txBody>
            </p:sp>
            <p:sp>
              <p:nvSpPr>
                <p:cNvPr id="14452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728" y="2579"/>
                  <a:ext cx="172" cy="1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>
                      <a:solidFill>
                        <a:srgbClr val="000000"/>
                      </a:solidFill>
                    </a:rPr>
                    <a:t>...</a:t>
                  </a:r>
                </a:p>
              </p:txBody>
            </p:sp>
            <p:sp>
              <p:nvSpPr>
                <p:cNvPr id="14452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673" y="2706"/>
                  <a:ext cx="792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i="1"/>
                    <a:t>Main program</a:t>
                  </a:r>
                </a:p>
              </p:txBody>
            </p:sp>
            <p:sp>
              <p:nvSpPr>
                <p:cNvPr id="14452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717" y="2785"/>
                  <a:ext cx="172" cy="1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...</a:t>
                  </a:r>
                </a:p>
              </p:txBody>
            </p:sp>
            <p:sp>
              <p:nvSpPr>
                <p:cNvPr id="14452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945" y="2906"/>
                  <a:ext cx="591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instruction </a:t>
                  </a:r>
                </a:p>
              </p:txBody>
            </p:sp>
            <p:sp>
              <p:nvSpPr>
                <p:cNvPr id="14452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957" y="2506"/>
                  <a:ext cx="1041" cy="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>
                      <a:solidFill>
                        <a:schemeClr val="bg2"/>
                      </a:solidFill>
                    </a:rPr>
                    <a:t>RETI  # ISR return</a:t>
                  </a:r>
                </a:p>
              </p:txBody>
            </p:sp>
          </p:grpSp>
          <p:sp>
            <p:nvSpPr>
              <p:cNvPr id="144527" name="Rectangle 143"/>
              <p:cNvSpPr>
                <a:spLocks noChangeArrowheads="1"/>
              </p:cNvSpPr>
              <p:nvPr/>
            </p:nvSpPr>
            <p:spPr bwMode="auto">
              <a:xfrm>
                <a:off x="3908" y="2365"/>
                <a:ext cx="255" cy="1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endParaRPr lang="en-US"/>
              </a:p>
            </p:txBody>
          </p:sp>
        </p:grpSp>
        <p:sp>
          <p:nvSpPr>
            <p:cNvPr id="144528" name="Freeform 144"/>
            <p:cNvSpPr>
              <a:spLocks/>
            </p:cNvSpPr>
            <p:nvPr/>
          </p:nvSpPr>
          <p:spPr bwMode="auto">
            <a:xfrm>
              <a:off x="3240" y="2051"/>
              <a:ext cx="462" cy="257"/>
            </a:xfrm>
            <a:custGeom>
              <a:avLst/>
              <a:gdLst/>
              <a:ahLst/>
              <a:cxnLst>
                <a:cxn ang="0">
                  <a:pos x="462" y="187"/>
                </a:cxn>
                <a:cxn ang="0">
                  <a:pos x="366" y="229"/>
                </a:cxn>
                <a:cxn ang="0">
                  <a:pos x="330" y="19"/>
                </a:cxn>
                <a:cxn ang="0">
                  <a:pos x="0" y="115"/>
                </a:cxn>
              </a:cxnLst>
              <a:rect l="0" t="0" r="r" b="b"/>
              <a:pathLst>
                <a:path w="462" h="257">
                  <a:moveTo>
                    <a:pt x="462" y="187"/>
                  </a:moveTo>
                  <a:cubicBezTo>
                    <a:pt x="446" y="194"/>
                    <a:pt x="388" y="257"/>
                    <a:pt x="366" y="229"/>
                  </a:cubicBezTo>
                  <a:cubicBezTo>
                    <a:pt x="344" y="201"/>
                    <a:pt x="391" y="38"/>
                    <a:pt x="330" y="19"/>
                  </a:cubicBezTo>
                  <a:cubicBezTo>
                    <a:pt x="269" y="0"/>
                    <a:pt x="133" y="54"/>
                    <a:pt x="0" y="115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sm"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859A7-7465-40E2-AF83-03B2FFCC2C66}" type="slidenum">
              <a:rPr lang="en-US"/>
              <a:pPr/>
              <a:t>42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123950" y="1679575"/>
            <a:ext cx="2506663" cy="84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1(a):</a:t>
            </a:r>
            <a:r>
              <a:rPr lang="en-US"/>
              <a:t> μP is executing its main program. It has already configured the </a:t>
            </a:r>
            <a:r>
              <a:rPr lang="en-US" i="1"/>
              <a:t>DMA ctrl</a:t>
            </a:r>
            <a:r>
              <a:rPr lang="en-US"/>
              <a:t> registers.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922963" y="1679575"/>
            <a:ext cx="1649412" cy="900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1(b)</a:t>
            </a:r>
            <a:r>
              <a:rPr lang="en-US"/>
              <a:t>: P1 receives input data in a register with address 0x8000.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922963" y="2838450"/>
            <a:ext cx="16764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2:</a:t>
            </a:r>
            <a:r>
              <a:rPr lang="en-US"/>
              <a:t> P1 asserts </a:t>
            </a:r>
            <a:r>
              <a:rPr lang="en-US" i="1"/>
              <a:t>req</a:t>
            </a:r>
            <a:r>
              <a:rPr lang="en-US"/>
              <a:t> to request servicing by DMA ctrl.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991225" y="5305425"/>
            <a:ext cx="1674813" cy="271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7(b):</a:t>
            </a:r>
            <a:r>
              <a:rPr lang="en-US"/>
              <a:t> P1 de-asserts </a:t>
            </a:r>
            <a:r>
              <a:rPr lang="en-US" i="1"/>
              <a:t>req</a:t>
            </a:r>
            <a:r>
              <a:rPr lang="en-US"/>
              <a:t>.</a:t>
            </a:r>
          </a:p>
        </p:txBody>
      </p:sp>
      <p:sp>
        <p:nvSpPr>
          <p:cNvPr id="94217" name="Freeform 9"/>
          <p:cNvSpPr>
            <a:spLocks/>
          </p:cNvSpPr>
          <p:nvPr/>
        </p:nvSpPr>
        <p:spPr bwMode="auto">
          <a:xfrm>
            <a:off x="935038" y="2185988"/>
            <a:ext cx="3175" cy="3529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3972"/>
              </a:cxn>
            </a:cxnLst>
            <a:rect l="0" t="0" r="r" b="b"/>
            <a:pathLst>
              <a:path w="4" h="3972">
                <a:moveTo>
                  <a:pt x="0" y="0"/>
                </a:moveTo>
                <a:lnTo>
                  <a:pt x="4" y="397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 rot="5400000">
            <a:off x="781050" y="1817688"/>
            <a:ext cx="377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/>
              <a:t>Time</a:t>
            </a:r>
          </a:p>
        </p:txBody>
      </p:sp>
      <p:sp>
        <p:nvSpPr>
          <p:cNvPr id="94219" name="Freeform 11"/>
          <p:cNvSpPr>
            <a:spLocks/>
          </p:cNvSpPr>
          <p:nvPr/>
        </p:nvSpPr>
        <p:spPr bwMode="auto">
          <a:xfrm>
            <a:off x="6794500" y="2578100"/>
            <a:ext cx="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0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954463" y="2492375"/>
            <a:ext cx="1674812" cy="636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3:</a:t>
            </a:r>
            <a:r>
              <a:rPr lang="en-US"/>
              <a:t> DMA ctrl asserts </a:t>
            </a:r>
            <a:r>
              <a:rPr lang="en-US" i="1"/>
              <a:t>Dreq</a:t>
            </a:r>
            <a:r>
              <a:rPr lang="en-US"/>
              <a:t> to request control of system bus.</a:t>
            </a:r>
          </a:p>
        </p:txBody>
      </p:sp>
      <p:sp>
        <p:nvSpPr>
          <p:cNvPr id="94221" name="Freeform 13"/>
          <p:cNvSpPr>
            <a:spLocks/>
          </p:cNvSpPr>
          <p:nvPr/>
        </p:nvSpPr>
        <p:spPr bwMode="auto">
          <a:xfrm>
            <a:off x="5640388" y="2481263"/>
            <a:ext cx="287337" cy="160337"/>
          </a:xfrm>
          <a:custGeom>
            <a:avLst/>
            <a:gdLst/>
            <a:ahLst/>
            <a:cxnLst>
              <a:cxn ang="0">
                <a:pos x="310" y="0"/>
              </a:cxn>
              <a:cxn ang="0">
                <a:pos x="0" y="180"/>
              </a:cxn>
            </a:cxnLst>
            <a:rect l="0" t="0" r="r" b="b"/>
            <a:pathLst>
              <a:path w="310" h="180">
                <a:moveTo>
                  <a:pt x="310" y="0"/>
                </a:moveTo>
                <a:lnTo>
                  <a:pt x="0" y="1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123950" y="2625725"/>
            <a:ext cx="2479675" cy="149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4:</a:t>
            </a:r>
            <a:r>
              <a:rPr lang="en-US"/>
              <a:t> After executing instruction 100, μP sees </a:t>
            </a:r>
            <a:r>
              <a:rPr lang="en-US" b="1" i="1"/>
              <a:t>Dreq</a:t>
            </a:r>
            <a:r>
              <a:rPr lang="en-US" b="1"/>
              <a:t> </a:t>
            </a:r>
            <a:r>
              <a:rPr lang="en-US"/>
              <a:t>asserted, releases the system bus, asserts </a:t>
            </a:r>
            <a:r>
              <a:rPr lang="en-US" i="1"/>
              <a:t>Dack</a:t>
            </a:r>
            <a:r>
              <a:rPr lang="en-US"/>
              <a:t>, and resumes execution. μP stalls only if it needs the system bus to continue executing.</a:t>
            </a:r>
          </a:p>
        </p:txBody>
      </p:sp>
      <p:sp>
        <p:nvSpPr>
          <p:cNvPr id="94223" name="Freeform 15"/>
          <p:cNvSpPr>
            <a:spLocks/>
          </p:cNvSpPr>
          <p:nvPr/>
        </p:nvSpPr>
        <p:spPr bwMode="auto">
          <a:xfrm>
            <a:off x="3600450" y="2836863"/>
            <a:ext cx="354013" cy="150812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170"/>
              </a:cxn>
            </a:cxnLst>
            <a:rect l="0" t="0" r="r" b="b"/>
            <a:pathLst>
              <a:path w="380" h="170">
                <a:moveTo>
                  <a:pt x="380" y="0"/>
                </a:moveTo>
                <a:lnTo>
                  <a:pt x="0" y="1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3954463" y="3459163"/>
            <a:ext cx="1674812" cy="105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5:</a:t>
            </a:r>
            <a:r>
              <a:rPr lang="en-US"/>
              <a:t> (a) DMA ctrl asserts ack (b) reads data from 0x8000 and (b) writes that data to 0x0001. </a:t>
            </a:r>
          </a:p>
        </p:txBody>
      </p:sp>
      <p:sp>
        <p:nvSpPr>
          <p:cNvPr id="94225" name="Freeform 17"/>
          <p:cNvSpPr>
            <a:spLocks/>
          </p:cNvSpPr>
          <p:nvPr/>
        </p:nvSpPr>
        <p:spPr bwMode="auto">
          <a:xfrm>
            <a:off x="3609975" y="3387725"/>
            <a:ext cx="344488" cy="328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0" y="370"/>
              </a:cxn>
            </a:cxnLst>
            <a:rect l="0" t="0" r="r" b="b"/>
            <a:pathLst>
              <a:path w="370" h="370">
                <a:moveTo>
                  <a:pt x="0" y="0"/>
                </a:moveTo>
                <a:lnTo>
                  <a:pt x="370" y="3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6" name="Freeform 18"/>
          <p:cNvSpPr>
            <a:spLocks/>
          </p:cNvSpPr>
          <p:nvPr/>
        </p:nvSpPr>
        <p:spPr bwMode="auto">
          <a:xfrm>
            <a:off x="4746625" y="4514850"/>
            <a:ext cx="12700" cy="206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231"/>
              </a:cxn>
            </a:cxnLst>
            <a:rect l="0" t="0" r="r" b="b"/>
            <a:pathLst>
              <a:path w="14" h="231">
                <a:moveTo>
                  <a:pt x="0" y="0"/>
                </a:moveTo>
                <a:lnTo>
                  <a:pt x="14" y="2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3954463" y="4718050"/>
            <a:ext cx="167481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6:</a:t>
            </a:r>
            <a:r>
              <a:rPr lang="en-US"/>
              <a:t>. DMA de-asserts </a:t>
            </a:r>
            <a:r>
              <a:rPr lang="en-US" i="1"/>
              <a:t>Dreq</a:t>
            </a:r>
            <a:r>
              <a:rPr lang="en-US"/>
              <a:t> and ack completing handshake with P1. 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1123950" y="5251450"/>
            <a:ext cx="2479675" cy="503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144" tIns="9144" rIns="9144" bIns="9144"/>
          <a:lstStyle/>
          <a:p>
            <a:pPr algn="l">
              <a:spcBef>
                <a:spcPct val="0"/>
              </a:spcBef>
            </a:pPr>
            <a:r>
              <a:rPr lang="en-US" i="1"/>
              <a:t>7(a):</a:t>
            </a:r>
            <a:r>
              <a:rPr lang="en-US"/>
              <a:t> μP de-asserts </a:t>
            </a:r>
            <a:r>
              <a:rPr lang="en-US" i="1"/>
              <a:t>Dack</a:t>
            </a:r>
            <a:r>
              <a:rPr lang="en-US"/>
              <a:t> and resumes control of the bus.</a:t>
            </a:r>
          </a:p>
        </p:txBody>
      </p:sp>
      <p:sp>
        <p:nvSpPr>
          <p:cNvPr id="94229" name="Freeform 21"/>
          <p:cNvSpPr>
            <a:spLocks/>
          </p:cNvSpPr>
          <p:nvPr/>
        </p:nvSpPr>
        <p:spPr bwMode="auto">
          <a:xfrm>
            <a:off x="3508375" y="4400550"/>
            <a:ext cx="446088" cy="842963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50"/>
              </a:cxn>
            </a:cxnLst>
            <a:rect l="0" t="0" r="r" b="b"/>
            <a:pathLst>
              <a:path w="480" h="950">
                <a:moveTo>
                  <a:pt x="480" y="0"/>
                </a:moveTo>
                <a:lnTo>
                  <a:pt x="0" y="9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0" name="Freeform 22"/>
          <p:cNvSpPr>
            <a:spLocks/>
          </p:cNvSpPr>
          <p:nvPr/>
        </p:nvSpPr>
        <p:spPr bwMode="auto">
          <a:xfrm>
            <a:off x="5630863" y="4356100"/>
            <a:ext cx="484187" cy="941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0" y="1060"/>
              </a:cxn>
            </a:cxnLst>
            <a:rect l="0" t="0" r="r" b="b"/>
            <a:pathLst>
              <a:path w="520" h="1060">
                <a:moveTo>
                  <a:pt x="0" y="0"/>
                </a:moveTo>
                <a:lnTo>
                  <a:pt x="520" y="106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FEA21-E179-49E6-926E-45CE0929DCB9}" type="slidenum">
              <a:rPr lang="en-US"/>
              <a:pPr/>
              <a:t>43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1(a):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is executing its main program. It has already configured the DMA ctrl registers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1(b): P1 receives input data in a register with address 0x8000.</a:t>
            </a:r>
          </a:p>
        </p:txBody>
      </p:sp>
      <p:grpSp>
        <p:nvGrpSpPr>
          <p:cNvPr id="145721" name="Group 313"/>
          <p:cNvGrpSpPr>
            <a:grpSpLocks/>
          </p:cNvGrpSpPr>
          <p:nvPr/>
        </p:nvGrpSpPr>
        <p:grpSpPr bwMode="auto">
          <a:xfrm>
            <a:off x="3854450" y="1727200"/>
            <a:ext cx="4886325" cy="2354263"/>
            <a:chOff x="2428" y="1088"/>
            <a:chExt cx="3078" cy="1483"/>
          </a:xfrm>
        </p:grpSpPr>
        <p:sp>
          <p:nvSpPr>
            <p:cNvPr id="145413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15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5417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19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5423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24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45426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5431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5432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5436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0" y="0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37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5441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42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5443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5444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5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46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447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5448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5449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0x0001</a:t>
              </a:r>
            </a:p>
          </p:txBody>
        </p:sp>
        <p:sp>
          <p:nvSpPr>
            <p:cNvPr id="145450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0x8000</a:t>
              </a:r>
            </a:p>
          </p:txBody>
        </p:sp>
        <p:sp>
          <p:nvSpPr>
            <p:cNvPr id="145451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5454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55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56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458" name="Oval 50"/>
          <p:cNvSpPr>
            <a:spLocks noChangeArrowheads="1"/>
          </p:cNvSpPr>
          <p:nvPr/>
        </p:nvSpPr>
        <p:spPr bwMode="auto">
          <a:xfrm>
            <a:off x="8251825" y="4211638"/>
            <a:ext cx="146050" cy="1460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5722" name="Group 314"/>
          <p:cNvGrpSpPr>
            <a:grpSpLocks/>
          </p:cNvGrpSpPr>
          <p:nvPr/>
        </p:nvGrpSpPr>
        <p:grpSpPr bwMode="auto">
          <a:xfrm>
            <a:off x="8251825" y="3827463"/>
            <a:ext cx="146050" cy="355600"/>
            <a:chOff x="5198" y="2411"/>
            <a:chExt cx="92" cy="224"/>
          </a:xfrm>
        </p:grpSpPr>
        <p:sp>
          <p:nvSpPr>
            <p:cNvPr id="145457" name="Oval 49"/>
            <p:cNvSpPr>
              <a:spLocks noChangeArrowheads="1"/>
            </p:cNvSpPr>
            <p:nvPr/>
          </p:nvSpPr>
          <p:spPr bwMode="auto">
            <a:xfrm>
              <a:off x="5198" y="2411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459" name="Freeform 51"/>
            <p:cNvSpPr>
              <a:spLocks/>
            </p:cNvSpPr>
            <p:nvPr/>
          </p:nvSpPr>
          <p:spPr bwMode="auto">
            <a:xfrm>
              <a:off x="5245" y="2524"/>
              <a:ext cx="0" cy="111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0" y="0"/>
                </a:cxn>
              </a:cxnLst>
              <a:rect l="0" t="0" r="r" b="b"/>
              <a:pathLst>
                <a:path w="1" h="160">
                  <a:moveTo>
                    <a:pt x="0" y="16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2D692-FB4A-49DB-B0B4-19840B2F927A}" type="slidenum">
              <a:rPr lang="en-US"/>
              <a:pPr/>
              <a:t>44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2: P1 asserts </a:t>
            </a:r>
            <a:r>
              <a:rPr lang="en-US" sz="1400" i="1"/>
              <a:t>req</a:t>
            </a:r>
            <a:r>
              <a:rPr lang="en-US" sz="1400"/>
              <a:t> to request servicing</a:t>
            </a:r>
          </a:p>
          <a:p>
            <a:pPr algn="l">
              <a:spcBef>
                <a:spcPct val="0"/>
              </a:spcBef>
            </a:pPr>
            <a:r>
              <a:rPr lang="en-US" sz="1400"/>
              <a:t> by DMA ctrl.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3: DMA ctrl asserts </a:t>
            </a:r>
            <a:r>
              <a:rPr lang="en-US" sz="1400" i="1"/>
              <a:t>Dreq</a:t>
            </a:r>
            <a:r>
              <a:rPr lang="en-US" sz="1400"/>
              <a:t> to request control of system bus</a:t>
            </a:r>
          </a:p>
          <a:p>
            <a:pPr algn="l">
              <a:spcBef>
                <a:spcPct val="0"/>
              </a:spcBef>
            </a:pPr>
            <a:endParaRPr lang="en-US" sz="1400"/>
          </a:p>
        </p:txBody>
      </p:sp>
      <p:grpSp>
        <p:nvGrpSpPr>
          <p:cNvPr id="146502" name="Group 70"/>
          <p:cNvGrpSpPr>
            <a:grpSpLocks/>
          </p:cNvGrpSpPr>
          <p:nvPr/>
        </p:nvGrpSpPr>
        <p:grpSpPr bwMode="auto">
          <a:xfrm>
            <a:off x="3854450" y="1727200"/>
            <a:ext cx="4886325" cy="2354263"/>
            <a:chOff x="2428" y="1088"/>
            <a:chExt cx="3078" cy="1483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4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6447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8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49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6450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6458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6459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6460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0" y="0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61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6462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6463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6464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6465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66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6467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6468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0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6471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6473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6474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6475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6478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79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480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83" name="Oval 51"/>
          <p:cNvSpPr>
            <a:spLocks noChangeArrowheads="1"/>
          </p:cNvSpPr>
          <p:nvPr/>
        </p:nvSpPr>
        <p:spPr bwMode="auto">
          <a:xfrm>
            <a:off x="8251825" y="3827463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6500" name="Group 68"/>
          <p:cNvGrpSpPr>
            <a:grpSpLocks/>
          </p:cNvGrpSpPr>
          <p:nvPr/>
        </p:nvGrpSpPr>
        <p:grpSpPr bwMode="auto">
          <a:xfrm>
            <a:off x="7397750" y="3027363"/>
            <a:ext cx="1312863" cy="1054100"/>
            <a:chOff x="4660" y="1907"/>
            <a:chExt cx="827" cy="664"/>
          </a:xfrm>
        </p:grpSpPr>
        <p:grpSp>
          <p:nvGrpSpPr>
            <p:cNvPr id="146495" name="Group 63"/>
            <p:cNvGrpSpPr>
              <a:grpSpLocks/>
            </p:cNvGrpSpPr>
            <p:nvPr/>
          </p:nvGrpSpPr>
          <p:grpSpPr bwMode="auto">
            <a:xfrm>
              <a:off x="4660" y="2194"/>
              <a:ext cx="368" cy="237"/>
              <a:chOff x="4666" y="2872"/>
              <a:chExt cx="368" cy="237"/>
            </a:xfrm>
          </p:grpSpPr>
          <p:grpSp>
            <p:nvGrpSpPr>
              <p:cNvPr id="146491" name="Group 59"/>
              <p:cNvGrpSpPr>
                <a:grpSpLocks/>
              </p:cNvGrpSpPr>
              <p:nvPr/>
            </p:nvGrpSpPr>
            <p:grpSpPr bwMode="auto">
              <a:xfrm>
                <a:off x="4666" y="2872"/>
                <a:ext cx="368" cy="153"/>
                <a:chOff x="4666" y="2872"/>
                <a:chExt cx="368" cy="153"/>
              </a:xfrm>
            </p:grpSpPr>
            <p:sp>
              <p:nvSpPr>
                <p:cNvPr id="14648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666" y="2872"/>
                  <a:ext cx="200" cy="153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 type="none" w="sm" len="sm"/>
                </a:ln>
                <a:effectLst/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/>
                    <a:t>req</a:t>
                  </a:r>
                </a:p>
              </p:txBody>
            </p:sp>
            <p:sp>
              <p:nvSpPr>
                <p:cNvPr id="146486" name="Freeform 54"/>
                <p:cNvSpPr>
                  <a:spLocks/>
                </p:cNvSpPr>
                <p:nvPr/>
              </p:nvSpPr>
              <p:spPr bwMode="auto">
                <a:xfrm>
                  <a:off x="4893" y="2952"/>
                  <a:ext cx="141" cy="1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41" h="1">
                      <a:moveTo>
                        <a:pt x="141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494" name="Text Box 62"/>
              <p:cNvSpPr txBox="1">
                <a:spLocks noChangeArrowheads="1"/>
              </p:cNvSpPr>
              <p:nvPr/>
            </p:nvSpPr>
            <p:spPr bwMode="auto">
              <a:xfrm>
                <a:off x="4902" y="2994"/>
                <a:ext cx="13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146499" name="Rectangle 67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P1</a:t>
              </a:r>
            </a:p>
          </p:txBody>
        </p:sp>
      </p:grpSp>
      <p:grpSp>
        <p:nvGrpSpPr>
          <p:cNvPr id="146501" name="Group 69"/>
          <p:cNvGrpSpPr>
            <a:grpSpLocks/>
          </p:cNvGrpSpPr>
          <p:nvPr/>
        </p:nvGrpSpPr>
        <p:grpSpPr bwMode="auto">
          <a:xfrm>
            <a:off x="5875338" y="3027363"/>
            <a:ext cx="2835275" cy="1054100"/>
            <a:chOff x="3701" y="1907"/>
            <a:chExt cx="1786" cy="664"/>
          </a:xfrm>
        </p:grpSpPr>
        <p:grpSp>
          <p:nvGrpSpPr>
            <p:cNvPr id="146496" name="Group 64"/>
            <p:cNvGrpSpPr>
              <a:grpSpLocks/>
            </p:cNvGrpSpPr>
            <p:nvPr/>
          </p:nvGrpSpPr>
          <p:grpSpPr bwMode="auto">
            <a:xfrm>
              <a:off x="3701" y="1987"/>
              <a:ext cx="463" cy="222"/>
              <a:chOff x="3659" y="2773"/>
              <a:chExt cx="463" cy="222"/>
            </a:xfrm>
          </p:grpSpPr>
          <p:grpSp>
            <p:nvGrpSpPr>
              <p:cNvPr id="146492" name="Group 60"/>
              <p:cNvGrpSpPr>
                <a:grpSpLocks/>
              </p:cNvGrpSpPr>
              <p:nvPr/>
            </p:nvGrpSpPr>
            <p:grpSpPr bwMode="auto">
              <a:xfrm>
                <a:off x="3659" y="2773"/>
                <a:ext cx="455" cy="150"/>
                <a:chOff x="3659" y="2773"/>
                <a:chExt cx="455" cy="150"/>
              </a:xfrm>
            </p:grpSpPr>
            <p:sp>
              <p:nvSpPr>
                <p:cNvPr id="146487" name="Freeform 55"/>
                <p:cNvSpPr>
                  <a:spLocks/>
                </p:cNvSpPr>
                <p:nvPr/>
              </p:nvSpPr>
              <p:spPr bwMode="auto">
                <a:xfrm>
                  <a:off x="3978" y="2838"/>
                  <a:ext cx="136" cy="3"/>
                </a:xfrm>
                <a:custGeom>
                  <a:avLst/>
                  <a:gdLst/>
                  <a:ahLst/>
                  <a:cxnLst>
                    <a:cxn ang="0">
                      <a:pos x="136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6" h="3">
                      <a:moveTo>
                        <a:pt x="136" y="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8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659" y="2773"/>
                  <a:ext cx="27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>
                    <a:spcBef>
                      <a:spcPct val="0"/>
                    </a:spcBef>
                  </a:pPr>
                  <a:r>
                    <a:rPr lang="en-US"/>
                    <a:t>Dreq</a:t>
                  </a:r>
                </a:p>
              </p:txBody>
            </p:sp>
          </p:grpSp>
          <p:sp>
            <p:nvSpPr>
              <p:cNvPr id="146493" name="Text Box 61"/>
              <p:cNvSpPr txBox="1">
                <a:spLocks noChangeArrowheads="1"/>
              </p:cNvSpPr>
              <p:nvPr/>
            </p:nvSpPr>
            <p:spPr bwMode="auto">
              <a:xfrm>
                <a:off x="3990" y="2880"/>
                <a:ext cx="13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146498" name="Rectangle 66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DMA ctrl</a:t>
              </a:r>
            </a:p>
          </p:txBody>
        </p:sp>
        <p:sp>
          <p:nvSpPr>
            <p:cNvPr id="146497" name="Rectangle 65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25F5-7A70-4E5B-988C-837C5463041D}" type="slidenum">
              <a:rPr lang="en-US"/>
              <a:pPr/>
              <a:t>45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4: After executing instruction 100,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sees </a:t>
            </a:r>
            <a:r>
              <a:rPr lang="en-US" sz="1400" i="1"/>
              <a:t>Dreq</a:t>
            </a:r>
            <a:r>
              <a:rPr lang="en-US" sz="1400"/>
              <a:t> asserted, releases the system bus, asserts </a:t>
            </a:r>
            <a:r>
              <a:rPr lang="en-US" sz="1400" i="1"/>
              <a:t>Dack</a:t>
            </a:r>
            <a:r>
              <a:rPr lang="en-US" sz="1400"/>
              <a:t>, and resumes execution, </a:t>
            </a:r>
            <a:r>
              <a:rPr lang="en-US" sz="1400">
                <a:sym typeface="Symbol" pitchFamily="18" charset="2"/>
              </a:rPr>
              <a:t></a:t>
            </a:r>
            <a:r>
              <a:rPr lang="en-US" sz="1400"/>
              <a:t>P stalls only if it needs the system bus to continue executing.</a:t>
            </a:r>
          </a:p>
        </p:txBody>
      </p:sp>
      <p:grpSp>
        <p:nvGrpSpPr>
          <p:cNvPr id="147523" name="Group 67"/>
          <p:cNvGrpSpPr>
            <a:grpSpLocks/>
          </p:cNvGrpSpPr>
          <p:nvPr/>
        </p:nvGrpSpPr>
        <p:grpSpPr bwMode="auto">
          <a:xfrm>
            <a:off x="3854450" y="1727200"/>
            <a:ext cx="4886325" cy="2354263"/>
            <a:chOff x="2428" y="1088"/>
            <a:chExt cx="3078" cy="1483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7465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67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9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7471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72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7474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7482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7483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7484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0" y="0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85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7488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7489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490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7491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7492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3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94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495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7496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7497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7498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7499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7500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7501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7502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503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504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505" name="Oval 49"/>
          <p:cNvSpPr>
            <a:spLocks noChangeArrowheads="1"/>
          </p:cNvSpPr>
          <p:nvPr/>
        </p:nvSpPr>
        <p:spPr bwMode="auto">
          <a:xfrm>
            <a:off x="8251825" y="3827463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7526" name="Group 70"/>
          <p:cNvGrpSpPr>
            <a:grpSpLocks/>
          </p:cNvGrpSpPr>
          <p:nvPr/>
        </p:nvGrpSpPr>
        <p:grpSpPr bwMode="auto">
          <a:xfrm>
            <a:off x="5875338" y="2838450"/>
            <a:ext cx="725487" cy="368300"/>
            <a:chOff x="3701" y="1788"/>
            <a:chExt cx="457" cy="232"/>
          </a:xfrm>
        </p:grpSpPr>
        <p:sp>
          <p:nvSpPr>
            <p:cNvPr id="147521" name="Text Box 65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Dack</a:t>
              </a:r>
            </a:p>
          </p:txBody>
        </p:sp>
        <p:sp>
          <p:nvSpPr>
            <p:cNvPr id="147522" name="Freeform 6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524" name="Text Box 68"/>
            <p:cNvSpPr txBox="1">
              <a:spLocks noChangeArrowheads="1"/>
            </p:cNvSpPr>
            <p:nvPr/>
          </p:nvSpPr>
          <p:spPr bwMode="auto">
            <a:xfrm>
              <a:off x="4032" y="1788"/>
              <a:ext cx="12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1CE4F-7B97-4292-B210-9A57AEB3840C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148580" name="Group 100"/>
          <p:cNvGrpSpPr>
            <a:grpSpLocks/>
          </p:cNvGrpSpPr>
          <p:nvPr/>
        </p:nvGrpSpPr>
        <p:grpSpPr bwMode="auto">
          <a:xfrm>
            <a:off x="3854450" y="1727200"/>
            <a:ext cx="4886325" cy="2354263"/>
            <a:chOff x="2428" y="1088"/>
            <a:chExt cx="3078" cy="1483"/>
          </a:xfrm>
        </p:grpSpPr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8486" name="Text Box 6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91" name="Freeform 11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8495" name="Freeform 15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496" name="Freeform 16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497" name="Rectangle 17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8498" name="Rectangle 18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8507" name="Rectangle 27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8508" name="Freeform 28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0" y="0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09" name="Text Box 29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8511" name="Text Box 31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8512" name="Text Box 32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8513" name="Text Box 33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14" name="Text Box 34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8516" name="Oval 36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7" name="Oval 37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8" name="Oval 38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8520" name="Text Box 40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8521" name="Rectangle 41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8522" name="Rectangle 42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8523" name="Rectangle 43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24" name="Text Box 44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8526" name="Freeform 46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27" name="Freeform 47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28" name="Freeform 48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79" name="Group 99"/>
          <p:cNvGrpSpPr>
            <a:grpSpLocks/>
          </p:cNvGrpSpPr>
          <p:nvPr/>
        </p:nvGrpSpPr>
        <p:grpSpPr bwMode="auto">
          <a:xfrm>
            <a:off x="6494463" y="1746250"/>
            <a:ext cx="2246312" cy="2338388"/>
            <a:chOff x="492" y="1841"/>
            <a:chExt cx="1415" cy="1473"/>
          </a:xfrm>
        </p:grpSpPr>
        <p:sp>
          <p:nvSpPr>
            <p:cNvPr id="148539" name="Oval 59"/>
            <p:cNvSpPr>
              <a:spLocks noChangeArrowheads="1"/>
            </p:cNvSpPr>
            <p:nvPr/>
          </p:nvSpPr>
          <p:spPr bwMode="auto">
            <a:xfrm>
              <a:off x="746" y="3154"/>
              <a:ext cx="92" cy="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40" name="Oval 60"/>
            <p:cNvSpPr>
              <a:spLocks noChangeArrowheads="1"/>
            </p:cNvSpPr>
            <p:nvPr/>
          </p:nvSpPr>
          <p:spPr bwMode="auto">
            <a:xfrm>
              <a:off x="1097" y="2082"/>
              <a:ext cx="92" cy="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46" name="Rectangle 66"/>
            <p:cNvSpPr>
              <a:spLocks noChangeArrowheads="1"/>
            </p:cNvSpPr>
            <p:nvPr/>
          </p:nvSpPr>
          <p:spPr bwMode="auto">
            <a:xfrm>
              <a:off x="567" y="1841"/>
              <a:ext cx="1297" cy="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 memory</a:t>
              </a:r>
            </a:p>
          </p:txBody>
        </p:sp>
        <p:sp>
          <p:nvSpPr>
            <p:cNvPr id="148547" name="Text Box 67"/>
            <p:cNvSpPr txBox="1">
              <a:spLocks noChangeArrowheads="1"/>
            </p:cNvSpPr>
            <p:nvPr/>
          </p:nvSpPr>
          <p:spPr bwMode="auto">
            <a:xfrm>
              <a:off x="1363" y="2072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48" name="Rectangle 68"/>
            <p:cNvSpPr>
              <a:spLocks noChangeArrowheads="1"/>
            </p:cNvSpPr>
            <p:nvPr/>
          </p:nvSpPr>
          <p:spPr bwMode="auto">
            <a:xfrm>
              <a:off x="567" y="2650"/>
              <a:ext cx="706" cy="6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DMA ctrl</a:t>
              </a:r>
            </a:p>
          </p:txBody>
        </p:sp>
        <p:sp>
          <p:nvSpPr>
            <p:cNvPr id="148549" name="Rectangle 69"/>
            <p:cNvSpPr>
              <a:spLocks noChangeArrowheads="1"/>
            </p:cNvSpPr>
            <p:nvPr/>
          </p:nvSpPr>
          <p:spPr bwMode="auto">
            <a:xfrm>
              <a:off x="1428" y="2650"/>
              <a:ext cx="460" cy="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P1</a:t>
              </a:r>
            </a:p>
          </p:txBody>
        </p:sp>
        <p:sp>
          <p:nvSpPr>
            <p:cNvPr id="148550" name="Rectangle 70"/>
            <p:cNvSpPr>
              <a:spLocks noChangeArrowheads="1"/>
            </p:cNvSpPr>
            <p:nvPr/>
          </p:nvSpPr>
          <p:spPr bwMode="auto">
            <a:xfrm>
              <a:off x="1471" y="3137"/>
              <a:ext cx="365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51" name="Freeform 71"/>
            <p:cNvSpPr>
              <a:spLocks/>
            </p:cNvSpPr>
            <p:nvPr/>
          </p:nvSpPr>
          <p:spPr bwMode="auto">
            <a:xfrm>
              <a:off x="492" y="2431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52" name="Line 72"/>
            <p:cNvSpPr>
              <a:spLocks noChangeShapeType="1"/>
            </p:cNvSpPr>
            <p:nvPr/>
          </p:nvSpPr>
          <p:spPr bwMode="auto">
            <a:xfrm>
              <a:off x="819" y="2428"/>
              <a:ext cx="0" cy="2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53" name="Line 73"/>
            <p:cNvSpPr>
              <a:spLocks noChangeShapeType="1"/>
            </p:cNvSpPr>
            <p:nvPr/>
          </p:nvSpPr>
          <p:spPr bwMode="auto">
            <a:xfrm>
              <a:off x="1651" y="2428"/>
              <a:ext cx="0" cy="2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54" name="Text Box 74"/>
            <p:cNvSpPr txBox="1">
              <a:spLocks noChangeArrowheads="1"/>
            </p:cNvSpPr>
            <p:nvPr/>
          </p:nvSpPr>
          <p:spPr bwMode="auto">
            <a:xfrm>
              <a:off x="1320" y="2272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System bus</a:t>
              </a:r>
            </a:p>
          </p:txBody>
        </p:sp>
        <p:sp>
          <p:nvSpPr>
            <p:cNvPr id="148555" name="Freeform 75"/>
            <p:cNvSpPr>
              <a:spLocks/>
            </p:cNvSpPr>
            <p:nvPr/>
          </p:nvSpPr>
          <p:spPr bwMode="auto">
            <a:xfrm>
              <a:off x="1115" y="2223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56" name="Rectangle 76"/>
            <p:cNvSpPr>
              <a:spLocks noChangeArrowheads="1"/>
            </p:cNvSpPr>
            <p:nvPr/>
          </p:nvSpPr>
          <p:spPr bwMode="auto">
            <a:xfrm>
              <a:off x="1473" y="3003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0x8000</a:t>
              </a:r>
            </a:p>
          </p:txBody>
        </p:sp>
        <p:sp>
          <p:nvSpPr>
            <p:cNvPr id="148557" name="Text Box 77"/>
            <p:cNvSpPr txBox="1">
              <a:spLocks noChangeArrowheads="1"/>
            </p:cNvSpPr>
            <p:nvPr/>
          </p:nvSpPr>
          <p:spPr bwMode="auto">
            <a:xfrm>
              <a:off x="607" y="1944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8558" name="Text Box 78"/>
            <p:cNvSpPr txBox="1">
              <a:spLocks noChangeArrowheads="1"/>
            </p:cNvSpPr>
            <p:nvPr/>
          </p:nvSpPr>
          <p:spPr bwMode="auto">
            <a:xfrm>
              <a:off x="1000" y="1944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0x0001</a:t>
              </a:r>
            </a:p>
          </p:txBody>
        </p:sp>
        <p:sp>
          <p:nvSpPr>
            <p:cNvPr id="148559" name="Text Box 79"/>
            <p:cNvSpPr txBox="1">
              <a:spLocks noChangeArrowheads="1"/>
            </p:cNvSpPr>
            <p:nvPr/>
          </p:nvSpPr>
          <p:spPr bwMode="auto">
            <a:xfrm>
              <a:off x="582" y="2072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60" name="Text Box 80"/>
            <p:cNvSpPr txBox="1">
              <a:spLocks noChangeArrowheads="1"/>
            </p:cNvSpPr>
            <p:nvPr/>
          </p:nvSpPr>
          <p:spPr bwMode="auto">
            <a:xfrm>
              <a:off x="972" y="2072"/>
              <a:ext cx="389" cy="1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8561" name="Group 81"/>
            <p:cNvGrpSpPr>
              <a:grpSpLocks/>
            </p:cNvGrpSpPr>
            <p:nvPr/>
          </p:nvGrpSpPr>
          <p:grpSpPr bwMode="auto">
            <a:xfrm>
              <a:off x="1449" y="2142"/>
              <a:ext cx="166" cy="19"/>
              <a:chOff x="5212" y="2481"/>
              <a:chExt cx="213" cy="29"/>
            </a:xfrm>
          </p:grpSpPr>
          <p:sp>
            <p:nvSpPr>
              <p:cNvPr id="148562" name="Oval 82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63" name="Oval 83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64" name="Oval 84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65" name="Rectangle 85"/>
            <p:cNvSpPr>
              <a:spLocks noChangeArrowheads="1"/>
            </p:cNvSpPr>
            <p:nvPr/>
          </p:nvSpPr>
          <p:spPr bwMode="auto">
            <a:xfrm>
              <a:off x="615" y="279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8566" name="Rectangle 86"/>
            <p:cNvSpPr>
              <a:spLocks noChangeArrowheads="1"/>
            </p:cNvSpPr>
            <p:nvPr/>
          </p:nvSpPr>
          <p:spPr bwMode="auto">
            <a:xfrm>
              <a:off x="615" y="296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8567" name="Rectangle 87"/>
            <p:cNvSpPr>
              <a:spLocks noChangeArrowheads="1"/>
            </p:cNvSpPr>
            <p:nvPr/>
          </p:nvSpPr>
          <p:spPr bwMode="auto">
            <a:xfrm>
              <a:off x="615" y="3129"/>
              <a:ext cx="386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061" y="2792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8569" name="Text Box 89"/>
            <p:cNvSpPr txBox="1">
              <a:spLocks noChangeArrowheads="1"/>
            </p:cNvSpPr>
            <p:nvPr/>
          </p:nvSpPr>
          <p:spPr bwMode="auto">
            <a:xfrm>
              <a:off x="1061" y="2937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8570" name="Freeform 90"/>
            <p:cNvSpPr>
              <a:spLocks/>
            </p:cNvSpPr>
            <p:nvPr/>
          </p:nvSpPr>
          <p:spPr bwMode="auto">
            <a:xfrm>
              <a:off x="1288" y="2873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71" name="Freeform 91"/>
            <p:cNvSpPr>
              <a:spLocks/>
            </p:cNvSpPr>
            <p:nvPr/>
          </p:nvSpPr>
          <p:spPr bwMode="auto">
            <a:xfrm>
              <a:off x="1288" y="3017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72" name="Oval 92"/>
            <p:cNvSpPr>
              <a:spLocks noChangeArrowheads="1"/>
            </p:cNvSpPr>
            <p:nvPr/>
          </p:nvSpPr>
          <p:spPr bwMode="auto">
            <a:xfrm>
              <a:off x="1599" y="3154"/>
              <a:ext cx="92" cy="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77" name="Freeform 97"/>
            <p:cNvSpPr>
              <a:spLocks/>
            </p:cNvSpPr>
            <p:nvPr/>
          </p:nvSpPr>
          <p:spPr bwMode="auto">
            <a:xfrm>
              <a:off x="886" y="2493"/>
              <a:ext cx="963" cy="721"/>
            </a:xfrm>
            <a:custGeom>
              <a:avLst/>
              <a:gdLst/>
              <a:ahLst/>
              <a:cxnLst>
                <a:cxn ang="0">
                  <a:pos x="858" y="702"/>
                </a:cxn>
                <a:cxn ang="0">
                  <a:pos x="929" y="670"/>
                </a:cxn>
                <a:cxn ang="0">
                  <a:pos x="951" y="398"/>
                </a:cxn>
                <a:cxn ang="0">
                  <a:pos x="924" y="94"/>
                </a:cxn>
                <a:cxn ang="0">
                  <a:pos x="717" y="45"/>
                </a:cxn>
                <a:cxn ang="0">
                  <a:pos x="462" y="34"/>
                </a:cxn>
                <a:cxn ang="0">
                  <a:pos x="141" y="77"/>
                </a:cxn>
                <a:cxn ang="0">
                  <a:pos x="108" y="496"/>
                </a:cxn>
                <a:cxn ang="0">
                  <a:pos x="65" y="659"/>
                </a:cxn>
                <a:cxn ang="0">
                  <a:pos x="0" y="702"/>
                </a:cxn>
              </a:cxnLst>
              <a:rect l="0" t="0" r="r" b="b"/>
              <a:pathLst>
                <a:path w="963" h="721">
                  <a:moveTo>
                    <a:pt x="858" y="702"/>
                  </a:moveTo>
                  <a:cubicBezTo>
                    <a:pt x="870" y="697"/>
                    <a:pt x="914" y="721"/>
                    <a:pt x="929" y="670"/>
                  </a:cubicBezTo>
                  <a:cubicBezTo>
                    <a:pt x="944" y="619"/>
                    <a:pt x="952" y="494"/>
                    <a:pt x="951" y="398"/>
                  </a:cubicBezTo>
                  <a:cubicBezTo>
                    <a:pt x="950" y="302"/>
                    <a:pt x="963" y="153"/>
                    <a:pt x="924" y="94"/>
                  </a:cubicBezTo>
                  <a:cubicBezTo>
                    <a:pt x="885" y="35"/>
                    <a:pt x="794" y="55"/>
                    <a:pt x="717" y="45"/>
                  </a:cubicBezTo>
                  <a:cubicBezTo>
                    <a:pt x="640" y="35"/>
                    <a:pt x="558" y="29"/>
                    <a:pt x="462" y="34"/>
                  </a:cubicBezTo>
                  <a:cubicBezTo>
                    <a:pt x="366" y="39"/>
                    <a:pt x="200" y="0"/>
                    <a:pt x="141" y="77"/>
                  </a:cubicBezTo>
                  <a:cubicBezTo>
                    <a:pt x="82" y="154"/>
                    <a:pt x="121" y="399"/>
                    <a:pt x="108" y="496"/>
                  </a:cubicBezTo>
                  <a:cubicBezTo>
                    <a:pt x="95" y="593"/>
                    <a:pt x="83" y="625"/>
                    <a:pt x="65" y="659"/>
                  </a:cubicBezTo>
                  <a:cubicBezTo>
                    <a:pt x="47" y="693"/>
                    <a:pt x="14" y="693"/>
                    <a:pt x="0" y="70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med" len="sm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578" name="Freeform 98"/>
            <p:cNvSpPr>
              <a:spLocks/>
            </p:cNvSpPr>
            <p:nvPr/>
          </p:nvSpPr>
          <p:spPr bwMode="auto">
            <a:xfrm>
              <a:off x="617" y="2195"/>
              <a:ext cx="443" cy="1020"/>
            </a:xfrm>
            <a:custGeom>
              <a:avLst/>
              <a:gdLst/>
              <a:ahLst/>
              <a:cxnLst>
                <a:cxn ang="0">
                  <a:pos x="84" y="1011"/>
                </a:cxn>
                <a:cxn ang="0">
                  <a:pos x="8" y="902"/>
                </a:cxn>
                <a:cxn ang="0">
                  <a:pos x="35" y="305"/>
                </a:cxn>
                <a:cxn ang="0">
                  <a:pos x="182" y="163"/>
                </a:cxn>
                <a:cxn ang="0">
                  <a:pos x="388" y="147"/>
                </a:cxn>
                <a:cxn ang="0">
                  <a:pos x="443" y="0"/>
                </a:cxn>
              </a:cxnLst>
              <a:rect l="0" t="0" r="r" b="b"/>
              <a:pathLst>
                <a:path w="443" h="1020">
                  <a:moveTo>
                    <a:pt x="84" y="1011"/>
                  </a:moveTo>
                  <a:cubicBezTo>
                    <a:pt x="71" y="993"/>
                    <a:pt x="16" y="1020"/>
                    <a:pt x="8" y="902"/>
                  </a:cubicBezTo>
                  <a:cubicBezTo>
                    <a:pt x="0" y="784"/>
                    <a:pt x="6" y="428"/>
                    <a:pt x="35" y="305"/>
                  </a:cubicBezTo>
                  <a:cubicBezTo>
                    <a:pt x="64" y="182"/>
                    <a:pt x="123" y="189"/>
                    <a:pt x="182" y="163"/>
                  </a:cubicBezTo>
                  <a:cubicBezTo>
                    <a:pt x="241" y="137"/>
                    <a:pt x="345" y="174"/>
                    <a:pt x="388" y="147"/>
                  </a:cubicBezTo>
                  <a:cubicBezTo>
                    <a:pt x="431" y="120"/>
                    <a:pt x="432" y="31"/>
                    <a:pt x="44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 type="arrow" w="med" len="sm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247650" y="1727200"/>
            <a:ext cx="333216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5: DMA ctrl (a) asserts ack, (b) reads data from 0x8000, and (c) writes that data to 0x0001.</a:t>
            </a:r>
          </a:p>
          <a:p>
            <a:pPr algn="l">
              <a:spcBef>
                <a:spcPct val="0"/>
              </a:spcBef>
            </a:pPr>
            <a:endParaRPr lang="en-US" sz="1400"/>
          </a:p>
          <a:p>
            <a:pPr algn="l">
              <a:spcBef>
                <a:spcPct val="0"/>
              </a:spcBef>
            </a:pPr>
            <a:r>
              <a:rPr lang="en-US" sz="1400"/>
              <a:t>(Meanwhile, processor still executing if not stalled!)</a:t>
            </a:r>
          </a:p>
        </p:txBody>
      </p:sp>
      <p:sp>
        <p:nvSpPr>
          <p:cNvPr id="148529" name="Oval 49"/>
          <p:cNvSpPr>
            <a:spLocks noChangeArrowheads="1"/>
          </p:cNvSpPr>
          <p:nvPr/>
        </p:nvSpPr>
        <p:spPr bwMode="auto">
          <a:xfrm>
            <a:off x="8251825" y="3827463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8538" name="Group 58"/>
          <p:cNvGrpSpPr>
            <a:grpSpLocks/>
          </p:cNvGrpSpPr>
          <p:nvPr/>
        </p:nvGrpSpPr>
        <p:grpSpPr bwMode="auto">
          <a:xfrm>
            <a:off x="7397750" y="3133725"/>
            <a:ext cx="574675" cy="361950"/>
            <a:chOff x="4599" y="2902"/>
            <a:chExt cx="362" cy="228"/>
          </a:xfrm>
        </p:grpSpPr>
        <p:sp>
          <p:nvSpPr>
            <p:cNvPr id="148535" name="Text Box 55"/>
            <p:cNvSpPr txBox="1">
              <a:spLocks noChangeArrowheads="1"/>
            </p:cNvSpPr>
            <p:nvPr/>
          </p:nvSpPr>
          <p:spPr bwMode="auto">
            <a:xfrm>
              <a:off x="4599" y="2977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ack</a:t>
              </a:r>
            </a:p>
          </p:txBody>
        </p:sp>
        <p:sp>
          <p:nvSpPr>
            <p:cNvPr id="148536" name="Freeform 56"/>
            <p:cNvSpPr>
              <a:spLocks/>
            </p:cNvSpPr>
            <p:nvPr/>
          </p:nvSpPr>
          <p:spPr bwMode="auto">
            <a:xfrm>
              <a:off x="4826" y="3058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37" name="Text Box 57"/>
            <p:cNvSpPr txBox="1">
              <a:spLocks noChangeArrowheads="1"/>
            </p:cNvSpPr>
            <p:nvPr/>
          </p:nvSpPr>
          <p:spPr bwMode="auto">
            <a:xfrm>
              <a:off x="4846" y="2902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E45EC-0F77-4901-AD7E-71A2AD8212B5}" type="slidenum">
              <a:rPr lang="en-US"/>
              <a:pPr/>
              <a:t>47</a:t>
            </a:fld>
            <a:endParaRPr lang="en-US"/>
          </a:p>
        </p:txBody>
      </p:sp>
      <p:sp>
        <p:nvSpPr>
          <p:cNvPr id="149583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to memory transfer with DMA (cont’)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247650" y="1727200"/>
            <a:ext cx="33321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</a:pPr>
            <a:r>
              <a:rPr lang="en-US" sz="1400"/>
              <a:t>6: DMA de-asserts </a:t>
            </a:r>
            <a:r>
              <a:rPr lang="en-US" sz="1400" i="1"/>
              <a:t>Dreq </a:t>
            </a:r>
            <a:r>
              <a:rPr lang="en-US" sz="1400"/>
              <a:t>and </a:t>
            </a:r>
            <a:r>
              <a:rPr lang="en-US" sz="1400" i="1"/>
              <a:t>ack</a:t>
            </a:r>
            <a:r>
              <a:rPr lang="en-US" sz="1400"/>
              <a:t> completing the handshake with P1.</a:t>
            </a:r>
          </a:p>
        </p:txBody>
      </p:sp>
      <p:sp>
        <p:nvSpPr>
          <p:cNvPr id="149585" name="Oval 81"/>
          <p:cNvSpPr>
            <a:spLocks noChangeArrowheads="1"/>
          </p:cNvSpPr>
          <p:nvPr/>
        </p:nvSpPr>
        <p:spPr bwMode="auto">
          <a:xfrm>
            <a:off x="8251825" y="3827463"/>
            <a:ext cx="146050" cy="14605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9597" name="Group 93"/>
          <p:cNvGrpSpPr>
            <a:grpSpLocks/>
          </p:cNvGrpSpPr>
          <p:nvPr/>
        </p:nvGrpSpPr>
        <p:grpSpPr bwMode="auto">
          <a:xfrm>
            <a:off x="3854450" y="1727200"/>
            <a:ext cx="4886325" cy="2354263"/>
            <a:chOff x="2428" y="1088"/>
            <a:chExt cx="3078" cy="1483"/>
          </a:xfrm>
        </p:grpSpPr>
        <p:sp>
          <p:nvSpPr>
            <p:cNvPr id="149507" name="Rectangle 3"/>
            <p:cNvSpPr>
              <a:spLocks noChangeArrowheads="1"/>
            </p:cNvSpPr>
            <p:nvPr/>
          </p:nvSpPr>
          <p:spPr bwMode="auto">
            <a:xfrm>
              <a:off x="4166" y="1098"/>
              <a:ext cx="1297" cy="379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Data memory</a:t>
              </a:r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4962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3589" y="1088"/>
              <a:ext cx="415" cy="14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μP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4166" y="1907"/>
              <a:ext cx="706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DMA ctrl</a:t>
              </a: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5027" y="1907"/>
              <a:ext cx="460" cy="664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P1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5070" y="2394"/>
              <a:ext cx="365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13" name="Freeform 9"/>
            <p:cNvSpPr>
              <a:spLocks/>
            </p:cNvSpPr>
            <p:nvPr/>
          </p:nvSpPr>
          <p:spPr bwMode="auto">
            <a:xfrm>
              <a:off x="4091" y="1688"/>
              <a:ext cx="135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6" y="5"/>
                </a:cxn>
              </a:cxnLst>
              <a:rect l="0" t="0" r="r" b="b"/>
              <a:pathLst>
                <a:path w="1766" h="5">
                  <a:moveTo>
                    <a:pt x="0" y="0"/>
                  </a:moveTo>
                  <a:lnTo>
                    <a:pt x="1766" y="5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4418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5250" y="1685"/>
              <a:ext cx="0" cy="220"/>
            </a:xfrm>
            <a:prstGeom prst="line">
              <a:avLst/>
            </a:pr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4919" y="1529"/>
              <a:ext cx="5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System bus</a:t>
              </a:r>
            </a:p>
          </p:txBody>
        </p:sp>
        <p:sp>
          <p:nvSpPr>
            <p:cNvPr id="149517" name="Freeform 13"/>
            <p:cNvSpPr>
              <a:spLocks/>
            </p:cNvSpPr>
            <p:nvPr/>
          </p:nvSpPr>
          <p:spPr bwMode="auto">
            <a:xfrm>
              <a:off x="4714" y="1480"/>
              <a:ext cx="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08"/>
                </a:cxn>
              </a:cxnLst>
              <a:rect l="0" t="0" r="r" b="b"/>
              <a:pathLst>
                <a:path w="4" h="308">
                  <a:moveTo>
                    <a:pt x="0" y="0"/>
                  </a:moveTo>
                  <a:lnTo>
                    <a:pt x="4" y="308"/>
                  </a:lnTo>
                </a:path>
              </a:pathLst>
            </a:custGeom>
            <a:noFill/>
            <a:ln w="15875">
              <a:solidFill>
                <a:srgbClr val="96969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18" name="Freeform 14"/>
            <p:cNvSpPr>
              <a:spLocks/>
            </p:cNvSpPr>
            <p:nvPr/>
          </p:nvSpPr>
          <p:spPr bwMode="auto">
            <a:xfrm>
              <a:off x="3466" y="2244"/>
              <a:ext cx="152" cy="1"/>
            </a:xfrm>
            <a:custGeom>
              <a:avLst/>
              <a:gdLst/>
              <a:ahLst/>
              <a:cxnLst>
                <a:cxn ang="0">
                  <a:pos x="196" y="3"/>
                </a:cxn>
                <a:cxn ang="0">
                  <a:pos x="0" y="0"/>
                </a:cxn>
              </a:cxnLst>
              <a:rect l="0" t="0" r="r" b="b"/>
              <a:pathLst>
                <a:path w="196" h="3">
                  <a:moveTo>
                    <a:pt x="196" y="3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5072" y="2260"/>
              <a:ext cx="36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2485" y="1095"/>
              <a:ext cx="979" cy="1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2474" y="2277"/>
              <a:ext cx="231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101: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760" y="2145"/>
              <a:ext cx="57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9523" name="Text Box 19"/>
            <p:cNvSpPr txBox="1">
              <a:spLocks noChangeArrowheads="1"/>
            </p:cNvSpPr>
            <p:nvPr/>
          </p:nvSpPr>
          <p:spPr bwMode="auto">
            <a:xfrm>
              <a:off x="2760" y="2277"/>
              <a:ext cx="5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instruction </a:t>
              </a:r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2549" y="1834"/>
              <a:ext cx="16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2495" y="1948"/>
              <a:ext cx="771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</a:rPr>
                <a:t>Main program</a:t>
              </a: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2538" y="2016"/>
              <a:ext cx="1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1" y="1135"/>
              <a:ext cx="90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noProof="1"/>
                <a:t>Program memory</a:t>
              </a:r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3620" y="2181"/>
              <a:ext cx="248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3626" y="2355"/>
              <a:ext cx="248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100</a:t>
              </a:r>
            </a:p>
          </p:txBody>
        </p:sp>
        <p:sp>
          <p:nvSpPr>
            <p:cNvPr id="149530" name="Freeform 26"/>
            <p:cNvSpPr>
              <a:spLocks/>
            </p:cNvSpPr>
            <p:nvPr/>
          </p:nvSpPr>
          <p:spPr bwMode="auto">
            <a:xfrm>
              <a:off x="4020" y="2052"/>
              <a:ext cx="136" cy="3"/>
            </a:xfrm>
            <a:custGeom>
              <a:avLst/>
              <a:gdLst/>
              <a:ahLst/>
              <a:cxnLst>
                <a:cxn ang="0">
                  <a:pos x="136" y="3"/>
                </a:cxn>
                <a:cxn ang="0">
                  <a:pos x="0" y="0"/>
                </a:cxn>
              </a:cxnLst>
              <a:rect l="0" t="0" r="r" b="b"/>
              <a:pathLst>
                <a:path w="136" h="3">
                  <a:moveTo>
                    <a:pt x="136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3701" y="1987"/>
              <a:ext cx="277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Dreq</a:t>
              </a:r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3701" y="1869"/>
              <a:ext cx="27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Dack</a:t>
              </a:r>
            </a:p>
          </p:txBody>
        </p:sp>
        <p:sp>
          <p:nvSpPr>
            <p:cNvPr id="149533" name="Text Box 29"/>
            <p:cNvSpPr txBox="1">
              <a:spLocks noChangeArrowheads="1"/>
            </p:cNvSpPr>
            <p:nvPr/>
          </p:nvSpPr>
          <p:spPr bwMode="auto">
            <a:xfrm>
              <a:off x="4206" y="1201"/>
              <a:ext cx="375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0x0000</a:t>
              </a:r>
            </a:p>
          </p:txBody>
        </p:sp>
        <p:sp>
          <p:nvSpPr>
            <p:cNvPr id="149534" name="Text Box 30"/>
            <p:cNvSpPr txBox="1">
              <a:spLocks noChangeArrowheads="1"/>
            </p:cNvSpPr>
            <p:nvPr/>
          </p:nvSpPr>
          <p:spPr bwMode="auto">
            <a:xfrm>
              <a:off x="4599" y="1201"/>
              <a:ext cx="397" cy="11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0x0001</a:t>
              </a:r>
            </a:p>
          </p:txBody>
        </p:sp>
        <p:sp>
          <p:nvSpPr>
            <p:cNvPr id="149535" name="Text Box 31"/>
            <p:cNvSpPr txBox="1">
              <a:spLocks noChangeArrowheads="1"/>
            </p:cNvSpPr>
            <p:nvPr/>
          </p:nvSpPr>
          <p:spPr bwMode="auto">
            <a:xfrm>
              <a:off x="4181" y="1329"/>
              <a:ext cx="388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4571" y="1329"/>
              <a:ext cx="389" cy="11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grpSp>
          <p:nvGrpSpPr>
            <p:cNvPr id="149537" name="Group 33"/>
            <p:cNvGrpSpPr>
              <a:grpSpLocks/>
            </p:cNvGrpSpPr>
            <p:nvPr/>
          </p:nvGrpSpPr>
          <p:grpSpPr bwMode="auto">
            <a:xfrm>
              <a:off x="5048" y="1399"/>
              <a:ext cx="166" cy="19"/>
              <a:chOff x="5212" y="2481"/>
              <a:chExt cx="213" cy="29"/>
            </a:xfrm>
          </p:grpSpPr>
          <p:sp>
            <p:nvSpPr>
              <p:cNvPr id="149538" name="Oval 34"/>
              <p:cNvSpPr>
                <a:spLocks noChangeArrowheads="1"/>
              </p:cNvSpPr>
              <p:nvPr/>
            </p:nvSpPr>
            <p:spPr bwMode="auto">
              <a:xfrm>
                <a:off x="5304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39" name="Oval 35"/>
              <p:cNvSpPr>
                <a:spLocks noChangeArrowheads="1"/>
              </p:cNvSpPr>
              <p:nvPr/>
            </p:nvSpPr>
            <p:spPr bwMode="auto">
              <a:xfrm>
                <a:off x="5212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40" name="Oval 36"/>
              <p:cNvSpPr>
                <a:spLocks noChangeArrowheads="1"/>
              </p:cNvSpPr>
              <p:nvPr/>
            </p:nvSpPr>
            <p:spPr bwMode="auto">
              <a:xfrm>
                <a:off x="5396" y="2481"/>
                <a:ext cx="29" cy="29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prstDash val="dash"/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2428" y="2145"/>
              <a:ext cx="277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</a:rPr>
                <a:t>100: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2551" y="1415"/>
              <a:ext cx="8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i="1">
                  <a:solidFill>
                    <a:srgbClr val="808080"/>
                  </a:solidFill>
                </a:rPr>
                <a:t>No ISR needed!</a:t>
              </a:r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4214" y="2053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0x0001</a:t>
              </a: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214" y="2220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chemeClr val="bg2"/>
                  </a:solidFill>
                </a:rPr>
                <a:t>0x8000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4214" y="2386"/>
              <a:ext cx="386" cy="135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endParaRPr lang="en-US"/>
            </a:p>
          </p:txBody>
        </p:sp>
        <p:sp>
          <p:nvSpPr>
            <p:cNvPr id="149546" name="Text Box 42"/>
            <p:cNvSpPr txBox="1">
              <a:spLocks noChangeArrowheads="1"/>
            </p:cNvSpPr>
            <p:nvPr/>
          </p:nvSpPr>
          <p:spPr bwMode="auto">
            <a:xfrm>
              <a:off x="4660" y="2049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ack</a:t>
              </a:r>
            </a:p>
          </p:txBody>
        </p:sp>
        <p:sp>
          <p:nvSpPr>
            <p:cNvPr id="149547" name="Text Box 43"/>
            <p:cNvSpPr txBox="1">
              <a:spLocks noChangeArrowheads="1"/>
            </p:cNvSpPr>
            <p:nvPr/>
          </p:nvSpPr>
          <p:spPr bwMode="auto">
            <a:xfrm>
              <a:off x="4660" y="2194"/>
              <a:ext cx="200" cy="15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 type="none" w="sm" len="sm"/>
            </a:ln>
            <a:effectLst/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rgbClr val="808080"/>
                  </a:solidFill>
                </a:rPr>
                <a:t>req</a:t>
              </a:r>
            </a:p>
          </p:txBody>
        </p:sp>
        <p:sp>
          <p:nvSpPr>
            <p:cNvPr id="149548" name="Freeform 44"/>
            <p:cNvSpPr>
              <a:spLocks/>
            </p:cNvSpPr>
            <p:nvPr/>
          </p:nvSpPr>
          <p:spPr bwMode="auto">
            <a:xfrm>
              <a:off x="4014" y="1942"/>
              <a:ext cx="142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2" y="0"/>
                </a:cxn>
              </a:cxnLst>
              <a:rect l="0" t="0" r="r" b="b"/>
              <a:pathLst>
                <a:path w="142" h="2">
                  <a:moveTo>
                    <a:pt x="0" y="2"/>
                  </a:move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49" name="Freeform 45"/>
            <p:cNvSpPr>
              <a:spLocks/>
            </p:cNvSpPr>
            <p:nvPr/>
          </p:nvSpPr>
          <p:spPr bwMode="auto">
            <a:xfrm>
              <a:off x="4887" y="2130"/>
              <a:ext cx="13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35" y="0"/>
                </a:cxn>
              </a:cxnLst>
              <a:rect l="0" t="0" r="r" b="b"/>
              <a:pathLst>
                <a:path w="135" h="1">
                  <a:moveTo>
                    <a:pt x="0" y="1"/>
                  </a:moveTo>
                  <a:lnTo>
                    <a:pt x="135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50" name="Freeform 46"/>
            <p:cNvSpPr>
              <a:spLocks/>
            </p:cNvSpPr>
            <p:nvPr/>
          </p:nvSpPr>
          <p:spPr bwMode="auto">
            <a:xfrm>
              <a:off x="4887" y="2274"/>
              <a:ext cx="141" cy="1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"/>
                </a:cxn>
              </a:cxnLst>
              <a:rect l="0" t="0" r="r" b="b"/>
              <a:pathLst>
                <a:path w="141" h="1">
                  <a:moveTo>
                    <a:pt x="141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91" name="Oval 87"/>
            <p:cNvSpPr>
              <a:spLocks noChangeArrowheads="1"/>
            </p:cNvSpPr>
            <p:nvPr/>
          </p:nvSpPr>
          <p:spPr bwMode="auto">
            <a:xfrm>
              <a:off x="4696" y="1341"/>
              <a:ext cx="92" cy="9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01" name="Group 97"/>
          <p:cNvGrpSpPr>
            <a:grpSpLocks/>
          </p:cNvGrpSpPr>
          <p:nvPr/>
        </p:nvGrpSpPr>
        <p:grpSpPr bwMode="auto">
          <a:xfrm>
            <a:off x="5873750" y="3133725"/>
            <a:ext cx="2098675" cy="361950"/>
            <a:chOff x="3700" y="1974"/>
            <a:chExt cx="1322" cy="228"/>
          </a:xfrm>
        </p:grpSpPr>
        <p:grpSp>
          <p:nvGrpSpPr>
            <p:cNvPr id="149586" name="Group 82"/>
            <p:cNvGrpSpPr>
              <a:grpSpLocks/>
            </p:cNvGrpSpPr>
            <p:nvPr/>
          </p:nvGrpSpPr>
          <p:grpSpPr bwMode="auto">
            <a:xfrm>
              <a:off x="4660" y="1974"/>
              <a:ext cx="362" cy="228"/>
              <a:chOff x="4599" y="2902"/>
              <a:chExt cx="362" cy="228"/>
            </a:xfrm>
          </p:grpSpPr>
          <p:sp>
            <p:nvSpPr>
              <p:cNvPr id="149587" name="Text Box 83"/>
              <p:cNvSpPr txBox="1">
                <a:spLocks noChangeArrowheads="1"/>
              </p:cNvSpPr>
              <p:nvPr/>
            </p:nvSpPr>
            <p:spPr bwMode="auto">
              <a:xfrm>
                <a:off x="4599" y="2977"/>
                <a:ext cx="200" cy="153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 type="none" w="sm" len="sm"/>
              </a:ln>
              <a:effectLst/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ack</a:t>
                </a:r>
              </a:p>
            </p:txBody>
          </p:sp>
          <p:sp>
            <p:nvSpPr>
              <p:cNvPr id="149588" name="Freeform 84"/>
              <p:cNvSpPr>
                <a:spLocks/>
              </p:cNvSpPr>
              <p:nvPr/>
            </p:nvSpPr>
            <p:spPr bwMode="auto">
              <a:xfrm>
                <a:off x="4826" y="3058"/>
                <a:ext cx="135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35" y="0"/>
                  </a:cxn>
                </a:cxnLst>
                <a:rect l="0" t="0" r="r" b="b"/>
                <a:pathLst>
                  <a:path w="135" h="1">
                    <a:moveTo>
                      <a:pt x="0" y="1"/>
                    </a:moveTo>
                    <a:lnTo>
                      <a:pt x="135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89" name="Text Box 85"/>
              <p:cNvSpPr txBox="1">
                <a:spLocks noChangeArrowheads="1"/>
              </p:cNvSpPr>
              <p:nvPr/>
            </p:nvSpPr>
            <p:spPr bwMode="auto">
              <a:xfrm>
                <a:off x="4846" y="2902"/>
                <a:ext cx="11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grpSp>
          <p:nvGrpSpPr>
            <p:cNvPr id="149599" name="Group 95"/>
            <p:cNvGrpSpPr>
              <a:grpSpLocks/>
            </p:cNvGrpSpPr>
            <p:nvPr/>
          </p:nvGrpSpPr>
          <p:grpSpPr bwMode="auto">
            <a:xfrm>
              <a:off x="3700" y="1987"/>
              <a:ext cx="455" cy="215"/>
              <a:chOff x="3818" y="3319"/>
              <a:chExt cx="455" cy="215"/>
            </a:xfrm>
          </p:grpSpPr>
          <p:sp>
            <p:nvSpPr>
              <p:cNvPr id="149593" name="Freeform 89"/>
              <p:cNvSpPr>
                <a:spLocks/>
              </p:cNvSpPr>
              <p:nvPr/>
            </p:nvSpPr>
            <p:spPr bwMode="auto">
              <a:xfrm>
                <a:off x="4137" y="3384"/>
                <a:ext cx="136" cy="3"/>
              </a:xfrm>
              <a:custGeom>
                <a:avLst/>
                <a:gdLst/>
                <a:ahLst/>
                <a:cxnLst>
                  <a:cxn ang="0">
                    <a:pos x="136" y="3"/>
                  </a:cxn>
                  <a:cxn ang="0">
                    <a:pos x="0" y="0"/>
                  </a:cxn>
                </a:cxnLst>
                <a:rect l="0" t="0" r="r" b="b"/>
                <a:pathLst>
                  <a:path w="136" h="3">
                    <a:moveTo>
                      <a:pt x="136" y="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94" name="Text Box 90"/>
              <p:cNvSpPr txBox="1">
                <a:spLocks noChangeArrowheads="1"/>
              </p:cNvSpPr>
              <p:nvPr/>
            </p:nvSpPr>
            <p:spPr bwMode="auto">
              <a:xfrm>
                <a:off x="3818" y="3319"/>
                <a:ext cx="27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>
                  <a:spcBef>
                    <a:spcPct val="0"/>
                  </a:spcBef>
                </a:pPr>
                <a:r>
                  <a:rPr lang="en-US">
                    <a:solidFill>
                      <a:schemeClr val="tx2"/>
                    </a:solidFill>
                  </a:rPr>
                  <a:t>Dreq</a:t>
                </a:r>
              </a:p>
            </p:txBody>
          </p:sp>
          <p:sp>
            <p:nvSpPr>
              <p:cNvPr id="149598" name="Text Box 94"/>
              <p:cNvSpPr txBox="1">
                <a:spLocks noChangeArrowheads="1"/>
              </p:cNvSpPr>
              <p:nvPr/>
            </p:nvSpPr>
            <p:spPr bwMode="auto">
              <a:xfrm>
                <a:off x="4137" y="3419"/>
                <a:ext cx="12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EC485-F9A8-4F15-8A3E-5C59E93DC142}" type="slidenum">
              <a:rPr lang="en-US"/>
              <a:pPr/>
              <a:t>48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Priority arbiter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2400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Consider the situation where multiple peripherals request service from single resource (e.g., microprocessor, DMA controller) simultaneously - which gets serviced first?</a:t>
            </a:r>
          </a:p>
          <a:p>
            <a:pPr>
              <a:lnSpc>
                <a:spcPct val="90000"/>
              </a:lnSpc>
            </a:pPr>
            <a:r>
              <a:rPr lang="en-US" sz="2400"/>
              <a:t>Priority</a:t>
            </a:r>
            <a:r>
              <a:rPr lang="en-US"/>
              <a:t> </a:t>
            </a:r>
            <a:r>
              <a:rPr lang="en-US" sz="2400"/>
              <a:t>arbiter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Single-purpose processor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Peripherals make requests to arbiter, arbiter makes requests to resource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Arbiter connected to system bus for configuration only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808163" y="3956050"/>
            <a:ext cx="4640262" cy="2070100"/>
            <a:chOff x="1179" y="1012"/>
            <a:chExt cx="2923" cy="1304"/>
          </a:xfrm>
        </p:grpSpPr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1179" y="1012"/>
              <a:ext cx="45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Micro-processor</a:t>
              </a: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Priority 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arbiter</a:t>
              </a: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Peripheral1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2049" y="1242"/>
              <a:ext cx="7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System bus</a:t>
              </a:r>
            </a:p>
          </p:txBody>
        </p:sp>
        <p:sp>
          <p:nvSpPr>
            <p:cNvPr id="156684" name="Line 12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85" name="Text Box 13"/>
            <p:cNvSpPr txBox="1">
              <a:spLocks noChangeArrowheads="1"/>
            </p:cNvSpPr>
            <p:nvPr/>
          </p:nvSpPr>
          <p:spPr bwMode="auto">
            <a:xfrm>
              <a:off x="1423" y="1587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1701" y="1662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5</a:t>
              </a:r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7</a:t>
              </a:r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1423" y="1393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Inta</a:t>
              </a:r>
              <a:endParaRPr lang="en-US" b="1"/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Peripheral2</a:t>
              </a:r>
            </a:p>
          </p:txBody>
        </p:sp>
        <p:sp>
          <p:nvSpPr>
            <p:cNvPr id="156692" name="Text Box 20"/>
            <p:cNvSpPr txBox="1">
              <a:spLocks noChangeArrowheads="1"/>
            </p:cNvSpPr>
            <p:nvPr/>
          </p:nvSpPr>
          <p:spPr bwMode="auto">
            <a:xfrm>
              <a:off x="2346" y="1741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Ireq1</a:t>
              </a:r>
              <a:endParaRPr lang="en-US" b="1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Iack2</a:t>
              </a:r>
              <a:endParaRPr lang="en-US" b="1"/>
            </a:p>
          </p:txBody>
        </p:sp>
        <p:sp>
          <p:nvSpPr>
            <p:cNvPr id="156695" name="Text Box 23"/>
            <p:cNvSpPr txBox="1">
              <a:spLocks noChangeArrowheads="1"/>
            </p:cNvSpPr>
            <p:nvPr/>
          </p:nvSpPr>
          <p:spPr bwMode="auto">
            <a:xfrm>
              <a:off x="2346" y="1856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Iack1</a:t>
              </a:r>
              <a:endParaRPr lang="en-US" b="1"/>
            </a:p>
          </p:txBody>
        </p:sp>
        <p:sp>
          <p:nvSpPr>
            <p:cNvPr id="156696" name="Text Box 24"/>
            <p:cNvSpPr txBox="1">
              <a:spLocks noChangeArrowheads="1"/>
            </p:cNvSpPr>
            <p:nvPr/>
          </p:nvSpPr>
          <p:spPr bwMode="auto">
            <a:xfrm>
              <a:off x="2346" y="2009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Ireq2</a:t>
              </a:r>
            </a:p>
          </p:txBody>
        </p:sp>
        <p:sp>
          <p:nvSpPr>
            <p:cNvPr id="156697" name="Freeform 25"/>
            <p:cNvSpPr>
              <a:spLocks/>
            </p:cNvSpPr>
            <p:nvPr/>
          </p:nvSpPr>
          <p:spPr bwMode="auto">
            <a:xfrm>
              <a:off x="2675" y="1702"/>
              <a:ext cx="418" cy="115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98" name="Freeform 26"/>
            <p:cNvSpPr>
              <a:spLocks/>
            </p:cNvSpPr>
            <p:nvPr/>
          </p:nvSpPr>
          <p:spPr bwMode="auto">
            <a:xfrm>
              <a:off x="2675" y="1702"/>
              <a:ext cx="522" cy="192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699" name="Freeform 27"/>
            <p:cNvSpPr>
              <a:spLocks/>
            </p:cNvSpPr>
            <p:nvPr/>
          </p:nvSpPr>
          <p:spPr bwMode="auto">
            <a:xfrm>
              <a:off x="2675" y="1702"/>
              <a:ext cx="1044" cy="42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700" name="Freeform 28"/>
            <p:cNvSpPr>
              <a:spLocks/>
            </p:cNvSpPr>
            <p:nvPr/>
          </p:nvSpPr>
          <p:spPr bwMode="auto">
            <a:xfrm>
              <a:off x="2675" y="1702"/>
              <a:ext cx="1183" cy="499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701" name="Text Box 29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156702" name="Text Box 30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156703" name="Text Box 31"/>
            <p:cNvSpPr txBox="1">
              <a:spLocks noChangeArrowheads="1"/>
            </p:cNvSpPr>
            <p:nvPr/>
          </p:nvSpPr>
          <p:spPr bwMode="auto">
            <a:xfrm>
              <a:off x="2704" y="1896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A96A6-D4D3-46E4-B710-E9B2BA6F5070}" type="slidenum">
              <a:rPr lang="en-US"/>
              <a:pPr/>
              <a:t>49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 using a priority arbiter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984250" y="4016375"/>
            <a:ext cx="6454775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1. Microprocessor is executing its program.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2. Peripheral1 needs servicing so asserts </a:t>
            </a:r>
            <a:r>
              <a:rPr lang="en-US" i="1"/>
              <a:t>Ireq1</a:t>
            </a:r>
            <a:r>
              <a:rPr lang="en-US"/>
              <a:t>. Peripheral2 also needs servicing so asserts </a:t>
            </a:r>
            <a:r>
              <a:rPr lang="en-US" i="1"/>
              <a:t>Ireq2</a:t>
            </a:r>
            <a:r>
              <a:rPr lang="en-US"/>
              <a:t>. 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3. Priority arbiter sees at least one </a:t>
            </a:r>
            <a:r>
              <a:rPr lang="en-US" i="1"/>
              <a:t>Ireq</a:t>
            </a:r>
            <a:r>
              <a:rPr lang="en-US"/>
              <a:t> input asserted, so asserts </a:t>
            </a:r>
            <a:r>
              <a:rPr lang="en-US" i="1"/>
              <a:t>Int</a:t>
            </a:r>
            <a:r>
              <a:rPr lang="en-US"/>
              <a:t>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4. Microprocessor stops executing its program and stores its state.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5. Microprocessor asserts </a:t>
            </a:r>
            <a:r>
              <a:rPr lang="en-US" i="1"/>
              <a:t>Inta</a:t>
            </a:r>
            <a:r>
              <a:rPr lang="en-US"/>
              <a:t>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6. Priority arbiter asserts </a:t>
            </a:r>
            <a:r>
              <a:rPr lang="en-US" i="1"/>
              <a:t>Iack1</a:t>
            </a:r>
            <a:r>
              <a:rPr lang="en-US"/>
              <a:t> to acknowledge Peripheral1.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7. Peripheral1 puts its interrupt address vector on the system bus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8. Microprocessor jumps to the address of ISR read from data bus, ISR executes and returns</a:t>
            </a:r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(and completes handshake with arbiter).</a:t>
            </a:r>
            <a:endParaRPr lang="en-US" b="1"/>
          </a:p>
          <a:p>
            <a:pPr marL="457200" indent="-457200" algn="l">
              <a:spcBef>
                <a:spcPct val="0"/>
              </a:spcBef>
              <a:buFontTx/>
              <a:buAutoNum type="arabicPeriod"/>
            </a:pPr>
            <a:r>
              <a:rPr lang="en-US"/>
              <a:t>9. Microprocessor resumes executing its program. </a:t>
            </a:r>
          </a:p>
        </p:txBody>
      </p:sp>
      <p:grpSp>
        <p:nvGrpSpPr>
          <p:cNvPr id="97314" name="Group 34"/>
          <p:cNvGrpSpPr>
            <a:grpSpLocks/>
          </p:cNvGrpSpPr>
          <p:nvPr/>
        </p:nvGrpSpPr>
        <p:grpSpPr bwMode="auto">
          <a:xfrm>
            <a:off x="1871663" y="1606550"/>
            <a:ext cx="4640262" cy="2070100"/>
            <a:chOff x="1179" y="1012"/>
            <a:chExt cx="2923" cy="1304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179" y="1012"/>
              <a:ext cx="45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Micro-processor</a:t>
              </a: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Priority 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arbiter</a:t>
              </a:r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Peripheral1</a:t>
              </a: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0" name="Line 10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1" name="Line 11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2049" y="1242"/>
              <a:ext cx="7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System bus</a:t>
              </a:r>
            </a:p>
          </p:txBody>
        </p:sp>
        <p:sp>
          <p:nvSpPr>
            <p:cNvPr id="97293" name="Line 13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1423" y="1587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1701" y="1662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5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7</a:t>
              </a:r>
            </a:p>
          </p:txBody>
        </p:sp>
        <p:sp>
          <p:nvSpPr>
            <p:cNvPr id="97298" name="Line 18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1423" y="1393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Inta</a:t>
              </a:r>
              <a:endParaRPr lang="en-US" b="1"/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Peripheral2</a:t>
              </a: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2346" y="1741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Ireq1</a:t>
              </a:r>
              <a:endParaRPr lang="en-US" b="1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Iack2</a:t>
              </a:r>
              <a:endParaRPr lang="en-US" b="1"/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2346" y="1856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Iack1</a:t>
              </a:r>
              <a:endParaRPr lang="en-US" b="1"/>
            </a:p>
          </p:txBody>
        </p: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2346" y="2009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Ireq2</a:t>
              </a:r>
            </a:p>
          </p:txBody>
        </p:sp>
        <p:sp>
          <p:nvSpPr>
            <p:cNvPr id="97306" name="Freeform 26"/>
            <p:cNvSpPr>
              <a:spLocks/>
            </p:cNvSpPr>
            <p:nvPr/>
          </p:nvSpPr>
          <p:spPr bwMode="auto">
            <a:xfrm>
              <a:off x="2675" y="1702"/>
              <a:ext cx="418" cy="115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7" name="Freeform 27"/>
            <p:cNvSpPr>
              <a:spLocks/>
            </p:cNvSpPr>
            <p:nvPr/>
          </p:nvSpPr>
          <p:spPr bwMode="auto">
            <a:xfrm>
              <a:off x="2675" y="1702"/>
              <a:ext cx="522" cy="192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Freeform 28"/>
            <p:cNvSpPr>
              <a:spLocks/>
            </p:cNvSpPr>
            <p:nvPr/>
          </p:nvSpPr>
          <p:spPr bwMode="auto">
            <a:xfrm>
              <a:off x="2675" y="1702"/>
              <a:ext cx="1044" cy="42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9" name="Freeform 29"/>
            <p:cNvSpPr>
              <a:spLocks/>
            </p:cNvSpPr>
            <p:nvPr/>
          </p:nvSpPr>
          <p:spPr bwMode="auto">
            <a:xfrm>
              <a:off x="2675" y="1702"/>
              <a:ext cx="1183" cy="499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97312" name="Text Box 32"/>
            <p:cNvSpPr txBox="1">
              <a:spLocks noChangeArrowheads="1"/>
            </p:cNvSpPr>
            <p:nvPr/>
          </p:nvSpPr>
          <p:spPr bwMode="auto">
            <a:xfrm>
              <a:off x="2704" y="1896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i="1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45A94-4DA6-4C7E-A84C-B6AABBBDF79C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bus</a:t>
            </a:r>
          </a:p>
        </p:txBody>
      </p:sp>
      <p:grpSp>
        <p:nvGrpSpPr>
          <p:cNvPr id="60650" name="Group 234"/>
          <p:cNvGrpSpPr>
            <a:grpSpLocks/>
          </p:cNvGrpSpPr>
          <p:nvPr/>
        </p:nvGrpSpPr>
        <p:grpSpPr bwMode="auto">
          <a:xfrm>
            <a:off x="5753100" y="3033713"/>
            <a:ext cx="2657475" cy="2117725"/>
            <a:chOff x="1795" y="960"/>
            <a:chExt cx="1674" cy="1334"/>
          </a:xfrm>
        </p:grpSpPr>
        <p:sp>
          <p:nvSpPr>
            <p:cNvPr id="60582" name="Text Box 166"/>
            <p:cNvSpPr txBox="1">
              <a:spLocks noChangeArrowheads="1"/>
            </p:cNvSpPr>
            <p:nvPr/>
          </p:nvSpPr>
          <p:spPr bwMode="auto">
            <a:xfrm>
              <a:off x="2378" y="2140"/>
              <a:ext cx="5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 b="1"/>
                <a:t>bus structure</a:t>
              </a:r>
              <a:endParaRPr lang="en-US" sz="900" b="1" noProof="1"/>
            </a:p>
          </p:txBody>
        </p:sp>
        <p:sp>
          <p:nvSpPr>
            <p:cNvPr id="60585" name="Rectangle 169"/>
            <p:cNvSpPr>
              <a:spLocks noChangeArrowheads="1"/>
            </p:cNvSpPr>
            <p:nvPr/>
          </p:nvSpPr>
          <p:spPr bwMode="auto">
            <a:xfrm>
              <a:off x="1795" y="1063"/>
              <a:ext cx="528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Processor</a:t>
              </a:r>
            </a:p>
          </p:txBody>
        </p:sp>
        <p:sp>
          <p:nvSpPr>
            <p:cNvPr id="60586" name="Rectangle 170"/>
            <p:cNvSpPr>
              <a:spLocks noChangeArrowheads="1"/>
            </p:cNvSpPr>
            <p:nvPr/>
          </p:nvSpPr>
          <p:spPr bwMode="auto">
            <a:xfrm>
              <a:off x="2940" y="1063"/>
              <a:ext cx="529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Memory</a:t>
              </a:r>
            </a:p>
          </p:txBody>
        </p:sp>
        <p:sp>
          <p:nvSpPr>
            <p:cNvPr id="60587" name="Line 171"/>
            <p:cNvSpPr>
              <a:spLocks noChangeShapeType="1"/>
            </p:cNvSpPr>
            <p:nvPr/>
          </p:nvSpPr>
          <p:spPr bwMode="auto">
            <a:xfrm>
              <a:off x="2323" y="1166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8" name="Line 172"/>
            <p:cNvSpPr>
              <a:spLocks noChangeShapeType="1"/>
            </p:cNvSpPr>
            <p:nvPr/>
          </p:nvSpPr>
          <p:spPr bwMode="auto">
            <a:xfrm>
              <a:off x="2323" y="1372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89" name="Line 173"/>
            <p:cNvSpPr>
              <a:spLocks noChangeShapeType="1"/>
            </p:cNvSpPr>
            <p:nvPr/>
          </p:nvSpPr>
          <p:spPr bwMode="auto">
            <a:xfrm>
              <a:off x="2323" y="1578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0" name="Line 174"/>
            <p:cNvSpPr>
              <a:spLocks noChangeShapeType="1"/>
            </p:cNvSpPr>
            <p:nvPr/>
          </p:nvSpPr>
          <p:spPr bwMode="auto">
            <a:xfrm>
              <a:off x="2323" y="1783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91" name="Text Box 175"/>
            <p:cNvSpPr txBox="1">
              <a:spLocks noChangeArrowheads="1"/>
            </p:cNvSpPr>
            <p:nvPr/>
          </p:nvSpPr>
          <p:spPr bwMode="auto">
            <a:xfrm>
              <a:off x="2411" y="960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60592" name="Text Box 176"/>
            <p:cNvSpPr txBox="1">
              <a:spLocks noChangeArrowheads="1"/>
            </p:cNvSpPr>
            <p:nvPr/>
          </p:nvSpPr>
          <p:spPr bwMode="auto">
            <a:xfrm>
              <a:off x="2411" y="1166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60593" name="Text Box 177"/>
            <p:cNvSpPr txBox="1">
              <a:spLocks noChangeArrowheads="1"/>
            </p:cNvSpPr>
            <p:nvPr/>
          </p:nvSpPr>
          <p:spPr bwMode="auto">
            <a:xfrm>
              <a:off x="2297" y="1372"/>
              <a:ext cx="66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addr[0-11]</a:t>
              </a:r>
            </a:p>
          </p:txBody>
        </p:sp>
        <p:sp>
          <p:nvSpPr>
            <p:cNvPr id="60594" name="Text Box 178"/>
            <p:cNvSpPr txBox="1">
              <a:spLocks noChangeArrowheads="1"/>
            </p:cNvSpPr>
            <p:nvPr/>
          </p:nvSpPr>
          <p:spPr bwMode="auto">
            <a:xfrm>
              <a:off x="2341" y="1578"/>
              <a:ext cx="57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data[0-7]</a:t>
              </a:r>
            </a:p>
          </p:txBody>
        </p:sp>
        <p:sp>
          <p:nvSpPr>
            <p:cNvPr id="60614" name="Text Box 198"/>
            <p:cNvSpPr txBox="1">
              <a:spLocks noChangeArrowheads="1"/>
            </p:cNvSpPr>
            <p:nvPr/>
          </p:nvSpPr>
          <p:spPr bwMode="auto">
            <a:xfrm>
              <a:off x="2411" y="1988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bus</a:t>
              </a:r>
            </a:p>
          </p:txBody>
        </p:sp>
        <p:sp>
          <p:nvSpPr>
            <p:cNvPr id="60615" name="AutoShape 199"/>
            <p:cNvSpPr>
              <a:spLocks/>
            </p:cNvSpPr>
            <p:nvPr/>
          </p:nvSpPr>
          <p:spPr bwMode="auto">
            <a:xfrm rot="5400000">
              <a:off x="2580" y="1716"/>
              <a:ext cx="103" cy="441"/>
            </a:xfrm>
            <a:prstGeom prst="rightBrace">
              <a:avLst>
                <a:gd name="adj1" fmla="val 356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47" name="Line 231"/>
            <p:cNvSpPr>
              <a:spLocks noChangeShapeType="1"/>
            </p:cNvSpPr>
            <p:nvPr/>
          </p:nvSpPr>
          <p:spPr bwMode="auto">
            <a:xfrm flipH="1">
              <a:off x="2561" y="1537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648" name="Line 232"/>
            <p:cNvSpPr>
              <a:spLocks noChangeShapeType="1"/>
            </p:cNvSpPr>
            <p:nvPr/>
          </p:nvSpPr>
          <p:spPr bwMode="auto">
            <a:xfrm flipH="1">
              <a:off x="2561" y="1743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651" name="Rectangle 235"/>
          <p:cNvSpPr>
            <a:spLocks noGrp="1" noChangeArrowheads="1"/>
          </p:cNvSpPr>
          <p:nvPr>
            <p:ph type="body" idx="1"/>
          </p:nvPr>
        </p:nvSpPr>
        <p:spPr>
          <a:xfrm>
            <a:off x="295275" y="1524000"/>
            <a:ext cx="5734050" cy="4495800"/>
          </a:xfrm>
          <a:noFill/>
          <a:ln/>
        </p:spPr>
        <p:txBody>
          <a:bodyPr/>
          <a:lstStyle/>
          <a:p>
            <a:r>
              <a:rPr lang="en-US"/>
              <a:t>Wires:</a:t>
            </a:r>
          </a:p>
          <a:p>
            <a:pPr lvl="1"/>
            <a:r>
              <a:rPr lang="en-US"/>
              <a:t>Uni-directional or bi-directional</a:t>
            </a:r>
          </a:p>
          <a:p>
            <a:pPr lvl="1"/>
            <a:r>
              <a:rPr lang="en-US"/>
              <a:t>One line may represent multiple wires</a:t>
            </a:r>
          </a:p>
          <a:p>
            <a:r>
              <a:rPr lang="en-US"/>
              <a:t>Bus</a:t>
            </a:r>
          </a:p>
          <a:p>
            <a:pPr lvl="1"/>
            <a:r>
              <a:rPr lang="en-US"/>
              <a:t>Set of wires with a single function</a:t>
            </a:r>
          </a:p>
          <a:p>
            <a:pPr lvl="2"/>
            <a:r>
              <a:rPr lang="en-US"/>
              <a:t>Address bus, data bus</a:t>
            </a:r>
          </a:p>
          <a:p>
            <a:pPr lvl="1"/>
            <a:r>
              <a:rPr lang="en-US"/>
              <a:t>Or, entire collection of wires</a:t>
            </a:r>
          </a:p>
          <a:p>
            <a:pPr lvl="2"/>
            <a:r>
              <a:rPr lang="en-US"/>
              <a:t>Address, data and control</a:t>
            </a:r>
          </a:p>
          <a:p>
            <a:pPr lvl="2"/>
            <a:r>
              <a:rPr lang="en-US"/>
              <a:t>Associated protocol: rules for communication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F1740-004B-43D7-9CC8-E80AF784E6DE}" type="slidenum">
              <a:rPr lang="en-US"/>
              <a:pPr/>
              <a:t>50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Priority arbiter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Types of priority</a:t>
            </a:r>
            <a:endParaRPr lang="en-US"/>
          </a:p>
          <a:p>
            <a:pPr lvl="2"/>
            <a:r>
              <a:rPr lang="en-US"/>
              <a:t>Fixed priority</a:t>
            </a:r>
          </a:p>
          <a:p>
            <a:pPr lvl="3"/>
            <a:r>
              <a:rPr lang="en-US"/>
              <a:t>each peripheral has unique rank</a:t>
            </a:r>
          </a:p>
          <a:p>
            <a:pPr lvl="3"/>
            <a:r>
              <a:rPr lang="en-US"/>
              <a:t>highest rank chosen first with simultaneous requests</a:t>
            </a:r>
          </a:p>
          <a:p>
            <a:pPr lvl="3"/>
            <a:r>
              <a:rPr lang="en-US"/>
              <a:t>preferred when clear difference in rank between peripherals</a:t>
            </a:r>
          </a:p>
          <a:p>
            <a:pPr lvl="2"/>
            <a:r>
              <a:rPr lang="en-US"/>
              <a:t>Rotating priority (round-robin)</a:t>
            </a:r>
          </a:p>
          <a:p>
            <a:pPr lvl="3"/>
            <a:r>
              <a:rPr lang="en-US"/>
              <a:t>priority changed based on history of servicing</a:t>
            </a:r>
          </a:p>
          <a:p>
            <a:pPr lvl="3"/>
            <a:r>
              <a:rPr lang="en-US"/>
              <a:t>better distribution of servicing especially among peripherals with similar priority demands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ED42-2843-42AD-9A09-08459B7A4BB1}" type="slidenum">
              <a:rPr lang="en-US"/>
              <a:pPr/>
              <a:t>51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Daisy-chain arbitration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Arbitration done by peripherals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Built into peripheral or external logic added</a:t>
            </a:r>
          </a:p>
          <a:p>
            <a:pPr lvl="2">
              <a:lnSpc>
                <a:spcPct val="90000"/>
              </a:lnSpc>
            </a:pPr>
            <a:r>
              <a:rPr lang="en-US" sz="1800" i="1"/>
              <a:t>req</a:t>
            </a:r>
            <a:r>
              <a:rPr lang="en-US" sz="1800"/>
              <a:t> input and </a:t>
            </a:r>
            <a:r>
              <a:rPr lang="en-US" sz="1800" i="1"/>
              <a:t>ack</a:t>
            </a:r>
            <a:r>
              <a:rPr lang="en-US" sz="1800"/>
              <a:t> output added to each peripheral</a:t>
            </a:r>
          </a:p>
          <a:p>
            <a:pPr>
              <a:lnSpc>
                <a:spcPct val="90000"/>
              </a:lnSpc>
            </a:pPr>
            <a:r>
              <a:rPr lang="en-US" sz="2400"/>
              <a:t>Peripherals connected to each other in daisy-chain manner</a:t>
            </a:r>
            <a:endParaRPr kumimoji="0" lang="en-US" sz="2400"/>
          </a:p>
          <a:p>
            <a:pPr lvl="1">
              <a:lnSpc>
                <a:spcPct val="90000"/>
              </a:lnSpc>
            </a:pPr>
            <a:r>
              <a:rPr kumimoji="0" lang="en-US" sz="2000"/>
              <a:t>One peripheral connected to resource, all others connected “upstream”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Peripheral’s </a:t>
            </a:r>
            <a:r>
              <a:rPr kumimoji="0" lang="en-US" sz="2000" i="1"/>
              <a:t>req</a:t>
            </a:r>
            <a:r>
              <a:rPr kumimoji="0" lang="en-US" sz="2000"/>
              <a:t> flows “downstream” to resource, resource’s </a:t>
            </a:r>
            <a:r>
              <a:rPr kumimoji="0" lang="en-US" sz="2000" i="1"/>
              <a:t>ack</a:t>
            </a:r>
            <a:r>
              <a:rPr kumimoji="0" lang="en-US" sz="2000"/>
              <a:t> flows “upstream” to requesting peripheral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Closest peripheral has highest priority</a:t>
            </a: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1884363" y="4251325"/>
            <a:ext cx="4887912" cy="1887538"/>
            <a:chOff x="1135" y="1030"/>
            <a:chExt cx="3079" cy="1189"/>
          </a:xfrm>
        </p:grpSpPr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1135" y="1030"/>
              <a:ext cx="376" cy="1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>
                  <a:sym typeface="Symbol" pitchFamily="18" charset="2"/>
                </a:rPr>
                <a:t></a:t>
              </a:r>
              <a:r>
                <a:rPr lang="en-US" sz="1000"/>
                <a:t>P</a:t>
              </a:r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 flipV="1">
              <a:off x="1511" y="1240"/>
              <a:ext cx="270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3442" y="1104"/>
              <a:ext cx="64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System bus</a:t>
              </a: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 flipH="1">
              <a:off x="1511" y="1764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83" y="1694"/>
              <a:ext cx="19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Int</a:t>
              </a:r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>
              <a:off x="1511" y="1659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07" name="Text Box 11"/>
            <p:cNvSpPr txBox="1">
              <a:spLocks noChangeArrowheads="1"/>
            </p:cNvSpPr>
            <p:nvPr/>
          </p:nvSpPr>
          <p:spPr bwMode="auto">
            <a:xfrm>
              <a:off x="1283" y="1555"/>
              <a:ext cx="19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Inta</a:t>
              </a:r>
              <a:endParaRPr lang="en-US" sz="1000" b="1"/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1669" y="1453"/>
              <a:ext cx="672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Peripheral1</a:t>
              </a: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2003" y="1243"/>
              <a:ext cx="0" cy="2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3282" y="1243"/>
              <a:ext cx="0" cy="2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1" name="Text Box 15"/>
            <p:cNvSpPr txBox="1">
              <a:spLocks noChangeArrowheads="1"/>
            </p:cNvSpPr>
            <p:nvPr/>
          </p:nvSpPr>
          <p:spPr bwMode="auto">
            <a:xfrm>
              <a:off x="1694" y="1612"/>
              <a:ext cx="27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Ack_in</a:t>
              </a:r>
              <a:endParaRPr lang="en-US" sz="1000" b="1" noProof="1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1984" y="1612"/>
              <a:ext cx="32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Ack_out</a:t>
              </a:r>
              <a:endParaRPr lang="en-US" sz="1000" b="1"/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1694" y="1717"/>
              <a:ext cx="3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Req_out</a:t>
              </a:r>
              <a:endParaRPr lang="en-US" sz="1000" b="1" noProof="1"/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2035" y="1717"/>
              <a:ext cx="27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Req_in</a:t>
              </a:r>
              <a:endParaRPr lang="en-US" sz="1000" b="1"/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2948" y="1453"/>
              <a:ext cx="67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Peripheral2</a:t>
              </a:r>
            </a:p>
          </p:txBody>
        </p:sp>
        <p:sp>
          <p:nvSpPr>
            <p:cNvPr id="157716" name="Freeform 20"/>
            <p:cNvSpPr>
              <a:spLocks/>
            </p:cNvSpPr>
            <p:nvPr/>
          </p:nvSpPr>
          <p:spPr bwMode="auto">
            <a:xfrm>
              <a:off x="2344" y="1659"/>
              <a:ext cx="60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48" y="3"/>
                </a:cxn>
              </a:cxnLst>
              <a:rect l="0" t="0" r="r" b="b"/>
              <a:pathLst>
                <a:path w="1148" h="3">
                  <a:moveTo>
                    <a:pt x="0" y="0"/>
                  </a:moveTo>
                  <a:lnTo>
                    <a:pt x="1148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7" name="Freeform 21"/>
            <p:cNvSpPr>
              <a:spLocks/>
            </p:cNvSpPr>
            <p:nvPr/>
          </p:nvSpPr>
          <p:spPr bwMode="auto">
            <a:xfrm>
              <a:off x="2344" y="1763"/>
              <a:ext cx="607" cy="1"/>
            </a:xfrm>
            <a:custGeom>
              <a:avLst/>
              <a:gdLst/>
              <a:ahLst/>
              <a:cxnLst>
                <a:cxn ang="0">
                  <a:pos x="1148" y="0"/>
                </a:cxn>
                <a:cxn ang="0">
                  <a:pos x="0" y="3"/>
                </a:cxn>
              </a:cxnLst>
              <a:rect l="0" t="0" r="r" b="b"/>
              <a:pathLst>
                <a:path w="1148" h="3">
                  <a:moveTo>
                    <a:pt x="1148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2969" y="1612"/>
              <a:ext cx="26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Ack_in</a:t>
              </a:r>
              <a:endParaRPr lang="en-US" sz="1000" b="1" noProof="1"/>
            </a:p>
          </p:txBody>
        </p:sp>
        <p:sp>
          <p:nvSpPr>
            <p:cNvPr id="157719" name="Text Box 23"/>
            <p:cNvSpPr txBox="1">
              <a:spLocks noChangeArrowheads="1"/>
            </p:cNvSpPr>
            <p:nvPr/>
          </p:nvSpPr>
          <p:spPr bwMode="auto">
            <a:xfrm>
              <a:off x="3279" y="1612"/>
              <a:ext cx="30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Ack_out</a:t>
              </a:r>
              <a:endParaRPr lang="en-US" sz="1000" b="1"/>
            </a:p>
          </p:txBody>
        </p:sp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2969" y="1717"/>
              <a:ext cx="30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Req_out</a:t>
              </a:r>
              <a:endParaRPr lang="en-US" sz="1000" b="1" noProof="1"/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3318" y="1717"/>
              <a:ext cx="26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Req_in</a:t>
              </a:r>
              <a:endParaRPr lang="en-US" sz="1000" b="1"/>
            </a:p>
          </p:txBody>
        </p:sp>
        <p:sp>
          <p:nvSpPr>
            <p:cNvPr id="157722" name="Freeform 26"/>
            <p:cNvSpPr>
              <a:spLocks/>
            </p:cNvSpPr>
            <p:nvPr/>
          </p:nvSpPr>
          <p:spPr bwMode="auto">
            <a:xfrm>
              <a:off x="3621" y="1659"/>
              <a:ext cx="457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6" y="0"/>
                </a:cxn>
              </a:cxnLst>
              <a:rect l="0" t="0" r="r" b="b"/>
              <a:pathLst>
                <a:path w="886" h="6">
                  <a:moveTo>
                    <a:pt x="0" y="6"/>
                  </a:moveTo>
                  <a:lnTo>
                    <a:pt x="88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3" name="Freeform 27"/>
            <p:cNvSpPr>
              <a:spLocks/>
            </p:cNvSpPr>
            <p:nvPr/>
          </p:nvSpPr>
          <p:spPr bwMode="auto">
            <a:xfrm>
              <a:off x="3621" y="1763"/>
              <a:ext cx="440" cy="1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0" y="3"/>
                </a:cxn>
              </a:cxnLst>
              <a:rect l="0" t="0" r="r" b="b"/>
              <a:pathLst>
                <a:path w="833" h="3">
                  <a:moveTo>
                    <a:pt x="833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2091" y="2075"/>
              <a:ext cx="17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Daisy-chain aware peripherals</a:t>
              </a:r>
            </a:p>
          </p:txBody>
        </p:sp>
        <p:sp>
          <p:nvSpPr>
            <p:cNvPr id="157725" name="Text Box 29"/>
            <p:cNvSpPr txBox="1">
              <a:spLocks noChangeArrowheads="1"/>
            </p:cNvSpPr>
            <p:nvPr/>
          </p:nvSpPr>
          <p:spPr bwMode="auto">
            <a:xfrm>
              <a:off x="4120" y="1703"/>
              <a:ext cx="8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/>
                <a:t>0</a:t>
              </a:r>
              <a:endParaRPr lang="en-US" sz="1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EBD5-0757-4D8B-B544-EC8CB6AD76B5}" type="slidenum">
              <a:rPr lang="en-US"/>
              <a:pPr/>
              <a:t>52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Arbitration: Daisy-chain arbitration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Pros/cons</a:t>
            </a:r>
          </a:p>
          <a:p>
            <a:pPr lvl="1"/>
            <a:r>
              <a:rPr lang="en-US"/>
              <a:t>Easy to add/remove peripheral - no system redesign needed</a:t>
            </a:r>
          </a:p>
          <a:p>
            <a:pPr lvl="1"/>
            <a:r>
              <a:rPr lang="en-US"/>
              <a:t>Does not support rotating priority</a:t>
            </a:r>
          </a:p>
          <a:p>
            <a:pPr lvl="1"/>
            <a:r>
              <a:rPr lang="en-US"/>
              <a:t>One broken peripheral can cause loss of access to other peripherals</a:t>
            </a:r>
          </a:p>
        </p:txBody>
      </p:sp>
      <p:grpSp>
        <p:nvGrpSpPr>
          <p:cNvPr id="177182" name="Group 30"/>
          <p:cNvGrpSpPr>
            <a:grpSpLocks/>
          </p:cNvGrpSpPr>
          <p:nvPr/>
        </p:nvGrpSpPr>
        <p:grpSpPr bwMode="auto">
          <a:xfrm>
            <a:off x="4386263" y="4022725"/>
            <a:ext cx="4443412" cy="1887538"/>
            <a:chOff x="1135" y="1030"/>
            <a:chExt cx="3079" cy="1189"/>
          </a:xfrm>
        </p:grpSpPr>
        <p:sp>
          <p:nvSpPr>
            <p:cNvPr id="177183" name="Rectangle 31"/>
            <p:cNvSpPr>
              <a:spLocks noChangeArrowheads="1"/>
            </p:cNvSpPr>
            <p:nvPr/>
          </p:nvSpPr>
          <p:spPr bwMode="auto">
            <a:xfrm>
              <a:off x="1135" y="1030"/>
              <a:ext cx="376" cy="1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>
                  <a:sym typeface="Symbol" pitchFamily="18" charset="2"/>
                </a:rPr>
                <a:t></a:t>
              </a:r>
              <a:r>
                <a:rPr lang="en-US" sz="1000"/>
                <a:t>P</a:t>
              </a:r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V="1">
              <a:off x="1511" y="1240"/>
              <a:ext cx="270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auto">
            <a:xfrm>
              <a:off x="3442" y="1104"/>
              <a:ext cx="64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System bus</a:t>
              </a:r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511" y="1764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87" name="Text Box 35"/>
            <p:cNvSpPr txBox="1">
              <a:spLocks noChangeArrowheads="1"/>
            </p:cNvSpPr>
            <p:nvPr/>
          </p:nvSpPr>
          <p:spPr bwMode="auto">
            <a:xfrm>
              <a:off x="1283" y="1694"/>
              <a:ext cx="19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Int</a:t>
              </a:r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>
              <a:off x="1511" y="1659"/>
              <a:ext cx="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1283" y="1555"/>
              <a:ext cx="19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Inta</a:t>
              </a:r>
              <a:endParaRPr lang="en-US" sz="1000" b="1"/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1669" y="1453"/>
              <a:ext cx="672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Peripheral1</a:t>
              </a:r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>
              <a:off x="2003" y="1243"/>
              <a:ext cx="0" cy="2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92" name="Line 40"/>
            <p:cNvSpPr>
              <a:spLocks noChangeShapeType="1"/>
            </p:cNvSpPr>
            <p:nvPr/>
          </p:nvSpPr>
          <p:spPr bwMode="auto">
            <a:xfrm>
              <a:off x="3282" y="1243"/>
              <a:ext cx="0" cy="2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1694" y="1612"/>
              <a:ext cx="275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Ack_in</a:t>
              </a:r>
              <a:endParaRPr lang="en-US" sz="1000" b="1" noProof="1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1984" y="1612"/>
              <a:ext cx="32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Ack_out</a:t>
              </a:r>
              <a:endParaRPr lang="en-US" sz="1000" b="1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1694" y="1717"/>
              <a:ext cx="300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Req_out</a:t>
              </a:r>
              <a:endParaRPr lang="en-US" sz="1000" b="1" noProof="1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2035" y="1717"/>
              <a:ext cx="273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Req_in</a:t>
              </a:r>
              <a:endParaRPr lang="en-US" sz="1000" b="1"/>
            </a:p>
          </p:txBody>
        </p:sp>
        <p:sp>
          <p:nvSpPr>
            <p:cNvPr id="177197" name="Rectangle 45"/>
            <p:cNvSpPr>
              <a:spLocks noChangeArrowheads="1"/>
            </p:cNvSpPr>
            <p:nvPr/>
          </p:nvSpPr>
          <p:spPr bwMode="auto">
            <a:xfrm>
              <a:off x="2948" y="1453"/>
              <a:ext cx="67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/>
                <a:t>Peripheral2</a:t>
              </a:r>
            </a:p>
          </p:txBody>
        </p:sp>
        <p:sp>
          <p:nvSpPr>
            <p:cNvPr id="177198" name="Freeform 46"/>
            <p:cNvSpPr>
              <a:spLocks/>
            </p:cNvSpPr>
            <p:nvPr/>
          </p:nvSpPr>
          <p:spPr bwMode="auto">
            <a:xfrm>
              <a:off x="2344" y="1659"/>
              <a:ext cx="607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48" y="3"/>
                </a:cxn>
              </a:cxnLst>
              <a:rect l="0" t="0" r="r" b="b"/>
              <a:pathLst>
                <a:path w="1148" h="3">
                  <a:moveTo>
                    <a:pt x="0" y="0"/>
                  </a:moveTo>
                  <a:lnTo>
                    <a:pt x="1148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199" name="Freeform 47"/>
            <p:cNvSpPr>
              <a:spLocks/>
            </p:cNvSpPr>
            <p:nvPr/>
          </p:nvSpPr>
          <p:spPr bwMode="auto">
            <a:xfrm>
              <a:off x="2344" y="1763"/>
              <a:ext cx="607" cy="1"/>
            </a:xfrm>
            <a:custGeom>
              <a:avLst/>
              <a:gdLst/>
              <a:ahLst/>
              <a:cxnLst>
                <a:cxn ang="0">
                  <a:pos x="1148" y="0"/>
                </a:cxn>
                <a:cxn ang="0">
                  <a:pos x="0" y="3"/>
                </a:cxn>
              </a:cxnLst>
              <a:rect l="0" t="0" r="r" b="b"/>
              <a:pathLst>
                <a:path w="1148" h="3">
                  <a:moveTo>
                    <a:pt x="1148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00" name="Text Box 48"/>
            <p:cNvSpPr txBox="1">
              <a:spLocks noChangeArrowheads="1"/>
            </p:cNvSpPr>
            <p:nvPr/>
          </p:nvSpPr>
          <p:spPr bwMode="auto">
            <a:xfrm>
              <a:off x="2969" y="1612"/>
              <a:ext cx="26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Ack_in</a:t>
              </a:r>
              <a:endParaRPr lang="en-US" sz="1000" b="1" noProof="1"/>
            </a:p>
          </p:txBody>
        </p:sp>
        <p:sp>
          <p:nvSpPr>
            <p:cNvPr id="177201" name="Text Box 49"/>
            <p:cNvSpPr txBox="1">
              <a:spLocks noChangeArrowheads="1"/>
            </p:cNvSpPr>
            <p:nvPr/>
          </p:nvSpPr>
          <p:spPr bwMode="auto">
            <a:xfrm>
              <a:off x="3279" y="1612"/>
              <a:ext cx="30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Ack_out</a:t>
              </a:r>
              <a:endParaRPr lang="en-US" sz="1000" b="1"/>
            </a:p>
          </p:txBody>
        </p:sp>
        <p:sp>
          <p:nvSpPr>
            <p:cNvPr id="177202" name="Text Box 50"/>
            <p:cNvSpPr txBox="1">
              <a:spLocks noChangeArrowheads="1"/>
            </p:cNvSpPr>
            <p:nvPr/>
          </p:nvSpPr>
          <p:spPr bwMode="auto">
            <a:xfrm>
              <a:off x="2969" y="1717"/>
              <a:ext cx="307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 noProof="1"/>
                <a:t>Req_out</a:t>
              </a:r>
              <a:endParaRPr lang="en-US" sz="1000" b="1" noProof="1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3318" y="1717"/>
              <a:ext cx="26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Req_in</a:t>
              </a:r>
              <a:endParaRPr lang="en-US" sz="1000" b="1"/>
            </a:p>
          </p:txBody>
        </p:sp>
        <p:sp>
          <p:nvSpPr>
            <p:cNvPr id="177204" name="Freeform 52"/>
            <p:cNvSpPr>
              <a:spLocks/>
            </p:cNvSpPr>
            <p:nvPr/>
          </p:nvSpPr>
          <p:spPr bwMode="auto">
            <a:xfrm>
              <a:off x="3621" y="1659"/>
              <a:ext cx="457" cy="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86" y="0"/>
                </a:cxn>
              </a:cxnLst>
              <a:rect l="0" t="0" r="r" b="b"/>
              <a:pathLst>
                <a:path w="886" h="6">
                  <a:moveTo>
                    <a:pt x="0" y="6"/>
                  </a:moveTo>
                  <a:lnTo>
                    <a:pt x="88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05" name="Freeform 53"/>
            <p:cNvSpPr>
              <a:spLocks/>
            </p:cNvSpPr>
            <p:nvPr/>
          </p:nvSpPr>
          <p:spPr bwMode="auto">
            <a:xfrm>
              <a:off x="3621" y="1763"/>
              <a:ext cx="440" cy="1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0" y="3"/>
                </a:cxn>
              </a:cxnLst>
              <a:rect l="0" t="0" r="r" b="b"/>
              <a:pathLst>
                <a:path w="833" h="3">
                  <a:moveTo>
                    <a:pt x="833" y="0"/>
                  </a:moveTo>
                  <a:lnTo>
                    <a:pt x="0" y="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2091" y="2075"/>
              <a:ext cx="17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000" b="1"/>
                <a:t>Daisy-chain aware peripherals</a:t>
              </a:r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120" y="1703"/>
              <a:ext cx="82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 sz="1000"/>
                <a:t>0</a:t>
              </a:r>
              <a:endParaRPr lang="en-US" sz="1000" b="1"/>
            </a:p>
          </p:txBody>
        </p:sp>
      </p:grpSp>
      <p:grpSp>
        <p:nvGrpSpPr>
          <p:cNvPr id="177208" name="Group 56"/>
          <p:cNvGrpSpPr>
            <a:grpSpLocks/>
          </p:cNvGrpSpPr>
          <p:nvPr/>
        </p:nvGrpSpPr>
        <p:grpSpPr bwMode="auto">
          <a:xfrm>
            <a:off x="169863" y="3917950"/>
            <a:ext cx="4005262" cy="2070100"/>
            <a:chOff x="1179" y="1012"/>
            <a:chExt cx="2923" cy="1304"/>
          </a:xfrm>
        </p:grpSpPr>
        <p:sp>
          <p:nvSpPr>
            <p:cNvPr id="177209" name="Rectangle 57"/>
            <p:cNvSpPr>
              <a:spLocks noChangeArrowheads="1"/>
            </p:cNvSpPr>
            <p:nvPr/>
          </p:nvSpPr>
          <p:spPr bwMode="auto">
            <a:xfrm>
              <a:off x="1179" y="1012"/>
              <a:ext cx="452" cy="13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Micro-processor</a:t>
              </a:r>
            </a:p>
          </p:txBody>
        </p:sp>
        <p:sp>
          <p:nvSpPr>
            <p:cNvPr id="177210" name="Rectangle 58"/>
            <p:cNvSpPr>
              <a:spLocks noChangeArrowheads="1"/>
            </p:cNvSpPr>
            <p:nvPr/>
          </p:nvSpPr>
          <p:spPr bwMode="auto">
            <a:xfrm>
              <a:off x="1840" y="1472"/>
              <a:ext cx="835" cy="8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Priority 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arbiter</a:t>
              </a:r>
            </a:p>
          </p:txBody>
        </p:sp>
        <p:sp>
          <p:nvSpPr>
            <p:cNvPr id="177211" name="Rectangle 59"/>
            <p:cNvSpPr>
              <a:spLocks noChangeArrowheads="1"/>
            </p:cNvSpPr>
            <p:nvPr/>
          </p:nvSpPr>
          <p:spPr bwMode="auto">
            <a:xfrm>
              <a:off x="2954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Peripheral1</a:t>
              </a:r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 flipV="1">
              <a:off x="1631" y="1242"/>
              <a:ext cx="24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13" name="Line 61"/>
            <p:cNvSpPr>
              <a:spLocks noChangeShapeType="1"/>
            </p:cNvSpPr>
            <p:nvPr/>
          </p:nvSpPr>
          <p:spPr bwMode="auto">
            <a:xfrm>
              <a:off x="2084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14" name="Line 62"/>
            <p:cNvSpPr>
              <a:spLocks noChangeShapeType="1"/>
            </p:cNvSpPr>
            <p:nvPr/>
          </p:nvSpPr>
          <p:spPr bwMode="auto">
            <a:xfrm>
              <a:off x="3197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15" name="Text Box 63"/>
            <p:cNvSpPr txBox="1">
              <a:spLocks noChangeArrowheads="1"/>
            </p:cNvSpPr>
            <p:nvPr/>
          </p:nvSpPr>
          <p:spPr bwMode="auto">
            <a:xfrm>
              <a:off x="2049" y="1242"/>
              <a:ext cx="76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System bus</a:t>
              </a:r>
            </a:p>
          </p:txBody>
        </p:sp>
        <p:sp>
          <p:nvSpPr>
            <p:cNvPr id="177216" name="Line 64"/>
            <p:cNvSpPr>
              <a:spLocks noChangeShapeType="1"/>
            </p:cNvSpPr>
            <p:nvPr/>
          </p:nvSpPr>
          <p:spPr bwMode="auto">
            <a:xfrm flipH="1">
              <a:off x="1631" y="1664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1423" y="1587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</a:t>
              </a:r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1701" y="1662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i="1"/>
            </a:p>
          </p:txBody>
        </p:sp>
        <p:sp>
          <p:nvSpPr>
            <p:cNvPr id="177219" name="Text Box 67"/>
            <p:cNvSpPr txBox="1">
              <a:spLocks noChangeArrowheads="1"/>
            </p:cNvSpPr>
            <p:nvPr/>
          </p:nvSpPr>
          <p:spPr bwMode="auto">
            <a:xfrm>
              <a:off x="1701" y="1393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b="1" i="1"/>
            </a:p>
          </p:txBody>
        </p:sp>
        <p:sp>
          <p:nvSpPr>
            <p:cNvPr id="177220" name="Text Box 68"/>
            <p:cNvSpPr txBox="1">
              <a:spLocks noChangeArrowheads="1"/>
            </p:cNvSpPr>
            <p:nvPr/>
          </p:nvSpPr>
          <p:spPr bwMode="auto">
            <a:xfrm>
              <a:off x="3058" y="1288"/>
              <a:ext cx="7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b="1" i="1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1631" y="1508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22" name="Text Box 70"/>
            <p:cNvSpPr txBox="1">
              <a:spLocks noChangeArrowheads="1"/>
            </p:cNvSpPr>
            <p:nvPr/>
          </p:nvSpPr>
          <p:spPr bwMode="auto">
            <a:xfrm>
              <a:off x="1423" y="1393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Inta</a:t>
              </a:r>
              <a:endParaRPr lang="en-US" b="1"/>
            </a:p>
          </p:txBody>
        </p:sp>
        <p:sp>
          <p:nvSpPr>
            <p:cNvPr id="177223" name="Rectangle 71"/>
            <p:cNvSpPr>
              <a:spLocks noChangeArrowheads="1"/>
            </p:cNvSpPr>
            <p:nvPr/>
          </p:nvSpPr>
          <p:spPr bwMode="auto">
            <a:xfrm>
              <a:off x="3545" y="1472"/>
              <a:ext cx="487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Peripheral2</a:t>
              </a:r>
            </a:p>
          </p:txBody>
        </p:sp>
        <p:sp>
          <p:nvSpPr>
            <p:cNvPr id="177224" name="Text Box 72"/>
            <p:cNvSpPr txBox="1">
              <a:spLocks noChangeArrowheads="1"/>
            </p:cNvSpPr>
            <p:nvPr/>
          </p:nvSpPr>
          <p:spPr bwMode="auto">
            <a:xfrm>
              <a:off x="2346" y="1741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Ireq1</a:t>
              </a:r>
              <a:endParaRPr lang="en-US" b="1"/>
            </a:p>
          </p:txBody>
        </p:sp>
        <p:sp>
          <p:nvSpPr>
            <p:cNvPr id="177225" name="Line 73"/>
            <p:cNvSpPr>
              <a:spLocks noChangeShapeType="1"/>
            </p:cNvSpPr>
            <p:nvPr/>
          </p:nvSpPr>
          <p:spPr bwMode="auto">
            <a:xfrm>
              <a:off x="3789" y="1242"/>
              <a:ext cx="0" cy="2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26" name="Text Box 74"/>
            <p:cNvSpPr txBox="1">
              <a:spLocks noChangeArrowheads="1"/>
            </p:cNvSpPr>
            <p:nvPr/>
          </p:nvSpPr>
          <p:spPr bwMode="auto">
            <a:xfrm>
              <a:off x="2346" y="2163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Iack2</a:t>
              </a:r>
              <a:endParaRPr lang="en-US" b="1"/>
            </a:p>
          </p:txBody>
        </p:sp>
        <p:sp>
          <p:nvSpPr>
            <p:cNvPr id="177227" name="Text Box 75"/>
            <p:cNvSpPr txBox="1">
              <a:spLocks noChangeArrowheads="1"/>
            </p:cNvSpPr>
            <p:nvPr/>
          </p:nvSpPr>
          <p:spPr bwMode="auto">
            <a:xfrm>
              <a:off x="2346" y="1856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Iack1</a:t>
              </a:r>
              <a:endParaRPr lang="en-US" b="1"/>
            </a:p>
          </p:txBody>
        </p:sp>
        <p:sp>
          <p:nvSpPr>
            <p:cNvPr id="177228" name="Text Box 76"/>
            <p:cNvSpPr txBox="1">
              <a:spLocks noChangeArrowheads="1"/>
            </p:cNvSpPr>
            <p:nvPr/>
          </p:nvSpPr>
          <p:spPr bwMode="auto">
            <a:xfrm>
              <a:off x="2346" y="2009"/>
              <a:ext cx="2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Ireq2</a:t>
              </a:r>
            </a:p>
          </p:txBody>
        </p:sp>
        <p:sp>
          <p:nvSpPr>
            <p:cNvPr id="177229" name="Freeform 77"/>
            <p:cNvSpPr>
              <a:spLocks/>
            </p:cNvSpPr>
            <p:nvPr/>
          </p:nvSpPr>
          <p:spPr bwMode="auto">
            <a:xfrm>
              <a:off x="2675" y="1702"/>
              <a:ext cx="418" cy="115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30" name="Freeform 78"/>
            <p:cNvSpPr>
              <a:spLocks/>
            </p:cNvSpPr>
            <p:nvPr/>
          </p:nvSpPr>
          <p:spPr bwMode="auto">
            <a:xfrm>
              <a:off x="2675" y="1702"/>
              <a:ext cx="522" cy="192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31" name="Freeform 79"/>
            <p:cNvSpPr>
              <a:spLocks/>
            </p:cNvSpPr>
            <p:nvPr/>
          </p:nvSpPr>
          <p:spPr bwMode="auto">
            <a:xfrm>
              <a:off x="2675" y="1702"/>
              <a:ext cx="1044" cy="42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864" y="216"/>
                </a:cxn>
                <a:cxn ang="0">
                  <a:pos x="0" y="216"/>
                </a:cxn>
              </a:cxnLst>
              <a:rect l="0" t="0" r="r" b="b"/>
              <a:pathLst>
                <a:path w="864" h="216">
                  <a:moveTo>
                    <a:pt x="864" y="0"/>
                  </a:moveTo>
                  <a:lnTo>
                    <a:pt x="864" y="216"/>
                  </a:lnTo>
                  <a:lnTo>
                    <a:pt x="0" y="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32" name="Freeform 80"/>
            <p:cNvSpPr>
              <a:spLocks/>
            </p:cNvSpPr>
            <p:nvPr/>
          </p:nvSpPr>
          <p:spPr bwMode="auto">
            <a:xfrm>
              <a:off x="2675" y="1702"/>
              <a:ext cx="1183" cy="499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080" y="360"/>
                </a:cxn>
                <a:cxn ang="0">
                  <a:pos x="1080" y="0"/>
                </a:cxn>
              </a:cxnLst>
              <a:rect l="0" t="0" r="r" b="b"/>
              <a:pathLst>
                <a:path w="1080" h="360">
                  <a:moveTo>
                    <a:pt x="0" y="360"/>
                  </a:moveTo>
                  <a:lnTo>
                    <a:pt x="1080" y="360"/>
                  </a:lnTo>
                  <a:lnTo>
                    <a:pt x="1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233" name="Text Box 81"/>
            <p:cNvSpPr txBox="1">
              <a:spLocks noChangeArrowheads="1"/>
            </p:cNvSpPr>
            <p:nvPr/>
          </p:nvSpPr>
          <p:spPr bwMode="auto">
            <a:xfrm>
              <a:off x="2988" y="1710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i="1"/>
            </a:p>
          </p:txBody>
        </p:sp>
        <p:sp>
          <p:nvSpPr>
            <p:cNvPr id="177234" name="Text Box 82"/>
            <p:cNvSpPr txBox="1">
              <a:spLocks noChangeArrowheads="1"/>
            </p:cNvSpPr>
            <p:nvPr/>
          </p:nvSpPr>
          <p:spPr bwMode="auto">
            <a:xfrm>
              <a:off x="3650" y="1710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i="1"/>
            </a:p>
          </p:txBody>
        </p:sp>
        <p:sp>
          <p:nvSpPr>
            <p:cNvPr id="177235" name="Text Box 83"/>
            <p:cNvSpPr txBox="1">
              <a:spLocks noChangeArrowheads="1"/>
            </p:cNvSpPr>
            <p:nvPr/>
          </p:nvSpPr>
          <p:spPr bwMode="auto">
            <a:xfrm>
              <a:off x="2704" y="1896"/>
              <a:ext cx="7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endParaRPr lang="en-US" b="1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C5C3F-B8E1-43FD-B97A-14782585205A}" type="slidenum">
              <a:rPr lang="en-US"/>
              <a:pPr/>
              <a:t>53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Network-oriented arbitration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multiple microprocessors share a bus (sometimes called a network)</a:t>
            </a:r>
          </a:p>
          <a:p>
            <a:pPr lvl="1"/>
            <a:r>
              <a:rPr lang="en-US"/>
              <a:t>Arbitration typically built into bus protocol</a:t>
            </a:r>
          </a:p>
          <a:p>
            <a:pPr lvl="1"/>
            <a:r>
              <a:rPr lang="en-US"/>
              <a:t>Separate processors may try to write simultaneously causing collisions</a:t>
            </a:r>
          </a:p>
          <a:p>
            <a:pPr lvl="2"/>
            <a:r>
              <a:rPr lang="en-US"/>
              <a:t>Data must be resent</a:t>
            </a:r>
          </a:p>
          <a:p>
            <a:pPr lvl="2"/>
            <a:r>
              <a:rPr lang="en-US"/>
              <a:t>Don’t want to start sending again at same time</a:t>
            </a:r>
          </a:p>
          <a:p>
            <a:pPr lvl="3"/>
            <a:r>
              <a:rPr lang="en-US"/>
              <a:t>statistical methods can be used to reduce chances</a:t>
            </a:r>
          </a:p>
          <a:p>
            <a:r>
              <a:rPr lang="en-US"/>
              <a:t>Typically used for connecting multiple distant chips</a:t>
            </a:r>
          </a:p>
          <a:p>
            <a:pPr lvl="1"/>
            <a:r>
              <a:rPr lang="en-US"/>
              <a:t>Trend – use to connect multiple on-chip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2FF4B-1FB5-40B4-9B93-CD0585FA4614}" type="slidenum">
              <a:rPr lang="en-US"/>
              <a:pPr/>
              <a:t>54</a:t>
            </a:fld>
            <a:endParaRPr lang="en-US"/>
          </a:p>
        </p:txBody>
      </p:sp>
      <p:sp>
        <p:nvSpPr>
          <p:cNvPr id="159790" name="Text Box 46"/>
          <p:cNvSpPr txBox="1">
            <a:spLocks noChangeArrowheads="1"/>
          </p:cNvSpPr>
          <p:nvPr/>
        </p:nvSpPr>
        <p:spPr bwMode="auto">
          <a:xfrm>
            <a:off x="3702050" y="3071813"/>
            <a:ext cx="869950" cy="754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900"/>
              <a:t>Jump Table</a:t>
            </a:r>
          </a:p>
        </p:txBody>
      </p:sp>
      <p:grpSp>
        <p:nvGrpSpPr>
          <p:cNvPr id="159852" name="Group 108"/>
          <p:cNvGrpSpPr>
            <a:grpSpLocks/>
          </p:cNvGrpSpPr>
          <p:nvPr/>
        </p:nvGrpSpPr>
        <p:grpSpPr bwMode="auto">
          <a:xfrm>
            <a:off x="428625" y="1649413"/>
            <a:ext cx="4070350" cy="2198687"/>
            <a:chOff x="270" y="1039"/>
            <a:chExt cx="2564" cy="1385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 rot="16200000">
              <a:off x="1912" y="1822"/>
              <a:ext cx="649" cy="1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Memory Bus</a:t>
              </a: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953" y="1039"/>
              <a:ext cx="1284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900"/>
                <a:t>Processor</a:t>
              </a:r>
            </a:p>
          </p:txBody>
        </p:sp>
        <p:sp>
          <p:nvSpPr>
            <p:cNvPr id="159751" name="Text Box 7"/>
            <p:cNvSpPr txBox="1">
              <a:spLocks noChangeArrowheads="1"/>
            </p:cNvSpPr>
            <p:nvPr/>
          </p:nvSpPr>
          <p:spPr bwMode="auto">
            <a:xfrm>
              <a:off x="957" y="1964"/>
              <a:ext cx="543" cy="3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900"/>
                <a:t>Peripheral 1</a:t>
              </a:r>
            </a:p>
          </p:txBody>
        </p:sp>
        <p:sp>
          <p:nvSpPr>
            <p:cNvPr id="159752" name="Text Box 8"/>
            <p:cNvSpPr txBox="1">
              <a:spLocks noChangeArrowheads="1"/>
            </p:cNvSpPr>
            <p:nvPr/>
          </p:nvSpPr>
          <p:spPr bwMode="auto">
            <a:xfrm>
              <a:off x="1519" y="1961"/>
              <a:ext cx="540" cy="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900"/>
                <a:t>Peripheral 2</a:t>
              </a:r>
            </a:p>
          </p:txBody>
        </p:sp>
        <p:sp>
          <p:nvSpPr>
            <p:cNvPr id="159753" name="Text Box 9"/>
            <p:cNvSpPr txBox="1">
              <a:spLocks noChangeArrowheads="1"/>
            </p:cNvSpPr>
            <p:nvPr/>
          </p:nvSpPr>
          <p:spPr bwMode="auto">
            <a:xfrm>
              <a:off x="942" y="1545"/>
              <a:ext cx="864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900"/>
                <a:t>Priority Arbiter</a:t>
              </a:r>
            </a:p>
          </p:txBody>
        </p:sp>
        <p:sp>
          <p:nvSpPr>
            <p:cNvPr id="159754" name="Line 10"/>
            <p:cNvSpPr>
              <a:spLocks noChangeShapeType="1"/>
            </p:cNvSpPr>
            <p:nvPr/>
          </p:nvSpPr>
          <p:spPr bwMode="auto">
            <a:xfrm flipV="1">
              <a:off x="1315" y="1817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55" name="Line 11"/>
            <p:cNvSpPr>
              <a:spLocks noChangeShapeType="1"/>
            </p:cNvSpPr>
            <p:nvPr/>
          </p:nvSpPr>
          <p:spPr bwMode="auto">
            <a:xfrm flipV="1">
              <a:off x="1376" y="1821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56" name="Line 12"/>
            <p:cNvSpPr>
              <a:spLocks noChangeShapeType="1"/>
            </p:cNvSpPr>
            <p:nvPr/>
          </p:nvSpPr>
          <p:spPr bwMode="auto">
            <a:xfrm flipV="1">
              <a:off x="1706" y="1812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 flipV="1">
              <a:off x="1767" y="181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 flipV="1">
              <a:off x="1351" y="1397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 flipV="1">
              <a:off x="1411" y="1400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0" name="Line 16"/>
            <p:cNvSpPr>
              <a:spLocks noChangeShapeType="1"/>
            </p:cNvSpPr>
            <p:nvPr/>
          </p:nvSpPr>
          <p:spPr bwMode="auto">
            <a:xfrm flipH="1">
              <a:off x="2187" y="1406"/>
              <a:ext cx="3" cy="1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1" name="Line 17"/>
            <p:cNvSpPr>
              <a:spLocks noChangeShapeType="1"/>
            </p:cNvSpPr>
            <p:nvPr/>
          </p:nvSpPr>
          <p:spPr bwMode="auto">
            <a:xfrm>
              <a:off x="1813" y="1663"/>
              <a:ext cx="3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2" name="Line 18"/>
            <p:cNvSpPr>
              <a:spLocks noChangeShapeType="1"/>
            </p:cNvSpPr>
            <p:nvPr/>
          </p:nvSpPr>
          <p:spPr bwMode="auto">
            <a:xfrm flipV="1">
              <a:off x="2059" y="2010"/>
              <a:ext cx="131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3" name="Line 19"/>
            <p:cNvSpPr>
              <a:spLocks noChangeShapeType="1"/>
            </p:cNvSpPr>
            <p:nvPr/>
          </p:nvSpPr>
          <p:spPr bwMode="auto">
            <a:xfrm>
              <a:off x="1507" y="231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4" name="Rectangle 20"/>
            <p:cNvSpPr>
              <a:spLocks noChangeArrowheads="1"/>
            </p:cNvSpPr>
            <p:nvPr/>
          </p:nvSpPr>
          <p:spPr bwMode="auto">
            <a:xfrm>
              <a:off x="963" y="1572"/>
              <a:ext cx="178" cy="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963" y="1629"/>
              <a:ext cx="178" cy="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6" name="Rectangle 22"/>
            <p:cNvSpPr>
              <a:spLocks noChangeArrowheads="1"/>
            </p:cNvSpPr>
            <p:nvPr/>
          </p:nvSpPr>
          <p:spPr bwMode="auto">
            <a:xfrm>
              <a:off x="963" y="1685"/>
              <a:ext cx="178" cy="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963" y="1747"/>
              <a:ext cx="178" cy="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68" name="Text Box 24"/>
            <p:cNvSpPr txBox="1">
              <a:spLocks noChangeArrowheads="1"/>
            </p:cNvSpPr>
            <p:nvPr/>
          </p:nvSpPr>
          <p:spPr bwMode="auto">
            <a:xfrm>
              <a:off x="270" y="1378"/>
              <a:ext cx="498" cy="10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MASK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IDX0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IDX1</a:t>
              </a:r>
            </a:p>
            <a:p>
              <a:pPr algn="l">
                <a:spcBef>
                  <a:spcPct val="0"/>
                </a:spcBef>
              </a:pPr>
              <a:endParaRPr lang="en-US" sz="900"/>
            </a:p>
            <a:p>
              <a:pPr algn="l">
                <a:spcBef>
                  <a:spcPct val="0"/>
                </a:spcBef>
              </a:pPr>
              <a:r>
                <a:rPr lang="en-US" sz="900"/>
                <a:t>ENABLE</a:t>
              </a:r>
            </a:p>
            <a:p>
              <a:pPr algn="l">
                <a:spcBef>
                  <a:spcPct val="0"/>
                </a:spcBef>
              </a:pPr>
              <a:endParaRPr lang="en-US" sz="900"/>
            </a:p>
            <a:p>
              <a:pPr algn="l">
                <a:spcBef>
                  <a:spcPct val="0"/>
                </a:spcBef>
              </a:pPr>
              <a:endParaRPr lang="en-US" sz="900"/>
            </a:p>
            <a:p>
              <a:pPr algn="l">
                <a:spcBef>
                  <a:spcPct val="0"/>
                </a:spcBef>
              </a:pPr>
              <a:r>
                <a:rPr lang="en-US" sz="900"/>
                <a:t>DATA</a:t>
              </a:r>
            </a:p>
          </p:txBody>
        </p:sp>
        <p:sp>
          <p:nvSpPr>
            <p:cNvPr id="159769" name="Line 25"/>
            <p:cNvSpPr>
              <a:spLocks noChangeShapeType="1"/>
            </p:cNvSpPr>
            <p:nvPr/>
          </p:nvSpPr>
          <p:spPr bwMode="auto">
            <a:xfrm flipH="1" flipV="1">
              <a:off x="569" y="1432"/>
              <a:ext cx="412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0" name="Line 26"/>
            <p:cNvSpPr>
              <a:spLocks noChangeShapeType="1"/>
            </p:cNvSpPr>
            <p:nvPr/>
          </p:nvSpPr>
          <p:spPr bwMode="auto">
            <a:xfrm flipH="1" flipV="1">
              <a:off x="537" y="1538"/>
              <a:ext cx="434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1" name="Line 27"/>
            <p:cNvSpPr>
              <a:spLocks noChangeShapeType="1"/>
            </p:cNvSpPr>
            <p:nvPr/>
          </p:nvSpPr>
          <p:spPr bwMode="auto">
            <a:xfrm flipH="1" flipV="1">
              <a:off x="537" y="1634"/>
              <a:ext cx="434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2" name="Line 28"/>
            <p:cNvSpPr>
              <a:spLocks noChangeShapeType="1"/>
            </p:cNvSpPr>
            <p:nvPr/>
          </p:nvSpPr>
          <p:spPr bwMode="auto">
            <a:xfrm flipH="1">
              <a:off x="644" y="1760"/>
              <a:ext cx="327" cy="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3" name="Rectangle 29"/>
            <p:cNvSpPr>
              <a:spLocks noChangeArrowheads="1"/>
            </p:cNvSpPr>
            <p:nvPr/>
          </p:nvSpPr>
          <p:spPr bwMode="auto">
            <a:xfrm>
              <a:off x="992" y="2176"/>
              <a:ext cx="178" cy="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4" name="Rectangle 30"/>
            <p:cNvSpPr>
              <a:spLocks noChangeArrowheads="1"/>
            </p:cNvSpPr>
            <p:nvPr/>
          </p:nvSpPr>
          <p:spPr bwMode="auto">
            <a:xfrm>
              <a:off x="1543" y="2162"/>
              <a:ext cx="178" cy="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5" name="Line 31"/>
            <p:cNvSpPr>
              <a:spLocks noChangeShapeType="1"/>
            </p:cNvSpPr>
            <p:nvPr/>
          </p:nvSpPr>
          <p:spPr bwMode="auto">
            <a:xfrm>
              <a:off x="537" y="2109"/>
              <a:ext cx="469" cy="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6" name="Line 32"/>
            <p:cNvSpPr>
              <a:spLocks noChangeShapeType="1"/>
            </p:cNvSpPr>
            <p:nvPr/>
          </p:nvSpPr>
          <p:spPr bwMode="auto">
            <a:xfrm>
              <a:off x="530" y="2109"/>
              <a:ext cx="1045" cy="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7" name="Rectangle 33"/>
            <p:cNvSpPr>
              <a:spLocks noChangeArrowheads="1"/>
            </p:cNvSpPr>
            <p:nvPr/>
          </p:nvSpPr>
          <p:spPr bwMode="auto">
            <a:xfrm>
              <a:off x="2329" y="1323"/>
              <a:ext cx="505" cy="5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MEMORY</a:t>
              </a:r>
            </a:p>
          </p:txBody>
        </p:sp>
        <p:sp>
          <p:nvSpPr>
            <p:cNvPr id="159778" name="Line 34"/>
            <p:cNvSpPr>
              <a:spLocks noChangeShapeType="1"/>
            </p:cNvSpPr>
            <p:nvPr/>
          </p:nvSpPr>
          <p:spPr bwMode="auto">
            <a:xfrm flipV="1">
              <a:off x="2193" y="1526"/>
              <a:ext cx="13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79" name="Rectangle 35"/>
            <p:cNvSpPr>
              <a:spLocks noChangeArrowheads="1"/>
            </p:cNvSpPr>
            <p:nvPr/>
          </p:nvSpPr>
          <p:spPr bwMode="auto">
            <a:xfrm>
              <a:off x="2482" y="1511"/>
              <a:ext cx="210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>
              <a:off x="2482" y="1542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1" name="Line 37"/>
            <p:cNvSpPr>
              <a:spLocks noChangeShapeType="1"/>
            </p:cNvSpPr>
            <p:nvPr/>
          </p:nvSpPr>
          <p:spPr bwMode="auto">
            <a:xfrm>
              <a:off x="2482" y="1577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2" name="Line 38"/>
            <p:cNvSpPr>
              <a:spLocks noChangeShapeType="1"/>
            </p:cNvSpPr>
            <p:nvPr/>
          </p:nvSpPr>
          <p:spPr bwMode="auto">
            <a:xfrm>
              <a:off x="2482" y="1612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2482" y="1646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>
              <a:off x="2486" y="1747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5" name="Line 41"/>
            <p:cNvSpPr>
              <a:spLocks noChangeShapeType="1"/>
            </p:cNvSpPr>
            <p:nvPr/>
          </p:nvSpPr>
          <p:spPr bwMode="auto">
            <a:xfrm>
              <a:off x="2486" y="1781"/>
              <a:ext cx="2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6" name="AutoShape 42"/>
            <p:cNvSpPr>
              <a:spLocks/>
            </p:cNvSpPr>
            <p:nvPr/>
          </p:nvSpPr>
          <p:spPr bwMode="auto">
            <a:xfrm>
              <a:off x="2407" y="1502"/>
              <a:ext cx="57" cy="135"/>
            </a:xfrm>
            <a:prstGeom prst="leftBrace">
              <a:avLst>
                <a:gd name="adj1" fmla="val 197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auto">
            <a:xfrm>
              <a:off x="2578" y="1660"/>
              <a:ext cx="6" cy="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8" name="Oval 44"/>
            <p:cNvSpPr>
              <a:spLocks noChangeArrowheads="1"/>
            </p:cNvSpPr>
            <p:nvPr/>
          </p:nvSpPr>
          <p:spPr bwMode="auto">
            <a:xfrm>
              <a:off x="2578" y="1690"/>
              <a:ext cx="6" cy="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89" name="Oval 45"/>
            <p:cNvSpPr>
              <a:spLocks noChangeArrowheads="1"/>
            </p:cNvSpPr>
            <p:nvPr/>
          </p:nvSpPr>
          <p:spPr bwMode="auto">
            <a:xfrm>
              <a:off x="2578" y="1721"/>
              <a:ext cx="6" cy="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791" name="Line 47"/>
            <p:cNvSpPr>
              <a:spLocks noChangeShapeType="1"/>
            </p:cNvSpPr>
            <p:nvPr/>
          </p:nvSpPr>
          <p:spPr bwMode="auto">
            <a:xfrm flipV="1">
              <a:off x="2425" y="1668"/>
              <a:ext cx="14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849" name="Group 105"/>
          <p:cNvGrpSpPr>
            <a:grpSpLocks/>
          </p:cNvGrpSpPr>
          <p:nvPr/>
        </p:nvGrpSpPr>
        <p:grpSpPr bwMode="auto">
          <a:xfrm>
            <a:off x="342900" y="4200525"/>
            <a:ext cx="4000500" cy="1809750"/>
            <a:chOff x="192" y="2652"/>
            <a:chExt cx="2520" cy="1140"/>
          </a:xfrm>
        </p:grpSpPr>
        <p:sp>
          <p:nvSpPr>
            <p:cNvPr id="159834" name="Rectangle 90"/>
            <p:cNvSpPr>
              <a:spLocks noChangeArrowheads="1"/>
            </p:cNvSpPr>
            <p:nvPr/>
          </p:nvSpPr>
          <p:spPr bwMode="auto">
            <a:xfrm>
              <a:off x="262" y="3417"/>
              <a:ext cx="56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void main() {</a:t>
              </a:r>
              <a:endParaRPr lang="en-US"/>
            </a:p>
          </p:txBody>
        </p:sp>
        <p:sp>
          <p:nvSpPr>
            <p:cNvPr id="159835" name="Rectangle 91"/>
            <p:cNvSpPr>
              <a:spLocks noChangeArrowheads="1"/>
            </p:cNvSpPr>
            <p:nvPr/>
          </p:nvSpPr>
          <p:spPr bwMode="auto">
            <a:xfrm>
              <a:off x="578" y="3500"/>
              <a:ext cx="103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InitializePeripherals();</a:t>
              </a:r>
              <a:endParaRPr lang="en-US"/>
            </a:p>
          </p:txBody>
        </p:sp>
        <p:sp>
          <p:nvSpPr>
            <p:cNvPr id="159836" name="Rectangle 92"/>
            <p:cNvSpPr>
              <a:spLocks noChangeArrowheads="1"/>
            </p:cNvSpPr>
            <p:nvPr/>
          </p:nvSpPr>
          <p:spPr bwMode="auto">
            <a:xfrm>
              <a:off x="583" y="3580"/>
              <a:ext cx="1555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for(;;) {} // main program goes here</a:t>
              </a:r>
              <a:endParaRPr lang="en-US"/>
            </a:p>
          </p:txBody>
        </p:sp>
        <p:sp>
          <p:nvSpPr>
            <p:cNvPr id="159837" name="Rectangle 93"/>
            <p:cNvSpPr>
              <a:spLocks noChangeArrowheads="1"/>
            </p:cNvSpPr>
            <p:nvPr/>
          </p:nvSpPr>
          <p:spPr bwMode="auto">
            <a:xfrm>
              <a:off x="233" y="3655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/>
            </a:p>
          </p:txBody>
        </p:sp>
        <p:sp>
          <p:nvSpPr>
            <p:cNvPr id="159840" name="Rectangle 96"/>
            <p:cNvSpPr>
              <a:spLocks noChangeArrowheads="1"/>
            </p:cNvSpPr>
            <p:nvPr/>
          </p:nvSpPr>
          <p:spPr bwMode="auto">
            <a:xfrm>
              <a:off x="257" y="2739"/>
              <a:ext cx="2376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ARBITER_MASK_REG	   _at_ 0xfff0;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ARBITER_CH0_INDEX_REG	   _at_ 0xfff1;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ARBITER_CH1_INDEX_REG	   _at_ 0xfff2;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ARBITER_ENABLE_REG	   _at_ 0xfff3;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PERIPHERAL1_DATA_REG	   _at_ 0xffe0;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PERIPHERAL2_DATA_REG	   _at_ 0xffe1;</a:t>
              </a:r>
            </a:p>
            <a:p>
              <a:pPr algn="l">
                <a:lnSpc>
                  <a:spcPct val="50000"/>
                </a:lnSpc>
              </a:pPr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void* INTERRUPT_LOOKUP_TABLE[256] _at_ 0x0100;</a:t>
              </a:r>
              <a:endParaRPr lang="en-US"/>
            </a:p>
          </p:txBody>
        </p:sp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192" y="2652"/>
              <a:ext cx="2520" cy="1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572000" y="3495675"/>
            <a:ext cx="4352925" cy="2495550"/>
            <a:chOff x="2880" y="2046"/>
            <a:chExt cx="2742" cy="1572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2971" y="2100"/>
              <a:ext cx="12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void Peripheral1_ISR(void) {</a:t>
              </a:r>
              <a:endParaRPr lang="en-US"/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3262" y="2180"/>
              <a:ext cx="82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data;</a:t>
              </a:r>
              <a:endParaRPr lang="en-US"/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3260" y="2263"/>
              <a:ext cx="12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data = PERIPHERAL1_DATA_REG;</a:t>
              </a:r>
              <a:endParaRPr lang="en-US"/>
            </a:p>
          </p:txBody>
        </p:sp>
        <p:sp>
          <p:nvSpPr>
            <p:cNvPr id="159818" name="Rectangle 74"/>
            <p:cNvSpPr>
              <a:spLocks noChangeArrowheads="1"/>
            </p:cNvSpPr>
            <p:nvPr/>
          </p:nvSpPr>
          <p:spPr bwMode="auto">
            <a:xfrm>
              <a:off x="3262" y="2344"/>
              <a:ext cx="125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// do something with the data</a:t>
              </a:r>
              <a:endParaRPr lang="en-US"/>
            </a:p>
          </p:txBody>
        </p:sp>
        <p:sp>
          <p:nvSpPr>
            <p:cNvPr id="159819" name="Rectangle 75"/>
            <p:cNvSpPr>
              <a:spLocks noChangeArrowheads="1"/>
            </p:cNvSpPr>
            <p:nvPr/>
          </p:nvSpPr>
          <p:spPr bwMode="auto">
            <a:xfrm>
              <a:off x="2984" y="2426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/>
            </a:p>
          </p:txBody>
        </p:sp>
        <p:sp>
          <p:nvSpPr>
            <p:cNvPr id="159820" name="Rectangle 76"/>
            <p:cNvSpPr>
              <a:spLocks noChangeArrowheads="1"/>
            </p:cNvSpPr>
            <p:nvPr/>
          </p:nvSpPr>
          <p:spPr bwMode="auto">
            <a:xfrm>
              <a:off x="2971" y="2507"/>
              <a:ext cx="12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void Peripheral2_ISR(void) {</a:t>
              </a:r>
              <a:endParaRPr lang="en-US"/>
            </a:p>
          </p:txBody>
        </p:sp>
        <p:sp>
          <p:nvSpPr>
            <p:cNvPr id="159821" name="Rectangle 77"/>
            <p:cNvSpPr>
              <a:spLocks noChangeArrowheads="1"/>
            </p:cNvSpPr>
            <p:nvPr/>
          </p:nvSpPr>
          <p:spPr bwMode="auto">
            <a:xfrm>
              <a:off x="3262" y="2590"/>
              <a:ext cx="821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unsigned char data;</a:t>
              </a:r>
              <a:endParaRPr lang="en-US"/>
            </a:p>
          </p:txBody>
        </p:sp>
        <p:sp>
          <p:nvSpPr>
            <p:cNvPr id="159822" name="Rectangle 78"/>
            <p:cNvSpPr>
              <a:spLocks noChangeArrowheads="1"/>
            </p:cNvSpPr>
            <p:nvPr/>
          </p:nvSpPr>
          <p:spPr bwMode="auto">
            <a:xfrm>
              <a:off x="3260" y="2670"/>
              <a:ext cx="121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data = PERIPHERAL2_DATA_REG;</a:t>
              </a:r>
              <a:endParaRPr lang="en-US"/>
            </a:p>
          </p:txBody>
        </p:sp>
        <p:sp>
          <p:nvSpPr>
            <p:cNvPr id="159823" name="Rectangle 79"/>
            <p:cNvSpPr>
              <a:spLocks noChangeArrowheads="1"/>
            </p:cNvSpPr>
            <p:nvPr/>
          </p:nvSpPr>
          <p:spPr bwMode="auto">
            <a:xfrm>
              <a:off x="3262" y="2753"/>
              <a:ext cx="125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// do something with the data</a:t>
              </a:r>
              <a:endParaRPr lang="en-US"/>
            </a:p>
          </p:txBody>
        </p:sp>
        <p:sp>
          <p:nvSpPr>
            <p:cNvPr id="159824" name="Rectangle 80"/>
            <p:cNvSpPr>
              <a:spLocks noChangeArrowheads="1"/>
            </p:cNvSpPr>
            <p:nvPr/>
          </p:nvSpPr>
          <p:spPr bwMode="auto">
            <a:xfrm>
              <a:off x="2978" y="2833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/>
            </a:p>
          </p:txBody>
        </p:sp>
        <p:sp>
          <p:nvSpPr>
            <p:cNvPr id="159825" name="Rectangle 81"/>
            <p:cNvSpPr>
              <a:spLocks noChangeArrowheads="1"/>
            </p:cNvSpPr>
            <p:nvPr/>
          </p:nvSpPr>
          <p:spPr bwMode="auto">
            <a:xfrm>
              <a:off x="2986" y="2916"/>
              <a:ext cx="1469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void InitializePeripherals(void) {</a:t>
              </a:r>
              <a:endParaRPr lang="en-US"/>
            </a:p>
          </p:txBody>
        </p:sp>
        <p:sp>
          <p:nvSpPr>
            <p:cNvPr id="159826" name="Rectangle 82"/>
            <p:cNvSpPr>
              <a:spLocks noChangeArrowheads="1"/>
            </p:cNvSpPr>
            <p:nvPr/>
          </p:nvSpPr>
          <p:spPr bwMode="auto">
            <a:xfrm>
              <a:off x="3257" y="2997"/>
              <a:ext cx="103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ARBITER_MASK_REG = 0x03;</a:t>
              </a:r>
              <a:endParaRPr lang="en-US"/>
            </a:p>
          </p:txBody>
        </p:sp>
        <p:sp>
          <p:nvSpPr>
            <p:cNvPr id="159827" name="Rectangle 83"/>
            <p:cNvSpPr>
              <a:spLocks noChangeArrowheads="1"/>
            </p:cNvSpPr>
            <p:nvPr/>
          </p:nvSpPr>
          <p:spPr bwMode="auto">
            <a:xfrm>
              <a:off x="4310" y="2997"/>
              <a:ext cx="99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// enable both channels</a:t>
              </a:r>
              <a:endParaRPr lang="en-US"/>
            </a:p>
          </p:txBody>
        </p:sp>
        <p:sp>
          <p:nvSpPr>
            <p:cNvPr id="159828" name="Rectangle 84"/>
            <p:cNvSpPr>
              <a:spLocks noChangeArrowheads="1"/>
            </p:cNvSpPr>
            <p:nvPr/>
          </p:nvSpPr>
          <p:spPr bwMode="auto">
            <a:xfrm>
              <a:off x="3257" y="3079"/>
              <a:ext cx="116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ARBITER_CH0_INDEX_REG = 13;</a:t>
              </a:r>
              <a:endParaRPr lang="en-US"/>
            </a:p>
          </p:txBody>
        </p:sp>
        <p:sp>
          <p:nvSpPr>
            <p:cNvPr id="159829" name="Rectangle 85"/>
            <p:cNvSpPr>
              <a:spLocks noChangeArrowheads="1"/>
            </p:cNvSpPr>
            <p:nvPr/>
          </p:nvSpPr>
          <p:spPr bwMode="auto">
            <a:xfrm>
              <a:off x="3257" y="3160"/>
              <a:ext cx="116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ARBITER_CH1_INDEX_REG = 17;</a:t>
              </a:r>
              <a:endParaRPr lang="en-US"/>
            </a:p>
          </p:txBody>
        </p:sp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3246" y="3243"/>
              <a:ext cx="224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INTERRUPT_LOOKUP_TABLE[13] = (void*)Peripheral1_ISR;</a:t>
              </a:r>
              <a:endParaRPr lang="en-US"/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3246" y="3323"/>
              <a:ext cx="2247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INTERRUPT_LOOKUP_TABLE[17] = (void*)Peripheral2_ISR;</a:t>
              </a:r>
              <a:endParaRPr lang="en-US"/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3248" y="3406"/>
              <a:ext cx="99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ARBITER_ENABLE_REG = 1;</a:t>
              </a:r>
              <a:endParaRPr lang="en-US"/>
            </a:p>
          </p:txBody>
        </p:sp>
        <p:sp>
          <p:nvSpPr>
            <p:cNvPr id="159833" name="Rectangle 89"/>
            <p:cNvSpPr>
              <a:spLocks noChangeArrowheads="1"/>
            </p:cNvSpPr>
            <p:nvPr/>
          </p:nvSpPr>
          <p:spPr bwMode="auto">
            <a:xfrm>
              <a:off x="2984" y="3486"/>
              <a:ext cx="4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/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880" y="2046"/>
              <a:ext cx="2742" cy="15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59847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Vectored interrupt using</a:t>
            </a:r>
            <a:br>
              <a:rPr lang="en-US"/>
            </a:br>
            <a:r>
              <a:rPr lang="en-US"/>
              <a:t>an interrupt table</a:t>
            </a:r>
          </a:p>
        </p:txBody>
      </p:sp>
      <p:sp>
        <p:nvSpPr>
          <p:cNvPr id="159848" name="Rectangle 104"/>
          <p:cNvSpPr>
            <a:spLocks noGrp="1" noChangeArrowheads="1"/>
          </p:cNvSpPr>
          <p:nvPr>
            <p:ph type="body" idx="1"/>
          </p:nvPr>
        </p:nvSpPr>
        <p:spPr>
          <a:xfrm>
            <a:off x="4572000" y="1524000"/>
            <a:ext cx="4352925" cy="1914525"/>
          </a:xfrm>
        </p:spPr>
        <p:txBody>
          <a:bodyPr/>
          <a:lstStyle/>
          <a:p>
            <a:r>
              <a:rPr lang="en-US" sz="1400"/>
              <a:t>Fixed priority: i.e., Peripheral1 has highest priority</a:t>
            </a:r>
          </a:p>
          <a:p>
            <a:r>
              <a:rPr lang="en-US" sz="1400"/>
              <a:t>Keyword “_at_” followed by memory address forces compiler to place variables in specific memory locations</a:t>
            </a:r>
          </a:p>
          <a:p>
            <a:pPr lvl="1"/>
            <a:r>
              <a:rPr lang="en-US" sz="1200"/>
              <a:t>e.g., memory-mapped registers in arbiter, peripherals</a:t>
            </a:r>
          </a:p>
          <a:p>
            <a:r>
              <a:rPr lang="en-US" sz="1400"/>
              <a:t>A peripheral’s index into interrupt table is sent to memory-mapped register in arbiter</a:t>
            </a:r>
          </a:p>
          <a:p>
            <a:r>
              <a:rPr lang="en-US" sz="1400"/>
              <a:t>Peripherals receive external data and raise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ED044-BC11-45B8-A415-6EAB7B6F249A}" type="slidenum">
              <a:rPr lang="en-US"/>
              <a:pPr/>
              <a:t>55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8237 DMA controller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122238" y="1660525"/>
            <a:ext cx="3544887" cy="1722438"/>
            <a:chOff x="1815" y="3553"/>
            <a:chExt cx="5584" cy="2712"/>
          </a:xfrm>
        </p:grpSpPr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3609" y="3553"/>
              <a:ext cx="2108" cy="271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100" b="1"/>
                <a:t>Intel 8237</a:t>
              </a: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2860" y="3752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1815" y="3574"/>
              <a:ext cx="1085" cy="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en-US" sz="1000"/>
                <a:t>D[7..0]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A[19..0]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ALE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MEMR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MEMW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IOR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IOW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r>
                <a:rPr lang="en-US" sz="1000"/>
                <a:t>HLDA</a:t>
              </a:r>
            </a:p>
            <a:p>
              <a:pPr algn="r">
                <a:spcBef>
                  <a:spcPct val="0"/>
                </a:spcBef>
              </a:pPr>
              <a:r>
                <a:rPr lang="en-US" sz="1000"/>
                <a:t>HRQ</a:t>
              </a:r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2862" y="4002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841" y="424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2851" y="4472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>
              <a:off x="2851" y="4680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>
              <a:off x="2861" y="4931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2861" y="5160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2851" y="585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>
              <a:off x="2861" y="560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6460" y="3570"/>
              <a:ext cx="939" cy="2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sz="1000"/>
                <a:t>REQ 0</a:t>
              </a:r>
            </a:p>
            <a:p>
              <a:pPr algn="l">
                <a:spcBef>
                  <a:spcPct val="0"/>
                </a:spcBef>
              </a:pPr>
              <a:r>
                <a:rPr lang="en-US" sz="1000"/>
                <a:t>ACK 0</a:t>
              </a:r>
            </a:p>
            <a:p>
              <a:pPr algn="l">
                <a:spcBef>
                  <a:spcPct val="0"/>
                </a:spcBef>
              </a:pPr>
              <a:endParaRPr lang="en-US" sz="1000"/>
            </a:p>
            <a:p>
              <a:pPr algn="l">
                <a:spcBef>
                  <a:spcPct val="0"/>
                </a:spcBef>
              </a:pPr>
              <a:r>
                <a:rPr lang="en-US" sz="1000"/>
                <a:t>REQ 1</a:t>
              </a:r>
            </a:p>
            <a:p>
              <a:pPr algn="l">
                <a:spcBef>
                  <a:spcPct val="0"/>
                </a:spcBef>
              </a:pPr>
              <a:r>
                <a:rPr lang="en-US" sz="1000"/>
                <a:t>ACK 1</a:t>
              </a:r>
            </a:p>
            <a:p>
              <a:pPr algn="l">
                <a:spcBef>
                  <a:spcPct val="0"/>
                </a:spcBef>
              </a:pPr>
              <a:endParaRPr lang="en-US" sz="1000"/>
            </a:p>
            <a:p>
              <a:pPr algn="l">
                <a:spcBef>
                  <a:spcPct val="0"/>
                </a:spcBef>
              </a:pPr>
              <a:r>
                <a:rPr lang="en-US" sz="1000"/>
                <a:t>REQ 2</a:t>
              </a:r>
            </a:p>
            <a:p>
              <a:pPr algn="l">
                <a:spcBef>
                  <a:spcPct val="0"/>
                </a:spcBef>
              </a:pPr>
              <a:r>
                <a:rPr lang="en-US" sz="1000"/>
                <a:t>ACK 2</a:t>
              </a:r>
            </a:p>
            <a:p>
              <a:pPr algn="l">
                <a:spcBef>
                  <a:spcPct val="0"/>
                </a:spcBef>
              </a:pPr>
              <a:endParaRPr lang="en-US" sz="1000"/>
            </a:p>
            <a:p>
              <a:pPr algn="l">
                <a:spcBef>
                  <a:spcPct val="0"/>
                </a:spcBef>
              </a:pPr>
              <a:r>
                <a:rPr lang="en-US" sz="1000"/>
                <a:t>REQ 3</a:t>
              </a:r>
            </a:p>
            <a:p>
              <a:pPr algn="l">
                <a:spcBef>
                  <a:spcPct val="0"/>
                </a:spcBef>
              </a:pPr>
              <a:r>
                <a:rPr lang="en-US" sz="1000"/>
                <a:t>ACK 3</a:t>
              </a:r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5739" y="4002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5738" y="378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Freeform 20"/>
            <p:cNvSpPr>
              <a:spLocks/>
            </p:cNvSpPr>
            <p:nvPr/>
          </p:nvSpPr>
          <p:spPr bwMode="auto">
            <a:xfrm>
              <a:off x="5729" y="4660"/>
              <a:ext cx="731" cy="1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31" y="0"/>
                </a:cxn>
              </a:cxnLst>
              <a:rect l="0" t="0" r="r" b="b"/>
              <a:pathLst>
                <a:path w="731" h="10">
                  <a:moveTo>
                    <a:pt x="0" y="10"/>
                  </a:moveTo>
                  <a:lnTo>
                    <a:pt x="73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5728" y="4451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729" y="5369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1" name="Freeform 23"/>
            <p:cNvSpPr>
              <a:spLocks/>
            </p:cNvSpPr>
            <p:nvPr/>
          </p:nvSpPr>
          <p:spPr bwMode="auto">
            <a:xfrm>
              <a:off x="5728" y="5140"/>
              <a:ext cx="732" cy="1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32" y="0"/>
                </a:cxn>
              </a:cxnLst>
              <a:rect l="0" t="0" r="r" b="b"/>
              <a:pathLst>
                <a:path w="732" h="10">
                  <a:moveTo>
                    <a:pt x="0" y="10"/>
                  </a:moveTo>
                  <a:lnTo>
                    <a:pt x="73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5718" y="6068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>
              <a:off x="5717" y="5849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3933825" y="1600200"/>
          <a:ext cx="48577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Worksheet" r:id="rId4" imgW="5858256" imgH="5325059" progId="Excel.Sheet.8">
                  <p:embed/>
                </p:oleObj>
              </mc:Choice>
              <mc:Fallback>
                <p:oleObj name="Worksheet" r:id="rId4" imgW="5858256" imgH="5325059" progId="Excel.Shee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1600200"/>
                        <a:ext cx="48577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36246-EE6C-43BD-A2FC-C017DF56DEEB}" type="slidenum">
              <a:rPr lang="en-US"/>
              <a:pPr/>
              <a:t>56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8259 programmable priority controller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79400" y="1562100"/>
            <a:ext cx="3425825" cy="1455738"/>
            <a:chOff x="2423" y="3701"/>
            <a:chExt cx="5395" cy="2292"/>
          </a:xfrm>
        </p:grpSpPr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4343" y="3701"/>
              <a:ext cx="1793" cy="200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b="1"/>
                <a:t>Intel 8259</a:t>
              </a:r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3594" y="3900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2423" y="3722"/>
              <a:ext cx="1211" cy="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spcBef>
                  <a:spcPct val="0"/>
                </a:spcBef>
              </a:pPr>
              <a:r>
                <a:rPr lang="en-US" sz="900"/>
                <a:t>D[7..0]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A[0..0]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RD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WR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INT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INTA</a:t>
              </a:r>
            </a:p>
            <a:p>
              <a:pPr algn="r">
                <a:spcBef>
                  <a:spcPct val="0"/>
                </a:spcBef>
              </a:pPr>
              <a:endParaRPr lang="en-US" sz="900"/>
            </a:p>
            <a:p>
              <a:pPr algn="r">
                <a:spcBef>
                  <a:spcPct val="0"/>
                </a:spcBef>
              </a:pPr>
              <a:r>
                <a:rPr lang="en-US" sz="900"/>
                <a:t>CAS[2..0]</a:t>
              </a:r>
            </a:p>
            <a:p>
              <a:pPr algn="r">
                <a:spcBef>
                  <a:spcPct val="0"/>
                </a:spcBef>
              </a:pPr>
              <a:r>
                <a:rPr lang="en-US" sz="900"/>
                <a:t>SP/EN</a:t>
              </a:r>
            </a:p>
            <a:p>
              <a:pPr algn="r">
                <a:spcBef>
                  <a:spcPct val="0"/>
                </a:spcBef>
              </a:pPr>
              <a:endParaRPr lang="en-US" sz="1000"/>
            </a:p>
            <a:p>
              <a:pPr algn="r">
                <a:spcBef>
                  <a:spcPct val="0"/>
                </a:spcBef>
              </a:pPr>
              <a:endParaRPr lang="en-US" sz="1000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596" y="4120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3595" y="4738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3595" y="4944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Text Box 11"/>
            <p:cNvSpPr txBox="1">
              <a:spLocks noChangeArrowheads="1"/>
            </p:cNvSpPr>
            <p:nvPr/>
          </p:nvSpPr>
          <p:spPr bwMode="auto">
            <a:xfrm>
              <a:off x="6879" y="3718"/>
              <a:ext cx="939" cy="1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sz="900"/>
                <a:t>IR0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IR1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IR2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IR3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IR4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IR5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IR6</a:t>
              </a:r>
            </a:p>
            <a:p>
              <a:pPr algn="l">
                <a:spcBef>
                  <a:spcPct val="0"/>
                </a:spcBef>
              </a:pPr>
              <a:r>
                <a:rPr lang="en-US" sz="900"/>
                <a:t>IR7</a:t>
              </a:r>
              <a:endParaRPr lang="en-US" sz="1000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6158" y="4075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6157" y="3871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Line 14"/>
            <p:cNvSpPr>
              <a:spLocks noChangeShapeType="1"/>
            </p:cNvSpPr>
            <p:nvPr/>
          </p:nvSpPr>
          <p:spPr bwMode="auto">
            <a:xfrm>
              <a:off x="6169" y="4511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6168" y="4294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6159" y="491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6158" y="4724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>
              <a:off x="6170" y="5334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6169" y="5132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3596" y="4315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Line 21"/>
            <p:cNvSpPr>
              <a:spLocks noChangeShapeType="1"/>
            </p:cNvSpPr>
            <p:nvPr/>
          </p:nvSpPr>
          <p:spPr bwMode="auto">
            <a:xfrm>
              <a:off x="3595" y="453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>
              <a:off x="3605" y="5358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3584" y="5543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0376" name="Object 24"/>
          <p:cNvGraphicFramePr>
            <a:graphicFrameLocks noChangeAspect="1"/>
          </p:cNvGraphicFramePr>
          <p:nvPr/>
        </p:nvGraphicFramePr>
        <p:xfrm>
          <a:off x="3986213" y="1590675"/>
          <a:ext cx="488632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4" name="Worksheet" r:id="rId4" imgW="4886706" imgH="3877056" progId="Excel.Sheet.8">
                  <p:embed/>
                </p:oleObj>
              </mc:Choice>
              <mc:Fallback>
                <p:oleObj name="Worksheet" r:id="rId4" imgW="4886706" imgH="3877056" progId="Excel.Sheet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1590675"/>
                        <a:ext cx="4886325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08E3-AE87-4E1A-91B4-9A0FEB9B3DBD}" type="slidenum">
              <a:rPr lang="en-US"/>
              <a:pPr/>
              <a:t>57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bus architectures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654300"/>
            <a:ext cx="4940300" cy="3035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Processor-local bus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High speed, wide, most frequent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Connects microprocessor, cache, memory controllers, etc.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Peripheral bus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Lower speed, narrower, less frequent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Typically industry standard bus </a:t>
            </a:r>
            <a:r>
              <a:rPr lang="en-US" sz="1800" dirty="0" smtClean="0"/>
              <a:t>(e.g., </a:t>
            </a:r>
            <a:r>
              <a:rPr lang="en-US" sz="1800" dirty="0"/>
              <a:t>PCI) for portability</a:t>
            </a:r>
          </a:p>
        </p:txBody>
      </p:sp>
      <p:grpSp>
        <p:nvGrpSpPr>
          <p:cNvPr id="160796" name="Group 28"/>
          <p:cNvGrpSpPr>
            <a:grpSpLocks/>
          </p:cNvGrpSpPr>
          <p:nvPr/>
        </p:nvGrpSpPr>
        <p:grpSpPr bwMode="auto">
          <a:xfrm>
            <a:off x="4824413" y="2663825"/>
            <a:ext cx="4138612" cy="2524125"/>
            <a:chOff x="2999" y="1518"/>
            <a:chExt cx="2607" cy="1590"/>
          </a:xfrm>
        </p:grpSpPr>
        <p:grpSp>
          <p:nvGrpSpPr>
            <p:cNvPr id="160795" name="Group 27"/>
            <p:cNvGrpSpPr>
              <a:grpSpLocks/>
            </p:cNvGrpSpPr>
            <p:nvPr/>
          </p:nvGrpSpPr>
          <p:grpSpPr bwMode="auto">
            <a:xfrm>
              <a:off x="2999" y="2114"/>
              <a:ext cx="2607" cy="239"/>
              <a:chOff x="2999" y="2114"/>
              <a:chExt cx="2607" cy="239"/>
            </a:xfrm>
          </p:grpSpPr>
          <p:sp>
            <p:nvSpPr>
              <p:cNvPr id="160774" name="Line 6"/>
              <p:cNvSpPr>
                <a:spLocks noChangeShapeType="1"/>
              </p:cNvSpPr>
              <p:nvPr/>
            </p:nvSpPr>
            <p:spPr bwMode="auto">
              <a:xfrm flipV="1">
                <a:off x="2999" y="2114"/>
                <a:ext cx="260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75" name="Line 7"/>
              <p:cNvSpPr>
                <a:spLocks noChangeShapeType="1"/>
              </p:cNvSpPr>
              <p:nvPr/>
            </p:nvSpPr>
            <p:spPr bwMode="auto">
              <a:xfrm>
                <a:off x="5405" y="2114"/>
                <a:ext cx="1" cy="23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776" name="Text Box 8"/>
              <p:cNvSpPr txBox="1">
                <a:spLocks noChangeArrowheads="1"/>
              </p:cNvSpPr>
              <p:nvPr/>
            </p:nvSpPr>
            <p:spPr bwMode="auto">
              <a:xfrm>
                <a:off x="3285" y="2154"/>
                <a:ext cx="1599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/>
                  <a:t>Processor-local bus</a:t>
                </a:r>
              </a:p>
            </p:txBody>
          </p:sp>
        </p:grp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22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Micro-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processor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3744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Cache</a:t>
              </a: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428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Memory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controller</a:t>
              </a:r>
            </a:p>
          </p:txBody>
        </p:sp>
        <p:sp>
          <p:nvSpPr>
            <p:cNvPr id="160780" name="Rectangle 12"/>
            <p:cNvSpPr>
              <a:spLocks noChangeArrowheads="1"/>
            </p:cNvSpPr>
            <p:nvPr/>
          </p:nvSpPr>
          <p:spPr bwMode="auto">
            <a:xfrm>
              <a:off x="4832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DMA</a:t>
              </a:r>
            </a:p>
            <a:p>
              <a:pPr>
                <a:spcBef>
                  <a:spcPct val="0"/>
                </a:spcBef>
              </a:pPr>
              <a:r>
                <a:rPr lang="en-US"/>
                <a:t>controller</a:t>
              </a:r>
            </a:p>
          </p:txBody>
        </p:sp>
        <p:sp>
          <p:nvSpPr>
            <p:cNvPr id="160781" name="Line 13"/>
            <p:cNvSpPr>
              <a:spLocks noChangeShapeType="1"/>
            </p:cNvSpPr>
            <p:nvPr/>
          </p:nvSpPr>
          <p:spPr bwMode="auto">
            <a:xfrm>
              <a:off x="3457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2" name="Line 14"/>
            <p:cNvSpPr>
              <a:spLocks noChangeShapeType="1"/>
            </p:cNvSpPr>
            <p:nvPr/>
          </p:nvSpPr>
          <p:spPr bwMode="auto">
            <a:xfrm>
              <a:off x="397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3" name="Line 15"/>
            <p:cNvSpPr>
              <a:spLocks noChangeShapeType="1"/>
            </p:cNvSpPr>
            <p:nvPr/>
          </p:nvSpPr>
          <p:spPr bwMode="auto">
            <a:xfrm>
              <a:off x="4489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4" name="Line 16"/>
            <p:cNvSpPr>
              <a:spLocks noChangeShapeType="1"/>
            </p:cNvSpPr>
            <p:nvPr/>
          </p:nvSpPr>
          <p:spPr bwMode="auto">
            <a:xfrm>
              <a:off x="503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5" name="Rectangle 17"/>
            <p:cNvSpPr>
              <a:spLocks noChangeArrowheads="1"/>
            </p:cNvSpPr>
            <p:nvPr/>
          </p:nvSpPr>
          <p:spPr bwMode="auto">
            <a:xfrm>
              <a:off x="5176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Bridge</a:t>
              </a:r>
            </a:p>
          </p:txBody>
        </p:sp>
        <p:sp>
          <p:nvSpPr>
            <p:cNvPr id="160786" name="Line 18"/>
            <p:cNvSpPr>
              <a:spLocks noChangeShapeType="1"/>
            </p:cNvSpPr>
            <p:nvPr/>
          </p:nvSpPr>
          <p:spPr bwMode="auto">
            <a:xfrm flipV="1">
              <a:off x="2999" y="2949"/>
              <a:ext cx="260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7" name="Line 19"/>
            <p:cNvSpPr>
              <a:spLocks noChangeShapeType="1"/>
            </p:cNvSpPr>
            <p:nvPr/>
          </p:nvSpPr>
          <p:spPr bwMode="auto">
            <a:xfrm>
              <a:off x="5405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8" name="Line 20"/>
            <p:cNvSpPr>
              <a:spLocks noChangeShapeType="1"/>
            </p:cNvSpPr>
            <p:nvPr/>
          </p:nvSpPr>
          <p:spPr bwMode="auto">
            <a:xfrm>
              <a:off x="448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89" name="Rectangle 21"/>
            <p:cNvSpPr>
              <a:spLocks noChangeArrowheads="1"/>
            </p:cNvSpPr>
            <p:nvPr/>
          </p:nvSpPr>
          <p:spPr bwMode="auto">
            <a:xfrm>
              <a:off x="428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</a:t>
              </a:r>
            </a:p>
          </p:txBody>
        </p:sp>
        <p:sp>
          <p:nvSpPr>
            <p:cNvPr id="160790" name="Line 22"/>
            <p:cNvSpPr>
              <a:spLocks noChangeShapeType="1"/>
            </p:cNvSpPr>
            <p:nvPr/>
          </p:nvSpPr>
          <p:spPr bwMode="auto">
            <a:xfrm>
              <a:off x="3973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91" name="Rectangle 23"/>
            <p:cNvSpPr>
              <a:spLocks noChangeArrowheads="1"/>
            </p:cNvSpPr>
            <p:nvPr/>
          </p:nvSpPr>
          <p:spPr bwMode="auto">
            <a:xfrm>
              <a:off x="3773" y="2353"/>
              <a:ext cx="429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</a:t>
              </a:r>
            </a:p>
          </p:txBody>
        </p:sp>
        <p:sp>
          <p:nvSpPr>
            <p:cNvPr id="160792" name="Line 24"/>
            <p:cNvSpPr>
              <a:spLocks noChangeShapeType="1"/>
            </p:cNvSpPr>
            <p:nvPr/>
          </p:nvSpPr>
          <p:spPr bwMode="auto">
            <a:xfrm>
              <a:off x="342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793" name="Rectangle 25"/>
            <p:cNvSpPr>
              <a:spLocks noChangeArrowheads="1"/>
            </p:cNvSpPr>
            <p:nvPr/>
          </p:nvSpPr>
          <p:spPr bwMode="auto">
            <a:xfrm>
              <a:off x="322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Peripheral</a:t>
              </a:r>
            </a:p>
          </p:txBody>
        </p:sp>
        <p:sp>
          <p:nvSpPr>
            <p:cNvPr id="160794" name="Text Box 26"/>
            <p:cNvSpPr txBox="1">
              <a:spLocks noChangeArrowheads="1"/>
            </p:cNvSpPr>
            <p:nvPr/>
          </p:nvSpPr>
          <p:spPr bwMode="auto">
            <a:xfrm>
              <a:off x="3285" y="2989"/>
              <a:ext cx="63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Peripheral bus</a:t>
              </a:r>
            </a:p>
          </p:txBody>
        </p:sp>
      </p:grpSp>
      <p:sp>
        <p:nvSpPr>
          <p:cNvPr id="160797" name="Rectangle 29"/>
          <p:cNvSpPr>
            <a:spLocks noChangeArrowheads="1"/>
          </p:cNvSpPr>
          <p:nvPr/>
        </p:nvSpPr>
        <p:spPr bwMode="auto">
          <a:xfrm>
            <a:off x="203200" y="1524000"/>
            <a:ext cx="83439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/>
              <a:t>Don’t want one bus for all communication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kumimoji="1" lang="en-US" sz="1800"/>
              <a:t>Peripherals would need high-speed, processor-specific bus interface</a:t>
            </a: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1600"/>
              <a:t>excess gates, power consumption, and cost; less portable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kumimoji="1" lang="en-US" sz="1800"/>
              <a:t>Too many peripherals slows down bus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228600" y="5410200"/>
            <a:ext cx="84709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/>
              <a:t>Bridge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kumimoji="1" lang="en-US" sz="1800"/>
              <a:t>Single-purpose processor converts communication between busses</a:t>
            </a:r>
            <a:endParaRPr kumimoji="1"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37476-4F33-4945-8F5B-777FC3D20CD1}" type="slidenum">
              <a:rPr lang="en-US"/>
              <a:pPr/>
              <a:t>58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communication principles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76375"/>
            <a:ext cx="8420100" cy="4600575"/>
          </a:xfrm>
        </p:spPr>
        <p:txBody>
          <a:bodyPr/>
          <a:lstStyle/>
          <a:p>
            <a:r>
              <a:rPr lang="en-US" sz="2000"/>
              <a:t>Layering</a:t>
            </a:r>
          </a:p>
          <a:p>
            <a:pPr lvl="1"/>
            <a:r>
              <a:rPr lang="en-US" sz="1800"/>
              <a:t>Break complexity of communication protocol into pieces easier to design and understand</a:t>
            </a:r>
          </a:p>
          <a:p>
            <a:pPr lvl="1"/>
            <a:r>
              <a:rPr lang="en-US" sz="1800"/>
              <a:t>Lower levels provide services to higher level</a:t>
            </a:r>
          </a:p>
          <a:p>
            <a:pPr lvl="2"/>
            <a:r>
              <a:rPr lang="en-US" sz="1600"/>
              <a:t>Lower level might work with bits while higher level might work with packets of data</a:t>
            </a:r>
          </a:p>
          <a:p>
            <a:pPr lvl="1"/>
            <a:r>
              <a:rPr lang="en-US" sz="1800"/>
              <a:t>Physical layer</a:t>
            </a:r>
          </a:p>
          <a:p>
            <a:pPr lvl="2"/>
            <a:r>
              <a:rPr lang="en-US" sz="1600"/>
              <a:t>Lowest level in hierarchy</a:t>
            </a:r>
          </a:p>
          <a:p>
            <a:pPr lvl="2"/>
            <a:r>
              <a:rPr lang="en-US" sz="1600"/>
              <a:t>Medium to carry data from one actor (device or node) to another</a:t>
            </a:r>
          </a:p>
          <a:p>
            <a:r>
              <a:rPr lang="en-US" sz="2000"/>
              <a:t>Parallel communication</a:t>
            </a:r>
          </a:p>
          <a:p>
            <a:pPr lvl="1"/>
            <a:r>
              <a:rPr lang="en-US" sz="1800"/>
              <a:t>Physical layer capable of transporting multiple bits of data</a:t>
            </a:r>
          </a:p>
          <a:p>
            <a:r>
              <a:rPr lang="en-US" sz="2000"/>
              <a:t>Serial communication</a:t>
            </a:r>
          </a:p>
          <a:p>
            <a:pPr lvl="1"/>
            <a:r>
              <a:rPr lang="en-US" sz="1800"/>
              <a:t>Physical layer transports one bit of data at a time</a:t>
            </a:r>
          </a:p>
          <a:p>
            <a:r>
              <a:rPr lang="en-US" sz="2000"/>
              <a:t>Wireless communication</a:t>
            </a:r>
          </a:p>
          <a:p>
            <a:pPr lvl="1"/>
            <a:r>
              <a:rPr lang="en-US" sz="1800"/>
              <a:t>No physical connection needed for transport at physical layer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DD806-B3C9-445C-843E-0D13F0AB506B}" type="slidenum">
              <a:rPr lang="en-US"/>
              <a:pPr/>
              <a:t>59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communication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Multiple data, control, and possibly power wires</a:t>
            </a:r>
          </a:p>
          <a:p>
            <a:pPr lvl="1"/>
            <a:r>
              <a:rPr lang="en-US" sz="2000"/>
              <a:t>One bit per wire</a:t>
            </a:r>
          </a:p>
          <a:p>
            <a:r>
              <a:rPr lang="en-US" sz="2400"/>
              <a:t>High data throughput with short distances</a:t>
            </a:r>
          </a:p>
          <a:p>
            <a:r>
              <a:rPr lang="en-US" sz="2400"/>
              <a:t>Typically used when connecting devices on same IC or same circuit board</a:t>
            </a:r>
          </a:p>
          <a:p>
            <a:pPr lvl="1"/>
            <a:r>
              <a:rPr lang="en-US" sz="2000"/>
              <a:t>Bus must be kept short</a:t>
            </a:r>
          </a:p>
          <a:p>
            <a:pPr lvl="2"/>
            <a:r>
              <a:rPr lang="en-US" sz="1800"/>
              <a:t>long parallel wires result in high capacitance values which requires more time to charge/discharge</a:t>
            </a:r>
          </a:p>
          <a:p>
            <a:pPr lvl="2"/>
            <a:r>
              <a:rPr lang="en-US" sz="1800"/>
              <a:t>Data misalignment between wires increases as length increases</a:t>
            </a:r>
          </a:p>
          <a:p>
            <a:r>
              <a:rPr lang="en-US" sz="2400"/>
              <a:t>Higher cost, 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94AB2-03D5-49E7-85BF-FCE03DAB4CF5}" type="slidenum">
              <a:rPr lang="en-US"/>
              <a:pPr/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3286125"/>
            <a:ext cx="8382000" cy="2828925"/>
          </a:xfrm>
        </p:spPr>
        <p:txBody>
          <a:bodyPr/>
          <a:lstStyle/>
          <a:p>
            <a:r>
              <a:rPr lang="en-US" sz="1800"/>
              <a:t>Conducting device on periphery</a:t>
            </a:r>
          </a:p>
          <a:p>
            <a:r>
              <a:rPr lang="en-US" sz="1800"/>
              <a:t>Connects bus to processor or memory</a:t>
            </a:r>
          </a:p>
          <a:p>
            <a:r>
              <a:rPr lang="en-US" sz="1800"/>
              <a:t>Often referred to as a </a:t>
            </a:r>
            <a:r>
              <a:rPr lang="en-US" sz="1800" i="1"/>
              <a:t>pin</a:t>
            </a:r>
          </a:p>
          <a:p>
            <a:pPr lvl="1"/>
            <a:r>
              <a:rPr lang="en-US" sz="1600"/>
              <a:t>Actual pins on periphery of IC package that plug into socket on printed-circuit board</a:t>
            </a:r>
          </a:p>
          <a:p>
            <a:pPr lvl="1"/>
            <a:r>
              <a:rPr lang="en-US" sz="1600"/>
              <a:t>Sometimes metallic balls instead of pins</a:t>
            </a:r>
          </a:p>
          <a:p>
            <a:pPr lvl="1"/>
            <a:r>
              <a:rPr lang="en-US" sz="1600"/>
              <a:t>Today, metal “pads” connecting processors and memories within single IC</a:t>
            </a:r>
          </a:p>
          <a:p>
            <a:r>
              <a:rPr lang="en-US" sz="1800"/>
              <a:t>Single wire or set of wires with single function</a:t>
            </a:r>
          </a:p>
          <a:p>
            <a:pPr lvl="1"/>
            <a:r>
              <a:rPr lang="en-US" sz="1600"/>
              <a:t>E.g., 12-wire address port</a:t>
            </a:r>
          </a:p>
          <a:p>
            <a:endParaRPr lang="en-US" sz="1800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4587875" y="3176588"/>
            <a:ext cx="70008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i="1"/>
              <a:t>bus</a:t>
            </a:r>
          </a:p>
        </p:txBody>
      </p:sp>
      <p:grpSp>
        <p:nvGrpSpPr>
          <p:cNvPr id="151576" name="Group 24"/>
          <p:cNvGrpSpPr>
            <a:grpSpLocks/>
          </p:cNvGrpSpPr>
          <p:nvPr/>
        </p:nvGrpSpPr>
        <p:grpSpPr bwMode="auto">
          <a:xfrm>
            <a:off x="2371725" y="1639888"/>
            <a:ext cx="3895725" cy="1536700"/>
            <a:chOff x="1494" y="1033"/>
            <a:chExt cx="2454" cy="968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2274" y="1076"/>
              <a:ext cx="528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Processor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419" y="1076"/>
              <a:ext cx="529" cy="8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Memory</a:t>
              </a:r>
            </a:p>
          </p:txBody>
        </p:sp>
        <p:sp>
          <p:nvSpPr>
            <p:cNvPr id="151559" name="Line 7"/>
            <p:cNvSpPr>
              <a:spLocks noChangeShapeType="1"/>
            </p:cNvSpPr>
            <p:nvPr/>
          </p:nvSpPr>
          <p:spPr bwMode="auto">
            <a:xfrm>
              <a:off x="2802" y="1179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60" name="Line 8"/>
            <p:cNvSpPr>
              <a:spLocks noChangeShapeType="1"/>
            </p:cNvSpPr>
            <p:nvPr/>
          </p:nvSpPr>
          <p:spPr bwMode="auto">
            <a:xfrm>
              <a:off x="2802" y="1385"/>
              <a:ext cx="6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2802" y="1591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2802" y="1796"/>
              <a:ext cx="61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2884" y="1033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51564" name="Text Box 12"/>
            <p:cNvSpPr txBox="1">
              <a:spLocks noChangeArrowheads="1"/>
            </p:cNvSpPr>
            <p:nvPr/>
          </p:nvSpPr>
          <p:spPr bwMode="auto">
            <a:xfrm>
              <a:off x="2896" y="1239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2776" y="1445"/>
              <a:ext cx="66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addr[0-11]</a:t>
              </a:r>
            </a:p>
          </p:txBody>
        </p:sp>
        <p:sp>
          <p:nvSpPr>
            <p:cNvPr id="151566" name="Text Box 14"/>
            <p:cNvSpPr txBox="1">
              <a:spLocks noChangeArrowheads="1"/>
            </p:cNvSpPr>
            <p:nvPr/>
          </p:nvSpPr>
          <p:spPr bwMode="auto">
            <a:xfrm>
              <a:off x="2826" y="1651"/>
              <a:ext cx="57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data[0-7]</a:t>
              </a:r>
            </a:p>
          </p:txBody>
        </p:sp>
        <p:sp>
          <p:nvSpPr>
            <p:cNvPr id="151568" name="AutoShape 16"/>
            <p:cNvSpPr>
              <a:spLocks/>
            </p:cNvSpPr>
            <p:nvPr/>
          </p:nvSpPr>
          <p:spPr bwMode="auto">
            <a:xfrm rot="5400000">
              <a:off x="3059" y="1729"/>
              <a:ext cx="103" cy="441"/>
            </a:xfrm>
            <a:prstGeom prst="rightBrace">
              <a:avLst>
                <a:gd name="adj1" fmla="val 356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 flipH="1">
              <a:off x="3040" y="1550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 flipH="1">
              <a:off x="3040" y="175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571" name="Oval 19"/>
            <p:cNvSpPr>
              <a:spLocks noChangeArrowheads="1"/>
            </p:cNvSpPr>
            <p:nvPr/>
          </p:nvSpPr>
          <p:spPr bwMode="auto">
            <a:xfrm>
              <a:off x="2746" y="1512"/>
              <a:ext cx="138" cy="1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 flipH="1" flipV="1">
              <a:off x="1924" y="1330"/>
              <a:ext cx="832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494" y="1183"/>
              <a:ext cx="439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400"/>
                <a:t>port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33FC9-E8E0-42C6-AF53-648BA3615B86}" type="slidenum">
              <a:rPr lang="en-US"/>
              <a:pPr/>
              <a:t>60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communication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67725" cy="4495800"/>
          </a:xfrm>
        </p:spPr>
        <p:txBody>
          <a:bodyPr/>
          <a:lstStyle/>
          <a:p>
            <a:r>
              <a:rPr lang="en-US" sz="2400"/>
              <a:t>Single data wire, possibly also control and power wires</a:t>
            </a:r>
          </a:p>
          <a:p>
            <a:r>
              <a:rPr lang="en-US" sz="2400"/>
              <a:t>Words transmitted one bit at a time</a:t>
            </a:r>
          </a:p>
          <a:p>
            <a:r>
              <a:rPr lang="en-US" sz="2400"/>
              <a:t>Higher data throughput with long distances</a:t>
            </a:r>
          </a:p>
          <a:p>
            <a:pPr lvl="1"/>
            <a:r>
              <a:rPr lang="en-US" sz="2000"/>
              <a:t>Less average capacitance, so more bits per unit of time</a:t>
            </a:r>
          </a:p>
          <a:p>
            <a:r>
              <a:rPr lang="en-US" sz="2400"/>
              <a:t>Cheaper, less bulky</a:t>
            </a:r>
          </a:p>
          <a:p>
            <a:r>
              <a:rPr lang="en-US" sz="2400"/>
              <a:t>More complex interfacing logic and communication protocol</a:t>
            </a:r>
          </a:p>
          <a:p>
            <a:pPr lvl="1"/>
            <a:r>
              <a:rPr lang="en-US" sz="2000"/>
              <a:t>Sender needs to decompose word into bits</a:t>
            </a:r>
          </a:p>
          <a:p>
            <a:pPr lvl="1"/>
            <a:r>
              <a:rPr lang="en-US" sz="2000"/>
              <a:t>Receiver needs to recompose bits into word</a:t>
            </a:r>
          </a:p>
          <a:p>
            <a:pPr lvl="1"/>
            <a:r>
              <a:rPr lang="en-US" sz="2000"/>
              <a:t>Control signals often sent on same wire as data increasing protocol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4D6D-8C8C-4CD4-B8A7-E56B78D4EBB7}" type="slidenum">
              <a:rPr lang="en-US"/>
              <a:pPr/>
              <a:t>61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communication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Infrared (IR)</a:t>
            </a:r>
          </a:p>
          <a:p>
            <a:pPr lvl="1"/>
            <a:r>
              <a:rPr lang="en-US" sz="2000"/>
              <a:t>Electronic wave frequencies just below visible light spectrum</a:t>
            </a:r>
          </a:p>
          <a:p>
            <a:pPr lvl="1"/>
            <a:r>
              <a:rPr lang="en-US" sz="2000"/>
              <a:t>Diode emits infrared light to generate signal</a:t>
            </a:r>
          </a:p>
          <a:p>
            <a:pPr lvl="1"/>
            <a:r>
              <a:rPr lang="en-US" sz="2000"/>
              <a:t>Infrared transistor detects signal, conducts when exposed to infrared light</a:t>
            </a:r>
          </a:p>
          <a:p>
            <a:pPr lvl="1"/>
            <a:r>
              <a:rPr lang="en-US" sz="2000"/>
              <a:t>Cheap to build</a:t>
            </a:r>
          </a:p>
          <a:p>
            <a:pPr lvl="1"/>
            <a:r>
              <a:rPr lang="en-US" sz="2000"/>
              <a:t>Need</a:t>
            </a:r>
            <a:r>
              <a:rPr lang="en-US"/>
              <a:t> </a:t>
            </a:r>
            <a:r>
              <a:rPr lang="en-US" sz="2000"/>
              <a:t>line of sight, limited range</a:t>
            </a:r>
            <a:endParaRPr lang="en-US"/>
          </a:p>
          <a:p>
            <a:r>
              <a:rPr lang="en-US" sz="2400"/>
              <a:t>Radio frequency (RF)</a:t>
            </a:r>
          </a:p>
          <a:p>
            <a:pPr lvl="1"/>
            <a:r>
              <a:rPr lang="en-US" sz="2000"/>
              <a:t>Electromagnetic wave frequencies in radio spectrum</a:t>
            </a:r>
          </a:p>
          <a:p>
            <a:pPr lvl="1"/>
            <a:r>
              <a:rPr lang="en-US" sz="2000"/>
              <a:t>Analog circuitry and antenna needed on both sides of transmission</a:t>
            </a:r>
          </a:p>
          <a:p>
            <a:pPr lvl="1"/>
            <a:r>
              <a:rPr lang="en-US" sz="2000"/>
              <a:t>Line of sight not needed, transmitter power determines range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D59D9-3578-4283-81B0-C7EF963D2A58}" type="slidenum">
              <a:rPr lang="en-US"/>
              <a:pPr/>
              <a:t>62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 and correction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Often part of bus protocol</a:t>
            </a:r>
          </a:p>
          <a:p>
            <a:pPr>
              <a:lnSpc>
                <a:spcPct val="90000"/>
              </a:lnSpc>
            </a:pPr>
            <a:r>
              <a:rPr lang="en-US" sz="2000"/>
              <a:t>Error detection: ability of receiver to detect errors during transmission</a:t>
            </a:r>
          </a:p>
          <a:p>
            <a:pPr>
              <a:lnSpc>
                <a:spcPct val="90000"/>
              </a:lnSpc>
            </a:pPr>
            <a:r>
              <a:rPr lang="en-US" sz="2000"/>
              <a:t>Error correction: ability of receiver and transmitter to cooperate to correct problem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Typically done by acknowledgement/retransmission protocol</a:t>
            </a:r>
          </a:p>
          <a:p>
            <a:pPr>
              <a:lnSpc>
                <a:spcPct val="90000"/>
              </a:lnSpc>
            </a:pPr>
            <a:r>
              <a:rPr lang="en-US" sz="2000"/>
              <a:t>Bit error: single bit is inverted</a:t>
            </a:r>
          </a:p>
          <a:p>
            <a:pPr>
              <a:lnSpc>
                <a:spcPct val="90000"/>
              </a:lnSpc>
            </a:pPr>
            <a:r>
              <a:rPr lang="en-US" sz="2000"/>
              <a:t>Burst of bit error: consecutive bits received incorrectly</a:t>
            </a:r>
          </a:p>
          <a:p>
            <a:pPr>
              <a:lnSpc>
                <a:spcPct val="90000"/>
              </a:lnSpc>
            </a:pPr>
            <a:r>
              <a:rPr lang="en-US" sz="2000"/>
              <a:t>Parity: extra bit sent with word used for error detection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Odd parity: data word plus parity bit contains odd number of 1’s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Even parity: data word plus parity bit contains even number of 1’s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Always detects single bit errors, but not all burst bit errors</a:t>
            </a:r>
          </a:p>
          <a:p>
            <a:pPr>
              <a:lnSpc>
                <a:spcPct val="90000"/>
              </a:lnSpc>
            </a:pPr>
            <a:r>
              <a:rPr lang="en-US" sz="2000"/>
              <a:t>Checksum: extra word sent with data packet of multiple words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extra word contains XOR sum of all data words in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9FB14-A554-414A-97A2-630EFFE9BF45}" type="slidenum">
              <a:rPr lang="en-US"/>
              <a:pPr/>
              <a:t>63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</a:t>
            </a:r>
            <a:r>
              <a:rPr kumimoji="0" lang="en-US"/>
              <a:t>I</a:t>
            </a:r>
            <a:r>
              <a:rPr kumimoji="0" lang="en-US" baseline="30000"/>
              <a:t>2</a:t>
            </a:r>
            <a:r>
              <a:rPr kumimoji="0" lang="en-US"/>
              <a:t>C</a:t>
            </a:r>
            <a:r>
              <a:rPr kumimoji="0" lang="en-US" sz="3200"/>
              <a:t>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77250" cy="4495800"/>
          </a:xfrm>
        </p:spPr>
        <p:txBody>
          <a:bodyPr/>
          <a:lstStyle/>
          <a:p>
            <a:r>
              <a:rPr kumimoji="0" lang="en-US" sz="2400"/>
              <a:t>I</a:t>
            </a:r>
            <a:r>
              <a:rPr kumimoji="0" lang="en-US" sz="2400" baseline="30000"/>
              <a:t>2</a:t>
            </a:r>
            <a:r>
              <a:rPr kumimoji="0" lang="en-US" sz="2400"/>
              <a:t>C (Inter-IC)</a:t>
            </a:r>
          </a:p>
          <a:p>
            <a:pPr lvl="1"/>
            <a:r>
              <a:rPr kumimoji="0" lang="en-US" sz="2000"/>
              <a:t>Two-wire serial bus protocol developed by Philips Semiconductors nearly 20 years ago</a:t>
            </a:r>
          </a:p>
          <a:p>
            <a:pPr lvl="1"/>
            <a:r>
              <a:rPr kumimoji="0" lang="en-US" sz="2000"/>
              <a:t>Enables peripheral ICs to communicate using simple communication hardware</a:t>
            </a:r>
          </a:p>
          <a:p>
            <a:pPr lvl="1"/>
            <a:r>
              <a:rPr kumimoji="0" lang="en-US" sz="2000"/>
              <a:t>Data transfer rates up to 100 kbits/s and 7-bit addressing possible in normal mode</a:t>
            </a:r>
          </a:p>
          <a:p>
            <a:pPr lvl="1"/>
            <a:r>
              <a:rPr kumimoji="0" lang="en-US" sz="2000"/>
              <a:t>3.4 Mbits/s and 10-bit addressing in fast-mode</a:t>
            </a:r>
          </a:p>
          <a:p>
            <a:pPr lvl="1"/>
            <a:r>
              <a:rPr kumimoji="0" lang="en-US" sz="2000"/>
              <a:t>Common devices capable of interfacing to I</a:t>
            </a:r>
            <a:r>
              <a:rPr kumimoji="0" lang="en-US" sz="2000" baseline="30000"/>
              <a:t>2</a:t>
            </a:r>
            <a:r>
              <a:rPr kumimoji="0" lang="en-US" sz="2000"/>
              <a:t>C bus:</a:t>
            </a:r>
          </a:p>
          <a:p>
            <a:pPr lvl="2"/>
            <a:r>
              <a:rPr kumimoji="0" lang="en-US" sz="1800"/>
              <a:t>EPROMS, Flash, and some RAM memory, real-time clocks, watchdog timers, and microcontrollers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2A4D0-C8BC-4397-AFFB-D63A3029320D}" type="slidenum">
              <a:rPr lang="en-US"/>
              <a:pPr/>
              <a:t>64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bus structure</a:t>
            </a:r>
          </a:p>
        </p:txBody>
      </p: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1473200" y="1495425"/>
            <a:ext cx="6010275" cy="1373188"/>
            <a:chOff x="1511" y="1814"/>
            <a:chExt cx="7246" cy="2045"/>
          </a:xfrm>
        </p:grpSpPr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1511" y="1814"/>
              <a:ext cx="746" cy="7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SCL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SDA</a:t>
              </a:r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 flipV="1">
              <a:off x="2099" y="2046"/>
              <a:ext cx="6222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 flipV="1">
              <a:off x="2099" y="2224"/>
              <a:ext cx="6222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2427" y="2552"/>
              <a:ext cx="1192" cy="9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Micro-controller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(master)</a:t>
              </a:r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 flipV="1">
              <a:off x="2596" y="2046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V="1">
              <a:off x="2782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3733" y="2552"/>
              <a:ext cx="1192" cy="9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EEPROM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3" name="Text Box 13"/>
            <p:cNvSpPr txBox="1">
              <a:spLocks noChangeArrowheads="1"/>
            </p:cNvSpPr>
            <p:nvPr/>
          </p:nvSpPr>
          <p:spPr bwMode="auto">
            <a:xfrm>
              <a:off x="5032" y="2553"/>
              <a:ext cx="1192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Temp. Sensor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6338" y="2552"/>
              <a:ext cx="1192" cy="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LCD-controller</a:t>
              </a:r>
            </a:p>
            <a:p>
              <a:pPr algn="l">
                <a:spcBef>
                  <a:spcPct val="0"/>
                </a:spcBef>
              </a:pPr>
              <a:r>
                <a:rPr lang="en-US"/>
                <a:t>(servant)</a:t>
              </a:r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 flipV="1">
              <a:off x="3938" y="2046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6" name="Line 16"/>
            <p:cNvSpPr>
              <a:spLocks noChangeShapeType="1"/>
            </p:cNvSpPr>
            <p:nvPr/>
          </p:nvSpPr>
          <p:spPr bwMode="auto">
            <a:xfrm flipV="1">
              <a:off x="4124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 flipV="1">
              <a:off x="5307" y="2037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 flipV="1">
              <a:off x="5493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 flipV="1">
              <a:off x="6516" y="2037"/>
              <a:ext cx="0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 flipV="1">
              <a:off x="6702" y="2215"/>
              <a:ext cx="9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7930" y="2046"/>
              <a:ext cx="0" cy="9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8196" y="2233"/>
              <a:ext cx="0" cy="7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8028" y="2899"/>
              <a:ext cx="0" cy="1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8099" y="2899"/>
              <a:ext cx="0" cy="16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7939" y="2979"/>
              <a:ext cx="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26"/>
            <p:cNvSpPr>
              <a:spLocks noChangeShapeType="1"/>
            </p:cNvSpPr>
            <p:nvPr/>
          </p:nvSpPr>
          <p:spPr bwMode="auto">
            <a:xfrm>
              <a:off x="8117" y="2979"/>
              <a:ext cx="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Text Box 27"/>
            <p:cNvSpPr txBox="1">
              <a:spLocks noChangeArrowheads="1"/>
            </p:cNvSpPr>
            <p:nvPr/>
          </p:nvSpPr>
          <p:spPr bwMode="auto">
            <a:xfrm>
              <a:off x="7681" y="3077"/>
              <a:ext cx="1076" cy="3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/>
                <a:t>&lt; 400 pF</a:t>
              </a:r>
            </a:p>
          </p:txBody>
        </p:sp>
        <p:sp>
          <p:nvSpPr>
            <p:cNvPr id="102428" name="Text Box 28"/>
            <p:cNvSpPr txBox="1">
              <a:spLocks noChangeArrowheads="1"/>
            </p:cNvSpPr>
            <p:nvPr/>
          </p:nvSpPr>
          <p:spPr bwMode="auto">
            <a:xfrm>
              <a:off x="3750" y="3548"/>
              <a:ext cx="377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r>
                <a:rPr lang="en-US" i="1"/>
                <a:t>Addr=0x01     Addr=0x02        Addr=0x03</a:t>
              </a:r>
            </a:p>
          </p:txBody>
        </p:sp>
      </p:grpSp>
      <p:grpSp>
        <p:nvGrpSpPr>
          <p:cNvPr id="102861" name="Group 461"/>
          <p:cNvGrpSpPr>
            <a:grpSpLocks/>
          </p:cNvGrpSpPr>
          <p:nvPr/>
        </p:nvGrpSpPr>
        <p:grpSpPr bwMode="auto">
          <a:xfrm>
            <a:off x="1323975" y="4362450"/>
            <a:ext cx="6357938" cy="1677988"/>
            <a:chOff x="984" y="2718"/>
            <a:chExt cx="4005" cy="1057"/>
          </a:xfrm>
        </p:grpSpPr>
        <p:grpSp>
          <p:nvGrpSpPr>
            <p:cNvPr id="102790" name="Group 390"/>
            <p:cNvGrpSpPr>
              <a:grpSpLocks/>
            </p:cNvGrpSpPr>
            <p:nvPr/>
          </p:nvGrpSpPr>
          <p:grpSpPr bwMode="auto">
            <a:xfrm>
              <a:off x="1242" y="3048"/>
              <a:ext cx="3744" cy="576"/>
              <a:chOff x="726" y="2922"/>
              <a:chExt cx="3744" cy="576"/>
            </a:xfrm>
          </p:grpSpPr>
          <p:sp>
            <p:nvSpPr>
              <p:cNvPr id="102664" name="Text Box 264"/>
              <p:cNvSpPr txBox="1">
                <a:spLocks noChangeArrowheads="1"/>
              </p:cNvSpPr>
              <p:nvPr/>
            </p:nvSpPr>
            <p:spPr bwMode="auto">
              <a:xfrm>
                <a:off x="72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5" name="Text Box 265"/>
              <p:cNvSpPr txBox="1">
                <a:spLocks noChangeArrowheads="1"/>
              </p:cNvSpPr>
              <p:nvPr/>
            </p:nvSpPr>
            <p:spPr bwMode="auto">
              <a:xfrm>
                <a:off x="87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6" name="Text Box 266"/>
              <p:cNvSpPr txBox="1">
                <a:spLocks noChangeArrowheads="1"/>
              </p:cNvSpPr>
              <p:nvPr/>
            </p:nvSpPr>
            <p:spPr bwMode="auto">
              <a:xfrm>
                <a:off x="101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7" name="Text Box 267"/>
              <p:cNvSpPr txBox="1">
                <a:spLocks noChangeArrowheads="1"/>
              </p:cNvSpPr>
              <p:nvPr/>
            </p:nvSpPr>
            <p:spPr bwMode="auto">
              <a:xfrm>
                <a:off x="115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69" name="Text Box 269"/>
              <p:cNvSpPr txBox="1">
                <a:spLocks noChangeArrowheads="1"/>
              </p:cNvSpPr>
              <p:nvPr/>
            </p:nvSpPr>
            <p:spPr bwMode="auto">
              <a:xfrm>
                <a:off x="72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0" name="Text Box 270"/>
              <p:cNvSpPr txBox="1">
                <a:spLocks noChangeArrowheads="1"/>
              </p:cNvSpPr>
              <p:nvPr/>
            </p:nvSpPr>
            <p:spPr bwMode="auto">
              <a:xfrm>
                <a:off x="87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1" name="Text Box 271"/>
              <p:cNvSpPr txBox="1">
                <a:spLocks noChangeArrowheads="1"/>
              </p:cNvSpPr>
              <p:nvPr/>
            </p:nvSpPr>
            <p:spPr bwMode="auto">
              <a:xfrm>
                <a:off x="101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2" name="Text Box 272"/>
              <p:cNvSpPr txBox="1">
                <a:spLocks noChangeArrowheads="1"/>
              </p:cNvSpPr>
              <p:nvPr/>
            </p:nvSpPr>
            <p:spPr bwMode="auto">
              <a:xfrm>
                <a:off x="115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4" name="Text Box 274"/>
              <p:cNvSpPr txBox="1">
                <a:spLocks noChangeArrowheads="1"/>
              </p:cNvSpPr>
              <p:nvPr/>
            </p:nvSpPr>
            <p:spPr bwMode="auto">
              <a:xfrm>
                <a:off x="72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5" name="Text Box 275"/>
              <p:cNvSpPr txBox="1">
                <a:spLocks noChangeArrowheads="1"/>
              </p:cNvSpPr>
              <p:nvPr/>
            </p:nvSpPr>
            <p:spPr bwMode="auto">
              <a:xfrm>
                <a:off x="87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6" name="Text Box 276"/>
              <p:cNvSpPr txBox="1">
                <a:spLocks noChangeArrowheads="1"/>
              </p:cNvSpPr>
              <p:nvPr/>
            </p:nvSpPr>
            <p:spPr bwMode="auto">
              <a:xfrm>
                <a:off x="101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77" name="Text Box 277"/>
              <p:cNvSpPr txBox="1">
                <a:spLocks noChangeArrowheads="1"/>
              </p:cNvSpPr>
              <p:nvPr/>
            </p:nvSpPr>
            <p:spPr bwMode="auto">
              <a:xfrm>
                <a:off x="115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0" name="Text Box 280"/>
              <p:cNvSpPr txBox="1">
                <a:spLocks noChangeArrowheads="1"/>
              </p:cNvSpPr>
              <p:nvPr/>
            </p:nvSpPr>
            <p:spPr bwMode="auto">
              <a:xfrm>
                <a:off x="188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1" name="Text Box 281"/>
              <p:cNvSpPr txBox="1">
                <a:spLocks noChangeArrowheads="1"/>
              </p:cNvSpPr>
              <p:nvPr/>
            </p:nvSpPr>
            <p:spPr bwMode="auto">
              <a:xfrm>
                <a:off x="202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2" name="Text Box 282"/>
              <p:cNvSpPr txBox="1">
                <a:spLocks noChangeArrowheads="1"/>
              </p:cNvSpPr>
              <p:nvPr/>
            </p:nvSpPr>
            <p:spPr bwMode="auto">
              <a:xfrm>
                <a:off x="216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3" name="Text Box 283"/>
              <p:cNvSpPr txBox="1">
                <a:spLocks noChangeArrowheads="1"/>
              </p:cNvSpPr>
              <p:nvPr/>
            </p:nvSpPr>
            <p:spPr bwMode="auto">
              <a:xfrm>
                <a:off x="231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5" name="Text Box 285"/>
              <p:cNvSpPr txBox="1">
                <a:spLocks noChangeArrowheads="1"/>
              </p:cNvSpPr>
              <p:nvPr/>
            </p:nvSpPr>
            <p:spPr bwMode="auto">
              <a:xfrm>
                <a:off x="188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6" name="Text Box 286"/>
              <p:cNvSpPr txBox="1">
                <a:spLocks noChangeArrowheads="1"/>
              </p:cNvSpPr>
              <p:nvPr/>
            </p:nvSpPr>
            <p:spPr bwMode="auto">
              <a:xfrm>
                <a:off x="202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7" name="Text Box 287"/>
              <p:cNvSpPr txBox="1">
                <a:spLocks noChangeArrowheads="1"/>
              </p:cNvSpPr>
              <p:nvPr/>
            </p:nvSpPr>
            <p:spPr bwMode="auto">
              <a:xfrm>
                <a:off x="216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88" name="Text Box 288"/>
              <p:cNvSpPr txBox="1">
                <a:spLocks noChangeArrowheads="1"/>
              </p:cNvSpPr>
              <p:nvPr/>
            </p:nvSpPr>
            <p:spPr bwMode="auto">
              <a:xfrm>
                <a:off x="231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0" name="Text Box 290"/>
              <p:cNvSpPr txBox="1">
                <a:spLocks noChangeArrowheads="1"/>
              </p:cNvSpPr>
              <p:nvPr/>
            </p:nvSpPr>
            <p:spPr bwMode="auto">
              <a:xfrm>
                <a:off x="188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1" name="Text Box 291"/>
              <p:cNvSpPr txBox="1">
                <a:spLocks noChangeArrowheads="1"/>
              </p:cNvSpPr>
              <p:nvPr/>
            </p:nvSpPr>
            <p:spPr bwMode="auto">
              <a:xfrm>
                <a:off x="202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2" name="Text Box 292"/>
              <p:cNvSpPr txBox="1">
                <a:spLocks noChangeArrowheads="1"/>
              </p:cNvSpPr>
              <p:nvPr/>
            </p:nvSpPr>
            <p:spPr bwMode="auto">
              <a:xfrm>
                <a:off x="216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3" name="Text Box 293"/>
              <p:cNvSpPr txBox="1">
                <a:spLocks noChangeArrowheads="1"/>
              </p:cNvSpPr>
              <p:nvPr/>
            </p:nvSpPr>
            <p:spPr bwMode="auto">
              <a:xfrm>
                <a:off x="231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6" name="Text Box 296"/>
              <p:cNvSpPr txBox="1">
                <a:spLocks noChangeArrowheads="1"/>
              </p:cNvSpPr>
              <p:nvPr/>
            </p:nvSpPr>
            <p:spPr bwMode="auto">
              <a:xfrm>
                <a:off x="2451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7" name="Text Box 297"/>
              <p:cNvSpPr txBox="1">
                <a:spLocks noChangeArrowheads="1"/>
              </p:cNvSpPr>
              <p:nvPr/>
            </p:nvSpPr>
            <p:spPr bwMode="auto">
              <a:xfrm>
                <a:off x="2595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8" name="Text Box 298"/>
              <p:cNvSpPr txBox="1">
                <a:spLocks noChangeArrowheads="1"/>
              </p:cNvSpPr>
              <p:nvPr/>
            </p:nvSpPr>
            <p:spPr bwMode="auto">
              <a:xfrm>
                <a:off x="2739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699" name="Text Box 299"/>
              <p:cNvSpPr txBox="1">
                <a:spLocks noChangeArrowheads="1"/>
              </p:cNvSpPr>
              <p:nvPr/>
            </p:nvSpPr>
            <p:spPr bwMode="auto">
              <a:xfrm>
                <a:off x="2883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1" name="Text Box 301"/>
              <p:cNvSpPr txBox="1">
                <a:spLocks noChangeArrowheads="1"/>
              </p:cNvSpPr>
              <p:nvPr/>
            </p:nvSpPr>
            <p:spPr bwMode="auto">
              <a:xfrm>
                <a:off x="2451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2" name="Text Box 302"/>
              <p:cNvSpPr txBox="1">
                <a:spLocks noChangeArrowheads="1"/>
              </p:cNvSpPr>
              <p:nvPr/>
            </p:nvSpPr>
            <p:spPr bwMode="auto">
              <a:xfrm>
                <a:off x="2595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3" name="Text Box 303"/>
              <p:cNvSpPr txBox="1">
                <a:spLocks noChangeArrowheads="1"/>
              </p:cNvSpPr>
              <p:nvPr/>
            </p:nvSpPr>
            <p:spPr bwMode="auto">
              <a:xfrm>
                <a:off x="2739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4" name="Text Box 304"/>
              <p:cNvSpPr txBox="1">
                <a:spLocks noChangeArrowheads="1"/>
              </p:cNvSpPr>
              <p:nvPr/>
            </p:nvSpPr>
            <p:spPr bwMode="auto">
              <a:xfrm>
                <a:off x="2883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6" name="Text Box 306"/>
              <p:cNvSpPr txBox="1">
                <a:spLocks noChangeArrowheads="1"/>
              </p:cNvSpPr>
              <p:nvPr/>
            </p:nvSpPr>
            <p:spPr bwMode="auto">
              <a:xfrm>
                <a:off x="2451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7" name="Text Box 307"/>
              <p:cNvSpPr txBox="1">
                <a:spLocks noChangeArrowheads="1"/>
              </p:cNvSpPr>
              <p:nvPr/>
            </p:nvSpPr>
            <p:spPr bwMode="auto">
              <a:xfrm>
                <a:off x="2595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8" name="Text Box 308"/>
              <p:cNvSpPr txBox="1">
                <a:spLocks noChangeArrowheads="1"/>
              </p:cNvSpPr>
              <p:nvPr/>
            </p:nvSpPr>
            <p:spPr bwMode="auto">
              <a:xfrm>
                <a:off x="2739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09" name="Text Box 309"/>
              <p:cNvSpPr txBox="1">
                <a:spLocks noChangeArrowheads="1"/>
              </p:cNvSpPr>
              <p:nvPr/>
            </p:nvSpPr>
            <p:spPr bwMode="auto">
              <a:xfrm>
                <a:off x="2883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2" name="Text Box 312"/>
              <p:cNvSpPr txBox="1">
                <a:spLocks noChangeArrowheads="1"/>
              </p:cNvSpPr>
              <p:nvPr/>
            </p:nvSpPr>
            <p:spPr bwMode="auto">
              <a:xfrm>
                <a:off x="302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3" name="Text Box 313"/>
              <p:cNvSpPr txBox="1">
                <a:spLocks noChangeArrowheads="1"/>
              </p:cNvSpPr>
              <p:nvPr/>
            </p:nvSpPr>
            <p:spPr bwMode="auto">
              <a:xfrm>
                <a:off x="317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4" name="Text Box 314"/>
              <p:cNvSpPr txBox="1">
                <a:spLocks noChangeArrowheads="1"/>
              </p:cNvSpPr>
              <p:nvPr/>
            </p:nvSpPr>
            <p:spPr bwMode="auto">
              <a:xfrm>
                <a:off x="331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5" name="Text Box 315"/>
              <p:cNvSpPr txBox="1">
                <a:spLocks noChangeArrowheads="1"/>
              </p:cNvSpPr>
              <p:nvPr/>
            </p:nvSpPr>
            <p:spPr bwMode="auto">
              <a:xfrm>
                <a:off x="346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7" name="Text Box 317"/>
              <p:cNvSpPr txBox="1">
                <a:spLocks noChangeArrowheads="1"/>
              </p:cNvSpPr>
              <p:nvPr/>
            </p:nvSpPr>
            <p:spPr bwMode="auto">
              <a:xfrm>
                <a:off x="302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8" name="Text Box 318"/>
              <p:cNvSpPr txBox="1">
                <a:spLocks noChangeArrowheads="1"/>
              </p:cNvSpPr>
              <p:nvPr/>
            </p:nvSpPr>
            <p:spPr bwMode="auto">
              <a:xfrm>
                <a:off x="317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19" name="Text Box 319"/>
              <p:cNvSpPr txBox="1">
                <a:spLocks noChangeArrowheads="1"/>
              </p:cNvSpPr>
              <p:nvPr/>
            </p:nvSpPr>
            <p:spPr bwMode="auto">
              <a:xfrm>
                <a:off x="331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0" name="Text Box 320"/>
              <p:cNvSpPr txBox="1">
                <a:spLocks noChangeArrowheads="1"/>
              </p:cNvSpPr>
              <p:nvPr/>
            </p:nvSpPr>
            <p:spPr bwMode="auto">
              <a:xfrm>
                <a:off x="346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2" name="Text Box 322"/>
              <p:cNvSpPr txBox="1">
                <a:spLocks noChangeArrowheads="1"/>
              </p:cNvSpPr>
              <p:nvPr/>
            </p:nvSpPr>
            <p:spPr bwMode="auto">
              <a:xfrm>
                <a:off x="302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3" name="Text Box 323"/>
              <p:cNvSpPr txBox="1">
                <a:spLocks noChangeArrowheads="1"/>
              </p:cNvSpPr>
              <p:nvPr/>
            </p:nvSpPr>
            <p:spPr bwMode="auto">
              <a:xfrm>
                <a:off x="317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4" name="Text Box 324"/>
              <p:cNvSpPr txBox="1">
                <a:spLocks noChangeArrowheads="1"/>
              </p:cNvSpPr>
              <p:nvPr/>
            </p:nvSpPr>
            <p:spPr bwMode="auto">
              <a:xfrm>
                <a:off x="331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25" name="Text Box 325"/>
              <p:cNvSpPr txBox="1">
                <a:spLocks noChangeArrowheads="1"/>
              </p:cNvSpPr>
              <p:nvPr/>
            </p:nvSpPr>
            <p:spPr bwMode="auto">
              <a:xfrm>
                <a:off x="346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4" name="Text Box 344"/>
              <p:cNvSpPr txBox="1">
                <a:spLocks noChangeArrowheads="1"/>
              </p:cNvSpPr>
              <p:nvPr/>
            </p:nvSpPr>
            <p:spPr bwMode="auto">
              <a:xfrm>
                <a:off x="1303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5" name="Text Box 345"/>
              <p:cNvSpPr txBox="1">
                <a:spLocks noChangeArrowheads="1"/>
              </p:cNvSpPr>
              <p:nvPr/>
            </p:nvSpPr>
            <p:spPr bwMode="auto">
              <a:xfrm>
                <a:off x="1447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6" name="Text Box 346"/>
              <p:cNvSpPr txBox="1">
                <a:spLocks noChangeArrowheads="1"/>
              </p:cNvSpPr>
              <p:nvPr/>
            </p:nvSpPr>
            <p:spPr bwMode="auto">
              <a:xfrm>
                <a:off x="1591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7" name="Text Box 347"/>
              <p:cNvSpPr txBox="1">
                <a:spLocks noChangeArrowheads="1"/>
              </p:cNvSpPr>
              <p:nvPr/>
            </p:nvSpPr>
            <p:spPr bwMode="auto">
              <a:xfrm>
                <a:off x="1735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49" name="Text Box 349"/>
              <p:cNvSpPr txBox="1">
                <a:spLocks noChangeArrowheads="1"/>
              </p:cNvSpPr>
              <p:nvPr/>
            </p:nvSpPr>
            <p:spPr bwMode="auto">
              <a:xfrm>
                <a:off x="1303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0" name="Text Box 350"/>
              <p:cNvSpPr txBox="1">
                <a:spLocks noChangeArrowheads="1"/>
              </p:cNvSpPr>
              <p:nvPr/>
            </p:nvSpPr>
            <p:spPr bwMode="auto">
              <a:xfrm>
                <a:off x="1447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1" name="Text Box 351"/>
              <p:cNvSpPr txBox="1">
                <a:spLocks noChangeArrowheads="1"/>
              </p:cNvSpPr>
              <p:nvPr/>
            </p:nvSpPr>
            <p:spPr bwMode="auto">
              <a:xfrm>
                <a:off x="1591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2" name="Text Box 352"/>
              <p:cNvSpPr txBox="1">
                <a:spLocks noChangeArrowheads="1"/>
              </p:cNvSpPr>
              <p:nvPr/>
            </p:nvSpPr>
            <p:spPr bwMode="auto">
              <a:xfrm>
                <a:off x="1735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4" name="Text Box 354"/>
              <p:cNvSpPr txBox="1">
                <a:spLocks noChangeArrowheads="1"/>
              </p:cNvSpPr>
              <p:nvPr/>
            </p:nvSpPr>
            <p:spPr bwMode="auto">
              <a:xfrm>
                <a:off x="1303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5" name="Text Box 355"/>
              <p:cNvSpPr txBox="1">
                <a:spLocks noChangeArrowheads="1"/>
              </p:cNvSpPr>
              <p:nvPr/>
            </p:nvSpPr>
            <p:spPr bwMode="auto">
              <a:xfrm>
                <a:off x="1447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6" name="Text Box 356"/>
              <p:cNvSpPr txBox="1">
                <a:spLocks noChangeArrowheads="1"/>
              </p:cNvSpPr>
              <p:nvPr/>
            </p:nvSpPr>
            <p:spPr bwMode="auto">
              <a:xfrm>
                <a:off x="1591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57" name="Text Box 357"/>
              <p:cNvSpPr txBox="1">
                <a:spLocks noChangeArrowheads="1"/>
              </p:cNvSpPr>
              <p:nvPr/>
            </p:nvSpPr>
            <p:spPr bwMode="auto">
              <a:xfrm>
                <a:off x="1735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0" name="Text Box 360"/>
              <p:cNvSpPr txBox="1">
                <a:spLocks noChangeArrowheads="1"/>
              </p:cNvSpPr>
              <p:nvPr/>
            </p:nvSpPr>
            <p:spPr bwMode="auto">
              <a:xfrm>
                <a:off x="360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1" name="Text Box 361"/>
              <p:cNvSpPr txBox="1">
                <a:spLocks noChangeArrowheads="1"/>
              </p:cNvSpPr>
              <p:nvPr/>
            </p:nvSpPr>
            <p:spPr bwMode="auto">
              <a:xfrm>
                <a:off x="3750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2" name="Text Box 362"/>
              <p:cNvSpPr txBox="1">
                <a:spLocks noChangeArrowheads="1"/>
              </p:cNvSpPr>
              <p:nvPr/>
            </p:nvSpPr>
            <p:spPr bwMode="auto">
              <a:xfrm>
                <a:off x="3894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3" name="Text Box 363"/>
              <p:cNvSpPr txBox="1">
                <a:spLocks noChangeArrowheads="1"/>
              </p:cNvSpPr>
              <p:nvPr/>
            </p:nvSpPr>
            <p:spPr bwMode="auto">
              <a:xfrm>
                <a:off x="4038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5" name="Text Box 365"/>
              <p:cNvSpPr txBox="1">
                <a:spLocks noChangeArrowheads="1"/>
              </p:cNvSpPr>
              <p:nvPr/>
            </p:nvSpPr>
            <p:spPr bwMode="auto">
              <a:xfrm>
                <a:off x="360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6" name="Text Box 366"/>
              <p:cNvSpPr txBox="1">
                <a:spLocks noChangeArrowheads="1"/>
              </p:cNvSpPr>
              <p:nvPr/>
            </p:nvSpPr>
            <p:spPr bwMode="auto">
              <a:xfrm>
                <a:off x="3750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7" name="Text Box 367"/>
              <p:cNvSpPr txBox="1">
                <a:spLocks noChangeArrowheads="1"/>
              </p:cNvSpPr>
              <p:nvPr/>
            </p:nvSpPr>
            <p:spPr bwMode="auto">
              <a:xfrm>
                <a:off x="3894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68" name="Text Box 368"/>
              <p:cNvSpPr txBox="1">
                <a:spLocks noChangeArrowheads="1"/>
              </p:cNvSpPr>
              <p:nvPr/>
            </p:nvSpPr>
            <p:spPr bwMode="auto">
              <a:xfrm>
                <a:off x="4038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0" name="Text Box 370"/>
              <p:cNvSpPr txBox="1">
                <a:spLocks noChangeArrowheads="1"/>
              </p:cNvSpPr>
              <p:nvPr/>
            </p:nvSpPr>
            <p:spPr bwMode="auto">
              <a:xfrm>
                <a:off x="360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1" name="Text Box 371"/>
              <p:cNvSpPr txBox="1">
                <a:spLocks noChangeArrowheads="1"/>
              </p:cNvSpPr>
              <p:nvPr/>
            </p:nvSpPr>
            <p:spPr bwMode="auto">
              <a:xfrm>
                <a:off x="3750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2" name="Text Box 372"/>
              <p:cNvSpPr txBox="1">
                <a:spLocks noChangeArrowheads="1"/>
              </p:cNvSpPr>
              <p:nvPr/>
            </p:nvSpPr>
            <p:spPr bwMode="auto">
              <a:xfrm>
                <a:off x="3894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3" name="Text Box 373"/>
              <p:cNvSpPr txBox="1">
                <a:spLocks noChangeArrowheads="1"/>
              </p:cNvSpPr>
              <p:nvPr/>
            </p:nvSpPr>
            <p:spPr bwMode="auto">
              <a:xfrm>
                <a:off x="4038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6" name="Text Box 376"/>
              <p:cNvSpPr txBox="1">
                <a:spLocks noChangeArrowheads="1"/>
              </p:cNvSpPr>
              <p:nvPr/>
            </p:nvSpPr>
            <p:spPr bwMode="auto">
              <a:xfrm>
                <a:off x="4182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77" name="Text Box 377"/>
              <p:cNvSpPr txBox="1">
                <a:spLocks noChangeArrowheads="1"/>
              </p:cNvSpPr>
              <p:nvPr/>
            </p:nvSpPr>
            <p:spPr bwMode="auto">
              <a:xfrm>
                <a:off x="4326" y="2922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1" name="Text Box 381"/>
              <p:cNvSpPr txBox="1">
                <a:spLocks noChangeArrowheads="1"/>
              </p:cNvSpPr>
              <p:nvPr/>
            </p:nvSpPr>
            <p:spPr bwMode="auto">
              <a:xfrm>
                <a:off x="4182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2" name="Text Box 382"/>
              <p:cNvSpPr txBox="1">
                <a:spLocks noChangeArrowheads="1"/>
              </p:cNvSpPr>
              <p:nvPr/>
            </p:nvSpPr>
            <p:spPr bwMode="auto">
              <a:xfrm>
                <a:off x="4326" y="3066"/>
                <a:ext cx="144" cy="144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6" name="Text Box 386"/>
              <p:cNvSpPr txBox="1">
                <a:spLocks noChangeArrowheads="1"/>
              </p:cNvSpPr>
              <p:nvPr/>
            </p:nvSpPr>
            <p:spPr bwMode="auto">
              <a:xfrm>
                <a:off x="4182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  <p:sp>
            <p:nvSpPr>
              <p:cNvPr id="102787" name="Text Box 387"/>
              <p:cNvSpPr txBox="1">
                <a:spLocks noChangeArrowheads="1"/>
              </p:cNvSpPr>
              <p:nvPr/>
            </p:nvSpPr>
            <p:spPr bwMode="auto">
              <a:xfrm>
                <a:off x="4326" y="3210"/>
                <a:ext cx="144" cy="288"/>
              </a:xfrm>
              <a:prstGeom prst="rect">
                <a:avLst/>
              </a:prstGeom>
              <a:noFill/>
              <a:ln w="9525" cap="sq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l"/>
                <a:endParaRPr lang="en-US" sz="2400"/>
              </a:p>
            </p:txBody>
          </p:sp>
        </p:grpSp>
        <p:sp>
          <p:nvSpPr>
            <p:cNvPr id="102828" name="Text Box 428"/>
            <p:cNvSpPr txBox="1">
              <a:spLocks noChangeArrowheads="1"/>
            </p:cNvSpPr>
            <p:nvPr/>
          </p:nvSpPr>
          <p:spPr bwMode="auto">
            <a:xfrm>
              <a:off x="984" y="3060"/>
              <a:ext cx="210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02830" name="Text Box 430"/>
            <p:cNvSpPr txBox="1">
              <a:spLocks noChangeArrowheads="1"/>
            </p:cNvSpPr>
            <p:nvPr/>
          </p:nvSpPr>
          <p:spPr bwMode="auto">
            <a:xfrm>
              <a:off x="984" y="3210"/>
              <a:ext cx="210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2832" name="Text Box 432"/>
            <p:cNvSpPr txBox="1">
              <a:spLocks noChangeArrowheads="1"/>
            </p:cNvSpPr>
            <p:nvPr/>
          </p:nvSpPr>
          <p:spPr bwMode="auto">
            <a:xfrm>
              <a:off x="1284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ST</a:t>
              </a:r>
            </a:p>
          </p:txBody>
        </p:sp>
        <p:sp>
          <p:nvSpPr>
            <p:cNvPr id="102833" name="Text Box 433"/>
            <p:cNvSpPr txBox="1">
              <a:spLocks noChangeArrowheads="1"/>
            </p:cNvSpPr>
            <p:nvPr/>
          </p:nvSpPr>
          <p:spPr bwMode="auto">
            <a:xfrm>
              <a:off x="1434" y="3336"/>
              <a:ext cx="54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ART</a:t>
              </a:r>
            </a:p>
          </p:txBody>
        </p:sp>
        <p:sp>
          <p:nvSpPr>
            <p:cNvPr id="102834" name="Text Box 434"/>
            <p:cNvSpPr txBox="1">
              <a:spLocks noChangeArrowheads="1"/>
            </p:cNvSpPr>
            <p:nvPr/>
          </p:nvSpPr>
          <p:spPr bwMode="auto">
            <a:xfrm>
              <a:off x="1716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A6</a:t>
              </a:r>
            </a:p>
          </p:txBody>
        </p:sp>
        <p:sp>
          <p:nvSpPr>
            <p:cNvPr id="102835" name="Text Box 435"/>
            <p:cNvSpPr txBox="1">
              <a:spLocks noChangeArrowheads="1"/>
            </p:cNvSpPr>
            <p:nvPr/>
          </p:nvSpPr>
          <p:spPr bwMode="auto">
            <a:xfrm>
              <a:off x="2004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A5</a:t>
              </a:r>
            </a:p>
          </p:txBody>
        </p:sp>
        <p:sp>
          <p:nvSpPr>
            <p:cNvPr id="102836" name="Text Box 436"/>
            <p:cNvSpPr txBox="1">
              <a:spLocks noChangeArrowheads="1"/>
            </p:cNvSpPr>
            <p:nvPr/>
          </p:nvSpPr>
          <p:spPr bwMode="auto">
            <a:xfrm>
              <a:off x="2586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A0</a:t>
              </a:r>
            </a:p>
          </p:txBody>
        </p:sp>
        <p:sp>
          <p:nvSpPr>
            <p:cNvPr id="102837" name="Text Box 437"/>
            <p:cNvSpPr txBox="1">
              <a:spLocks noChangeArrowheads="1"/>
            </p:cNvSpPr>
            <p:nvPr/>
          </p:nvSpPr>
          <p:spPr bwMode="auto">
            <a:xfrm>
              <a:off x="2874" y="3336"/>
              <a:ext cx="54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R/w</a:t>
              </a:r>
            </a:p>
          </p:txBody>
        </p:sp>
        <p:sp>
          <p:nvSpPr>
            <p:cNvPr id="102838" name="Text Box 438"/>
            <p:cNvSpPr txBox="1">
              <a:spLocks noChangeArrowheads="1"/>
            </p:cNvSpPr>
            <p:nvPr/>
          </p:nvSpPr>
          <p:spPr bwMode="auto">
            <a:xfrm>
              <a:off x="3156" y="3336"/>
              <a:ext cx="54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ACK</a:t>
              </a:r>
            </a:p>
          </p:txBody>
        </p:sp>
        <p:sp>
          <p:nvSpPr>
            <p:cNvPr id="102839" name="Text Box 439"/>
            <p:cNvSpPr txBox="1">
              <a:spLocks noChangeArrowheads="1"/>
            </p:cNvSpPr>
            <p:nvPr/>
          </p:nvSpPr>
          <p:spPr bwMode="auto">
            <a:xfrm>
              <a:off x="3444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D8</a:t>
              </a:r>
            </a:p>
          </p:txBody>
        </p:sp>
        <p:sp>
          <p:nvSpPr>
            <p:cNvPr id="102840" name="Text Box 440"/>
            <p:cNvSpPr txBox="1">
              <a:spLocks noChangeArrowheads="1"/>
            </p:cNvSpPr>
            <p:nvPr/>
          </p:nvSpPr>
          <p:spPr bwMode="auto">
            <a:xfrm>
              <a:off x="3738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D7</a:t>
              </a:r>
            </a:p>
          </p:txBody>
        </p:sp>
        <p:sp>
          <p:nvSpPr>
            <p:cNvPr id="102841" name="Text Box 441"/>
            <p:cNvSpPr txBox="1">
              <a:spLocks noChangeArrowheads="1"/>
            </p:cNvSpPr>
            <p:nvPr/>
          </p:nvSpPr>
          <p:spPr bwMode="auto">
            <a:xfrm>
              <a:off x="4308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 dirty="0"/>
                <a:t>D0</a:t>
              </a:r>
            </a:p>
          </p:txBody>
        </p:sp>
        <p:sp>
          <p:nvSpPr>
            <p:cNvPr id="102842" name="Text Box 442"/>
            <p:cNvSpPr txBox="1">
              <a:spLocks noChangeArrowheads="1"/>
            </p:cNvSpPr>
            <p:nvPr/>
          </p:nvSpPr>
          <p:spPr bwMode="auto">
            <a:xfrm>
              <a:off x="4596" y="3336"/>
              <a:ext cx="54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ACK</a:t>
              </a:r>
            </a:p>
          </p:txBody>
        </p:sp>
        <p:sp>
          <p:nvSpPr>
            <p:cNvPr id="102843" name="Text Box 443"/>
            <p:cNvSpPr txBox="1">
              <a:spLocks noChangeArrowheads="1"/>
            </p:cNvSpPr>
            <p:nvPr/>
          </p:nvSpPr>
          <p:spPr bwMode="auto">
            <a:xfrm>
              <a:off x="4746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ST</a:t>
              </a:r>
            </a:p>
          </p:txBody>
        </p:sp>
        <p:sp>
          <p:nvSpPr>
            <p:cNvPr id="102844" name="Text Box 444"/>
            <p:cNvSpPr txBox="1">
              <a:spLocks noChangeArrowheads="1"/>
            </p:cNvSpPr>
            <p:nvPr/>
          </p:nvSpPr>
          <p:spPr bwMode="auto">
            <a:xfrm>
              <a:off x="4890" y="3336"/>
              <a:ext cx="54" cy="19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000"/>
                <a:t>OP</a:t>
              </a:r>
            </a:p>
          </p:txBody>
        </p:sp>
        <p:sp>
          <p:nvSpPr>
            <p:cNvPr id="102845" name="Freeform 445"/>
            <p:cNvSpPr>
              <a:spLocks/>
            </p:cNvSpPr>
            <p:nvPr/>
          </p:nvSpPr>
          <p:spPr bwMode="auto">
            <a:xfrm>
              <a:off x="1243" y="3046"/>
              <a:ext cx="3746" cy="14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41" y="0"/>
                </a:cxn>
                <a:cxn ang="0">
                  <a:pos x="249" y="145"/>
                </a:cxn>
                <a:cxn ang="0">
                  <a:pos x="1509" y="145"/>
                </a:cxn>
                <a:cxn ang="0">
                  <a:pos x="1546" y="4"/>
                </a:cxn>
                <a:cxn ang="0">
                  <a:pos x="1774" y="4"/>
                </a:cxn>
                <a:cxn ang="0">
                  <a:pos x="1828" y="145"/>
                </a:cxn>
                <a:cxn ang="0">
                  <a:pos x="3452" y="145"/>
                </a:cxn>
                <a:cxn ang="0">
                  <a:pos x="3597" y="4"/>
                </a:cxn>
                <a:cxn ang="0">
                  <a:pos x="3746" y="5"/>
                </a:cxn>
              </a:cxnLst>
              <a:rect l="0" t="0" r="r" b="b"/>
              <a:pathLst>
                <a:path w="3746" h="145">
                  <a:moveTo>
                    <a:pt x="0" y="5"/>
                  </a:moveTo>
                  <a:lnTo>
                    <a:pt x="141" y="0"/>
                  </a:lnTo>
                  <a:lnTo>
                    <a:pt x="249" y="145"/>
                  </a:lnTo>
                  <a:lnTo>
                    <a:pt x="1509" y="145"/>
                  </a:lnTo>
                  <a:lnTo>
                    <a:pt x="1546" y="4"/>
                  </a:lnTo>
                  <a:lnTo>
                    <a:pt x="1774" y="4"/>
                  </a:lnTo>
                  <a:lnTo>
                    <a:pt x="1828" y="145"/>
                  </a:lnTo>
                  <a:lnTo>
                    <a:pt x="3452" y="145"/>
                  </a:lnTo>
                  <a:lnTo>
                    <a:pt x="3597" y="4"/>
                  </a:lnTo>
                  <a:lnTo>
                    <a:pt x="3746" y="5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6" name="Freeform 446"/>
            <p:cNvSpPr>
              <a:spLocks/>
            </p:cNvSpPr>
            <p:nvPr/>
          </p:nvSpPr>
          <p:spPr bwMode="auto">
            <a:xfrm>
              <a:off x="1736" y="3054"/>
              <a:ext cx="1343" cy="137"/>
            </a:xfrm>
            <a:custGeom>
              <a:avLst/>
              <a:gdLst/>
              <a:ahLst/>
              <a:cxnLst>
                <a:cxn ang="0">
                  <a:pos x="0" y="137"/>
                </a:cxn>
                <a:cxn ang="0">
                  <a:pos x="42" y="0"/>
                </a:cxn>
                <a:cxn ang="0">
                  <a:pos x="1007" y="0"/>
                </a:cxn>
                <a:cxn ang="0">
                  <a:pos x="1061" y="137"/>
                </a:cxn>
                <a:cxn ang="0">
                  <a:pos x="1343" y="133"/>
                </a:cxn>
              </a:cxnLst>
              <a:rect l="0" t="0" r="r" b="b"/>
              <a:pathLst>
                <a:path w="1343" h="137">
                  <a:moveTo>
                    <a:pt x="0" y="137"/>
                  </a:moveTo>
                  <a:lnTo>
                    <a:pt x="42" y="0"/>
                  </a:lnTo>
                  <a:lnTo>
                    <a:pt x="1007" y="0"/>
                  </a:lnTo>
                  <a:lnTo>
                    <a:pt x="1061" y="137"/>
                  </a:lnTo>
                  <a:lnTo>
                    <a:pt x="1343" y="133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7" name="Freeform 447"/>
            <p:cNvSpPr>
              <a:spLocks/>
            </p:cNvSpPr>
            <p:nvPr/>
          </p:nvSpPr>
          <p:spPr bwMode="auto">
            <a:xfrm>
              <a:off x="3332" y="3050"/>
              <a:ext cx="1193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33" y="4"/>
                </a:cxn>
                <a:cxn ang="0">
                  <a:pos x="1123" y="0"/>
                </a:cxn>
                <a:cxn ang="0">
                  <a:pos x="1193" y="137"/>
                </a:cxn>
              </a:cxnLst>
              <a:rect l="0" t="0" r="r" b="b"/>
              <a:pathLst>
                <a:path w="1193" h="141">
                  <a:moveTo>
                    <a:pt x="0" y="141"/>
                  </a:moveTo>
                  <a:lnTo>
                    <a:pt x="33" y="4"/>
                  </a:lnTo>
                  <a:lnTo>
                    <a:pt x="1123" y="0"/>
                  </a:lnTo>
                  <a:lnTo>
                    <a:pt x="1193" y="137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48" name="Freeform 448"/>
            <p:cNvSpPr>
              <a:spLocks/>
            </p:cNvSpPr>
            <p:nvPr/>
          </p:nvSpPr>
          <p:spPr bwMode="auto">
            <a:xfrm>
              <a:off x="1237" y="3336"/>
              <a:ext cx="874" cy="16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86" y="4"/>
                </a:cxn>
                <a:cxn ang="0">
                  <a:pos x="286" y="157"/>
                </a:cxn>
                <a:cxn ang="0">
                  <a:pos x="427" y="153"/>
                </a:cxn>
                <a:cxn ang="0">
                  <a:pos x="427" y="4"/>
                </a:cxn>
                <a:cxn ang="0">
                  <a:pos x="862" y="0"/>
                </a:cxn>
              </a:cxnLst>
              <a:rect l="0" t="0" r="r" b="b"/>
              <a:pathLst>
                <a:path w="862" h="157">
                  <a:moveTo>
                    <a:pt x="0" y="4"/>
                  </a:moveTo>
                  <a:lnTo>
                    <a:pt x="286" y="4"/>
                  </a:lnTo>
                  <a:lnTo>
                    <a:pt x="286" y="157"/>
                  </a:lnTo>
                  <a:lnTo>
                    <a:pt x="427" y="153"/>
                  </a:lnTo>
                  <a:lnTo>
                    <a:pt x="427" y="4"/>
                  </a:lnTo>
                  <a:lnTo>
                    <a:pt x="862" y="0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0" name="Freeform 450"/>
            <p:cNvSpPr>
              <a:spLocks/>
            </p:cNvSpPr>
            <p:nvPr/>
          </p:nvSpPr>
          <p:spPr bwMode="auto">
            <a:xfrm>
              <a:off x="2399" y="3332"/>
              <a:ext cx="1438" cy="16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53"/>
                </a:cxn>
                <a:cxn ang="0">
                  <a:pos x="145" y="157"/>
                </a:cxn>
                <a:cxn ang="0">
                  <a:pos x="145" y="8"/>
                </a:cxn>
                <a:cxn ang="0">
                  <a:pos x="290" y="4"/>
                </a:cxn>
                <a:cxn ang="0">
                  <a:pos x="290" y="157"/>
                </a:cxn>
                <a:cxn ang="0">
                  <a:pos x="427" y="157"/>
                </a:cxn>
                <a:cxn ang="0">
                  <a:pos x="427" y="0"/>
                </a:cxn>
                <a:cxn ang="0">
                  <a:pos x="572" y="0"/>
                </a:cxn>
                <a:cxn ang="0">
                  <a:pos x="572" y="153"/>
                </a:cxn>
                <a:cxn ang="0">
                  <a:pos x="713" y="157"/>
                </a:cxn>
                <a:cxn ang="0">
                  <a:pos x="717" y="0"/>
                </a:cxn>
                <a:cxn ang="0">
                  <a:pos x="858" y="4"/>
                </a:cxn>
                <a:cxn ang="0">
                  <a:pos x="854" y="161"/>
                </a:cxn>
                <a:cxn ang="0">
                  <a:pos x="1003" y="157"/>
                </a:cxn>
                <a:cxn ang="0">
                  <a:pos x="1003" y="4"/>
                </a:cxn>
                <a:cxn ang="0">
                  <a:pos x="1148" y="4"/>
                </a:cxn>
                <a:cxn ang="0">
                  <a:pos x="1148" y="157"/>
                </a:cxn>
                <a:cxn ang="0">
                  <a:pos x="1289" y="153"/>
                </a:cxn>
                <a:cxn ang="0">
                  <a:pos x="1293" y="4"/>
                </a:cxn>
                <a:cxn ang="0">
                  <a:pos x="1438" y="4"/>
                </a:cxn>
              </a:cxnLst>
              <a:rect l="0" t="0" r="r" b="b"/>
              <a:pathLst>
                <a:path w="1438" h="161">
                  <a:moveTo>
                    <a:pt x="0" y="8"/>
                  </a:moveTo>
                  <a:lnTo>
                    <a:pt x="4" y="153"/>
                  </a:lnTo>
                  <a:lnTo>
                    <a:pt x="145" y="157"/>
                  </a:lnTo>
                  <a:lnTo>
                    <a:pt x="145" y="8"/>
                  </a:lnTo>
                  <a:lnTo>
                    <a:pt x="290" y="4"/>
                  </a:lnTo>
                  <a:lnTo>
                    <a:pt x="290" y="157"/>
                  </a:lnTo>
                  <a:lnTo>
                    <a:pt x="427" y="157"/>
                  </a:lnTo>
                  <a:lnTo>
                    <a:pt x="427" y="0"/>
                  </a:lnTo>
                  <a:lnTo>
                    <a:pt x="572" y="0"/>
                  </a:lnTo>
                  <a:lnTo>
                    <a:pt x="572" y="153"/>
                  </a:lnTo>
                  <a:lnTo>
                    <a:pt x="713" y="157"/>
                  </a:lnTo>
                  <a:lnTo>
                    <a:pt x="717" y="0"/>
                  </a:lnTo>
                  <a:lnTo>
                    <a:pt x="858" y="4"/>
                  </a:lnTo>
                  <a:lnTo>
                    <a:pt x="854" y="161"/>
                  </a:lnTo>
                  <a:lnTo>
                    <a:pt x="1003" y="157"/>
                  </a:lnTo>
                  <a:lnTo>
                    <a:pt x="1003" y="4"/>
                  </a:lnTo>
                  <a:lnTo>
                    <a:pt x="1148" y="4"/>
                  </a:lnTo>
                  <a:lnTo>
                    <a:pt x="1148" y="157"/>
                  </a:lnTo>
                  <a:lnTo>
                    <a:pt x="1289" y="153"/>
                  </a:lnTo>
                  <a:lnTo>
                    <a:pt x="1293" y="4"/>
                  </a:lnTo>
                  <a:lnTo>
                    <a:pt x="1438" y="4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1" name="Freeform 451"/>
            <p:cNvSpPr>
              <a:spLocks/>
            </p:cNvSpPr>
            <p:nvPr/>
          </p:nvSpPr>
          <p:spPr bwMode="auto">
            <a:xfrm>
              <a:off x="4115" y="3332"/>
              <a:ext cx="874" cy="15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57"/>
                </a:cxn>
                <a:cxn ang="0">
                  <a:pos x="149" y="157"/>
                </a:cxn>
                <a:cxn ang="0">
                  <a:pos x="149" y="8"/>
                </a:cxn>
                <a:cxn ang="0">
                  <a:pos x="290" y="8"/>
                </a:cxn>
                <a:cxn ang="0">
                  <a:pos x="294" y="153"/>
                </a:cxn>
                <a:cxn ang="0">
                  <a:pos x="439" y="157"/>
                </a:cxn>
                <a:cxn ang="0">
                  <a:pos x="439" y="8"/>
                </a:cxn>
                <a:cxn ang="0">
                  <a:pos x="874" y="8"/>
                </a:cxn>
              </a:cxnLst>
              <a:rect l="0" t="0" r="r" b="b"/>
              <a:pathLst>
                <a:path w="874" h="157">
                  <a:moveTo>
                    <a:pt x="4" y="0"/>
                  </a:moveTo>
                  <a:lnTo>
                    <a:pt x="0" y="157"/>
                  </a:lnTo>
                  <a:lnTo>
                    <a:pt x="149" y="157"/>
                  </a:lnTo>
                  <a:lnTo>
                    <a:pt x="149" y="8"/>
                  </a:lnTo>
                  <a:lnTo>
                    <a:pt x="290" y="8"/>
                  </a:lnTo>
                  <a:lnTo>
                    <a:pt x="294" y="153"/>
                  </a:lnTo>
                  <a:lnTo>
                    <a:pt x="439" y="157"/>
                  </a:lnTo>
                  <a:lnTo>
                    <a:pt x="439" y="8"/>
                  </a:lnTo>
                  <a:lnTo>
                    <a:pt x="874" y="8"/>
                  </a:lnTo>
                </a:path>
              </a:pathLst>
            </a:custGeom>
            <a:noFill/>
            <a:ln w="158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2" name="Freeform 452"/>
            <p:cNvSpPr>
              <a:spLocks/>
            </p:cNvSpPr>
            <p:nvPr/>
          </p:nvSpPr>
          <p:spPr bwMode="auto">
            <a:xfrm>
              <a:off x="3846" y="3336"/>
              <a:ext cx="27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7" y="0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3" name="Freeform 453"/>
            <p:cNvSpPr>
              <a:spLocks/>
            </p:cNvSpPr>
            <p:nvPr/>
          </p:nvSpPr>
          <p:spPr bwMode="auto">
            <a:xfrm>
              <a:off x="2107" y="3340"/>
              <a:ext cx="27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7" y="0"/>
                </a:cxn>
              </a:cxnLst>
              <a:rect l="0" t="0" r="r" b="b"/>
              <a:pathLst>
                <a:path w="277" h="1">
                  <a:moveTo>
                    <a:pt x="0" y="0"/>
                  </a:moveTo>
                  <a:lnTo>
                    <a:pt x="277" y="0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5" name="Line 455"/>
            <p:cNvSpPr>
              <a:spLocks noChangeShapeType="1"/>
            </p:cNvSpPr>
            <p:nvPr/>
          </p:nvSpPr>
          <p:spPr bwMode="auto">
            <a:xfrm>
              <a:off x="3198" y="2952"/>
              <a:ext cx="0" cy="19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6" name="Line 456"/>
            <p:cNvSpPr>
              <a:spLocks noChangeShapeType="1"/>
            </p:cNvSpPr>
            <p:nvPr/>
          </p:nvSpPr>
          <p:spPr bwMode="auto">
            <a:xfrm>
              <a:off x="4626" y="2946"/>
              <a:ext cx="0" cy="198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2858" name="Text Box 458"/>
            <p:cNvSpPr txBox="1">
              <a:spLocks noChangeArrowheads="1"/>
            </p:cNvSpPr>
            <p:nvPr/>
          </p:nvSpPr>
          <p:spPr bwMode="auto">
            <a:xfrm>
              <a:off x="3024" y="2730"/>
              <a:ext cx="342" cy="2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From Servant</a:t>
              </a:r>
            </a:p>
          </p:txBody>
        </p:sp>
        <p:sp>
          <p:nvSpPr>
            <p:cNvPr id="102859" name="Text Box 459"/>
            <p:cNvSpPr txBox="1">
              <a:spLocks noChangeArrowheads="1"/>
            </p:cNvSpPr>
            <p:nvPr/>
          </p:nvSpPr>
          <p:spPr bwMode="auto">
            <a:xfrm>
              <a:off x="4452" y="2718"/>
              <a:ext cx="342" cy="2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From receiver</a:t>
              </a:r>
            </a:p>
          </p:txBody>
        </p:sp>
        <p:sp>
          <p:nvSpPr>
            <p:cNvPr id="102860" name="Text Box 460"/>
            <p:cNvSpPr txBox="1">
              <a:spLocks noChangeArrowheads="1"/>
            </p:cNvSpPr>
            <p:nvPr/>
          </p:nvSpPr>
          <p:spPr bwMode="auto">
            <a:xfrm>
              <a:off x="2148" y="3660"/>
              <a:ext cx="1836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Typical read/write cycle</a:t>
              </a:r>
            </a:p>
          </p:txBody>
        </p:sp>
      </p:grpSp>
      <p:grpSp>
        <p:nvGrpSpPr>
          <p:cNvPr id="102869" name="Group 469"/>
          <p:cNvGrpSpPr>
            <a:grpSpLocks/>
          </p:cNvGrpSpPr>
          <p:nvPr/>
        </p:nvGrpSpPr>
        <p:grpSpPr bwMode="auto">
          <a:xfrm>
            <a:off x="781050" y="3267075"/>
            <a:ext cx="7562850" cy="954088"/>
            <a:chOff x="462" y="1956"/>
            <a:chExt cx="4764" cy="601"/>
          </a:xfrm>
        </p:grpSpPr>
        <p:grpSp>
          <p:nvGrpSpPr>
            <p:cNvPr id="102823" name="Group 423"/>
            <p:cNvGrpSpPr>
              <a:grpSpLocks/>
            </p:cNvGrpSpPr>
            <p:nvPr/>
          </p:nvGrpSpPr>
          <p:grpSpPr bwMode="auto">
            <a:xfrm>
              <a:off x="462" y="1956"/>
              <a:ext cx="894" cy="432"/>
              <a:chOff x="408" y="2196"/>
              <a:chExt cx="894" cy="432"/>
            </a:xfrm>
          </p:grpSpPr>
          <p:grpSp>
            <p:nvGrpSpPr>
              <p:cNvPr id="102808" name="Group 408"/>
              <p:cNvGrpSpPr>
                <a:grpSpLocks/>
              </p:cNvGrpSpPr>
              <p:nvPr/>
            </p:nvGrpSpPr>
            <p:grpSpPr bwMode="auto">
              <a:xfrm>
                <a:off x="723" y="2196"/>
                <a:ext cx="579" cy="432"/>
                <a:chOff x="723" y="2250"/>
                <a:chExt cx="579" cy="432"/>
              </a:xfrm>
            </p:grpSpPr>
            <p:grpSp>
              <p:nvGrpSpPr>
                <p:cNvPr id="102645" name="Group 245"/>
                <p:cNvGrpSpPr>
                  <a:grpSpLocks/>
                </p:cNvGrpSpPr>
                <p:nvPr/>
              </p:nvGrpSpPr>
              <p:grpSpPr bwMode="auto">
                <a:xfrm>
                  <a:off x="726" y="2250"/>
                  <a:ext cx="576" cy="432"/>
                  <a:chOff x="1416" y="2628"/>
                  <a:chExt cx="576" cy="432"/>
                </a:xfrm>
              </p:grpSpPr>
              <p:grpSp>
                <p:nvGrpSpPr>
                  <p:cNvPr id="102646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416" y="2628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47" name="Text Box 2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48" name="Text Box 2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49" name="Text Box 2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0" name="Text Box 2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651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416" y="2772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52" name="Text Box 2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3" name="Text Box 2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4" name="Text Box 2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5" name="Text Box 2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656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1416" y="2916"/>
                    <a:ext cx="576" cy="144"/>
                    <a:chOff x="1320" y="2676"/>
                    <a:chExt cx="576" cy="144"/>
                  </a:xfrm>
                </p:grpSpPr>
                <p:sp>
                  <p:nvSpPr>
                    <p:cNvPr id="102657" name="Text Box 2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20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8" name="Text Box 2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59" name="Text Box 2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08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60" name="Text Box 2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" y="267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791" name="Freeform 391"/>
                <p:cNvSpPr>
                  <a:spLocks/>
                </p:cNvSpPr>
                <p:nvPr/>
              </p:nvSpPr>
              <p:spPr bwMode="auto">
                <a:xfrm>
                  <a:off x="723" y="2250"/>
                  <a:ext cx="579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0"/>
                    </a:cxn>
                    <a:cxn ang="0">
                      <a:pos x="291" y="144"/>
                    </a:cxn>
                    <a:cxn ang="0">
                      <a:pos x="579" y="144"/>
                    </a:cxn>
                  </a:cxnLst>
                  <a:rect l="0" t="0" r="r" b="b"/>
                  <a:pathLst>
                    <a:path w="579" h="144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291" y="144"/>
                      </a:lnTo>
                      <a:lnTo>
                        <a:pt x="579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792" name="Freeform 392"/>
                <p:cNvSpPr>
                  <a:spLocks/>
                </p:cNvSpPr>
                <p:nvPr/>
              </p:nvSpPr>
              <p:spPr bwMode="auto">
                <a:xfrm>
                  <a:off x="729" y="2538"/>
                  <a:ext cx="570" cy="144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29" y="0"/>
                    </a:cxn>
                    <a:cxn ang="0">
                      <a:pos x="429" y="144"/>
                    </a:cxn>
                    <a:cxn ang="0">
                      <a:pos x="570" y="144"/>
                    </a:cxn>
                  </a:cxnLst>
                  <a:rect l="0" t="0" r="r" b="b"/>
                  <a:pathLst>
                    <a:path w="570" h="144">
                      <a:moveTo>
                        <a:pt x="0" y="1"/>
                      </a:moveTo>
                      <a:lnTo>
                        <a:pt x="429" y="0"/>
                      </a:lnTo>
                      <a:lnTo>
                        <a:pt x="429" y="144"/>
                      </a:lnTo>
                      <a:lnTo>
                        <a:pt x="570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7" name="Text Box 417"/>
              <p:cNvSpPr txBox="1">
                <a:spLocks noChangeArrowheads="1"/>
              </p:cNvSpPr>
              <p:nvPr/>
            </p:nvSpPr>
            <p:spPr bwMode="auto">
              <a:xfrm>
                <a:off x="408" y="2196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19" name="Text Box 419"/>
              <p:cNvSpPr txBox="1">
                <a:spLocks noChangeArrowheads="1"/>
              </p:cNvSpPr>
              <p:nvPr/>
            </p:nvSpPr>
            <p:spPr bwMode="auto">
              <a:xfrm>
                <a:off x="408" y="2490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4" name="Group 424"/>
            <p:cNvGrpSpPr>
              <a:grpSpLocks/>
            </p:cNvGrpSpPr>
            <p:nvPr/>
          </p:nvGrpSpPr>
          <p:grpSpPr bwMode="auto">
            <a:xfrm>
              <a:off x="1806" y="1956"/>
              <a:ext cx="750" cy="432"/>
              <a:chOff x="1386" y="2196"/>
              <a:chExt cx="750" cy="432"/>
            </a:xfrm>
          </p:grpSpPr>
          <p:grpSp>
            <p:nvGrpSpPr>
              <p:cNvPr id="102809" name="Group 409"/>
              <p:cNvGrpSpPr>
                <a:grpSpLocks/>
              </p:cNvGrpSpPr>
              <p:nvPr/>
            </p:nvGrpSpPr>
            <p:grpSpPr bwMode="auto">
              <a:xfrm>
                <a:off x="1704" y="2196"/>
                <a:ext cx="432" cy="432"/>
                <a:chOff x="1704" y="2262"/>
                <a:chExt cx="432" cy="432"/>
              </a:xfrm>
            </p:grpSpPr>
            <p:grpSp>
              <p:nvGrpSpPr>
                <p:cNvPr id="102798" name="Group 398"/>
                <p:cNvGrpSpPr>
                  <a:grpSpLocks/>
                </p:cNvGrpSpPr>
                <p:nvPr/>
              </p:nvGrpSpPr>
              <p:grpSpPr bwMode="auto">
                <a:xfrm>
                  <a:off x="1704" y="2262"/>
                  <a:ext cx="432" cy="432"/>
                  <a:chOff x="1704" y="2262"/>
                  <a:chExt cx="432" cy="432"/>
                </a:xfrm>
              </p:grpSpPr>
              <p:grpSp>
                <p:nvGrpSpPr>
                  <p:cNvPr id="102797" name="Group 397"/>
                  <p:cNvGrpSpPr>
                    <a:grpSpLocks/>
                  </p:cNvGrpSpPr>
                  <p:nvPr/>
                </p:nvGrpSpPr>
                <p:grpSpPr bwMode="auto">
                  <a:xfrm>
                    <a:off x="1704" y="2262"/>
                    <a:ext cx="432" cy="144"/>
                    <a:chOff x="1704" y="2262"/>
                    <a:chExt cx="432" cy="144"/>
                  </a:xfrm>
                </p:grpSpPr>
                <p:sp>
                  <p:nvSpPr>
                    <p:cNvPr id="102577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78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79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262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6" name="Group 396"/>
                  <p:cNvGrpSpPr>
                    <a:grpSpLocks/>
                  </p:cNvGrpSpPr>
                  <p:nvPr/>
                </p:nvGrpSpPr>
                <p:grpSpPr bwMode="auto">
                  <a:xfrm>
                    <a:off x="1704" y="2406"/>
                    <a:ext cx="432" cy="144"/>
                    <a:chOff x="1704" y="2406"/>
                    <a:chExt cx="432" cy="144"/>
                  </a:xfrm>
                </p:grpSpPr>
                <p:sp>
                  <p:nvSpPr>
                    <p:cNvPr id="102582" name="Text Box 1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3" name="Text Box 1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4" name="Text Box 18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406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5" name="Group 395"/>
                  <p:cNvGrpSpPr>
                    <a:grpSpLocks/>
                  </p:cNvGrpSpPr>
                  <p:nvPr/>
                </p:nvGrpSpPr>
                <p:grpSpPr bwMode="auto">
                  <a:xfrm>
                    <a:off x="1704" y="2550"/>
                    <a:ext cx="432" cy="144"/>
                    <a:chOff x="1704" y="2550"/>
                    <a:chExt cx="432" cy="144"/>
                  </a:xfrm>
                </p:grpSpPr>
                <p:sp>
                  <p:nvSpPr>
                    <p:cNvPr id="102587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04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8" name="Text Box 18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48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89" name="Text Box 1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2" y="25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793" name="Freeform 393"/>
                <p:cNvSpPr>
                  <a:spLocks/>
                </p:cNvSpPr>
                <p:nvPr/>
              </p:nvSpPr>
              <p:spPr bwMode="auto">
                <a:xfrm>
                  <a:off x="1707" y="2403"/>
                  <a:ext cx="429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29" y="0"/>
                    </a:cxn>
                  </a:cxnLst>
                  <a:rect l="0" t="0" r="r" b="b"/>
                  <a:pathLst>
                    <a:path w="429" h="1">
                      <a:moveTo>
                        <a:pt x="0" y="0"/>
                      </a:moveTo>
                      <a:lnTo>
                        <a:pt x="429" y="0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794" name="Freeform 394"/>
                <p:cNvSpPr>
                  <a:spLocks/>
                </p:cNvSpPr>
                <p:nvPr/>
              </p:nvSpPr>
              <p:spPr bwMode="auto">
                <a:xfrm>
                  <a:off x="1704" y="2553"/>
                  <a:ext cx="429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44" y="141"/>
                    </a:cxn>
                    <a:cxn ang="0">
                      <a:pos x="144" y="0"/>
                    </a:cxn>
                    <a:cxn ang="0">
                      <a:pos x="288" y="0"/>
                    </a:cxn>
                    <a:cxn ang="0">
                      <a:pos x="288" y="141"/>
                    </a:cxn>
                    <a:cxn ang="0">
                      <a:pos x="429" y="141"/>
                    </a:cxn>
                  </a:cxnLst>
                  <a:rect l="0" t="0" r="r" b="b"/>
                  <a:pathLst>
                    <a:path w="429" h="141">
                      <a:moveTo>
                        <a:pt x="0" y="141"/>
                      </a:moveTo>
                      <a:lnTo>
                        <a:pt x="144" y="141"/>
                      </a:lnTo>
                      <a:lnTo>
                        <a:pt x="144" y="0"/>
                      </a:lnTo>
                      <a:lnTo>
                        <a:pt x="288" y="0"/>
                      </a:lnTo>
                      <a:lnTo>
                        <a:pt x="288" y="141"/>
                      </a:lnTo>
                      <a:lnTo>
                        <a:pt x="429" y="141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6" name="Text Box 416"/>
              <p:cNvSpPr txBox="1">
                <a:spLocks noChangeArrowheads="1"/>
              </p:cNvSpPr>
              <p:nvPr/>
            </p:nvSpPr>
            <p:spPr bwMode="auto">
              <a:xfrm>
                <a:off x="1386" y="2196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0" name="Text Box 420"/>
              <p:cNvSpPr txBox="1">
                <a:spLocks noChangeArrowheads="1"/>
              </p:cNvSpPr>
              <p:nvPr/>
            </p:nvSpPr>
            <p:spPr bwMode="auto">
              <a:xfrm>
                <a:off x="1386" y="2490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5" name="Group 425"/>
            <p:cNvGrpSpPr>
              <a:grpSpLocks/>
            </p:cNvGrpSpPr>
            <p:nvPr/>
          </p:nvGrpSpPr>
          <p:grpSpPr bwMode="auto">
            <a:xfrm>
              <a:off x="3006" y="1956"/>
              <a:ext cx="738" cy="432"/>
              <a:chOff x="2838" y="2196"/>
              <a:chExt cx="738" cy="432"/>
            </a:xfrm>
          </p:grpSpPr>
          <p:grpSp>
            <p:nvGrpSpPr>
              <p:cNvPr id="102810" name="Group 410"/>
              <p:cNvGrpSpPr>
                <a:grpSpLocks/>
              </p:cNvGrpSpPr>
              <p:nvPr/>
            </p:nvGrpSpPr>
            <p:grpSpPr bwMode="auto">
              <a:xfrm>
                <a:off x="3141" y="2196"/>
                <a:ext cx="435" cy="432"/>
                <a:chOff x="3141" y="2250"/>
                <a:chExt cx="435" cy="432"/>
              </a:xfrm>
            </p:grpSpPr>
            <p:grpSp>
              <p:nvGrpSpPr>
                <p:cNvPr id="102802" name="Group 402"/>
                <p:cNvGrpSpPr>
                  <a:grpSpLocks/>
                </p:cNvGrpSpPr>
                <p:nvPr/>
              </p:nvGrpSpPr>
              <p:grpSpPr bwMode="auto">
                <a:xfrm>
                  <a:off x="3144" y="2250"/>
                  <a:ext cx="432" cy="432"/>
                  <a:chOff x="3144" y="2250"/>
                  <a:chExt cx="432" cy="432"/>
                </a:xfrm>
              </p:grpSpPr>
              <p:grpSp>
                <p:nvGrpSpPr>
                  <p:cNvPr id="102801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3144" y="2250"/>
                    <a:ext cx="432" cy="144"/>
                    <a:chOff x="3144" y="2250"/>
                    <a:chExt cx="432" cy="144"/>
                  </a:xfrm>
                </p:grpSpPr>
                <p:sp>
                  <p:nvSpPr>
                    <p:cNvPr id="102593" name="Text Box 19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4" name="Text Box 1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5" name="Text Box 1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250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800" name="Group 400"/>
                  <p:cNvGrpSpPr>
                    <a:grpSpLocks/>
                  </p:cNvGrpSpPr>
                  <p:nvPr/>
                </p:nvGrpSpPr>
                <p:grpSpPr bwMode="auto">
                  <a:xfrm>
                    <a:off x="3144" y="2394"/>
                    <a:ext cx="432" cy="144"/>
                    <a:chOff x="3144" y="2394"/>
                    <a:chExt cx="432" cy="144"/>
                  </a:xfrm>
                </p:grpSpPr>
                <p:sp>
                  <p:nvSpPr>
                    <p:cNvPr id="102598" name="Text Box 19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599" name="Text Box 19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0" name="Text Box 2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394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  <p:grpSp>
                <p:nvGrpSpPr>
                  <p:cNvPr id="102799" name="Group 399"/>
                  <p:cNvGrpSpPr>
                    <a:grpSpLocks/>
                  </p:cNvGrpSpPr>
                  <p:nvPr/>
                </p:nvGrpSpPr>
                <p:grpSpPr bwMode="auto">
                  <a:xfrm>
                    <a:off x="3144" y="2538"/>
                    <a:ext cx="432" cy="144"/>
                    <a:chOff x="3144" y="2538"/>
                    <a:chExt cx="432" cy="144"/>
                  </a:xfrm>
                </p:grpSpPr>
                <p:sp>
                  <p:nvSpPr>
                    <p:cNvPr id="102603" name="Text Box 20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4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4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8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  <p:sp>
                  <p:nvSpPr>
                    <p:cNvPr id="102605" name="Text Box 2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2538"/>
                      <a:ext cx="144" cy="144"/>
                    </a:xfrm>
                    <a:prstGeom prst="rect">
                      <a:avLst/>
                    </a:prstGeom>
                    <a:noFill/>
                    <a:ln w="9525" cap="sq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l"/>
                      <a:endParaRPr lang="en-US" sz="2400"/>
                    </a:p>
                  </p:txBody>
                </p:sp>
              </p:grpSp>
            </p:grpSp>
            <p:sp>
              <p:nvSpPr>
                <p:cNvPr id="102803" name="Freeform 403"/>
                <p:cNvSpPr>
                  <a:spLocks/>
                </p:cNvSpPr>
                <p:nvPr/>
              </p:nvSpPr>
              <p:spPr bwMode="auto">
                <a:xfrm>
                  <a:off x="3141" y="2250"/>
                  <a:ext cx="435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93" y="141"/>
                    </a:cxn>
                    <a:cxn ang="0">
                      <a:pos x="147" y="0"/>
                    </a:cxn>
                    <a:cxn ang="0">
                      <a:pos x="288" y="0"/>
                    </a:cxn>
                    <a:cxn ang="0">
                      <a:pos x="345" y="141"/>
                    </a:cxn>
                    <a:cxn ang="0">
                      <a:pos x="435" y="141"/>
                    </a:cxn>
                  </a:cxnLst>
                  <a:rect l="0" t="0" r="r" b="b"/>
                  <a:pathLst>
                    <a:path w="435" h="141">
                      <a:moveTo>
                        <a:pt x="0" y="141"/>
                      </a:moveTo>
                      <a:lnTo>
                        <a:pt x="93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345" y="141"/>
                      </a:lnTo>
                      <a:lnTo>
                        <a:pt x="435" y="141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805" name="Freeform 405"/>
                <p:cNvSpPr>
                  <a:spLocks/>
                </p:cNvSpPr>
                <p:nvPr/>
              </p:nvSpPr>
              <p:spPr bwMode="auto">
                <a:xfrm>
                  <a:off x="3141" y="2538"/>
                  <a:ext cx="432" cy="144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47" y="141"/>
                    </a:cxn>
                    <a:cxn ang="0">
                      <a:pos x="147" y="0"/>
                    </a:cxn>
                    <a:cxn ang="0">
                      <a:pos x="288" y="0"/>
                    </a:cxn>
                    <a:cxn ang="0">
                      <a:pos x="288" y="144"/>
                    </a:cxn>
                    <a:cxn ang="0">
                      <a:pos x="432" y="144"/>
                    </a:cxn>
                  </a:cxnLst>
                  <a:rect l="0" t="0" r="r" b="b"/>
                  <a:pathLst>
                    <a:path w="432" h="144">
                      <a:moveTo>
                        <a:pt x="0" y="141"/>
                      </a:moveTo>
                      <a:lnTo>
                        <a:pt x="147" y="141"/>
                      </a:lnTo>
                      <a:lnTo>
                        <a:pt x="147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432" y="144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4" name="Text Box 414"/>
              <p:cNvSpPr txBox="1">
                <a:spLocks noChangeArrowheads="1"/>
              </p:cNvSpPr>
              <p:nvPr/>
            </p:nvSpPr>
            <p:spPr bwMode="auto">
              <a:xfrm>
                <a:off x="2838" y="2196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1" name="Text Box 421"/>
              <p:cNvSpPr txBox="1">
                <a:spLocks noChangeArrowheads="1"/>
              </p:cNvSpPr>
              <p:nvPr/>
            </p:nvSpPr>
            <p:spPr bwMode="auto">
              <a:xfrm>
                <a:off x="2838" y="2490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grpSp>
          <p:nvGrpSpPr>
            <p:cNvPr id="102826" name="Group 426"/>
            <p:cNvGrpSpPr>
              <a:grpSpLocks/>
            </p:cNvGrpSpPr>
            <p:nvPr/>
          </p:nvGrpSpPr>
          <p:grpSpPr bwMode="auto">
            <a:xfrm>
              <a:off x="4194" y="1956"/>
              <a:ext cx="1032" cy="432"/>
              <a:chOff x="4140" y="2196"/>
              <a:chExt cx="1032" cy="432"/>
            </a:xfrm>
          </p:grpSpPr>
          <p:grpSp>
            <p:nvGrpSpPr>
              <p:cNvPr id="102811" name="Group 411"/>
              <p:cNvGrpSpPr>
                <a:grpSpLocks/>
              </p:cNvGrpSpPr>
              <p:nvPr/>
            </p:nvGrpSpPr>
            <p:grpSpPr bwMode="auto">
              <a:xfrm>
                <a:off x="4452" y="2196"/>
                <a:ext cx="720" cy="432"/>
                <a:chOff x="4452" y="2196"/>
                <a:chExt cx="720" cy="432"/>
              </a:xfrm>
            </p:grpSpPr>
            <p:grpSp>
              <p:nvGrpSpPr>
                <p:cNvPr id="102628" name="Group 228"/>
                <p:cNvGrpSpPr>
                  <a:grpSpLocks/>
                </p:cNvGrpSpPr>
                <p:nvPr/>
              </p:nvGrpSpPr>
              <p:grpSpPr bwMode="auto">
                <a:xfrm>
                  <a:off x="4452" y="2196"/>
                  <a:ext cx="720" cy="432"/>
                  <a:chOff x="4452" y="2196"/>
                  <a:chExt cx="720" cy="432"/>
                </a:xfrm>
              </p:grpSpPr>
              <p:sp>
                <p:nvSpPr>
                  <p:cNvPr id="102609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0" name="Text Box 2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1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4" name="Text 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5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6" name="Text Box 2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7" name="Text Box 2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19" name="Text Box 2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2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0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6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1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40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2" name="Text Box 2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3" name="Text Box 2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4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5" name="Text Box 2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196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6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340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  <p:sp>
                <p:nvSpPr>
                  <p:cNvPr id="102627" name="Text Box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2484"/>
                    <a:ext cx="144" cy="144"/>
                  </a:xfrm>
                  <a:prstGeom prst="rect">
                    <a:avLst/>
                  </a:prstGeom>
                  <a:noFill/>
                  <a:ln w="9525" cap="sq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l"/>
                    <a:endParaRPr lang="en-US" sz="2400"/>
                  </a:p>
                </p:txBody>
              </p:sp>
            </p:grpSp>
            <p:sp>
              <p:nvSpPr>
                <p:cNvPr id="102806" name="Freeform 406"/>
                <p:cNvSpPr>
                  <a:spLocks/>
                </p:cNvSpPr>
                <p:nvPr/>
              </p:nvSpPr>
              <p:spPr bwMode="auto">
                <a:xfrm>
                  <a:off x="4452" y="2196"/>
                  <a:ext cx="714" cy="142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141" y="141"/>
                    </a:cxn>
                    <a:cxn ang="0">
                      <a:pos x="285" y="0"/>
                    </a:cxn>
                    <a:cxn ang="0">
                      <a:pos x="714" y="0"/>
                    </a:cxn>
                  </a:cxnLst>
                  <a:rect l="0" t="0" r="r" b="b"/>
                  <a:pathLst>
                    <a:path w="714" h="142">
                      <a:moveTo>
                        <a:pt x="0" y="142"/>
                      </a:moveTo>
                      <a:lnTo>
                        <a:pt x="141" y="141"/>
                      </a:lnTo>
                      <a:lnTo>
                        <a:pt x="285" y="0"/>
                      </a:lnTo>
                      <a:lnTo>
                        <a:pt x="714" y="0"/>
                      </a:lnTo>
                    </a:path>
                  </a:pathLst>
                </a:custGeom>
                <a:noFill/>
                <a:ln w="15875" cap="sq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807" name="Line 407"/>
                <p:cNvSpPr>
                  <a:spLocks noChangeShapeType="1"/>
                </p:cNvSpPr>
                <p:nvPr/>
              </p:nvSpPr>
              <p:spPr bwMode="auto">
                <a:xfrm>
                  <a:off x="4455" y="2481"/>
                  <a:ext cx="717" cy="0"/>
                </a:xfrm>
                <a:prstGeom prst="line">
                  <a:avLst/>
                </a:prstGeom>
                <a:noFill/>
                <a:ln w="158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2815" name="Text Box 415"/>
              <p:cNvSpPr txBox="1">
                <a:spLocks noChangeArrowheads="1"/>
              </p:cNvSpPr>
              <p:nvPr/>
            </p:nvSpPr>
            <p:spPr bwMode="auto">
              <a:xfrm>
                <a:off x="4140" y="2196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SDA</a:t>
                </a:r>
              </a:p>
            </p:txBody>
          </p:sp>
          <p:sp>
            <p:nvSpPr>
              <p:cNvPr id="102822" name="Text Box 422"/>
              <p:cNvSpPr txBox="1">
                <a:spLocks noChangeArrowheads="1"/>
              </p:cNvSpPr>
              <p:nvPr/>
            </p:nvSpPr>
            <p:spPr bwMode="auto">
              <a:xfrm>
                <a:off x="4140" y="2490"/>
                <a:ext cx="276" cy="11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r>
                  <a:rPr lang="en-US"/>
                  <a:t>SCL</a:t>
                </a:r>
              </a:p>
            </p:txBody>
          </p:sp>
        </p:grpSp>
        <p:sp>
          <p:nvSpPr>
            <p:cNvPr id="102863" name="Text Box 463"/>
            <p:cNvSpPr txBox="1">
              <a:spLocks noChangeArrowheads="1"/>
            </p:cNvSpPr>
            <p:nvPr/>
          </p:nvSpPr>
          <p:spPr bwMode="auto">
            <a:xfrm>
              <a:off x="726" y="2442"/>
              <a:ext cx="70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Start condition</a:t>
              </a:r>
            </a:p>
          </p:txBody>
        </p:sp>
        <p:sp>
          <p:nvSpPr>
            <p:cNvPr id="102865" name="Text Box 465"/>
            <p:cNvSpPr txBox="1">
              <a:spLocks noChangeArrowheads="1"/>
            </p:cNvSpPr>
            <p:nvPr/>
          </p:nvSpPr>
          <p:spPr bwMode="auto">
            <a:xfrm>
              <a:off x="2004" y="2442"/>
              <a:ext cx="70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Sending 0</a:t>
              </a:r>
            </a:p>
          </p:txBody>
        </p:sp>
        <p:sp>
          <p:nvSpPr>
            <p:cNvPr id="102867" name="Text Box 467"/>
            <p:cNvSpPr txBox="1">
              <a:spLocks noChangeArrowheads="1"/>
            </p:cNvSpPr>
            <p:nvPr/>
          </p:nvSpPr>
          <p:spPr bwMode="auto">
            <a:xfrm>
              <a:off x="3168" y="2442"/>
              <a:ext cx="70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Sending 1</a:t>
              </a:r>
            </a:p>
          </p:txBody>
        </p:sp>
        <p:sp>
          <p:nvSpPr>
            <p:cNvPr id="102868" name="Text Box 468"/>
            <p:cNvSpPr txBox="1">
              <a:spLocks noChangeArrowheads="1"/>
            </p:cNvSpPr>
            <p:nvPr/>
          </p:nvSpPr>
          <p:spPr bwMode="auto">
            <a:xfrm>
              <a:off x="4506" y="2442"/>
              <a:ext cx="702" cy="11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/>
                <a:t>Stop condition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239F0-1939-4391-845B-26369F88C0C4}" type="slidenum">
              <a:rPr lang="en-US"/>
              <a:pPr/>
              <a:t>65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CAN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476375"/>
            <a:ext cx="8667750" cy="4667250"/>
          </a:xfrm>
        </p:spPr>
        <p:txBody>
          <a:bodyPr/>
          <a:lstStyle/>
          <a:p>
            <a:r>
              <a:rPr kumimoji="0" lang="en-US" sz="2000"/>
              <a:t>CAN (Controller area network)</a:t>
            </a:r>
          </a:p>
          <a:p>
            <a:pPr lvl="1"/>
            <a:r>
              <a:rPr kumimoji="0" lang="en-US" sz="1800"/>
              <a:t>Protocol for real-time applications </a:t>
            </a:r>
          </a:p>
          <a:p>
            <a:pPr lvl="1"/>
            <a:r>
              <a:rPr kumimoji="0" lang="en-US" sz="1800"/>
              <a:t>Developed by Robert Bosch GmbH</a:t>
            </a:r>
            <a:endParaRPr kumimoji="0" lang="en-US" sz="2000"/>
          </a:p>
          <a:p>
            <a:pPr lvl="1"/>
            <a:r>
              <a:rPr kumimoji="0" lang="en-US" sz="1800"/>
              <a:t>Originally for communication among components of cars</a:t>
            </a:r>
          </a:p>
          <a:p>
            <a:pPr lvl="1"/>
            <a:r>
              <a:rPr kumimoji="0" lang="en-US" sz="1800"/>
              <a:t>Applications now using CAN include:</a:t>
            </a:r>
          </a:p>
          <a:p>
            <a:pPr lvl="2"/>
            <a:r>
              <a:rPr kumimoji="0" lang="en-US" sz="1800"/>
              <a:t>elevator controllers, copiers, telescopes, production-line control systems, and medical instruments</a:t>
            </a:r>
          </a:p>
          <a:p>
            <a:pPr lvl="1"/>
            <a:r>
              <a:rPr kumimoji="0" lang="en-US" sz="1800"/>
              <a:t>Data transfer rates up to 1 Mbit/s and 11-bit addressing</a:t>
            </a:r>
          </a:p>
          <a:p>
            <a:pPr lvl="1"/>
            <a:r>
              <a:rPr lang="en-US" sz="1800"/>
              <a:t>Common devices interfacing with CAN:</a:t>
            </a:r>
          </a:p>
          <a:p>
            <a:pPr lvl="2"/>
            <a:r>
              <a:rPr lang="en-US" sz="1600"/>
              <a:t>8051-compatible 8592 processor and standalone CAN controllers</a:t>
            </a:r>
          </a:p>
          <a:p>
            <a:pPr lvl="1"/>
            <a:r>
              <a:rPr lang="en-US" sz="1800"/>
              <a:t>Actual physical design of CAN bus not specified in protocol</a:t>
            </a:r>
          </a:p>
          <a:p>
            <a:pPr lvl="2"/>
            <a:r>
              <a:rPr lang="en-US" sz="1600"/>
              <a:t>Requires devices to transmit/detect dominant and recessive signals to/from bus</a:t>
            </a:r>
          </a:p>
          <a:p>
            <a:pPr lvl="2"/>
            <a:r>
              <a:rPr lang="en-US" sz="1600"/>
              <a:t>e.g., ‘1’ = dominant, ‘0’ = recessive if single data wire used</a:t>
            </a:r>
          </a:p>
          <a:p>
            <a:pPr lvl="2"/>
            <a:r>
              <a:rPr lang="en-US" sz="1600"/>
              <a:t>Bus guarantees dominant signal prevails over recessive signal if asserted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A2B3C-C44A-4822-A87B-4D913EB1EA8F}" type="slidenum">
              <a:rPr lang="en-US"/>
              <a:pPr/>
              <a:t>66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FireWire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447800"/>
            <a:ext cx="8753475" cy="4657725"/>
          </a:xfrm>
        </p:spPr>
        <p:txBody>
          <a:bodyPr/>
          <a:lstStyle/>
          <a:p>
            <a:r>
              <a:rPr lang="en-US" sz="2000"/>
              <a:t>FireWire (a.k.a. I-Link, Lynx, IEEE 1394)</a:t>
            </a:r>
          </a:p>
          <a:p>
            <a:pPr lvl="1"/>
            <a:r>
              <a:rPr lang="en-US" sz="1800"/>
              <a:t>High-performance serial bus developed by Apple Computer Inc.</a:t>
            </a:r>
          </a:p>
          <a:p>
            <a:pPr lvl="1"/>
            <a:r>
              <a:rPr lang="en-US" sz="1800"/>
              <a:t>Designed for interfacing independent electronic components</a:t>
            </a:r>
          </a:p>
          <a:p>
            <a:pPr lvl="2"/>
            <a:r>
              <a:rPr lang="en-US" sz="1600"/>
              <a:t>e.g., Desktop, scanner</a:t>
            </a:r>
          </a:p>
          <a:p>
            <a:pPr lvl="1"/>
            <a:r>
              <a:rPr lang="en-US" sz="1800"/>
              <a:t>Data transfer rates from 12.5 to 400 Mbits/s, 64-bit addressing</a:t>
            </a:r>
          </a:p>
          <a:p>
            <a:pPr lvl="1"/>
            <a:r>
              <a:rPr lang="en-US" sz="1800"/>
              <a:t>Plug-and-play capabilities</a:t>
            </a:r>
          </a:p>
          <a:p>
            <a:pPr lvl="1"/>
            <a:r>
              <a:rPr lang="en-US" sz="1800"/>
              <a:t>Packet-based layered design structure</a:t>
            </a:r>
          </a:p>
          <a:p>
            <a:pPr lvl="1"/>
            <a:r>
              <a:rPr lang="en-US" sz="1800"/>
              <a:t>Applications using FireWire include:</a:t>
            </a:r>
          </a:p>
          <a:p>
            <a:pPr lvl="2"/>
            <a:r>
              <a:rPr lang="en-US" sz="1600"/>
              <a:t>disk drives, printers, scanners, cameras</a:t>
            </a:r>
          </a:p>
          <a:p>
            <a:pPr lvl="1"/>
            <a:r>
              <a:rPr lang="en-US" sz="1800"/>
              <a:t>Capable of supporting a LAN similar to Ethernet</a:t>
            </a:r>
          </a:p>
          <a:p>
            <a:pPr lvl="2"/>
            <a:r>
              <a:rPr lang="en-US" sz="1600"/>
              <a:t>64-bit address: </a:t>
            </a:r>
          </a:p>
          <a:p>
            <a:pPr lvl="3"/>
            <a:r>
              <a:rPr lang="en-US" sz="1600"/>
              <a:t>10 bits for network ids</a:t>
            </a:r>
            <a:r>
              <a:rPr lang="en-US" sz="1400"/>
              <a:t>,  </a:t>
            </a:r>
            <a:r>
              <a:rPr lang="en-US" sz="1600"/>
              <a:t>1023 subnetworks</a:t>
            </a:r>
            <a:endParaRPr lang="en-US" sz="1200"/>
          </a:p>
          <a:p>
            <a:pPr lvl="3"/>
            <a:r>
              <a:rPr lang="en-US" sz="1600"/>
              <a:t>6 bits for node ids, </a:t>
            </a:r>
            <a:r>
              <a:rPr lang="en-US" sz="1400"/>
              <a:t>e</a:t>
            </a:r>
            <a:r>
              <a:rPr lang="en-US" sz="1600"/>
              <a:t>ach subnetwork can have 63 nodes</a:t>
            </a:r>
          </a:p>
          <a:p>
            <a:pPr lvl="3"/>
            <a:r>
              <a:rPr lang="en-US" sz="1600"/>
              <a:t>48 bits for memory address, each node can have</a:t>
            </a:r>
            <a:r>
              <a:rPr lang="en-US" sz="1400"/>
              <a:t> </a:t>
            </a:r>
            <a:r>
              <a:rPr lang="en-US" sz="1600"/>
              <a:t>281 terabytes</a:t>
            </a:r>
            <a:r>
              <a:rPr lang="en-US" sz="1400"/>
              <a:t> </a:t>
            </a:r>
            <a:r>
              <a:rPr lang="en-US" sz="1600"/>
              <a:t>of distinct</a:t>
            </a:r>
            <a:r>
              <a:rPr lang="en-US" sz="1400"/>
              <a:t> </a:t>
            </a:r>
            <a:r>
              <a:rPr lang="en-US" sz="1600"/>
              <a:t>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BCF6-8B0E-4B3E-BAD1-71F6A650ED46}" type="slidenum">
              <a:rPr lang="en-US"/>
              <a:pPr/>
              <a:t>67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protocols: USB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USB (Universal Serial Bus)</a:t>
            </a:r>
          </a:p>
          <a:p>
            <a:pPr lvl="1"/>
            <a:r>
              <a:rPr lang="en-US" sz="1800"/>
              <a:t>Easier connection between PC and monitors, printers, digital speakers, modems, scanners, digital cameras, joysticks, multimedia game equipment</a:t>
            </a:r>
          </a:p>
          <a:p>
            <a:pPr lvl="1"/>
            <a:r>
              <a:rPr lang="en-US" sz="1800"/>
              <a:t>2 data rates:</a:t>
            </a:r>
          </a:p>
          <a:p>
            <a:pPr lvl="2"/>
            <a:r>
              <a:rPr lang="en-US" sz="1600"/>
              <a:t>12 Mbps for increased bandwidth devices</a:t>
            </a:r>
          </a:p>
          <a:p>
            <a:pPr lvl="2"/>
            <a:r>
              <a:rPr lang="en-US" sz="1600"/>
              <a:t>1.5 Mbps for lower-speed devices (joysticks, game pads)</a:t>
            </a:r>
          </a:p>
          <a:p>
            <a:pPr lvl="1"/>
            <a:r>
              <a:rPr lang="en-US" sz="1800"/>
              <a:t>Tiered star topology can be used</a:t>
            </a:r>
          </a:p>
          <a:p>
            <a:pPr lvl="2"/>
            <a:r>
              <a:rPr lang="en-US" sz="1600"/>
              <a:t>One USB device (hub) connected to PC</a:t>
            </a:r>
          </a:p>
          <a:p>
            <a:pPr lvl="3"/>
            <a:r>
              <a:rPr lang="en-US" sz="1400"/>
              <a:t>hub can be embedded in devices like monitor, printer, or keyboard or can be standalone</a:t>
            </a:r>
          </a:p>
          <a:p>
            <a:pPr lvl="2"/>
            <a:r>
              <a:rPr lang="en-US" sz="1600"/>
              <a:t>Multiple USB devices can be connected to hub</a:t>
            </a:r>
          </a:p>
          <a:p>
            <a:pPr lvl="2"/>
            <a:r>
              <a:rPr lang="en-US" sz="1600"/>
              <a:t>Up to 127 devices can be connected like this</a:t>
            </a:r>
          </a:p>
          <a:p>
            <a:pPr lvl="1"/>
            <a:r>
              <a:rPr lang="en-US" sz="1800"/>
              <a:t>USB host controller </a:t>
            </a:r>
          </a:p>
          <a:p>
            <a:pPr lvl="2"/>
            <a:r>
              <a:rPr lang="en-US" sz="1600"/>
              <a:t>Manages and controls bandwidth and driver software required by each peripheral</a:t>
            </a:r>
          </a:p>
          <a:p>
            <a:pPr lvl="2"/>
            <a:r>
              <a:rPr lang="en-US" sz="1600"/>
              <a:t>Dynamically allocates power downstream according to devices connected/disconnected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DC256-7C75-44BC-A233-B2D8E9AD8F7B}" type="slidenum">
              <a:rPr lang="en-US"/>
              <a:pPr/>
              <a:t>68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protocols: PCI Bus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24050"/>
            <a:ext cx="8458200" cy="3857625"/>
          </a:xfrm>
        </p:spPr>
        <p:txBody>
          <a:bodyPr/>
          <a:lstStyle/>
          <a:p>
            <a:r>
              <a:rPr lang="en-US" sz="2000"/>
              <a:t>PCI Bus (Peripheral Component Interconnect)</a:t>
            </a:r>
          </a:p>
          <a:p>
            <a:pPr lvl="1"/>
            <a:r>
              <a:rPr lang="en-US" sz="1800"/>
              <a:t>High performance bus originated at Intel in the early 1990’s</a:t>
            </a:r>
          </a:p>
          <a:p>
            <a:pPr lvl="1"/>
            <a:r>
              <a:rPr lang="en-US" sz="1800"/>
              <a:t>Standard adopted by industry and administered by PCISIG (PCI Special Interest Group)</a:t>
            </a:r>
          </a:p>
          <a:p>
            <a:pPr lvl="1"/>
            <a:r>
              <a:rPr lang="en-US" sz="1800"/>
              <a:t>Interconnects chips, expansion boards, processor memory subsystems</a:t>
            </a:r>
          </a:p>
          <a:p>
            <a:pPr lvl="1"/>
            <a:r>
              <a:rPr lang="en-US" sz="1800"/>
              <a:t>Data transfer rates of 127.2 to 508.6 Mbits/s and 32-bit addressing</a:t>
            </a:r>
          </a:p>
          <a:p>
            <a:pPr lvl="2"/>
            <a:r>
              <a:rPr lang="en-US" sz="1600"/>
              <a:t>Later extended to 64-bit while maintaining compatibility with 32-bit schemes</a:t>
            </a:r>
          </a:p>
          <a:p>
            <a:pPr lvl="1"/>
            <a:r>
              <a:rPr lang="en-US" sz="1800"/>
              <a:t>Synchronous bus architecture</a:t>
            </a:r>
          </a:p>
          <a:p>
            <a:pPr lvl="1"/>
            <a:r>
              <a:rPr lang="en-US" sz="1800"/>
              <a:t>Multiplexed data/address lines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DF38C-E5DD-4205-924E-E9D0B6F441F9}" type="slidenum">
              <a:rPr lang="en-US"/>
              <a:pPr/>
              <a:t>69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protocols: ARM Bus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867150"/>
          </a:xfrm>
        </p:spPr>
        <p:txBody>
          <a:bodyPr/>
          <a:lstStyle/>
          <a:p>
            <a:r>
              <a:rPr lang="en-US" sz="2000"/>
              <a:t>ARM Bus</a:t>
            </a:r>
          </a:p>
          <a:p>
            <a:pPr lvl="1"/>
            <a:r>
              <a:rPr lang="en-US" sz="1800"/>
              <a:t>Designed and used internally by ARM Corporation</a:t>
            </a:r>
          </a:p>
          <a:p>
            <a:pPr lvl="1"/>
            <a:r>
              <a:rPr lang="en-US" sz="1800"/>
              <a:t>Interfaces with ARM line of processors</a:t>
            </a:r>
          </a:p>
          <a:p>
            <a:pPr lvl="1"/>
            <a:r>
              <a:rPr lang="en-US" sz="1800"/>
              <a:t>Many IC design companies have own bus protocol</a:t>
            </a:r>
          </a:p>
          <a:p>
            <a:pPr lvl="1"/>
            <a:r>
              <a:rPr lang="en-US" sz="1800"/>
              <a:t>Data transfer rate is a function of clock speed</a:t>
            </a:r>
          </a:p>
          <a:p>
            <a:pPr lvl="2"/>
            <a:r>
              <a:rPr lang="en-US" sz="1600"/>
              <a:t>If clock speed of bus is X, transfer rate = 16 x X bits/s </a:t>
            </a:r>
          </a:p>
          <a:p>
            <a:pPr lvl="1"/>
            <a:r>
              <a:rPr lang="en-US" sz="1800"/>
              <a:t>32-bit addressing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4FA88-1349-4EC9-878F-D9C61B72C031}" type="slidenum">
              <a:rPr lang="en-US"/>
              <a:pPr/>
              <a:t>7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Diagrams</a:t>
            </a:r>
          </a:p>
        </p:txBody>
      </p:sp>
      <p:grpSp>
        <p:nvGrpSpPr>
          <p:cNvPr id="132183" name="Group 87"/>
          <p:cNvGrpSpPr>
            <a:grpSpLocks/>
          </p:cNvGrpSpPr>
          <p:nvPr/>
        </p:nvGrpSpPr>
        <p:grpSpPr bwMode="auto">
          <a:xfrm>
            <a:off x="5094288" y="3992563"/>
            <a:ext cx="3076575" cy="2043112"/>
            <a:chOff x="3209" y="2515"/>
            <a:chExt cx="1938" cy="1287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3824" y="3648"/>
              <a:ext cx="8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u="sng"/>
                <a:t>write protocol</a:t>
              </a:r>
              <a:endParaRPr lang="en-US" b="1" u="sng" noProof="1"/>
            </a:p>
          </p:txBody>
        </p:sp>
        <p:sp>
          <p:nvSpPr>
            <p:cNvPr id="132137" name="Text Box 41"/>
            <p:cNvSpPr txBox="1">
              <a:spLocks noChangeArrowheads="1"/>
            </p:cNvSpPr>
            <p:nvPr/>
          </p:nvSpPr>
          <p:spPr bwMode="auto">
            <a:xfrm>
              <a:off x="3209" y="2515"/>
              <a:ext cx="44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32138" name="Text Box 42"/>
            <p:cNvSpPr txBox="1">
              <a:spLocks noChangeArrowheads="1"/>
            </p:cNvSpPr>
            <p:nvPr/>
          </p:nvSpPr>
          <p:spPr bwMode="auto">
            <a:xfrm>
              <a:off x="3209" y="2721"/>
              <a:ext cx="4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32139" name="Text Box 43"/>
            <p:cNvSpPr txBox="1">
              <a:spLocks noChangeArrowheads="1"/>
            </p:cNvSpPr>
            <p:nvPr/>
          </p:nvSpPr>
          <p:spPr bwMode="auto">
            <a:xfrm>
              <a:off x="3209" y="2926"/>
              <a:ext cx="44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</a:t>
              </a:r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209" y="3235"/>
              <a:ext cx="44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32141" name="Line 45"/>
            <p:cNvSpPr>
              <a:spLocks noChangeShapeType="1"/>
            </p:cNvSpPr>
            <p:nvPr/>
          </p:nvSpPr>
          <p:spPr bwMode="auto">
            <a:xfrm>
              <a:off x="3825" y="2515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2" name="Line 46"/>
            <p:cNvSpPr>
              <a:spLocks noChangeShapeType="1"/>
            </p:cNvSpPr>
            <p:nvPr/>
          </p:nvSpPr>
          <p:spPr bwMode="auto">
            <a:xfrm>
              <a:off x="3649" y="2823"/>
              <a:ext cx="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3" name="Line 47"/>
            <p:cNvSpPr>
              <a:spLocks noChangeShapeType="1"/>
            </p:cNvSpPr>
            <p:nvPr/>
          </p:nvSpPr>
          <p:spPr bwMode="auto">
            <a:xfrm flipV="1">
              <a:off x="4178" y="2721"/>
              <a:ext cx="88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4" name="Line 48"/>
            <p:cNvSpPr>
              <a:spLocks noChangeShapeType="1"/>
            </p:cNvSpPr>
            <p:nvPr/>
          </p:nvSpPr>
          <p:spPr bwMode="auto">
            <a:xfrm>
              <a:off x="4266" y="2721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5" name="Line 49"/>
            <p:cNvSpPr>
              <a:spLocks noChangeShapeType="1"/>
            </p:cNvSpPr>
            <p:nvPr/>
          </p:nvSpPr>
          <p:spPr bwMode="auto">
            <a:xfrm>
              <a:off x="3649" y="3029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6" name="Line 50"/>
            <p:cNvSpPr>
              <a:spLocks noChangeShapeType="1"/>
            </p:cNvSpPr>
            <p:nvPr/>
          </p:nvSpPr>
          <p:spPr bwMode="auto">
            <a:xfrm flipV="1">
              <a:off x="3737" y="292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7" name="Line 51"/>
            <p:cNvSpPr>
              <a:spLocks noChangeShapeType="1"/>
            </p:cNvSpPr>
            <p:nvPr/>
          </p:nvSpPr>
          <p:spPr bwMode="auto">
            <a:xfrm>
              <a:off x="3737" y="3029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8" name="Line 52"/>
            <p:cNvSpPr>
              <a:spLocks noChangeShapeType="1"/>
            </p:cNvSpPr>
            <p:nvPr/>
          </p:nvSpPr>
          <p:spPr bwMode="auto">
            <a:xfrm>
              <a:off x="3825" y="2926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49" name="Line 53"/>
            <p:cNvSpPr>
              <a:spLocks noChangeShapeType="1"/>
            </p:cNvSpPr>
            <p:nvPr/>
          </p:nvSpPr>
          <p:spPr bwMode="auto">
            <a:xfrm>
              <a:off x="3825" y="3132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3649" y="3338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 flipV="1">
              <a:off x="3737" y="3235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>
              <a:off x="3737" y="3338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3" name="Line 57"/>
            <p:cNvSpPr>
              <a:spLocks noChangeShapeType="1"/>
            </p:cNvSpPr>
            <p:nvPr/>
          </p:nvSpPr>
          <p:spPr bwMode="auto">
            <a:xfrm>
              <a:off x="3825" y="3235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4" name="Line 58"/>
            <p:cNvSpPr>
              <a:spLocks noChangeShapeType="1"/>
            </p:cNvSpPr>
            <p:nvPr/>
          </p:nvSpPr>
          <p:spPr bwMode="auto">
            <a:xfrm>
              <a:off x="3825" y="3441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5" name="Line 59"/>
            <p:cNvSpPr>
              <a:spLocks noChangeShapeType="1"/>
            </p:cNvSpPr>
            <p:nvPr/>
          </p:nvSpPr>
          <p:spPr bwMode="auto">
            <a:xfrm>
              <a:off x="4178" y="2823"/>
              <a:ext cx="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3737" y="3441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setup</a:t>
              </a:r>
              <a:endParaRPr lang="en-US"/>
            </a:p>
          </p:txBody>
        </p:sp>
        <p:sp>
          <p:nvSpPr>
            <p:cNvPr id="132157" name="Line 61"/>
            <p:cNvSpPr>
              <a:spLocks noChangeShapeType="1"/>
            </p:cNvSpPr>
            <p:nvPr/>
          </p:nvSpPr>
          <p:spPr bwMode="auto">
            <a:xfrm flipH="1">
              <a:off x="3649" y="2618"/>
              <a:ext cx="1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58" name="Line 62"/>
            <p:cNvSpPr>
              <a:spLocks noChangeShapeType="1"/>
            </p:cNvSpPr>
            <p:nvPr/>
          </p:nvSpPr>
          <p:spPr bwMode="auto">
            <a:xfrm flipV="1">
              <a:off x="3781" y="2515"/>
              <a:ext cx="44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59" name="Line 63"/>
            <p:cNvSpPr>
              <a:spLocks noChangeShapeType="1"/>
            </p:cNvSpPr>
            <p:nvPr/>
          </p:nvSpPr>
          <p:spPr bwMode="auto">
            <a:xfrm>
              <a:off x="3825" y="3138"/>
              <a:ext cx="0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60" name="Line 64"/>
            <p:cNvSpPr>
              <a:spLocks noChangeShapeType="1"/>
            </p:cNvSpPr>
            <p:nvPr/>
          </p:nvSpPr>
          <p:spPr bwMode="auto">
            <a:xfrm>
              <a:off x="4706" y="2721"/>
              <a:ext cx="89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61" name="Line 65"/>
            <p:cNvSpPr>
              <a:spLocks noChangeShapeType="1"/>
            </p:cNvSpPr>
            <p:nvPr/>
          </p:nvSpPr>
          <p:spPr bwMode="auto">
            <a:xfrm>
              <a:off x="4795" y="2823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62" name="Line 66"/>
            <p:cNvSpPr>
              <a:spLocks noChangeShapeType="1"/>
            </p:cNvSpPr>
            <p:nvPr/>
          </p:nvSpPr>
          <p:spPr bwMode="auto">
            <a:xfrm>
              <a:off x="4266" y="2721"/>
              <a:ext cx="0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63" name="Line 67"/>
            <p:cNvSpPr>
              <a:spLocks noChangeShapeType="1"/>
            </p:cNvSpPr>
            <p:nvPr/>
          </p:nvSpPr>
          <p:spPr bwMode="auto">
            <a:xfrm>
              <a:off x="4618" y="2721"/>
              <a:ext cx="0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64" name="Text Box 68"/>
            <p:cNvSpPr txBox="1">
              <a:spLocks noChangeArrowheads="1"/>
            </p:cNvSpPr>
            <p:nvPr/>
          </p:nvSpPr>
          <p:spPr bwMode="auto">
            <a:xfrm>
              <a:off x="4222" y="3441"/>
              <a:ext cx="44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write</a:t>
              </a:r>
              <a:endParaRPr lang="en-US"/>
            </a:p>
          </p:txBody>
        </p:sp>
      </p:grpSp>
      <p:sp>
        <p:nvSpPr>
          <p:cNvPr id="132174" name="Rectangle 78"/>
          <p:cNvSpPr>
            <a:spLocks noGrp="1" noChangeArrowheads="1"/>
          </p:cNvSpPr>
          <p:nvPr>
            <p:ph type="body" idx="1"/>
          </p:nvPr>
        </p:nvSpPr>
        <p:spPr>
          <a:xfrm>
            <a:off x="333375" y="1574800"/>
            <a:ext cx="4659313" cy="4445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Most common method for describing a communication protocol</a:t>
            </a:r>
          </a:p>
          <a:p>
            <a:pPr>
              <a:lnSpc>
                <a:spcPct val="90000"/>
              </a:lnSpc>
            </a:pPr>
            <a:r>
              <a:rPr lang="en-US" sz="1800"/>
              <a:t>Time proceeds to the right on x-axis</a:t>
            </a:r>
          </a:p>
          <a:p>
            <a:pPr>
              <a:lnSpc>
                <a:spcPct val="90000"/>
              </a:lnSpc>
            </a:pPr>
            <a:r>
              <a:rPr lang="en-US" sz="1800"/>
              <a:t>Control signal: low or high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May be active low (e.g., go’, /go, or go_L)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Use terms </a:t>
            </a:r>
            <a:r>
              <a:rPr lang="en-US" sz="1600" i="1"/>
              <a:t>assert</a:t>
            </a:r>
            <a:r>
              <a:rPr lang="en-US" sz="1600"/>
              <a:t> (active) and </a:t>
            </a:r>
            <a:r>
              <a:rPr lang="en-US" sz="1600" i="1"/>
              <a:t>deassert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Asserting go’ means go=0</a:t>
            </a:r>
            <a:endParaRPr lang="en-US" sz="1600" i="1"/>
          </a:p>
          <a:p>
            <a:pPr>
              <a:lnSpc>
                <a:spcPct val="90000"/>
              </a:lnSpc>
            </a:pPr>
            <a:r>
              <a:rPr lang="en-US" sz="1800"/>
              <a:t>Data signal: not valid or valid</a:t>
            </a:r>
          </a:p>
          <a:p>
            <a:pPr>
              <a:lnSpc>
                <a:spcPct val="90000"/>
              </a:lnSpc>
            </a:pPr>
            <a:r>
              <a:rPr lang="en-US" sz="1800"/>
              <a:t>Protocol may have subprotocols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Called bus cycle, e.g., read and write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Each may be several clock cycles</a:t>
            </a:r>
          </a:p>
          <a:p>
            <a:pPr>
              <a:lnSpc>
                <a:spcPct val="90000"/>
              </a:lnSpc>
            </a:pPr>
            <a:r>
              <a:rPr lang="en-US" sz="1800"/>
              <a:t>Read example</a:t>
            </a:r>
          </a:p>
          <a:p>
            <a:pPr lvl="1">
              <a:lnSpc>
                <a:spcPct val="90000"/>
              </a:lnSpc>
            </a:pPr>
            <a:r>
              <a:rPr lang="en-US" sz="1600" i="1"/>
              <a:t>rd’/wr</a:t>
            </a:r>
            <a:r>
              <a:rPr lang="en-US" sz="1600"/>
              <a:t> set low,address placed on </a:t>
            </a:r>
            <a:r>
              <a:rPr lang="en-US" sz="1600" i="1"/>
              <a:t>addr</a:t>
            </a:r>
            <a:r>
              <a:rPr lang="en-US" sz="1600"/>
              <a:t> for at least t</a:t>
            </a:r>
            <a:r>
              <a:rPr lang="en-US" sz="1600" baseline="-25000"/>
              <a:t>setup</a:t>
            </a:r>
            <a:r>
              <a:rPr lang="en-US" sz="1600"/>
              <a:t> time before </a:t>
            </a:r>
            <a:r>
              <a:rPr lang="en-US" sz="1600" i="1"/>
              <a:t>enable</a:t>
            </a:r>
            <a:r>
              <a:rPr lang="en-US" sz="1600"/>
              <a:t> asserted, enable triggers memory to place data on </a:t>
            </a:r>
            <a:r>
              <a:rPr lang="en-US" sz="1600" i="1"/>
              <a:t>data</a:t>
            </a:r>
            <a:r>
              <a:rPr lang="en-US" sz="1600"/>
              <a:t> wires by time t</a:t>
            </a:r>
            <a:r>
              <a:rPr lang="en-US" sz="1600" baseline="-25000"/>
              <a:t>read</a:t>
            </a:r>
            <a:r>
              <a:rPr lang="en-US" sz="1600"/>
              <a:t> </a:t>
            </a:r>
          </a:p>
        </p:txBody>
      </p:sp>
      <p:grpSp>
        <p:nvGrpSpPr>
          <p:cNvPr id="132182" name="Group 86"/>
          <p:cNvGrpSpPr>
            <a:grpSpLocks/>
          </p:cNvGrpSpPr>
          <p:nvPr/>
        </p:nvGrpSpPr>
        <p:grpSpPr bwMode="auto">
          <a:xfrm>
            <a:off x="5032375" y="1687513"/>
            <a:ext cx="3076575" cy="1985962"/>
            <a:chOff x="3170" y="1063"/>
            <a:chExt cx="1938" cy="1251"/>
          </a:xfrm>
        </p:grpSpPr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3815" y="2160"/>
              <a:ext cx="89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 u="sng"/>
                <a:t>read protocol</a:t>
              </a:r>
              <a:endParaRPr lang="en-US" b="1" noProof="1"/>
            </a:p>
          </p:txBody>
        </p:sp>
        <p:sp>
          <p:nvSpPr>
            <p:cNvPr id="132113" name="Text Box 17"/>
            <p:cNvSpPr txBox="1">
              <a:spLocks noChangeArrowheads="1"/>
            </p:cNvSpPr>
            <p:nvPr/>
          </p:nvSpPr>
          <p:spPr bwMode="auto">
            <a:xfrm>
              <a:off x="3170" y="1063"/>
              <a:ext cx="44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rd'/wr</a:t>
              </a:r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3170" y="1268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enable</a:t>
              </a:r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3170" y="1474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3170" y="1783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32117" name="Freeform 21"/>
            <p:cNvSpPr>
              <a:spLocks/>
            </p:cNvSpPr>
            <p:nvPr/>
          </p:nvSpPr>
          <p:spPr bwMode="auto">
            <a:xfrm>
              <a:off x="3611" y="1162"/>
              <a:ext cx="1495" cy="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444" y="0"/>
                </a:cxn>
              </a:cxnLst>
              <a:rect l="0" t="0" r="r" b="b"/>
              <a:pathLst>
                <a:path w="2444" h="5">
                  <a:moveTo>
                    <a:pt x="0" y="5"/>
                  </a:moveTo>
                  <a:lnTo>
                    <a:pt x="244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3611" y="1577"/>
              <a:ext cx="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 flipV="1">
              <a:off x="3699" y="1474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3699" y="1577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3782" y="1474"/>
              <a:ext cx="1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3787" y="1680"/>
              <a:ext cx="1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3611" y="1886"/>
              <a:ext cx="7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 flipV="1">
              <a:off x="4404" y="1783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4404" y="1886"/>
              <a:ext cx="88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>
              <a:off x="4492" y="1783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>
              <a:off x="4492" y="1989"/>
              <a:ext cx="6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>
              <a:off x="4233" y="1371"/>
              <a:ext cx="177" cy="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29" name="Line 33"/>
            <p:cNvSpPr>
              <a:spLocks noChangeShapeType="1"/>
            </p:cNvSpPr>
            <p:nvPr/>
          </p:nvSpPr>
          <p:spPr bwMode="auto">
            <a:xfrm>
              <a:off x="3790" y="1687"/>
              <a:ext cx="0" cy="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0" name="Line 34"/>
            <p:cNvSpPr>
              <a:spLocks noChangeShapeType="1"/>
            </p:cNvSpPr>
            <p:nvPr/>
          </p:nvSpPr>
          <p:spPr bwMode="auto">
            <a:xfrm>
              <a:off x="4139" y="1371"/>
              <a:ext cx="0" cy="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1" name="Text Box 35"/>
            <p:cNvSpPr txBox="1">
              <a:spLocks noChangeArrowheads="1"/>
            </p:cNvSpPr>
            <p:nvPr/>
          </p:nvSpPr>
          <p:spPr bwMode="auto">
            <a:xfrm>
              <a:off x="3699" y="1989"/>
              <a:ext cx="44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setup</a:t>
              </a:r>
              <a:endParaRPr lang="en-US" sz="1400"/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>
              <a:off x="4233" y="1276"/>
              <a:ext cx="0" cy="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>
              <a:off x="4497" y="1783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36" name="Text Box 40"/>
            <p:cNvSpPr txBox="1">
              <a:spLocks noChangeArrowheads="1"/>
            </p:cNvSpPr>
            <p:nvPr/>
          </p:nvSpPr>
          <p:spPr bwMode="auto">
            <a:xfrm>
              <a:off x="4139" y="1989"/>
              <a:ext cx="44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read</a:t>
              </a:r>
              <a:endParaRPr lang="en-US"/>
            </a:p>
          </p:txBody>
        </p:sp>
        <p:sp>
          <p:nvSpPr>
            <p:cNvPr id="132177" name="Line 81"/>
            <p:cNvSpPr>
              <a:spLocks noChangeShapeType="1"/>
            </p:cNvSpPr>
            <p:nvPr/>
          </p:nvSpPr>
          <p:spPr bwMode="auto">
            <a:xfrm>
              <a:off x="3607" y="1371"/>
              <a:ext cx="5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78" name="Line 82"/>
            <p:cNvSpPr>
              <a:spLocks noChangeShapeType="1"/>
            </p:cNvSpPr>
            <p:nvPr/>
          </p:nvSpPr>
          <p:spPr bwMode="auto">
            <a:xfrm flipV="1">
              <a:off x="4136" y="1269"/>
              <a:ext cx="88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79" name="Line 83"/>
            <p:cNvSpPr>
              <a:spLocks noChangeShapeType="1"/>
            </p:cNvSpPr>
            <p:nvPr/>
          </p:nvSpPr>
          <p:spPr bwMode="auto">
            <a:xfrm>
              <a:off x="4224" y="1269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80" name="Line 84"/>
            <p:cNvSpPr>
              <a:spLocks noChangeShapeType="1"/>
            </p:cNvSpPr>
            <p:nvPr/>
          </p:nvSpPr>
          <p:spPr bwMode="auto">
            <a:xfrm>
              <a:off x="4664" y="1269"/>
              <a:ext cx="89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81" name="Line 85"/>
            <p:cNvSpPr>
              <a:spLocks noChangeShapeType="1"/>
            </p:cNvSpPr>
            <p:nvPr/>
          </p:nvSpPr>
          <p:spPr bwMode="auto">
            <a:xfrm>
              <a:off x="4753" y="1371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86" name="Freeform 90"/>
          <p:cNvSpPr>
            <a:spLocks/>
          </p:cNvSpPr>
          <p:nvPr/>
        </p:nvSpPr>
        <p:spPr bwMode="auto">
          <a:xfrm>
            <a:off x="3686175" y="2533650"/>
            <a:ext cx="723900" cy="133350"/>
          </a:xfrm>
          <a:custGeom>
            <a:avLst/>
            <a:gdLst/>
            <a:ahLst/>
            <a:cxnLst>
              <a:cxn ang="0">
                <a:pos x="0" y="84"/>
              </a:cxn>
              <a:cxn ang="0">
                <a:pos x="132" y="84"/>
              </a:cxn>
              <a:cxn ang="0">
                <a:pos x="186" y="0"/>
              </a:cxn>
              <a:cxn ang="0">
                <a:pos x="456" y="0"/>
              </a:cxn>
            </a:cxnLst>
            <a:rect l="0" t="0" r="r" b="b"/>
            <a:pathLst>
              <a:path w="456" h="84">
                <a:moveTo>
                  <a:pt x="0" y="84"/>
                </a:moveTo>
                <a:lnTo>
                  <a:pt x="132" y="84"/>
                </a:lnTo>
                <a:lnTo>
                  <a:pt x="186" y="0"/>
                </a:lnTo>
                <a:lnTo>
                  <a:pt x="45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32189" name="Group 93"/>
          <p:cNvGrpSpPr>
            <a:grpSpLocks/>
          </p:cNvGrpSpPr>
          <p:nvPr/>
        </p:nvGrpSpPr>
        <p:grpSpPr bwMode="auto">
          <a:xfrm>
            <a:off x="3714750" y="3619500"/>
            <a:ext cx="800100" cy="219075"/>
            <a:chOff x="2472" y="2538"/>
            <a:chExt cx="504" cy="138"/>
          </a:xfrm>
        </p:grpSpPr>
        <p:sp>
          <p:nvSpPr>
            <p:cNvPr id="132187" name="Freeform 91"/>
            <p:cNvSpPr>
              <a:spLocks/>
            </p:cNvSpPr>
            <p:nvPr/>
          </p:nvSpPr>
          <p:spPr bwMode="auto">
            <a:xfrm>
              <a:off x="2472" y="2538"/>
              <a:ext cx="480" cy="7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74" y="72"/>
                </a:cxn>
                <a:cxn ang="0">
                  <a:pos x="246" y="0"/>
                </a:cxn>
                <a:cxn ang="0">
                  <a:pos x="480" y="0"/>
                </a:cxn>
              </a:cxnLst>
              <a:rect l="0" t="0" r="r" b="b"/>
              <a:pathLst>
                <a:path w="480" h="72">
                  <a:moveTo>
                    <a:pt x="0" y="72"/>
                  </a:moveTo>
                  <a:lnTo>
                    <a:pt x="174" y="72"/>
                  </a:lnTo>
                  <a:lnTo>
                    <a:pt x="246" y="0"/>
                  </a:lnTo>
                  <a:lnTo>
                    <a:pt x="48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188" name="Freeform 92"/>
            <p:cNvSpPr>
              <a:spLocks/>
            </p:cNvSpPr>
            <p:nvPr/>
          </p:nvSpPr>
          <p:spPr bwMode="auto">
            <a:xfrm>
              <a:off x="2658" y="2616"/>
              <a:ext cx="31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60"/>
                </a:cxn>
                <a:cxn ang="0">
                  <a:pos x="318" y="60"/>
                </a:cxn>
              </a:cxnLst>
              <a:rect l="0" t="0" r="r" b="b"/>
              <a:pathLst>
                <a:path w="318" h="60">
                  <a:moveTo>
                    <a:pt x="0" y="0"/>
                  </a:moveTo>
                  <a:lnTo>
                    <a:pt x="48" y="60"/>
                  </a:lnTo>
                  <a:lnTo>
                    <a:pt x="318" y="6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3A7A0-A8F0-4E5F-9DB6-2FD159DEC30B}" type="slidenum">
              <a:rPr lang="en-US"/>
              <a:pPr/>
              <a:t>70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IrDA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IrDA</a:t>
            </a:r>
          </a:p>
          <a:p>
            <a:pPr lvl="1"/>
            <a:r>
              <a:rPr lang="en-US" sz="2000"/>
              <a:t>Protocol suite that supports short-range point-to-point infrared data transmission</a:t>
            </a:r>
          </a:p>
          <a:p>
            <a:pPr lvl="1"/>
            <a:r>
              <a:rPr lang="en-US" sz="2000"/>
              <a:t>Created and promoted by the Infrared Data Association (IrDA)</a:t>
            </a:r>
          </a:p>
          <a:p>
            <a:pPr lvl="1"/>
            <a:r>
              <a:rPr lang="en-US" sz="2000"/>
              <a:t>Data transfer rate of 9.6 kbps and 4 Mbps</a:t>
            </a:r>
          </a:p>
          <a:p>
            <a:pPr lvl="1"/>
            <a:r>
              <a:rPr lang="en-US" sz="2000"/>
              <a:t>IrDA hardware deployed in notebook computers, printers, PDAs, digital cameras, public phones, cell phones</a:t>
            </a:r>
          </a:p>
          <a:p>
            <a:pPr lvl="1"/>
            <a:r>
              <a:rPr lang="en-US" sz="2000"/>
              <a:t>Lack of suitable drivers has slowed use by applications</a:t>
            </a:r>
          </a:p>
          <a:p>
            <a:pPr lvl="1"/>
            <a:r>
              <a:rPr lang="en-US" sz="2000"/>
              <a:t>Windows 2000/98 now include support</a:t>
            </a:r>
          </a:p>
          <a:p>
            <a:pPr lvl="1"/>
            <a:r>
              <a:rPr lang="en-US" sz="2000"/>
              <a:t>Becoming available on popular embedded OS’s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9C92-9737-4D9C-8864-107516F06092}" type="slidenum">
              <a:rPr lang="en-US"/>
              <a:pPr/>
              <a:t>71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Bluetooth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24025"/>
            <a:ext cx="8382000" cy="3914775"/>
          </a:xfrm>
        </p:spPr>
        <p:txBody>
          <a:bodyPr/>
          <a:lstStyle/>
          <a:p>
            <a:r>
              <a:rPr lang="en-US" sz="2400"/>
              <a:t>Bluetooth</a:t>
            </a:r>
          </a:p>
          <a:p>
            <a:pPr lvl="1"/>
            <a:r>
              <a:rPr lang="en-US" sz="2000"/>
              <a:t>New, global standard for wireless connectivity</a:t>
            </a:r>
          </a:p>
          <a:p>
            <a:pPr lvl="1"/>
            <a:r>
              <a:rPr lang="en-US" sz="2000"/>
              <a:t>Based on low-cost, short-range radio link</a:t>
            </a:r>
          </a:p>
          <a:p>
            <a:pPr lvl="1"/>
            <a:r>
              <a:rPr lang="en-US" sz="2000"/>
              <a:t>Connection established when within 10 meters of each other</a:t>
            </a:r>
          </a:p>
          <a:p>
            <a:pPr lvl="1"/>
            <a:r>
              <a:rPr lang="en-US" sz="2000"/>
              <a:t>No line-of-sight required</a:t>
            </a:r>
          </a:p>
          <a:p>
            <a:pPr lvl="2"/>
            <a:r>
              <a:rPr lang="en-US" sz="1800"/>
              <a:t>e.g., Connect to printer in another room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48D8-A5B0-46E9-A630-4F1F8A817574}" type="slidenum">
              <a:rPr lang="en-US"/>
              <a:pPr/>
              <a:t>72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Protocols: IEEE 802.11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IEEE 802.11</a:t>
            </a:r>
          </a:p>
          <a:p>
            <a:pPr lvl="1"/>
            <a:r>
              <a:rPr lang="en-US" sz="2000"/>
              <a:t>Proposed standard for wireless LANs</a:t>
            </a:r>
          </a:p>
          <a:p>
            <a:pPr lvl="1"/>
            <a:r>
              <a:rPr lang="en-US" sz="2000"/>
              <a:t>Specifies parameters for PHY and MAC layers of network</a:t>
            </a:r>
          </a:p>
          <a:p>
            <a:pPr lvl="2"/>
            <a:r>
              <a:rPr lang="en-US" sz="1800"/>
              <a:t>PHY layer</a:t>
            </a:r>
          </a:p>
          <a:p>
            <a:pPr lvl="3"/>
            <a:r>
              <a:rPr lang="en-US" sz="1600"/>
              <a:t>physical layer</a:t>
            </a:r>
          </a:p>
          <a:p>
            <a:pPr lvl="3"/>
            <a:r>
              <a:rPr lang="en-US" sz="1600"/>
              <a:t>handles transmission of data between nodes</a:t>
            </a:r>
          </a:p>
          <a:p>
            <a:pPr lvl="3"/>
            <a:r>
              <a:rPr lang="en-US" sz="1600"/>
              <a:t>provisions for data transfer rates of 1 or 2 Mbps</a:t>
            </a:r>
          </a:p>
          <a:p>
            <a:pPr lvl="3"/>
            <a:r>
              <a:rPr lang="en-US" sz="1600"/>
              <a:t>operates in 2.4 to 2.4835 GHz frequency band (RF)</a:t>
            </a:r>
          </a:p>
          <a:p>
            <a:pPr lvl="3"/>
            <a:r>
              <a:rPr lang="en-US" sz="1600"/>
              <a:t>or 300 to 428,000 GHz (IR)</a:t>
            </a:r>
          </a:p>
          <a:p>
            <a:pPr lvl="2"/>
            <a:r>
              <a:rPr lang="en-US" sz="1800"/>
              <a:t>MAC layer</a:t>
            </a:r>
          </a:p>
          <a:p>
            <a:pPr lvl="3"/>
            <a:r>
              <a:rPr lang="en-US" sz="1600"/>
              <a:t>medium access control layer</a:t>
            </a:r>
          </a:p>
          <a:p>
            <a:pPr lvl="3"/>
            <a:r>
              <a:rPr lang="en-US" sz="1600"/>
              <a:t>protocol responsible for maintaining order in shared medium</a:t>
            </a:r>
          </a:p>
          <a:p>
            <a:pPr lvl="3"/>
            <a:r>
              <a:rPr lang="en-US" sz="1600"/>
              <a:t>collision avoidance/detection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A81ED-6EDF-4079-93EB-BBD9DC6B99B0}" type="slidenum">
              <a:rPr lang="en-US"/>
              <a:pPr/>
              <a:t>73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Basic protocol concepts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Actors, direction, time multiplexing, control methods</a:t>
            </a:r>
          </a:p>
          <a:p>
            <a:pPr>
              <a:lnSpc>
                <a:spcPct val="90000"/>
              </a:lnSpc>
            </a:pPr>
            <a:r>
              <a:rPr lang="en-US" sz="2000"/>
              <a:t>General-purpose processors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Port-based or bus-based I/O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I/O addressing: Memory mapped I/O or Standard I/O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Interrupt handling: fixed or vectored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Direct memory access</a:t>
            </a:r>
          </a:p>
          <a:p>
            <a:pPr>
              <a:lnSpc>
                <a:spcPct val="90000"/>
              </a:lnSpc>
            </a:pPr>
            <a:r>
              <a:rPr lang="en-US" sz="2000"/>
              <a:t>Arbitration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Priority arbiter (fixed/rotating) or daisy chain</a:t>
            </a:r>
          </a:p>
          <a:p>
            <a:pPr>
              <a:lnSpc>
                <a:spcPct val="90000"/>
              </a:lnSpc>
            </a:pPr>
            <a:r>
              <a:rPr lang="en-US" sz="2000"/>
              <a:t>Bus hierarchy</a:t>
            </a:r>
          </a:p>
          <a:p>
            <a:pPr>
              <a:lnSpc>
                <a:spcPct val="90000"/>
              </a:lnSpc>
            </a:pPr>
            <a:r>
              <a:rPr lang="en-US" sz="2000"/>
              <a:t>Advanced communication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Parallel vs. serial, wires vs. wireless, error detection/correction, layering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Times New Roman" pitchFamily="18" charset="0"/>
              </a:rPr>
              <a:t>Serial protocols: I</a:t>
            </a:r>
            <a:r>
              <a:rPr lang="en-US" sz="1800" baseline="30000">
                <a:cs typeface="Times New Roman" pitchFamily="18" charset="0"/>
              </a:rPr>
              <a:t>2</a:t>
            </a:r>
            <a:r>
              <a:rPr lang="en-US" sz="1800">
                <a:cs typeface="Times New Roman" pitchFamily="18" charset="0"/>
              </a:rPr>
              <a:t>C, CAN, FireWire, and USB; Parallel: PCI and ARM.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cs typeface="Times New Roman" pitchFamily="18" charset="0"/>
              </a:rPr>
              <a:t>Serial wireless protocols: IrDA, Bluetooth, and IEEE 802.11.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E70F6-6797-4EA6-9C4B-A529515AA04F}" type="slidenum">
              <a:rPr lang="en-US"/>
              <a:pPr/>
              <a:t>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protocol concepts</a:t>
            </a:r>
          </a:p>
        </p:txBody>
      </p:sp>
      <p:sp>
        <p:nvSpPr>
          <p:cNvPr id="79933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425450" y="1458913"/>
            <a:ext cx="8313738" cy="21002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Actor: master initiates, servant (slave) respond</a:t>
            </a:r>
          </a:p>
          <a:p>
            <a:pPr>
              <a:lnSpc>
                <a:spcPct val="90000"/>
              </a:lnSpc>
            </a:pPr>
            <a:r>
              <a:rPr lang="en-US" sz="1800"/>
              <a:t>Direction: sender, receiver</a:t>
            </a:r>
          </a:p>
          <a:p>
            <a:pPr>
              <a:lnSpc>
                <a:spcPct val="90000"/>
              </a:lnSpc>
            </a:pPr>
            <a:r>
              <a:rPr lang="en-US" sz="1800"/>
              <a:t>Addresses: special kind of data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Specifies a location in memory, a peripheral, or a register within a peripheral</a:t>
            </a:r>
          </a:p>
          <a:p>
            <a:pPr>
              <a:lnSpc>
                <a:spcPct val="90000"/>
              </a:lnSpc>
            </a:pPr>
            <a:r>
              <a:rPr lang="en-US" sz="1800"/>
              <a:t>Time multiplexing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Share a single set of wires for multiple pieces of data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Saves wires at expense of time</a:t>
            </a:r>
          </a:p>
        </p:txBody>
      </p:sp>
      <p:grpSp>
        <p:nvGrpSpPr>
          <p:cNvPr id="79935" name="Group 63"/>
          <p:cNvGrpSpPr>
            <a:grpSpLocks/>
          </p:cNvGrpSpPr>
          <p:nvPr/>
        </p:nvGrpSpPr>
        <p:grpSpPr bwMode="auto">
          <a:xfrm>
            <a:off x="1989138" y="3535401"/>
            <a:ext cx="5233987" cy="2562225"/>
            <a:chOff x="1997" y="2196"/>
            <a:chExt cx="3297" cy="1614"/>
          </a:xfrm>
        </p:grpSpPr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2434" y="3681"/>
              <a:ext cx="83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 serializing</a:t>
              </a:r>
              <a:endParaRPr lang="en-US" noProof="1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4115" y="3681"/>
              <a:ext cx="1163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address/data muxing</a:t>
              </a:r>
              <a:endParaRPr lang="en-US" noProof="1"/>
            </a:p>
          </p:txBody>
        </p:sp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2076" y="2340"/>
              <a:ext cx="455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3021" y="2340"/>
              <a:ext cx="454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2529" y="252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2599" y="2363"/>
              <a:ext cx="3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2599" y="2775"/>
              <a:ext cx="35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data(8)</a:t>
              </a:r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2531" y="2957"/>
              <a:ext cx="4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2146" y="2505"/>
              <a:ext cx="350" cy="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data(15:0)</a:t>
              </a:r>
            </a:p>
          </p:txBody>
        </p:sp>
        <p:sp>
          <p:nvSpPr>
            <p:cNvPr id="79886" name="Freeform 14"/>
            <p:cNvSpPr>
              <a:spLocks/>
            </p:cNvSpPr>
            <p:nvPr/>
          </p:nvSpPr>
          <p:spPr bwMode="auto">
            <a:xfrm>
              <a:off x="2321" y="2875"/>
              <a:ext cx="210" cy="82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3056" y="2505"/>
              <a:ext cx="349" cy="16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data(15:0)</a:t>
              </a:r>
            </a:p>
          </p:txBody>
        </p:sp>
        <p:sp>
          <p:nvSpPr>
            <p:cNvPr id="79888" name="Text Box 16"/>
            <p:cNvSpPr txBox="1">
              <a:spLocks noChangeArrowheads="1"/>
            </p:cNvSpPr>
            <p:nvPr/>
          </p:nvSpPr>
          <p:spPr bwMode="auto">
            <a:xfrm>
              <a:off x="2146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mux</a:t>
              </a:r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2251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3056" y="2710"/>
              <a:ext cx="349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demux</a:t>
              </a:r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>
              <a:off x="330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/>
            <p:cNvSpPr>
              <a:spLocks/>
            </p:cNvSpPr>
            <p:nvPr/>
          </p:nvSpPr>
          <p:spPr bwMode="auto">
            <a:xfrm flipH="1">
              <a:off x="3021" y="2875"/>
              <a:ext cx="209" cy="82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2391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316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Rectangle 23"/>
            <p:cNvSpPr>
              <a:spLocks noChangeArrowheads="1"/>
            </p:cNvSpPr>
            <p:nvPr/>
          </p:nvSpPr>
          <p:spPr bwMode="auto">
            <a:xfrm>
              <a:off x="3825" y="2340"/>
              <a:ext cx="490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4804" y="2340"/>
              <a:ext cx="490" cy="6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4313" y="2528"/>
              <a:ext cx="4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4383" y="2363"/>
              <a:ext cx="35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899" name="Text Box 27"/>
            <p:cNvSpPr txBox="1">
              <a:spLocks noChangeArrowheads="1"/>
            </p:cNvSpPr>
            <p:nvPr/>
          </p:nvSpPr>
          <p:spPr bwMode="auto">
            <a:xfrm>
              <a:off x="4315" y="2793"/>
              <a:ext cx="48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addr/data</a:t>
              </a:r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4315" y="2957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3868" y="3241"/>
              <a:ext cx="21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902" name="Text Box 30"/>
            <p:cNvSpPr txBox="1">
              <a:spLocks noChangeArrowheads="1"/>
            </p:cNvSpPr>
            <p:nvPr/>
          </p:nvSpPr>
          <p:spPr bwMode="auto">
            <a:xfrm>
              <a:off x="3693" y="3410"/>
              <a:ext cx="3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addr/data</a:t>
              </a:r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3860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addr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4105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data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3930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mux</a:t>
              </a:r>
            </a:p>
          </p:txBody>
        </p:sp>
        <p:sp>
          <p:nvSpPr>
            <p:cNvPr id="79906" name="Line 34"/>
            <p:cNvSpPr>
              <a:spLocks noChangeShapeType="1"/>
            </p:cNvSpPr>
            <p:nvPr/>
          </p:nvSpPr>
          <p:spPr bwMode="auto">
            <a:xfrm>
              <a:off x="400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>
              <a:off x="4140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36"/>
            <p:cNvSpPr>
              <a:spLocks/>
            </p:cNvSpPr>
            <p:nvPr/>
          </p:nvSpPr>
          <p:spPr bwMode="auto">
            <a:xfrm>
              <a:off x="4105" y="2875"/>
              <a:ext cx="210" cy="82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4839" y="2710"/>
              <a:ext cx="350" cy="1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800"/>
                <a:t>demux</a:t>
              </a:r>
            </a:p>
          </p:txBody>
        </p:sp>
        <p:sp>
          <p:nvSpPr>
            <p:cNvPr id="79910" name="Text Box 38"/>
            <p:cNvSpPr txBox="1">
              <a:spLocks noChangeArrowheads="1"/>
            </p:cNvSpPr>
            <p:nvPr/>
          </p:nvSpPr>
          <p:spPr bwMode="auto">
            <a:xfrm>
              <a:off x="4839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addr</a:t>
              </a:r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5084" y="2546"/>
              <a:ext cx="175" cy="1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900"/>
                <a:t>data</a:t>
              </a:r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979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5119" y="2669"/>
              <a:ext cx="0" cy="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Freeform 42"/>
            <p:cNvSpPr>
              <a:spLocks/>
            </p:cNvSpPr>
            <p:nvPr/>
          </p:nvSpPr>
          <p:spPr bwMode="auto">
            <a:xfrm flipH="1">
              <a:off x="4804" y="2875"/>
              <a:ext cx="210" cy="82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0" y="144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Text Box 43"/>
            <p:cNvSpPr txBox="1">
              <a:spLocks noChangeArrowheads="1"/>
            </p:cNvSpPr>
            <p:nvPr/>
          </p:nvSpPr>
          <p:spPr bwMode="auto">
            <a:xfrm>
              <a:off x="1997" y="3241"/>
              <a:ext cx="21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79916" name="Text Box 44"/>
            <p:cNvSpPr txBox="1">
              <a:spLocks noChangeArrowheads="1"/>
            </p:cNvSpPr>
            <p:nvPr/>
          </p:nvSpPr>
          <p:spPr bwMode="auto">
            <a:xfrm>
              <a:off x="2017" y="3410"/>
              <a:ext cx="19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grpSp>
          <p:nvGrpSpPr>
            <p:cNvPr id="79931" name="Group 59"/>
            <p:cNvGrpSpPr>
              <a:grpSpLocks/>
            </p:cNvGrpSpPr>
            <p:nvPr/>
          </p:nvGrpSpPr>
          <p:grpSpPr bwMode="auto">
            <a:xfrm>
              <a:off x="2273" y="3424"/>
              <a:ext cx="1172" cy="138"/>
              <a:chOff x="1470" y="2419"/>
              <a:chExt cx="1172" cy="138"/>
            </a:xfrm>
          </p:grpSpPr>
          <p:sp>
            <p:nvSpPr>
              <p:cNvPr id="79918" name="Rectangle 46"/>
              <p:cNvSpPr>
                <a:spLocks noChangeArrowheads="1"/>
              </p:cNvSpPr>
              <p:nvPr/>
            </p:nvSpPr>
            <p:spPr bwMode="auto">
              <a:xfrm>
                <a:off x="1582" y="2432"/>
                <a:ext cx="288" cy="1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15:8</a:t>
                </a:r>
              </a:p>
            </p:txBody>
          </p:sp>
          <p:sp>
            <p:nvSpPr>
              <p:cNvPr id="79919" name="Rectangle 47"/>
              <p:cNvSpPr>
                <a:spLocks noChangeArrowheads="1"/>
              </p:cNvSpPr>
              <p:nvPr/>
            </p:nvSpPr>
            <p:spPr bwMode="auto">
              <a:xfrm>
                <a:off x="2183" y="2419"/>
                <a:ext cx="288" cy="1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7:0</a:t>
                </a:r>
              </a:p>
            </p:txBody>
          </p:sp>
          <p:sp>
            <p:nvSpPr>
              <p:cNvPr id="79920" name="Freeform 48"/>
              <p:cNvSpPr>
                <a:spLocks/>
              </p:cNvSpPr>
              <p:nvPr/>
            </p:nvSpPr>
            <p:spPr bwMode="auto">
              <a:xfrm>
                <a:off x="1470" y="2484"/>
                <a:ext cx="120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20" y="0"/>
                  </a:cxn>
                </a:cxnLst>
                <a:rect l="0" t="0" r="r" b="b"/>
                <a:pathLst>
                  <a:path w="120" h="1">
                    <a:moveTo>
                      <a:pt x="0" y="1"/>
                    </a:moveTo>
                    <a:lnTo>
                      <a:pt x="12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1" name="Freeform 49"/>
              <p:cNvSpPr>
                <a:spLocks/>
              </p:cNvSpPr>
              <p:nvPr/>
            </p:nvSpPr>
            <p:spPr bwMode="auto">
              <a:xfrm>
                <a:off x="1872" y="2488"/>
                <a:ext cx="311" cy="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11" y="0"/>
                  </a:cxn>
                </a:cxnLst>
                <a:rect l="0" t="0" r="r" b="b"/>
                <a:pathLst>
                  <a:path w="311" h="2">
                    <a:moveTo>
                      <a:pt x="0" y="2"/>
                    </a:moveTo>
                    <a:lnTo>
                      <a:pt x="31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2" name="Line 50"/>
              <p:cNvSpPr>
                <a:spLocks noChangeShapeType="1"/>
              </p:cNvSpPr>
              <p:nvPr/>
            </p:nvSpPr>
            <p:spPr bwMode="auto">
              <a:xfrm>
                <a:off x="2471" y="2488"/>
                <a:ext cx="17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23" name="Freeform 51"/>
            <p:cNvSpPr>
              <a:spLocks/>
            </p:cNvSpPr>
            <p:nvPr/>
          </p:nvSpPr>
          <p:spPr bwMode="auto">
            <a:xfrm>
              <a:off x="2264" y="3221"/>
              <a:ext cx="1185" cy="97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248" y="169"/>
                </a:cxn>
                <a:cxn ang="0">
                  <a:pos x="248" y="0"/>
                </a:cxn>
                <a:cxn ang="0">
                  <a:pos x="848" y="0"/>
                </a:cxn>
                <a:cxn ang="0">
                  <a:pos x="848" y="161"/>
                </a:cxn>
                <a:cxn ang="0">
                  <a:pos x="1493" y="162"/>
                </a:cxn>
                <a:cxn ang="0">
                  <a:pos x="1486" y="1"/>
                </a:cxn>
                <a:cxn ang="0">
                  <a:pos x="2078" y="0"/>
                </a:cxn>
                <a:cxn ang="0">
                  <a:pos x="2078" y="169"/>
                </a:cxn>
                <a:cxn ang="0">
                  <a:pos x="2438" y="169"/>
                </a:cxn>
              </a:cxnLst>
              <a:rect l="0" t="0" r="r" b="b"/>
              <a:pathLst>
                <a:path w="2438" h="169">
                  <a:moveTo>
                    <a:pt x="0" y="169"/>
                  </a:moveTo>
                  <a:lnTo>
                    <a:pt x="248" y="169"/>
                  </a:lnTo>
                  <a:lnTo>
                    <a:pt x="248" y="0"/>
                  </a:lnTo>
                  <a:lnTo>
                    <a:pt x="848" y="0"/>
                  </a:lnTo>
                  <a:lnTo>
                    <a:pt x="848" y="161"/>
                  </a:lnTo>
                  <a:lnTo>
                    <a:pt x="1493" y="162"/>
                  </a:lnTo>
                  <a:lnTo>
                    <a:pt x="1486" y="1"/>
                  </a:lnTo>
                  <a:lnTo>
                    <a:pt x="2078" y="0"/>
                  </a:lnTo>
                  <a:lnTo>
                    <a:pt x="2078" y="169"/>
                  </a:lnTo>
                  <a:lnTo>
                    <a:pt x="2438" y="16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24" name="Group 52"/>
            <p:cNvGrpSpPr>
              <a:grpSpLocks/>
            </p:cNvGrpSpPr>
            <p:nvPr/>
          </p:nvGrpSpPr>
          <p:grpSpPr bwMode="auto">
            <a:xfrm>
              <a:off x="4119" y="3434"/>
              <a:ext cx="1166" cy="124"/>
              <a:chOff x="5760" y="4247"/>
              <a:chExt cx="2400" cy="218"/>
            </a:xfrm>
          </p:grpSpPr>
          <p:sp>
            <p:nvSpPr>
              <p:cNvPr id="79925" name="Rectangle 53"/>
              <p:cNvSpPr>
                <a:spLocks noChangeArrowheads="1"/>
              </p:cNvSpPr>
              <p:nvPr/>
            </p:nvSpPr>
            <p:spPr bwMode="auto">
              <a:xfrm>
                <a:off x="6008" y="4247"/>
                <a:ext cx="593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addr</a:t>
                </a:r>
              </a:p>
            </p:txBody>
          </p:sp>
          <p:sp>
            <p:nvSpPr>
              <p:cNvPr id="79926" name="Rectangle 54"/>
              <p:cNvSpPr>
                <a:spLocks noChangeArrowheads="1"/>
              </p:cNvSpPr>
              <p:nvPr/>
            </p:nvSpPr>
            <p:spPr bwMode="auto">
              <a:xfrm>
                <a:off x="7267" y="4247"/>
                <a:ext cx="593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900" noProof="1"/>
                  <a:t>data</a:t>
                </a:r>
              </a:p>
            </p:txBody>
          </p:sp>
          <p:sp>
            <p:nvSpPr>
              <p:cNvPr id="79927" name="Line 55"/>
              <p:cNvSpPr>
                <a:spLocks noChangeShapeType="1"/>
              </p:cNvSpPr>
              <p:nvPr/>
            </p:nvSpPr>
            <p:spPr bwMode="auto">
              <a:xfrm>
                <a:off x="5760" y="4352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8" name="Line 56"/>
              <p:cNvSpPr>
                <a:spLocks noChangeShapeType="1"/>
              </p:cNvSpPr>
              <p:nvPr/>
            </p:nvSpPr>
            <p:spPr bwMode="auto">
              <a:xfrm>
                <a:off x="6608" y="4352"/>
                <a:ext cx="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9" name="Line 57"/>
              <p:cNvSpPr>
                <a:spLocks noChangeShapeType="1"/>
              </p:cNvSpPr>
              <p:nvPr/>
            </p:nvSpPr>
            <p:spPr bwMode="auto">
              <a:xfrm>
                <a:off x="7853" y="4352"/>
                <a:ext cx="3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30" name="Freeform 58"/>
            <p:cNvSpPr>
              <a:spLocks/>
            </p:cNvSpPr>
            <p:nvPr/>
          </p:nvSpPr>
          <p:spPr bwMode="auto">
            <a:xfrm>
              <a:off x="4119" y="3218"/>
              <a:ext cx="1170" cy="104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120" y="98"/>
                </a:cxn>
                <a:cxn ang="0">
                  <a:pos x="120" y="0"/>
                </a:cxn>
                <a:cxn ang="0">
                  <a:pos x="410" y="1"/>
                </a:cxn>
                <a:cxn ang="0">
                  <a:pos x="412" y="100"/>
                </a:cxn>
                <a:cxn ang="0">
                  <a:pos x="726" y="100"/>
                </a:cxn>
                <a:cxn ang="0">
                  <a:pos x="728" y="1"/>
                </a:cxn>
                <a:cxn ang="0">
                  <a:pos x="1005" y="4"/>
                </a:cxn>
                <a:cxn ang="0">
                  <a:pos x="1006" y="104"/>
                </a:cxn>
                <a:cxn ang="0">
                  <a:pos x="1170" y="104"/>
                </a:cxn>
              </a:cxnLst>
              <a:rect l="0" t="0" r="r" b="b"/>
              <a:pathLst>
                <a:path w="1170" h="104">
                  <a:moveTo>
                    <a:pt x="0" y="98"/>
                  </a:moveTo>
                  <a:lnTo>
                    <a:pt x="120" y="98"/>
                  </a:lnTo>
                  <a:lnTo>
                    <a:pt x="120" y="0"/>
                  </a:lnTo>
                  <a:lnTo>
                    <a:pt x="410" y="1"/>
                  </a:lnTo>
                  <a:lnTo>
                    <a:pt x="412" y="100"/>
                  </a:lnTo>
                  <a:lnTo>
                    <a:pt x="726" y="100"/>
                  </a:lnTo>
                  <a:lnTo>
                    <a:pt x="728" y="1"/>
                  </a:lnTo>
                  <a:lnTo>
                    <a:pt x="1005" y="4"/>
                  </a:lnTo>
                  <a:lnTo>
                    <a:pt x="1006" y="104"/>
                  </a:lnTo>
                  <a:lnTo>
                    <a:pt x="1170" y="1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Text Box 62"/>
            <p:cNvSpPr txBox="1">
              <a:spLocks noChangeArrowheads="1"/>
            </p:cNvSpPr>
            <p:nvPr/>
          </p:nvSpPr>
          <p:spPr bwMode="auto">
            <a:xfrm>
              <a:off x="2748" y="2196"/>
              <a:ext cx="180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400" u="sng"/>
                <a:t>Time-multiplexed data transfer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E085B-DB61-4186-9F9A-879C0217256F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protocol concepts: control methods</a:t>
            </a:r>
          </a:p>
        </p:txBody>
      </p:sp>
      <p:grpSp>
        <p:nvGrpSpPr>
          <p:cNvPr id="80967" name="Group 71"/>
          <p:cNvGrpSpPr>
            <a:grpSpLocks/>
          </p:cNvGrpSpPr>
          <p:nvPr/>
        </p:nvGrpSpPr>
        <p:grpSpPr bwMode="auto">
          <a:xfrm>
            <a:off x="1174750" y="1785938"/>
            <a:ext cx="6588125" cy="4178300"/>
            <a:chOff x="740" y="1125"/>
            <a:chExt cx="4150" cy="2632"/>
          </a:xfrm>
        </p:grpSpPr>
        <p:sp>
          <p:nvSpPr>
            <p:cNvPr id="80901" name="Text Box 5"/>
            <p:cNvSpPr txBox="1">
              <a:spLocks noChangeArrowheads="1"/>
            </p:cNvSpPr>
            <p:nvPr/>
          </p:nvSpPr>
          <p:spPr bwMode="auto">
            <a:xfrm>
              <a:off x="1043" y="3595"/>
              <a:ext cx="99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Strobe protocol</a:t>
              </a:r>
              <a:endParaRPr lang="en-US" b="1" noProof="1"/>
            </a:p>
          </p:txBody>
        </p:sp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3299" y="3614"/>
              <a:ext cx="1278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b="1"/>
                <a:t>Handshake protocol</a:t>
              </a:r>
              <a:endParaRPr lang="en-US" b="1" noProof="1"/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3095" y="1125"/>
              <a:ext cx="513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4207" y="1125"/>
              <a:ext cx="514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>
              <a:off x="3606" y="134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3606" y="1534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3692" y="1152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692" y="1391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ack</a:t>
              </a:r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826" y="2060"/>
              <a:ext cx="25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826" y="2251"/>
              <a:ext cx="256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1082" y="2394"/>
              <a:ext cx="4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1596" y="2347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1596" y="2442"/>
              <a:ext cx="4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740" y="1152"/>
              <a:ext cx="513" cy="7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Master</a:t>
              </a: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1857" y="1154"/>
              <a:ext cx="513" cy="7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Servant</a:t>
              </a:r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 flipV="1">
              <a:off x="1553" y="2347"/>
              <a:ext cx="43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1553" y="2394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22"/>
            <p:cNvSpPr>
              <a:spLocks/>
            </p:cNvSpPr>
            <p:nvPr/>
          </p:nvSpPr>
          <p:spPr bwMode="auto">
            <a:xfrm>
              <a:off x="1082" y="2108"/>
              <a:ext cx="1284" cy="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1296" y="0"/>
                </a:cxn>
                <a:cxn ang="0">
                  <a:pos x="1296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2024" y="2347"/>
              <a:ext cx="42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24"/>
            <p:cNvSpPr>
              <a:spLocks noChangeShapeType="1"/>
            </p:cNvSpPr>
            <p:nvPr/>
          </p:nvSpPr>
          <p:spPr bwMode="auto">
            <a:xfrm flipV="1">
              <a:off x="2024" y="2394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2066" y="2394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3692" y="1630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1253" y="1391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1339" y="1200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1253" y="1821"/>
              <a:ext cx="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Text Box 30"/>
            <p:cNvSpPr txBox="1">
              <a:spLocks noChangeArrowheads="1"/>
            </p:cNvSpPr>
            <p:nvPr/>
          </p:nvSpPr>
          <p:spPr bwMode="auto">
            <a:xfrm>
              <a:off x="1339" y="1678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27" name="Arc 31"/>
            <p:cNvSpPr>
              <a:spLocks/>
            </p:cNvSpPr>
            <p:nvPr/>
          </p:nvSpPr>
          <p:spPr bwMode="auto">
            <a:xfrm rot="10800000">
              <a:off x="1339" y="2155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Arc 32"/>
            <p:cNvSpPr>
              <a:spLocks/>
            </p:cNvSpPr>
            <p:nvPr/>
          </p:nvSpPr>
          <p:spPr bwMode="auto">
            <a:xfrm rot="10800000">
              <a:off x="1852" y="2155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1339" y="2203"/>
              <a:ext cx="0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34"/>
            <p:cNvSpPr>
              <a:spLocks noChangeShapeType="1"/>
            </p:cNvSpPr>
            <p:nvPr/>
          </p:nvSpPr>
          <p:spPr bwMode="auto">
            <a:xfrm>
              <a:off x="1596" y="2347"/>
              <a:ext cx="0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Text Box 35"/>
            <p:cNvSpPr txBox="1">
              <a:spLocks noChangeArrowheads="1"/>
            </p:cNvSpPr>
            <p:nvPr/>
          </p:nvSpPr>
          <p:spPr bwMode="auto">
            <a:xfrm>
              <a:off x="1253" y="2490"/>
              <a:ext cx="42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sz="1400"/>
                <a:t>t</a:t>
              </a:r>
              <a:r>
                <a:rPr lang="en-US" sz="1400" baseline="-25000"/>
                <a:t>access</a:t>
              </a:r>
              <a:endParaRPr lang="en-US" sz="1400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3393" y="2538"/>
              <a:ext cx="3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Line 37"/>
            <p:cNvSpPr>
              <a:spLocks noChangeShapeType="1"/>
            </p:cNvSpPr>
            <p:nvPr/>
          </p:nvSpPr>
          <p:spPr bwMode="auto">
            <a:xfrm>
              <a:off x="3820" y="2490"/>
              <a:ext cx="5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820" y="2585"/>
              <a:ext cx="5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 flipV="1">
              <a:off x="3778" y="2490"/>
              <a:ext cx="4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3778" y="2538"/>
              <a:ext cx="42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41"/>
            <p:cNvSpPr>
              <a:spLocks/>
            </p:cNvSpPr>
            <p:nvPr/>
          </p:nvSpPr>
          <p:spPr bwMode="auto">
            <a:xfrm>
              <a:off x="3393" y="2060"/>
              <a:ext cx="1283" cy="9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1296" y="0"/>
                </a:cxn>
                <a:cxn ang="0">
                  <a:pos x="1296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1296" y="0"/>
                  </a:lnTo>
                  <a:lnTo>
                    <a:pt x="129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334" y="2490"/>
              <a:ext cx="43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 flipV="1">
              <a:off x="4334" y="2538"/>
              <a:ext cx="43" cy="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4377" y="2538"/>
              <a:ext cx="2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Arc 45"/>
            <p:cNvSpPr>
              <a:spLocks/>
            </p:cNvSpPr>
            <p:nvPr/>
          </p:nvSpPr>
          <p:spPr bwMode="auto">
            <a:xfrm rot="10800000">
              <a:off x="3649" y="2108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Arc 46"/>
            <p:cNvSpPr>
              <a:spLocks/>
            </p:cNvSpPr>
            <p:nvPr/>
          </p:nvSpPr>
          <p:spPr bwMode="auto">
            <a:xfrm rot="10800000">
              <a:off x="4163" y="2108"/>
              <a:ext cx="214" cy="2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3136" y="2012"/>
              <a:ext cx="25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req</a:t>
              </a:r>
            </a:p>
          </p:txBody>
        </p:sp>
        <p:sp>
          <p:nvSpPr>
            <p:cNvPr id="80944" name="Text Box 48"/>
            <p:cNvSpPr txBox="1">
              <a:spLocks noChangeArrowheads="1"/>
            </p:cNvSpPr>
            <p:nvPr/>
          </p:nvSpPr>
          <p:spPr bwMode="auto">
            <a:xfrm>
              <a:off x="3136" y="2394"/>
              <a:ext cx="25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80945" name="Freeform 49"/>
            <p:cNvSpPr>
              <a:spLocks/>
            </p:cNvSpPr>
            <p:nvPr/>
          </p:nvSpPr>
          <p:spPr bwMode="auto">
            <a:xfrm>
              <a:off x="3393" y="2251"/>
              <a:ext cx="1283" cy="9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792" y="144"/>
                </a:cxn>
                <a:cxn ang="0">
                  <a:pos x="792" y="0"/>
                </a:cxn>
                <a:cxn ang="0">
                  <a:pos x="1656" y="0"/>
                </a:cxn>
                <a:cxn ang="0">
                  <a:pos x="1656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792" y="144"/>
                  </a:lnTo>
                  <a:lnTo>
                    <a:pt x="792" y="0"/>
                  </a:lnTo>
                  <a:lnTo>
                    <a:pt x="1656" y="0"/>
                  </a:lnTo>
                  <a:lnTo>
                    <a:pt x="1656" y="144"/>
                  </a:lnTo>
                  <a:lnTo>
                    <a:pt x="2160" y="1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136" y="2203"/>
              <a:ext cx="25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spcBef>
                  <a:spcPct val="0"/>
                </a:spcBef>
              </a:pPr>
              <a:r>
                <a:rPr lang="en-US"/>
                <a:t>ack</a:t>
              </a:r>
            </a:p>
          </p:txBody>
        </p:sp>
        <p:sp>
          <p:nvSpPr>
            <p:cNvPr id="80947" name="Text Box 51"/>
            <p:cNvSpPr txBox="1">
              <a:spLocks noChangeArrowheads="1"/>
            </p:cNvSpPr>
            <p:nvPr/>
          </p:nvSpPr>
          <p:spPr bwMode="auto">
            <a:xfrm>
              <a:off x="826" y="2729"/>
              <a:ext cx="175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0948" name="Text Box 52"/>
            <p:cNvSpPr txBox="1">
              <a:spLocks noChangeArrowheads="1"/>
            </p:cNvSpPr>
            <p:nvPr/>
          </p:nvSpPr>
          <p:spPr bwMode="auto">
            <a:xfrm>
              <a:off x="826" y="2872"/>
              <a:ext cx="196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2. Servant puts data on bus </a:t>
              </a:r>
              <a:r>
                <a:rPr lang="en-US" b="1"/>
                <a:t>within time t</a:t>
              </a:r>
              <a:r>
                <a:rPr lang="en-US" b="1" baseline="-25000"/>
                <a:t>access</a:t>
              </a:r>
              <a:endParaRPr lang="en-US"/>
            </a:p>
          </p:txBody>
        </p:sp>
        <p:sp>
          <p:nvSpPr>
            <p:cNvPr id="80949" name="Text Box 53"/>
            <p:cNvSpPr txBox="1">
              <a:spLocks noChangeArrowheads="1"/>
            </p:cNvSpPr>
            <p:nvPr/>
          </p:nvSpPr>
          <p:spPr bwMode="auto">
            <a:xfrm>
              <a:off x="1253" y="2060"/>
              <a:ext cx="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0950" name="Text Box 54"/>
            <p:cNvSpPr txBox="1">
              <a:spLocks noChangeArrowheads="1"/>
            </p:cNvSpPr>
            <p:nvPr/>
          </p:nvSpPr>
          <p:spPr bwMode="auto">
            <a:xfrm>
              <a:off x="1510" y="2251"/>
              <a:ext cx="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0951" name="Text Box 55"/>
            <p:cNvSpPr txBox="1">
              <a:spLocks noChangeArrowheads="1"/>
            </p:cNvSpPr>
            <p:nvPr/>
          </p:nvSpPr>
          <p:spPr bwMode="auto">
            <a:xfrm>
              <a:off x="1852" y="2060"/>
              <a:ext cx="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0952" name="Text Box 56"/>
            <p:cNvSpPr txBox="1">
              <a:spLocks noChangeArrowheads="1"/>
            </p:cNvSpPr>
            <p:nvPr/>
          </p:nvSpPr>
          <p:spPr bwMode="auto">
            <a:xfrm>
              <a:off x="2066" y="2251"/>
              <a:ext cx="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0953" name="Text Box 57"/>
            <p:cNvSpPr txBox="1">
              <a:spLocks noChangeArrowheads="1"/>
            </p:cNvSpPr>
            <p:nvPr/>
          </p:nvSpPr>
          <p:spPr bwMode="auto">
            <a:xfrm>
              <a:off x="826" y="3015"/>
              <a:ext cx="19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0954" name="Text Box 58"/>
            <p:cNvSpPr txBox="1">
              <a:spLocks noChangeArrowheads="1"/>
            </p:cNvSpPr>
            <p:nvPr/>
          </p:nvSpPr>
          <p:spPr bwMode="auto">
            <a:xfrm>
              <a:off x="826" y="3159"/>
              <a:ext cx="196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3564" y="2012"/>
              <a:ext cx="85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1</a:t>
              </a:r>
            </a:p>
          </p:txBody>
        </p:sp>
        <p:sp>
          <p:nvSpPr>
            <p:cNvPr id="80956" name="Text Box 60"/>
            <p:cNvSpPr txBox="1">
              <a:spLocks noChangeArrowheads="1"/>
            </p:cNvSpPr>
            <p:nvPr/>
          </p:nvSpPr>
          <p:spPr bwMode="auto">
            <a:xfrm>
              <a:off x="3778" y="2203"/>
              <a:ext cx="8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2</a:t>
              </a:r>
            </a:p>
          </p:txBody>
        </p:sp>
        <p:sp>
          <p:nvSpPr>
            <p:cNvPr id="80957" name="Text Box 61"/>
            <p:cNvSpPr txBox="1">
              <a:spLocks noChangeArrowheads="1"/>
            </p:cNvSpPr>
            <p:nvPr/>
          </p:nvSpPr>
          <p:spPr bwMode="auto">
            <a:xfrm>
              <a:off x="4163" y="2012"/>
              <a:ext cx="85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3</a:t>
              </a:r>
            </a:p>
          </p:txBody>
        </p:sp>
        <p:sp>
          <p:nvSpPr>
            <p:cNvPr id="80958" name="Text Box 62"/>
            <p:cNvSpPr txBox="1">
              <a:spLocks noChangeArrowheads="1"/>
            </p:cNvSpPr>
            <p:nvPr/>
          </p:nvSpPr>
          <p:spPr bwMode="auto">
            <a:xfrm>
              <a:off x="4377" y="2203"/>
              <a:ext cx="8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0"/>
                </a:spcBef>
              </a:pPr>
              <a:r>
                <a:rPr lang="en-US" i="1"/>
                <a:t>4</a:t>
              </a:r>
            </a:p>
          </p:txBody>
        </p:sp>
        <p:sp>
          <p:nvSpPr>
            <p:cNvPr id="80959" name="Text Box 63"/>
            <p:cNvSpPr txBox="1">
              <a:spLocks noChangeArrowheads="1"/>
            </p:cNvSpPr>
            <p:nvPr/>
          </p:nvSpPr>
          <p:spPr bwMode="auto">
            <a:xfrm>
              <a:off x="2922" y="2729"/>
              <a:ext cx="1754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1. Master asserts </a:t>
              </a:r>
              <a:r>
                <a:rPr lang="en-US" i="1"/>
                <a:t>req</a:t>
              </a:r>
              <a:r>
                <a:rPr lang="en-US"/>
                <a:t> to receive data</a:t>
              </a:r>
            </a:p>
          </p:txBody>
        </p:sp>
        <p:sp>
          <p:nvSpPr>
            <p:cNvPr id="80960" name="Text Box 64"/>
            <p:cNvSpPr txBox="1">
              <a:spLocks noChangeArrowheads="1"/>
            </p:cNvSpPr>
            <p:nvPr/>
          </p:nvSpPr>
          <p:spPr bwMode="auto">
            <a:xfrm>
              <a:off x="2922" y="2872"/>
              <a:ext cx="196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2. Servant puts data on bus </a:t>
              </a:r>
              <a:r>
                <a:rPr lang="en-US" b="1"/>
                <a:t>and asserts </a:t>
              </a:r>
              <a:r>
                <a:rPr lang="en-US" b="1" i="1"/>
                <a:t>ack</a:t>
              </a:r>
              <a:endParaRPr lang="en-US"/>
            </a:p>
          </p:txBody>
        </p:sp>
        <p:sp>
          <p:nvSpPr>
            <p:cNvPr id="80961" name="Text Box 65"/>
            <p:cNvSpPr txBox="1">
              <a:spLocks noChangeArrowheads="1"/>
            </p:cNvSpPr>
            <p:nvPr/>
          </p:nvSpPr>
          <p:spPr bwMode="auto">
            <a:xfrm>
              <a:off x="2922" y="3015"/>
              <a:ext cx="19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3. Master receives data and deasserts </a:t>
              </a:r>
              <a:r>
                <a:rPr lang="en-US" i="1"/>
                <a:t>req</a:t>
              </a:r>
              <a:endParaRPr lang="en-US"/>
            </a:p>
          </p:txBody>
        </p:sp>
        <p:sp>
          <p:nvSpPr>
            <p:cNvPr id="80962" name="Text Box 66"/>
            <p:cNvSpPr txBox="1">
              <a:spLocks noChangeArrowheads="1"/>
            </p:cNvSpPr>
            <p:nvPr/>
          </p:nvSpPr>
          <p:spPr bwMode="auto">
            <a:xfrm>
              <a:off x="2922" y="3159"/>
              <a:ext cx="1968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0"/>
                </a:spcBef>
              </a:pPr>
              <a:r>
                <a:rPr lang="en-US"/>
                <a:t>4. Servant ready for next request</a:t>
              </a:r>
            </a:p>
          </p:txBody>
        </p:sp>
        <p:sp>
          <p:nvSpPr>
            <p:cNvPr id="80963" name="Line 67"/>
            <p:cNvSpPr>
              <a:spLocks noChangeShapeType="1"/>
            </p:cNvSpPr>
            <p:nvPr/>
          </p:nvSpPr>
          <p:spPr bwMode="auto">
            <a:xfrm>
              <a:off x="3606" y="1821"/>
              <a:ext cx="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Arc 68"/>
            <p:cNvSpPr>
              <a:spLocks/>
            </p:cNvSpPr>
            <p:nvPr/>
          </p:nvSpPr>
          <p:spPr bwMode="auto">
            <a:xfrm rot="10800000">
              <a:off x="3649" y="2108"/>
              <a:ext cx="129" cy="4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Arc 69"/>
            <p:cNvSpPr>
              <a:spLocks/>
            </p:cNvSpPr>
            <p:nvPr/>
          </p:nvSpPr>
          <p:spPr bwMode="auto">
            <a:xfrm rot="10800000">
              <a:off x="4163" y="2108"/>
              <a:ext cx="214" cy="43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Arc 70"/>
            <p:cNvSpPr>
              <a:spLocks/>
            </p:cNvSpPr>
            <p:nvPr/>
          </p:nvSpPr>
          <p:spPr bwMode="auto">
            <a:xfrm flipH="1">
              <a:off x="3863" y="2108"/>
              <a:ext cx="300" cy="1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">
  <a:themeElements>
    <a:clrScheme name="Contemporary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Designs\Contemporary.pot</Template>
  <TotalTime>14879</TotalTime>
  <Words>6565</Words>
  <Application>Microsoft Macintosh PowerPoint</Application>
  <PresentationFormat>On-screen Show (4:3)</PresentationFormat>
  <Paragraphs>1901</Paragraphs>
  <Slides>73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Courier New</vt:lpstr>
      <vt:lpstr>Symbol</vt:lpstr>
      <vt:lpstr>Times New Roman</vt:lpstr>
      <vt:lpstr>Contemporary</vt:lpstr>
      <vt:lpstr>Worksheet</vt:lpstr>
      <vt:lpstr>Interfaces and Buses</vt:lpstr>
      <vt:lpstr>Block diagram of Atom dev board</vt:lpstr>
      <vt:lpstr>Outline</vt:lpstr>
      <vt:lpstr>Introduction</vt:lpstr>
      <vt:lpstr>A simple bus</vt:lpstr>
      <vt:lpstr>Ports</vt:lpstr>
      <vt:lpstr>Timing Diagrams</vt:lpstr>
      <vt:lpstr>Basic protocol concepts</vt:lpstr>
      <vt:lpstr>Basic protocol concepts: control methods</vt:lpstr>
      <vt:lpstr>A strobe/handshake compromise</vt:lpstr>
      <vt:lpstr>Microprocessor interfacing: I/O addressing</vt:lpstr>
      <vt:lpstr>Compromises/extensions</vt:lpstr>
      <vt:lpstr>Types of bus-based I/O:  memory-mapped I/O and standard I/O</vt:lpstr>
      <vt:lpstr>Memory-mapped I/O vs. Standard I/O</vt:lpstr>
      <vt:lpstr>A basic memory protocol</vt:lpstr>
      <vt:lpstr>A more complex memory protocol</vt:lpstr>
      <vt:lpstr>Microprocessor interfacing: interrupts</vt:lpstr>
      <vt:lpstr>Microprocessor interfacing: interrupts</vt:lpstr>
      <vt:lpstr>Interrupt-driven I/O using fixed ISR location</vt:lpstr>
      <vt:lpstr>Interrupt-driven I/O using fixed ISR location </vt:lpstr>
      <vt:lpstr>Interrupt-driven I/O using fixed ISR location </vt:lpstr>
      <vt:lpstr>Interrupt-driven I/O using fixed ISR location </vt:lpstr>
      <vt:lpstr>Interrupt-driven I/O using fixed ISR location </vt:lpstr>
      <vt:lpstr>Interrupt-driven I/O using fixed ISR location </vt:lpstr>
      <vt:lpstr>Interrupt-driven I/O using vectored interrupt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Interrupt-driven I/O using vectored interrupt </vt:lpstr>
      <vt:lpstr>Interrupt address table</vt:lpstr>
      <vt:lpstr>Additional interrupt issues</vt:lpstr>
      <vt:lpstr>Direct memory access</vt:lpstr>
      <vt:lpstr>Peripheral to memory transfer without DMA, using vectored interrupt</vt:lpstr>
      <vt:lpstr>PowerPoint Presentation</vt:lpstr>
      <vt:lpstr>Peripheral to memory transfer without DMA, using vectored interrupt </vt:lpstr>
      <vt:lpstr>Peripheral to memory transfer without DMA, using vectored interrupt </vt:lpstr>
      <vt:lpstr>Peripheral to memory transfer without DMA, using vectored interrupt (cont’)</vt:lpstr>
      <vt:lpstr>Peripheral to memory transfer without DMA, using vectored interrupt (cont’)</vt:lpstr>
      <vt:lpstr>Peripheral to memory transfer without DMA, using vectored interrupt (cont’)</vt:lpstr>
      <vt:lpstr>Peripheral to memory transfer with DMA</vt:lpstr>
      <vt:lpstr>Peripheral to memory transfer with DMA (cont’)</vt:lpstr>
      <vt:lpstr>Peripheral to memory transfer with DMA (cont’)</vt:lpstr>
      <vt:lpstr>Peripheral to memory transfer with DMA (cont’)</vt:lpstr>
      <vt:lpstr>Peripheral to memory transfer with DMA (cont’)</vt:lpstr>
      <vt:lpstr>Peripheral to memory transfer with DMA (cont’)</vt:lpstr>
      <vt:lpstr>Arbitration: Priority arbiter</vt:lpstr>
      <vt:lpstr>Arbitration using a priority arbiter</vt:lpstr>
      <vt:lpstr>Arbitration: Priority arbiter</vt:lpstr>
      <vt:lpstr>Arbitration: Daisy-chain arbitration</vt:lpstr>
      <vt:lpstr>Arbitration: Daisy-chain arbitration</vt:lpstr>
      <vt:lpstr>Network-oriented arbitration</vt:lpstr>
      <vt:lpstr>Example: Vectored interrupt using an interrupt table</vt:lpstr>
      <vt:lpstr>Intel 8237 DMA controller</vt:lpstr>
      <vt:lpstr>Intel 8259 programmable priority controller</vt:lpstr>
      <vt:lpstr>Multilevel bus architectures</vt:lpstr>
      <vt:lpstr>Advanced communication principles</vt:lpstr>
      <vt:lpstr>Parallel communication</vt:lpstr>
      <vt:lpstr>Serial communication</vt:lpstr>
      <vt:lpstr>Wireless communication</vt:lpstr>
      <vt:lpstr>Error detection and correction</vt:lpstr>
      <vt:lpstr>Serial protocols: I2C </vt:lpstr>
      <vt:lpstr>I2C bus structure</vt:lpstr>
      <vt:lpstr>Serial protocols: CAN</vt:lpstr>
      <vt:lpstr>Serial protocols: FireWire</vt:lpstr>
      <vt:lpstr>Serial protocols: USB</vt:lpstr>
      <vt:lpstr>Parallel protocols: PCI Bus</vt:lpstr>
      <vt:lpstr>Parallel protocols: ARM Bus</vt:lpstr>
      <vt:lpstr>Wireless protocols: IrDA</vt:lpstr>
      <vt:lpstr>Wireless protocols: Bluetooth</vt:lpstr>
      <vt:lpstr>Wireless Protocols: IEEE 802.11</vt:lpstr>
      <vt:lpstr>Chapter Summary</vt:lpstr>
    </vt:vector>
  </TitlesOfParts>
  <Company>University of California, Riverside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“short list” of embedded systems</dc:title>
  <dc:creator>vahid</dc:creator>
  <cp:lastModifiedBy>Peilong Li</cp:lastModifiedBy>
  <cp:revision>305</cp:revision>
  <cp:lastPrinted>2001-11-01T23:39:18Z</cp:lastPrinted>
  <dcterms:created xsi:type="dcterms:W3CDTF">2000-09-27T14:38:47Z</dcterms:created>
  <dcterms:modified xsi:type="dcterms:W3CDTF">2017-10-04T21:46:56Z</dcterms:modified>
</cp:coreProperties>
</file>