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18" roundtripDataSignature="AMtx7mjTi5vUwhifNhgrpBoBPU57Y0kH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telangana.gov.in/search/type/dataset" TargetMode="External"/><Relationship Id="rId3" Type="http://schemas.openxmlformats.org/officeDocument/2006/relationships/hyperlink" Target="https://docs.ambeedata.com/#soil-intro" TargetMode="External"/><Relationship Id="rId4" Type="http://schemas.openxmlformats.org/officeDocument/2006/relationships/hyperlink" Target="https://ruralmarketing.in/stories/10-measures-to-ensure-national-food-security/" TargetMode="External"/><Relationship Id="rId5" Type="http://schemas.openxmlformats.org/officeDocument/2006/relationships/hyperlink" Target="https://www.sciencedirect.com/science/article/abs/pii/S0305750X19301603#:~:text=Leveraging%20readily%20available%20data%2C%20our,88%20percent%20of%20village%20clusters." TargetMode="External"/><Relationship Id="rId6" Type="http://schemas.openxmlformats.org/officeDocument/2006/relationships/hyperlink" Target="https://www.sciencedirect.com/science/article/abs/pii/S0305750X19301603#:~:text=Leveraging%20readily%20available%20data%2C%20our,88%20percent%20of%20village%20clusters." TargetMode="External"/><Relationship Id="rId7" Type="http://schemas.openxmlformats.org/officeDocument/2006/relationships/hyperlink" Target="https://foodsecurityindex.eiu.com/Country"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ce8bea5b1_0_1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ce8bea5b1_0_1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n-US" u="sng">
                <a:solidFill>
                  <a:schemeClr val="hlink"/>
                </a:solidFill>
                <a:hlinkClick r:id="rId2"/>
              </a:rPr>
              <a:t>https://data.telangana.gov.in/search/type/dataset</a:t>
            </a:r>
            <a:endParaRPr u="sng">
              <a:solidFill>
                <a:schemeClr val="hlink"/>
              </a:solidFill>
            </a:endParaRPr>
          </a:p>
          <a:p>
            <a:pPr indent="-298450" lvl="0" marL="457200" rtl="0" algn="l">
              <a:lnSpc>
                <a:spcPct val="115000"/>
              </a:lnSpc>
              <a:spcBef>
                <a:spcPts val="0"/>
              </a:spcBef>
              <a:spcAft>
                <a:spcPts val="0"/>
              </a:spcAft>
              <a:buClr>
                <a:schemeClr val="dk1"/>
              </a:buClr>
              <a:buSzPts val="1100"/>
              <a:buAutoNum type="arabicPeriod"/>
            </a:pPr>
            <a:r>
              <a:rPr lang="en-US" u="sng">
                <a:solidFill>
                  <a:schemeClr val="hlink"/>
                </a:solidFill>
                <a:hlinkClick r:id="rId3"/>
              </a:rPr>
              <a:t>https://docs.ambeedata.com/#soil-intro</a:t>
            </a:r>
            <a:endParaRPr u="sng">
              <a:solidFill>
                <a:schemeClr val="hlink"/>
              </a:solidFill>
            </a:endParaRPr>
          </a:p>
          <a:p>
            <a:pPr indent="-298450" lvl="0" marL="457200" rtl="0" algn="l">
              <a:lnSpc>
                <a:spcPct val="115000"/>
              </a:lnSpc>
              <a:spcBef>
                <a:spcPts val="0"/>
              </a:spcBef>
              <a:spcAft>
                <a:spcPts val="0"/>
              </a:spcAft>
              <a:buClr>
                <a:schemeClr val="dk1"/>
              </a:buClr>
              <a:buSzPts val="1100"/>
              <a:buAutoNum type="arabicPeriod"/>
            </a:pPr>
            <a:r>
              <a:rPr lang="en-US" u="sng">
                <a:solidFill>
                  <a:schemeClr val="hlink"/>
                </a:solidFill>
                <a:hlinkClick r:id="rId4"/>
              </a:rPr>
              <a:t>https://ruralmarketing.in/stories/10-measures-to-ensure-national-food-security/</a:t>
            </a:r>
            <a:endParaRPr u="sng">
              <a:solidFill>
                <a:schemeClr val="hlink"/>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E.C. Lentz, H. Michelson, K. Baylis, Y. Zhou,</a:t>
            </a:r>
            <a:r>
              <a:rPr lang="en-US">
                <a:solidFill>
                  <a:schemeClr val="dk1"/>
                </a:solidFill>
                <a:uFill>
                  <a:noFill/>
                </a:uFill>
                <a:hlinkClick r:id="rId5">
                  <a:extLst>
                    <a:ext uri="{A12FA001-AC4F-418D-AE19-62706E023703}">
                      <ahyp:hlinkClr val="tx"/>
                    </a:ext>
                  </a:extLst>
                </a:hlinkClick>
              </a:rPr>
              <a:t> </a:t>
            </a:r>
            <a:r>
              <a:rPr lang="en-US" u="sng">
                <a:solidFill>
                  <a:schemeClr val="hlink"/>
                </a:solidFill>
                <a:hlinkClick r:id="rId6"/>
              </a:rPr>
              <a:t>A data-driven approach improves food insecurity crisis prediction, World Development</a:t>
            </a:r>
            <a:r>
              <a:rPr lang="en-US">
                <a:solidFill>
                  <a:schemeClr val="dk1"/>
                </a:solidFill>
              </a:rPr>
              <a:t>,</a:t>
            </a:r>
            <a:br>
              <a:rPr lang="en-US">
                <a:solidFill>
                  <a:schemeClr val="dk1"/>
                </a:solidFill>
              </a:rPr>
            </a:br>
            <a:r>
              <a:rPr lang="en-US">
                <a:solidFill>
                  <a:schemeClr val="dk1"/>
                </a:solidFill>
              </a:rPr>
              <a:t>Volume 122, 2019, Pages 399–409, ISSN 0305–750X.</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u="sng">
                <a:solidFill>
                  <a:schemeClr val="hlink"/>
                </a:solidFill>
                <a:hlinkClick r:id="rId7"/>
              </a:rPr>
              <a:t>https://foodsecurityindex.eiu.com/Country</a:t>
            </a:r>
            <a:endParaRPr u="sng">
              <a:solidFill>
                <a:schemeClr val="hlink"/>
              </a:solidFill>
            </a:endParaRPr>
          </a:p>
          <a:p>
            <a:pPr indent="0" lvl="0" marL="0" rtl="0" algn="l">
              <a:spcBef>
                <a:spcPts val="1200"/>
              </a:spcBef>
              <a:spcAft>
                <a:spcPts val="0"/>
              </a:spcAft>
              <a:buNone/>
            </a:pPr>
            <a:r>
              <a:t/>
            </a:r>
            <a:endParaRPr/>
          </a:p>
        </p:txBody>
      </p:sp>
      <p:sp>
        <p:nvSpPr>
          <p:cNvPr id="146" name="Google Shape;146;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ace8bea5b1_0_1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54" name="Google Shape;54;gace8bea5b1_0_1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0"/>
              </a:spcBef>
              <a:spcAft>
                <a:spcPts val="0"/>
              </a:spcAft>
              <a:buNone/>
            </a:pPr>
            <a:r>
              <a:rPr lang="en-US">
                <a:solidFill>
                  <a:schemeClr val="dk1"/>
                </a:solidFill>
              </a:rPr>
              <a:t>“It has been projected that availability of water for agriculture use in India may be reduced by 21 percent by 2020, resulting in drop of yields, especially rice, leading to price rise and threat to food security of the poor.”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ce8bea5b1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0" name="Google Shape;60;gace8bea5b1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Do</a:t>
            </a:r>
            <a:endParaRPr/>
          </a:p>
        </p:txBody>
      </p:sp>
      <p:sp>
        <p:nvSpPr>
          <p:cNvPr id="72" name="Google Shape;7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Do</a:t>
            </a:r>
            <a:endParaRPr/>
          </a:p>
        </p:txBody>
      </p:sp>
      <p:sp>
        <p:nvSpPr>
          <p:cNvPr id="120" name="Google Shape;120;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Do</a:t>
            </a:r>
            <a:endParaRPr/>
          </a:p>
        </p:txBody>
      </p:sp>
      <p:sp>
        <p:nvSpPr>
          <p:cNvPr id="126" name="Google Shape;126;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6"/>
          <p:cNvSpPr txBox="1"/>
          <p:nvPr>
            <p:ph type="title"/>
          </p:nvPr>
        </p:nvSpPr>
        <p:spPr>
          <a:xfrm>
            <a:off x="1997017" y="275510"/>
            <a:ext cx="5149964" cy="10331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3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6"/>
          <p:cNvSpPr txBox="1"/>
          <p:nvPr>
            <p:ph idx="1" type="body"/>
          </p:nvPr>
        </p:nvSpPr>
        <p:spPr>
          <a:xfrm>
            <a:off x="421757" y="1003719"/>
            <a:ext cx="8300484" cy="32238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3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17"/>
          <p:cNvSpPr txBox="1"/>
          <p:nvPr>
            <p:ph type="title"/>
          </p:nvPr>
        </p:nvSpPr>
        <p:spPr>
          <a:xfrm>
            <a:off x="1997017" y="275510"/>
            <a:ext cx="5149964" cy="10331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3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18"/>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19"/>
          <p:cNvSpPr txBox="1"/>
          <p:nvPr>
            <p:ph type="title"/>
          </p:nvPr>
        </p:nvSpPr>
        <p:spPr>
          <a:xfrm>
            <a:off x="1997017" y="275510"/>
            <a:ext cx="5149964" cy="10331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3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9"/>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2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2121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5"/>
          <p:cNvSpPr txBox="1"/>
          <p:nvPr>
            <p:ph type="title"/>
          </p:nvPr>
        </p:nvSpPr>
        <p:spPr>
          <a:xfrm>
            <a:off x="1997017" y="275510"/>
            <a:ext cx="5149964" cy="10331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3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5"/>
          <p:cNvSpPr txBox="1"/>
          <p:nvPr>
            <p:ph idx="1" type="body"/>
          </p:nvPr>
        </p:nvSpPr>
        <p:spPr>
          <a:xfrm>
            <a:off x="421757" y="1003719"/>
            <a:ext cx="8300484" cy="322389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30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telanganatoday.com/telangana-state-to-focus-on-achieving-nutritious-food-security-cm-kc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ata.telangana.gov.in/search/type/dataset" TargetMode="External"/><Relationship Id="rId4" Type="http://schemas.openxmlformats.org/officeDocument/2006/relationships/hyperlink" Target="https://docs.ambeedata.com/#soil-intro" TargetMode="External"/><Relationship Id="rId5" Type="http://schemas.openxmlformats.org/officeDocument/2006/relationships/hyperlink" Target="https://ruralmarketing.in/stories/10-measures-to-ensure-national-food-security/" TargetMode="External"/><Relationship Id="rId6" Type="http://schemas.openxmlformats.org/officeDocument/2006/relationships/hyperlink" Target="https://www.sciencedirect.com/science/article/abs/pii/S0305750X19301603#:~:text=Leveraging%20readily%20available%20data%2C%20our,88%20percent%20of%20village%20clusters." TargetMode="External"/><Relationship Id="rId7" Type="http://schemas.openxmlformats.org/officeDocument/2006/relationships/hyperlink" Target="https://www.sciencedirect.com/science/article/abs/pii/S0305750X19301603#:~:text=Leveraging%20readily%20available%20data%2C%20our,88%20percent%20of%20village%20clusters." TargetMode="External"/><Relationship Id="rId8" Type="http://schemas.openxmlformats.org/officeDocument/2006/relationships/hyperlink" Target="https://foodsecurityindex.eiu.com/Count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Shakileash5/Food_security" TargetMode="External"/><Relationship Id="rId4" Type="http://schemas.openxmlformats.org/officeDocument/2006/relationships/hyperlink" Target="https://github.com/Shakileash5/Food_secur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8.png"/><Relationship Id="rId13" Type="http://schemas.openxmlformats.org/officeDocument/2006/relationships/image" Target="../media/image10.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644855" y="959128"/>
            <a:ext cx="7719059" cy="1244600"/>
          </a:xfrm>
          <a:prstGeom prst="rect">
            <a:avLst/>
          </a:prstGeom>
          <a:noFill/>
          <a:ln>
            <a:noFill/>
          </a:ln>
        </p:spPr>
        <p:txBody>
          <a:bodyPr anchorCtr="0" anchor="t" bIns="0" lIns="0" spcFirstLastPara="1" rIns="0" wrap="square" tIns="12700">
            <a:spAutoFit/>
          </a:bodyPr>
          <a:lstStyle/>
          <a:p>
            <a:pPr indent="0" lvl="0" marL="0" marR="46990" rtl="0" algn="ctr">
              <a:lnSpc>
                <a:spcPct val="100000"/>
              </a:lnSpc>
              <a:spcBef>
                <a:spcPts val="0"/>
              </a:spcBef>
              <a:spcAft>
                <a:spcPts val="0"/>
              </a:spcAft>
              <a:buNone/>
            </a:pPr>
            <a:r>
              <a:rPr lang="en-US" sz="4800"/>
              <a:t>Hackathon for Good</a:t>
            </a:r>
            <a:endParaRPr sz="4800"/>
          </a:p>
          <a:p>
            <a:pPr indent="0" lvl="0" marL="0" marR="46990" rtl="0" algn="ctr">
              <a:lnSpc>
                <a:spcPct val="100000"/>
              </a:lnSpc>
              <a:spcBef>
                <a:spcPts val="0"/>
              </a:spcBef>
              <a:spcAft>
                <a:spcPts val="0"/>
              </a:spcAft>
              <a:buNone/>
            </a:pPr>
            <a:r>
              <a:rPr lang="en-US" sz="4800"/>
              <a:t>Indo Data Week</a:t>
            </a:r>
            <a:endParaRPr sz="4000"/>
          </a:p>
        </p:txBody>
      </p:sp>
      <p:sp>
        <p:nvSpPr>
          <p:cNvPr id="45" name="Google Shape;45;p1"/>
          <p:cNvSpPr txBox="1"/>
          <p:nvPr/>
        </p:nvSpPr>
        <p:spPr>
          <a:xfrm>
            <a:off x="2961400" y="2630550"/>
            <a:ext cx="3221100" cy="2322300"/>
          </a:xfrm>
          <a:prstGeom prst="rect">
            <a:avLst/>
          </a:prstGeom>
          <a:noFill/>
          <a:ln>
            <a:noFill/>
          </a:ln>
        </p:spPr>
        <p:txBody>
          <a:bodyPr anchorCtr="0" anchor="t" bIns="0" lIns="0" spcFirstLastPara="1" rIns="0" wrap="square" tIns="10775">
            <a:spAutoFit/>
          </a:bodyPr>
          <a:lstStyle/>
          <a:p>
            <a:pPr indent="0" lvl="0" marL="12700" marR="5080" rtl="0" algn="ctr">
              <a:lnSpc>
                <a:spcPct val="100400"/>
              </a:lnSpc>
              <a:spcBef>
                <a:spcPts val="0"/>
              </a:spcBef>
              <a:spcAft>
                <a:spcPts val="0"/>
              </a:spcAft>
              <a:buNone/>
            </a:pPr>
            <a:r>
              <a:rPr lang="en-US" sz="2800">
                <a:solidFill>
                  <a:srgbClr val="ACACAC"/>
                </a:solidFill>
                <a:latin typeface="Arial"/>
                <a:ea typeface="Arial"/>
                <a:cs typeface="Arial"/>
                <a:sym typeface="Arial"/>
              </a:rPr>
              <a:t>Team Appendly  M.Rajasekar,  </a:t>
            </a:r>
            <a:endParaRPr sz="2800">
              <a:solidFill>
                <a:srgbClr val="ACACAC"/>
              </a:solidFill>
              <a:latin typeface="Arial"/>
              <a:ea typeface="Arial"/>
              <a:cs typeface="Arial"/>
              <a:sym typeface="Arial"/>
            </a:endParaRPr>
          </a:p>
          <a:p>
            <a:pPr indent="0" lvl="0" marL="12700" marR="5080" rtl="0" algn="ctr">
              <a:lnSpc>
                <a:spcPct val="100400"/>
              </a:lnSpc>
              <a:spcBef>
                <a:spcPts val="0"/>
              </a:spcBef>
              <a:spcAft>
                <a:spcPts val="0"/>
              </a:spcAft>
              <a:buNone/>
            </a:pPr>
            <a:r>
              <a:rPr lang="en-US" sz="2800">
                <a:solidFill>
                  <a:srgbClr val="ACACAC"/>
                </a:solidFill>
                <a:latin typeface="Arial"/>
                <a:ea typeface="Arial"/>
                <a:cs typeface="Arial"/>
                <a:sym typeface="Arial"/>
              </a:rPr>
              <a:t>S.Sai Adarsh,  </a:t>
            </a:r>
            <a:endParaRPr sz="2800">
              <a:solidFill>
                <a:srgbClr val="ACACAC"/>
              </a:solidFill>
            </a:endParaRPr>
          </a:p>
          <a:p>
            <a:pPr indent="0" lvl="0" marL="12700" marR="5080" rtl="0" algn="ctr">
              <a:lnSpc>
                <a:spcPct val="100400"/>
              </a:lnSpc>
              <a:spcBef>
                <a:spcPts val="0"/>
              </a:spcBef>
              <a:spcAft>
                <a:spcPts val="0"/>
              </a:spcAft>
              <a:buNone/>
            </a:pPr>
            <a:r>
              <a:rPr lang="en-US" sz="2800">
                <a:solidFill>
                  <a:srgbClr val="ACACAC"/>
                </a:solidFill>
              </a:rPr>
              <a:t>S.Sanjay</a:t>
            </a:r>
            <a:endParaRPr sz="2800">
              <a:solidFill>
                <a:srgbClr val="ACACAC"/>
              </a:solidFill>
            </a:endParaRPr>
          </a:p>
          <a:p>
            <a:pPr indent="0" lvl="0" marL="12700" marR="5080" rtl="0" algn="ctr">
              <a:lnSpc>
                <a:spcPct val="100400"/>
              </a:lnSpc>
              <a:spcBef>
                <a:spcPts val="0"/>
              </a:spcBef>
              <a:spcAft>
                <a:spcPts val="0"/>
              </a:spcAft>
              <a:buNone/>
            </a:pPr>
            <a:r>
              <a:rPr lang="en-US" sz="2800">
                <a:solidFill>
                  <a:srgbClr val="ACACAC"/>
                </a:solidFill>
              </a:rPr>
              <a:t>Shakileash Chinraj</a:t>
            </a:r>
            <a:endParaRPr sz="2800">
              <a:solidFill>
                <a:srgbClr val="ACACA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ace8bea5b1_0_19"/>
          <p:cNvSpPr txBox="1"/>
          <p:nvPr>
            <p:ph type="title"/>
          </p:nvPr>
        </p:nvSpPr>
        <p:spPr>
          <a:xfrm>
            <a:off x="1997025" y="275503"/>
            <a:ext cx="5150100" cy="67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Who is this Solution For?</a:t>
            </a:r>
            <a:endParaRPr/>
          </a:p>
        </p:txBody>
      </p:sp>
      <p:sp>
        <p:nvSpPr>
          <p:cNvPr id="136" name="Google Shape;136;gace8bea5b1_0_19"/>
          <p:cNvSpPr txBox="1"/>
          <p:nvPr/>
        </p:nvSpPr>
        <p:spPr>
          <a:xfrm>
            <a:off x="505100" y="935925"/>
            <a:ext cx="8089200" cy="3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rgbClr val="FFFFFF"/>
                </a:solidFill>
              </a:rPr>
              <a:t>The entire essence of the solution is to regulate the individual farmers unto making rightful crop choices to ensure profitability and crop diversity at the same time and that in turn can be </a:t>
            </a:r>
            <a:r>
              <a:rPr lang="en-US" sz="2600">
                <a:solidFill>
                  <a:srgbClr val="FFFFFF"/>
                </a:solidFill>
              </a:rPr>
              <a:t>achieved</a:t>
            </a:r>
            <a:r>
              <a:rPr lang="en-US" sz="2600">
                <a:solidFill>
                  <a:srgbClr val="FFFFFF"/>
                </a:solidFill>
              </a:rPr>
              <a:t> only by governing entities like the Government of a state or the Agricultural Ministry per se. And therefore, the solution is intended for the Public Bodies.</a:t>
            </a:r>
            <a:endParaRPr sz="2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1832156" y="259575"/>
            <a:ext cx="54622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t>Business Impact - Visible Potential</a:t>
            </a:r>
            <a:endParaRPr sz="2800"/>
          </a:p>
        </p:txBody>
      </p:sp>
      <p:pic>
        <p:nvPicPr>
          <p:cNvPr id="142" name="Google Shape;142;p12"/>
          <p:cNvPicPr preferRelativeResize="0"/>
          <p:nvPr/>
        </p:nvPicPr>
        <p:blipFill>
          <a:blip r:embed="rId3">
            <a:alphaModFix/>
          </a:blip>
          <a:stretch>
            <a:fillRect/>
          </a:stretch>
        </p:blipFill>
        <p:spPr>
          <a:xfrm>
            <a:off x="2301688" y="882795"/>
            <a:ext cx="4523197" cy="4127004"/>
          </a:xfrm>
          <a:prstGeom prst="rect">
            <a:avLst/>
          </a:prstGeom>
          <a:noFill/>
          <a:ln>
            <a:noFill/>
          </a:ln>
        </p:spPr>
      </p:pic>
      <p:sp>
        <p:nvSpPr>
          <p:cNvPr id="143" name="Google Shape;143;p12"/>
          <p:cNvSpPr txBox="1"/>
          <p:nvPr/>
        </p:nvSpPr>
        <p:spPr>
          <a:xfrm>
            <a:off x="7543800" y="4607725"/>
            <a:ext cx="930600" cy="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u="sng">
                <a:solidFill>
                  <a:srgbClr val="4DCFE1"/>
                </a:solidFill>
                <a:hlinkClick r:id="rId4">
                  <a:extLst>
                    <a:ext uri="{A12FA001-AC4F-418D-AE19-62706E023703}">
                      <ahyp:hlinkClr val="tx"/>
                    </a:ext>
                  </a:extLst>
                </a:hlinkClick>
              </a:rPr>
              <a:t>SOURCE</a:t>
            </a:r>
            <a:endParaRPr sz="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2701625" y="503825"/>
            <a:ext cx="4398900" cy="452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t>Sources and </a:t>
            </a:r>
            <a:r>
              <a:rPr lang="en-US" sz="2800"/>
              <a:t>References</a:t>
            </a:r>
            <a:endParaRPr sz="2800"/>
          </a:p>
        </p:txBody>
      </p:sp>
      <p:sp>
        <p:nvSpPr>
          <p:cNvPr id="149" name="Google Shape;149;p14"/>
          <p:cNvSpPr txBox="1"/>
          <p:nvPr/>
        </p:nvSpPr>
        <p:spPr>
          <a:xfrm>
            <a:off x="544700" y="1313250"/>
            <a:ext cx="8250900" cy="2768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rgbClr val="00FFFF"/>
              </a:buClr>
              <a:buSzPts val="1800"/>
              <a:buAutoNum type="arabicPeriod"/>
            </a:pPr>
            <a:r>
              <a:rPr lang="en-US" sz="1800" u="sng">
                <a:solidFill>
                  <a:srgbClr val="00FFFF"/>
                </a:solidFill>
                <a:hlinkClick r:id="rId3">
                  <a:extLst>
                    <a:ext uri="{A12FA001-AC4F-418D-AE19-62706E023703}">
                      <ahyp:hlinkClr val="tx"/>
                    </a:ext>
                  </a:extLst>
                </a:hlinkClick>
              </a:rPr>
              <a:t>Telangana Open Data Portal</a:t>
            </a:r>
            <a:endParaRPr sz="1800" u="sng">
              <a:solidFill>
                <a:srgbClr val="00FFFF"/>
              </a:solidFill>
            </a:endParaRPr>
          </a:p>
          <a:p>
            <a:pPr indent="-342900" lvl="0" marL="457200" rtl="0" algn="l">
              <a:lnSpc>
                <a:spcPct val="150000"/>
              </a:lnSpc>
              <a:spcBef>
                <a:spcPts val="0"/>
              </a:spcBef>
              <a:spcAft>
                <a:spcPts val="0"/>
              </a:spcAft>
              <a:buClr>
                <a:srgbClr val="00FFFF"/>
              </a:buClr>
              <a:buSzPts val="1800"/>
              <a:buAutoNum type="arabicPeriod"/>
            </a:pPr>
            <a:r>
              <a:rPr lang="en-US" sz="1800" u="sng">
                <a:solidFill>
                  <a:srgbClr val="00FFFF"/>
                </a:solidFill>
                <a:hlinkClick r:id="rId4">
                  <a:extLst>
                    <a:ext uri="{A12FA001-AC4F-418D-AE19-62706E023703}">
                      <ahyp:hlinkClr val="tx"/>
                    </a:ext>
                  </a:extLst>
                </a:hlinkClick>
              </a:rPr>
              <a:t>Ambee Data</a:t>
            </a:r>
            <a:endParaRPr sz="1800" u="sng">
              <a:solidFill>
                <a:srgbClr val="00FFFF"/>
              </a:solidFill>
            </a:endParaRPr>
          </a:p>
          <a:p>
            <a:pPr indent="-342900" lvl="0" marL="457200" rtl="0" algn="l">
              <a:lnSpc>
                <a:spcPct val="150000"/>
              </a:lnSpc>
              <a:spcBef>
                <a:spcPts val="0"/>
              </a:spcBef>
              <a:spcAft>
                <a:spcPts val="0"/>
              </a:spcAft>
              <a:buClr>
                <a:srgbClr val="00FFFF"/>
              </a:buClr>
              <a:buSzPts val="1800"/>
              <a:buAutoNum type="arabicPeriod"/>
            </a:pPr>
            <a:r>
              <a:rPr lang="en-US" sz="1800" u="sng">
                <a:solidFill>
                  <a:srgbClr val="00FFFF"/>
                </a:solidFill>
                <a:hlinkClick r:id="rId5">
                  <a:extLst>
                    <a:ext uri="{A12FA001-AC4F-418D-AE19-62706E023703}">
                      <ahyp:hlinkClr val="tx"/>
                    </a:ext>
                  </a:extLst>
                </a:hlinkClick>
              </a:rPr>
              <a:t>Measures to ensure food security</a:t>
            </a:r>
            <a:endParaRPr sz="1800">
              <a:solidFill>
                <a:srgbClr val="00FFFF"/>
              </a:solidFill>
            </a:endParaRPr>
          </a:p>
          <a:p>
            <a:pPr indent="-342900" lvl="0" marL="457200" rtl="0" algn="l">
              <a:lnSpc>
                <a:spcPct val="150000"/>
              </a:lnSpc>
              <a:spcBef>
                <a:spcPts val="0"/>
              </a:spcBef>
              <a:spcAft>
                <a:spcPts val="0"/>
              </a:spcAft>
              <a:buClr>
                <a:srgbClr val="00FFFF"/>
              </a:buClr>
              <a:buSzPts val="1800"/>
              <a:buAutoNum type="arabicPeriod"/>
            </a:pPr>
            <a:r>
              <a:rPr lang="en-US" sz="1800">
                <a:solidFill>
                  <a:srgbClr val="00FFFF"/>
                </a:solidFill>
                <a:uFill>
                  <a:noFill/>
                </a:uFill>
                <a:hlinkClick r:id="rId6">
                  <a:extLst>
                    <a:ext uri="{A12FA001-AC4F-418D-AE19-62706E023703}">
                      <ahyp:hlinkClr val="tx"/>
                    </a:ext>
                  </a:extLst>
                </a:hlinkClick>
              </a:rPr>
              <a:t> </a:t>
            </a:r>
            <a:r>
              <a:rPr lang="en-US" sz="1800" u="sng">
                <a:solidFill>
                  <a:srgbClr val="00FFFF"/>
                </a:solidFill>
                <a:hlinkClick r:id="rId7">
                  <a:extLst>
                    <a:ext uri="{A12FA001-AC4F-418D-AE19-62706E023703}">
                      <ahyp:hlinkClr val="tx"/>
                    </a:ext>
                  </a:extLst>
                </a:hlinkClick>
              </a:rPr>
              <a:t>A data-driven approach improves food insecurity crisis prediction, World Development</a:t>
            </a:r>
            <a:endParaRPr sz="1800">
              <a:solidFill>
                <a:srgbClr val="00FFFF"/>
              </a:solidFill>
            </a:endParaRPr>
          </a:p>
          <a:p>
            <a:pPr indent="-342900" lvl="0" marL="457200" rtl="0" algn="l">
              <a:lnSpc>
                <a:spcPct val="150000"/>
              </a:lnSpc>
              <a:spcBef>
                <a:spcPts val="0"/>
              </a:spcBef>
              <a:spcAft>
                <a:spcPts val="0"/>
              </a:spcAft>
              <a:buClr>
                <a:srgbClr val="00FFFF"/>
              </a:buClr>
              <a:buSzPts val="1800"/>
              <a:buAutoNum type="arabicPeriod"/>
            </a:pPr>
            <a:r>
              <a:rPr lang="en-US" sz="1800" u="sng">
                <a:solidFill>
                  <a:srgbClr val="00FFFF"/>
                </a:solidFill>
                <a:hlinkClick r:id="rId8">
                  <a:extLst>
                    <a:ext uri="{A12FA001-AC4F-418D-AE19-62706E023703}">
                      <ahyp:hlinkClr val="tx"/>
                    </a:ext>
                  </a:extLst>
                </a:hlinkClick>
              </a:rPr>
              <a:t>Food Security Index</a:t>
            </a:r>
            <a:endParaRPr sz="18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1997017" y="275510"/>
            <a:ext cx="5149964" cy="1033144"/>
          </a:xfrm>
          <a:prstGeom prst="rect">
            <a:avLst/>
          </a:prstGeom>
          <a:noFill/>
          <a:ln>
            <a:noFill/>
          </a:ln>
        </p:spPr>
        <p:txBody>
          <a:bodyPr anchorCtr="0" anchor="t" bIns="0" lIns="0" spcFirstLastPara="1" rIns="0" wrap="square" tIns="10775">
            <a:spAutoFit/>
          </a:bodyPr>
          <a:lstStyle/>
          <a:p>
            <a:pPr indent="-1094740" lvl="0" marL="1106805" marR="5080" rtl="0" algn="l">
              <a:lnSpc>
                <a:spcPct val="100400"/>
              </a:lnSpc>
              <a:spcBef>
                <a:spcPts val="0"/>
              </a:spcBef>
              <a:spcAft>
                <a:spcPts val="0"/>
              </a:spcAft>
              <a:buNone/>
            </a:pPr>
            <a:r>
              <a:rPr lang="en-US"/>
              <a:t>Theme, Problem Statement  and Github Link</a:t>
            </a:r>
            <a:endParaRPr/>
          </a:p>
        </p:txBody>
      </p:sp>
      <p:sp>
        <p:nvSpPr>
          <p:cNvPr id="51" name="Google Shape;51;p2"/>
          <p:cNvSpPr txBox="1"/>
          <p:nvPr/>
        </p:nvSpPr>
        <p:spPr>
          <a:xfrm>
            <a:off x="422400" y="1579725"/>
            <a:ext cx="8299200" cy="3104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FFFFF"/>
                </a:solidFill>
                <a:latin typeface="Arial"/>
                <a:ea typeface="Arial"/>
                <a:cs typeface="Arial"/>
                <a:sym typeface="Arial"/>
              </a:rPr>
              <a:t>&gt; Theme :  Climate Resilient </a:t>
            </a:r>
            <a:r>
              <a:rPr lang="en-US" sz="2400">
                <a:solidFill>
                  <a:srgbClr val="FFFFFF"/>
                </a:solidFill>
              </a:rPr>
              <a:t>Food Security</a:t>
            </a:r>
            <a:endParaRPr sz="2400">
              <a:latin typeface="Arial"/>
              <a:ea typeface="Arial"/>
              <a:cs typeface="Arial"/>
              <a:sym typeface="Arial"/>
            </a:endParaRPr>
          </a:p>
          <a:p>
            <a:pPr indent="0" lvl="0" marL="12700" marR="281940" rtl="0" algn="l">
              <a:lnSpc>
                <a:spcPct val="114599"/>
              </a:lnSpc>
              <a:spcBef>
                <a:spcPts val="1575"/>
              </a:spcBef>
              <a:spcAft>
                <a:spcPts val="0"/>
              </a:spcAft>
              <a:buNone/>
            </a:pPr>
            <a:r>
              <a:rPr lang="en-US" sz="2400">
                <a:solidFill>
                  <a:srgbClr val="FFFFFF"/>
                </a:solidFill>
                <a:latin typeface="Arial"/>
                <a:ea typeface="Arial"/>
                <a:cs typeface="Arial"/>
                <a:sym typeface="Arial"/>
              </a:rPr>
              <a:t>&gt; Problem </a:t>
            </a:r>
            <a:r>
              <a:rPr lang="en-US" sz="2400">
                <a:solidFill>
                  <a:srgbClr val="FFFFFF"/>
                </a:solidFill>
              </a:rPr>
              <a:t>Addressed</a:t>
            </a:r>
            <a:r>
              <a:rPr lang="en-US" sz="2400">
                <a:solidFill>
                  <a:srgbClr val="FFFFFF"/>
                </a:solidFill>
                <a:latin typeface="Arial"/>
                <a:ea typeface="Arial"/>
                <a:cs typeface="Arial"/>
                <a:sym typeface="Arial"/>
              </a:rPr>
              <a:t>: </a:t>
            </a:r>
            <a:r>
              <a:rPr lang="en-US" sz="2400">
                <a:solidFill>
                  <a:srgbClr val="FFFFFF"/>
                </a:solidFill>
              </a:rPr>
              <a:t>Lack of importance given to Food Security in the decision of crop selection by Farmers and lack of a regulatory body to standardize Food Security.</a:t>
            </a:r>
            <a:endParaRPr sz="2400">
              <a:solidFill>
                <a:srgbClr val="FFFFFF"/>
              </a:solidFill>
            </a:endParaRPr>
          </a:p>
          <a:p>
            <a:pPr indent="0" lvl="0" marL="12700" marR="0" rtl="0" algn="l">
              <a:lnSpc>
                <a:spcPct val="100000"/>
              </a:lnSpc>
              <a:spcBef>
                <a:spcPts val="2375"/>
              </a:spcBef>
              <a:spcAft>
                <a:spcPts val="0"/>
              </a:spcAft>
              <a:buNone/>
            </a:pPr>
            <a:r>
              <a:rPr lang="en-US" sz="2400">
                <a:solidFill>
                  <a:srgbClr val="FFFFFF"/>
                </a:solidFill>
                <a:latin typeface="Arial"/>
                <a:ea typeface="Arial"/>
                <a:cs typeface="Arial"/>
                <a:sym typeface="Arial"/>
              </a:rPr>
              <a:t>&gt; Github Link :</a:t>
            </a:r>
            <a:r>
              <a:rPr lang="en-US" sz="2400">
                <a:solidFill>
                  <a:srgbClr val="FFFFFF"/>
                </a:solidFill>
                <a:latin typeface="Arial"/>
                <a:ea typeface="Arial"/>
                <a:cs typeface="Arial"/>
                <a:sym typeface="Arial"/>
              </a:rPr>
              <a:t> </a:t>
            </a:r>
            <a:r>
              <a:rPr lang="en-US" sz="2200" u="sng">
                <a:solidFill>
                  <a:srgbClr val="00FFFF"/>
                </a:solidFill>
                <a:hlinkClick r:id="rId3">
                  <a:extLst>
                    <a:ext uri="{A12FA001-AC4F-418D-AE19-62706E023703}">
                      <ahyp:hlinkClr val="tx"/>
                    </a:ext>
                  </a:extLst>
                </a:hlinkClick>
              </a:rPr>
              <a:t>h</a:t>
            </a:r>
            <a:r>
              <a:rPr lang="en-US" sz="2200" u="sng">
                <a:solidFill>
                  <a:srgbClr val="00FFFF"/>
                </a:solidFill>
                <a:hlinkClick r:id="rId4">
                  <a:extLst>
                    <a:ext uri="{A12FA001-AC4F-418D-AE19-62706E023703}">
                      <ahyp:hlinkClr val="tx"/>
                    </a:ext>
                  </a:extLst>
                </a:hlinkClick>
              </a:rPr>
              <a:t>ttps://github.com/Shakileash5/Food_security</a:t>
            </a:r>
            <a:endParaRPr sz="2000">
              <a:solidFill>
                <a:srgbClr val="00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gace8bea5b1_0_10"/>
          <p:cNvSpPr txBox="1"/>
          <p:nvPr>
            <p:ph type="title"/>
          </p:nvPr>
        </p:nvSpPr>
        <p:spPr>
          <a:xfrm>
            <a:off x="512750" y="275500"/>
            <a:ext cx="7883400" cy="103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a:t>Vital Problem - Rural/Tribal Areas</a:t>
            </a:r>
            <a:endParaRPr/>
          </a:p>
        </p:txBody>
      </p:sp>
      <p:sp>
        <p:nvSpPr>
          <p:cNvPr id="57" name="Google Shape;57;gace8bea5b1_0_10"/>
          <p:cNvSpPr txBox="1"/>
          <p:nvPr>
            <p:ph idx="1" type="body"/>
          </p:nvPr>
        </p:nvSpPr>
        <p:spPr>
          <a:xfrm>
            <a:off x="421750" y="1003726"/>
            <a:ext cx="8300400" cy="337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000"/>
              <a:t>India currently has the largest number of undernourished people in the world i.e. 212 million. The total number of undernourished people was 172.4 million in 1990–92 which rose to 237.7 million in 2005–07 i.e. nearly 38% increase in undernourished people.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solidFill>
                  <a:srgbClr val="00FFFF"/>
                </a:solidFill>
              </a:rPr>
              <a:t>TL;DR:</a:t>
            </a:r>
            <a:r>
              <a:rPr lang="en-US" sz="2000"/>
              <a:t> India is largely undernourished despite having enough supply to feed the entire population.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solidFill>
                  <a:srgbClr val="00FFFF"/>
                </a:solidFill>
              </a:rPr>
              <a:t>Reason:</a:t>
            </a:r>
            <a:r>
              <a:rPr lang="en-US" sz="2000"/>
              <a:t> Lack of Agricultural Productivity and lack importance given to crop diversity in Rural and Tribal Areas.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ace8bea5b1_0_0"/>
          <p:cNvSpPr txBox="1"/>
          <p:nvPr>
            <p:ph type="title"/>
          </p:nvPr>
        </p:nvSpPr>
        <p:spPr>
          <a:xfrm>
            <a:off x="991375" y="275500"/>
            <a:ext cx="7219500" cy="103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a:t>Vital Problem - Crop Diversity</a:t>
            </a:r>
            <a:endParaRPr/>
          </a:p>
        </p:txBody>
      </p:sp>
      <p:sp>
        <p:nvSpPr>
          <p:cNvPr id="63" name="Google Shape;63;gace8bea5b1_0_0"/>
          <p:cNvSpPr txBox="1"/>
          <p:nvPr>
            <p:ph idx="1" type="body"/>
          </p:nvPr>
        </p:nvSpPr>
        <p:spPr>
          <a:xfrm>
            <a:off x="421757" y="1003719"/>
            <a:ext cx="8300400" cy="322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900"/>
              <a:t>Another area which needs to be explored is ‘crop diversification’. Higher profitability and the stability in production highlight the importance of crop diversification, e.g. legumes alternative with rice and wheat. Growing of non-cereal crops such as oilseeds, fruits and vegetables etc need to be encouraged.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US" sz="1900">
                <a:solidFill>
                  <a:srgbClr val="00FFFF"/>
                </a:solidFill>
              </a:rPr>
              <a:t>TL;DR:</a:t>
            </a:r>
            <a:r>
              <a:rPr lang="en-US" sz="1900"/>
              <a:t> Greed for high profit among individual farmers have took a toll on the crop diversity of a region which affects the food security.</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US" sz="1900">
                <a:solidFill>
                  <a:srgbClr val="00FFFF"/>
                </a:solidFill>
              </a:rPr>
              <a:t>Reason:</a:t>
            </a:r>
            <a:r>
              <a:rPr lang="en-US" sz="1900"/>
              <a:t> Lack of a Regulatory body for the Government</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1243950" y="346050"/>
            <a:ext cx="6706500" cy="5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a:t>Our Enterprise Solution</a:t>
            </a:r>
            <a:endParaRPr/>
          </a:p>
        </p:txBody>
      </p:sp>
      <p:sp>
        <p:nvSpPr>
          <p:cNvPr id="69" name="Google Shape;69;p3"/>
          <p:cNvSpPr txBox="1"/>
          <p:nvPr/>
        </p:nvSpPr>
        <p:spPr>
          <a:xfrm>
            <a:off x="425300" y="1147900"/>
            <a:ext cx="8283000" cy="2559000"/>
          </a:xfrm>
          <a:prstGeom prst="rect">
            <a:avLst/>
          </a:prstGeom>
          <a:noFill/>
          <a:ln>
            <a:noFill/>
          </a:ln>
        </p:spPr>
        <p:txBody>
          <a:bodyPr anchorCtr="0" anchor="t" bIns="0" lIns="0" spcFirstLastPara="1" rIns="0" wrap="square" tIns="12700">
            <a:spAutoFit/>
          </a:bodyPr>
          <a:lstStyle/>
          <a:p>
            <a:pPr indent="-349250" lvl="0" marL="457200" marR="5080" rtl="0" algn="l">
              <a:lnSpc>
                <a:spcPct val="114199"/>
              </a:lnSpc>
              <a:spcBef>
                <a:spcPts val="0"/>
              </a:spcBef>
              <a:spcAft>
                <a:spcPts val="0"/>
              </a:spcAft>
              <a:buClr>
                <a:srgbClr val="FFFFFF"/>
              </a:buClr>
              <a:buSzPts val="1900"/>
              <a:buAutoNum type="arabicPeriod"/>
            </a:pPr>
            <a:r>
              <a:rPr lang="en-US" sz="1900">
                <a:solidFill>
                  <a:srgbClr val="FFFFFF"/>
                </a:solidFill>
              </a:rPr>
              <a:t>“A Prediction Model that which will analyse the various factors associated with the Food security of the region and would suggest remedial measure for the same.”</a:t>
            </a:r>
            <a:endParaRPr sz="1900">
              <a:solidFill>
                <a:srgbClr val="FFFFFF"/>
              </a:solidFill>
              <a:latin typeface="Arial"/>
              <a:ea typeface="Arial"/>
              <a:cs typeface="Arial"/>
              <a:sym typeface="Arial"/>
            </a:endParaRPr>
          </a:p>
          <a:p>
            <a:pPr indent="-349250" lvl="0" marL="457200" marR="5080" rtl="0" algn="l">
              <a:lnSpc>
                <a:spcPct val="114199"/>
              </a:lnSpc>
              <a:spcBef>
                <a:spcPts val="1000"/>
              </a:spcBef>
              <a:spcAft>
                <a:spcPts val="0"/>
              </a:spcAft>
              <a:buClr>
                <a:srgbClr val="FFFFFF"/>
              </a:buClr>
              <a:buSzPts val="1900"/>
              <a:buAutoNum type="arabicPeriod"/>
            </a:pPr>
            <a:r>
              <a:rPr lang="en-US" sz="1900">
                <a:solidFill>
                  <a:schemeClr val="lt1"/>
                </a:solidFill>
              </a:rPr>
              <a:t>“A Data Driven Algorithm that will suggest the best suiting crop for the given area based on vital metrics on Social Equity, Environmental Health and Economic Vitality coupled with Crop Diversity of the Region to the Farmers as well as the Regulatory Body.”</a:t>
            </a:r>
            <a:endParaRPr sz="19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 name="Shape 73"/>
        <p:cNvGrpSpPr/>
        <p:nvPr/>
      </p:nvGrpSpPr>
      <p:grpSpPr>
        <a:xfrm>
          <a:off x="0" y="0"/>
          <a:ext cx="0" cy="0"/>
          <a:chOff x="0" y="0"/>
          <a:chExt cx="0" cy="0"/>
        </a:xfrm>
      </p:grpSpPr>
      <p:sp>
        <p:nvSpPr>
          <p:cNvPr id="74" name="Google Shape;74;p4"/>
          <p:cNvSpPr txBox="1"/>
          <p:nvPr>
            <p:ph type="title"/>
          </p:nvPr>
        </p:nvSpPr>
        <p:spPr>
          <a:xfrm>
            <a:off x="2345955" y="392800"/>
            <a:ext cx="444690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t>Model Used - Our Approach</a:t>
            </a:r>
            <a:endParaRPr sz="2800"/>
          </a:p>
        </p:txBody>
      </p:sp>
      <p:sp>
        <p:nvSpPr>
          <p:cNvPr id="75" name="Google Shape;75;p4"/>
          <p:cNvSpPr/>
          <p:nvPr/>
        </p:nvSpPr>
        <p:spPr>
          <a:xfrm>
            <a:off x="754848" y="1221097"/>
            <a:ext cx="897048" cy="8970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4"/>
          <p:cNvSpPr/>
          <p:nvPr/>
        </p:nvSpPr>
        <p:spPr>
          <a:xfrm>
            <a:off x="2059170" y="1369762"/>
            <a:ext cx="777898" cy="59971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4"/>
          <p:cNvSpPr/>
          <p:nvPr/>
        </p:nvSpPr>
        <p:spPr>
          <a:xfrm>
            <a:off x="3026743" y="1670139"/>
            <a:ext cx="821690" cy="2540"/>
          </a:xfrm>
          <a:custGeom>
            <a:rect b="b" l="l" r="r" t="t"/>
            <a:pathLst>
              <a:path extrusionOk="0" h="2539" w="821689">
                <a:moveTo>
                  <a:pt x="0" y="2482"/>
                </a:moveTo>
                <a:lnTo>
                  <a:pt x="821548" y="0"/>
                </a:lnTo>
              </a:path>
            </a:pathLst>
          </a:custGeom>
          <a:noFill/>
          <a:ln cap="flat" cmpd="sng" w="285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4"/>
          <p:cNvSpPr/>
          <p:nvPr/>
        </p:nvSpPr>
        <p:spPr>
          <a:xfrm>
            <a:off x="3833854" y="1608654"/>
            <a:ext cx="158399" cy="12296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4"/>
          <p:cNvSpPr/>
          <p:nvPr/>
        </p:nvSpPr>
        <p:spPr>
          <a:xfrm>
            <a:off x="4019741" y="1117372"/>
            <a:ext cx="1104497" cy="110449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4"/>
          <p:cNvSpPr/>
          <p:nvPr/>
        </p:nvSpPr>
        <p:spPr>
          <a:xfrm>
            <a:off x="6553237" y="1006750"/>
            <a:ext cx="1313722" cy="131372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4"/>
          <p:cNvSpPr/>
          <p:nvPr/>
        </p:nvSpPr>
        <p:spPr>
          <a:xfrm>
            <a:off x="5124239" y="1659301"/>
            <a:ext cx="1054100" cy="10795"/>
          </a:xfrm>
          <a:custGeom>
            <a:rect b="b" l="l" r="r" t="t"/>
            <a:pathLst>
              <a:path extrusionOk="0" h="10794" w="1054100">
                <a:moveTo>
                  <a:pt x="0" y="10319"/>
                </a:moveTo>
                <a:lnTo>
                  <a:pt x="1054047" y="0"/>
                </a:lnTo>
              </a:path>
            </a:pathLst>
          </a:custGeom>
          <a:noFill/>
          <a:ln cap="flat" cmpd="sng" w="285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4"/>
          <p:cNvSpPr/>
          <p:nvPr/>
        </p:nvSpPr>
        <p:spPr>
          <a:xfrm>
            <a:off x="6163550" y="1597816"/>
            <a:ext cx="158699" cy="12296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4"/>
          <p:cNvSpPr/>
          <p:nvPr/>
        </p:nvSpPr>
        <p:spPr>
          <a:xfrm>
            <a:off x="5349789" y="2227583"/>
            <a:ext cx="1488440" cy="887094"/>
          </a:xfrm>
          <a:custGeom>
            <a:rect b="b" l="l" r="r" t="t"/>
            <a:pathLst>
              <a:path extrusionOk="0" h="887094" w="1488440">
                <a:moveTo>
                  <a:pt x="1488322" y="0"/>
                </a:moveTo>
                <a:lnTo>
                  <a:pt x="0" y="886935"/>
                </a:lnTo>
              </a:path>
            </a:pathLst>
          </a:custGeom>
          <a:noFill/>
          <a:ln cap="flat" cmpd="sng" w="285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4"/>
          <p:cNvSpPr/>
          <p:nvPr/>
        </p:nvSpPr>
        <p:spPr>
          <a:xfrm>
            <a:off x="5224102" y="3059681"/>
            <a:ext cx="164149" cy="13549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4"/>
          <p:cNvSpPr/>
          <p:nvPr/>
        </p:nvSpPr>
        <p:spPr>
          <a:xfrm>
            <a:off x="3941441" y="2571744"/>
            <a:ext cx="1261072" cy="126107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4"/>
          <p:cNvSpPr/>
          <p:nvPr/>
        </p:nvSpPr>
        <p:spPr>
          <a:xfrm>
            <a:off x="2465595" y="3197718"/>
            <a:ext cx="1476375" cy="5080"/>
          </a:xfrm>
          <a:custGeom>
            <a:rect b="b" l="l" r="r" t="t"/>
            <a:pathLst>
              <a:path extrusionOk="0" h="5080" w="1476375">
                <a:moveTo>
                  <a:pt x="1475847" y="4574"/>
                </a:moveTo>
                <a:lnTo>
                  <a:pt x="0" y="0"/>
                </a:lnTo>
              </a:path>
            </a:pathLst>
          </a:custGeom>
          <a:noFill/>
          <a:ln cap="flat" cmpd="sng" w="285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4"/>
          <p:cNvSpPr/>
          <p:nvPr/>
        </p:nvSpPr>
        <p:spPr>
          <a:xfrm>
            <a:off x="2321630" y="3136231"/>
            <a:ext cx="158397" cy="122974"/>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8" name="Google Shape;88;p4"/>
          <p:cNvSpPr/>
          <p:nvPr/>
        </p:nvSpPr>
        <p:spPr>
          <a:xfrm>
            <a:off x="1184247" y="2639769"/>
            <a:ext cx="977923" cy="97792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4"/>
          <p:cNvSpPr/>
          <p:nvPr/>
        </p:nvSpPr>
        <p:spPr>
          <a:xfrm>
            <a:off x="6672636" y="3678542"/>
            <a:ext cx="992997" cy="992997"/>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4"/>
          <p:cNvSpPr/>
          <p:nvPr/>
        </p:nvSpPr>
        <p:spPr>
          <a:xfrm>
            <a:off x="5165689" y="3530117"/>
            <a:ext cx="1177290" cy="556260"/>
          </a:xfrm>
          <a:custGeom>
            <a:rect b="b" l="l" r="r" t="t"/>
            <a:pathLst>
              <a:path extrusionOk="0" h="556260" w="1177289">
                <a:moveTo>
                  <a:pt x="0" y="0"/>
                </a:moveTo>
                <a:lnTo>
                  <a:pt x="1176972" y="555873"/>
                </a:lnTo>
              </a:path>
            </a:pathLst>
          </a:custGeom>
          <a:noFill/>
          <a:ln cap="flat" cmpd="sng" w="285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 name="Google Shape;91;p4"/>
          <p:cNvSpPr/>
          <p:nvPr/>
        </p:nvSpPr>
        <p:spPr>
          <a:xfrm>
            <a:off x="6308224" y="4029029"/>
            <a:ext cx="165974" cy="12662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4"/>
          <p:cNvSpPr txBox="1"/>
          <p:nvPr/>
        </p:nvSpPr>
        <p:spPr>
          <a:xfrm>
            <a:off x="1990346" y="2081960"/>
            <a:ext cx="1062355" cy="271145"/>
          </a:xfrm>
          <a:prstGeom prst="rect">
            <a:avLst/>
          </a:prstGeom>
          <a:noFill/>
          <a:ln>
            <a:noFill/>
          </a:ln>
        </p:spPr>
        <p:txBody>
          <a:bodyPr anchorCtr="0" anchor="t" bIns="0" lIns="0" spcFirstLastPara="1" rIns="0" wrap="square" tIns="10775">
            <a:spAutoFit/>
          </a:bodyPr>
          <a:lstStyle/>
          <a:p>
            <a:pPr indent="70485" lvl="0" marL="12700" marR="5080" rtl="0" algn="l">
              <a:lnSpc>
                <a:spcPct val="101600"/>
              </a:lnSpc>
              <a:spcBef>
                <a:spcPts val="0"/>
              </a:spcBef>
              <a:spcAft>
                <a:spcPts val="0"/>
              </a:spcAft>
              <a:buNone/>
            </a:pPr>
            <a:r>
              <a:rPr b="1" lang="en-US" sz="800">
                <a:solidFill>
                  <a:srgbClr val="FFFFFF"/>
                </a:solidFill>
                <a:latin typeface="Arial"/>
                <a:ea typeface="Arial"/>
                <a:cs typeface="Arial"/>
                <a:sym typeface="Arial"/>
              </a:rPr>
              <a:t>THERMAL FACIAL  IMAGE GENERATION</a:t>
            </a:r>
            <a:endParaRPr sz="800">
              <a:latin typeface="Arial"/>
              <a:ea typeface="Arial"/>
              <a:cs typeface="Arial"/>
              <a:sym typeface="Arial"/>
            </a:endParaRPr>
          </a:p>
        </p:txBody>
      </p:sp>
      <p:sp>
        <p:nvSpPr>
          <p:cNvPr id="93" name="Google Shape;93;p4"/>
          <p:cNvSpPr txBox="1"/>
          <p:nvPr/>
        </p:nvSpPr>
        <p:spPr>
          <a:xfrm>
            <a:off x="4178586" y="2290833"/>
            <a:ext cx="786765" cy="271145"/>
          </a:xfrm>
          <a:prstGeom prst="rect">
            <a:avLst/>
          </a:prstGeom>
          <a:noFill/>
          <a:ln>
            <a:noFill/>
          </a:ln>
        </p:spPr>
        <p:txBody>
          <a:bodyPr anchorCtr="0" anchor="t" bIns="0" lIns="0" spcFirstLastPara="1" rIns="0" wrap="square" tIns="10775">
            <a:spAutoFit/>
          </a:bodyPr>
          <a:lstStyle/>
          <a:p>
            <a:pPr indent="-197485" lvl="0" marL="209550" marR="5080" rtl="0" algn="l">
              <a:lnSpc>
                <a:spcPct val="101600"/>
              </a:lnSpc>
              <a:spcBef>
                <a:spcPts val="0"/>
              </a:spcBef>
              <a:spcAft>
                <a:spcPts val="0"/>
              </a:spcAft>
              <a:buNone/>
            </a:pPr>
            <a:r>
              <a:rPr b="1" lang="en-US" sz="800">
                <a:solidFill>
                  <a:srgbClr val="FFFFFF"/>
                </a:solidFill>
                <a:latin typeface="Arial"/>
                <a:ea typeface="Arial"/>
                <a:cs typeface="Arial"/>
                <a:sym typeface="Arial"/>
              </a:rPr>
              <a:t>RASPBERRY PI  MODEL</a:t>
            </a:r>
            <a:endParaRPr sz="800">
              <a:latin typeface="Arial"/>
              <a:ea typeface="Arial"/>
              <a:cs typeface="Arial"/>
              <a:sym typeface="Arial"/>
            </a:endParaRPr>
          </a:p>
        </p:txBody>
      </p:sp>
      <p:sp>
        <p:nvSpPr>
          <p:cNvPr id="94" name="Google Shape;94;p4"/>
          <p:cNvSpPr txBox="1"/>
          <p:nvPr/>
        </p:nvSpPr>
        <p:spPr>
          <a:xfrm>
            <a:off x="3218441" y="1409230"/>
            <a:ext cx="499109"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rgbClr val="FFFFFF"/>
                </a:solidFill>
                <a:latin typeface="Arial"/>
                <a:ea typeface="Arial"/>
                <a:cs typeface="Arial"/>
                <a:sym typeface="Arial"/>
              </a:rPr>
              <a:t>[POST]</a:t>
            </a:r>
            <a:endParaRPr sz="1100">
              <a:latin typeface="Arial"/>
              <a:ea typeface="Arial"/>
              <a:cs typeface="Arial"/>
              <a:sym typeface="Arial"/>
            </a:endParaRPr>
          </a:p>
        </p:txBody>
      </p:sp>
      <p:sp>
        <p:nvSpPr>
          <p:cNvPr id="95" name="Google Shape;95;p4"/>
          <p:cNvSpPr txBox="1"/>
          <p:nvPr/>
        </p:nvSpPr>
        <p:spPr>
          <a:xfrm>
            <a:off x="5504436" y="1409230"/>
            <a:ext cx="499109"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rgbClr val="FFFFFF"/>
                </a:solidFill>
                <a:latin typeface="Arial"/>
                <a:ea typeface="Arial"/>
                <a:cs typeface="Arial"/>
                <a:sym typeface="Arial"/>
              </a:rPr>
              <a:t>[POST]</a:t>
            </a:r>
            <a:endParaRPr sz="1100">
              <a:latin typeface="Arial"/>
              <a:ea typeface="Arial"/>
              <a:cs typeface="Arial"/>
              <a:sym typeface="Arial"/>
            </a:endParaRPr>
          </a:p>
        </p:txBody>
      </p:sp>
      <p:sp>
        <p:nvSpPr>
          <p:cNvPr id="96" name="Google Shape;96;p4"/>
          <p:cNvSpPr txBox="1"/>
          <p:nvPr/>
        </p:nvSpPr>
        <p:spPr>
          <a:xfrm>
            <a:off x="6660308" y="1958030"/>
            <a:ext cx="117030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rgbClr val="FFFFFF"/>
                </a:solidFill>
                <a:latin typeface="Arial"/>
                <a:ea typeface="Arial"/>
                <a:cs typeface="Arial"/>
                <a:sym typeface="Arial"/>
              </a:rPr>
              <a:t>DJANGO FRAMEWORK</a:t>
            </a:r>
            <a:endParaRPr sz="800">
              <a:latin typeface="Arial"/>
              <a:ea typeface="Arial"/>
              <a:cs typeface="Arial"/>
              <a:sym typeface="Arial"/>
            </a:endParaRPr>
          </a:p>
        </p:txBody>
      </p:sp>
      <p:sp>
        <p:nvSpPr>
          <p:cNvPr id="97" name="Google Shape;97;p4"/>
          <p:cNvSpPr txBox="1"/>
          <p:nvPr/>
        </p:nvSpPr>
        <p:spPr>
          <a:xfrm>
            <a:off x="4071559" y="3662431"/>
            <a:ext cx="1001394" cy="518795"/>
          </a:xfrm>
          <a:prstGeom prst="rect">
            <a:avLst/>
          </a:prstGeom>
          <a:noFill/>
          <a:ln>
            <a:noFill/>
          </a:ln>
        </p:spPr>
        <p:txBody>
          <a:bodyPr anchorCtr="0" anchor="t" bIns="0" lIns="0" spcFirstLastPara="1" rIns="0" wrap="square" tIns="10775">
            <a:spAutoFit/>
          </a:bodyPr>
          <a:lstStyle/>
          <a:p>
            <a:pPr indent="0" lvl="0" marL="12700" marR="5080" rtl="0" algn="ctr">
              <a:lnSpc>
                <a:spcPct val="101600"/>
              </a:lnSpc>
              <a:spcBef>
                <a:spcPts val="0"/>
              </a:spcBef>
              <a:spcAft>
                <a:spcPts val="0"/>
              </a:spcAft>
              <a:buNone/>
            </a:pPr>
            <a:r>
              <a:rPr b="1" lang="en-US" sz="800">
                <a:solidFill>
                  <a:srgbClr val="FFFFFF"/>
                </a:solidFill>
                <a:latin typeface="Arial"/>
                <a:ea typeface="Arial"/>
                <a:cs typeface="Arial"/>
                <a:sym typeface="Arial"/>
              </a:rPr>
              <a:t>CONVOLUTIONAL  NEURAL NETWORK  MODEL BUILT BY  TENSORFLOW</a:t>
            </a:r>
            <a:endParaRPr sz="800">
              <a:latin typeface="Arial"/>
              <a:ea typeface="Arial"/>
              <a:cs typeface="Arial"/>
              <a:sym typeface="Arial"/>
            </a:endParaRPr>
          </a:p>
        </p:txBody>
      </p:sp>
      <p:sp>
        <p:nvSpPr>
          <p:cNvPr id="98" name="Google Shape;98;p4"/>
          <p:cNvSpPr txBox="1"/>
          <p:nvPr/>
        </p:nvSpPr>
        <p:spPr>
          <a:xfrm>
            <a:off x="1237965" y="3814830"/>
            <a:ext cx="877569"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rgbClr val="FFFFFF"/>
                </a:solidFill>
                <a:latin typeface="Arial"/>
                <a:ea typeface="Arial"/>
                <a:cs typeface="Arial"/>
                <a:sym typeface="Arial"/>
              </a:rPr>
              <a:t>CLASSIFICATION</a:t>
            </a:r>
            <a:endParaRPr sz="800">
              <a:latin typeface="Arial"/>
              <a:ea typeface="Arial"/>
              <a:cs typeface="Arial"/>
              <a:sym typeface="Arial"/>
            </a:endParaRPr>
          </a:p>
        </p:txBody>
      </p:sp>
      <p:sp>
        <p:nvSpPr>
          <p:cNvPr id="99" name="Google Shape;99;p4"/>
          <p:cNvSpPr txBox="1"/>
          <p:nvPr/>
        </p:nvSpPr>
        <p:spPr>
          <a:xfrm>
            <a:off x="6749804" y="4653029"/>
            <a:ext cx="97853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rgbClr val="FFFFFF"/>
                </a:solidFill>
                <a:latin typeface="Arial"/>
                <a:ea typeface="Arial"/>
                <a:cs typeface="Arial"/>
                <a:sym typeface="Arial"/>
              </a:rPr>
              <a:t>WEB APPLICATION</a:t>
            </a:r>
            <a:endParaRPr sz="800">
              <a:latin typeface="Arial"/>
              <a:ea typeface="Arial"/>
              <a:cs typeface="Arial"/>
              <a:sym typeface="Arial"/>
            </a:endParaRPr>
          </a:p>
        </p:txBody>
      </p:sp>
      <p:sp>
        <p:nvSpPr>
          <p:cNvPr id="100" name="Google Shape;100;p4"/>
          <p:cNvSpPr txBox="1"/>
          <p:nvPr/>
        </p:nvSpPr>
        <p:spPr>
          <a:xfrm>
            <a:off x="1072746" y="2234360"/>
            <a:ext cx="30797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rgbClr val="FFFFFF"/>
                </a:solidFill>
                <a:latin typeface="Arial"/>
                <a:ea typeface="Arial"/>
                <a:cs typeface="Arial"/>
                <a:sym typeface="Arial"/>
              </a:rPr>
              <a:t>USER</a:t>
            </a:r>
            <a:endParaRPr sz="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1921055" y="387625"/>
            <a:ext cx="5296500" cy="452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t>Model Used - Flow of the solution</a:t>
            </a:r>
            <a:endParaRPr sz="2800"/>
          </a:p>
        </p:txBody>
      </p:sp>
      <p:sp>
        <p:nvSpPr>
          <p:cNvPr id="106" name="Google Shape;106;p5"/>
          <p:cNvSpPr txBox="1"/>
          <p:nvPr/>
        </p:nvSpPr>
        <p:spPr>
          <a:xfrm>
            <a:off x="3723749" y="2737205"/>
            <a:ext cx="1863000" cy="1537200"/>
          </a:xfrm>
          <a:prstGeom prst="rect">
            <a:avLst/>
          </a:prstGeom>
          <a:noFill/>
          <a:ln>
            <a:noFill/>
          </a:ln>
        </p:spPr>
        <p:txBody>
          <a:bodyPr anchorCtr="0" anchor="t" bIns="0" lIns="0" spcFirstLastPara="1" rIns="0" wrap="square" tIns="12700">
            <a:spAutoFit/>
          </a:bodyPr>
          <a:lstStyle/>
          <a:p>
            <a:pPr indent="0" lvl="0" marL="1905" marR="0" rtl="0" algn="ctr">
              <a:lnSpc>
                <a:spcPct val="100000"/>
              </a:lnSpc>
              <a:spcBef>
                <a:spcPts val="0"/>
              </a:spcBef>
              <a:spcAft>
                <a:spcPts val="0"/>
              </a:spcAft>
              <a:buNone/>
            </a:pPr>
            <a:r>
              <a:rPr b="1" lang="en-US" sz="1100">
                <a:solidFill>
                  <a:srgbClr val="FFFFFF"/>
                </a:solidFill>
                <a:latin typeface="Trebuchet MS"/>
                <a:ea typeface="Trebuchet MS"/>
                <a:cs typeface="Trebuchet MS"/>
                <a:sym typeface="Trebuchet MS"/>
              </a:rPr>
              <a:t>STEP 2</a:t>
            </a:r>
            <a:endParaRPr sz="1100">
              <a:latin typeface="Trebuchet MS"/>
              <a:ea typeface="Trebuchet MS"/>
              <a:cs typeface="Trebuchet MS"/>
              <a:sym typeface="Trebuchet MS"/>
            </a:endParaRPr>
          </a:p>
          <a:p>
            <a:pPr indent="635" lvl="0" marL="12065" marR="5080" rtl="0" algn="ctr">
              <a:lnSpc>
                <a:spcPct val="114599"/>
              </a:lnSpc>
              <a:spcBef>
                <a:spcPts val="680"/>
              </a:spcBef>
              <a:spcAft>
                <a:spcPts val="0"/>
              </a:spcAft>
              <a:buNone/>
            </a:pPr>
            <a:r>
              <a:rPr b="1" lang="en-US" sz="1200">
                <a:solidFill>
                  <a:srgbClr val="FFFFFF"/>
                </a:solidFill>
                <a:latin typeface="Trebuchet MS"/>
                <a:ea typeface="Trebuchet MS"/>
                <a:cs typeface="Trebuchet MS"/>
                <a:sym typeface="Trebuchet MS"/>
              </a:rPr>
              <a:t>The input is analysed with various parameters that affect the crop diversity of the region and the results are produced</a:t>
            </a:r>
            <a:endParaRPr sz="1200">
              <a:latin typeface="Trebuchet MS"/>
              <a:ea typeface="Trebuchet MS"/>
              <a:cs typeface="Trebuchet MS"/>
              <a:sym typeface="Trebuchet MS"/>
            </a:endParaRPr>
          </a:p>
        </p:txBody>
      </p:sp>
      <p:sp>
        <p:nvSpPr>
          <p:cNvPr id="107" name="Google Shape;107;p5"/>
          <p:cNvSpPr txBox="1"/>
          <p:nvPr/>
        </p:nvSpPr>
        <p:spPr>
          <a:xfrm>
            <a:off x="2341647" y="2756763"/>
            <a:ext cx="439500" cy="177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000">
                <a:solidFill>
                  <a:srgbClr val="FFFFFF"/>
                </a:solidFill>
                <a:latin typeface="Trebuchet MS"/>
                <a:ea typeface="Trebuchet MS"/>
                <a:cs typeface="Trebuchet MS"/>
                <a:sym typeface="Trebuchet MS"/>
              </a:rPr>
              <a:t>STEP 1</a:t>
            </a:r>
            <a:endParaRPr sz="1000">
              <a:latin typeface="Trebuchet MS"/>
              <a:ea typeface="Trebuchet MS"/>
              <a:cs typeface="Trebuchet MS"/>
              <a:sym typeface="Trebuchet MS"/>
            </a:endParaRPr>
          </a:p>
        </p:txBody>
      </p:sp>
      <p:sp>
        <p:nvSpPr>
          <p:cNvPr id="108" name="Google Shape;108;p5"/>
          <p:cNvSpPr txBox="1"/>
          <p:nvPr/>
        </p:nvSpPr>
        <p:spPr>
          <a:xfrm>
            <a:off x="1789505" y="3035857"/>
            <a:ext cx="1543800" cy="939900"/>
          </a:xfrm>
          <a:prstGeom prst="rect">
            <a:avLst/>
          </a:prstGeom>
          <a:noFill/>
          <a:ln>
            <a:noFill/>
          </a:ln>
        </p:spPr>
        <p:txBody>
          <a:bodyPr anchorCtr="0" anchor="t" bIns="0" lIns="0" spcFirstLastPara="1" rIns="0" wrap="square" tIns="12700">
            <a:spAutoFit/>
          </a:bodyPr>
          <a:lstStyle/>
          <a:p>
            <a:pPr indent="-1270" lvl="0" marL="12700" marR="5080" rtl="0" algn="ctr">
              <a:lnSpc>
                <a:spcPct val="115399"/>
              </a:lnSpc>
              <a:spcBef>
                <a:spcPts val="0"/>
              </a:spcBef>
              <a:spcAft>
                <a:spcPts val="0"/>
              </a:spcAft>
              <a:buNone/>
            </a:pPr>
            <a:r>
              <a:rPr b="1" lang="en-US" sz="1300">
                <a:solidFill>
                  <a:srgbClr val="FFFFFF"/>
                </a:solidFill>
                <a:latin typeface="Trebuchet MS"/>
                <a:ea typeface="Trebuchet MS"/>
                <a:cs typeface="Trebuchet MS"/>
                <a:sym typeface="Trebuchet MS"/>
              </a:rPr>
              <a:t>Proposal of the crop cultivation plan is given as an input</a:t>
            </a:r>
            <a:endParaRPr sz="1300">
              <a:latin typeface="Trebuchet MS"/>
              <a:ea typeface="Trebuchet MS"/>
              <a:cs typeface="Trebuchet MS"/>
              <a:sym typeface="Trebuchet MS"/>
            </a:endParaRPr>
          </a:p>
        </p:txBody>
      </p:sp>
      <p:sp>
        <p:nvSpPr>
          <p:cNvPr id="109" name="Google Shape;109;p5"/>
          <p:cNvSpPr/>
          <p:nvPr/>
        </p:nvSpPr>
        <p:spPr>
          <a:xfrm>
            <a:off x="3199745" y="2024807"/>
            <a:ext cx="607060" cy="7619"/>
          </a:xfrm>
          <a:custGeom>
            <a:rect b="b" l="l" r="r" t="t"/>
            <a:pathLst>
              <a:path extrusionOk="0" h="7619" w="607060">
                <a:moveTo>
                  <a:pt x="0" y="0"/>
                </a:moveTo>
                <a:lnTo>
                  <a:pt x="606473" y="7484"/>
                </a:lnTo>
              </a:path>
            </a:pathLst>
          </a:custGeom>
          <a:noFill/>
          <a:ln cap="flat" cmpd="sng" w="28550">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5"/>
          <p:cNvSpPr/>
          <p:nvPr/>
        </p:nvSpPr>
        <p:spPr>
          <a:xfrm>
            <a:off x="3791332" y="1970810"/>
            <a:ext cx="158700" cy="12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5"/>
          <p:cNvSpPr/>
          <p:nvPr/>
        </p:nvSpPr>
        <p:spPr>
          <a:xfrm>
            <a:off x="5088541" y="2024807"/>
            <a:ext cx="607060" cy="7619"/>
          </a:xfrm>
          <a:custGeom>
            <a:rect b="b" l="l" r="r" t="t"/>
            <a:pathLst>
              <a:path extrusionOk="0" h="7619" w="607060">
                <a:moveTo>
                  <a:pt x="0" y="0"/>
                </a:moveTo>
                <a:lnTo>
                  <a:pt x="606448" y="7484"/>
                </a:lnTo>
              </a:path>
            </a:pathLst>
          </a:custGeom>
          <a:noFill/>
          <a:ln cap="flat" cmpd="sng" w="28550">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p5"/>
          <p:cNvSpPr/>
          <p:nvPr/>
        </p:nvSpPr>
        <p:spPr>
          <a:xfrm>
            <a:off x="5655302" y="1970810"/>
            <a:ext cx="158700" cy="123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5"/>
          <p:cNvSpPr/>
          <p:nvPr/>
        </p:nvSpPr>
        <p:spPr>
          <a:xfrm>
            <a:off x="6166434" y="1501856"/>
            <a:ext cx="1073400" cy="10734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5"/>
          <p:cNvSpPr txBox="1"/>
          <p:nvPr/>
        </p:nvSpPr>
        <p:spPr>
          <a:xfrm>
            <a:off x="6462775" y="2802670"/>
            <a:ext cx="480600" cy="192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rgbClr val="FFFFFF"/>
                </a:solidFill>
                <a:latin typeface="Trebuchet MS"/>
                <a:ea typeface="Trebuchet MS"/>
                <a:cs typeface="Trebuchet MS"/>
                <a:sym typeface="Trebuchet MS"/>
              </a:rPr>
              <a:t>STEP 3</a:t>
            </a:r>
            <a:endParaRPr sz="1100">
              <a:latin typeface="Trebuchet MS"/>
              <a:ea typeface="Trebuchet MS"/>
              <a:cs typeface="Trebuchet MS"/>
              <a:sym typeface="Trebuchet MS"/>
            </a:endParaRPr>
          </a:p>
        </p:txBody>
      </p:sp>
      <p:pic>
        <p:nvPicPr>
          <p:cNvPr id="115" name="Google Shape;115;p5"/>
          <p:cNvPicPr preferRelativeResize="0"/>
          <p:nvPr/>
        </p:nvPicPr>
        <p:blipFill>
          <a:blip r:embed="rId6">
            <a:alphaModFix/>
          </a:blip>
          <a:stretch>
            <a:fillRect/>
          </a:stretch>
        </p:blipFill>
        <p:spPr>
          <a:xfrm>
            <a:off x="2135928" y="1754169"/>
            <a:ext cx="704924" cy="576881"/>
          </a:xfrm>
          <a:prstGeom prst="rect">
            <a:avLst/>
          </a:prstGeom>
          <a:noFill/>
          <a:ln>
            <a:noFill/>
          </a:ln>
        </p:spPr>
      </p:pic>
      <p:pic>
        <p:nvPicPr>
          <p:cNvPr id="116" name="Google Shape;116;p5"/>
          <p:cNvPicPr preferRelativeResize="0"/>
          <p:nvPr/>
        </p:nvPicPr>
        <p:blipFill>
          <a:blip r:embed="rId7">
            <a:alphaModFix/>
          </a:blip>
          <a:stretch>
            <a:fillRect/>
          </a:stretch>
        </p:blipFill>
        <p:spPr>
          <a:xfrm>
            <a:off x="4086756" y="1657229"/>
            <a:ext cx="1001800" cy="770771"/>
          </a:xfrm>
          <a:prstGeom prst="rect">
            <a:avLst/>
          </a:prstGeom>
          <a:noFill/>
          <a:ln>
            <a:noFill/>
          </a:ln>
        </p:spPr>
      </p:pic>
      <p:sp>
        <p:nvSpPr>
          <p:cNvPr id="117" name="Google Shape;117;p5"/>
          <p:cNvSpPr txBox="1"/>
          <p:nvPr/>
        </p:nvSpPr>
        <p:spPr>
          <a:xfrm>
            <a:off x="5889525" y="2995575"/>
            <a:ext cx="1627200" cy="939900"/>
          </a:xfrm>
          <a:prstGeom prst="rect">
            <a:avLst/>
          </a:prstGeom>
          <a:noFill/>
          <a:ln>
            <a:noFill/>
          </a:ln>
        </p:spPr>
        <p:txBody>
          <a:bodyPr anchorCtr="0" anchor="t" bIns="91425" lIns="91425" spcFirstLastPara="1" rIns="91425" wrap="square" tIns="91425">
            <a:noAutofit/>
          </a:bodyPr>
          <a:lstStyle/>
          <a:p>
            <a:pPr indent="0" lvl="0" marL="0" marR="5080" rtl="0" algn="ctr">
              <a:lnSpc>
                <a:spcPct val="114599"/>
              </a:lnSpc>
              <a:spcBef>
                <a:spcPts val="0"/>
              </a:spcBef>
              <a:spcAft>
                <a:spcPts val="0"/>
              </a:spcAft>
              <a:buClr>
                <a:schemeClr val="dk1"/>
              </a:buClr>
              <a:buFont typeface="Arial"/>
              <a:buNone/>
            </a:pPr>
            <a:r>
              <a:rPr b="1" lang="en-US" sz="1200">
                <a:solidFill>
                  <a:schemeClr val="lt1"/>
                </a:solidFill>
                <a:latin typeface="Trebuchet MS"/>
                <a:ea typeface="Trebuchet MS"/>
                <a:cs typeface="Trebuchet MS"/>
                <a:sym typeface="Trebuchet MS"/>
              </a:rPr>
              <a:t>The cultivator is suggested with best practices that ensures both profit and crop diversity</a:t>
            </a:r>
            <a:endParaRPr sz="12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1901777" y="503825"/>
            <a:ext cx="53308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t>Algorithms Used (Stats for Nerds)</a:t>
            </a:r>
            <a:endParaRPr sz="2800"/>
          </a:p>
        </p:txBody>
      </p:sp>
      <p:sp>
        <p:nvSpPr>
          <p:cNvPr id="123" name="Google Shape;123;p7"/>
          <p:cNvSpPr txBox="1"/>
          <p:nvPr/>
        </p:nvSpPr>
        <p:spPr>
          <a:xfrm>
            <a:off x="467607" y="1505407"/>
            <a:ext cx="7725409" cy="2692400"/>
          </a:xfrm>
          <a:prstGeom prst="rect">
            <a:avLst/>
          </a:prstGeom>
          <a:noFill/>
          <a:ln>
            <a:noFill/>
          </a:ln>
        </p:spPr>
        <p:txBody>
          <a:bodyPr anchorCtr="0" anchor="t" bIns="0" lIns="0" spcFirstLastPara="1" rIns="0" wrap="square" tIns="56500">
            <a:spAutoFit/>
          </a:bodyPr>
          <a:lstStyle/>
          <a:p>
            <a:pPr indent="-374015" lvl="0" marL="386715" marR="0" rtl="0" algn="l">
              <a:lnSpc>
                <a:spcPct val="100000"/>
              </a:lnSpc>
              <a:spcBef>
                <a:spcPts val="0"/>
              </a:spcBef>
              <a:spcAft>
                <a:spcPts val="0"/>
              </a:spcAft>
              <a:buClr>
                <a:srgbClr val="FFFFFF"/>
              </a:buClr>
              <a:buSzPts val="1900"/>
              <a:buFont typeface="Arial"/>
              <a:buChar char="●"/>
            </a:pPr>
            <a:r>
              <a:rPr lang="en-US" sz="1900">
                <a:solidFill>
                  <a:srgbClr val="FFFFFF"/>
                </a:solidFill>
                <a:latin typeface="Arial"/>
                <a:ea typeface="Arial"/>
                <a:cs typeface="Arial"/>
                <a:sym typeface="Arial"/>
              </a:rPr>
              <a:t>Image Classification Algorithm Used : Convolutional Neural Network</a:t>
            </a:r>
            <a:endParaRPr sz="1900">
              <a:latin typeface="Arial"/>
              <a:ea typeface="Arial"/>
              <a:cs typeface="Arial"/>
              <a:sym typeface="Arial"/>
            </a:endParaRPr>
          </a:p>
          <a:p>
            <a:pPr indent="-374015" lvl="0" marL="386715" marR="0" rtl="0" algn="l">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Architecture Used : Standard Architecture</a:t>
            </a:r>
            <a:endParaRPr sz="1900">
              <a:latin typeface="Arial"/>
              <a:ea typeface="Arial"/>
              <a:cs typeface="Arial"/>
              <a:sym typeface="Arial"/>
            </a:endParaRPr>
          </a:p>
          <a:p>
            <a:pPr indent="-374015" lvl="0" marL="386715" marR="0" rtl="0" algn="l">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Activation Function used : Sigmoid Function</a:t>
            </a:r>
            <a:endParaRPr sz="1900">
              <a:latin typeface="Arial"/>
              <a:ea typeface="Arial"/>
              <a:cs typeface="Arial"/>
              <a:sym typeface="Arial"/>
            </a:endParaRPr>
          </a:p>
          <a:p>
            <a:pPr indent="-374015" lvl="0" marL="386715" marR="5080" rtl="0" algn="l">
              <a:lnSpc>
                <a:spcPct val="115100"/>
              </a:lnSpc>
              <a:spcBef>
                <a:spcPts val="0"/>
              </a:spcBef>
              <a:spcAft>
                <a:spcPts val="0"/>
              </a:spcAft>
              <a:buClr>
                <a:srgbClr val="FFFFFF"/>
              </a:buClr>
              <a:buSzPts val="1900"/>
              <a:buFont typeface="Arial"/>
              <a:buChar char="●"/>
            </a:pPr>
            <a:r>
              <a:rPr lang="en-US" sz="1900">
                <a:solidFill>
                  <a:srgbClr val="FFFFFF"/>
                </a:solidFill>
                <a:latin typeface="Arial"/>
                <a:ea typeface="Arial"/>
                <a:cs typeface="Arial"/>
                <a:sym typeface="Arial"/>
              </a:rPr>
              <a:t>Type of Classification : Binary Classification (For Now, Could also be  upgraded into a Multi-way Classification Model).</a:t>
            </a:r>
            <a:endParaRPr sz="1900">
              <a:latin typeface="Arial"/>
              <a:ea typeface="Arial"/>
              <a:cs typeface="Arial"/>
              <a:sym typeface="Arial"/>
            </a:endParaRPr>
          </a:p>
          <a:p>
            <a:pPr indent="-374015" lvl="0" marL="386715" marR="0" rtl="0" algn="l">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Batch Size : 16</a:t>
            </a:r>
            <a:endParaRPr sz="1900">
              <a:latin typeface="Arial"/>
              <a:ea typeface="Arial"/>
              <a:cs typeface="Arial"/>
              <a:sym typeface="Arial"/>
            </a:endParaRPr>
          </a:p>
          <a:p>
            <a:pPr indent="-374015" lvl="0" marL="386715" marR="0" rtl="0" algn="l">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Number of Layers : 6</a:t>
            </a:r>
            <a:endParaRPr sz="1900">
              <a:latin typeface="Arial"/>
              <a:ea typeface="Arial"/>
              <a:cs typeface="Arial"/>
              <a:sym typeface="Arial"/>
            </a:endParaRPr>
          </a:p>
          <a:p>
            <a:pPr indent="-374015" lvl="0" marL="386715" marR="0" rtl="0" algn="l">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Labelling of the Dataset : Stressed and Not Stressed.</a:t>
            </a:r>
            <a:endParaRPr sz="19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8"/>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8"/>
          <p:cNvSpPr txBox="1"/>
          <p:nvPr>
            <p:ph type="title"/>
          </p:nvPr>
        </p:nvSpPr>
        <p:spPr>
          <a:xfrm>
            <a:off x="2178335" y="289176"/>
            <a:ext cx="47764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t>Tech Stack Used - Our Toolkit</a:t>
            </a:r>
            <a:endParaRPr sz="2800"/>
          </a:p>
        </p:txBody>
      </p:sp>
      <p:sp>
        <p:nvSpPr>
          <p:cNvPr id="130" name="Google Shape;130;p8"/>
          <p:cNvSpPr/>
          <p:nvPr/>
        </p:nvSpPr>
        <p:spPr>
          <a:xfrm>
            <a:off x="951673" y="840073"/>
            <a:ext cx="7174435" cy="40356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2019-01-05T06:46:19Z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2019-01-05T00:00:00Z</vt:filetime>
  </property>
</Properties>
</file>