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3" r:id="rId4"/>
    <p:sldId id="262" r:id="rId5"/>
    <p:sldId id="261" r:id="rId6"/>
    <p:sldId id="271" r:id="rId7"/>
    <p:sldId id="272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形状一" id="{78E150C1-BD76-423A-B06E-B3332E982891}">
          <p14:sldIdLst>
            <p14:sldId id="258"/>
            <p14:sldId id="259"/>
          </p14:sldIdLst>
        </p14:section>
        <p14:section name="形状二" id="{8F4202F3-7512-483F-8361-DCD78C849211}">
          <p14:sldIdLst>
            <p14:sldId id="263"/>
            <p14:sldId id="262"/>
            <p14:sldId id="261"/>
            <p14:sldId id="271"/>
            <p14:sldId id="27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3" autoAdjust="0"/>
    <p:restoredTop sz="75421" autoAdjust="0"/>
  </p:normalViewPr>
  <p:slideViewPr>
    <p:cSldViewPr snapToGrid="0">
      <p:cViewPr varScale="1">
        <p:scale>
          <a:sx n="60" d="100"/>
          <a:sy n="60" d="100"/>
        </p:scale>
        <p:origin x="10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3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295A-542D-43AD-8771-F539FAB60BB1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D8216-4EE1-4F71-A9C3-009EF8195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7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topo.csv</a:t>
            </a:r>
          </a:p>
          <a:p>
            <a:r>
              <a:rPr lang="en-US" altLang="zh-CN" dirty="0" smtClean="0"/>
              <a:t>0,</a:t>
            </a:r>
            <a:r>
              <a:rPr lang="en-US" altLang="zh-CN" baseline="0" dirty="0" smtClean="0"/>
              <a:t> 0, 6, 1</a:t>
            </a:r>
          </a:p>
          <a:p>
            <a:r>
              <a:rPr lang="en-US" altLang="zh-CN" baseline="0" dirty="0" smtClean="0"/>
              <a:t>1, 4, 6, 1</a:t>
            </a:r>
          </a:p>
          <a:p>
            <a:r>
              <a:rPr lang="en-US" altLang="zh-CN" dirty="0" smtClean="0"/>
              <a:t>2, 6, 7,</a:t>
            </a:r>
            <a:r>
              <a:rPr lang="en-US" altLang="zh-CN" baseline="0" dirty="0" smtClean="0"/>
              <a:t> 1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en-US" altLang="zh-CN" baseline="0" dirty="0" smtClean="0"/>
              <a:t> 7, 8, 1</a:t>
            </a:r>
            <a:endParaRPr lang="en-US" altLang="zh-CN" dirty="0" smtClean="0"/>
          </a:p>
          <a:p>
            <a:r>
              <a:rPr lang="en-US" altLang="zh-CN" dirty="0" smtClean="0"/>
              <a:t>4, 8, 9, 1</a:t>
            </a:r>
          </a:p>
          <a:p>
            <a:r>
              <a:rPr lang="en-US" altLang="zh-CN" dirty="0" smtClean="0"/>
              <a:t>5, 9, 10, 1</a:t>
            </a:r>
          </a:p>
          <a:p>
            <a:r>
              <a:rPr lang="en-US" altLang="zh-CN" dirty="0" smtClean="0"/>
              <a:t>6, 10, 11, 1</a:t>
            </a:r>
          </a:p>
          <a:p>
            <a:r>
              <a:rPr lang="en-US" altLang="zh-CN" dirty="0" smtClean="0"/>
              <a:t>7, 11, 12, 1</a:t>
            </a:r>
          </a:p>
          <a:p>
            <a:r>
              <a:rPr lang="en-US" altLang="zh-CN" dirty="0" smtClean="0"/>
              <a:t>8, 12, 1, 1</a:t>
            </a:r>
          </a:p>
          <a:p>
            <a:r>
              <a:rPr lang="en-US" altLang="zh-CN" dirty="0" smtClean="0"/>
              <a:t>9, 12, 5, 1</a:t>
            </a:r>
          </a:p>
          <a:p>
            <a:r>
              <a:rPr lang="en-US" altLang="zh-CN" dirty="0" smtClean="0"/>
              <a:t>10, 1, 2, 1</a:t>
            </a:r>
          </a:p>
          <a:p>
            <a:r>
              <a:rPr lang="en-US" altLang="zh-CN" dirty="0" smtClean="0"/>
              <a:t>11, 3, 4, 1</a:t>
            </a:r>
          </a:p>
          <a:p>
            <a:r>
              <a:rPr lang="en-US" altLang="zh-CN" dirty="0" smtClean="0"/>
              <a:t>12, 2, 8, 1</a:t>
            </a:r>
          </a:p>
          <a:p>
            <a:r>
              <a:rPr lang="en-US" altLang="zh-CN" dirty="0" smtClean="0"/>
              <a:t>13, 10, 3, 1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demand.csv</a:t>
            </a:r>
          </a:p>
          <a:p>
            <a:r>
              <a:rPr lang="en-US" altLang="zh-CN" dirty="0" smtClean="0"/>
              <a:t>0, 5,</a:t>
            </a:r>
            <a:r>
              <a:rPr lang="en-US" altLang="zh-CN" baseline="0" dirty="0" smtClean="0"/>
              <a:t> 1|2|3|4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result.csv</a:t>
            </a:r>
          </a:p>
          <a:p>
            <a:r>
              <a:rPr lang="en-US" altLang="zh-CN" dirty="0" smtClean="0"/>
              <a:t>NA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D8216-4EE1-4F71-A9C3-009EF81954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5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topo.csv</a:t>
            </a:r>
          </a:p>
          <a:p>
            <a:r>
              <a:rPr lang="en-US" altLang="zh-CN" dirty="0" smtClean="0"/>
              <a:t>0,</a:t>
            </a:r>
            <a:r>
              <a:rPr lang="en-US" altLang="zh-CN" baseline="0" dirty="0" smtClean="0"/>
              <a:t> 0, 6, 1</a:t>
            </a:r>
          </a:p>
          <a:p>
            <a:r>
              <a:rPr lang="en-US" altLang="zh-CN" baseline="0" dirty="0" smtClean="0"/>
              <a:t>1, 4, 6, 1</a:t>
            </a:r>
          </a:p>
          <a:p>
            <a:r>
              <a:rPr lang="en-US" altLang="zh-CN" dirty="0" smtClean="0"/>
              <a:t>2, 6, 7,</a:t>
            </a:r>
            <a:r>
              <a:rPr lang="en-US" altLang="zh-CN" baseline="0" dirty="0" smtClean="0"/>
              <a:t> 1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en-US" altLang="zh-CN" baseline="0" dirty="0" smtClean="0"/>
              <a:t> 7, 8, 1</a:t>
            </a:r>
            <a:endParaRPr lang="en-US" altLang="zh-CN" dirty="0" smtClean="0"/>
          </a:p>
          <a:p>
            <a:r>
              <a:rPr lang="en-US" altLang="zh-CN" dirty="0" smtClean="0"/>
              <a:t>4, 8, 9, 1</a:t>
            </a:r>
          </a:p>
          <a:p>
            <a:r>
              <a:rPr lang="en-US" altLang="zh-CN" dirty="0" smtClean="0"/>
              <a:t>5, 9, 10, 1</a:t>
            </a:r>
          </a:p>
          <a:p>
            <a:r>
              <a:rPr lang="en-US" altLang="zh-CN" dirty="0" smtClean="0"/>
              <a:t>6, 10, 11, 1</a:t>
            </a:r>
          </a:p>
          <a:p>
            <a:r>
              <a:rPr lang="en-US" altLang="zh-CN" dirty="0" smtClean="0"/>
              <a:t>7, 11, 12, 1</a:t>
            </a:r>
          </a:p>
          <a:p>
            <a:r>
              <a:rPr lang="en-US" altLang="zh-CN" dirty="0" smtClean="0"/>
              <a:t>8, 12, 1, 1</a:t>
            </a:r>
          </a:p>
          <a:p>
            <a:r>
              <a:rPr lang="en-US" altLang="zh-CN" dirty="0" smtClean="0"/>
              <a:t>9, 12, 5, 1</a:t>
            </a:r>
          </a:p>
          <a:p>
            <a:r>
              <a:rPr lang="en-US" altLang="zh-CN" dirty="0" smtClean="0"/>
              <a:t>10, 1, 2, 1</a:t>
            </a:r>
          </a:p>
          <a:p>
            <a:r>
              <a:rPr lang="en-US" altLang="zh-CN" dirty="0" smtClean="0"/>
              <a:t>11, 3, 4, 1</a:t>
            </a:r>
          </a:p>
          <a:p>
            <a:r>
              <a:rPr lang="en-US" altLang="zh-CN" dirty="0" smtClean="0"/>
              <a:t>12, 2, 8, 1</a:t>
            </a:r>
          </a:p>
          <a:p>
            <a:r>
              <a:rPr lang="en-US" altLang="zh-CN" dirty="0" smtClean="0"/>
              <a:t>13, 10, 3, 1</a:t>
            </a:r>
          </a:p>
          <a:p>
            <a:r>
              <a:rPr lang="en-US" altLang="zh-CN" dirty="0" smtClean="0"/>
              <a:t>14, 0, 1, 20</a:t>
            </a:r>
          </a:p>
          <a:p>
            <a:r>
              <a:rPr lang="en-US" altLang="zh-CN" dirty="0" smtClean="0"/>
              <a:t>15, 4, 5, 20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demand.csv</a:t>
            </a:r>
          </a:p>
          <a:p>
            <a:r>
              <a:rPr lang="en-US" altLang="zh-CN" dirty="0" smtClean="0"/>
              <a:t>0, 5,</a:t>
            </a:r>
            <a:r>
              <a:rPr lang="en-US" altLang="zh-CN" baseline="0" dirty="0" smtClean="0"/>
              <a:t> 1|2|3|4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result.csv</a:t>
            </a:r>
          </a:p>
          <a:p>
            <a:r>
              <a:rPr lang="en-US" altLang="zh-CN" dirty="0" smtClean="0"/>
              <a:t>14|10|12|4|5|13|11|15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D8216-4EE1-4F71-A9C3-009EF81954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topo.csv</a:t>
            </a:r>
          </a:p>
          <a:p>
            <a:r>
              <a:rPr lang="en-US" altLang="zh-CN" dirty="0" smtClean="0"/>
              <a:t>0,</a:t>
            </a:r>
            <a:r>
              <a:rPr lang="en-US" altLang="zh-CN" baseline="0" dirty="0" smtClean="0"/>
              <a:t> 0, 6, 1</a:t>
            </a:r>
          </a:p>
          <a:p>
            <a:r>
              <a:rPr lang="en-US" altLang="zh-CN" baseline="0" dirty="0" smtClean="0"/>
              <a:t>1, 4, 6, 1</a:t>
            </a:r>
          </a:p>
          <a:p>
            <a:r>
              <a:rPr lang="en-US" altLang="zh-CN" dirty="0" smtClean="0"/>
              <a:t>2, 6, 7,</a:t>
            </a:r>
            <a:r>
              <a:rPr lang="en-US" altLang="zh-CN" baseline="0" dirty="0" smtClean="0"/>
              <a:t> 1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en-US" altLang="zh-CN" baseline="0" dirty="0" smtClean="0"/>
              <a:t> 7, 8, 1</a:t>
            </a:r>
            <a:endParaRPr lang="en-US" altLang="zh-CN" dirty="0" smtClean="0"/>
          </a:p>
          <a:p>
            <a:r>
              <a:rPr lang="en-US" altLang="zh-CN" dirty="0" smtClean="0"/>
              <a:t>4, 8, 9, 1</a:t>
            </a:r>
          </a:p>
          <a:p>
            <a:r>
              <a:rPr lang="en-US" altLang="zh-CN" dirty="0" smtClean="0"/>
              <a:t>5, 9, 10, 1</a:t>
            </a:r>
          </a:p>
          <a:p>
            <a:r>
              <a:rPr lang="en-US" altLang="zh-CN" dirty="0" smtClean="0"/>
              <a:t>6, 10, 11, 1</a:t>
            </a:r>
          </a:p>
          <a:p>
            <a:r>
              <a:rPr lang="en-US" altLang="zh-CN" dirty="0" smtClean="0"/>
              <a:t>7, 11, 12, 1</a:t>
            </a:r>
          </a:p>
          <a:p>
            <a:r>
              <a:rPr lang="en-US" altLang="zh-CN" dirty="0" smtClean="0"/>
              <a:t>8, 12, 1, 1</a:t>
            </a:r>
          </a:p>
          <a:p>
            <a:r>
              <a:rPr lang="en-US" altLang="zh-CN" dirty="0" smtClean="0"/>
              <a:t>9, 12, 3, 1</a:t>
            </a:r>
          </a:p>
          <a:p>
            <a:r>
              <a:rPr lang="en-US" altLang="zh-CN" dirty="0" smtClean="0"/>
              <a:t>10, 1, 2, 1</a:t>
            </a:r>
          </a:p>
          <a:p>
            <a:r>
              <a:rPr lang="en-US" altLang="zh-CN" dirty="0" smtClean="0"/>
              <a:t>11, 3, 4, 1</a:t>
            </a:r>
          </a:p>
          <a:p>
            <a:r>
              <a:rPr lang="en-US" altLang="zh-CN" dirty="0" smtClean="0"/>
              <a:t>12, 2, 8, 1</a:t>
            </a:r>
          </a:p>
          <a:p>
            <a:r>
              <a:rPr lang="en-US" altLang="zh-CN" dirty="0" smtClean="0"/>
              <a:t>13, 10, 5, 1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demand.csv</a:t>
            </a:r>
          </a:p>
          <a:p>
            <a:r>
              <a:rPr lang="en-US" altLang="zh-CN" dirty="0" smtClean="0"/>
              <a:t>0, 5,</a:t>
            </a:r>
            <a:r>
              <a:rPr lang="en-US" altLang="zh-CN" baseline="0" dirty="0" smtClean="0"/>
              <a:t> 1|2|3|4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result.csv</a:t>
            </a:r>
          </a:p>
          <a:p>
            <a:r>
              <a:rPr lang="en-US" altLang="zh-CN" dirty="0" smtClean="0"/>
              <a:t>NA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D8216-4EE1-4F71-A9C3-009EF81954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5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topo.csv</a:t>
            </a:r>
          </a:p>
          <a:p>
            <a:r>
              <a:rPr lang="en-US" altLang="zh-CN" dirty="0" smtClean="0"/>
              <a:t>0,</a:t>
            </a:r>
            <a:r>
              <a:rPr lang="en-US" altLang="zh-CN" baseline="0" dirty="0" smtClean="0"/>
              <a:t> 0, 6, 1</a:t>
            </a:r>
          </a:p>
          <a:p>
            <a:r>
              <a:rPr lang="en-US" altLang="zh-CN" baseline="0" dirty="0" smtClean="0"/>
              <a:t>1, 4, 6, 1</a:t>
            </a:r>
          </a:p>
          <a:p>
            <a:r>
              <a:rPr lang="en-US" altLang="zh-CN" dirty="0" smtClean="0"/>
              <a:t>2, 6, 7,</a:t>
            </a:r>
            <a:r>
              <a:rPr lang="en-US" altLang="zh-CN" baseline="0" dirty="0" smtClean="0"/>
              <a:t> 1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en-US" altLang="zh-CN" baseline="0" dirty="0" smtClean="0"/>
              <a:t> 7, 8, 1</a:t>
            </a:r>
            <a:endParaRPr lang="en-US" altLang="zh-CN" dirty="0" smtClean="0"/>
          </a:p>
          <a:p>
            <a:r>
              <a:rPr lang="en-US" altLang="zh-CN" dirty="0" smtClean="0"/>
              <a:t>4, 8, 9, 1</a:t>
            </a:r>
          </a:p>
          <a:p>
            <a:r>
              <a:rPr lang="en-US" altLang="zh-CN" dirty="0" smtClean="0"/>
              <a:t>5, 9, 10, 1</a:t>
            </a:r>
          </a:p>
          <a:p>
            <a:r>
              <a:rPr lang="en-US" altLang="zh-CN" dirty="0" smtClean="0"/>
              <a:t>6, 10, 11, 1</a:t>
            </a:r>
          </a:p>
          <a:p>
            <a:r>
              <a:rPr lang="en-US" altLang="zh-CN" dirty="0" smtClean="0"/>
              <a:t>7, 11, 12, 1</a:t>
            </a:r>
          </a:p>
          <a:p>
            <a:r>
              <a:rPr lang="en-US" altLang="zh-CN" dirty="0" smtClean="0"/>
              <a:t>8, 12, 1, 1</a:t>
            </a:r>
          </a:p>
          <a:p>
            <a:r>
              <a:rPr lang="en-US" altLang="zh-CN" dirty="0" smtClean="0"/>
              <a:t>9, 12, 3, 1</a:t>
            </a:r>
          </a:p>
          <a:p>
            <a:r>
              <a:rPr lang="en-US" altLang="zh-CN" dirty="0" smtClean="0"/>
              <a:t>10, 1, 2, 1</a:t>
            </a:r>
          </a:p>
          <a:p>
            <a:r>
              <a:rPr lang="en-US" altLang="zh-CN" dirty="0" smtClean="0"/>
              <a:t>11, 3, 4, 1</a:t>
            </a:r>
          </a:p>
          <a:p>
            <a:r>
              <a:rPr lang="en-US" altLang="zh-CN" dirty="0" smtClean="0"/>
              <a:t>12, 2, 8, 1</a:t>
            </a:r>
          </a:p>
          <a:p>
            <a:r>
              <a:rPr lang="en-US" altLang="zh-CN" dirty="0" smtClean="0"/>
              <a:t>13, 10, 5, 1</a:t>
            </a:r>
          </a:p>
          <a:p>
            <a:r>
              <a:rPr lang="en-US" altLang="zh-CN" dirty="0" smtClean="0"/>
              <a:t>14, 0, 1, 20</a:t>
            </a:r>
          </a:p>
          <a:p>
            <a:r>
              <a:rPr lang="en-US" altLang="zh-CN" dirty="0" smtClean="0"/>
              <a:t>15, 4, 5, 10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demand.csv</a:t>
            </a:r>
          </a:p>
          <a:p>
            <a:r>
              <a:rPr lang="en-US" altLang="zh-CN" dirty="0" smtClean="0"/>
              <a:t>0, 5,</a:t>
            </a:r>
            <a:r>
              <a:rPr lang="en-US" altLang="zh-CN" baseline="0" dirty="0" smtClean="0"/>
              <a:t> 1|2|3|4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result.csv</a:t>
            </a:r>
          </a:p>
          <a:p>
            <a:r>
              <a:rPr lang="en-US" altLang="zh-CN" dirty="0" smtClean="0"/>
              <a:t>14|10|12|4|5|6|7|9|11|15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D8216-4EE1-4F71-A9C3-009EF81954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7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topo.csv</a:t>
            </a:r>
          </a:p>
          <a:p>
            <a:r>
              <a:rPr lang="en-US" altLang="zh-CN" dirty="0" smtClean="0"/>
              <a:t>0,</a:t>
            </a:r>
            <a:r>
              <a:rPr lang="en-US" altLang="zh-CN" baseline="0" dirty="0" smtClean="0"/>
              <a:t> 0, 6, 1</a:t>
            </a:r>
          </a:p>
          <a:p>
            <a:r>
              <a:rPr lang="en-US" altLang="zh-CN" baseline="0" dirty="0" smtClean="0"/>
              <a:t>1, 4, 6, 1</a:t>
            </a:r>
          </a:p>
          <a:p>
            <a:r>
              <a:rPr lang="en-US" altLang="zh-CN" dirty="0" smtClean="0"/>
              <a:t>2, 6, 7,</a:t>
            </a:r>
            <a:r>
              <a:rPr lang="en-US" altLang="zh-CN" baseline="0" dirty="0" smtClean="0"/>
              <a:t> 1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en-US" altLang="zh-CN" baseline="0" dirty="0" smtClean="0"/>
              <a:t> 7, 8, 1</a:t>
            </a:r>
            <a:endParaRPr lang="en-US" altLang="zh-CN" dirty="0" smtClean="0"/>
          </a:p>
          <a:p>
            <a:r>
              <a:rPr lang="en-US" altLang="zh-CN" dirty="0" smtClean="0"/>
              <a:t>4, 8, 9, 1</a:t>
            </a:r>
          </a:p>
          <a:p>
            <a:r>
              <a:rPr lang="en-US" altLang="zh-CN" dirty="0" smtClean="0"/>
              <a:t>5, 9, 10, 1</a:t>
            </a:r>
          </a:p>
          <a:p>
            <a:r>
              <a:rPr lang="en-US" altLang="zh-CN" dirty="0" smtClean="0"/>
              <a:t>6, 10, 11, 1</a:t>
            </a:r>
          </a:p>
          <a:p>
            <a:r>
              <a:rPr lang="en-US" altLang="zh-CN" dirty="0" smtClean="0"/>
              <a:t>7, 11, 12, 1</a:t>
            </a:r>
          </a:p>
          <a:p>
            <a:r>
              <a:rPr lang="en-US" altLang="zh-CN" dirty="0" smtClean="0"/>
              <a:t>8, 12, 1, 1</a:t>
            </a:r>
          </a:p>
          <a:p>
            <a:r>
              <a:rPr lang="en-US" altLang="zh-CN" dirty="0" smtClean="0"/>
              <a:t>9, 12, 3, 1</a:t>
            </a:r>
          </a:p>
          <a:p>
            <a:r>
              <a:rPr lang="en-US" altLang="zh-CN" dirty="0" smtClean="0"/>
              <a:t>10, 1, 2, 1</a:t>
            </a:r>
          </a:p>
          <a:p>
            <a:r>
              <a:rPr lang="en-US" altLang="zh-CN" dirty="0" smtClean="0"/>
              <a:t>11, 3, 4, 1</a:t>
            </a:r>
          </a:p>
          <a:p>
            <a:r>
              <a:rPr lang="en-US" altLang="zh-CN" dirty="0" smtClean="0"/>
              <a:t>12, 2, 8, 1</a:t>
            </a:r>
          </a:p>
          <a:p>
            <a:r>
              <a:rPr lang="en-US" altLang="zh-CN" dirty="0" smtClean="0"/>
              <a:t>13, 10, 5, 1</a:t>
            </a:r>
          </a:p>
          <a:p>
            <a:r>
              <a:rPr lang="en-US" altLang="zh-CN" dirty="0" smtClean="0"/>
              <a:t>14, 0, 1, 20</a:t>
            </a:r>
          </a:p>
          <a:p>
            <a:r>
              <a:rPr lang="en-US" altLang="zh-CN" dirty="0" smtClean="0"/>
              <a:t>15, 2,</a:t>
            </a:r>
            <a:r>
              <a:rPr lang="en-US" altLang="zh-CN" baseline="0" dirty="0" smtClean="0"/>
              <a:t> 11, 6</a:t>
            </a:r>
          </a:p>
          <a:p>
            <a:r>
              <a:rPr lang="en-US" altLang="zh-CN" baseline="0" dirty="0" smtClean="0"/>
              <a:t>16, 4, 9, 7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demand.csv</a:t>
            </a:r>
          </a:p>
          <a:p>
            <a:r>
              <a:rPr lang="en-US" altLang="zh-CN" dirty="0" smtClean="0"/>
              <a:t>0, 5,</a:t>
            </a:r>
            <a:r>
              <a:rPr lang="en-US" altLang="zh-CN" baseline="0" dirty="0" smtClean="0"/>
              <a:t> 1|2|3|4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result.csv</a:t>
            </a:r>
          </a:p>
          <a:p>
            <a:r>
              <a:rPr lang="en-US" altLang="zh-CN" dirty="0" smtClean="0"/>
              <a:t>14|10|15|7|9|11|1|2|3|4|5|13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D8216-4EE1-4F71-A9C3-009EF81954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topo.csv</a:t>
            </a:r>
          </a:p>
          <a:p>
            <a:r>
              <a:rPr lang="en-US" altLang="zh-CN" dirty="0" smtClean="0"/>
              <a:t>0,</a:t>
            </a:r>
            <a:r>
              <a:rPr lang="en-US" altLang="zh-CN" baseline="0" dirty="0" smtClean="0"/>
              <a:t> 0, 6, 1</a:t>
            </a:r>
          </a:p>
          <a:p>
            <a:r>
              <a:rPr lang="en-US" altLang="zh-CN" baseline="0" dirty="0" smtClean="0"/>
              <a:t>1, 4, 6, 1</a:t>
            </a:r>
          </a:p>
          <a:p>
            <a:r>
              <a:rPr lang="en-US" altLang="zh-CN" dirty="0" smtClean="0"/>
              <a:t>2, 6, 7,</a:t>
            </a:r>
            <a:r>
              <a:rPr lang="en-US" altLang="zh-CN" baseline="0" dirty="0" smtClean="0"/>
              <a:t> 1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en-US" altLang="zh-CN" baseline="0" dirty="0" smtClean="0"/>
              <a:t> 7, 8, 1</a:t>
            </a:r>
            <a:endParaRPr lang="en-US" altLang="zh-CN" dirty="0" smtClean="0"/>
          </a:p>
          <a:p>
            <a:r>
              <a:rPr lang="en-US" altLang="zh-CN" dirty="0" smtClean="0"/>
              <a:t>4, 8, 9, 1</a:t>
            </a:r>
          </a:p>
          <a:p>
            <a:r>
              <a:rPr lang="en-US" altLang="zh-CN" dirty="0" smtClean="0"/>
              <a:t>5, 9, 10, 1</a:t>
            </a:r>
          </a:p>
          <a:p>
            <a:r>
              <a:rPr lang="en-US" altLang="zh-CN" dirty="0" smtClean="0"/>
              <a:t>6, 10, 11, 1</a:t>
            </a:r>
          </a:p>
          <a:p>
            <a:r>
              <a:rPr lang="en-US" altLang="zh-CN" dirty="0" smtClean="0"/>
              <a:t>7, 11, 12, 1</a:t>
            </a:r>
          </a:p>
          <a:p>
            <a:r>
              <a:rPr lang="en-US" altLang="zh-CN" dirty="0" smtClean="0"/>
              <a:t>8, 12, 1, 1</a:t>
            </a:r>
          </a:p>
          <a:p>
            <a:r>
              <a:rPr lang="en-US" altLang="zh-CN" dirty="0" smtClean="0"/>
              <a:t>9, 12, 3, 1</a:t>
            </a:r>
          </a:p>
          <a:p>
            <a:r>
              <a:rPr lang="en-US" altLang="zh-CN" dirty="0" smtClean="0"/>
              <a:t>10, 1, 2, 1</a:t>
            </a:r>
          </a:p>
          <a:p>
            <a:r>
              <a:rPr lang="en-US" altLang="zh-CN" dirty="0" smtClean="0"/>
              <a:t>11, 3, 4, 1</a:t>
            </a:r>
          </a:p>
          <a:p>
            <a:r>
              <a:rPr lang="en-US" altLang="zh-CN" dirty="0" smtClean="0"/>
              <a:t>12, 2, 8, 1</a:t>
            </a:r>
          </a:p>
          <a:p>
            <a:r>
              <a:rPr lang="en-US" altLang="zh-CN" dirty="0" smtClean="0"/>
              <a:t>13, 10, 5, 1</a:t>
            </a:r>
          </a:p>
          <a:p>
            <a:r>
              <a:rPr lang="en-US" altLang="zh-CN" dirty="0" smtClean="0"/>
              <a:t>14, 7, 1, 10</a:t>
            </a:r>
          </a:p>
          <a:p>
            <a:r>
              <a:rPr lang="en-US" altLang="zh-CN" dirty="0" smtClean="0"/>
              <a:t>15, 2,</a:t>
            </a:r>
            <a:r>
              <a:rPr lang="en-US" altLang="zh-CN" baseline="0" dirty="0" smtClean="0"/>
              <a:t> 11, 6</a:t>
            </a:r>
          </a:p>
          <a:p>
            <a:r>
              <a:rPr lang="en-US" altLang="zh-CN" baseline="0" dirty="0" smtClean="0"/>
              <a:t>16, 4, 9, 7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demand.csv</a:t>
            </a:r>
          </a:p>
          <a:p>
            <a:r>
              <a:rPr lang="en-US" altLang="zh-CN" dirty="0" smtClean="0"/>
              <a:t>0, 5,</a:t>
            </a:r>
            <a:r>
              <a:rPr lang="en-US" altLang="zh-CN" baseline="0" dirty="0" smtClean="0"/>
              <a:t> 1|2|3|4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result.csv</a:t>
            </a:r>
          </a:p>
          <a:p>
            <a:r>
              <a:rPr lang="en-US" altLang="zh-CN" dirty="0" smtClean="0"/>
              <a:t>0|2|14|10|15|7|9|11|16|5|13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D8216-4EE1-4F71-A9C3-009EF81954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0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topo.csv</a:t>
            </a:r>
          </a:p>
          <a:p>
            <a:r>
              <a:rPr lang="en-US" altLang="zh-CN" dirty="0" smtClean="0"/>
              <a:t>0,</a:t>
            </a:r>
            <a:r>
              <a:rPr lang="en-US" altLang="zh-CN" baseline="0" dirty="0" smtClean="0"/>
              <a:t> 0, 6, 1</a:t>
            </a:r>
          </a:p>
          <a:p>
            <a:r>
              <a:rPr lang="en-US" altLang="zh-CN" baseline="0" dirty="0" smtClean="0"/>
              <a:t>1, 4, 6, 1</a:t>
            </a:r>
          </a:p>
          <a:p>
            <a:r>
              <a:rPr lang="en-US" altLang="zh-CN" dirty="0" smtClean="0"/>
              <a:t>2, 6, 7,</a:t>
            </a:r>
            <a:r>
              <a:rPr lang="en-US" altLang="zh-CN" baseline="0" dirty="0" smtClean="0"/>
              <a:t> 1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en-US" altLang="zh-CN" baseline="0" dirty="0" smtClean="0"/>
              <a:t> 7, 8, 1</a:t>
            </a:r>
            <a:endParaRPr lang="en-US" altLang="zh-CN" dirty="0" smtClean="0"/>
          </a:p>
          <a:p>
            <a:r>
              <a:rPr lang="en-US" altLang="zh-CN" dirty="0" smtClean="0"/>
              <a:t>4, 8, 9, 1</a:t>
            </a:r>
          </a:p>
          <a:p>
            <a:r>
              <a:rPr lang="en-US" altLang="zh-CN" dirty="0" smtClean="0"/>
              <a:t>5, 9, 10, 1</a:t>
            </a:r>
          </a:p>
          <a:p>
            <a:r>
              <a:rPr lang="en-US" altLang="zh-CN" dirty="0" smtClean="0"/>
              <a:t>6, 10, 11, 1</a:t>
            </a:r>
          </a:p>
          <a:p>
            <a:r>
              <a:rPr lang="en-US" altLang="zh-CN" dirty="0" smtClean="0"/>
              <a:t>7, 11, 12, 1</a:t>
            </a:r>
          </a:p>
          <a:p>
            <a:r>
              <a:rPr lang="en-US" altLang="zh-CN" dirty="0" smtClean="0"/>
              <a:t>8, 12, 1, 1</a:t>
            </a:r>
          </a:p>
          <a:p>
            <a:r>
              <a:rPr lang="en-US" altLang="zh-CN" dirty="0" smtClean="0"/>
              <a:t>9, 12, 3, 1</a:t>
            </a:r>
          </a:p>
          <a:p>
            <a:r>
              <a:rPr lang="en-US" altLang="zh-CN" dirty="0" smtClean="0"/>
              <a:t>10, 1, 2, 1</a:t>
            </a:r>
          </a:p>
          <a:p>
            <a:r>
              <a:rPr lang="en-US" altLang="zh-CN" dirty="0" smtClean="0"/>
              <a:t>11, 3, 4, 1</a:t>
            </a:r>
          </a:p>
          <a:p>
            <a:r>
              <a:rPr lang="en-US" altLang="zh-CN" dirty="0" smtClean="0"/>
              <a:t>12, 2, 8, 1</a:t>
            </a:r>
          </a:p>
          <a:p>
            <a:r>
              <a:rPr lang="en-US" altLang="zh-CN" dirty="0" smtClean="0"/>
              <a:t>13, 10, 5, 1</a:t>
            </a:r>
          </a:p>
          <a:p>
            <a:r>
              <a:rPr lang="en-US" altLang="zh-CN" dirty="0" smtClean="0"/>
              <a:t>14, 7, 1, 10</a:t>
            </a:r>
          </a:p>
          <a:p>
            <a:r>
              <a:rPr lang="en-US" altLang="zh-CN" dirty="0" smtClean="0"/>
              <a:t>15, 2,</a:t>
            </a:r>
            <a:r>
              <a:rPr lang="en-US" altLang="zh-CN" baseline="0" dirty="0" smtClean="0"/>
              <a:t> 11, 6</a:t>
            </a:r>
          </a:p>
          <a:p>
            <a:r>
              <a:rPr lang="en-US" altLang="zh-CN" baseline="0" dirty="0" smtClean="0"/>
              <a:t>16, 4, 9, 7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demand.csv</a:t>
            </a:r>
          </a:p>
          <a:p>
            <a:r>
              <a:rPr lang="en-US" altLang="zh-CN" dirty="0" smtClean="0"/>
              <a:t>0, 5,</a:t>
            </a:r>
            <a:r>
              <a:rPr lang="en-US" altLang="zh-CN" baseline="0" dirty="0" smtClean="0"/>
              <a:t> 1|2|3|4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result.csv</a:t>
            </a:r>
          </a:p>
          <a:p>
            <a:r>
              <a:rPr lang="en-US" altLang="zh-CN" dirty="0" smtClean="0"/>
              <a:t>0|2|14|10|15|7|9|11|16|5|13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D8216-4EE1-4F71-A9C3-009EF81954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9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topo.csv</a:t>
            </a:r>
          </a:p>
          <a:p>
            <a:r>
              <a:rPr lang="en-US" altLang="zh-CN" dirty="0" smtClean="0"/>
              <a:t>0,</a:t>
            </a:r>
            <a:r>
              <a:rPr lang="en-US" altLang="zh-CN" baseline="0" dirty="0" smtClean="0"/>
              <a:t> 0, 6, 1</a:t>
            </a:r>
          </a:p>
          <a:p>
            <a:r>
              <a:rPr lang="en-US" altLang="zh-CN" baseline="0" dirty="0" smtClean="0"/>
              <a:t>1, 4, 6, 1</a:t>
            </a:r>
          </a:p>
          <a:p>
            <a:r>
              <a:rPr lang="en-US" altLang="zh-CN" dirty="0" smtClean="0"/>
              <a:t>2, 6, 7,</a:t>
            </a:r>
            <a:r>
              <a:rPr lang="en-US" altLang="zh-CN" baseline="0" dirty="0" smtClean="0"/>
              <a:t> 1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en-US" altLang="zh-CN" baseline="0" dirty="0" smtClean="0"/>
              <a:t> 7, 8, 1</a:t>
            </a:r>
            <a:endParaRPr lang="en-US" altLang="zh-CN" dirty="0" smtClean="0"/>
          </a:p>
          <a:p>
            <a:r>
              <a:rPr lang="en-US" altLang="zh-CN" dirty="0" smtClean="0"/>
              <a:t>4, 8, 9, 1</a:t>
            </a:r>
          </a:p>
          <a:p>
            <a:r>
              <a:rPr lang="en-US" altLang="zh-CN" dirty="0" smtClean="0"/>
              <a:t>5, 9, 10, 1</a:t>
            </a:r>
          </a:p>
          <a:p>
            <a:r>
              <a:rPr lang="en-US" altLang="zh-CN" dirty="0" smtClean="0"/>
              <a:t>6, 10, 11, 1</a:t>
            </a:r>
          </a:p>
          <a:p>
            <a:r>
              <a:rPr lang="en-US" altLang="zh-CN" dirty="0" smtClean="0"/>
              <a:t>7, 11, 12, 1</a:t>
            </a:r>
          </a:p>
          <a:p>
            <a:r>
              <a:rPr lang="en-US" altLang="zh-CN" dirty="0" smtClean="0"/>
              <a:t>8, 12, 1, 1</a:t>
            </a:r>
          </a:p>
          <a:p>
            <a:r>
              <a:rPr lang="en-US" altLang="zh-CN" dirty="0" smtClean="0"/>
              <a:t>9, 12, 3, 1</a:t>
            </a:r>
          </a:p>
          <a:p>
            <a:r>
              <a:rPr lang="en-US" altLang="zh-CN" dirty="0" smtClean="0"/>
              <a:t>10, 1, 2, 1</a:t>
            </a:r>
          </a:p>
          <a:p>
            <a:r>
              <a:rPr lang="en-US" altLang="zh-CN" dirty="0" smtClean="0"/>
              <a:t>11, 3, 4, 1</a:t>
            </a:r>
          </a:p>
          <a:p>
            <a:r>
              <a:rPr lang="en-US" altLang="zh-CN" dirty="0" smtClean="0"/>
              <a:t>12, 2, 8, 1</a:t>
            </a:r>
          </a:p>
          <a:p>
            <a:r>
              <a:rPr lang="en-US" altLang="zh-CN" dirty="0" smtClean="0"/>
              <a:t>13, 10, 5, 1</a:t>
            </a:r>
          </a:p>
          <a:p>
            <a:r>
              <a:rPr lang="en-US" altLang="zh-CN" dirty="0" smtClean="0"/>
              <a:t>14, 7, 1, 10</a:t>
            </a:r>
          </a:p>
          <a:p>
            <a:r>
              <a:rPr lang="en-US" altLang="zh-CN" dirty="0" smtClean="0"/>
              <a:t>15, 2,</a:t>
            </a:r>
            <a:r>
              <a:rPr lang="en-US" altLang="zh-CN" baseline="0" dirty="0" smtClean="0"/>
              <a:t> 11, 6</a:t>
            </a:r>
          </a:p>
          <a:p>
            <a:r>
              <a:rPr lang="en-US" altLang="zh-CN" baseline="0" dirty="0" smtClean="0"/>
              <a:t>16, 4, 9, 7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demand.csv</a:t>
            </a:r>
          </a:p>
          <a:p>
            <a:r>
              <a:rPr lang="en-US" altLang="zh-CN" dirty="0" smtClean="0"/>
              <a:t>0, 5,</a:t>
            </a:r>
            <a:r>
              <a:rPr lang="en-US" altLang="zh-CN" baseline="0" dirty="0" smtClean="0"/>
              <a:t> 1|2|3|4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result.csv</a:t>
            </a:r>
          </a:p>
          <a:p>
            <a:r>
              <a:rPr lang="en-US" altLang="zh-CN" dirty="0" smtClean="0"/>
              <a:t>0|2|14|10|15|7|9|11|16|5|13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D8216-4EE1-4F71-A9C3-009EF81954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1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4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3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3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0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9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1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5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93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9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B98E-7CF8-4864-B2DE-52A76F06E081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5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B98E-7CF8-4864-B2DE-52A76F06E081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34B65-9A7C-4C6B-B3B0-E008C6413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7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614" y="648386"/>
            <a:ext cx="16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基本型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79966" y="467303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51100" y="34744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384300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5"/>
            <a:endCxn id="16" idx="1"/>
          </p:cNvCxnSpPr>
          <p:nvPr/>
        </p:nvCxnSpPr>
        <p:spPr>
          <a:xfrm>
            <a:off x="1807065" y="2982847"/>
            <a:ext cx="71657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517900" y="34744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6"/>
            <a:endCxn id="20" idx="2"/>
          </p:cNvCxnSpPr>
          <p:nvPr/>
        </p:nvCxnSpPr>
        <p:spPr>
          <a:xfrm>
            <a:off x="2946400" y="37221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72000" y="34871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>
            <a:off x="4025900" y="3734832"/>
            <a:ext cx="546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638800" y="34871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6"/>
            <a:endCxn id="25" idx="2"/>
          </p:cNvCxnSpPr>
          <p:nvPr/>
        </p:nvCxnSpPr>
        <p:spPr>
          <a:xfrm>
            <a:off x="5067300" y="37348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680199" y="3499882"/>
            <a:ext cx="694835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27" idx="2"/>
          </p:cNvCxnSpPr>
          <p:nvPr/>
        </p:nvCxnSpPr>
        <p:spPr>
          <a:xfrm>
            <a:off x="6159500" y="3747532"/>
            <a:ext cx="52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772399" y="3499882"/>
            <a:ext cx="744781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7" idx="6"/>
            <a:endCxn id="29" idx="2"/>
          </p:cNvCxnSpPr>
          <p:nvPr/>
        </p:nvCxnSpPr>
        <p:spPr>
          <a:xfrm>
            <a:off x="7375034" y="3747532"/>
            <a:ext cx="3973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075981" y="3474482"/>
            <a:ext cx="741969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6"/>
            <a:endCxn id="31" idx="2"/>
          </p:cNvCxnSpPr>
          <p:nvPr/>
        </p:nvCxnSpPr>
        <p:spPr>
          <a:xfrm flipV="1">
            <a:off x="8517180" y="3722132"/>
            <a:ext cx="558801" cy="25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954116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7"/>
            <a:endCxn id="33" idx="3"/>
          </p:cNvCxnSpPr>
          <p:nvPr/>
        </p:nvCxnSpPr>
        <p:spPr>
          <a:xfrm flipV="1">
            <a:off x="9709291" y="2982847"/>
            <a:ext cx="31736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384300" y="446141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8" idx="7"/>
            <a:endCxn id="16" idx="3"/>
          </p:cNvCxnSpPr>
          <p:nvPr/>
        </p:nvCxnSpPr>
        <p:spPr>
          <a:xfrm flipV="1">
            <a:off x="1807065" y="3897247"/>
            <a:ext cx="716570" cy="63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512465" y="2325674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5"/>
            <a:endCxn id="23" idx="1"/>
          </p:cNvCxnSpPr>
          <p:nvPr/>
        </p:nvCxnSpPr>
        <p:spPr>
          <a:xfrm>
            <a:off x="3935230" y="2748439"/>
            <a:ext cx="709305" cy="811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7" idx="4"/>
            <a:endCxn id="15" idx="0"/>
          </p:cNvCxnSpPr>
          <p:nvPr/>
        </p:nvCxnSpPr>
        <p:spPr>
          <a:xfrm flipH="1">
            <a:off x="7027616" y="3995182"/>
            <a:ext cx="1" cy="677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9954116" y="442538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31" idx="5"/>
            <a:endCxn id="56" idx="1"/>
          </p:cNvCxnSpPr>
          <p:nvPr/>
        </p:nvCxnSpPr>
        <p:spPr>
          <a:xfrm>
            <a:off x="9709291" y="3897247"/>
            <a:ext cx="317360" cy="600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3" idx="2"/>
            <a:endCxn id="45" idx="6"/>
          </p:cNvCxnSpPr>
          <p:nvPr/>
        </p:nvCxnSpPr>
        <p:spPr>
          <a:xfrm flipH="1" flipV="1">
            <a:off x="4007765" y="2573324"/>
            <a:ext cx="5946351" cy="23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30957" y="543752"/>
            <a:ext cx="330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s=0, t=5, v’={1,2,3,4}, </a:t>
            </a:r>
            <a:r>
              <a:rPr lang="zh-CN" altLang="en-US" dirty="0" smtClean="0">
                <a:solidFill>
                  <a:srgbClr val="FF0000"/>
                </a:solidFill>
              </a:rPr>
              <a:t>未标注的边的边权都是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可知</a:t>
            </a:r>
            <a:r>
              <a:rPr lang="en-US" altLang="zh-CN" dirty="0" smtClean="0">
                <a:solidFill>
                  <a:srgbClr val="FF0000"/>
                </a:solidFill>
              </a:rPr>
              <a:t>: 6, 8, 10, 10</a:t>
            </a:r>
            <a:r>
              <a:rPr lang="zh-CN" altLang="en-US" dirty="0" smtClean="0">
                <a:solidFill>
                  <a:srgbClr val="FF0000"/>
                </a:solidFill>
              </a:rPr>
              <a:t>为关键重复结点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648865" y="801675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段路径重复</a:t>
            </a:r>
            <a:endParaRPr lang="en-US" altLang="zh-CN" dirty="0" smtClean="0"/>
          </a:p>
        </p:txBody>
      </p:sp>
      <p:sp>
        <p:nvSpPr>
          <p:cNvPr id="95" name="任意多边形 94"/>
          <p:cNvSpPr/>
          <p:nvPr/>
        </p:nvSpPr>
        <p:spPr>
          <a:xfrm>
            <a:off x="1828800" y="4876800"/>
            <a:ext cx="4965700" cy="258622"/>
          </a:xfrm>
          <a:custGeom>
            <a:avLst/>
            <a:gdLst>
              <a:gd name="connsiteX0" fmla="*/ 4965700 w 4965700"/>
              <a:gd name="connsiteY0" fmla="*/ 139700 h 258622"/>
              <a:gd name="connsiteX1" fmla="*/ 2222500 w 4965700"/>
              <a:gd name="connsiteY1" fmla="*/ 254000 h 258622"/>
              <a:gd name="connsiteX2" fmla="*/ 0 w 4965700"/>
              <a:gd name="connsiteY2" fmla="*/ 0 h 25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00" h="258622">
                <a:moveTo>
                  <a:pt x="4965700" y="139700"/>
                </a:moveTo>
                <a:cubicBezTo>
                  <a:pt x="4007908" y="208491"/>
                  <a:pt x="3050117" y="277283"/>
                  <a:pt x="2222500" y="254000"/>
                </a:cubicBezTo>
                <a:cubicBezTo>
                  <a:pt x="1394883" y="230717"/>
                  <a:pt x="697441" y="115358"/>
                  <a:pt x="0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614" y="648386"/>
            <a:ext cx="16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变化</a:t>
            </a:r>
            <a:r>
              <a:rPr lang="zh-CN" altLang="en-US" sz="3200" dirty="0" smtClean="0">
                <a:latin typeface="+mj-ea"/>
                <a:ea typeface="+mj-ea"/>
              </a:rPr>
              <a:t>型</a:t>
            </a:r>
            <a:r>
              <a:rPr lang="en-US" altLang="zh-CN" sz="3200" dirty="0" smtClean="0">
                <a:latin typeface="+mj-ea"/>
                <a:ea typeface="+mj-ea"/>
              </a:rPr>
              <a:t>1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79966" y="467303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51100" y="34744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384300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5"/>
            <a:endCxn id="16" idx="1"/>
          </p:cNvCxnSpPr>
          <p:nvPr/>
        </p:nvCxnSpPr>
        <p:spPr>
          <a:xfrm>
            <a:off x="1807065" y="2982847"/>
            <a:ext cx="71657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517900" y="34744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6"/>
            <a:endCxn id="20" idx="2"/>
          </p:cNvCxnSpPr>
          <p:nvPr/>
        </p:nvCxnSpPr>
        <p:spPr>
          <a:xfrm>
            <a:off x="2946400" y="37221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72000" y="34871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>
            <a:off x="4025900" y="3734832"/>
            <a:ext cx="546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638800" y="34871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6"/>
            <a:endCxn id="25" idx="2"/>
          </p:cNvCxnSpPr>
          <p:nvPr/>
        </p:nvCxnSpPr>
        <p:spPr>
          <a:xfrm>
            <a:off x="5067300" y="37348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680199" y="3499882"/>
            <a:ext cx="694835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27" idx="2"/>
          </p:cNvCxnSpPr>
          <p:nvPr/>
        </p:nvCxnSpPr>
        <p:spPr>
          <a:xfrm>
            <a:off x="6159500" y="3747532"/>
            <a:ext cx="52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772399" y="3499882"/>
            <a:ext cx="744781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7" idx="6"/>
            <a:endCxn id="29" idx="2"/>
          </p:cNvCxnSpPr>
          <p:nvPr/>
        </p:nvCxnSpPr>
        <p:spPr>
          <a:xfrm>
            <a:off x="7375034" y="3747532"/>
            <a:ext cx="3973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075981" y="3474482"/>
            <a:ext cx="741969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6"/>
            <a:endCxn id="31" idx="2"/>
          </p:cNvCxnSpPr>
          <p:nvPr/>
        </p:nvCxnSpPr>
        <p:spPr>
          <a:xfrm flipV="1">
            <a:off x="8517180" y="3722132"/>
            <a:ext cx="558801" cy="25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954116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7"/>
            <a:endCxn id="33" idx="3"/>
          </p:cNvCxnSpPr>
          <p:nvPr/>
        </p:nvCxnSpPr>
        <p:spPr>
          <a:xfrm flipV="1">
            <a:off x="9709291" y="2982847"/>
            <a:ext cx="31736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384300" y="446141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8" idx="7"/>
            <a:endCxn id="16" idx="3"/>
          </p:cNvCxnSpPr>
          <p:nvPr/>
        </p:nvCxnSpPr>
        <p:spPr>
          <a:xfrm flipV="1">
            <a:off x="1807065" y="3897247"/>
            <a:ext cx="716570" cy="63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512465" y="2325674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5"/>
            <a:endCxn id="23" idx="1"/>
          </p:cNvCxnSpPr>
          <p:nvPr/>
        </p:nvCxnSpPr>
        <p:spPr>
          <a:xfrm>
            <a:off x="3935230" y="2748439"/>
            <a:ext cx="709305" cy="811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7" idx="4"/>
            <a:endCxn id="15" idx="0"/>
          </p:cNvCxnSpPr>
          <p:nvPr/>
        </p:nvCxnSpPr>
        <p:spPr>
          <a:xfrm flipH="1">
            <a:off x="7027616" y="3995182"/>
            <a:ext cx="1" cy="677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9954116" y="442538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31" idx="5"/>
            <a:endCxn id="56" idx="1"/>
          </p:cNvCxnSpPr>
          <p:nvPr/>
        </p:nvCxnSpPr>
        <p:spPr>
          <a:xfrm>
            <a:off x="9709291" y="3897247"/>
            <a:ext cx="317360" cy="600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3" idx="2"/>
            <a:endCxn id="45" idx="6"/>
          </p:cNvCxnSpPr>
          <p:nvPr/>
        </p:nvCxnSpPr>
        <p:spPr>
          <a:xfrm flipH="1" flipV="1">
            <a:off x="4007765" y="2573324"/>
            <a:ext cx="5946351" cy="23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30957" y="543752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s=0, t=5, v’={1,2,3,4}, </a:t>
            </a:r>
            <a:r>
              <a:rPr lang="zh-CN" altLang="en-US" dirty="0" smtClean="0">
                <a:solidFill>
                  <a:srgbClr val="FF0000"/>
                </a:solidFill>
              </a:rPr>
              <a:t>未标注的边的边权都是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5" name="任意多边形 94"/>
          <p:cNvSpPr/>
          <p:nvPr/>
        </p:nvSpPr>
        <p:spPr>
          <a:xfrm>
            <a:off x="1828800" y="4876800"/>
            <a:ext cx="4965700" cy="258622"/>
          </a:xfrm>
          <a:custGeom>
            <a:avLst/>
            <a:gdLst>
              <a:gd name="connsiteX0" fmla="*/ 4965700 w 4965700"/>
              <a:gd name="connsiteY0" fmla="*/ 139700 h 258622"/>
              <a:gd name="connsiteX1" fmla="*/ 2222500 w 4965700"/>
              <a:gd name="connsiteY1" fmla="*/ 254000 h 258622"/>
              <a:gd name="connsiteX2" fmla="*/ 0 w 4965700"/>
              <a:gd name="connsiteY2" fmla="*/ 0 h 25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00" h="258622">
                <a:moveTo>
                  <a:pt x="4965700" y="139700"/>
                </a:moveTo>
                <a:cubicBezTo>
                  <a:pt x="4007908" y="208491"/>
                  <a:pt x="3050117" y="277283"/>
                  <a:pt x="2222500" y="254000"/>
                </a:cubicBezTo>
                <a:cubicBezTo>
                  <a:pt x="1394883" y="230717"/>
                  <a:pt x="697441" y="115358"/>
                  <a:pt x="0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90700" y="1893694"/>
            <a:ext cx="8255000" cy="735206"/>
          </a:xfrm>
          <a:custGeom>
            <a:avLst/>
            <a:gdLst>
              <a:gd name="connsiteX0" fmla="*/ 0 w 8255000"/>
              <a:gd name="connsiteY0" fmla="*/ 722506 h 735206"/>
              <a:gd name="connsiteX1" fmla="*/ 1257300 w 8255000"/>
              <a:gd name="connsiteY1" fmla="*/ 74806 h 735206"/>
              <a:gd name="connsiteX2" fmla="*/ 4876800 w 8255000"/>
              <a:gd name="connsiteY2" fmla="*/ 87506 h 735206"/>
              <a:gd name="connsiteX3" fmla="*/ 8255000 w 8255000"/>
              <a:gd name="connsiteY3" fmla="*/ 735206 h 73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5000" h="735206">
                <a:moveTo>
                  <a:pt x="0" y="722506"/>
                </a:moveTo>
                <a:cubicBezTo>
                  <a:pt x="222250" y="451572"/>
                  <a:pt x="444500" y="180639"/>
                  <a:pt x="1257300" y="74806"/>
                </a:cubicBezTo>
                <a:cubicBezTo>
                  <a:pt x="2070100" y="-31027"/>
                  <a:pt x="3710517" y="-22561"/>
                  <a:pt x="4876800" y="87506"/>
                </a:cubicBezTo>
                <a:cubicBezTo>
                  <a:pt x="6043083" y="197573"/>
                  <a:pt x="7149041" y="466389"/>
                  <a:pt x="8255000" y="735206"/>
                </a:cubicBezTo>
              </a:path>
            </a:pathLst>
          </a:custGeom>
          <a:noFill/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739900" y="4851400"/>
            <a:ext cx="8293100" cy="699007"/>
          </a:xfrm>
          <a:custGeom>
            <a:avLst/>
            <a:gdLst>
              <a:gd name="connsiteX0" fmla="*/ 0 w 8293100"/>
              <a:gd name="connsiteY0" fmla="*/ 88900 h 699007"/>
              <a:gd name="connsiteX1" fmla="*/ 2933700 w 8293100"/>
              <a:gd name="connsiteY1" fmla="*/ 698500 h 699007"/>
              <a:gd name="connsiteX2" fmla="*/ 8293100 w 8293100"/>
              <a:gd name="connsiteY2" fmla="*/ 0 h 69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3100" h="699007">
                <a:moveTo>
                  <a:pt x="0" y="88900"/>
                </a:moveTo>
                <a:cubicBezTo>
                  <a:pt x="775758" y="401108"/>
                  <a:pt x="1551517" y="713317"/>
                  <a:pt x="2933700" y="698500"/>
                </a:cubicBezTo>
                <a:cubicBezTo>
                  <a:pt x="4315883" y="683683"/>
                  <a:pt x="6304491" y="341841"/>
                  <a:pt x="8293100" y="0"/>
                </a:cubicBezTo>
              </a:path>
            </a:pathLst>
          </a:custGeom>
          <a:noFill/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276850" y="154307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38750" y="548104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48864" y="801675"/>
            <a:ext cx="29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固定</a:t>
            </a:r>
            <a:r>
              <a:rPr lang="en-US" altLang="zh-CN" dirty="0" smtClean="0"/>
              <a:t>6</a:t>
            </a:r>
            <a:r>
              <a:rPr lang="zh-CN" altLang="en-US" dirty="0" smtClean="0"/>
              <a:t>号点出错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导致无解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127614" y="6096000"/>
            <a:ext cx="804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: 0-&gt;1-&gt;2-&gt;8,9,10-&gt;3-&gt;4-&gt;5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 rot="19371955">
            <a:off x="9773343" y="5242148"/>
            <a:ext cx="164743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测试失败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614" y="648386"/>
            <a:ext cx="16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基本型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79966" y="467303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51100" y="34744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384300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5"/>
            <a:endCxn id="16" idx="1"/>
          </p:cNvCxnSpPr>
          <p:nvPr/>
        </p:nvCxnSpPr>
        <p:spPr>
          <a:xfrm>
            <a:off x="1807065" y="2982847"/>
            <a:ext cx="71657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517900" y="34744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6"/>
            <a:endCxn id="20" idx="2"/>
          </p:cNvCxnSpPr>
          <p:nvPr/>
        </p:nvCxnSpPr>
        <p:spPr>
          <a:xfrm>
            <a:off x="2946400" y="37221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72000" y="34871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>
            <a:off x="4025900" y="3734832"/>
            <a:ext cx="546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638800" y="34871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6"/>
            <a:endCxn id="25" idx="2"/>
          </p:cNvCxnSpPr>
          <p:nvPr/>
        </p:nvCxnSpPr>
        <p:spPr>
          <a:xfrm>
            <a:off x="5067300" y="37348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680199" y="3499882"/>
            <a:ext cx="694835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27" idx="2"/>
          </p:cNvCxnSpPr>
          <p:nvPr/>
        </p:nvCxnSpPr>
        <p:spPr>
          <a:xfrm>
            <a:off x="6159500" y="3747532"/>
            <a:ext cx="52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772399" y="3499882"/>
            <a:ext cx="744781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7" idx="6"/>
            <a:endCxn id="29" idx="2"/>
          </p:cNvCxnSpPr>
          <p:nvPr/>
        </p:nvCxnSpPr>
        <p:spPr>
          <a:xfrm>
            <a:off x="7375034" y="3747532"/>
            <a:ext cx="3973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075981" y="3474482"/>
            <a:ext cx="741969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6"/>
            <a:endCxn id="31" idx="2"/>
          </p:cNvCxnSpPr>
          <p:nvPr/>
        </p:nvCxnSpPr>
        <p:spPr>
          <a:xfrm flipV="1">
            <a:off x="8517180" y="3722132"/>
            <a:ext cx="558801" cy="25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954116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7"/>
            <a:endCxn id="33" idx="3"/>
          </p:cNvCxnSpPr>
          <p:nvPr/>
        </p:nvCxnSpPr>
        <p:spPr>
          <a:xfrm flipV="1">
            <a:off x="9709291" y="2982847"/>
            <a:ext cx="31736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384300" y="446141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8" idx="7"/>
            <a:endCxn id="16" idx="3"/>
          </p:cNvCxnSpPr>
          <p:nvPr/>
        </p:nvCxnSpPr>
        <p:spPr>
          <a:xfrm flipV="1">
            <a:off x="1807065" y="3897247"/>
            <a:ext cx="716570" cy="63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512465" y="2325674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5"/>
            <a:endCxn id="23" idx="1"/>
          </p:cNvCxnSpPr>
          <p:nvPr/>
        </p:nvCxnSpPr>
        <p:spPr>
          <a:xfrm>
            <a:off x="3935230" y="2748439"/>
            <a:ext cx="709305" cy="811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7" idx="4"/>
            <a:endCxn id="15" idx="0"/>
          </p:cNvCxnSpPr>
          <p:nvPr/>
        </p:nvCxnSpPr>
        <p:spPr>
          <a:xfrm flipH="1">
            <a:off x="7027616" y="3995182"/>
            <a:ext cx="1" cy="677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9954116" y="442538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31" idx="5"/>
            <a:endCxn id="56" idx="1"/>
          </p:cNvCxnSpPr>
          <p:nvPr/>
        </p:nvCxnSpPr>
        <p:spPr>
          <a:xfrm>
            <a:off x="9709291" y="3897247"/>
            <a:ext cx="317360" cy="600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3" idx="2"/>
            <a:endCxn id="45" idx="6"/>
          </p:cNvCxnSpPr>
          <p:nvPr/>
        </p:nvCxnSpPr>
        <p:spPr>
          <a:xfrm flipH="1" flipV="1">
            <a:off x="4007765" y="2573324"/>
            <a:ext cx="5946351" cy="23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30957" y="543752"/>
            <a:ext cx="330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s=0, t=5, v’={1,2,3,4}, </a:t>
            </a:r>
            <a:r>
              <a:rPr lang="zh-CN" altLang="en-US" dirty="0" smtClean="0">
                <a:solidFill>
                  <a:srgbClr val="FF0000"/>
                </a:solidFill>
              </a:rPr>
              <a:t>未标注的边的边权都是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可知</a:t>
            </a:r>
            <a:r>
              <a:rPr lang="en-US" altLang="zh-CN" dirty="0" smtClean="0">
                <a:solidFill>
                  <a:srgbClr val="FF0000"/>
                </a:solidFill>
              </a:rPr>
              <a:t>: 6, 8, 10, 10</a:t>
            </a:r>
            <a:r>
              <a:rPr lang="zh-CN" altLang="en-US" dirty="0" smtClean="0">
                <a:solidFill>
                  <a:srgbClr val="FF0000"/>
                </a:solidFill>
              </a:rPr>
              <a:t>为关键重复结点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648865" y="801675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段路径重复</a:t>
            </a:r>
            <a:endParaRPr lang="en-US" altLang="zh-CN" dirty="0" smtClean="0"/>
          </a:p>
        </p:txBody>
      </p:sp>
      <p:sp>
        <p:nvSpPr>
          <p:cNvPr id="35" name="任意多边形 34"/>
          <p:cNvSpPr/>
          <p:nvPr/>
        </p:nvSpPr>
        <p:spPr>
          <a:xfrm>
            <a:off x="1842655" y="4849091"/>
            <a:ext cx="8229600" cy="637519"/>
          </a:xfrm>
          <a:custGeom>
            <a:avLst/>
            <a:gdLst>
              <a:gd name="connsiteX0" fmla="*/ 8229600 w 8229600"/>
              <a:gd name="connsiteY0" fmla="*/ 55418 h 637519"/>
              <a:gd name="connsiteX1" fmla="*/ 5403272 w 8229600"/>
              <a:gd name="connsiteY1" fmla="*/ 637309 h 637519"/>
              <a:gd name="connsiteX2" fmla="*/ 0 w 8229600"/>
              <a:gd name="connsiteY2" fmla="*/ 0 h 63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0" h="637519">
                <a:moveTo>
                  <a:pt x="8229600" y="55418"/>
                </a:moveTo>
                <a:cubicBezTo>
                  <a:pt x="7502236" y="350981"/>
                  <a:pt x="6774872" y="646545"/>
                  <a:pt x="5403272" y="637309"/>
                </a:cubicBezTo>
                <a:cubicBezTo>
                  <a:pt x="4031672" y="628073"/>
                  <a:pt x="2015836" y="314036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6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614" y="648386"/>
            <a:ext cx="16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变化</a:t>
            </a:r>
            <a:r>
              <a:rPr lang="zh-CN" altLang="en-US" sz="3200" dirty="0" smtClean="0">
                <a:latin typeface="+mj-ea"/>
                <a:ea typeface="+mj-ea"/>
              </a:rPr>
              <a:t>型</a:t>
            </a:r>
            <a:r>
              <a:rPr lang="en-US" altLang="zh-CN" sz="3200" dirty="0" smtClean="0">
                <a:latin typeface="+mj-ea"/>
                <a:ea typeface="+mj-ea"/>
              </a:rPr>
              <a:t>1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79966" y="467303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51100" y="34744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384300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5"/>
            <a:endCxn id="16" idx="1"/>
          </p:cNvCxnSpPr>
          <p:nvPr/>
        </p:nvCxnSpPr>
        <p:spPr>
          <a:xfrm>
            <a:off x="1807065" y="2982847"/>
            <a:ext cx="71657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517900" y="34744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6"/>
            <a:endCxn id="20" idx="2"/>
          </p:cNvCxnSpPr>
          <p:nvPr/>
        </p:nvCxnSpPr>
        <p:spPr>
          <a:xfrm>
            <a:off x="2946400" y="37221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72000" y="34871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>
            <a:off x="4025900" y="3734832"/>
            <a:ext cx="546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638800" y="34871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6"/>
            <a:endCxn id="25" idx="2"/>
          </p:cNvCxnSpPr>
          <p:nvPr/>
        </p:nvCxnSpPr>
        <p:spPr>
          <a:xfrm>
            <a:off x="5067300" y="37348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680199" y="3499882"/>
            <a:ext cx="694835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27" idx="2"/>
          </p:cNvCxnSpPr>
          <p:nvPr/>
        </p:nvCxnSpPr>
        <p:spPr>
          <a:xfrm>
            <a:off x="6159500" y="3747532"/>
            <a:ext cx="52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772399" y="3499882"/>
            <a:ext cx="744781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7" idx="6"/>
            <a:endCxn id="29" idx="2"/>
          </p:cNvCxnSpPr>
          <p:nvPr/>
        </p:nvCxnSpPr>
        <p:spPr>
          <a:xfrm>
            <a:off x="7375034" y="3747532"/>
            <a:ext cx="3973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075981" y="3474482"/>
            <a:ext cx="741969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6"/>
            <a:endCxn id="31" idx="2"/>
          </p:cNvCxnSpPr>
          <p:nvPr/>
        </p:nvCxnSpPr>
        <p:spPr>
          <a:xfrm flipV="1">
            <a:off x="8517180" y="3722132"/>
            <a:ext cx="558801" cy="25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954116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7"/>
            <a:endCxn id="33" idx="3"/>
          </p:cNvCxnSpPr>
          <p:nvPr/>
        </p:nvCxnSpPr>
        <p:spPr>
          <a:xfrm flipV="1">
            <a:off x="9709291" y="2982847"/>
            <a:ext cx="31736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384300" y="446141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8" idx="7"/>
            <a:endCxn id="16" idx="3"/>
          </p:cNvCxnSpPr>
          <p:nvPr/>
        </p:nvCxnSpPr>
        <p:spPr>
          <a:xfrm flipV="1">
            <a:off x="1807065" y="3897247"/>
            <a:ext cx="716570" cy="63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512465" y="2325674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5"/>
            <a:endCxn id="23" idx="1"/>
          </p:cNvCxnSpPr>
          <p:nvPr/>
        </p:nvCxnSpPr>
        <p:spPr>
          <a:xfrm>
            <a:off x="3935230" y="2748439"/>
            <a:ext cx="709305" cy="811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7" idx="4"/>
            <a:endCxn id="15" idx="0"/>
          </p:cNvCxnSpPr>
          <p:nvPr/>
        </p:nvCxnSpPr>
        <p:spPr>
          <a:xfrm flipH="1">
            <a:off x="7027616" y="3995182"/>
            <a:ext cx="1" cy="677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9954116" y="442538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31" idx="5"/>
            <a:endCxn id="56" idx="1"/>
          </p:cNvCxnSpPr>
          <p:nvPr/>
        </p:nvCxnSpPr>
        <p:spPr>
          <a:xfrm>
            <a:off x="9709291" y="3897247"/>
            <a:ext cx="317360" cy="600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3" idx="2"/>
            <a:endCxn id="45" idx="6"/>
          </p:cNvCxnSpPr>
          <p:nvPr/>
        </p:nvCxnSpPr>
        <p:spPr>
          <a:xfrm flipH="1" flipV="1">
            <a:off x="4007765" y="2573324"/>
            <a:ext cx="5946351" cy="23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30957" y="543752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s=0, t=5, v’={1,2,3,4}, </a:t>
            </a:r>
            <a:r>
              <a:rPr lang="zh-CN" altLang="en-US" dirty="0" smtClean="0">
                <a:solidFill>
                  <a:srgbClr val="FF0000"/>
                </a:solidFill>
              </a:rPr>
              <a:t>未标注的边的边权都是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648864" y="801675"/>
            <a:ext cx="29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固定</a:t>
            </a:r>
            <a:r>
              <a:rPr lang="en-US" altLang="zh-CN" dirty="0"/>
              <a:t>6</a:t>
            </a:r>
            <a:r>
              <a:rPr lang="zh-CN" altLang="en-US" dirty="0" smtClean="0"/>
              <a:t>号点出错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导致无解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127614" y="6096000"/>
            <a:ext cx="804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: 0-&gt;1-&gt;2-&gt;8,9,10,11,12-&gt;3-&gt;4-&gt;5</a:t>
            </a:r>
            <a:endParaRPr lang="zh-CN" altLang="en-US" dirty="0"/>
          </a:p>
        </p:txBody>
      </p:sp>
      <p:sp>
        <p:nvSpPr>
          <p:cNvPr id="42" name="任意多边形 41"/>
          <p:cNvSpPr/>
          <p:nvPr/>
        </p:nvSpPr>
        <p:spPr>
          <a:xfrm>
            <a:off x="1790700" y="1893694"/>
            <a:ext cx="8255000" cy="735206"/>
          </a:xfrm>
          <a:custGeom>
            <a:avLst/>
            <a:gdLst>
              <a:gd name="connsiteX0" fmla="*/ 0 w 8255000"/>
              <a:gd name="connsiteY0" fmla="*/ 722506 h 735206"/>
              <a:gd name="connsiteX1" fmla="*/ 1257300 w 8255000"/>
              <a:gd name="connsiteY1" fmla="*/ 74806 h 735206"/>
              <a:gd name="connsiteX2" fmla="*/ 4876800 w 8255000"/>
              <a:gd name="connsiteY2" fmla="*/ 87506 h 735206"/>
              <a:gd name="connsiteX3" fmla="*/ 8255000 w 8255000"/>
              <a:gd name="connsiteY3" fmla="*/ 735206 h 73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5000" h="735206">
                <a:moveTo>
                  <a:pt x="0" y="722506"/>
                </a:moveTo>
                <a:cubicBezTo>
                  <a:pt x="222250" y="451572"/>
                  <a:pt x="444500" y="180639"/>
                  <a:pt x="1257300" y="74806"/>
                </a:cubicBezTo>
                <a:cubicBezTo>
                  <a:pt x="2070100" y="-31027"/>
                  <a:pt x="3710517" y="-22561"/>
                  <a:pt x="4876800" y="87506"/>
                </a:cubicBezTo>
                <a:cubicBezTo>
                  <a:pt x="6043083" y="197573"/>
                  <a:pt x="7149041" y="466389"/>
                  <a:pt x="8255000" y="735206"/>
                </a:cubicBezTo>
              </a:path>
            </a:pathLst>
          </a:custGeom>
          <a:noFill/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276850" y="154307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842655" y="4849091"/>
            <a:ext cx="8229600" cy="637519"/>
          </a:xfrm>
          <a:custGeom>
            <a:avLst/>
            <a:gdLst>
              <a:gd name="connsiteX0" fmla="*/ 8229600 w 8229600"/>
              <a:gd name="connsiteY0" fmla="*/ 55418 h 637519"/>
              <a:gd name="connsiteX1" fmla="*/ 5403272 w 8229600"/>
              <a:gd name="connsiteY1" fmla="*/ 637309 h 637519"/>
              <a:gd name="connsiteX2" fmla="*/ 0 w 8229600"/>
              <a:gd name="connsiteY2" fmla="*/ 0 h 63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0" h="637519">
                <a:moveTo>
                  <a:pt x="8229600" y="55418"/>
                </a:moveTo>
                <a:cubicBezTo>
                  <a:pt x="7502236" y="350981"/>
                  <a:pt x="6774872" y="646545"/>
                  <a:pt x="5403272" y="637309"/>
                </a:cubicBezTo>
                <a:cubicBezTo>
                  <a:pt x="4031672" y="628073"/>
                  <a:pt x="2015836" y="314036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962400" y="445435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5" name="直接箭头连接符 4"/>
          <p:cNvCxnSpPr>
            <a:stCxn id="38" idx="6"/>
            <a:endCxn id="15" idx="2"/>
          </p:cNvCxnSpPr>
          <p:nvPr/>
        </p:nvCxnSpPr>
        <p:spPr>
          <a:xfrm>
            <a:off x="1879600" y="4709067"/>
            <a:ext cx="4900366" cy="21161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 rot="19371955">
            <a:off x="9773343" y="5242148"/>
            <a:ext cx="164743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测试失败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>
            <a:stCxn id="17" idx="5"/>
            <a:endCxn id="16" idx="1"/>
          </p:cNvCxnSpPr>
          <p:nvPr/>
        </p:nvCxnSpPr>
        <p:spPr>
          <a:xfrm>
            <a:off x="1807065" y="2982847"/>
            <a:ext cx="716570" cy="564170"/>
          </a:xfrm>
          <a:prstGeom prst="straightConnector1">
            <a:avLst/>
          </a:prstGeom>
          <a:ln w="76200">
            <a:solidFill>
              <a:srgbClr val="F27A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6" idx="6"/>
            <a:endCxn id="20" idx="2"/>
          </p:cNvCxnSpPr>
          <p:nvPr/>
        </p:nvCxnSpPr>
        <p:spPr>
          <a:xfrm>
            <a:off x="2946400" y="3722132"/>
            <a:ext cx="571500" cy="0"/>
          </a:xfrm>
          <a:prstGeom prst="straightConnector1">
            <a:avLst/>
          </a:prstGeom>
          <a:ln w="76200">
            <a:solidFill>
              <a:srgbClr val="F27A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6"/>
            <a:endCxn id="23" idx="2"/>
          </p:cNvCxnSpPr>
          <p:nvPr/>
        </p:nvCxnSpPr>
        <p:spPr>
          <a:xfrm>
            <a:off x="4013200" y="3722132"/>
            <a:ext cx="558800" cy="12700"/>
          </a:xfrm>
          <a:prstGeom prst="straightConnector1">
            <a:avLst/>
          </a:prstGeom>
          <a:ln w="76200">
            <a:solidFill>
              <a:srgbClr val="F27A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614" y="648386"/>
            <a:ext cx="16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变化</a:t>
            </a:r>
            <a:r>
              <a:rPr lang="zh-CN" altLang="en-US" sz="3200" dirty="0" smtClean="0">
                <a:latin typeface="+mj-ea"/>
                <a:ea typeface="+mj-ea"/>
              </a:rPr>
              <a:t>型</a:t>
            </a:r>
            <a:r>
              <a:rPr lang="en-US" altLang="zh-CN" sz="3200" dirty="0">
                <a:latin typeface="+mj-ea"/>
                <a:ea typeface="+mj-ea"/>
              </a:rPr>
              <a:t>2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79966" y="467303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51100" y="34744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384300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5"/>
            <a:endCxn id="16" idx="1"/>
          </p:cNvCxnSpPr>
          <p:nvPr/>
        </p:nvCxnSpPr>
        <p:spPr>
          <a:xfrm>
            <a:off x="1807065" y="2982847"/>
            <a:ext cx="71657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517900" y="34744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6"/>
            <a:endCxn id="20" idx="2"/>
          </p:cNvCxnSpPr>
          <p:nvPr/>
        </p:nvCxnSpPr>
        <p:spPr>
          <a:xfrm>
            <a:off x="2946400" y="37221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72000" y="34871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>
            <a:off x="4025900" y="3734832"/>
            <a:ext cx="546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638800" y="34871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6"/>
            <a:endCxn id="25" idx="2"/>
          </p:cNvCxnSpPr>
          <p:nvPr/>
        </p:nvCxnSpPr>
        <p:spPr>
          <a:xfrm>
            <a:off x="5067300" y="37348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680199" y="3499882"/>
            <a:ext cx="694835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27" idx="2"/>
          </p:cNvCxnSpPr>
          <p:nvPr/>
        </p:nvCxnSpPr>
        <p:spPr>
          <a:xfrm>
            <a:off x="6159500" y="3747532"/>
            <a:ext cx="52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772399" y="3499882"/>
            <a:ext cx="744781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7" idx="6"/>
            <a:endCxn id="29" idx="2"/>
          </p:cNvCxnSpPr>
          <p:nvPr/>
        </p:nvCxnSpPr>
        <p:spPr>
          <a:xfrm>
            <a:off x="7375034" y="3747532"/>
            <a:ext cx="3973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075981" y="3474482"/>
            <a:ext cx="741969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6"/>
            <a:endCxn id="31" idx="2"/>
          </p:cNvCxnSpPr>
          <p:nvPr/>
        </p:nvCxnSpPr>
        <p:spPr>
          <a:xfrm flipV="1">
            <a:off x="8517180" y="3722132"/>
            <a:ext cx="558801" cy="25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954116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7"/>
            <a:endCxn id="33" idx="3"/>
          </p:cNvCxnSpPr>
          <p:nvPr/>
        </p:nvCxnSpPr>
        <p:spPr>
          <a:xfrm flipV="1">
            <a:off x="9709291" y="2982847"/>
            <a:ext cx="31736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384300" y="446141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8" idx="7"/>
            <a:endCxn id="16" idx="3"/>
          </p:cNvCxnSpPr>
          <p:nvPr/>
        </p:nvCxnSpPr>
        <p:spPr>
          <a:xfrm flipV="1">
            <a:off x="1807065" y="3897247"/>
            <a:ext cx="716570" cy="63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512465" y="2325674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5"/>
            <a:endCxn id="23" idx="1"/>
          </p:cNvCxnSpPr>
          <p:nvPr/>
        </p:nvCxnSpPr>
        <p:spPr>
          <a:xfrm>
            <a:off x="3935230" y="2748439"/>
            <a:ext cx="709305" cy="811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7" idx="4"/>
            <a:endCxn id="15" idx="0"/>
          </p:cNvCxnSpPr>
          <p:nvPr/>
        </p:nvCxnSpPr>
        <p:spPr>
          <a:xfrm flipH="1">
            <a:off x="7027616" y="3995182"/>
            <a:ext cx="1" cy="677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9954116" y="442538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31" idx="5"/>
            <a:endCxn id="56" idx="1"/>
          </p:cNvCxnSpPr>
          <p:nvPr/>
        </p:nvCxnSpPr>
        <p:spPr>
          <a:xfrm>
            <a:off x="9709291" y="3897247"/>
            <a:ext cx="317360" cy="600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3" idx="2"/>
            <a:endCxn id="45" idx="6"/>
          </p:cNvCxnSpPr>
          <p:nvPr/>
        </p:nvCxnSpPr>
        <p:spPr>
          <a:xfrm flipH="1" flipV="1">
            <a:off x="4007765" y="2573324"/>
            <a:ext cx="5946351" cy="23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30957" y="543752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s=0, t=5, v’={1,2,3,4}, </a:t>
            </a:r>
            <a:r>
              <a:rPr lang="zh-CN" altLang="en-US" dirty="0" smtClean="0">
                <a:solidFill>
                  <a:srgbClr val="FF0000"/>
                </a:solidFill>
              </a:rPr>
              <a:t>未标注的边的边权都是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648864" y="801675"/>
            <a:ext cx="29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固定</a:t>
            </a:r>
            <a:r>
              <a:rPr lang="en-US" altLang="zh-CN" dirty="0"/>
              <a:t>8</a:t>
            </a:r>
            <a:r>
              <a:rPr lang="zh-CN" altLang="en-US" dirty="0" smtClean="0"/>
              <a:t>号点出错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导致无解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127614" y="6096000"/>
            <a:ext cx="804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: 0-&gt;1-&gt;2-&gt;11,12-&gt;3-&gt;4-&gt;6, 7, 8, 9, 10-&gt;5</a:t>
            </a:r>
            <a:endParaRPr lang="zh-CN" altLang="en-US" dirty="0"/>
          </a:p>
        </p:txBody>
      </p:sp>
      <p:sp>
        <p:nvSpPr>
          <p:cNvPr id="42" name="任意多边形 41"/>
          <p:cNvSpPr/>
          <p:nvPr/>
        </p:nvSpPr>
        <p:spPr>
          <a:xfrm>
            <a:off x="1790700" y="1893694"/>
            <a:ext cx="8255000" cy="735206"/>
          </a:xfrm>
          <a:custGeom>
            <a:avLst/>
            <a:gdLst>
              <a:gd name="connsiteX0" fmla="*/ 0 w 8255000"/>
              <a:gd name="connsiteY0" fmla="*/ 722506 h 735206"/>
              <a:gd name="connsiteX1" fmla="*/ 1257300 w 8255000"/>
              <a:gd name="connsiteY1" fmla="*/ 74806 h 735206"/>
              <a:gd name="connsiteX2" fmla="*/ 4876800 w 8255000"/>
              <a:gd name="connsiteY2" fmla="*/ 87506 h 735206"/>
              <a:gd name="connsiteX3" fmla="*/ 8255000 w 8255000"/>
              <a:gd name="connsiteY3" fmla="*/ 735206 h 73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5000" h="735206">
                <a:moveTo>
                  <a:pt x="0" y="722506"/>
                </a:moveTo>
                <a:cubicBezTo>
                  <a:pt x="222250" y="451572"/>
                  <a:pt x="444500" y="180639"/>
                  <a:pt x="1257300" y="74806"/>
                </a:cubicBezTo>
                <a:cubicBezTo>
                  <a:pt x="2070100" y="-31027"/>
                  <a:pt x="3710517" y="-22561"/>
                  <a:pt x="4876800" y="87506"/>
                </a:cubicBezTo>
                <a:cubicBezTo>
                  <a:pt x="6043083" y="197573"/>
                  <a:pt x="7149041" y="466389"/>
                  <a:pt x="8255000" y="735206"/>
                </a:cubicBezTo>
              </a:path>
            </a:pathLst>
          </a:custGeom>
          <a:noFill/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276850" y="154307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842655" y="4849091"/>
            <a:ext cx="8229600" cy="637519"/>
          </a:xfrm>
          <a:custGeom>
            <a:avLst/>
            <a:gdLst>
              <a:gd name="connsiteX0" fmla="*/ 8229600 w 8229600"/>
              <a:gd name="connsiteY0" fmla="*/ 55418 h 637519"/>
              <a:gd name="connsiteX1" fmla="*/ 5403272 w 8229600"/>
              <a:gd name="connsiteY1" fmla="*/ 637309 h 637519"/>
              <a:gd name="connsiteX2" fmla="*/ 0 w 8229600"/>
              <a:gd name="connsiteY2" fmla="*/ 0 h 63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0" h="637519">
                <a:moveTo>
                  <a:pt x="8229600" y="55418"/>
                </a:moveTo>
                <a:cubicBezTo>
                  <a:pt x="7502236" y="350981"/>
                  <a:pt x="6774872" y="646545"/>
                  <a:pt x="5403272" y="637309"/>
                </a:cubicBezTo>
                <a:cubicBezTo>
                  <a:pt x="4031672" y="628073"/>
                  <a:pt x="2015836" y="314036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38" idx="6"/>
            <a:endCxn id="25" idx="3"/>
          </p:cNvCxnSpPr>
          <p:nvPr/>
        </p:nvCxnSpPr>
        <p:spPr>
          <a:xfrm flipV="1">
            <a:off x="1879600" y="3909947"/>
            <a:ext cx="3831735" cy="79912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5" idx="6"/>
            <a:endCxn id="29" idx="1"/>
          </p:cNvCxnSpPr>
          <p:nvPr/>
        </p:nvCxnSpPr>
        <p:spPr>
          <a:xfrm>
            <a:off x="4007765" y="2573324"/>
            <a:ext cx="3873705" cy="99909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054996" y="28202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6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812685" y="4265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7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rot="19371955">
            <a:off x="9773343" y="5242148"/>
            <a:ext cx="1647437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6"/>
                </a:solidFill>
              </a:rPr>
              <a:t>测试通过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614" y="648386"/>
            <a:ext cx="16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变化</a:t>
            </a:r>
            <a:r>
              <a:rPr lang="zh-CN" altLang="en-US" sz="3200" dirty="0" smtClean="0">
                <a:latin typeface="+mj-ea"/>
                <a:ea typeface="+mj-ea"/>
              </a:rPr>
              <a:t>型</a:t>
            </a:r>
            <a:r>
              <a:rPr lang="en-US" altLang="zh-CN" sz="3200" dirty="0">
                <a:latin typeface="+mj-ea"/>
                <a:ea typeface="+mj-ea"/>
              </a:rPr>
              <a:t>3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79966" y="467303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51100" y="34744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384300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5"/>
            <a:endCxn id="16" idx="1"/>
          </p:cNvCxnSpPr>
          <p:nvPr/>
        </p:nvCxnSpPr>
        <p:spPr>
          <a:xfrm>
            <a:off x="1807065" y="2982847"/>
            <a:ext cx="71657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517900" y="34744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6"/>
            <a:endCxn id="20" idx="2"/>
          </p:cNvCxnSpPr>
          <p:nvPr/>
        </p:nvCxnSpPr>
        <p:spPr>
          <a:xfrm>
            <a:off x="2946400" y="37221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72000" y="34871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>
            <a:off x="4025900" y="3734832"/>
            <a:ext cx="546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638800" y="34871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6"/>
            <a:endCxn id="25" idx="2"/>
          </p:cNvCxnSpPr>
          <p:nvPr/>
        </p:nvCxnSpPr>
        <p:spPr>
          <a:xfrm>
            <a:off x="5067300" y="37348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680199" y="3499882"/>
            <a:ext cx="694835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27" idx="2"/>
          </p:cNvCxnSpPr>
          <p:nvPr/>
        </p:nvCxnSpPr>
        <p:spPr>
          <a:xfrm>
            <a:off x="6159500" y="3747532"/>
            <a:ext cx="52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772399" y="3499882"/>
            <a:ext cx="744781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7" idx="6"/>
            <a:endCxn id="29" idx="2"/>
          </p:cNvCxnSpPr>
          <p:nvPr/>
        </p:nvCxnSpPr>
        <p:spPr>
          <a:xfrm>
            <a:off x="7375034" y="3747532"/>
            <a:ext cx="3973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075981" y="3474482"/>
            <a:ext cx="741969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6"/>
            <a:endCxn id="31" idx="2"/>
          </p:cNvCxnSpPr>
          <p:nvPr/>
        </p:nvCxnSpPr>
        <p:spPr>
          <a:xfrm flipV="1">
            <a:off x="8517180" y="3722132"/>
            <a:ext cx="558801" cy="25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954116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7"/>
            <a:endCxn id="33" idx="3"/>
          </p:cNvCxnSpPr>
          <p:nvPr/>
        </p:nvCxnSpPr>
        <p:spPr>
          <a:xfrm flipV="1">
            <a:off x="9709291" y="2982847"/>
            <a:ext cx="31736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384300" y="446141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8" idx="7"/>
            <a:endCxn id="16" idx="3"/>
          </p:cNvCxnSpPr>
          <p:nvPr/>
        </p:nvCxnSpPr>
        <p:spPr>
          <a:xfrm flipV="1">
            <a:off x="1807065" y="3897247"/>
            <a:ext cx="716570" cy="63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512465" y="2325674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5"/>
            <a:endCxn id="23" idx="1"/>
          </p:cNvCxnSpPr>
          <p:nvPr/>
        </p:nvCxnSpPr>
        <p:spPr>
          <a:xfrm>
            <a:off x="3935230" y="2748439"/>
            <a:ext cx="709305" cy="811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7" idx="4"/>
            <a:endCxn id="15" idx="0"/>
          </p:cNvCxnSpPr>
          <p:nvPr/>
        </p:nvCxnSpPr>
        <p:spPr>
          <a:xfrm flipH="1">
            <a:off x="7027616" y="3995182"/>
            <a:ext cx="1" cy="677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9954116" y="442538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31" idx="5"/>
            <a:endCxn id="56" idx="1"/>
          </p:cNvCxnSpPr>
          <p:nvPr/>
        </p:nvCxnSpPr>
        <p:spPr>
          <a:xfrm>
            <a:off x="9709291" y="3897247"/>
            <a:ext cx="317360" cy="600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3" idx="2"/>
            <a:endCxn id="45" idx="6"/>
          </p:cNvCxnSpPr>
          <p:nvPr/>
        </p:nvCxnSpPr>
        <p:spPr>
          <a:xfrm flipH="1" flipV="1">
            <a:off x="4007765" y="2573324"/>
            <a:ext cx="5946351" cy="23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30957" y="543752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s=0, t=5, v’={1,2,3,4}, </a:t>
            </a:r>
            <a:r>
              <a:rPr lang="zh-CN" altLang="en-US" dirty="0" smtClean="0">
                <a:solidFill>
                  <a:srgbClr val="FF0000"/>
                </a:solidFill>
              </a:rPr>
              <a:t>未标注的边的边权都是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648864" y="801675"/>
            <a:ext cx="29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固定</a:t>
            </a:r>
            <a:r>
              <a:rPr lang="en-US" altLang="zh-CN" dirty="0"/>
              <a:t>8</a:t>
            </a:r>
            <a:r>
              <a:rPr lang="zh-CN" altLang="en-US" dirty="0" smtClean="0"/>
              <a:t>号点出错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导致无解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127614" y="6096000"/>
            <a:ext cx="804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: 0-&gt;6,7-&gt;1-&gt;2-&gt;11,12-&gt;3-&gt;4-&gt;9,10-&gt;5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1842655" y="4849091"/>
            <a:ext cx="8229600" cy="637519"/>
          </a:xfrm>
          <a:custGeom>
            <a:avLst/>
            <a:gdLst>
              <a:gd name="connsiteX0" fmla="*/ 8229600 w 8229600"/>
              <a:gd name="connsiteY0" fmla="*/ 55418 h 637519"/>
              <a:gd name="connsiteX1" fmla="*/ 5403272 w 8229600"/>
              <a:gd name="connsiteY1" fmla="*/ 637309 h 637519"/>
              <a:gd name="connsiteX2" fmla="*/ 0 w 8229600"/>
              <a:gd name="connsiteY2" fmla="*/ 0 h 63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0" h="637519">
                <a:moveTo>
                  <a:pt x="8229600" y="55418"/>
                </a:moveTo>
                <a:cubicBezTo>
                  <a:pt x="7502236" y="350981"/>
                  <a:pt x="6774872" y="646545"/>
                  <a:pt x="5403272" y="637309"/>
                </a:cubicBezTo>
                <a:cubicBezTo>
                  <a:pt x="4031672" y="628073"/>
                  <a:pt x="2015836" y="314036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38" idx="6"/>
            <a:endCxn id="25" idx="3"/>
          </p:cNvCxnSpPr>
          <p:nvPr/>
        </p:nvCxnSpPr>
        <p:spPr>
          <a:xfrm flipV="1">
            <a:off x="1879600" y="3909947"/>
            <a:ext cx="3831735" cy="79912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5" idx="6"/>
            <a:endCxn id="29" idx="1"/>
          </p:cNvCxnSpPr>
          <p:nvPr/>
        </p:nvCxnSpPr>
        <p:spPr>
          <a:xfrm>
            <a:off x="4007765" y="2573324"/>
            <a:ext cx="3873705" cy="99909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253645" y="26357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6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812685" y="4265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7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7" name="直接箭头连接符 6"/>
          <p:cNvCxnSpPr>
            <a:stCxn id="20" idx="7"/>
            <a:endCxn id="33" idx="2"/>
          </p:cNvCxnSpPr>
          <p:nvPr/>
        </p:nvCxnSpPr>
        <p:spPr>
          <a:xfrm flipV="1">
            <a:off x="3940665" y="2807732"/>
            <a:ext cx="6013451" cy="73928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691066" y="275324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 rot="19371955">
            <a:off x="9773343" y="5242148"/>
            <a:ext cx="164743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测试失败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614" y="648386"/>
            <a:ext cx="16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变化</a:t>
            </a:r>
            <a:r>
              <a:rPr lang="zh-CN" altLang="en-US" sz="3200" dirty="0" smtClean="0">
                <a:latin typeface="+mj-ea"/>
                <a:ea typeface="+mj-ea"/>
              </a:rPr>
              <a:t>型</a:t>
            </a:r>
            <a:r>
              <a:rPr lang="en-US" altLang="zh-CN" sz="3200" dirty="0">
                <a:latin typeface="+mj-ea"/>
                <a:ea typeface="+mj-ea"/>
              </a:rPr>
              <a:t>3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79966" y="467303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51100" y="34744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384300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5"/>
            <a:endCxn id="16" idx="1"/>
          </p:cNvCxnSpPr>
          <p:nvPr/>
        </p:nvCxnSpPr>
        <p:spPr>
          <a:xfrm>
            <a:off x="1807065" y="2982847"/>
            <a:ext cx="71657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517900" y="34744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6"/>
            <a:endCxn id="20" idx="2"/>
          </p:cNvCxnSpPr>
          <p:nvPr/>
        </p:nvCxnSpPr>
        <p:spPr>
          <a:xfrm>
            <a:off x="2946400" y="37221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72000" y="34871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>
            <a:off x="4025900" y="3734832"/>
            <a:ext cx="546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638800" y="34871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6"/>
            <a:endCxn id="25" idx="2"/>
          </p:cNvCxnSpPr>
          <p:nvPr/>
        </p:nvCxnSpPr>
        <p:spPr>
          <a:xfrm>
            <a:off x="5067300" y="37348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680199" y="3499882"/>
            <a:ext cx="694835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27" idx="2"/>
          </p:cNvCxnSpPr>
          <p:nvPr/>
        </p:nvCxnSpPr>
        <p:spPr>
          <a:xfrm>
            <a:off x="6159500" y="3747532"/>
            <a:ext cx="52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772399" y="3499882"/>
            <a:ext cx="744781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7" idx="6"/>
            <a:endCxn id="29" idx="2"/>
          </p:cNvCxnSpPr>
          <p:nvPr/>
        </p:nvCxnSpPr>
        <p:spPr>
          <a:xfrm>
            <a:off x="7375034" y="3747532"/>
            <a:ext cx="3973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075981" y="3474482"/>
            <a:ext cx="741969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6"/>
            <a:endCxn id="31" idx="2"/>
          </p:cNvCxnSpPr>
          <p:nvPr/>
        </p:nvCxnSpPr>
        <p:spPr>
          <a:xfrm flipV="1">
            <a:off x="8517180" y="3722132"/>
            <a:ext cx="558801" cy="25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954116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7"/>
            <a:endCxn id="33" idx="3"/>
          </p:cNvCxnSpPr>
          <p:nvPr/>
        </p:nvCxnSpPr>
        <p:spPr>
          <a:xfrm flipV="1">
            <a:off x="9709291" y="2982847"/>
            <a:ext cx="31736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384300" y="446141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8" idx="7"/>
            <a:endCxn id="16" idx="3"/>
          </p:cNvCxnSpPr>
          <p:nvPr/>
        </p:nvCxnSpPr>
        <p:spPr>
          <a:xfrm flipV="1">
            <a:off x="1807065" y="3897247"/>
            <a:ext cx="716570" cy="63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512465" y="2325674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5"/>
            <a:endCxn id="23" idx="1"/>
          </p:cNvCxnSpPr>
          <p:nvPr/>
        </p:nvCxnSpPr>
        <p:spPr>
          <a:xfrm>
            <a:off x="3935230" y="2748439"/>
            <a:ext cx="709305" cy="811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7" idx="4"/>
            <a:endCxn id="15" idx="0"/>
          </p:cNvCxnSpPr>
          <p:nvPr/>
        </p:nvCxnSpPr>
        <p:spPr>
          <a:xfrm flipH="1">
            <a:off x="7027616" y="3995182"/>
            <a:ext cx="1" cy="677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9954116" y="4425381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31" idx="5"/>
            <a:endCxn id="56" idx="1"/>
          </p:cNvCxnSpPr>
          <p:nvPr/>
        </p:nvCxnSpPr>
        <p:spPr>
          <a:xfrm>
            <a:off x="9709291" y="3897247"/>
            <a:ext cx="317360" cy="600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3" idx="2"/>
            <a:endCxn id="45" idx="6"/>
          </p:cNvCxnSpPr>
          <p:nvPr/>
        </p:nvCxnSpPr>
        <p:spPr>
          <a:xfrm flipH="1" flipV="1">
            <a:off x="4007765" y="2573324"/>
            <a:ext cx="5946351" cy="23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30957" y="543752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s=0, t=5, v’={1,2,3,4}, </a:t>
            </a:r>
            <a:r>
              <a:rPr lang="zh-CN" altLang="en-US" dirty="0" smtClean="0">
                <a:solidFill>
                  <a:srgbClr val="FF0000"/>
                </a:solidFill>
              </a:rPr>
              <a:t>未标注的边的边权都是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648864" y="801675"/>
            <a:ext cx="29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固定</a:t>
            </a:r>
            <a:r>
              <a:rPr lang="en-US" altLang="zh-CN" dirty="0"/>
              <a:t>8</a:t>
            </a:r>
            <a:r>
              <a:rPr lang="zh-CN" altLang="en-US" dirty="0" smtClean="0"/>
              <a:t>号点出错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导致无解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127614" y="6096000"/>
            <a:ext cx="804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: 0-&gt;6,7-&gt;1-&gt;2-&gt;11,12-&gt;3-&gt;4-&gt;9,10-&gt;5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1842655" y="4849091"/>
            <a:ext cx="8229600" cy="637519"/>
          </a:xfrm>
          <a:custGeom>
            <a:avLst/>
            <a:gdLst>
              <a:gd name="connsiteX0" fmla="*/ 8229600 w 8229600"/>
              <a:gd name="connsiteY0" fmla="*/ 55418 h 637519"/>
              <a:gd name="connsiteX1" fmla="*/ 5403272 w 8229600"/>
              <a:gd name="connsiteY1" fmla="*/ 637309 h 637519"/>
              <a:gd name="connsiteX2" fmla="*/ 0 w 8229600"/>
              <a:gd name="connsiteY2" fmla="*/ 0 h 63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0" h="637519">
                <a:moveTo>
                  <a:pt x="8229600" y="55418"/>
                </a:moveTo>
                <a:cubicBezTo>
                  <a:pt x="7502236" y="350981"/>
                  <a:pt x="6774872" y="646545"/>
                  <a:pt x="5403272" y="637309"/>
                </a:cubicBezTo>
                <a:cubicBezTo>
                  <a:pt x="4031672" y="628073"/>
                  <a:pt x="2015836" y="314036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38" idx="6"/>
            <a:endCxn id="25" idx="3"/>
          </p:cNvCxnSpPr>
          <p:nvPr/>
        </p:nvCxnSpPr>
        <p:spPr>
          <a:xfrm flipV="1">
            <a:off x="1879600" y="3909947"/>
            <a:ext cx="3831735" cy="79912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5" idx="6"/>
            <a:endCxn id="29" idx="1"/>
          </p:cNvCxnSpPr>
          <p:nvPr/>
        </p:nvCxnSpPr>
        <p:spPr>
          <a:xfrm>
            <a:off x="4007765" y="2573324"/>
            <a:ext cx="3873705" cy="99909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253645" y="26357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6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812685" y="4265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7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7" name="直接箭头连接符 6"/>
          <p:cNvCxnSpPr>
            <a:stCxn id="20" idx="7"/>
            <a:endCxn id="33" idx="2"/>
          </p:cNvCxnSpPr>
          <p:nvPr/>
        </p:nvCxnSpPr>
        <p:spPr>
          <a:xfrm flipV="1">
            <a:off x="3940665" y="2807732"/>
            <a:ext cx="6013451" cy="73928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691066" y="275324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 rot="19371955">
            <a:off x="9773343" y="5242148"/>
            <a:ext cx="164743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测试失败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17" idx="6"/>
            <a:endCxn id="20" idx="1"/>
          </p:cNvCxnSpPr>
          <p:nvPr/>
        </p:nvCxnSpPr>
        <p:spPr>
          <a:xfrm>
            <a:off x="1879600" y="2807732"/>
            <a:ext cx="1710835" cy="73928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5" idx="5"/>
            <a:endCxn id="15" idx="1"/>
          </p:cNvCxnSpPr>
          <p:nvPr/>
        </p:nvCxnSpPr>
        <p:spPr>
          <a:xfrm>
            <a:off x="6061565" y="3909947"/>
            <a:ext cx="790936" cy="83561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61075" y="2884831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92D050"/>
                </a:solidFill>
              </a:rPr>
              <a:t>5</a:t>
            </a:r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185505" y="418984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92D050"/>
                </a:solidFill>
              </a:rPr>
              <a:t>5</a:t>
            </a:r>
            <a:endParaRPr lang="zh-CN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7614" y="648386"/>
            <a:ext cx="169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变化</a:t>
            </a:r>
            <a:r>
              <a:rPr lang="zh-CN" altLang="en-US" sz="3200" dirty="0" smtClean="0">
                <a:latin typeface="+mj-ea"/>
                <a:ea typeface="+mj-ea"/>
              </a:rPr>
              <a:t>型</a:t>
            </a:r>
            <a:r>
              <a:rPr lang="en-US" altLang="zh-CN" sz="3200" dirty="0">
                <a:latin typeface="+mj-ea"/>
                <a:ea typeface="+mj-ea"/>
              </a:rPr>
              <a:t>3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940549" y="4202484"/>
            <a:ext cx="694835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51100" y="34744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384300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7" idx="5"/>
            <a:endCxn id="16" idx="1"/>
          </p:cNvCxnSpPr>
          <p:nvPr/>
        </p:nvCxnSpPr>
        <p:spPr>
          <a:xfrm>
            <a:off x="1807065" y="2982847"/>
            <a:ext cx="71657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517900" y="34744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6"/>
            <a:endCxn id="20" idx="2"/>
          </p:cNvCxnSpPr>
          <p:nvPr/>
        </p:nvCxnSpPr>
        <p:spPr>
          <a:xfrm>
            <a:off x="2946400" y="37221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572000" y="34871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>
            <a:off x="4025900" y="3734832"/>
            <a:ext cx="546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638800" y="34871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3" idx="6"/>
            <a:endCxn id="25" idx="2"/>
          </p:cNvCxnSpPr>
          <p:nvPr/>
        </p:nvCxnSpPr>
        <p:spPr>
          <a:xfrm>
            <a:off x="5067300" y="37348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680199" y="3499882"/>
            <a:ext cx="694835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27" idx="2"/>
          </p:cNvCxnSpPr>
          <p:nvPr/>
        </p:nvCxnSpPr>
        <p:spPr>
          <a:xfrm>
            <a:off x="6159500" y="3747532"/>
            <a:ext cx="52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772399" y="3499882"/>
            <a:ext cx="744781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7" idx="6"/>
            <a:endCxn id="29" idx="2"/>
          </p:cNvCxnSpPr>
          <p:nvPr/>
        </p:nvCxnSpPr>
        <p:spPr>
          <a:xfrm>
            <a:off x="7375034" y="3747532"/>
            <a:ext cx="3973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075981" y="3474482"/>
            <a:ext cx="741969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12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6"/>
            <a:endCxn id="31" idx="2"/>
          </p:cNvCxnSpPr>
          <p:nvPr/>
        </p:nvCxnSpPr>
        <p:spPr>
          <a:xfrm flipV="1">
            <a:off x="8517180" y="3722132"/>
            <a:ext cx="558801" cy="25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954116" y="25600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7"/>
            <a:endCxn id="33" idx="3"/>
          </p:cNvCxnSpPr>
          <p:nvPr/>
        </p:nvCxnSpPr>
        <p:spPr>
          <a:xfrm flipV="1">
            <a:off x="9709291" y="2982847"/>
            <a:ext cx="317360" cy="564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384300" y="446141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8" idx="7"/>
            <a:endCxn id="16" idx="3"/>
          </p:cNvCxnSpPr>
          <p:nvPr/>
        </p:nvCxnSpPr>
        <p:spPr>
          <a:xfrm flipV="1">
            <a:off x="1807065" y="3897247"/>
            <a:ext cx="716570" cy="636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512465" y="2325674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5"/>
            <a:endCxn id="23" idx="1"/>
          </p:cNvCxnSpPr>
          <p:nvPr/>
        </p:nvCxnSpPr>
        <p:spPr>
          <a:xfrm>
            <a:off x="3935230" y="2748439"/>
            <a:ext cx="709305" cy="811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7" idx="4"/>
            <a:endCxn id="15" idx="0"/>
          </p:cNvCxnSpPr>
          <p:nvPr/>
        </p:nvCxnSpPr>
        <p:spPr>
          <a:xfrm>
            <a:off x="7027617" y="3995182"/>
            <a:ext cx="260350" cy="207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8674100" y="422413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31" idx="4"/>
          </p:cNvCxnSpPr>
          <p:nvPr/>
        </p:nvCxnSpPr>
        <p:spPr>
          <a:xfrm flipH="1">
            <a:off x="9164881" y="3969782"/>
            <a:ext cx="282085" cy="363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3" idx="2"/>
            <a:endCxn id="45" idx="6"/>
          </p:cNvCxnSpPr>
          <p:nvPr/>
        </p:nvCxnSpPr>
        <p:spPr>
          <a:xfrm flipH="1" flipV="1">
            <a:off x="4007765" y="2573324"/>
            <a:ext cx="5946351" cy="23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230957" y="543752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s=0</a:t>
            </a:r>
            <a:r>
              <a:rPr lang="en-US" altLang="zh-CN" smtClean="0">
                <a:solidFill>
                  <a:srgbClr val="FF0000"/>
                </a:solidFill>
              </a:rPr>
              <a:t>, t=12, </a:t>
            </a:r>
            <a:r>
              <a:rPr lang="en-US" altLang="zh-CN" dirty="0" smtClean="0">
                <a:solidFill>
                  <a:srgbClr val="FF0000"/>
                </a:solidFill>
              </a:rPr>
              <a:t>v’={1,2,3,4}, </a:t>
            </a:r>
            <a:r>
              <a:rPr lang="zh-CN" altLang="en-US" dirty="0" smtClean="0">
                <a:solidFill>
                  <a:srgbClr val="FF0000"/>
                </a:solidFill>
              </a:rPr>
              <a:t>未标注的边的边权都是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648864" y="801675"/>
            <a:ext cx="29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固定</a:t>
            </a:r>
            <a:r>
              <a:rPr lang="en-US" altLang="zh-CN" dirty="0"/>
              <a:t>8</a:t>
            </a:r>
            <a:r>
              <a:rPr lang="zh-CN" altLang="en-US" dirty="0" smtClean="0"/>
              <a:t>号点出错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导致无解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127614" y="6096000"/>
            <a:ext cx="804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</a:t>
            </a:r>
            <a:r>
              <a:rPr lang="en-US" altLang="zh-CN" dirty="0" smtClean="0"/>
              <a:t>: 0-&gt;6,7-&gt;1-&gt;2-&gt;11,12-&gt;3-&gt;4-&gt;9,10-&gt;5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1879600" y="4579817"/>
            <a:ext cx="6906967" cy="482478"/>
          </a:xfrm>
          <a:custGeom>
            <a:avLst/>
            <a:gdLst>
              <a:gd name="connsiteX0" fmla="*/ 8229600 w 8229600"/>
              <a:gd name="connsiteY0" fmla="*/ 55418 h 637519"/>
              <a:gd name="connsiteX1" fmla="*/ 5403272 w 8229600"/>
              <a:gd name="connsiteY1" fmla="*/ 637309 h 637519"/>
              <a:gd name="connsiteX2" fmla="*/ 0 w 8229600"/>
              <a:gd name="connsiteY2" fmla="*/ 0 h 63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0" h="637519">
                <a:moveTo>
                  <a:pt x="8229600" y="55418"/>
                </a:moveTo>
                <a:cubicBezTo>
                  <a:pt x="7502236" y="350981"/>
                  <a:pt x="6774872" y="646545"/>
                  <a:pt x="5403272" y="637309"/>
                </a:cubicBezTo>
                <a:cubicBezTo>
                  <a:pt x="4031672" y="628073"/>
                  <a:pt x="2015836" y="314036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38" idx="6"/>
            <a:endCxn id="25" idx="3"/>
          </p:cNvCxnSpPr>
          <p:nvPr/>
        </p:nvCxnSpPr>
        <p:spPr>
          <a:xfrm flipV="1">
            <a:off x="1879600" y="3909947"/>
            <a:ext cx="3831735" cy="79912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5" idx="6"/>
            <a:endCxn id="29" idx="1"/>
          </p:cNvCxnSpPr>
          <p:nvPr/>
        </p:nvCxnSpPr>
        <p:spPr>
          <a:xfrm>
            <a:off x="4007765" y="2573324"/>
            <a:ext cx="3873705" cy="99909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253645" y="26357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6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812685" y="4265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7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7" name="直接箭头连接符 6"/>
          <p:cNvCxnSpPr>
            <a:stCxn id="20" idx="7"/>
            <a:endCxn id="33" idx="2"/>
          </p:cNvCxnSpPr>
          <p:nvPr/>
        </p:nvCxnSpPr>
        <p:spPr>
          <a:xfrm flipV="1">
            <a:off x="3940665" y="2807732"/>
            <a:ext cx="6013451" cy="73928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691066" y="275324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10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 rot="19371955">
            <a:off x="10261432" y="5400933"/>
            <a:ext cx="164743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测试失败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endCxn id="15" idx="4"/>
          </p:cNvCxnSpPr>
          <p:nvPr/>
        </p:nvCxnSpPr>
        <p:spPr>
          <a:xfrm flipH="1">
            <a:off x="7287967" y="4579817"/>
            <a:ext cx="36268" cy="1179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</p:cNvCxnSpPr>
          <p:nvPr/>
        </p:nvCxnSpPr>
        <p:spPr>
          <a:xfrm flipH="1">
            <a:off x="2812229" y="4625249"/>
            <a:ext cx="4230076" cy="7759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2374900" y="53032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3441700" y="53032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59" idx="6"/>
            <a:endCxn id="60" idx="2"/>
          </p:cNvCxnSpPr>
          <p:nvPr/>
        </p:nvCxnSpPr>
        <p:spPr>
          <a:xfrm>
            <a:off x="2870200" y="55509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4495800" y="5315982"/>
            <a:ext cx="495300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endCxn id="62" idx="2"/>
          </p:cNvCxnSpPr>
          <p:nvPr/>
        </p:nvCxnSpPr>
        <p:spPr>
          <a:xfrm>
            <a:off x="3949700" y="5563632"/>
            <a:ext cx="5461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5562600" y="531598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2" idx="6"/>
            <a:endCxn id="64" idx="2"/>
          </p:cNvCxnSpPr>
          <p:nvPr/>
        </p:nvCxnSpPr>
        <p:spPr>
          <a:xfrm>
            <a:off x="4991100" y="5563632"/>
            <a:ext cx="571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6603999" y="5328682"/>
            <a:ext cx="694835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endCxn id="66" idx="2"/>
          </p:cNvCxnSpPr>
          <p:nvPr/>
        </p:nvCxnSpPr>
        <p:spPr>
          <a:xfrm>
            <a:off x="6083300" y="5576332"/>
            <a:ext cx="520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7696199" y="5328682"/>
            <a:ext cx="744781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6" idx="6"/>
            <a:endCxn id="68" idx="2"/>
          </p:cNvCxnSpPr>
          <p:nvPr/>
        </p:nvCxnSpPr>
        <p:spPr>
          <a:xfrm>
            <a:off x="7298834" y="5576332"/>
            <a:ext cx="3973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8999781" y="5303282"/>
            <a:ext cx="741969" cy="495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12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68" idx="6"/>
            <a:endCxn id="70" idx="2"/>
          </p:cNvCxnSpPr>
          <p:nvPr/>
        </p:nvCxnSpPr>
        <p:spPr>
          <a:xfrm flipV="1">
            <a:off x="8440980" y="5550932"/>
            <a:ext cx="558801" cy="25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10270647" y="4765583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70" idx="6"/>
            <a:endCxn id="72" idx="3"/>
          </p:cNvCxnSpPr>
          <p:nvPr/>
        </p:nvCxnSpPr>
        <p:spPr>
          <a:xfrm flipV="1">
            <a:off x="9741750" y="5188348"/>
            <a:ext cx="601432" cy="36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0"/>
            <a:endCxn id="16" idx="4"/>
          </p:cNvCxnSpPr>
          <p:nvPr/>
        </p:nvCxnSpPr>
        <p:spPr>
          <a:xfrm flipV="1">
            <a:off x="2622550" y="3969782"/>
            <a:ext cx="76200" cy="13335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6" idx="5"/>
            <a:endCxn id="60" idx="1"/>
          </p:cNvCxnSpPr>
          <p:nvPr/>
        </p:nvCxnSpPr>
        <p:spPr>
          <a:xfrm>
            <a:off x="2873865" y="3897247"/>
            <a:ext cx="640370" cy="14785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3689350" y="4020582"/>
            <a:ext cx="76200" cy="13335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3940665" y="3948047"/>
            <a:ext cx="640370" cy="14785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4756150" y="4045982"/>
            <a:ext cx="76200" cy="13335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5007465" y="3973447"/>
            <a:ext cx="640370" cy="14785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5822950" y="4033282"/>
            <a:ext cx="76200" cy="13335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6074265" y="3960747"/>
            <a:ext cx="640370" cy="14785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6940550" y="4020582"/>
            <a:ext cx="76200" cy="13335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7191865" y="3948047"/>
            <a:ext cx="640370" cy="14785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8058150" y="4007882"/>
            <a:ext cx="76200" cy="13335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8309465" y="3935347"/>
            <a:ext cx="898884" cy="13679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9391650" y="3957082"/>
            <a:ext cx="76200" cy="13335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endCxn id="72" idx="1"/>
          </p:cNvCxnSpPr>
          <p:nvPr/>
        </p:nvCxnSpPr>
        <p:spPr>
          <a:xfrm>
            <a:off x="9685579" y="3995182"/>
            <a:ext cx="657603" cy="8429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7" idx="5"/>
            <a:endCxn id="16" idx="1"/>
          </p:cNvCxnSpPr>
          <p:nvPr/>
        </p:nvCxnSpPr>
        <p:spPr>
          <a:xfrm>
            <a:off x="1807065" y="2982847"/>
            <a:ext cx="716570" cy="5641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6"/>
            <a:endCxn id="20" idx="2"/>
          </p:cNvCxnSpPr>
          <p:nvPr/>
        </p:nvCxnSpPr>
        <p:spPr>
          <a:xfrm>
            <a:off x="2946400" y="3722132"/>
            <a:ext cx="5715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20" idx="7"/>
            <a:endCxn id="33" idx="2"/>
          </p:cNvCxnSpPr>
          <p:nvPr/>
        </p:nvCxnSpPr>
        <p:spPr>
          <a:xfrm flipV="1">
            <a:off x="3940665" y="2807732"/>
            <a:ext cx="6013451" cy="7392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33" idx="2"/>
            <a:endCxn id="45" idx="6"/>
          </p:cNvCxnSpPr>
          <p:nvPr/>
        </p:nvCxnSpPr>
        <p:spPr>
          <a:xfrm flipH="1" flipV="1">
            <a:off x="4007765" y="2573324"/>
            <a:ext cx="5946351" cy="23440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45" idx="6"/>
            <a:endCxn id="29" idx="1"/>
          </p:cNvCxnSpPr>
          <p:nvPr/>
        </p:nvCxnSpPr>
        <p:spPr>
          <a:xfrm>
            <a:off x="4007765" y="2573324"/>
            <a:ext cx="3873705" cy="99909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9" idx="6"/>
            <a:endCxn id="31" idx="2"/>
          </p:cNvCxnSpPr>
          <p:nvPr/>
        </p:nvCxnSpPr>
        <p:spPr>
          <a:xfrm flipV="1">
            <a:off x="8517180" y="3722132"/>
            <a:ext cx="558801" cy="254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1" idx="4"/>
            <a:endCxn id="56" idx="7"/>
          </p:cNvCxnSpPr>
          <p:nvPr/>
        </p:nvCxnSpPr>
        <p:spPr>
          <a:xfrm flipH="1">
            <a:off x="9096865" y="3969782"/>
            <a:ext cx="350101" cy="3268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38" idx="6"/>
            <a:endCxn id="25" idx="3"/>
          </p:cNvCxnSpPr>
          <p:nvPr/>
        </p:nvCxnSpPr>
        <p:spPr>
          <a:xfrm flipV="1">
            <a:off x="1879600" y="3909947"/>
            <a:ext cx="3831735" cy="79912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25" idx="6"/>
            <a:endCxn id="27" idx="2"/>
          </p:cNvCxnSpPr>
          <p:nvPr/>
        </p:nvCxnSpPr>
        <p:spPr>
          <a:xfrm>
            <a:off x="6134100" y="3734832"/>
            <a:ext cx="546099" cy="127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7" idx="4"/>
            <a:endCxn id="15" idx="0"/>
          </p:cNvCxnSpPr>
          <p:nvPr/>
        </p:nvCxnSpPr>
        <p:spPr>
          <a:xfrm>
            <a:off x="7027617" y="3995182"/>
            <a:ext cx="260350" cy="20730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任意多边形 109"/>
          <p:cNvSpPr/>
          <p:nvPr/>
        </p:nvSpPr>
        <p:spPr>
          <a:xfrm>
            <a:off x="1879600" y="4610100"/>
            <a:ext cx="6845300" cy="382715"/>
          </a:xfrm>
          <a:custGeom>
            <a:avLst/>
            <a:gdLst>
              <a:gd name="connsiteX0" fmla="*/ 6845300 w 6845300"/>
              <a:gd name="connsiteY0" fmla="*/ 0 h 382715"/>
              <a:gd name="connsiteX1" fmla="*/ 4508500 w 6845300"/>
              <a:gd name="connsiteY1" fmla="*/ 381000 h 382715"/>
              <a:gd name="connsiteX2" fmla="*/ 0 w 6845300"/>
              <a:gd name="connsiteY2" fmla="*/ 114300 h 38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45300" h="382715">
                <a:moveTo>
                  <a:pt x="6845300" y="0"/>
                </a:moveTo>
                <a:cubicBezTo>
                  <a:pt x="6247341" y="180975"/>
                  <a:pt x="5649383" y="361950"/>
                  <a:pt x="4508500" y="381000"/>
                </a:cubicBezTo>
                <a:cubicBezTo>
                  <a:pt x="3367617" y="400050"/>
                  <a:pt x="1683808" y="257175"/>
                  <a:pt x="0" y="114300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/>
          <p:cNvCxnSpPr>
            <a:stCxn id="20" idx="6"/>
            <a:endCxn id="23" idx="2"/>
          </p:cNvCxnSpPr>
          <p:nvPr/>
        </p:nvCxnSpPr>
        <p:spPr>
          <a:xfrm>
            <a:off x="4013200" y="3722132"/>
            <a:ext cx="558800" cy="12700"/>
          </a:xfrm>
          <a:prstGeom prst="straightConnector1">
            <a:avLst/>
          </a:prstGeom>
          <a:ln w="76200">
            <a:solidFill>
              <a:srgbClr val="F27A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23" idx="6"/>
            <a:endCxn id="25" idx="2"/>
          </p:cNvCxnSpPr>
          <p:nvPr/>
        </p:nvCxnSpPr>
        <p:spPr>
          <a:xfrm>
            <a:off x="5067300" y="3734832"/>
            <a:ext cx="571500" cy="0"/>
          </a:xfrm>
          <a:prstGeom prst="straightConnector1">
            <a:avLst/>
          </a:prstGeom>
          <a:ln w="76200">
            <a:solidFill>
              <a:srgbClr val="F27A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45" idx="5"/>
            <a:endCxn id="23" idx="1"/>
          </p:cNvCxnSpPr>
          <p:nvPr/>
        </p:nvCxnSpPr>
        <p:spPr>
          <a:xfrm>
            <a:off x="3935230" y="2748439"/>
            <a:ext cx="709305" cy="811278"/>
          </a:xfrm>
          <a:prstGeom prst="straightConnector1">
            <a:avLst/>
          </a:prstGeom>
          <a:ln w="76200">
            <a:solidFill>
              <a:srgbClr val="F27A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ules">
      <a:majorFont>
        <a:latin typeface="ADELE"/>
        <a:ea typeface="黑体"/>
        <a:cs typeface=""/>
      </a:majorFont>
      <a:minorFont>
        <a:latin typeface="Verdana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1466</Words>
  <Application>Microsoft Office PowerPoint</Application>
  <PresentationFormat>宽屏</PresentationFormat>
  <Paragraphs>362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宋体</vt:lpstr>
      <vt:lpstr>微软雅黑 Light</vt:lpstr>
      <vt:lpstr>ADELE</vt:lpstr>
      <vt:lpstr>Arial</vt:lpstr>
      <vt:lpstr>Calibri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Huikang Yih</dc:creator>
  <cp:lastModifiedBy>Huikang Yih</cp:lastModifiedBy>
  <cp:revision>38</cp:revision>
  <dcterms:created xsi:type="dcterms:W3CDTF">2016-03-28T02:08:07Z</dcterms:created>
  <dcterms:modified xsi:type="dcterms:W3CDTF">2016-06-02T11:08:09Z</dcterms:modified>
</cp:coreProperties>
</file>