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136" r:id="rId1"/>
  </p:sldMasterIdLst>
  <p:notesMasterIdLst>
    <p:notesMasterId r:id="rId8"/>
  </p:notesMasterIdLst>
  <p:handoutMasterIdLst>
    <p:handoutMasterId r:id="rId9"/>
  </p:handoutMasterIdLst>
  <p:sldIdLst>
    <p:sldId id="1004" r:id="rId2"/>
    <p:sldId id="965" r:id="rId3"/>
    <p:sldId id="1006" r:id="rId4"/>
    <p:sldId id="998" r:id="rId5"/>
    <p:sldId id="1005" r:id="rId6"/>
    <p:sldId id="994" r:id="rId7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B24"/>
    <a:srgbClr val="86B45A"/>
    <a:srgbClr val="C45B3B"/>
    <a:srgbClr val="6D9DAE"/>
    <a:srgbClr val="387B85"/>
    <a:srgbClr val="3D5B63"/>
    <a:srgbClr val="4C6187"/>
    <a:srgbClr val="D7DCD3"/>
    <a:srgbClr val="C3F9FF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5" autoAdjust="0"/>
    <p:restoredTop sz="78318" autoAdjust="0"/>
  </p:normalViewPr>
  <p:slideViewPr>
    <p:cSldViewPr snapToGrid="0">
      <p:cViewPr varScale="1">
        <p:scale>
          <a:sx n="107" d="100"/>
          <a:sy n="107" d="100"/>
        </p:scale>
        <p:origin x="-123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DD74B-2C4D-3E4A-95E5-D275F03176C6}" type="datetimeFigureOut">
              <a:rPr lang="en-US" smtClean="0"/>
              <a:pPr/>
              <a:t>7/8/17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E378B-7621-0E40-9725-8A7C6985E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19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E751B6B-9AAF-4BEB-8468-8864F1992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0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81150"/>
            <a:ext cx="4038600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1150"/>
            <a:ext cx="4038600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55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57BF7A-21B4-4E82-BE18-ADB577EF43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14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80"/>
            <a:ext cx="8229600" cy="8548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00150"/>
            <a:ext cx="8229600" cy="3398044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rtlCol="0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164C887-9B0D-4869-883B-E5B17CAC40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57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D71C4-E5DD-46C0-A0EA-A199E03ED28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811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D062A-09AD-4525-B8BE-F99DB05A0B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8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80"/>
            <a:ext cx="8229600" cy="8548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8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26976-C85C-43C9-9509-BC5E179FDF6D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1488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fld id="{AACFCD4A-8347-4308-9031-12A7D0824927}" type="datetimeFigureOut">
              <a:rPr lang="en-US"/>
              <a:pPr>
                <a:defRPr/>
              </a:pPr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fld id="{D6C39B89-76C2-4A62-8957-C3EA85336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33944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4857770"/>
            <a:ext cx="4038600" cy="285749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40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59E73B-F5EB-4FED-B70F-EA3D8582C5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641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E54B9D-3455-4F6F-BF80-E2E1A9946C1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61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AC5641-9B79-42D7-9074-F8130D37B2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63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71A67FF-7680-47E9-99A5-51DA08F2A65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61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8F87275-72EB-49A4-844E-AB34BD55624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03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C6E054D-FC77-4732-B957-204EB774158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17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7B6A85-1103-4063-A85F-C2C30868067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85770"/>
            <a:ext cx="8229600" cy="613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477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600" y="4767264"/>
            <a:ext cx="4013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1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137" r:id="rId1"/>
    <p:sldLayoutId id="2147487138" r:id="rId2"/>
    <p:sldLayoutId id="2147487139" r:id="rId3"/>
    <p:sldLayoutId id="2147487140" r:id="rId4"/>
    <p:sldLayoutId id="2147487141" r:id="rId5"/>
    <p:sldLayoutId id="2147487142" r:id="rId6"/>
    <p:sldLayoutId id="2147487143" r:id="rId7"/>
    <p:sldLayoutId id="2147487144" r:id="rId8"/>
    <p:sldLayoutId id="2147487145" r:id="rId9"/>
    <p:sldLayoutId id="2147487146" r:id="rId10"/>
    <p:sldLayoutId id="2147487147" r:id="rId11"/>
    <p:sldLayoutId id="2147487148" r:id="rId12"/>
    <p:sldLayoutId id="2147487149" r:id="rId13"/>
    <p:sldLayoutId id="2147487150" r:id="rId14"/>
    <p:sldLayoutId id="2147487151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latin typeface="Helvetica"/>
          <a:ea typeface="+mj-ea"/>
          <a:cs typeface="Helvetica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4F81BD"/>
                </a:solidFill>
                <a:latin typeface="+mn-lt"/>
                <a:cs typeface="Arial" pitchFamily="34" charset="0"/>
              </a:rPr>
              <a:t>Workflows Everywhere</a:t>
            </a:r>
            <a:endParaRPr lang="en-US" b="1" dirty="0">
              <a:solidFill>
                <a:srgbClr val="4F81BD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4767429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776415-9376-4A2C-A85B-646CC3F6ABBD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6" name="Content Placeholder 5" descr="Screen Shot 2016-09-27 at 3.34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52" b="-153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602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468"/>
            <a:ext cx="8229600" cy="648072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4F81BD"/>
                </a:solidFill>
                <a:latin typeface="+mn-lt"/>
                <a:cs typeface="Arial" pitchFamily="34" charset="0"/>
              </a:rPr>
              <a:t>Typical Workflow</a:t>
            </a:r>
            <a:endParaRPr lang="en-US" b="1" dirty="0">
              <a:solidFill>
                <a:srgbClr val="4F81BD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4767429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776415-9376-4A2C-A85B-646CC3F6ABBD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6218" y="2325067"/>
            <a:ext cx="2219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Knowledge!</a:t>
            </a:r>
            <a:endParaRPr lang="en-US" sz="2800" b="1" dirty="0"/>
          </a:p>
        </p:txBody>
      </p:sp>
      <p:sp>
        <p:nvSpPr>
          <p:cNvPr id="20" name="Magnetic Disk 19"/>
          <p:cNvSpPr/>
          <p:nvPr/>
        </p:nvSpPr>
        <p:spPr>
          <a:xfrm>
            <a:off x="467544" y="1815666"/>
            <a:ext cx="1512168" cy="124213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lternate Process 20"/>
          <p:cNvSpPr/>
          <p:nvPr/>
        </p:nvSpPr>
        <p:spPr>
          <a:xfrm>
            <a:off x="2568868" y="2247714"/>
            <a:ext cx="1571084" cy="648072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Alternate Process 21"/>
          <p:cNvSpPr/>
          <p:nvPr/>
        </p:nvSpPr>
        <p:spPr>
          <a:xfrm>
            <a:off x="4716017" y="2301720"/>
            <a:ext cx="1008112" cy="59406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7532" y="2402763"/>
            <a:ext cx="119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20683" y="2409732"/>
            <a:ext cx="173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16017" y="2463738"/>
            <a:ext cx="105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051720" y="2409732"/>
            <a:ext cx="504056" cy="3094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211961" y="2463738"/>
            <a:ext cx="458233" cy="3094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940154" y="2409732"/>
            <a:ext cx="458233" cy="3094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“Nothing - not the careful logic of mathematics, not statistical models and theories, not the awesome arithmetic power of modern computers - nothing can substitute here for the flexibility of the informed human mind...”</a:t>
            </a:r>
          </a:p>
          <a:p>
            <a:endParaRPr lang="en-US" dirty="0"/>
          </a:p>
          <a:p>
            <a:r>
              <a:rPr lang="en-US" dirty="0"/>
              <a:t>– John W. </a:t>
            </a:r>
            <a:r>
              <a:rPr lang="en-US" dirty="0" err="1"/>
              <a:t>Tukey</a:t>
            </a:r>
            <a:r>
              <a:rPr lang="en-US" dirty="0"/>
              <a:t> &amp; Martin B. </a:t>
            </a:r>
            <a:r>
              <a:rPr lang="en-US" dirty="0" err="1"/>
              <a:t>Wilk</a:t>
            </a:r>
            <a:r>
              <a:rPr lang="en-US" dirty="0"/>
              <a:t>, Data Analysis &amp; Statistics, 1966</a:t>
            </a:r>
          </a:p>
          <a:p>
            <a:endParaRPr lang="en-US" dirty="0"/>
          </a:p>
          <a:p>
            <a:r>
              <a:rPr lang="en-US" dirty="0" smtClean="0"/>
              <a:t>"</a:t>
            </a:r>
            <a:r>
              <a:rPr lang="en-US" dirty="0"/>
              <a:t>The greatest value of a picture is when it forces us to notice what we </a:t>
            </a:r>
            <a:r>
              <a:rPr lang="en-US"/>
              <a:t>never </a:t>
            </a:r>
            <a:r>
              <a:rPr lang="en-US" smtClean="0"/>
              <a:t>expected </a:t>
            </a:r>
            <a:r>
              <a:rPr lang="en-US" dirty="0"/>
              <a:t>to see."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 John </a:t>
            </a:r>
            <a:r>
              <a:rPr lang="en-US" dirty="0" err="1" smtClean="0"/>
              <a:t>Tukey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6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4F81BD"/>
                </a:solidFill>
                <a:cs typeface="Arial" pitchFamily="34" charset="0"/>
              </a:rPr>
              <a:t>Interactive Data Analysis</a:t>
            </a:r>
            <a:endParaRPr lang="en-US" dirty="0"/>
          </a:p>
        </p:txBody>
      </p:sp>
      <p:pic>
        <p:nvPicPr>
          <p:cNvPr id="14" name="Content Placeholder 13" descr="John_Tuke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455" r="-97455"/>
          <a:stretch>
            <a:fillRect/>
          </a:stretch>
        </p:blipFill>
        <p:spPr>
          <a:xfrm>
            <a:off x="4355977" y="1599642"/>
            <a:ext cx="2094925" cy="8640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4767429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776415-9376-4A2C-A85B-646CC3F6ABBD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5" name="Magnetic Disk 4"/>
          <p:cNvSpPr/>
          <p:nvPr/>
        </p:nvSpPr>
        <p:spPr>
          <a:xfrm>
            <a:off x="179512" y="1599642"/>
            <a:ext cx="936104" cy="91810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e Process 5"/>
          <p:cNvSpPr/>
          <p:nvPr/>
        </p:nvSpPr>
        <p:spPr>
          <a:xfrm>
            <a:off x="3203848" y="1761660"/>
            <a:ext cx="1152128" cy="59406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200"/>
          </a:p>
        </p:txBody>
      </p:sp>
      <p:sp>
        <p:nvSpPr>
          <p:cNvPr id="7" name="Alternate Process 6"/>
          <p:cNvSpPr/>
          <p:nvPr/>
        </p:nvSpPr>
        <p:spPr>
          <a:xfrm>
            <a:off x="6444209" y="1761660"/>
            <a:ext cx="864096" cy="59406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181697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1923679"/>
            <a:ext cx="136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Preprocessing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444209" y="1962876"/>
            <a:ext cx="85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Analysis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979712" y="1869672"/>
            <a:ext cx="504056" cy="3094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73808" y="1923678"/>
            <a:ext cx="458233" cy="3094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985976" y="1923678"/>
            <a:ext cx="458233" cy="3094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380313" y="1923678"/>
            <a:ext cx="458233" cy="3094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771801" y="1923678"/>
            <a:ext cx="458233" cy="3094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259633" y="1923678"/>
            <a:ext cx="458233" cy="3094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 rot="3242154">
            <a:off x="2292917" y="2967308"/>
            <a:ext cx="912114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 rot="5400000">
            <a:off x="4791127" y="2966372"/>
            <a:ext cx="912114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 rot="7518659">
            <a:off x="7257445" y="2860641"/>
            <a:ext cx="912114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123728" y="3921900"/>
            <a:ext cx="58297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Subject matter experts</a:t>
            </a:r>
            <a:endParaRPr lang="en-US" sz="4400" dirty="0"/>
          </a:p>
        </p:txBody>
      </p:sp>
      <p:pic>
        <p:nvPicPr>
          <p:cNvPr id="27" name="Content Placeholder 13" descr="John_Tuke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455" r="-97455"/>
          <a:stretch>
            <a:fillRect/>
          </a:stretch>
        </p:blipFill>
        <p:spPr>
          <a:xfrm>
            <a:off x="7285444" y="1565775"/>
            <a:ext cx="2094925" cy="864096"/>
          </a:xfrm>
          <a:prstGeom prst="rect">
            <a:avLst/>
          </a:prstGeom>
        </p:spPr>
      </p:pic>
      <p:pic>
        <p:nvPicPr>
          <p:cNvPr id="28" name="Content Placeholder 13" descr="John_Tuke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455" r="-97455"/>
          <a:stretch>
            <a:fillRect/>
          </a:stretch>
        </p:blipFill>
        <p:spPr>
          <a:xfrm>
            <a:off x="1172511" y="1599642"/>
            <a:ext cx="2094925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4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Monaco"/>
                <a:cs typeface="Monaco"/>
              </a:rPr>
              <a:t>install.packages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ru-RU" dirty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devtools</a:t>
            </a:r>
            <a:r>
              <a:rPr lang="ru-RU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err="1">
                <a:latin typeface="Monaco"/>
                <a:cs typeface="Monaco"/>
              </a:rPr>
              <a:t>d</a:t>
            </a:r>
            <a:r>
              <a:rPr lang="en-US" dirty="0" err="1" smtClean="0">
                <a:latin typeface="Monaco"/>
                <a:cs typeface="Monaco"/>
              </a:rPr>
              <a:t>evtools</a:t>
            </a:r>
            <a:r>
              <a:rPr lang="en-US" dirty="0" smtClean="0">
                <a:latin typeface="Monaco"/>
                <a:cs typeface="Monaco"/>
              </a:rPr>
              <a:t>::</a:t>
            </a:r>
            <a:r>
              <a:rPr lang="en-US" dirty="0" err="1" smtClean="0">
                <a:latin typeface="Monaco"/>
                <a:cs typeface="Monaco"/>
              </a:rPr>
              <a:t>install_github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ru-RU" dirty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rafalab</a:t>
            </a:r>
            <a:r>
              <a:rPr lang="en-US" dirty="0" smtClean="0">
                <a:latin typeface="Monaco"/>
                <a:cs typeface="Monaco"/>
              </a:rPr>
              <a:t>/</a:t>
            </a:r>
            <a:r>
              <a:rPr lang="en-US" dirty="0" err="1" smtClean="0">
                <a:latin typeface="Monaco"/>
                <a:cs typeface="Monaco"/>
              </a:rPr>
              <a:t>dslabs</a:t>
            </a:r>
            <a:r>
              <a:rPr lang="ru-RU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l</a:t>
            </a:r>
            <a:r>
              <a:rPr lang="en-US" dirty="0" smtClean="0">
                <a:latin typeface="Monaco"/>
                <a:cs typeface="Monaco"/>
              </a:rPr>
              <a:t>ibrary(</a:t>
            </a:r>
            <a:r>
              <a:rPr lang="en-US" dirty="0" err="1" smtClean="0">
                <a:latin typeface="Monaco"/>
                <a:cs typeface="Monaco"/>
              </a:rPr>
              <a:t>dslabs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data(</a:t>
            </a:r>
            <a:r>
              <a:rPr lang="en-US" dirty="0" err="1" smtClean="0">
                <a:latin typeface="Monaco"/>
                <a:cs typeface="Monaco"/>
              </a:rPr>
              <a:t>outlier_example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m</a:t>
            </a:r>
            <a:r>
              <a:rPr lang="en-US" dirty="0" smtClean="0">
                <a:latin typeface="Monaco"/>
                <a:cs typeface="Monaco"/>
              </a:rPr>
              <a:t>ean(</a:t>
            </a:r>
            <a:r>
              <a:rPr lang="en-US" dirty="0" err="1" smtClean="0">
                <a:latin typeface="Monaco"/>
                <a:cs typeface="Monaco"/>
              </a:rPr>
              <a:t>outlier_example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sd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outlier_example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9332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Average: 6.1 feet</a:t>
            </a:r>
          </a:p>
          <a:p>
            <a:pPr marL="0" indent="0">
              <a:buNone/>
            </a:pPr>
            <a:r>
              <a:rPr lang="en-US" sz="4400" dirty="0" smtClean="0"/>
              <a:t>Standard Deviation: 7.8 feet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4358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9f443fbbccd23875271cd56c863fbbd865b1124"/>
</p:tagLst>
</file>

<file path=ppt/theme/theme1.xml><?xml version="1.0" encoding="utf-8"?>
<a:theme xmlns:a="http://schemas.openxmlformats.org/drawingml/2006/main" name="OnlineCours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OnlineCourseTemplate.potx</Template>
  <TotalTime>9832</TotalTime>
  <Words>152</Words>
  <Application>Microsoft Macintosh PowerPoint</Application>
  <PresentationFormat>On-screen Show (16:9)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OnlineCourseTemplate</vt:lpstr>
      <vt:lpstr>Workflows Everywhere</vt:lpstr>
      <vt:lpstr>Typical Workflow</vt:lpstr>
      <vt:lpstr>PowerPoint Presentation</vt:lpstr>
      <vt:lpstr>Interactive Data Analysis</vt:lpstr>
      <vt:lpstr>PowerPoint Presentation</vt:lpstr>
      <vt:lpstr>Demographic Summary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 Irizarry</dc:creator>
  <cp:lastModifiedBy>Rafael Irizarry</cp:lastModifiedBy>
  <cp:revision>400</cp:revision>
  <cp:lastPrinted>2015-11-01T14:31:36Z</cp:lastPrinted>
  <dcterms:created xsi:type="dcterms:W3CDTF">2013-12-17T18:03:29Z</dcterms:created>
  <dcterms:modified xsi:type="dcterms:W3CDTF">2017-07-08T14:00:09Z</dcterms:modified>
</cp:coreProperties>
</file>