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612C84-D6C0-4677-8C0B-A2F68915AAD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5"/>
            <p14:sldId id="266"/>
            <p14:sldId id="264"/>
          </p14:sldIdLst>
        </p14:section>
      </p14:section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4D82B5F-C82E-FC0F-28A3-8A1C8A856175}" name="Arvin Dodangeh" initials="AD" userId="6f4e99a05664bd7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96" d="100"/>
          <a:sy n="96" d="100"/>
        </p:scale>
        <p:origin x="5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8027A-00AC-436F-B864-EEC28569F4C6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4401E-48F3-4E83-A209-DD29D193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36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1B6-A575-43EA-BF81-59FC8D84DE1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B30-5827-403D-9E77-5F2028F4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2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1B6-A575-43EA-BF81-59FC8D84DE1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B30-5827-403D-9E77-5F2028F4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8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1B6-A575-43EA-BF81-59FC8D84DE1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B30-5827-403D-9E77-5F2028F44E2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0825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1B6-A575-43EA-BF81-59FC8D84DE1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B30-5827-403D-9E77-5F2028F4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25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1B6-A575-43EA-BF81-59FC8D84DE1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B30-5827-403D-9E77-5F2028F44E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05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1B6-A575-43EA-BF81-59FC8D84DE1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B30-5827-403D-9E77-5F2028F4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6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1B6-A575-43EA-BF81-59FC8D84DE1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B30-5827-403D-9E77-5F2028F4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0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1B6-A575-43EA-BF81-59FC8D84DE1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B30-5827-403D-9E77-5F2028F4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1B6-A575-43EA-BF81-59FC8D84DE1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B30-5827-403D-9E77-5F2028F4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5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1B6-A575-43EA-BF81-59FC8D84DE1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B30-5827-403D-9E77-5F2028F4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5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1B6-A575-43EA-BF81-59FC8D84DE1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B30-5827-403D-9E77-5F2028F4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7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1B6-A575-43EA-BF81-59FC8D84DE1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B30-5827-403D-9E77-5F2028F4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5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1B6-A575-43EA-BF81-59FC8D84DE1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B30-5827-403D-9E77-5F2028F4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1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1B6-A575-43EA-BF81-59FC8D84DE1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B30-5827-403D-9E77-5F2028F4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4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1B6-A575-43EA-BF81-59FC8D84DE1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B30-5827-403D-9E77-5F2028F4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1B6-A575-43EA-BF81-59FC8D84DE1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B30-5827-403D-9E77-5F2028F4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7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611B6-A575-43EA-BF81-59FC8D84DE1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29EB30-5827-403D-9E77-5F2028F4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5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4725-0228-645D-9819-B01352794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635" y="2404531"/>
            <a:ext cx="9130747" cy="1024469"/>
          </a:xfrm>
        </p:spPr>
        <p:txBody>
          <a:bodyPr>
            <a:normAutofit/>
          </a:bodyPr>
          <a:lstStyle/>
          <a:p>
            <a:pPr algn="ctr"/>
            <a:r>
              <a:rPr lang="en-US" sz="3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Colgate's Digital Shelf Performance Analysis</a:t>
            </a:r>
            <a:endParaRPr lang="en-US" sz="3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AFFDB-BDA7-D80F-527F-74DEBFFA1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239907" cy="109689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Analyzing Changes in Product Content Performance</a:t>
            </a:r>
          </a:p>
          <a:p>
            <a:pPr algn="l"/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Arvin Dodangeh </a:t>
            </a:r>
          </a:p>
          <a:p>
            <a:pPr algn="l"/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: 02/03/2024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536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3A8E-2679-D594-78DE-A549F5C7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ACA27-67B1-EC5F-AE10-0DFF53C6F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Key Findings: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We discovered that Retailer 2's content scores have been on a decline over time, while Retailer 3's scores are on the rise. Overall, Retailer 3 seems to be performing better than Retailer 2.</a:t>
            </a:r>
          </a:p>
          <a:p>
            <a:pPr algn="just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Implications: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This highlights how crucial it is for Colgate to keep an eye on their digital shelf performance. Understanding these differences between retailers can help tailor strategies effectively.</a:t>
            </a:r>
          </a:p>
          <a:p>
            <a:pPr algn="just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Recommendations: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We suggest Colgate focus on areas where Retailer 2 is lagging behind. By refining their digital shelf strategy and prioritizing key initiatives, they can gain a competitive edge in the market.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75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A5FF-4FF0-AFA8-8435-5EBEDF64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439" y="510209"/>
            <a:ext cx="8596668" cy="1320800"/>
          </a:xfrm>
        </p:spPr>
        <p:txBody>
          <a:bodyPr>
            <a:normAutofit/>
          </a:bodyPr>
          <a:lstStyle/>
          <a:p>
            <a:r>
              <a:rPr lang="en-US" sz="3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Introduction : </a:t>
            </a:r>
            <a:endParaRPr lang="en-US" sz="3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9B09-D7F7-5B2E-D150-28E8EB6AE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39" y="1488613"/>
            <a:ext cx="8596668" cy="436884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19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Purpose: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7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aim is to explore shifts in product content performance for Colgate goods on the digital shelf.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7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9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Importance: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7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digital shelf plays a pivotal role for Colgate, shaping customer interactions, brand perception, and ultimately, sales.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7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9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Objectives:</a:t>
            </a:r>
            <a:endParaRPr lang="en-US" sz="19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17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Compare Retailer 2 and Retailer 3 performance, focusing on product content score and other vital metrics.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17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Examine the evolution of product content performance between Q1 2023 and Q4 2022.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17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 areas for improvement and opportunities to enhance Colgate's digital shelf presence.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996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9ABE-1C26-66DA-B19F-803CE9A8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65" y="139148"/>
            <a:ext cx="8596668" cy="660400"/>
          </a:xfrm>
        </p:spPr>
        <p:txBody>
          <a:bodyPr>
            <a:normAutofit/>
          </a:bodyPr>
          <a:lstStyle/>
          <a:p>
            <a:r>
              <a:rPr lang="en-US" sz="3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Overview :</a:t>
            </a:r>
            <a:endParaRPr lang="en-US" sz="3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C1B6D-2458-9251-A70C-9183584A8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65" y="799548"/>
            <a:ext cx="9752126" cy="4110383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72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Sources: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72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analysis was conducted using data from Google Sheets and processed in Python using </a:t>
            </a:r>
            <a:r>
              <a:rPr lang="en-US" sz="5600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5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Notebook.</a:t>
            </a:r>
          </a:p>
          <a:p>
            <a:pPr algn="just"/>
            <a:endParaRPr lang="en-US" sz="64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72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Metrics and Columns Analyzed: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72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key metrics and columns analyzed include: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5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Retailer information (Retailer 2 and Retailer 3)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5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EAN (European Article Number), UPC (Universal Product Code), RPC (Retail Price Channel), Product Model Number, Product Title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5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Performance metrics: Total Score, Total Score (Change), Product Content Score, Product Content Score (Change), Assortment &amp; Availability Score, Assortment &amp; Availability Score (Change), Ratings &amp; Reviews Score, Ratings &amp; Reviews Score (Change), Placement Score, Placement Score (Change)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5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Category and Subcategory information</a:t>
            </a:r>
          </a:p>
          <a:p>
            <a:pPr lvl="1" algn="just">
              <a:buFont typeface="Wingdings" panose="05000000000000000000" pitchFamily="2" charset="2"/>
              <a:buChar char="v"/>
            </a:pPr>
            <a:endParaRPr lang="en-US" sz="56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72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Cleaning and Preprocessing: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5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Several preprocessing steps were undertaken, including: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5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Dropping duplicate rows and handling missing values to ensure data integrity.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5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Merging datasets from different time frames (Q1 2023 and Q4 2022) and retailers (Retailer 2 and Retailer 3) for comparative analysis.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5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Utilizing KNN imputer to fill missing values in content score and content score change columns.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29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9D3E-E4A0-AC95-CCBE-5CB7BDA1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Methodology:</a:t>
            </a:r>
            <a:endParaRPr lang="en-US" sz="3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DD9B4-2066-C979-4B9E-4BD974EBD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43" y="1670259"/>
            <a:ext cx="9586474" cy="3995045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sz="26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 Approach: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5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get a clear picture, we focused on a specific list of EANs provided in the task. This helped us maintain consistency and relevance throughout our analysis.</a:t>
            </a:r>
          </a:p>
          <a:p>
            <a:pPr algn="just"/>
            <a:endParaRPr lang="en-US" sz="17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6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Grouping and Comparison: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5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took the data from both Q1 and Q4 for Retailer 2 and Retailer 3 and grouped it by categories and subcategories. This allowed us to compare apples to apples and oranges to oranges, so to speak.</a:t>
            </a:r>
          </a:p>
          <a:p>
            <a:pPr algn="just"/>
            <a:endParaRPr lang="en-US" sz="17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6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Metric Comparison: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comparing different metrics, we opted for the mean values of these metrics for Q1 and Q4 for each retailer. This approach provided us with a consolidated view of the performance metrics over the specified time frames.</a:t>
            </a:r>
          </a:p>
          <a:p>
            <a:pPr algn="just"/>
            <a:endParaRPr lang="en-US" sz="17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6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Statistical Techniques and Algorithms: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5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handle missing data, the KNN (K-Nearest Neighbors) imputation algorithm was employed. This technique helped in filling missing values in content score and content score change columns, ensuring a more comprehensive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73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52A4-CE05-EC23-CA93-31EE668D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3603"/>
            <a:ext cx="8596668" cy="1239078"/>
          </a:xfrm>
        </p:spPr>
        <p:txBody>
          <a:bodyPr>
            <a:normAutofit/>
          </a:bodyPr>
          <a:lstStyle/>
          <a:p>
            <a:r>
              <a:rPr lang="fr-FR" sz="3400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Retailer</a:t>
            </a:r>
            <a:r>
              <a:rPr lang="fr-FR" sz="3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Comparaison </a:t>
            </a:r>
            <a:r>
              <a:rPr lang="fr-FR" sz="3400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fr-FR" sz="3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(Q1,Q4) : </a:t>
            </a:r>
            <a:endParaRPr lang="en-US" sz="3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E0DAF66-632F-5B68-BA56-ABD3A58C5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3" y="855122"/>
            <a:ext cx="4450155" cy="1490870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Retailer 2's content scores consistently decreased across all categories in Q1 and Q4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1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magnitude of these negative changes varied, but none of Retailer 2's categories showed positive score improvements.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consistent decreases suggest that Retailer 2's content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1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strategy in Q1 and Q4 might not have been as effective as it could have been.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A1235068-19BE-FC9B-DFE5-6A7EB79E29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189" y="2485135"/>
            <a:ext cx="5157787" cy="2578893"/>
          </a:xfrm>
          <a:ln>
            <a:solidFill>
              <a:schemeClr val="bg1"/>
            </a:solidFill>
          </a:ln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C09411A-308A-7471-0A07-6BF0CA714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207" y="826699"/>
            <a:ext cx="3793985" cy="1490870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1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contrast, Retailer 3 experienced positive content score changes in all categories for both Q1 and Q4.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1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 there were a few negative changes in Retailer 3, the overall trend was positive, indicating a generally more effective content strategy compared to Retailer 2 in Q1 and Q4.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BC1075C8-D7B0-5F7D-550C-739A478687E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05" y="2517918"/>
            <a:ext cx="5183188" cy="2591594"/>
          </a:xfr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C81950B-092D-B6EA-C7F6-6AE4626D5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1" y="5231595"/>
            <a:ext cx="5113062" cy="100435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CD7556E-FD19-A7B1-7C7B-4F58797C54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189" y="5231594"/>
            <a:ext cx="5735428" cy="100435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7347794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2D4F-8CC8-6EE1-CD1D-4E2ED2CF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79171"/>
            <a:ext cx="8596668" cy="1320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Subc</a:t>
            </a:r>
            <a:r>
              <a:rPr lang="en-US" sz="2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ategory Analysis of content score difference :  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F6FF4DA-5CB8-2277-5F78-070CD7533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3" y="651457"/>
            <a:ext cx="4185623" cy="2048132"/>
          </a:xfrm>
        </p:spPr>
        <p:txBody>
          <a:bodyPr>
            <a:normAutofit fontScale="25000" lnSpcReduction="20000"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Retailer 2's content </a:t>
            </a:r>
            <a:r>
              <a:rPr lang="en-US" sz="44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score changes reveal a predominantly negative trend across most subcategories in Q1 and Q4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 Mouthwash saw a positive change, the Oral Care category overall experienced the steepest decline in content score, highlighting areas for improvement.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Subcategory</a:t>
            </a:r>
            <a:r>
              <a:rPr lang="en-US" sz="44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(Liquid/Gel) stands out with the most significant negative change, suggesting potential optimization opportunities.</a:t>
            </a:r>
          </a:p>
          <a:p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C19DF205-BE31-3A08-20A4-795C43AB7F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76" y="3027683"/>
            <a:ext cx="5354091" cy="3569393"/>
          </a:xfr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F429641-1A73-C7F6-64CA-E7258908D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689113"/>
            <a:ext cx="4738104" cy="2048132"/>
          </a:xfrm>
        </p:spPr>
        <p:txBody>
          <a:bodyPr>
            <a:normAutofit fontScale="25000" lnSpcReduction="20000"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 all Retailer 3 categories show positive content score changes, some subcategories within each category exhibit negative trends, indicating room for improvement.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Home Care emerges as the top performer with the most positive content score change in Retailer 3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important to note that subcategories within each category can have varying performance levels. Even with an overall positive category trend, subcategories with lower scores and higher representation can contribute to a negative difference at the subcategory level.</a:t>
            </a:r>
            <a:br>
              <a:rPr lang="en-US" dirty="0"/>
            </a:br>
            <a:endParaRPr lang="en-US" dirty="0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845E0F12-A296-3BE8-C0D0-9B22BA293D2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667" y="2921667"/>
            <a:ext cx="5447541" cy="3631693"/>
          </a:xfrm>
        </p:spPr>
      </p:pic>
      <p:sp>
        <p:nvSpPr>
          <p:cNvPr id="30" name="Arrow: Down 29">
            <a:extLst>
              <a:ext uri="{FF2B5EF4-FFF2-40B4-BE49-F238E27FC236}">
                <a16:creationId xmlns:a16="http://schemas.microsoft.com/office/drawing/2014/main" id="{9951ABAB-34D6-2FF2-D3C3-B51F58B276F2}"/>
              </a:ext>
            </a:extLst>
          </p:cNvPr>
          <p:cNvSpPr/>
          <p:nvPr/>
        </p:nvSpPr>
        <p:spPr>
          <a:xfrm>
            <a:off x="2397640" y="2477512"/>
            <a:ext cx="655982" cy="474861"/>
          </a:xfrm>
          <a:prstGeom prst="down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B33FF747-7AA5-01A9-44E7-A1D7D8AE84DC}"/>
              </a:ext>
            </a:extLst>
          </p:cNvPr>
          <p:cNvSpPr/>
          <p:nvPr/>
        </p:nvSpPr>
        <p:spPr>
          <a:xfrm>
            <a:off x="7251766" y="2522116"/>
            <a:ext cx="576470" cy="430257"/>
          </a:xfrm>
          <a:prstGeom prst="down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29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8AEB150B-2AEB-63E0-7161-37BFF8C8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25346"/>
            <a:ext cx="8596668" cy="691025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Subc</a:t>
            </a:r>
            <a:r>
              <a:rPr lang="en-US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ategory Analysis  of content score(change) difference :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2374482-616B-1872-0570-C05906FAB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675862"/>
            <a:ext cx="4185623" cy="2061384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1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Retailer 2's content score changes reveal a predominantly negative trend across most subcategories, particularly for Cleaners (Liquid/Gel) and Antiperspirant/Deodorant, which experienced the largest declines in Q1 and Q4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 Cleaners (Liquid/Gel) saw the sharpest negative change, this doesn't necessarily contradict a positive content strategy. It's crucial to analyze category and subcategory trends holistically to understand the bigger picture.</a:t>
            </a:r>
            <a:br>
              <a:rPr lang="en-US" sz="1100" dirty="0"/>
            </a:br>
            <a:endParaRPr lang="en-US" sz="1100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AD3CD77F-7BFE-8A41-56A9-6654E15DB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0" y="2994553"/>
            <a:ext cx="5220460" cy="3263150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2FA594B-5E8F-8EB5-EEBF-78BA40B5B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675861"/>
            <a:ext cx="4185618" cy="2061384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US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dirty="0"/>
              <a:t> </a:t>
            </a:r>
            <a:r>
              <a:rPr lang="en-US" sz="44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Among Retailer 3's subcategories, Cleaners (Liquid/Gel) stands out with the most positive change in content score, indicating improvement efforts in this area.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Remember that subcategory performance can differ within categories. While Home Care showed a positive overall trend in the bar chart, the heatmap reveals that the Cleaners (Liquid/Gel) subcategory within Home Care had a positive change, contributing to the overall positive category trend. This highlights the importance of analyzing both category and subcategory levels for nuanced insights.</a:t>
            </a:r>
            <a:br>
              <a:rPr lang="en-US" b="0" dirty="0">
                <a:solidFill>
                  <a:srgbClr val="1F1F1F"/>
                </a:solidFill>
                <a:latin typeface="Google Sans"/>
              </a:rPr>
            </a:br>
            <a:br>
              <a:rPr lang="en-US" b="0" dirty="0">
                <a:solidFill>
                  <a:srgbClr val="1F1F1F"/>
                </a:solidFill>
                <a:latin typeface="Google Sans"/>
              </a:rPr>
            </a:br>
            <a:r>
              <a:rPr lang="en-US" b="0" dirty="0">
                <a:solidFill>
                  <a:srgbClr val="1F1F1F"/>
                </a:solidFill>
                <a:latin typeface="Google Sans"/>
              </a:rPr>
              <a:t> </a:t>
            </a:r>
            <a:endParaRPr lang="en-US" dirty="0"/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E71EAEC8-390E-E0EE-9E2A-BC8F462A02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269" y="2994553"/>
            <a:ext cx="5379965" cy="3263150"/>
          </a:xfr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A8556BA3-0C1C-9B8F-9501-3F9E0E732336}"/>
              </a:ext>
            </a:extLst>
          </p:cNvPr>
          <p:cNvSpPr/>
          <p:nvPr/>
        </p:nvSpPr>
        <p:spPr>
          <a:xfrm>
            <a:off x="7181192" y="2499814"/>
            <a:ext cx="655982" cy="474861"/>
          </a:xfrm>
          <a:prstGeom prst="down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8CB768BF-3F83-A706-397B-FAD5EC2BD998}"/>
              </a:ext>
            </a:extLst>
          </p:cNvPr>
          <p:cNvSpPr/>
          <p:nvPr/>
        </p:nvSpPr>
        <p:spPr>
          <a:xfrm>
            <a:off x="2226876" y="2519692"/>
            <a:ext cx="655982" cy="474861"/>
          </a:xfrm>
          <a:prstGeom prst="down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73043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E4EB-75FD-523E-E29F-A1D0FF81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45" y="342968"/>
            <a:ext cx="3932237" cy="659296"/>
          </a:xfrm>
        </p:spPr>
        <p:txBody>
          <a:bodyPr>
            <a:noAutofit/>
          </a:bodyPr>
          <a:lstStyle/>
          <a:p>
            <a:r>
              <a:rPr lang="en-US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Other Metrics  Analysis</a:t>
            </a:r>
            <a:br>
              <a:rPr lang="en-US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Retailer 2 : 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2EBB1E-88D9-26AC-BA8C-975C2CCB4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182" y="0"/>
            <a:ext cx="7989819" cy="68580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C57574-893E-7338-395A-AF7A7A0F5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9945" y="1630755"/>
            <a:ext cx="3480420" cy="335206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Across most metrics for Retailer 2 in Q1, we see little to no improvement, except for a positive change in the Personal Care category's Placement score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overall pattern across these metrics suggests that Retailer 2's performance in Q1 remained stagnant or declined in most areas.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most metrics showed no improvement, it's encouraging to see positive changes in both Assortment &amp; Availability and Placement scores for the Personal Care category in Q1.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656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6E50F1-470E-56F4-FB38-7840EEA7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21" y="0"/>
            <a:ext cx="3854528" cy="1278466"/>
          </a:xfrm>
        </p:spPr>
        <p:txBody>
          <a:bodyPr>
            <a:normAutofit/>
          </a:bodyPr>
          <a:lstStyle/>
          <a:p>
            <a:r>
              <a:rPr lang="en-US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Other Metrics  Analysis</a:t>
            </a:r>
            <a:br>
              <a:rPr lang="en-US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Retailer 3 :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9075F8-FA62-71D6-92EF-D5F6F32FE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57" y="6994"/>
            <a:ext cx="8037443" cy="685100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AA45AA-E9B1-29AA-D923-778018AE2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0621" y="1763277"/>
            <a:ext cx="3311570" cy="3318932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Retailer 3 exhibits positive changes across most metrics, indicating improved performance and strategic planning compared to Q1.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Content scores also show a generally positive trend, further reinforcing strong performance in Q1.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Home Care category stands out with particularly significant improvements in Total Score and Assortment &amp; Availability, suggesting targeted efforts in these areas.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60731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</TotalTime>
  <Words>1202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Google Sans</vt:lpstr>
      <vt:lpstr>Söhne</vt:lpstr>
      <vt:lpstr>Trebuchet MS</vt:lpstr>
      <vt:lpstr>Wingdings</vt:lpstr>
      <vt:lpstr>Wingdings 3</vt:lpstr>
      <vt:lpstr>Facet</vt:lpstr>
      <vt:lpstr>Colgate's Digital Shelf Performance Analysis</vt:lpstr>
      <vt:lpstr>Introduction : </vt:lpstr>
      <vt:lpstr>Data Overview :</vt:lpstr>
      <vt:lpstr>Methodology:</vt:lpstr>
      <vt:lpstr>Retailer Comparaison between (Q1,Q4) : </vt:lpstr>
      <vt:lpstr>Subcategory Analysis of content score difference :  </vt:lpstr>
      <vt:lpstr>Subcategory Analysis  of content score(change) difference :</vt:lpstr>
      <vt:lpstr>Other Metrics  Analysis Retailer 2 : </vt:lpstr>
      <vt:lpstr>Other Metrics  Analysis Retailer 3 :</vt:lpstr>
      <vt:lpstr>Conclusions: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Colgate's Digital Shelf Performance Analysis</dc:title>
  <dc:creator>Arvin Dodangeh</dc:creator>
  <cp:lastModifiedBy>Arvin Dodangeh</cp:lastModifiedBy>
  <cp:revision>9</cp:revision>
  <dcterms:created xsi:type="dcterms:W3CDTF">2024-02-03T09:03:54Z</dcterms:created>
  <dcterms:modified xsi:type="dcterms:W3CDTF">2024-02-03T13:04:45Z</dcterms:modified>
</cp:coreProperties>
</file>