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Oxygen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xygen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regular.fntdata"/><Relationship Id="rId27" Type="http://schemas.openxmlformats.org/officeDocument/2006/relationships/font" Target="fonts/Oxyge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827613855_1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82761385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827613855_1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82761385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827613855_1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827613855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827613855_1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827613855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59be35d91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59be35d9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827613855_1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827613855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827613855_1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82761385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827613855_1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827613855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5a509caaf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5a509ca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827613855_1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82761385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827613855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82761385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827613855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82761385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827613855_1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8276138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650" y="2626031"/>
            <a:ext cx="9144000" cy="1886700"/>
          </a:xfrm>
          <a:prstGeom prst="rect">
            <a:avLst/>
          </a:prstGeom>
          <a:solidFill>
            <a:srgbClr val="004430">
              <a:alpha val="5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9175" y="2963363"/>
            <a:ext cx="6598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4265975"/>
            <a:ext cx="9197400" cy="883431"/>
            <a:chOff x="0" y="5687967"/>
            <a:chExt cx="9197400" cy="1177908"/>
          </a:xfrm>
        </p:grpSpPr>
        <p:sp>
          <p:nvSpPr>
            <p:cNvPr id="13" name="Google Shape;13;p2"/>
            <p:cNvSpPr/>
            <p:nvPr/>
          </p:nvSpPr>
          <p:spPr>
            <a:xfrm>
              <a:off x="0" y="5948175"/>
              <a:ext cx="9197400" cy="91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8800" y="5687967"/>
              <a:ext cx="457800" cy="336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(leaf)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2257426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4414202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1"/>
          <p:cNvSpPr txBox="1"/>
          <p:nvPr>
            <p:ph idx="3" type="body"/>
          </p:nvPr>
        </p:nvSpPr>
        <p:spPr>
          <a:xfrm>
            <a:off x="6570979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b="29557" l="5767" r="0" t="29553"/>
          <a:stretch/>
        </p:blipFill>
        <p:spPr>
          <a:xfrm flipH="1" rot="10800000">
            <a:off x="0" y="644575"/>
            <a:ext cx="1943100" cy="8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(sea)">
  <p:cSld name="TITLE_AND_TWO_COLUMNS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2257426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4414202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7" name="Google Shape;77;p12"/>
          <p:cNvSpPr txBox="1"/>
          <p:nvPr>
            <p:ph idx="3" type="body"/>
          </p:nvPr>
        </p:nvSpPr>
        <p:spPr>
          <a:xfrm>
            <a:off x="6570979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ea, Ocean, Infinity, Wide," id="80" name="Google Shape;80;p12"/>
          <p:cNvPicPr preferRelativeResize="0"/>
          <p:nvPr/>
        </p:nvPicPr>
        <p:blipFill rotWithShape="1">
          <a:blip r:embed="rId2">
            <a:alphaModFix/>
          </a:blip>
          <a:srcRect b="28536" l="14499" r="47082" t="41827"/>
          <a:stretch/>
        </p:blipFill>
        <p:spPr>
          <a:xfrm>
            <a:off x="0" y="644600"/>
            <a:ext cx="1943101" cy="8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(sky)">
  <p:cSld name="TITLE_AND_TWO_COLUMNS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2257426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414202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6570979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lat land, big sky, Wicken Fen" id="88" name="Google Shape;88;p13"/>
          <p:cNvPicPr preferRelativeResize="0"/>
          <p:nvPr/>
        </p:nvPicPr>
        <p:blipFill rotWithShape="1">
          <a:blip r:embed="rId2">
            <a:alphaModFix/>
          </a:blip>
          <a:srcRect b="32459" l="20350" r="33752" t="27743"/>
          <a:stretch/>
        </p:blipFill>
        <p:spPr>
          <a:xfrm>
            <a:off x="0" y="644600"/>
            <a:ext cx="1943101" cy="8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82184"/>
            <a:ext cx="8229600" cy="5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4345650" y="47498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4345650" y="47498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APTION_ONLY_1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4345650" y="47498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leaf)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261900" y="208013"/>
            <a:ext cx="8620200" cy="4727400"/>
          </a:xfrm>
          <a:prstGeom prst="rect">
            <a:avLst/>
          </a:prstGeom>
          <a:solidFill>
            <a:srgbClr val="8EC641">
              <a:alpha val="8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ky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261900" y="208013"/>
            <a:ext cx="8620200" cy="4727400"/>
          </a:xfrm>
          <a:prstGeom prst="rect">
            <a:avLst/>
          </a:prstGeom>
          <a:solidFill>
            <a:srgbClr val="689EE1">
              <a:alpha val="8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ea)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261900" y="208013"/>
            <a:ext cx="8620200" cy="4727400"/>
          </a:xfrm>
          <a:prstGeom prst="rect">
            <a:avLst/>
          </a:prstGeom>
          <a:solidFill>
            <a:srgbClr val="539EB9">
              <a:alpha val="8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7650" y="1742525"/>
            <a:ext cx="9159300" cy="3400975"/>
          </a:xfrm>
          <a:custGeom>
            <a:rect b="b" l="l" r="r" t="t"/>
            <a:pathLst>
              <a:path extrusionOk="0" h="136039" w="366372">
                <a:moveTo>
                  <a:pt x="0" y="255"/>
                </a:moveTo>
                <a:lnTo>
                  <a:pt x="0" y="136039"/>
                </a:lnTo>
                <a:lnTo>
                  <a:pt x="366372" y="136039"/>
                </a:lnTo>
                <a:lnTo>
                  <a:pt x="366372" y="255"/>
                </a:lnTo>
                <a:lnTo>
                  <a:pt x="54110" y="0"/>
                </a:lnTo>
                <a:lnTo>
                  <a:pt x="45720" y="10462"/>
                </a:lnTo>
                <a:lnTo>
                  <a:pt x="36991" y="6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884073" y="2166312"/>
            <a:ext cx="5660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84073" y="3411563"/>
            <a:ext cx="5660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8304" l="0" r="0" t="8313"/>
          <a:stretch/>
        </p:blipFill>
        <p:spPr>
          <a:xfrm rot="-5400000">
            <a:off x="3554205" y="454046"/>
            <a:ext cx="2035624" cy="112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4008250" y="1152569"/>
            <a:ext cx="1127700" cy="883200"/>
          </a:xfrm>
          <a:prstGeom prst="rect">
            <a:avLst/>
          </a:prstGeom>
          <a:solidFill>
            <a:srgbClr val="004430">
              <a:alpha val="5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624650" y="2161800"/>
            <a:ext cx="5894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◍"/>
              <a:defRPr i="1">
                <a:solidFill>
                  <a:schemeClr val="dk2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i="1">
                <a:solidFill>
                  <a:schemeClr val="dk2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i="1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i="1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i="1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i="1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i="1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i="1">
                <a:solidFill>
                  <a:schemeClr val="dk2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i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3593400" y="107464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 sz="9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345650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(leaf)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◍"/>
              <a:defRPr sz="24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29557" l="5767" r="0" t="29553"/>
          <a:stretch/>
        </p:blipFill>
        <p:spPr>
          <a:xfrm flipH="1" rot="10800000">
            <a:off x="0" y="644575"/>
            <a:ext cx="1943100" cy="8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(sea)">
  <p:cSld name="TITLE_AND_BOD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◍"/>
              <a:defRPr sz="24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descr="Sea, Ocean, Infinity, Wide," id="36" name="Google Shape;36;p6"/>
          <p:cNvPicPr preferRelativeResize="0"/>
          <p:nvPr/>
        </p:nvPicPr>
        <p:blipFill rotWithShape="1">
          <a:blip r:embed="rId2">
            <a:alphaModFix/>
          </a:blip>
          <a:srcRect b="28536" l="14499" r="47082" t="41827"/>
          <a:stretch/>
        </p:blipFill>
        <p:spPr>
          <a:xfrm>
            <a:off x="0" y="644600"/>
            <a:ext cx="1943101" cy="8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(sky)">
  <p:cSld name="TITLE_AND_BODY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◍"/>
              <a:defRPr sz="24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descr="Flat land, big sky, Wicken Fen" id="42" name="Google Shape;42;p7"/>
          <p:cNvPicPr preferRelativeResize="0"/>
          <p:nvPr/>
        </p:nvPicPr>
        <p:blipFill rotWithShape="1">
          <a:blip r:embed="rId2">
            <a:alphaModFix/>
          </a:blip>
          <a:srcRect b="32459" l="20350" r="33752" t="27743"/>
          <a:stretch/>
        </p:blipFill>
        <p:spPr>
          <a:xfrm>
            <a:off x="0" y="644600"/>
            <a:ext cx="1943101" cy="8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leaf)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2257425" y="1764506"/>
            <a:ext cx="3120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5566073" y="1764506"/>
            <a:ext cx="3120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29557" l="5767" r="0" t="29553"/>
          <a:stretch/>
        </p:blipFill>
        <p:spPr>
          <a:xfrm flipH="1" rot="10800000">
            <a:off x="0" y="644575"/>
            <a:ext cx="1943100" cy="8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sea)">
  <p:cSld name="TITLE_AND_TWO_COLUMNS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2257425" y="1764506"/>
            <a:ext cx="3120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◍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5566073" y="1764506"/>
            <a:ext cx="3120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◍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ea, Ocean, Infinity, Wide," id="57" name="Google Shape;57;p9"/>
          <p:cNvPicPr preferRelativeResize="0"/>
          <p:nvPr/>
        </p:nvPicPr>
        <p:blipFill rotWithShape="1">
          <a:blip r:embed="rId2">
            <a:alphaModFix/>
          </a:blip>
          <a:srcRect b="28536" l="14499" r="47082" t="41827"/>
          <a:stretch/>
        </p:blipFill>
        <p:spPr>
          <a:xfrm>
            <a:off x="0" y="644600"/>
            <a:ext cx="1943101" cy="8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sky)">
  <p:cSld name="TITLE_AND_TWO_COLUMNS_2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257425" y="1764506"/>
            <a:ext cx="3120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◍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5566073" y="1764506"/>
            <a:ext cx="3120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◍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lat land, big sky, Wicken Fen" id="64" name="Google Shape;64;p10"/>
          <p:cNvPicPr preferRelativeResize="0"/>
          <p:nvPr/>
        </p:nvPicPr>
        <p:blipFill rotWithShape="1">
          <a:blip r:embed="rId2">
            <a:alphaModFix/>
          </a:blip>
          <a:srcRect b="32459" l="20350" r="33752" t="27743"/>
          <a:stretch/>
        </p:blipFill>
        <p:spPr>
          <a:xfrm>
            <a:off x="0" y="644600"/>
            <a:ext cx="1943101" cy="8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1" sz="24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◍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○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719175" y="2963363"/>
            <a:ext cx="6598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Plant Disease Detection using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transfer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learning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2257425" y="651700"/>
            <a:ext cx="61533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CNN</a:t>
            </a:r>
            <a:endParaRPr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29929" l="18006" r="15305" t="18601"/>
          <a:stretch/>
        </p:blipFill>
        <p:spPr>
          <a:xfrm>
            <a:off x="2257425" y="1566250"/>
            <a:ext cx="4008924" cy="23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6555050" y="1604925"/>
            <a:ext cx="204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Train accuracy of 54%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Validation accuracy of 43%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2257425" y="707000"/>
            <a:ext cx="61533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of simple CNN</a:t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1" name="Google Shape;211;p30"/>
          <p:cNvGrpSpPr/>
          <p:nvPr/>
        </p:nvGrpSpPr>
        <p:grpSpPr>
          <a:xfrm>
            <a:off x="6685731" y="749293"/>
            <a:ext cx="303698" cy="445825"/>
            <a:chOff x="655600" y="3183978"/>
            <a:chExt cx="490627" cy="720234"/>
          </a:xfrm>
        </p:grpSpPr>
        <p:sp>
          <p:nvSpPr>
            <p:cNvPr id="212" name="Google Shape;212;p3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 b="29929" l="18006" r="15305" t="18601"/>
          <a:stretch/>
        </p:blipFill>
        <p:spPr>
          <a:xfrm>
            <a:off x="401125" y="1824075"/>
            <a:ext cx="3641450" cy="210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/>
          <p:nvPr/>
        </p:nvSpPr>
        <p:spPr>
          <a:xfrm>
            <a:off x="367400" y="2565300"/>
            <a:ext cx="3055200" cy="171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4963100" y="1682250"/>
            <a:ext cx="27909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Removing from the model those layers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Keeping these 2 layers trained on the previous epochs, setting the parameters to be untrainable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Using this new model with 2 layers to build another model consisting of a model like the </a:t>
            </a:r>
            <a:r>
              <a:rPr lang="en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previous one plus the new model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" name="Google Shape;220;p30"/>
          <p:cNvCxnSpPr>
            <a:stCxn id="218" idx="6"/>
          </p:cNvCxnSpPr>
          <p:nvPr/>
        </p:nvCxnSpPr>
        <p:spPr>
          <a:xfrm flipH="1" rot="10800000">
            <a:off x="3422600" y="1862850"/>
            <a:ext cx="1720800" cy="15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0"/>
          <p:cNvSpPr/>
          <p:nvPr/>
        </p:nvSpPr>
        <p:spPr>
          <a:xfrm>
            <a:off x="528525" y="1740275"/>
            <a:ext cx="2945700" cy="76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30"/>
          <p:cNvCxnSpPr>
            <a:stCxn id="221" idx="6"/>
          </p:cNvCxnSpPr>
          <p:nvPr/>
        </p:nvCxnSpPr>
        <p:spPr>
          <a:xfrm flipH="1" rot="10800000">
            <a:off x="3474225" y="2094725"/>
            <a:ext cx="1669200" cy="2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2257425" y="663250"/>
            <a:ext cx="6153300" cy="5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the final model</a:t>
            </a:r>
            <a:endParaRPr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750" y="1247850"/>
            <a:ext cx="3976174" cy="36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- Inception resnet V2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◍"/>
            </a:pPr>
            <a:r>
              <a:rPr lang="en" sz="2200"/>
              <a:t>Trained on ImageNet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◍"/>
            </a:pPr>
            <a:r>
              <a:rPr lang="en" sz="2200"/>
              <a:t>We used the trained version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◍"/>
            </a:pPr>
            <a:r>
              <a:rPr lang="en" sz="2200"/>
              <a:t>We add a global average pooling layer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◍"/>
            </a:pPr>
            <a:r>
              <a:rPr lang="en" sz="2200"/>
              <a:t>We add a dropout layer with probability 0.2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◍"/>
            </a:pPr>
            <a:r>
              <a:rPr lang="en" sz="2200"/>
              <a:t>We add the prediction layer</a:t>
            </a:r>
            <a:endParaRPr sz="2200"/>
          </a:p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213817" y="1187648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5"/>
                </a:solidFill>
              </a:rPr>
              <a:t>‹#›</a:t>
            </a:fld>
            <a:endParaRPr>
              <a:solidFill>
                <a:schemeClr val="accent5"/>
              </a:solidFill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2089350" y="634475"/>
            <a:ext cx="55116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TL model</a:t>
            </a:r>
            <a:endParaRPr/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700" y="1355800"/>
            <a:ext cx="7105574" cy="3604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- Tuning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en"/>
              <a:t>Letting the parameters of the last 80 layers being trainable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lang="en"/>
              <a:t>Training the new model starting from the last epoch, for 15 epochs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8" name="Google Shape;258;p35"/>
          <p:cNvGrpSpPr/>
          <p:nvPr/>
        </p:nvGrpSpPr>
        <p:grpSpPr>
          <a:xfrm>
            <a:off x="4522082" y="1221775"/>
            <a:ext cx="378750" cy="277698"/>
            <a:chOff x="4610450" y="3703750"/>
            <a:chExt cx="453050" cy="332175"/>
          </a:xfrm>
        </p:grpSpPr>
        <p:sp>
          <p:nvSpPr>
            <p:cNvPr id="259" name="Google Shape;259;p35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2022600" y="660325"/>
            <a:ext cx="61185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the fine tuned model</a:t>
            </a:r>
            <a:endParaRPr/>
          </a:p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750" y="1252225"/>
            <a:ext cx="3874374" cy="37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2257425" y="625850"/>
            <a:ext cx="61533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the fine tuned model</a:t>
            </a:r>
            <a:endParaRPr/>
          </a:p>
        </p:txBody>
      </p:sp>
      <p:sp>
        <p:nvSpPr>
          <p:cNvPr id="273" name="Google Shape;273;p37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475" y="1422725"/>
            <a:ext cx="5861375" cy="29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ctrTitle"/>
          </p:nvPr>
        </p:nvSpPr>
        <p:spPr>
          <a:xfrm>
            <a:off x="884073" y="2166312"/>
            <a:ext cx="5660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0" name="Google Shape;280;p38"/>
          <p:cNvSpPr txBox="1"/>
          <p:nvPr>
            <p:ph idx="1" type="subTitle"/>
          </p:nvPr>
        </p:nvSpPr>
        <p:spPr>
          <a:xfrm>
            <a:off x="834275" y="3703982"/>
            <a:ext cx="5759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for your attention.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PlantVillage Dataset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530375" y="1614381"/>
            <a:ext cx="29502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More than 50K images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dataset contains an open access repository of images on plant health to enable the development of mobile disease diagnostics.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347002" y="1614381"/>
            <a:ext cx="30795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Different categories</a:t>
            </a:r>
            <a:endParaRPr b="1"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total 38 which contains: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 crop species,                                            17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fundal diseases, 4 bacterial diseases, 2 molds (oomycete) diseases, 2 viral diseases, and 1 disease caused by a mite. 12 crop species also have images of healthy leaves that are not visibly affected by a disease.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21"/>
          <p:cNvGrpSpPr/>
          <p:nvPr/>
        </p:nvGrpSpPr>
        <p:grpSpPr>
          <a:xfrm>
            <a:off x="6846471" y="1043671"/>
            <a:ext cx="318014" cy="414510"/>
            <a:chOff x="2624850" y="4296000"/>
            <a:chExt cx="380400" cy="495825"/>
          </a:xfrm>
        </p:grpSpPr>
        <p:sp>
          <p:nvSpPr>
            <p:cNvPr id="123" name="Google Shape;123;p21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ctrTitle"/>
          </p:nvPr>
        </p:nvSpPr>
        <p:spPr>
          <a:xfrm>
            <a:off x="566800" y="2166325"/>
            <a:ext cx="5660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task is to build a model capable to recognize if a leaf has a disease or not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749798" y="4215188"/>
            <a:ext cx="5660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32" name="Google Shape;132;p22"/>
          <p:cNvSpPr txBox="1"/>
          <p:nvPr>
            <p:ph idx="4294967295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6226907" y="2374484"/>
            <a:ext cx="445812" cy="394518"/>
            <a:chOff x="1510757" y="3225422"/>
            <a:chExt cx="720214" cy="637347"/>
          </a:xfrm>
        </p:grpSpPr>
        <p:sp>
          <p:nvSpPr>
            <p:cNvPr id="134" name="Google Shape;134;p22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1624650" y="2161800"/>
            <a:ext cx="5894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higher demand for total, safe and diverse foods to support the booming global population.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4345650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4375980" y="3956932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170225" y="7008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Past approach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269875" y="1686726"/>
            <a:ext cx="61533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en"/>
              <a:t>Support Vector Machines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lang="en"/>
              <a:t>K-means clustering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lang="en"/>
              <a:t>Neural Network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495175" y="3463275"/>
            <a:ext cx="798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of them are now not currently used for imagine recognition tasks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58" y="1829945"/>
            <a:ext cx="1231167" cy="12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Current approaches - state of the art CNN models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077275" y="1992525"/>
            <a:ext cx="6153300" cy="23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en">
                <a:solidFill>
                  <a:schemeClr val="accent1"/>
                </a:solidFill>
              </a:rPr>
              <a:t>AlexNet</a:t>
            </a:r>
            <a:endParaRPr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lang="en">
                <a:solidFill>
                  <a:schemeClr val="accent1"/>
                </a:solidFill>
              </a:rPr>
              <a:t>VGG16</a:t>
            </a:r>
            <a:endParaRPr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lang="en">
                <a:solidFill>
                  <a:schemeClr val="accent1"/>
                </a:solidFill>
              </a:rPr>
              <a:t>Inception V3</a:t>
            </a:r>
            <a:endParaRPr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lang="en">
                <a:solidFill>
                  <a:schemeClr val="accent1"/>
                </a:solidFill>
              </a:rPr>
              <a:t>Inception resnet V2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25"/>
          <p:cNvGrpSpPr/>
          <p:nvPr/>
        </p:nvGrpSpPr>
        <p:grpSpPr>
          <a:xfrm>
            <a:off x="3570518" y="1297879"/>
            <a:ext cx="427781" cy="316489"/>
            <a:chOff x="5255200" y="3006475"/>
            <a:chExt cx="511700" cy="378575"/>
          </a:xfrm>
        </p:grpSpPr>
        <p:sp>
          <p:nvSpPr>
            <p:cNvPr id="165" name="Google Shape;165;p2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5"/>
          <p:cNvSpPr/>
          <p:nvPr/>
        </p:nvSpPr>
        <p:spPr>
          <a:xfrm>
            <a:off x="5681228" y="32309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2257425" y="462700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approach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2257425" y="1269451"/>
            <a:ext cx="61533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Using simple CNN model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Adding complexity to the simple model</a:t>
            </a:r>
            <a:endParaRPr sz="2000"/>
          </a:p>
          <a:p>
            <a:pPr indent="-317500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Adding convolutional layer to the simpler model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Let the parameters of the simpler model being untrainable</a:t>
            </a:r>
            <a:endParaRPr sz="1400"/>
          </a:p>
          <a:p>
            <a:pPr indent="-355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Using </a:t>
            </a:r>
            <a:r>
              <a:rPr lang="en" sz="2000"/>
              <a:t>the Inception resnet v2 for transfer learning letting the parameters of this model being untrainable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2000"/>
              <a:buAutoNum type="arabicPeriod"/>
            </a:pPr>
            <a:r>
              <a:rPr lang="en" sz="2000"/>
              <a:t>Fine - tuning the last 80 layers of the Inception resnet V2</a:t>
            </a:r>
            <a:endParaRPr sz="2000"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1996600" y="484400"/>
            <a:ext cx="2154300" cy="5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About CNN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267125" y="2289325"/>
            <a:ext cx="42186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en"/>
              <a:t>Sparse interaction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lang="en"/>
              <a:t>Parameter sharing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lang="en"/>
              <a:t>Equivariant representation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325" y="795200"/>
            <a:ext cx="3257949" cy="13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925" y="2473025"/>
            <a:ext cx="3629902" cy="208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2275" y="495950"/>
            <a:ext cx="1691800" cy="1923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2257425" y="1764506"/>
            <a:ext cx="3120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Augmentation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</a:rPr>
              <a:t>Augmenting images by randomly flipping and rotating them.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2257425" y="834650"/>
            <a:ext cx="6153300" cy="4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reprocessing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075" y="1732888"/>
            <a:ext cx="3282108" cy="3224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28"/>
          <p:cNvGrpSpPr/>
          <p:nvPr/>
        </p:nvGrpSpPr>
        <p:grpSpPr>
          <a:xfrm>
            <a:off x="5171749" y="834639"/>
            <a:ext cx="324661" cy="338956"/>
            <a:chOff x="3294650" y="3652450"/>
            <a:chExt cx="388350" cy="405450"/>
          </a:xfrm>
        </p:grpSpPr>
        <p:sp>
          <p:nvSpPr>
            <p:cNvPr id="194" name="Google Shape;194;p2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iel template">
  <a:themeElements>
    <a:clrScheme name="Custom 347">
      <a:dk1>
        <a:srgbClr val="666666"/>
      </a:dk1>
      <a:lt1>
        <a:srgbClr val="FFFFFF"/>
      </a:lt1>
      <a:dk2>
        <a:srgbClr val="004430"/>
      </a:dk2>
      <a:lt2>
        <a:srgbClr val="DAE2E6"/>
      </a:lt2>
      <a:accent1>
        <a:srgbClr val="8EC641"/>
      </a:accent1>
      <a:accent2>
        <a:srgbClr val="004430"/>
      </a:accent2>
      <a:accent3>
        <a:srgbClr val="539EB9"/>
      </a:accent3>
      <a:accent4>
        <a:srgbClr val="689EE1"/>
      </a:accent4>
      <a:accent5>
        <a:srgbClr val="999999"/>
      </a:accent5>
      <a:accent6>
        <a:srgbClr val="779B91"/>
      </a:accent6>
      <a:hlink>
        <a:srgbClr val="689EE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