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59" r:id="rId5"/>
    <p:sldId id="265" r:id="rId6"/>
    <p:sldId id="261" r:id="rId7"/>
    <p:sldId id="266" r:id="rId8"/>
    <p:sldId id="260"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22510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65D19-A3CF-4477-B17C-BFC100FF747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188763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286709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347397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2885195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65D19-A3CF-4477-B17C-BFC100FF7475}"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1261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65D19-A3CF-4477-B17C-BFC100FF7475}" type="datetimeFigureOut">
              <a:rPr lang="en-US" smtClean="0"/>
              <a:t>10/1/2021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1066152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2525083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120464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62313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5D19-A3CF-4477-B17C-BFC100FF7475}"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5375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65D19-A3CF-4477-B17C-BFC100FF747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79794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65D19-A3CF-4477-B17C-BFC100FF7475}"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1390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65D19-A3CF-4477-B17C-BFC100FF7475}"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279596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65D19-A3CF-4477-B17C-BFC100FF7475}"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312395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65D19-A3CF-4477-B17C-BFC100FF747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306491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65D19-A3CF-4477-B17C-BFC100FF7475}"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3C8270-F0E7-4305-B1D6-3D01B8F32815}" type="slidenum">
              <a:rPr lang="en-US" smtClean="0"/>
              <a:t>‹Nº›</a:t>
            </a:fld>
            <a:endParaRPr lang="en-US"/>
          </a:p>
        </p:txBody>
      </p:sp>
    </p:spTree>
    <p:extLst>
      <p:ext uri="{BB962C8B-B14F-4D97-AF65-F5344CB8AC3E}">
        <p14:creationId xmlns:p14="http://schemas.microsoft.com/office/powerpoint/2010/main" val="310637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165D19-A3CF-4477-B17C-BFC100FF7475}" type="datetimeFigureOut">
              <a:rPr lang="en-US" smtClean="0"/>
              <a:t>10/1/2021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13C8270-F0E7-4305-B1D6-3D01B8F32815}" type="slidenum">
              <a:rPr lang="en-US" smtClean="0"/>
              <a:t>‹Nº›</a:t>
            </a:fld>
            <a:endParaRPr lang="en-US"/>
          </a:p>
        </p:txBody>
      </p:sp>
    </p:spTree>
    <p:extLst>
      <p:ext uri="{BB962C8B-B14F-4D97-AF65-F5344CB8AC3E}">
        <p14:creationId xmlns:p14="http://schemas.microsoft.com/office/powerpoint/2010/main" val="4113774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8717"/>
            <a:ext cx="8825658" cy="2677648"/>
          </a:xfrm>
        </p:spPr>
        <p:txBody>
          <a:bodyPr/>
          <a:lstStyle/>
          <a:p>
            <a:r>
              <a:rPr lang="en-US" dirty="0"/>
              <a:t>Approximated model counting</a:t>
            </a:r>
          </a:p>
        </p:txBody>
      </p:sp>
      <p:sp>
        <p:nvSpPr>
          <p:cNvPr id="3" name="Subtitle 2"/>
          <p:cNvSpPr>
            <a:spLocks noGrp="1"/>
          </p:cNvSpPr>
          <p:nvPr>
            <p:ph type="subTitle" idx="1"/>
          </p:nvPr>
        </p:nvSpPr>
        <p:spPr>
          <a:xfrm>
            <a:off x="1154955" y="4768236"/>
            <a:ext cx="8825658" cy="861420"/>
          </a:xfrm>
        </p:spPr>
        <p:txBody>
          <a:bodyPr/>
          <a:lstStyle/>
          <a:p>
            <a:r>
              <a:rPr lang="en-US" dirty="0"/>
              <a:t>Arvin </a:t>
            </a:r>
            <a:r>
              <a:rPr lang="en-US" dirty="0" err="1"/>
              <a:t>RAstegar</a:t>
            </a:r>
            <a:endParaRPr lang="en-US" dirty="0"/>
          </a:p>
          <a:p>
            <a:r>
              <a:rPr lang="en-US" dirty="0"/>
              <a:t>Prof. Luciano </a:t>
            </a:r>
            <a:r>
              <a:rPr lang="en-US" dirty="0" err="1"/>
              <a:t>SeraFINI</a:t>
            </a:r>
            <a:endParaRPr lang="en-US" dirty="0"/>
          </a:p>
        </p:txBody>
      </p:sp>
    </p:spTree>
    <p:extLst>
      <p:ext uri="{BB962C8B-B14F-4D97-AF65-F5344CB8AC3E}">
        <p14:creationId xmlns:p14="http://schemas.microsoft.com/office/powerpoint/2010/main" val="290571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ApproxCount</a:t>
            </a:r>
            <a:endParaRPr lang="en-US" dirty="0"/>
          </a:p>
        </p:txBody>
      </p:sp>
      <p:sp>
        <p:nvSpPr>
          <p:cNvPr id="3" name="Content Placeholder 2"/>
          <p:cNvSpPr>
            <a:spLocks noGrp="1"/>
          </p:cNvSpPr>
          <p:nvPr>
            <p:ph idx="1"/>
          </p:nvPr>
        </p:nvSpPr>
        <p:spPr/>
        <p:txBody>
          <a:bodyPr/>
          <a:lstStyle/>
          <a:p>
            <a:r>
              <a:rPr lang="en-US" dirty="0"/>
              <a:t>Since SampleSat produces an efficient near-uniform sampling of the solution space, Approx. Count extends it to an approximate model counter.</a:t>
            </a:r>
          </a:p>
          <a:p>
            <a:r>
              <a:rPr lang="en-US" dirty="0"/>
              <a:t>The idea is to count the model of formula F, we first draw K samples from the solution space of F. (Note that a sample is a satisfying truth assignment.) The value of K is determined by the accuracy we want for our algorithm.</a:t>
            </a:r>
          </a:p>
        </p:txBody>
      </p:sp>
    </p:spTree>
    <p:extLst>
      <p:ext uri="{BB962C8B-B14F-4D97-AF65-F5344CB8AC3E}">
        <p14:creationId xmlns:p14="http://schemas.microsoft.com/office/powerpoint/2010/main" val="9007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ApproxCount</a:t>
            </a:r>
            <a:r>
              <a:rPr lang="en-US" b="1" dirty="0"/>
              <a:t> Algorithm</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a:t>ApproxCount</a:t>
            </a:r>
            <a:r>
              <a:rPr lang="en-US" b="1" dirty="0"/>
              <a:t> Algorithm</a:t>
            </a:r>
          </a:p>
          <a:p>
            <a:r>
              <a:rPr lang="en-US" b="1" dirty="0"/>
              <a:t>repeat</a:t>
            </a:r>
          </a:p>
          <a:p>
            <a:r>
              <a:rPr lang="en-US" dirty="0"/>
              <a:t>Draw K samples from the solution space of F,</a:t>
            </a:r>
          </a:p>
          <a:p>
            <a:r>
              <a:rPr lang="en-US" dirty="0"/>
              <a:t>x := choose a variable in F by </a:t>
            </a:r>
            <a:r>
              <a:rPr lang="en-US" b="1" dirty="0" err="1"/>
              <a:t>PickVar</a:t>
            </a:r>
            <a:r>
              <a:rPr lang="en-US" dirty="0"/>
              <a:t>(F)</a:t>
            </a:r>
          </a:p>
          <a:p>
            <a:r>
              <a:rPr lang="en-US" dirty="0"/>
              <a:t>Among these K samples,</a:t>
            </a:r>
          </a:p>
          <a:p>
            <a:r>
              <a:rPr lang="en-US" b="1" dirty="0"/>
              <a:t>if </a:t>
            </a:r>
            <a:r>
              <a:rPr lang="en-US" dirty="0"/>
              <a:t>#(x = True) &gt; #(x = False)</a:t>
            </a:r>
          </a:p>
          <a:p>
            <a:r>
              <a:rPr lang="en-US" dirty="0"/>
              <a:t>F := </a:t>
            </a:r>
            <a:r>
              <a:rPr lang="en-US" dirty="0" err="1"/>
              <a:t>Unitprop</a:t>
            </a:r>
            <a:r>
              <a:rPr lang="en-US" dirty="0"/>
              <a:t>(F, x = True)</a:t>
            </a:r>
          </a:p>
          <a:p>
            <a:r>
              <a:rPr lang="en-US" dirty="0"/>
              <a:t>multiplier </a:t>
            </a:r>
            <a:r>
              <a:rPr lang="en-US" dirty="0" err="1"/>
              <a:t>Mx</a:t>
            </a:r>
            <a:r>
              <a:rPr lang="en-US" dirty="0"/>
              <a:t> := K/#(x = True)</a:t>
            </a:r>
          </a:p>
          <a:p>
            <a:r>
              <a:rPr lang="en-US" b="1" dirty="0"/>
              <a:t>else</a:t>
            </a:r>
          </a:p>
          <a:p>
            <a:r>
              <a:rPr lang="en-US" dirty="0"/>
              <a:t>F := </a:t>
            </a:r>
            <a:r>
              <a:rPr lang="en-US" dirty="0" err="1"/>
              <a:t>Unitprop</a:t>
            </a:r>
            <a:r>
              <a:rPr lang="en-US" dirty="0"/>
              <a:t>(F, x = False)</a:t>
            </a:r>
          </a:p>
          <a:p>
            <a:r>
              <a:rPr lang="en-US" dirty="0"/>
              <a:t>multiplier </a:t>
            </a:r>
            <a:r>
              <a:rPr lang="en-US" dirty="0" err="1"/>
              <a:t>Mx</a:t>
            </a:r>
            <a:r>
              <a:rPr lang="en-US" dirty="0"/>
              <a:t> := K/#(x = False)</a:t>
            </a:r>
          </a:p>
          <a:p>
            <a:r>
              <a:rPr lang="en-US" b="1" dirty="0"/>
              <a:t>until </a:t>
            </a:r>
            <a:r>
              <a:rPr lang="en-US" dirty="0"/>
              <a:t>F = </a:t>
            </a:r>
            <a:r>
              <a:rPr lang="en-US" b="1" dirty="0"/>
              <a:t>empty</a:t>
            </a:r>
          </a:p>
          <a:p>
            <a:r>
              <a:rPr lang="en-US" b="1" dirty="0"/>
              <a:t>output </a:t>
            </a:r>
            <a:r>
              <a:rPr lang="en-US" dirty="0"/>
              <a:t>product of all multipliers.</a:t>
            </a:r>
          </a:p>
        </p:txBody>
      </p:sp>
    </p:spTree>
    <p:extLst>
      <p:ext uri="{BB962C8B-B14F-4D97-AF65-F5344CB8AC3E}">
        <p14:creationId xmlns:p14="http://schemas.microsoft.com/office/powerpoint/2010/main" val="39891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927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t>
            </a:r>
          </a:p>
        </p:txBody>
      </p:sp>
      <p:sp>
        <p:nvSpPr>
          <p:cNvPr id="3" name="Content Placeholder 2"/>
          <p:cNvSpPr>
            <a:spLocks noGrp="1"/>
          </p:cNvSpPr>
          <p:nvPr>
            <p:ph idx="1"/>
          </p:nvPr>
        </p:nvSpPr>
        <p:spPr/>
        <p:txBody>
          <a:bodyPr/>
          <a:lstStyle/>
          <a:p>
            <a:r>
              <a:rPr lang="en-US" dirty="0"/>
              <a:t>SampleSat algorithm is based on random walk strategies.</a:t>
            </a:r>
          </a:p>
          <a:p>
            <a:r>
              <a:rPr lang="en-US" dirty="0"/>
              <a:t> It is broadly used in solving satisfiability problems.</a:t>
            </a:r>
          </a:p>
          <a:p>
            <a:r>
              <a:rPr lang="en-US" dirty="0"/>
              <a:t> The algorithm provides a biased sampling of solution space.</a:t>
            </a:r>
          </a:p>
          <a:p>
            <a:r>
              <a:rPr lang="en-US" dirty="0"/>
              <a:t> To lessen this bias, Metropolis moves are introduced to interleave with random walk moves.</a:t>
            </a:r>
          </a:p>
          <a:p>
            <a:r>
              <a:rPr lang="en-US" dirty="0"/>
              <a:t> This hybrid approach makes the sampling much more uniform and is useful in many domains, including approximate model counting.</a:t>
            </a:r>
          </a:p>
        </p:txBody>
      </p:sp>
    </p:spTree>
    <p:extLst>
      <p:ext uri="{BB962C8B-B14F-4D97-AF65-F5344CB8AC3E}">
        <p14:creationId xmlns:p14="http://schemas.microsoft.com/office/powerpoint/2010/main" val="118827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Walk</a:t>
            </a:r>
            <a:endParaRPr lang="en-US" dirty="0"/>
          </a:p>
        </p:txBody>
      </p:sp>
      <p:sp>
        <p:nvSpPr>
          <p:cNvPr id="3" name="Content Placeholder 2"/>
          <p:cNvSpPr>
            <a:spLocks noGrp="1"/>
          </p:cNvSpPr>
          <p:nvPr>
            <p:ph idx="1"/>
          </p:nvPr>
        </p:nvSpPr>
        <p:spPr/>
        <p:txBody>
          <a:bodyPr/>
          <a:lstStyle/>
          <a:p>
            <a:r>
              <a:rPr lang="en-US" dirty="0"/>
              <a:t>The algorithm starts from a random truth assignment.</a:t>
            </a:r>
          </a:p>
          <a:p>
            <a:r>
              <a:rPr lang="en-US" dirty="0"/>
              <a:t>If the assignment has not already satisfied the formula, at each step, one unsatisfied clause is chosen uniformly at random. </a:t>
            </a:r>
          </a:p>
          <a:p>
            <a:r>
              <a:rPr lang="en-US" dirty="0"/>
              <a:t>And then a variable in the clause is chosen by some heuristic </a:t>
            </a:r>
            <a:r>
              <a:rPr lang="en-US" b="1" dirty="0" err="1"/>
              <a:t>ChooseVar</a:t>
            </a:r>
            <a:r>
              <a:rPr lang="en-US" dirty="0"/>
              <a:t>. The value of the variable is flipped.</a:t>
            </a:r>
          </a:p>
          <a:p>
            <a:r>
              <a:rPr lang="en-US" dirty="0"/>
              <a:t>The algorithm repeats these steps until a satisfying assignment is reached.</a:t>
            </a:r>
          </a:p>
        </p:txBody>
      </p:sp>
    </p:spTree>
    <p:extLst>
      <p:ext uri="{BB962C8B-B14F-4D97-AF65-F5344CB8AC3E}">
        <p14:creationId xmlns:p14="http://schemas.microsoft.com/office/powerpoint/2010/main" val="19763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Walk Algorithm</a:t>
            </a:r>
            <a:endParaRPr lang="en-US" dirty="0"/>
          </a:p>
        </p:txBody>
      </p:sp>
      <p:sp>
        <p:nvSpPr>
          <p:cNvPr id="3" name="Content Placeholder 2"/>
          <p:cNvSpPr>
            <a:spLocks noGrp="1"/>
          </p:cNvSpPr>
          <p:nvPr>
            <p:ph idx="1"/>
          </p:nvPr>
        </p:nvSpPr>
        <p:spPr/>
        <p:txBody>
          <a:bodyPr/>
          <a:lstStyle/>
          <a:p>
            <a:r>
              <a:rPr lang="en-US" b="1" dirty="0"/>
              <a:t>Procedure RW</a:t>
            </a:r>
          </a:p>
          <a:p>
            <a:r>
              <a:rPr lang="en-US" b="1" dirty="0"/>
              <a:t>repeat</a:t>
            </a:r>
          </a:p>
          <a:p>
            <a:r>
              <a:rPr lang="en-US" dirty="0"/>
              <a:t>c:= an unsatisfied clause chosen at random</a:t>
            </a:r>
          </a:p>
          <a:p>
            <a:r>
              <a:rPr lang="en-US" dirty="0"/>
              <a:t>x:= a variable in c chosen by heuristic </a:t>
            </a:r>
            <a:r>
              <a:rPr lang="en-US" b="1" dirty="0" err="1"/>
              <a:t>ChooseVar</a:t>
            </a:r>
            <a:r>
              <a:rPr lang="en-US" dirty="0"/>
              <a:t>(c)</a:t>
            </a:r>
          </a:p>
          <a:p>
            <a:r>
              <a:rPr lang="en-US" dirty="0"/>
              <a:t>flip the value of x;</a:t>
            </a:r>
          </a:p>
          <a:p>
            <a:r>
              <a:rPr lang="en-US" b="1" dirty="0"/>
              <a:t>until </a:t>
            </a:r>
            <a:r>
              <a:rPr lang="en-US" dirty="0"/>
              <a:t>a satisfying assignment is found.</a:t>
            </a:r>
          </a:p>
          <a:p>
            <a:pPr marL="0" indent="0">
              <a:buNone/>
            </a:pPr>
            <a:endParaRPr lang="en-US" dirty="0"/>
          </a:p>
        </p:txBody>
      </p:sp>
    </p:spTree>
    <p:extLst>
      <p:ext uri="{BB962C8B-B14F-4D97-AF65-F5344CB8AC3E}">
        <p14:creationId xmlns:p14="http://schemas.microsoft.com/office/powerpoint/2010/main" val="156798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Heuristic </a:t>
            </a:r>
            <a:r>
              <a:rPr lang="en-US" b="1" dirty="0" err="1"/>
              <a:t>ChooseVar</a:t>
            </a:r>
            <a:endParaRPr lang="en-US" dirty="0"/>
          </a:p>
        </p:txBody>
      </p:sp>
      <p:sp>
        <p:nvSpPr>
          <p:cNvPr id="3" name="Content Placeholder 2"/>
          <p:cNvSpPr>
            <a:spLocks noGrp="1"/>
          </p:cNvSpPr>
          <p:nvPr>
            <p:ph idx="1"/>
          </p:nvPr>
        </p:nvSpPr>
        <p:spPr/>
        <p:txBody>
          <a:bodyPr/>
          <a:lstStyle/>
          <a:p>
            <a:r>
              <a:rPr lang="en-US" dirty="0"/>
              <a:t>For more than two CNF instances, the algorithm needs to adopt a heuristic with greedy bias, which tries to satisfy more clauses on each flip.</a:t>
            </a:r>
          </a:p>
          <a:p>
            <a:r>
              <a:rPr lang="en-US" dirty="0"/>
              <a:t> Therefore, the concept of the “break value” of a variable is introduced.</a:t>
            </a:r>
          </a:p>
          <a:p>
            <a:r>
              <a:rPr lang="en-US" dirty="0"/>
              <a:t>The break value of a variable is defined by the number of clauses that are currently satisfied but become unsatisfied when the truth value of the said variable is changed.</a:t>
            </a:r>
          </a:p>
          <a:p>
            <a:r>
              <a:rPr lang="en-US" dirty="0"/>
              <a:t>This adopting of a greedy bias leads to seeing the most frequent solution almost 17,000 times more than the least frequently visited formula. To reduce the bias and make the sampling more uniform, we inject Metropolis moves.</a:t>
            </a:r>
          </a:p>
        </p:txBody>
      </p:sp>
    </p:spTree>
    <p:extLst>
      <p:ext uri="{BB962C8B-B14F-4D97-AF65-F5344CB8AC3E}">
        <p14:creationId xmlns:p14="http://schemas.microsoft.com/office/powerpoint/2010/main" val="191750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Heuristic </a:t>
            </a:r>
            <a:r>
              <a:rPr lang="en-US" b="1" dirty="0" err="1"/>
              <a:t>ChooseVar</a:t>
            </a:r>
            <a:r>
              <a:rPr lang="en-US" b="1" dirty="0"/>
              <a:t> </a:t>
            </a:r>
            <a:r>
              <a:rPr lang="en-US" b="1" dirty="0" err="1"/>
              <a:t>Algrithm</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Heuristic </a:t>
            </a:r>
            <a:r>
              <a:rPr lang="en-US" b="1" dirty="0" err="1"/>
              <a:t>ChooseVar</a:t>
            </a:r>
            <a:r>
              <a:rPr lang="en-US" b="1" dirty="0"/>
              <a:t>(</a:t>
            </a:r>
            <a:r>
              <a:rPr lang="en-US" dirty="0"/>
              <a:t>c</a:t>
            </a:r>
            <a:r>
              <a:rPr lang="en-US" b="1" dirty="0"/>
              <a:t>)</a:t>
            </a:r>
          </a:p>
          <a:p>
            <a:r>
              <a:rPr lang="en-US" b="1" dirty="0"/>
              <a:t>if </a:t>
            </a:r>
            <a:r>
              <a:rPr lang="en-US" dirty="0"/>
              <a:t>there exists a variable x in c with break value = 0</a:t>
            </a:r>
          </a:p>
          <a:p>
            <a:r>
              <a:rPr lang="en-US" dirty="0"/>
              <a:t>return variable x</a:t>
            </a:r>
          </a:p>
          <a:p>
            <a:r>
              <a:rPr lang="en-US" b="1" dirty="0"/>
              <a:t>else</a:t>
            </a:r>
          </a:p>
          <a:p>
            <a:r>
              <a:rPr lang="en-US" b="1" dirty="0"/>
              <a:t>with probability q</a:t>
            </a:r>
          </a:p>
          <a:p>
            <a:r>
              <a:rPr lang="en-US" dirty="0"/>
              <a:t>x:= a variable in c chosen at random;</a:t>
            </a:r>
          </a:p>
          <a:p>
            <a:r>
              <a:rPr lang="en-US" dirty="0"/>
              <a:t>return variable x</a:t>
            </a:r>
          </a:p>
          <a:p>
            <a:r>
              <a:rPr lang="en-US" b="1" dirty="0"/>
              <a:t>with probability (1-q)</a:t>
            </a:r>
          </a:p>
          <a:p>
            <a:r>
              <a:rPr lang="en-US" dirty="0"/>
              <a:t>x:= a variable in c with smallest break value</a:t>
            </a:r>
          </a:p>
          <a:p>
            <a:r>
              <a:rPr lang="en-US" dirty="0"/>
              <a:t>return variable x</a:t>
            </a:r>
          </a:p>
        </p:txBody>
      </p:sp>
    </p:spTree>
    <p:extLst>
      <p:ext uri="{BB962C8B-B14F-4D97-AF65-F5344CB8AC3E}">
        <p14:creationId xmlns:p14="http://schemas.microsoft.com/office/powerpoint/2010/main" val="347012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Metropolis</a:t>
            </a:r>
          </a:p>
        </p:txBody>
      </p:sp>
      <p:sp>
        <p:nvSpPr>
          <p:cNvPr id="3" name="Content Placeholder 2"/>
          <p:cNvSpPr>
            <a:spLocks noGrp="1"/>
          </p:cNvSpPr>
          <p:nvPr>
            <p:ph idx="1"/>
          </p:nvPr>
        </p:nvSpPr>
        <p:spPr/>
        <p:txBody>
          <a:bodyPr/>
          <a:lstStyle/>
          <a:p>
            <a:r>
              <a:rPr lang="en-US" dirty="0"/>
              <a:t>We insert the Metropolis moves into random walk moves because of their favorable limiting properties.</a:t>
            </a:r>
          </a:p>
          <a:p>
            <a:r>
              <a:rPr lang="en-US" dirty="0"/>
              <a:t>This limiting distribution of the Metropolis algorithm is uniformly distributed over all models. </a:t>
            </a:r>
          </a:p>
          <a:p>
            <a:r>
              <a:rPr lang="en-US" dirty="0"/>
              <a:t>Metropolis algorithm determines the change of a variable assignment by the decrease in the number of satisfied clauses, delta cost, caused by the change, and a predetermined constant T representing temperature.</a:t>
            </a:r>
          </a:p>
        </p:txBody>
      </p:sp>
    </p:spTree>
    <p:extLst>
      <p:ext uri="{BB962C8B-B14F-4D97-AF65-F5344CB8AC3E}">
        <p14:creationId xmlns:p14="http://schemas.microsoft.com/office/powerpoint/2010/main" val="266098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Metropolis Algorithm</a:t>
            </a:r>
          </a:p>
        </p:txBody>
      </p:sp>
      <p:sp>
        <p:nvSpPr>
          <p:cNvPr id="3" name="Content Placeholder 2"/>
          <p:cNvSpPr>
            <a:spLocks noGrp="1"/>
          </p:cNvSpPr>
          <p:nvPr>
            <p:ph idx="1"/>
          </p:nvPr>
        </p:nvSpPr>
        <p:spPr/>
        <p:txBody>
          <a:bodyPr/>
          <a:lstStyle/>
          <a:p>
            <a:r>
              <a:rPr lang="en-US" b="1" dirty="0"/>
              <a:t>Metropolis Algorithm</a:t>
            </a:r>
          </a:p>
          <a:p>
            <a:r>
              <a:rPr lang="en-US" dirty="0"/>
              <a:t>x:= a variable chosen uniformly at random;</a:t>
            </a:r>
          </a:p>
          <a:p>
            <a:r>
              <a:rPr lang="en-US" b="1" dirty="0"/>
              <a:t>if </a:t>
            </a:r>
            <a:r>
              <a:rPr lang="en-US" dirty="0"/>
              <a:t>cost(x)  0</a:t>
            </a:r>
          </a:p>
          <a:p>
            <a:r>
              <a:rPr lang="en-US" dirty="0"/>
              <a:t>flip the value of x;</a:t>
            </a:r>
          </a:p>
          <a:p>
            <a:r>
              <a:rPr lang="en-US" b="1" dirty="0"/>
              <a:t>else</a:t>
            </a:r>
          </a:p>
          <a:p>
            <a:r>
              <a:rPr lang="en-US" b="1" dirty="0"/>
              <a:t>with probability </a:t>
            </a:r>
            <a:r>
              <a:rPr lang="en-US" dirty="0"/>
              <a:t>e−</a:t>
            </a:r>
            <a:r>
              <a:rPr lang="en-US" b="1" dirty="0"/>
              <a:t>cost</a:t>
            </a:r>
            <a:r>
              <a:rPr lang="en-US" dirty="0"/>
              <a:t>/T</a:t>
            </a:r>
          </a:p>
          <a:p>
            <a:r>
              <a:rPr lang="en-US" dirty="0"/>
              <a:t>flip the value of x.</a:t>
            </a:r>
          </a:p>
        </p:txBody>
      </p:sp>
    </p:spTree>
    <p:extLst>
      <p:ext uri="{BB962C8B-B14F-4D97-AF65-F5344CB8AC3E}">
        <p14:creationId xmlns:p14="http://schemas.microsoft.com/office/powerpoint/2010/main" val="329929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Algorithm</a:t>
            </a:r>
          </a:p>
        </p:txBody>
      </p:sp>
      <p:sp>
        <p:nvSpPr>
          <p:cNvPr id="3" name="Content Placeholder 2"/>
          <p:cNvSpPr>
            <a:spLocks noGrp="1"/>
          </p:cNvSpPr>
          <p:nvPr>
            <p:ph idx="1"/>
          </p:nvPr>
        </p:nvSpPr>
        <p:spPr/>
        <p:txBody>
          <a:bodyPr/>
          <a:lstStyle/>
          <a:p>
            <a:r>
              <a:rPr lang="en-US" dirty="0"/>
              <a:t>SampleSat combines random walk moves with Metropolis moves. </a:t>
            </a:r>
          </a:p>
          <a:p>
            <a:r>
              <a:rPr lang="en-US" dirty="0"/>
              <a:t>At each step, the algorithm makes a random walk move with probability p, and it makes a Metropolis move with probability (1 − p). </a:t>
            </a:r>
          </a:p>
          <a:p>
            <a:r>
              <a:rPr lang="en-US" dirty="0"/>
              <a:t>Experiments show p = 50% yields good sampling results in many domains.</a:t>
            </a:r>
          </a:p>
        </p:txBody>
      </p:sp>
    </p:spTree>
    <p:extLst>
      <p:ext uri="{BB962C8B-B14F-4D97-AF65-F5344CB8AC3E}">
        <p14:creationId xmlns:p14="http://schemas.microsoft.com/office/powerpoint/2010/main" val="2508962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124</TotalTime>
  <Words>692</Words>
  <Application>Microsoft Office PowerPoint</Application>
  <PresentationFormat>Panorámica</PresentationFormat>
  <Paragraphs>71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Ion Boardroom</vt:lpstr>
      <vt:lpstr>Approximated model counting</vt:lpstr>
      <vt:lpstr>SampleSat </vt:lpstr>
      <vt:lpstr>Random Walk</vt:lpstr>
      <vt:lpstr>Random Walk Algorithm</vt:lpstr>
      <vt:lpstr>Heuristic ChooseVar</vt:lpstr>
      <vt:lpstr>Heuristic ChooseVar Algrithm</vt:lpstr>
      <vt:lpstr>Metropolis</vt:lpstr>
      <vt:lpstr>Metropolis Algorithm</vt:lpstr>
      <vt:lpstr>SampleSat Algorithm</vt:lpstr>
      <vt:lpstr>ApproxCount</vt:lpstr>
      <vt:lpstr>ApproxCount Algorithm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Knowledge Representation and Learning</dc:title>
  <dc:creator>Arvin</dc:creator>
  <cp:lastModifiedBy>UPC</cp:lastModifiedBy>
  <cp:revision>12</cp:revision>
  <dcterms:created xsi:type="dcterms:W3CDTF">2021-08-26T14:29:24Z</dcterms:created>
  <dcterms:modified xsi:type="dcterms:W3CDTF">2021-10-01T06:54:08Z</dcterms:modified>
</cp:coreProperties>
</file>