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309" r:id="rId7"/>
    <p:sldId id="270" r:id="rId8"/>
    <p:sldId id="310" r:id="rId9"/>
    <p:sldId id="312" r:id="rId10"/>
    <p:sldId id="311" r:id="rId11"/>
    <p:sldId id="313" r:id="rId12"/>
    <p:sldId id="314" r:id="rId13"/>
    <p:sldId id="315" r:id="rId14"/>
    <p:sldId id="316" r:id="rId15"/>
    <p:sldId id="261" r:id="rId16"/>
    <p:sldId id="317" r:id="rId17"/>
    <p:sldId id="318" r:id="rId18"/>
    <p:sldId id="319" r:id="rId19"/>
    <p:sldId id="271" r:id="rId20"/>
    <p:sldId id="320" r:id="rId21"/>
    <p:sldId id="321" r:id="rId22"/>
    <p:sldId id="322" r:id="rId23"/>
    <p:sldId id="323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 Sultan Satria" initials="ASS" lastIdx="1" clrIdx="0">
    <p:extLst>
      <p:ext uri="{19B8F6BF-5375-455C-9EA6-DF929625EA0E}">
        <p15:presenceInfo xmlns:p15="http://schemas.microsoft.com/office/powerpoint/2012/main" userId="c1c3eab49d73c0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E87"/>
    <a:srgbClr val="ABB2FC"/>
    <a:srgbClr val="E6A2D0"/>
    <a:srgbClr val="B2129B"/>
    <a:srgbClr val="6E6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7" autoAdjust="0"/>
    <p:restoredTop sz="96357" autoAdjust="0"/>
  </p:normalViewPr>
  <p:slideViewPr>
    <p:cSldViewPr snapToGrid="0" showGuides="1">
      <p:cViewPr varScale="1">
        <p:scale>
          <a:sx n="109" d="100"/>
          <a:sy n="109" d="100"/>
        </p:scale>
        <p:origin x="610" y="120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6T21:06:16.83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08/01/2023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82" r:id="rId21"/>
    <p:sldLayoutId id="2147483783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744" y="1169086"/>
            <a:ext cx="6326509" cy="17887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sz="4000" dirty="0"/>
              <a:t>“PERMAINAN MENARA HANOI”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121" y="3088997"/>
            <a:ext cx="5989753" cy="398493"/>
          </a:xfrm>
        </p:spPr>
        <p:txBody>
          <a:bodyPr>
            <a:normAutofit/>
          </a:bodyPr>
          <a:lstStyle/>
          <a:p>
            <a:r>
              <a:rPr lang="id-ID" sz="1400" dirty="0">
                <a:latin typeface="Sitka Banner" pitchFamily="2" charset="0"/>
              </a:rPr>
              <a:t>Link : https://github.com/ArvinSSatria/Menara-Hanoi-4-Cakram.git</a:t>
            </a:r>
            <a:endParaRPr lang="en-US" sz="1400" dirty="0">
              <a:latin typeface="Sitka Banner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2042328" y="3001638"/>
            <a:ext cx="5078436" cy="466811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2922091" y="499222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636259" y="439177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D7A0C80F-9ABF-4224-AFBD-F854429A1E40}"/>
              </a:ext>
            </a:extLst>
          </p:cNvPr>
          <p:cNvSpPr txBox="1"/>
          <p:nvPr/>
        </p:nvSpPr>
        <p:spPr>
          <a:xfrm>
            <a:off x="1162436" y="3593527"/>
            <a:ext cx="703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latin typeface="SimSun" panose="02010600030101010101" pitchFamily="2" charset="-122"/>
                <a:ea typeface="SimSun" panose="02010600030101010101" pitchFamily="2" charset="-122"/>
              </a:rPr>
              <a:t>Oleh 	:  Arvin Sultan Satria</a:t>
            </a:r>
            <a:r>
              <a:rPr lang="id-ID" dirty="0">
                <a:latin typeface="SimSun" panose="02010600030101010101" pitchFamily="2" charset="-122"/>
                <a:ea typeface="SimSun" panose="02010600030101010101" pitchFamily="2" charset="-122"/>
              </a:rPr>
              <a:t>		NIM 	:  2200018418</a:t>
            </a:r>
          </a:p>
          <a:p>
            <a:r>
              <a:rPr lang="id-ID" sz="1800" dirty="0">
                <a:latin typeface="SimSun" panose="02010600030101010101" pitchFamily="2" charset="-122"/>
                <a:ea typeface="SimSun" panose="02010600030101010101" pitchFamily="2" charset="-122"/>
              </a:rPr>
              <a:t>Kelas 	:  I</a:t>
            </a: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0E1B3197-06A8-415D-A8D3-E56E586C2FA9}"/>
              </a:ext>
            </a:extLst>
          </p:cNvPr>
          <p:cNvSpPr txBox="1"/>
          <p:nvPr/>
        </p:nvSpPr>
        <p:spPr>
          <a:xfrm>
            <a:off x="1871068" y="1250376"/>
            <a:ext cx="571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latin typeface="Source Sans Pro" panose="020B0503030403020204" pitchFamily="34" charset="0"/>
              </a:rPr>
              <a:t>TUGAS AKHIR MATA KULIAH DASAR SISTEM KOMPUTER</a:t>
            </a:r>
            <a:endParaRPr lang="en-US" sz="18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5866933" y="901492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1656240" y="4347732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4377070" y="49464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359968" y="2279711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9123303A-B60A-44C0-800F-658F6DAE5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196" y="901492"/>
            <a:ext cx="2753919" cy="36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634561"/>
            <a:ext cx="3962400" cy="1327160"/>
          </a:xfrm>
        </p:spPr>
        <p:txBody>
          <a:bodyPr/>
          <a:lstStyle/>
          <a:p>
            <a:r>
              <a:rPr lang="id-ID" dirty="0"/>
              <a:t>SKETSA ANTARMUKA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827593"/>
            <a:ext cx="3962400" cy="429870"/>
          </a:xfrm>
        </p:spPr>
        <p:txBody>
          <a:bodyPr/>
          <a:lstStyle/>
          <a:p>
            <a:r>
              <a:rPr lang="id-ID" dirty="0"/>
              <a:t>Rancangan desain antarmuka program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545243" y="2180734"/>
            <a:ext cx="1380837" cy="722587"/>
          </a:xfrm>
        </p:spPr>
        <p:txBody>
          <a:bodyPr/>
          <a:lstStyle/>
          <a:p>
            <a:r>
              <a:rPr lang="id-ID" dirty="0"/>
              <a:t>04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3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837" y="1533156"/>
            <a:ext cx="6622554" cy="305789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800" dirty="0">
                <a:latin typeface="Sitka Banner" pitchFamily="2" charset="0"/>
              </a:rPr>
              <a:t>Aplikasi “Permainan Menara Hanoi dengan 4 Cakram” memiliki antarmuka yang sederhana dan mudah digunakan. Pengguna hanya menekan </a:t>
            </a:r>
            <a:r>
              <a:rPr lang="id-ID" sz="1800" dirty="0" err="1">
                <a:latin typeface="Sitka Banner" pitchFamily="2" charset="0"/>
              </a:rPr>
              <a:t>enter</a:t>
            </a:r>
            <a:r>
              <a:rPr lang="id-ID" sz="1800" dirty="0">
                <a:latin typeface="Sitka Banner" pitchFamily="2" charset="0"/>
              </a:rPr>
              <a:t> pada saat aplikasi digunakan, setelah menekan tombol “</a:t>
            </a:r>
            <a:r>
              <a:rPr lang="id-ID" sz="1800" dirty="0" err="1">
                <a:latin typeface="Sitka Banner" pitchFamily="2" charset="0"/>
              </a:rPr>
              <a:t>enter</a:t>
            </a:r>
            <a:r>
              <a:rPr lang="id-ID" sz="1800" dirty="0">
                <a:latin typeface="Sitka Banner" pitchFamily="2" charset="0"/>
              </a:rPr>
              <a:t>” pada </a:t>
            </a:r>
            <a:r>
              <a:rPr lang="id-ID" sz="1800" dirty="0" err="1">
                <a:latin typeface="Sitka Banner" pitchFamily="2" charset="0"/>
              </a:rPr>
              <a:t>keyboard</a:t>
            </a:r>
            <a:r>
              <a:rPr lang="id-ID" sz="1800" dirty="0">
                <a:latin typeface="Sitka Banner" pitchFamily="2" charset="0"/>
              </a:rPr>
              <a:t> aplikasi akan menampilkan langkah-langkah penyelesaian dari permainan menara </a:t>
            </a:r>
            <a:r>
              <a:rPr lang="id-ID" sz="1800" dirty="0" err="1">
                <a:latin typeface="Sitka Banner" pitchFamily="2" charset="0"/>
              </a:rPr>
              <a:t>hanoi</a:t>
            </a:r>
            <a:r>
              <a:rPr lang="id-ID" sz="1800" dirty="0">
                <a:latin typeface="Sitka Banner" pitchFamily="2" charset="0"/>
              </a:rPr>
              <a:t> yang menggunakan 4 buah cakram.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3428" y="952815"/>
            <a:ext cx="4607446" cy="723354"/>
          </a:xfrm>
        </p:spPr>
        <p:txBody>
          <a:bodyPr/>
          <a:lstStyle/>
          <a:p>
            <a:r>
              <a:rPr lang="id-ID" sz="3200" dirty="0"/>
              <a:t>SKETSA </a:t>
            </a:r>
            <a:endParaRPr lang="es-ES" sz="32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5866933" y="901492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4377070" y="49464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359968" y="2279711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2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73347" y="793137"/>
            <a:ext cx="4607446" cy="723354"/>
          </a:xfrm>
        </p:spPr>
        <p:txBody>
          <a:bodyPr/>
          <a:lstStyle/>
          <a:p>
            <a:pPr algn="ctr"/>
            <a:r>
              <a:rPr lang="id-ID" sz="3200" dirty="0"/>
              <a:t>SKETSA ANTARMUKA </a:t>
            </a:r>
            <a:endParaRPr lang="es-ES" sz="32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6074072" y="388107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57383" y="105039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805971" y="3754609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4377070" y="49464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699708" y="2791254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52" y="2924175"/>
              <a:ext cx="323851" cy="407989"/>
              <a:chOff x="6699252" y="2924175"/>
              <a:chExt cx="323851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52" y="2924175"/>
                <a:ext cx="323851" cy="407989"/>
                <a:chOff x="6699252" y="2924175"/>
                <a:chExt cx="323851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2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2" name="Gambar 31">
            <a:extLst>
              <a:ext uri="{FF2B5EF4-FFF2-40B4-BE49-F238E27FC236}">
                <a16:creationId xmlns:a16="http://schemas.microsoft.com/office/drawing/2014/main" id="{DAB6EA82-C30A-4B5F-9152-1897C0651B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9826" y="1413174"/>
            <a:ext cx="6094488" cy="31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634561"/>
            <a:ext cx="3962400" cy="1327160"/>
          </a:xfrm>
        </p:spPr>
        <p:txBody>
          <a:bodyPr/>
          <a:lstStyle/>
          <a:p>
            <a:r>
              <a:rPr lang="id-ID" dirty="0"/>
              <a:t>KODE PROGRAM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827593"/>
            <a:ext cx="3962400" cy="429870"/>
          </a:xfrm>
        </p:spPr>
        <p:txBody>
          <a:bodyPr/>
          <a:lstStyle/>
          <a:p>
            <a:r>
              <a:rPr lang="id-ID" dirty="0" err="1"/>
              <a:t>Source</a:t>
            </a:r>
            <a:r>
              <a:rPr lang="id-ID" dirty="0"/>
              <a:t> </a:t>
            </a:r>
            <a:r>
              <a:rPr lang="id-ID" dirty="0" err="1"/>
              <a:t>code</a:t>
            </a:r>
            <a:r>
              <a:rPr lang="id-ID" dirty="0"/>
              <a:t> program 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545243" y="2193091"/>
            <a:ext cx="1380837" cy="722587"/>
          </a:xfrm>
        </p:spPr>
        <p:txBody>
          <a:bodyPr/>
          <a:lstStyle/>
          <a:p>
            <a:r>
              <a:rPr lang="id-ID" dirty="0"/>
              <a:t>05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2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KODE PROGRAM</a:t>
            </a:r>
            <a:endParaRPr lang="en-US" dirty="0"/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19EA2DB7-B75E-F741-2958-F3A19F7A6B99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Freeform 157">
            <a:extLst>
              <a:ext uri="{FF2B5EF4-FFF2-40B4-BE49-F238E27FC236}">
                <a16:creationId xmlns:a16="http://schemas.microsoft.com/office/drawing/2014/main" id="{7B3E1D3A-E6CB-E862-1EEB-FDA04CB995FE}"/>
              </a:ext>
            </a:extLst>
          </p:cNvPr>
          <p:cNvSpPr>
            <a:spLocks noEditPoints="1"/>
          </p:cNvSpPr>
          <p:nvPr/>
        </p:nvSpPr>
        <p:spPr bwMode="auto">
          <a:xfrm>
            <a:off x="7847717" y="4164905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6" name="Freeform 159">
            <a:extLst>
              <a:ext uri="{FF2B5EF4-FFF2-40B4-BE49-F238E27FC236}">
                <a16:creationId xmlns:a16="http://schemas.microsoft.com/office/drawing/2014/main" id="{03282D56-BE1D-AB7C-2485-CB42FF01850B}"/>
              </a:ext>
            </a:extLst>
          </p:cNvPr>
          <p:cNvSpPr>
            <a:spLocks noEditPoints="1"/>
          </p:cNvSpPr>
          <p:nvPr/>
        </p:nvSpPr>
        <p:spPr bwMode="auto">
          <a:xfrm>
            <a:off x="588376" y="248789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EDE43C-13CA-14E6-DF3F-C32C78A1C68A}"/>
              </a:ext>
            </a:extLst>
          </p:cNvPr>
          <p:cNvGrpSpPr/>
          <p:nvPr/>
        </p:nvGrpSpPr>
        <p:grpSpPr>
          <a:xfrm>
            <a:off x="134508" y="4071943"/>
            <a:ext cx="773659" cy="963355"/>
            <a:chOff x="6696077" y="2921001"/>
            <a:chExt cx="330200" cy="411163"/>
          </a:xfrm>
        </p:grpSpPr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E5059C9F-EA1C-42D4-157B-69330DBB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653916C-8BAE-0C08-25C0-08BDD45DB52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86C5D206-B160-EDF4-573C-5E217E8590C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AE078FDC-B253-49E8-EAEB-B6813EE7F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6" name="Freeform 246">
                  <a:extLst>
                    <a:ext uri="{FF2B5EF4-FFF2-40B4-BE49-F238E27FC236}">
                      <a16:creationId xmlns:a16="http://schemas.microsoft.com/office/drawing/2014/main" id="{E7A69541-4D58-F079-1532-44A00393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8">
                  <a:extLst>
                    <a:ext uri="{FF2B5EF4-FFF2-40B4-BE49-F238E27FC236}">
                      <a16:creationId xmlns:a16="http://schemas.microsoft.com/office/drawing/2014/main" id="{65A1019E-A080-9C93-177C-7EE2E753F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3" name="Freeform 249">
                <a:extLst>
                  <a:ext uri="{FF2B5EF4-FFF2-40B4-BE49-F238E27FC236}">
                    <a16:creationId xmlns:a16="http://schemas.microsoft.com/office/drawing/2014/main" id="{EFB3CAAA-77DF-C11E-6076-472BB7E4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Freeform 250">
                <a:extLst>
                  <a:ext uri="{FF2B5EF4-FFF2-40B4-BE49-F238E27FC236}">
                    <a16:creationId xmlns:a16="http://schemas.microsoft.com/office/drawing/2014/main" id="{A1FBE202-A5EC-455F-05E6-2BAA81F1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2" name="Elipse 81">
            <a:extLst>
              <a:ext uri="{FF2B5EF4-FFF2-40B4-BE49-F238E27FC236}">
                <a16:creationId xmlns:a16="http://schemas.microsoft.com/office/drawing/2014/main" id="{E1A71698-21D5-BD7A-3498-3A3CAEE75D8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AE3339D-8413-23ED-5736-425BB10D682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E6064CB-2A73-EB89-54DF-3B69A45F7B7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Tampungan Teks 33">
            <a:extLst>
              <a:ext uri="{FF2B5EF4-FFF2-40B4-BE49-F238E27FC236}">
                <a16:creationId xmlns:a16="http://schemas.microsoft.com/office/drawing/2014/main" id="{85987E83-4017-4083-8A10-10186832414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86555" y="1015730"/>
            <a:ext cx="3253502" cy="3568807"/>
          </a:xfrm>
        </p:spPr>
        <p:txBody>
          <a:bodyPr/>
          <a:lstStyle/>
          <a:p>
            <a:pPr algn="l"/>
            <a:r>
              <a:rPr lang="id-ID" dirty="0"/>
              <a:t>.model </a:t>
            </a:r>
            <a:r>
              <a:rPr lang="id-ID" dirty="0" err="1"/>
              <a:t>small</a:t>
            </a:r>
            <a:endParaRPr lang="id-ID" dirty="0"/>
          </a:p>
          <a:p>
            <a:pPr algn="l"/>
            <a:r>
              <a:rPr lang="id-ID" dirty="0"/>
              <a:t>.</a:t>
            </a:r>
            <a:r>
              <a:rPr lang="id-ID" dirty="0" err="1"/>
              <a:t>stack</a:t>
            </a:r>
            <a:r>
              <a:rPr lang="id-ID" dirty="0"/>
              <a:t> 300H</a:t>
            </a:r>
          </a:p>
          <a:p>
            <a:pPr algn="l"/>
            <a:r>
              <a:rPr lang="id-ID" dirty="0"/>
              <a:t>.data</a:t>
            </a:r>
          </a:p>
          <a:p>
            <a:pPr algn="l"/>
            <a:r>
              <a:rPr lang="id-ID" dirty="0"/>
              <a:t>x </a:t>
            </a:r>
            <a:r>
              <a:rPr lang="id-ID" dirty="0" err="1"/>
              <a:t>dw</a:t>
            </a:r>
            <a:r>
              <a:rPr lang="id-ID" dirty="0"/>
              <a:t> 4</a:t>
            </a:r>
          </a:p>
          <a:p>
            <a:pPr algn="l"/>
            <a:r>
              <a:rPr lang="id-ID" dirty="0" err="1"/>
              <a:t>text</a:t>
            </a:r>
            <a:r>
              <a:rPr lang="id-ID" dirty="0"/>
              <a:t> </a:t>
            </a:r>
            <a:r>
              <a:rPr lang="id-ID" dirty="0" err="1"/>
              <a:t>db</a:t>
            </a:r>
            <a:r>
              <a:rPr lang="id-ID" dirty="0"/>
              <a:t> "Pindah dari pasak "</a:t>
            </a:r>
          </a:p>
          <a:p>
            <a:pPr algn="l"/>
            <a:r>
              <a:rPr lang="id-ID" dirty="0"/>
              <a:t>d1 </a:t>
            </a:r>
            <a:r>
              <a:rPr lang="id-ID" dirty="0" err="1"/>
              <a:t>db</a:t>
            </a:r>
            <a:r>
              <a:rPr lang="id-ID" dirty="0"/>
              <a:t> ?</a:t>
            </a:r>
          </a:p>
          <a:p>
            <a:pPr algn="l"/>
            <a:r>
              <a:rPr lang="id-ID" dirty="0"/>
              <a:t>text2 </a:t>
            </a:r>
            <a:r>
              <a:rPr lang="id-ID" dirty="0" err="1"/>
              <a:t>db</a:t>
            </a:r>
            <a:r>
              <a:rPr lang="id-ID" dirty="0"/>
              <a:t> " ke pasak "</a:t>
            </a:r>
          </a:p>
          <a:p>
            <a:pPr algn="l"/>
            <a:r>
              <a:rPr lang="id-ID" dirty="0"/>
              <a:t>d2 </a:t>
            </a:r>
            <a:r>
              <a:rPr lang="id-ID" dirty="0" err="1"/>
              <a:t>db</a:t>
            </a:r>
            <a:r>
              <a:rPr lang="id-ID" dirty="0"/>
              <a:t> ?</a:t>
            </a:r>
          </a:p>
          <a:p>
            <a:pPr algn="l"/>
            <a:r>
              <a:rPr lang="id-ID" dirty="0" err="1"/>
              <a:t>newline</a:t>
            </a:r>
            <a:r>
              <a:rPr lang="id-ID" dirty="0"/>
              <a:t> </a:t>
            </a:r>
            <a:r>
              <a:rPr lang="id-ID" dirty="0" err="1"/>
              <a:t>db</a:t>
            </a:r>
            <a:r>
              <a:rPr lang="id-ID" dirty="0"/>
              <a:t> 0AH, 0DH, '$'</a:t>
            </a:r>
          </a:p>
          <a:p>
            <a:pPr algn="l"/>
            <a:endParaRPr lang="id-ID" dirty="0"/>
          </a:p>
          <a:p>
            <a:pPr algn="l"/>
            <a:r>
              <a:rPr lang="id-ID" dirty="0"/>
              <a:t>.</a:t>
            </a:r>
            <a:r>
              <a:rPr lang="id-ID" dirty="0" err="1"/>
              <a:t>code</a:t>
            </a:r>
            <a:endParaRPr lang="id-ID" dirty="0"/>
          </a:p>
          <a:p>
            <a:pPr algn="l"/>
            <a:r>
              <a:rPr lang="id-ID" dirty="0"/>
              <a:t>main </a:t>
            </a:r>
            <a:r>
              <a:rPr lang="id-ID" dirty="0" err="1"/>
              <a:t>proc</a:t>
            </a:r>
            <a:endParaRPr lang="id-ID" dirty="0"/>
          </a:p>
          <a:p>
            <a:pPr algn="l"/>
            <a:r>
              <a:rPr lang="id-ID" dirty="0"/>
              <a:t>    </a:t>
            </a:r>
          </a:p>
          <a:p>
            <a:endParaRPr lang="id-ID" dirty="0"/>
          </a:p>
        </p:txBody>
      </p:sp>
      <p:sp>
        <p:nvSpPr>
          <p:cNvPr id="50" name="Tampungan Teks 33">
            <a:extLst>
              <a:ext uri="{FF2B5EF4-FFF2-40B4-BE49-F238E27FC236}">
                <a16:creationId xmlns:a16="http://schemas.microsoft.com/office/drawing/2014/main" id="{821AF972-DC53-4F96-82F4-E443640CC473}"/>
              </a:ext>
            </a:extLst>
          </p:cNvPr>
          <p:cNvSpPr txBox="1">
            <a:spLocks/>
          </p:cNvSpPr>
          <p:nvPr/>
        </p:nvSpPr>
        <p:spPr>
          <a:xfrm>
            <a:off x="4630787" y="1016228"/>
            <a:ext cx="3253502" cy="475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ax</a:t>
            </a:r>
            <a:r>
              <a:rPr lang="id-ID" dirty="0"/>
              <a:t>, @data</a:t>
            </a:r>
          </a:p>
          <a:p>
            <a:pPr algn="l"/>
            <a:r>
              <a:rPr lang="id-ID" dirty="0"/>
              <a:t>    </a:t>
            </a:r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ds</a:t>
            </a:r>
            <a:r>
              <a:rPr lang="id-ID" dirty="0"/>
              <a:t>, </a:t>
            </a:r>
            <a:r>
              <a:rPr lang="id-ID" dirty="0" err="1"/>
              <a:t>ax</a:t>
            </a:r>
            <a:endParaRPr lang="id-ID" dirty="0"/>
          </a:p>
          <a:p>
            <a:pPr algn="l"/>
            <a:endParaRPr lang="id-ID" dirty="0"/>
          </a:p>
          <a:p>
            <a:pPr algn="l"/>
            <a:r>
              <a:rPr lang="id-ID" dirty="0"/>
              <a:t>    </a:t>
            </a:r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ax</a:t>
            </a:r>
            <a:r>
              <a:rPr lang="id-ID" dirty="0"/>
              <a:t>, 1</a:t>
            </a:r>
          </a:p>
          <a:p>
            <a:pPr algn="l"/>
            <a:r>
              <a:rPr lang="id-ID" dirty="0"/>
              <a:t> 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ax</a:t>
            </a:r>
            <a:endParaRPr lang="id-ID" dirty="0"/>
          </a:p>
          <a:p>
            <a:pPr algn="l"/>
            <a:r>
              <a:rPr lang="id-ID" dirty="0"/>
              <a:t>    </a:t>
            </a:r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ax</a:t>
            </a:r>
            <a:r>
              <a:rPr lang="id-ID" dirty="0"/>
              <a:t>, 3</a:t>
            </a:r>
          </a:p>
          <a:p>
            <a:pPr algn="l"/>
            <a:r>
              <a:rPr lang="id-ID" dirty="0"/>
              <a:t> 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ax</a:t>
            </a:r>
            <a:endParaRPr lang="id-ID" dirty="0"/>
          </a:p>
          <a:p>
            <a:pPr algn="l"/>
            <a:r>
              <a:rPr lang="id-ID" dirty="0"/>
              <a:t>    </a:t>
            </a:r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ax</a:t>
            </a:r>
            <a:r>
              <a:rPr lang="id-ID" dirty="0"/>
              <a:t>, 2</a:t>
            </a:r>
          </a:p>
          <a:p>
            <a:pPr algn="l"/>
            <a:r>
              <a:rPr lang="id-ID" dirty="0"/>
              <a:t> 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ax</a:t>
            </a:r>
            <a:endParaRPr lang="id-ID" dirty="0"/>
          </a:p>
          <a:p>
            <a:pPr algn="l"/>
            <a:r>
              <a:rPr lang="id-ID" dirty="0"/>
              <a:t>    </a:t>
            </a:r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ax</a:t>
            </a:r>
            <a:r>
              <a:rPr lang="id-ID" dirty="0"/>
              <a:t>, x</a:t>
            </a:r>
          </a:p>
          <a:p>
            <a:pPr algn="l"/>
            <a:r>
              <a:rPr lang="id-ID" dirty="0"/>
              <a:t> 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ax</a:t>
            </a:r>
            <a:endParaRPr lang="id-ID" dirty="0"/>
          </a:p>
          <a:p>
            <a:pPr algn="l"/>
            <a:r>
              <a:rPr lang="id-ID" dirty="0"/>
              <a:t>    </a:t>
            </a:r>
            <a:r>
              <a:rPr lang="id-ID" dirty="0" err="1"/>
              <a:t>call</a:t>
            </a:r>
            <a:r>
              <a:rPr lang="id-ID" dirty="0"/>
              <a:t> </a:t>
            </a:r>
            <a:r>
              <a:rPr lang="id-ID" dirty="0" err="1"/>
              <a:t>solve</a:t>
            </a:r>
            <a:endParaRPr lang="id-ID" dirty="0"/>
          </a:p>
          <a:p>
            <a:pPr algn="l"/>
            <a:r>
              <a:rPr lang="id-ID" dirty="0"/>
              <a:t>    </a:t>
            </a:r>
          </a:p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KODE PROGRAM</a:t>
            </a:r>
            <a:endParaRPr lang="en-US" dirty="0"/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19EA2DB7-B75E-F741-2958-F3A19F7A6B99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Freeform 157">
            <a:extLst>
              <a:ext uri="{FF2B5EF4-FFF2-40B4-BE49-F238E27FC236}">
                <a16:creationId xmlns:a16="http://schemas.microsoft.com/office/drawing/2014/main" id="{7B3E1D3A-E6CB-E862-1EEB-FDA04CB995FE}"/>
              </a:ext>
            </a:extLst>
          </p:cNvPr>
          <p:cNvSpPr>
            <a:spLocks noEditPoints="1"/>
          </p:cNvSpPr>
          <p:nvPr/>
        </p:nvSpPr>
        <p:spPr bwMode="auto">
          <a:xfrm>
            <a:off x="7847717" y="4164905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6" name="Freeform 159">
            <a:extLst>
              <a:ext uri="{FF2B5EF4-FFF2-40B4-BE49-F238E27FC236}">
                <a16:creationId xmlns:a16="http://schemas.microsoft.com/office/drawing/2014/main" id="{03282D56-BE1D-AB7C-2485-CB42FF01850B}"/>
              </a:ext>
            </a:extLst>
          </p:cNvPr>
          <p:cNvSpPr>
            <a:spLocks noEditPoints="1"/>
          </p:cNvSpPr>
          <p:nvPr/>
        </p:nvSpPr>
        <p:spPr bwMode="auto">
          <a:xfrm>
            <a:off x="588376" y="248789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EDE43C-13CA-14E6-DF3F-C32C78A1C68A}"/>
              </a:ext>
            </a:extLst>
          </p:cNvPr>
          <p:cNvGrpSpPr/>
          <p:nvPr/>
        </p:nvGrpSpPr>
        <p:grpSpPr>
          <a:xfrm>
            <a:off x="134508" y="4071943"/>
            <a:ext cx="773659" cy="963355"/>
            <a:chOff x="6696077" y="2921001"/>
            <a:chExt cx="330200" cy="411163"/>
          </a:xfrm>
        </p:grpSpPr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E5059C9F-EA1C-42D4-157B-69330DBB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653916C-8BAE-0C08-25C0-08BDD45DB52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86C5D206-B160-EDF4-573C-5E217E8590C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AE078FDC-B253-49E8-EAEB-B6813EE7F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6" name="Freeform 246">
                  <a:extLst>
                    <a:ext uri="{FF2B5EF4-FFF2-40B4-BE49-F238E27FC236}">
                      <a16:creationId xmlns:a16="http://schemas.microsoft.com/office/drawing/2014/main" id="{E7A69541-4D58-F079-1532-44A00393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8">
                  <a:extLst>
                    <a:ext uri="{FF2B5EF4-FFF2-40B4-BE49-F238E27FC236}">
                      <a16:creationId xmlns:a16="http://schemas.microsoft.com/office/drawing/2014/main" id="{65A1019E-A080-9C93-177C-7EE2E753F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3" name="Freeform 249">
                <a:extLst>
                  <a:ext uri="{FF2B5EF4-FFF2-40B4-BE49-F238E27FC236}">
                    <a16:creationId xmlns:a16="http://schemas.microsoft.com/office/drawing/2014/main" id="{EFB3CAAA-77DF-C11E-6076-472BB7E4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Freeform 250">
                <a:extLst>
                  <a:ext uri="{FF2B5EF4-FFF2-40B4-BE49-F238E27FC236}">
                    <a16:creationId xmlns:a16="http://schemas.microsoft.com/office/drawing/2014/main" id="{A1FBE202-A5EC-455F-05E6-2BAA81F1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2" name="Elipse 81">
            <a:extLst>
              <a:ext uri="{FF2B5EF4-FFF2-40B4-BE49-F238E27FC236}">
                <a16:creationId xmlns:a16="http://schemas.microsoft.com/office/drawing/2014/main" id="{E1A71698-21D5-BD7A-3498-3A3CAEE75D8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AE3339D-8413-23ED-5736-425BB10D682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E6064CB-2A73-EB89-54DF-3B69A45F7B7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Tampungan Teks 33">
            <a:extLst>
              <a:ext uri="{FF2B5EF4-FFF2-40B4-BE49-F238E27FC236}">
                <a16:creationId xmlns:a16="http://schemas.microsoft.com/office/drawing/2014/main" id="{85987E83-4017-4083-8A10-10186832414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86555" y="1015730"/>
            <a:ext cx="3253502" cy="3568807"/>
          </a:xfrm>
        </p:spPr>
        <p:txBody>
          <a:bodyPr/>
          <a:lstStyle/>
          <a:p>
            <a:pPr algn="l"/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ax</a:t>
            </a:r>
            <a:r>
              <a:rPr lang="id-ID" dirty="0"/>
              <a:t>, 4C00H</a:t>
            </a:r>
          </a:p>
          <a:p>
            <a:pPr algn="l"/>
            <a:r>
              <a:rPr lang="id-ID" dirty="0"/>
              <a:t>    int 21h</a:t>
            </a:r>
          </a:p>
          <a:p>
            <a:pPr algn="l"/>
            <a:r>
              <a:rPr lang="id-ID" dirty="0"/>
              <a:t>main </a:t>
            </a:r>
            <a:r>
              <a:rPr lang="id-ID" dirty="0" err="1"/>
              <a:t>endp</a:t>
            </a:r>
            <a:endParaRPr lang="id-ID" dirty="0"/>
          </a:p>
          <a:p>
            <a:pPr algn="l"/>
            <a:r>
              <a:rPr lang="id-ID" dirty="0" err="1"/>
              <a:t>solve</a:t>
            </a:r>
            <a:r>
              <a:rPr lang="id-ID" dirty="0"/>
              <a:t> </a:t>
            </a:r>
            <a:r>
              <a:rPr lang="id-ID" dirty="0" err="1"/>
              <a:t>proc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bp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bp</a:t>
            </a:r>
            <a:r>
              <a:rPr lang="id-ID" dirty="0"/>
              <a:t>, </a:t>
            </a:r>
            <a:r>
              <a:rPr lang="id-ID" dirty="0" err="1"/>
              <a:t>sp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cmp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:[bp+4], 0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je</a:t>
            </a:r>
            <a:r>
              <a:rPr lang="id-ID" dirty="0"/>
              <a:t> </a:t>
            </a:r>
            <a:r>
              <a:rPr lang="id-ID" dirty="0" err="1"/>
              <a:t>down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:[bp+0AH]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:[bp+6]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:[bp+8]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ax</a:t>
            </a:r>
            <a:r>
              <a:rPr lang="id-ID" dirty="0"/>
              <a:t>,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:[bp+4]</a:t>
            </a:r>
          </a:p>
          <a:p>
            <a:endParaRPr lang="id-ID" dirty="0"/>
          </a:p>
        </p:txBody>
      </p:sp>
      <p:sp>
        <p:nvSpPr>
          <p:cNvPr id="50" name="Tampungan Teks 33">
            <a:extLst>
              <a:ext uri="{FF2B5EF4-FFF2-40B4-BE49-F238E27FC236}">
                <a16:creationId xmlns:a16="http://schemas.microsoft.com/office/drawing/2014/main" id="{821AF972-DC53-4F96-82F4-E443640CC473}"/>
              </a:ext>
            </a:extLst>
          </p:cNvPr>
          <p:cNvSpPr txBox="1">
            <a:spLocks/>
          </p:cNvSpPr>
          <p:nvPr/>
        </p:nvSpPr>
        <p:spPr>
          <a:xfrm>
            <a:off x="4630787" y="1016228"/>
            <a:ext cx="3253502" cy="475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/>
              <a:t> </a:t>
            </a:r>
            <a:r>
              <a:rPr lang="id-ID" dirty="0" err="1"/>
              <a:t>dec</a:t>
            </a:r>
            <a:r>
              <a:rPr lang="id-ID" dirty="0"/>
              <a:t> </a:t>
            </a:r>
            <a:r>
              <a:rPr lang="id-ID" dirty="0" err="1"/>
              <a:t>ax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ax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call</a:t>
            </a:r>
            <a:r>
              <a:rPr lang="id-ID" dirty="0"/>
              <a:t> </a:t>
            </a:r>
            <a:r>
              <a:rPr lang="id-ID" dirty="0" err="1"/>
              <a:t>solve</a:t>
            </a:r>
            <a:endParaRPr lang="id-ID" dirty="0"/>
          </a:p>
          <a:p>
            <a:pPr algn="l"/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:[bp+0AH]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:[bp+08]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call</a:t>
            </a:r>
            <a:r>
              <a:rPr lang="id-ID" dirty="0"/>
              <a:t> </a:t>
            </a:r>
            <a:r>
              <a:rPr lang="id-ID" dirty="0" err="1"/>
              <a:t>print</a:t>
            </a:r>
            <a:endParaRPr lang="id-ID" dirty="0"/>
          </a:p>
          <a:p>
            <a:pPr algn="l"/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:[bp+06H]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:[bp+8]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:[bp+0AH]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ax</a:t>
            </a:r>
            <a:r>
              <a:rPr lang="id-ID" dirty="0"/>
              <a:t>, </a:t>
            </a:r>
            <a:r>
              <a:rPr lang="id-ID" dirty="0" err="1"/>
              <a:t>word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:[bp+4]</a:t>
            </a:r>
          </a:p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498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KODE PROGRAM</a:t>
            </a:r>
            <a:endParaRPr lang="en-US" dirty="0"/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19EA2DB7-B75E-F741-2958-F3A19F7A6B99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Freeform 157">
            <a:extLst>
              <a:ext uri="{FF2B5EF4-FFF2-40B4-BE49-F238E27FC236}">
                <a16:creationId xmlns:a16="http://schemas.microsoft.com/office/drawing/2014/main" id="{7B3E1D3A-E6CB-E862-1EEB-FDA04CB995FE}"/>
              </a:ext>
            </a:extLst>
          </p:cNvPr>
          <p:cNvSpPr>
            <a:spLocks noEditPoints="1"/>
          </p:cNvSpPr>
          <p:nvPr/>
        </p:nvSpPr>
        <p:spPr bwMode="auto">
          <a:xfrm>
            <a:off x="7847717" y="4164905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6" name="Freeform 159">
            <a:extLst>
              <a:ext uri="{FF2B5EF4-FFF2-40B4-BE49-F238E27FC236}">
                <a16:creationId xmlns:a16="http://schemas.microsoft.com/office/drawing/2014/main" id="{03282D56-BE1D-AB7C-2485-CB42FF01850B}"/>
              </a:ext>
            </a:extLst>
          </p:cNvPr>
          <p:cNvSpPr>
            <a:spLocks noEditPoints="1"/>
          </p:cNvSpPr>
          <p:nvPr/>
        </p:nvSpPr>
        <p:spPr bwMode="auto">
          <a:xfrm>
            <a:off x="588376" y="248789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EDE43C-13CA-14E6-DF3F-C32C78A1C68A}"/>
              </a:ext>
            </a:extLst>
          </p:cNvPr>
          <p:cNvGrpSpPr/>
          <p:nvPr/>
        </p:nvGrpSpPr>
        <p:grpSpPr>
          <a:xfrm>
            <a:off x="134508" y="4071943"/>
            <a:ext cx="773659" cy="963355"/>
            <a:chOff x="6696077" y="2921001"/>
            <a:chExt cx="330200" cy="411163"/>
          </a:xfrm>
        </p:grpSpPr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E5059C9F-EA1C-42D4-157B-69330DBB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653916C-8BAE-0C08-25C0-08BDD45DB52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86C5D206-B160-EDF4-573C-5E217E8590C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AE078FDC-B253-49E8-EAEB-B6813EE7F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6" name="Freeform 246">
                  <a:extLst>
                    <a:ext uri="{FF2B5EF4-FFF2-40B4-BE49-F238E27FC236}">
                      <a16:creationId xmlns:a16="http://schemas.microsoft.com/office/drawing/2014/main" id="{E7A69541-4D58-F079-1532-44A00393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8">
                  <a:extLst>
                    <a:ext uri="{FF2B5EF4-FFF2-40B4-BE49-F238E27FC236}">
                      <a16:creationId xmlns:a16="http://schemas.microsoft.com/office/drawing/2014/main" id="{65A1019E-A080-9C93-177C-7EE2E753F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3" name="Freeform 249">
                <a:extLst>
                  <a:ext uri="{FF2B5EF4-FFF2-40B4-BE49-F238E27FC236}">
                    <a16:creationId xmlns:a16="http://schemas.microsoft.com/office/drawing/2014/main" id="{EFB3CAAA-77DF-C11E-6076-472BB7E4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Freeform 250">
                <a:extLst>
                  <a:ext uri="{FF2B5EF4-FFF2-40B4-BE49-F238E27FC236}">
                    <a16:creationId xmlns:a16="http://schemas.microsoft.com/office/drawing/2014/main" id="{A1FBE202-A5EC-455F-05E6-2BAA81F1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2" name="Elipse 81">
            <a:extLst>
              <a:ext uri="{FF2B5EF4-FFF2-40B4-BE49-F238E27FC236}">
                <a16:creationId xmlns:a16="http://schemas.microsoft.com/office/drawing/2014/main" id="{E1A71698-21D5-BD7A-3498-3A3CAEE75D8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AE3339D-8413-23ED-5736-425BB10D682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E6064CB-2A73-EB89-54DF-3B69A45F7B7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Tampungan Teks 33">
            <a:extLst>
              <a:ext uri="{FF2B5EF4-FFF2-40B4-BE49-F238E27FC236}">
                <a16:creationId xmlns:a16="http://schemas.microsoft.com/office/drawing/2014/main" id="{85987E83-4017-4083-8A10-10186832414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20405" y="994606"/>
            <a:ext cx="3253502" cy="3568807"/>
          </a:xfrm>
        </p:spPr>
        <p:txBody>
          <a:bodyPr/>
          <a:lstStyle/>
          <a:p>
            <a:pPr algn="l"/>
            <a:r>
              <a:rPr lang="id-ID" dirty="0" err="1"/>
              <a:t>dec</a:t>
            </a:r>
            <a:r>
              <a:rPr lang="id-ID" dirty="0"/>
              <a:t> </a:t>
            </a:r>
            <a:r>
              <a:rPr lang="id-ID" dirty="0" err="1"/>
              <a:t>ax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ax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call</a:t>
            </a:r>
            <a:r>
              <a:rPr lang="id-ID" dirty="0"/>
              <a:t> </a:t>
            </a:r>
            <a:r>
              <a:rPr lang="id-ID" dirty="0" err="1"/>
              <a:t>solve</a:t>
            </a:r>
            <a:endParaRPr lang="id-ID" dirty="0"/>
          </a:p>
          <a:p>
            <a:pPr algn="l"/>
            <a:r>
              <a:rPr lang="id-ID" dirty="0"/>
              <a:t>   pop </a:t>
            </a:r>
            <a:r>
              <a:rPr lang="id-ID" dirty="0" err="1"/>
              <a:t>bp</a:t>
            </a:r>
            <a:endParaRPr lang="id-ID" dirty="0"/>
          </a:p>
          <a:p>
            <a:pPr algn="l"/>
            <a:r>
              <a:rPr lang="id-ID" dirty="0"/>
              <a:t>   ret 8</a:t>
            </a:r>
          </a:p>
          <a:p>
            <a:pPr algn="l"/>
            <a:r>
              <a:rPr lang="id-ID" dirty="0" err="1"/>
              <a:t>down</a:t>
            </a:r>
            <a:r>
              <a:rPr lang="id-ID" dirty="0"/>
              <a:t>:</a:t>
            </a:r>
          </a:p>
          <a:p>
            <a:pPr algn="l"/>
            <a:r>
              <a:rPr lang="id-ID" dirty="0"/>
              <a:t>   pop </a:t>
            </a:r>
            <a:r>
              <a:rPr lang="id-ID" dirty="0" err="1"/>
              <a:t>bp</a:t>
            </a:r>
            <a:endParaRPr lang="id-ID" dirty="0"/>
          </a:p>
          <a:p>
            <a:pPr algn="l"/>
            <a:r>
              <a:rPr lang="id-ID" dirty="0"/>
              <a:t>   ret 8</a:t>
            </a:r>
          </a:p>
          <a:p>
            <a:pPr algn="l"/>
            <a:r>
              <a:rPr lang="id-ID" dirty="0" err="1"/>
              <a:t>solve</a:t>
            </a:r>
            <a:r>
              <a:rPr lang="id-ID" dirty="0"/>
              <a:t> </a:t>
            </a:r>
            <a:r>
              <a:rPr lang="id-ID" dirty="0" err="1"/>
              <a:t>endp</a:t>
            </a:r>
            <a:endParaRPr lang="id-ID" dirty="0"/>
          </a:p>
          <a:p>
            <a:pPr algn="l"/>
            <a:r>
              <a:rPr lang="id-ID" dirty="0" err="1"/>
              <a:t>print</a:t>
            </a:r>
            <a:r>
              <a:rPr lang="id-ID" dirty="0"/>
              <a:t> </a:t>
            </a:r>
            <a:r>
              <a:rPr lang="id-ID" dirty="0" err="1"/>
              <a:t>proc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push</a:t>
            </a:r>
            <a:r>
              <a:rPr lang="id-ID" dirty="0"/>
              <a:t> </a:t>
            </a:r>
            <a:r>
              <a:rPr lang="id-ID" dirty="0" err="1"/>
              <a:t>bp</a:t>
            </a:r>
            <a:endParaRPr lang="id-ID" dirty="0"/>
          </a:p>
          <a:p>
            <a:pPr algn="l"/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bp</a:t>
            </a:r>
            <a:r>
              <a:rPr lang="id-ID" dirty="0"/>
              <a:t>, </a:t>
            </a:r>
            <a:r>
              <a:rPr lang="id-ID" dirty="0" err="1"/>
              <a:t>sp</a:t>
            </a:r>
            <a:endParaRPr lang="id-ID" dirty="0"/>
          </a:p>
          <a:p>
            <a:pPr algn="l"/>
            <a:r>
              <a:rPr lang="id-ID" dirty="0" err="1"/>
              <a:t>mov</a:t>
            </a:r>
            <a:r>
              <a:rPr lang="id-ID" dirty="0"/>
              <a:t> d1, '0'</a:t>
            </a:r>
          </a:p>
          <a:p>
            <a:pPr algn="l"/>
            <a:endParaRPr lang="id-ID" dirty="0"/>
          </a:p>
          <a:p>
            <a:pPr algn="l"/>
            <a:endParaRPr lang="id-ID" dirty="0"/>
          </a:p>
        </p:txBody>
      </p:sp>
      <p:sp>
        <p:nvSpPr>
          <p:cNvPr id="50" name="Tampungan Teks 33">
            <a:extLst>
              <a:ext uri="{FF2B5EF4-FFF2-40B4-BE49-F238E27FC236}">
                <a16:creationId xmlns:a16="http://schemas.microsoft.com/office/drawing/2014/main" id="{821AF972-DC53-4F96-82F4-E443640CC473}"/>
              </a:ext>
            </a:extLst>
          </p:cNvPr>
          <p:cNvSpPr txBox="1">
            <a:spLocks/>
          </p:cNvSpPr>
          <p:nvPr/>
        </p:nvSpPr>
        <p:spPr>
          <a:xfrm>
            <a:off x="4594215" y="956730"/>
            <a:ext cx="3253502" cy="475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al</a:t>
            </a:r>
            <a:r>
              <a:rPr lang="id-ID" dirty="0"/>
              <a:t>, </a:t>
            </a:r>
            <a:r>
              <a:rPr lang="id-ID" dirty="0" err="1"/>
              <a:t>byte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:[bp+06]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add</a:t>
            </a:r>
            <a:r>
              <a:rPr lang="id-ID" dirty="0"/>
              <a:t> d1, </a:t>
            </a:r>
            <a:r>
              <a:rPr lang="id-ID" dirty="0" err="1"/>
              <a:t>al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mov</a:t>
            </a:r>
            <a:r>
              <a:rPr lang="id-ID" dirty="0"/>
              <a:t> d2, '0'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mov</a:t>
            </a:r>
            <a:r>
              <a:rPr lang="id-ID" dirty="0"/>
              <a:t> </a:t>
            </a:r>
            <a:r>
              <a:rPr lang="id-ID" dirty="0" err="1"/>
              <a:t>al</a:t>
            </a:r>
            <a:r>
              <a:rPr lang="id-ID" dirty="0"/>
              <a:t>, </a:t>
            </a:r>
            <a:r>
              <a:rPr lang="id-ID" dirty="0" err="1"/>
              <a:t>byte</a:t>
            </a:r>
            <a:r>
              <a:rPr lang="id-ID" dirty="0"/>
              <a:t> </a:t>
            </a:r>
            <a:r>
              <a:rPr lang="id-ID" dirty="0" err="1"/>
              <a:t>ptr</a:t>
            </a:r>
            <a:r>
              <a:rPr lang="id-ID" dirty="0"/>
              <a:t> </a:t>
            </a:r>
            <a:r>
              <a:rPr lang="id-ID" dirty="0" err="1"/>
              <a:t>ss</a:t>
            </a:r>
            <a:r>
              <a:rPr lang="id-ID" dirty="0"/>
              <a:t>:[bp+4]</a:t>
            </a:r>
          </a:p>
          <a:p>
            <a:pPr algn="l"/>
            <a:r>
              <a:rPr lang="id-ID" dirty="0"/>
              <a:t>   </a:t>
            </a:r>
            <a:r>
              <a:rPr lang="id-ID" dirty="0" err="1"/>
              <a:t>add</a:t>
            </a:r>
            <a:r>
              <a:rPr lang="id-ID" dirty="0"/>
              <a:t> d2, </a:t>
            </a:r>
            <a:r>
              <a:rPr lang="id-ID" dirty="0" err="1"/>
              <a:t>al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lea</a:t>
            </a:r>
            <a:r>
              <a:rPr lang="id-ID" dirty="0"/>
              <a:t> dx, </a:t>
            </a:r>
            <a:r>
              <a:rPr lang="id-ID" dirty="0" err="1"/>
              <a:t>text</a:t>
            </a:r>
            <a:endParaRPr lang="id-ID" dirty="0"/>
          </a:p>
          <a:p>
            <a:pPr algn="l"/>
            <a:r>
              <a:rPr lang="id-ID" dirty="0"/>
              <a:t>   </a:t>
            </a:r>
            <a:r>
              <a:rPr lang="id-ID" dirty="0" err="1"/>
              <a:t>mov</a:t>
            </a:r>
            <a:r>
              <a:rPr lang="id-ID" dirty="0"/>
              <a:t> ah, 09</a:t>
            </a:r>
          </a:p>
          <a:p>
            <a:pPr algn="l"/>
            <a:r>
              <a:rPr lang="id-ID" dirty="0"/>
              <a:t>   int 21h</a:t>
            </a:r>
          </a:p>
          <a:p>
            <a:pPr algn="l"/>
            <a:r>
              <a:rPr lang="id-ID" dirty="0"/>
              <a:t>   pop </a:t>
            </a:r>
            <a:r>
              <a:rPr lang="id-ID" dirty="0" err="1"/>
              <a:t>bp</a:t>
            </a:r>
            <a:endParaRPr lang="id-ID" dirty="0"/>
          </a:p>
          <a:p>
            <a:pPr algn="l"/>
            <a:r>
              <a:rPr lang="id-ID" dirty="0"/>
              <a:t>   ret 4</a:t>
            </a:r>
          </a:p>
          <a:p>
            <a:pPr algn="l"/>
            <a:r>
              <a:rPr lang="id-ID" dirty="0" err="1"/>
              <a:t>endp</a:t>
            </a:r>
            <a:endParaRPr lang="id-ID" dirty="0"/>
          </a:p>
          <a:p>
            <a:pPr algn="l"/>
            <a:r>
              <a:rPr lang="id-ID" dirty="0" err="1"/>
              <a:t>end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42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2823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DBFE87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424492"/>
            <a:ext cx="3962400" cy="1327160"/>
          </a:xfrm>
        </p:spPr>
        <p:txBody>
          <a:bodyPr/>
          <a:lstStyle/>
          <a:p>
            <a:r>
              <a:rPr lang="id-ID" dirty="0"/>
              <a:t>CAPTURES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617524"/>
            <a:ext cx="3962400" cy="429870"/>
          </a:xfrm>
        </p:spPr>
        <p:txBody>
          <a:bodyPr/>
          <a:lstStyle/>
          <a:p>
            <a:r>
              <a:rPr lang="id-ID" dirty="0" err="1"/>
              <a:t>Screenshot</a:t>
            </a:r>
            <a:r>
              <a:rPr lang="id-ID" dirty="0"/>
              <a:t> dan dokumentasi pembuatan aplikasi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545243" y="2193091"/>
            <a:ext cx="1380837" cy="722587"/>
          </a:xfrm>
        </p:spPr>
        <p:txBody>
          <a:bodyPr/>
          <a:lstStyle/>
          <a:p>
            <a:r>
              <a:rPr lang="id-ID" dirty="0"/>
              <a:t>06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00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98">
            <a:extLst>
              <a:ext uri="{FF2B5EF4-FFF2-40B4-BE49-F238E27FC236}">
                <a16:creationId xmlns:a16="http://schemas.microsoft.com/office/drawing/2014/main" id="{E233656B-4610-2DBD-10AE-788B8BFB6C75}"/>
              </a:ext>
            </a:extLst>
          </p:cNvPr>
          <p:cNvSpPr>
            <a:spLocks/>
          </p:cNvSpPr>
          <p:nvPr/>
        </p:nvSpPr>
        <p:spPr bwMode="auto">
          <a:xfrm>
            <a:off x="5357289" y="413161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4B5E40E1-0583-813E-0B5B-E5B8BBEF9E51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90E55606-15C6-DF35-1198-97567BD46E6A}"/>
              </a:ext>
            </a:extLst>
          </p:cNvPr>
          <p:cNvSpPr>
            <a:spLocks noEditPoints="1"/>
          </p:cNvSpPr>
          <p:nvPr/>
        </p:nvSpPr>
        <p:spPr bwMode="auto">
          <a:xfrm>
            <a:off x="8163145" y="121891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AB1180C-B47D-4AEF-1279-ECD7856D0C26}"/>
              </a:ext>
            </a:extLst>
          </p:cNvPr>
          <p:cNvSpPr>
            <a:spLocks noEditPoints="1"/>
          </p:cNvSpPr>
          <p:nvPr/>
        </p:nvSpPr>
        <p:spPr bwMode="auto">
          <a:xfrm>
            <a:off x="593183" y="113446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004E5A7-1377-FF01-D72B-8FB7A3A0F66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9791433-E83D-2B83-D750-C4BE92DE60E1}"/>
              </a:ext>
            </a:extLst>
          </p:cNvPr>
          <p:cNvSpPr>
            <a:spLocks/>
          </p:cNvSpPr>
          <p:nvPr/>
        </p:nvSpPr>
        <p:spPr bwMode="auto">
          <a:xfrm>
            <a:off x="7313110" y="-12327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16" name="Gambar 15">
            <a:extLst>
              <a:ext uri="{FF2B5EF4-FFF2-40B4-BE49-F238E27FC236}">
                <a16:creationId xmlns:a16="http://schemas.microsoft.com/office/drawing/2014/main" id="{33BA7F8E-8CED-4064-8C37-C93A9960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61" y="926260"/>
            <a:ext cx="6845277" cy="3850470"/>
          </a:xfrm>
          <a:prstGeom prst="rect">
            <a:avLst/>
          </a:prstGeom>
        </p:spPr>
      </p:pic>
      <p:sp>
        <p:nvSpPr>
          <p:cNvPr id="32" name="Título 6">
            <a:extLst>
              <a:ext uri="{FF2B5EF4-FFF2-40B4-BE49-F238E27FC236}">
                <a16:creationId xmlns:a16="http://schemas.microsoft.com/office/drawing/2014/main" id="{2551E1E3-29C3-4B3A-8C3B-7761D1F00019}"/>
              </a:ext>
            </a:extLst>
          </p:cNvPr>
          <p:cNvSpPr txBox="1">
            <a:spLocks/>
          </p:cNvSpPr>
          <p:nvPr/>
        </p:nvSpPr>
        <p:spPr>
          <a:xfrm>
            <a:off x="723900" y="433579"/>
            <a:ext cx="7696200" cy="3672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 err="1"/>
              <a:t>Screenshot</a:t>
            </a:r>
            <a:r>
              <a:rPr lang="id-ID" sz="2400" dirty="0"/>
              <a:t> </a:t>
            </a:r>
            <a:r>
              <a:rPr lang="id-ID" sz="2400" dirty="0" err="1"/>
              <a:t>coding</a:t>
            </a:r>
            <a:r>
              <a:rPr lang="id-ID" sz="2400" dirty="0"/>
              <a:t> di IDE/Editor (Emu8086)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358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PROJECT IDENTIFY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422D-C590-4546-A610-C5B81B3A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BCB5FE7-A711-CCF3-ED39-987C562A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0715"/>
              </p:ext>
            </p:extLst>
          </p:nvPr>
        </p:nvGraphicFramePr>
        <p:xfrm>
          <a:off x="723900" y="1228392"/>
          <a:ext cx="7696199" cy="2575759"/>
        </p:xfrm>
        <a:graphic>
          <a:graphicData uri="http://schemas.openxmlformats.org/drawingml/2006/table">
            <a:tbl>
              <a:tblPr/>
              <a:tblGrid>
                <a:gridCol w="2944395">
                  <a:extLst>
                    <a:ext uri="{9D8B030D-6E8A-4147-A177-3AD203B41FA5}">
                      <a16:colId xmlns:a16="http://schemas.microsoft.com/office/drawing/2014/main" val="2528091237"/>
                    </a:ext>
                  </a:extLst>
                </a:gridCol>
                <a:gridCol w="4751804">
                  <a:extLst>
                    <a:ext uri="{9D8B030D-6E8A-4147-A177-3AD203B41FA5}">
                      <a16:colId xmlns:a16="http://schemas.microsoft.com/office/drawing/2014/main" val="3373026024"/>
                    </a:ext>
                  </a:extLst>
                </a:gridCol>
              </a:tblGrid>
              <a:tr h="492063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i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NAMA PROGRAM 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id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Permainan Menara Hanoi Dengan 4 Cakram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84944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i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AUTHOR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id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Arvin Sultan Satria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34534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i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DOSEN PENGAMPU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 </a:t>
                      </a:r>
                      <a:r>
                        <a:rPr lang="es-E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Tarmuji</a:t>
                      </a:r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S.T., </a:t>
                      </a:r>
                      <a:r>
                        <a:rPr lang="es-E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M.Cs</a:t>
                      </a:r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70336"/>
                  </a:ext>
                </a:extLst>
              </a:tr>
              <a:tr h="282832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i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MATA KULIAH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id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Dasar Sistem Komputer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84011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i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PROGRAM STUDI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Informatika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9172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i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FAKULTAS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id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Teknologi Industri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7399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7B0B495D-C755-31B4-7003-504EE1AFBBDD}"/>
              </a:ext>
            </a:extLst>
          </p:cNvPr>
          <p:cNvSpPr txBox="1"/>
          <p:nvPr/>
        </p:nvSpPr>
        <p:spPr>
          <a:xfrm>
            <a:off x="4341129" y="4162534"/>
            <a:ext cx="407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latin typeface="Anaheim" panose="02000503000000000000"/>
              </a:rPr>
              <a:t>Yogyakarta</a:t>
            </a:r>
            <a:br>
              <a:rPr lang="es-ES" sz="1200" b="1" i="0" u="none" strike="noStrike" dirty="0">
                <a:effectLst/>
                <a:latin typeface="Anaheim" panose="02000503000000000000"/>
              </a:rPr>
            </a:br>
            <a:r>
              <a:rPr lang="id-ID" sz="1200" b="1" i="0" u="none" strike="noStrike" dirty="0">
                <a:effectLst/>
                <a:latin typeface="Anaheim" panose="02000503000000000000"/>
              </a:rPr>
              <a:t>JANUARI 2023</a:t>
            </a:r>
            <a:endParaRPr lang="es-ES" sz="1200" b="0" dirty="0">
              <a:effectLst/>
              <a:latin typeface="+mj-lt"/>
            </a:endParaRPr>
          </a:p>
        </p:txBody>
      </p:sp>
      <p:sp>
        <p:nvSpPr>
          <p:cNvPr id="33" name="Freeform 298">
            <a:extLst>
              <a:ext uri="{FF2B5EF4-FFF2-40B4-BE49-F238E27FC236}">
                <a16:creationId xmlns:a16="http://schemas.microsoft.com/office/drawing/2014/main" id="{DC59A909-931E-AEA2-544B-6357C8F91C4D}"/>
              </a:ext>
            </a:extLst>
          </p:cNvPr>
          <p:cNvSpPr>
            <a:spLocks/>
          </p:cNvSpPr>
          <p:nvPr/>
        </p:nvSpPr>
        <p:spPr bwMode="auto">
          <a:xfrm>
            <a:off x="417808" y="3572493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302">
            <a:extLst>
              <a:ext uri="{FF2B5EF4-FFF2-40B4-BE49-F238E27FC236}">
                <a16:creationId xmlns:a16="http://schemas.microsoft.com/office/drawing/2014/main" id="{3A7E18DB-30FA-56F1-283F-66971C5318BD}"/>
              </a:ext>
            </a:extLst>
          </p:cNvPr>
          <p:cNvSpPr>
            <a:spLocks/>
          </p:cNvSpPr>
          <p:nvPr/>
        </p:nvSpPr>
        <p:spPr bwMode="auto">
          <a:xfrm>
            <a:off x="8079845" y="1010603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157">
            <a:extLst>
              <a:ext uri="{FF2B5EF4-FFF2-40B4-BE49-F238E27FC236}">
                <a16:creationId xmlns:a16="http://schemas.microsoft.com/office/drawing/2014/main" id="{A5BD6AE8-BA0F-ABA4-9B7B-9FC0F0BDAAD4}"/>
              </a:ext>
            </a:extLst>
          </p:cNvPr>
          <p:cNvSpPr>
            <a:spLocks noEditPoints="1"/>
          </p:cNvSpPr>
          <p:nvPr/>
        </p:nvSpPr>
        <p:spPr bwMode="auto">
          <a:xfrm>
            <a:off x="8546320" y="407250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6" name="Freeform 159">
            <a:extLst>
              <a:ext uri="{FF2B5EF4-FFF2-40B4-BE49-F238E27FC236}">
                <a16:creationId xmlns:a16="http://schemas.microsoft.com/office/drawing/2014/main" id="{3FB50A1D-D12F-FBB4-262A-7388983EB661}"/>
              </a:ext>
            </a:extLst>
          </p:cNvPr>
          <p:cNvSpPr>
            <a:spLocks noEditPoints="1"/>
          </p:cNvSpPr>
          <p:nvPr/>
        </p:nvSpPr>
        <p:spPr bwMode="auto">
          <a:xfrm>
            <a:off x="3708282" y="4242578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7" name="Freeform 310">
            <a:extLst>
              <a:ext uri="{FF2B5EF4-FFF2-40B4-BE49-F238E27FC236}">
                <a16:creationId xmlns:a16="http://schemas.microsoft.com/office/drawing/2014/main" id="{0E5C4D52-F236-4311-5B2B-4F99510DCBC5}"/>
              </a:ext>
            </a:extLst>
          </p:cNvPr>
          <p:cNvSpPr>
            <a:spLocks noEditPoints="1"/>
          </p:cNvSpPr>
          <p:nvPr/>
        </p:nvSpPr>
        <p:spPr bwMode="auto">
          <a:xfrm>
            <a:off x="8633446" y="2561766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D038D12-BE82-90E7-1444-0A96A5E0ED08}"/>
              </a:ext>
            </a:extLst>
          </p:cNvPr>
          <p:cNvGrpSpPr/>
          <p:nvPr/>
        </p:nvGrpSpPr>
        <p:grpSpPr>
          <a:xfrm>
            <a:off x="8198619" y="15930"/>
            <a:ext cx="773659" cy="963355"/>
            <a:chOff x="6696077" y="2921001"/>
            <a:chExt cx="330200" cy="411163"/>
          </a:xfrm>
        </p:grpSpPr>
        <p:sp>
          <p:nvSpPr>
            <p:cNvPr id="41" name="Freeform 245">
              <a:extLst>
                <a:ext uri="{FF2B5EF4-FFF2-40B4-BE49-F238E27FC236}">
                  <a16:creationId xmlns:a16="http://schemas.microsoft.com/office/drawing/2014/main" id="{A24D180F-D630-1E1C-32BC-9D0A1DA10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5BCF593-48DB-05DB-7610-AF75EC1E8CBF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09B7EBB-FE06-B00C-D32D-BA0C613DDAE0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6" name="Freeform 244">
                  <a:extLst>
                    <a:ext uri="{FF2B5EF4-FFF2-40B4-BE49-F238E27FC236}">
                      <a16:creationId xmlns:a16="http://schemas.microsoft.com/office/drawing/2014/main" id="{E73FE736-55A5-CAB0-1C9B-FC81C6817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7" name="Freeform 246">
                  <a:extLst>
                    <a:ext uri="{FF2B5EF4-FFF2-40B4-BE49-F238E27FC236}">
                      <a16:creationId xmlns:a16="http://schemas.microsoft.com/office/drawing/2014/main" id="{72BE2A01-FC2E-D0CB-B800-8919F2E16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8" name="Freeform 248">
                  <a:extLst>
                    <a:ext uri="{FF2B5EF4-FFF2-40B4-BE49-F238E27FC236}">
                      <a16:creationId xmlns:a16="http://schemas.microsoft.com/office/drawing/2014/main" id="{4652401C-1AE5-3F98-C141-E62E56927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4" name="Freeform 249">
                <a:extLst>
                  <a:ext uri="{FF2B5EF4-FFF2-40B4-BE49-F238E27FC236}">
                    <a16:creationId xmlns:a16="http://schemas.microsoft.com/office/drawing/2014/main" id="{1128CFE9-E87E-7E7B-2C11-F3E5D096B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" name="Freeform 250">
                <a:extLst>
                  <a:ext uri="{FF2B5EF4-FFF2-40B4-BE49-F238E27FC236}">
                    <a16:creationId xmlns:a16="http://schemas.microsoft.com/office/drawing/2014/main" id="{EE4AEC46-0E06-40F0-08E8-43544CF61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0" name="Freeform 186">
            <a:extLst>
              <a:ext uri="{FF2B5EF4-FFF2-40B4-BE49-F238E27FC236}">
                <a16:creationId xmlns:a16="http://schemas.microsoft.com/office/drawing/2014/main" id="{CFE5C6B5-85A4-8928-4E97-879AE10CF0C1}"/>
              </a:ext>
            </a:extLst>
          </p:cNvPr>
          <p:cNvSpPr>
            <a:spLocks/>
          </p:cNvSpPr>
          <p:nvPr/>
        </p:nvSpPr>
        <p:spPr bwMode="auto">
          <a:xfrm>
            <a:off x="28364" y="443975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E11DFD8-6BF9-D16B-160A-8077127C0E44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DCD2266-6D49-87EA-C379-3571F403CF34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2DFB83D-53EC-955A-C15F-3EF671F2531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D9E5CD1-2251-FFDA-616A-F656BB3952E8}"/>
              </a:ext>
            </a:extLst>
          </p:cNvPr>
          <p:cNvSpPr>
            <a:spLocks/>
          </p:cNvSpPr>
          <p:nvPr/>
        </p:nvSpPr>
        <p:spPr bwMode="auto">
          <a:xfrm>
            <a:off x="4158859" y="-116194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3">
            <a:extLst>
              <a:ext uri="{FF2B5EF4-FFF2-40B4-BE49-F238E27FC236}">
                <a16:creationId xmlns:a16="http://schemas.microsoft.com/office/drawing/2014/main" id="{A6A98A63-E85F-AC17-9687-F22BA492E3EB}"/>
              </a:ext>
            </a:extLst>
          </p:cNvPr>
          <p:cNvSpPr>
            <a:spLocks/>
          </p:cNvSpPr>
          <p:nvPr/>
        </p:nvSpPr>
        <p:spPr bwMode="auto">
          <a:xfrm>
            <a:off x="6830917" y="503198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  <p:bldP spid="50" grpId="0" animBg="1"/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98">
            <a:extLst>
              <a:ext uri="{FF2B5EF4-FFF2-40B4-BE49-F238E27FC236}">
                <a16:creationId xmlns:a16="http://schemas.microsoft.com/office/drawing/2014/main" id="{E233656B-4610-2DBD-10AE-788B8BFB6C75}"/>
              </a:ext>
            </a:extLst>
          </p:cNvPr>
          <p:cNvSpPr>
            <a:spLocks/>
          </p:cNvSpPr>
          <p:nvPr/>
        </p:nvSpPr>
        <p:spPr bwMode="auto">
          <a:xfrm>
            <a:off x="5357289" y="413161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4B5E40E1-0583-813E-0B5B-E5B8BBEF9E51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90E55606-15C6-DF35-1198-97567BD46E6A}"/>
              </a:ext>
            </a:extLst>
          </p:cNvPr>
          <p:cNvSpPr>
            <a:spLocks noEditPoints="1"/>
          </p:cNvSpPr>
          <p:nvPr/>
        </p:nvSpPr>
        <p:spPr bwMode="auto">
          <a:xfrm>
            <a:off x="8163145" y="121891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AB1180C-B47D-4AEF-1279-ECD7856D0C26}"/>
              </a:ext>
            </a:extLst>
          </p:cNvPr>
          <p:cNvSpPr>
            <a:spLocks noEditPoints="1"/>
          </p:cNvSpPr>
          <p:nvPr/>
        </p:nvSpPr>
        <p:spPr bwMode="auto">
          <a:xfrm>
            <a:off x="593183" y="113446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004E5A7-1377-FF01-D72B-8FB7A3A0F66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9791433-E83D-2B83-D750-C4BE92DE60E1}"/>
              </a:ext>
            </a:extLst>
          </p:cNvPr>
          <p:cNvSpPr>
            <a:spLocks/>
          </p:cNvSpPr>
          <p:nvPr/>
        </p:nvSpPr>
        <p:spPr bwMode="auto">
          <a:xfrm>
            <a:off x="7313110" y="-12327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EFB2688A-D982-4E43-B09D-C4B3A27A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07" y="926260"/>
            <a:ext cx="6805585" cy="3828142"/>
          </a:xfrm>
          <a:prstGeom prst="rect">
            <a:avLst/>
          </a:prstGeom>
        </p:spPr>
      </p:pic>
      <p:sp>
        <p:nvSpPr>
          <p:cNvPr id="15" name="Título 6">
            <a:extLst>
              <a:ext uri="{FF2B5EF4-FFF2-40B4-BE49-F238E27FC236}">
                <a16:creationId xmlns:a16="http://schemas.microsoft.com/office/drawing/2014/main" id="{D8D9DB5C-D517-40E1-BA62-2E52338EABFD}"/>
              </a:ext>
            </a:extLst>
          </p:cNvPr>
          <p:cNvSpPr txBox="1">
            <a:spLocks/>
          </p:cNvSpPr>
          <p:nvPr/>
        </p:nvSpPr>
        <p:spPr>
          <a:xfrm>
            <a:off x="723900" y="433579"/>
            <a:ext cx="7696200" cy="3672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 err="1"/>
              <a:t>Screenshot</a:t>
            </a:r>
            <a:r>
              <a:rPr lang="id-ID" sz="2400" dirty="0"/>
              <a:t> </a:t>
            </a:r>
            <a:r>
              <a:rPr lang="id-ID" sz="2400" dirty="0" err="1"/>
              <a:t>coding</a:t>
            </a:r>
            <a:r>
              <a:rPr lang="id-ID" sz="2400" dirty="0"/>
              <a:t> di IDE/Editor (Emu8086)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672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98">
            <a:extLst>
              <a:ext uri="{FF2B5EF4-FFF2-40B4-BE49-F238E27FC236}">
                <a16:creationId xmlns:a16="http://schemas.microsoft.com/office/drawing/2014/main" id="{E233656B-4610-2DBD-10AE-788B8BFB6C75}"/>
              </a:ext>
            </a:extLst>
          </p:cNvPr>
          <p:cNvSpPr>
            <a:spLocks/>
          </p:cNvSpPr>
          <p:nvPr/>
        </p:nvSpPr>
        <p:spPr bwMode="auto">
          <a:xfrm>
            <a:off x="5357289" y="413161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4B5E40E1-0583-813E-0B5B-E5B8BBEF9E51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90E55606-15C6-DF35-1198-97567BD46E6A}"/>
              </a:ext>
            </a:extLst>
          </p:cNvPr>
          <p:cNvSpPr>
            <a:spLocks noEditPoints="1"/>
          </p:cNvSpPr>
          <p:nvPr/>
        </p:nvSpPr>
        <p:spPr bwMode="auto">
          <a:xfrm>
            <a:off x="8163145" y="121891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AB1180C-B47D-4AEF-1279-ECD7856D0C26}"/>
              </a:ext>
            </a:extLst>
          </p:cNvPr>
          <p:cNvSpPr>
            <a:spLocks noEditPoints="1"/>
          </p:cNvSpPr>
          <p:nvPr/>
        </p:nvSpPr>
        <p:spPr bwMode="auto">
          <a:xfrm>
            <a:off x="593183" y="113446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004E5A7-1377-FF01-D72B-8FB7A3A0F66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9791433-E83D-2B83-D750-C4BE92DE60E1}"/>
              </a:ext>
            </a:extLst>
          </p:cNvPr>
          <p:cNvSpPr>
            <a:spLocks/>
          </p:cNvSpPr>
          <p:nvPr/>
        </p:nvSpPr>
        <p:spPr bwMode="auto">
          <a:xfrm>
            <a:off x="7313110" y="-12327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D8D9DB5C-D517-40E1-BA62-2E52338EABFD}"/>
              </a:ext>
            </a:extLst>
          </p:cNvPr>
          <p:cNvSpPr txBox="1">
            <a:spLocks/>
          </p:cNvSpPr>
          <p:nvPr/>
        </p:nvSpPr>
        <p:spPr>
          <a:xfrm>
            <a:off x="723900" y="433579"/>
            <a:ext cx="7696200" cy="3672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 err="1"/>
              <a:t>Screenshot</a:t>
            </a:r>
            <a:r>
              <a:rPr lang="id-ID" sz="2400" dirty="0"/>
              <a:t> tampilan luar program (</a:t>
            </a:r>
            <a:r>
              <a:rPr lang="id-ID" sz="2400" dirty="0" err="1"/>
              <a:t>output</a:t>
            </a:r>
            <a:r>
              <a:rPr lang="id-ID" sz="2400" dirty="0"/>
              <a:t>)</a:t>
            </a:r>
            <a:endParaRPr lang="es-ES" sz="2400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5EC7E12-FA13-4ABC-9CA2-F62426E4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54" y="926260"/>
            <a:ext cx="6870357" cy="38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98">
            <a:extLst>
              <a:ext uri="{FF2B5EF4-FFF2-40B4-BE49-F238E27FC236}">
                <a16:creationId xmlns:a16="http://schemas.microsoft.com/office/drawing/2014/main" id="{E233656B-4610-2DBD-10AE-788B8BFB6C75}"/>
              </a:ext>
            </a:extLst>
          </p:cNvPr>
          <p:cNvSpPr>
            <a:spLocks/>
          </p:cNvSpPr>
          <p:nvPr/>
        </p:nvSpPr>
        <p:spPr bwMode="auto">
          <a:xfrm>
            <a:off x="5357289" y="413161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4B5E40E1-0583-813E-0B5B-E5B8BBEF9E51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90E55606-15C6-DF35-1198-97567BD46E6A}"/>
              </a:ext>
            </a:extLst>
          </p:cNvPr>
          <p:cNvSpPr>
            <a:spLocks noEditPoints="1"/>
          </p:cNvSpPr>
          <p:nvPr/>
        </p:nvSpPr>
        <p:spPr bwMode="auto">
          <a:xfrm>
            <a:off x="8163145" y="121891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AB1180C-B47D-4AEF-1279-ECD7856D0C26}"/>
              </a:ext>
            </a:extLst>
          </p:cNvPr>
          <p:cNvSpPr>
            <a:spLocks noEditPoints="1"/>
          </p:cNvSpPr>
          <p:nvPr/>
        </p:nvSpPr>
        <p:spPr bwMode="auto">
          <a:xfrm>
            <a:off x="593183" y="113446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004E5A7-1377-FF01-D72B-8FB7A3A0F66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9791433-E83D-2B83-D750-C4BE92DE60E1}"/>
              </a:ext>
            </a:extLst>
          </p:cNvPr>
          <p:cNvSpPr>
            <a:spLocks/>
          </p:cNvSpPr>
          <p:nvPr/>
        </p:nvSpPr>
        <p:spPr bwMode="auto">
          <a:xfrm>
            <a:off x="7313110" y="-12327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D8D9DB5C-D517-40E1-BA62-2E52338EABFD}"/>
              </a:ext>
            </a:extLst>
          </p:cNvPr>
          <p:cNvSpPr txBox="1">
            <a:spLocks/>
          </p:cNvSpPr>
          <p:nvPr/>
        </p:nvSpPr>
        <p:spPr>
          <a:xfrm>
            <a:off x="723900" y="433579"/>
            <a:ext cx="7696200" cy="3672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400" dirty="0"/>
              <a:t>Tampilan unggahan di halaman </a:t>
            </a:r>
            <a:r>
              <a:rPr lang="id-ID" sz="2400" dirty="0" err="1"/>
              <a:t>projek</a:t>
            </a:r>
            <a:r>
              <a:rPr lang="id-ID" sz="2400" dirty="0"/>
              <a:t> </a:t>
            </a:r>
            <a:r>
              <a:rPr lang="id-ID" sz="2400" dirty="0" err="1"/>
              <a:t>github</a:t>
            </a:r>
            <a:endParaRPr lang="es-ES" sz="24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7B6146A-7837-41DC-94F9-25774E573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93" y="978400"/>
            <a:ext cx="6633814" cy="3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98">
            <a:extLst>
              <a:ext uri="{FF2B5EF4-FFF2-40B4-BE49-F238E27FC236}">
                <a16:creationId xmlns:a16="http://schemas.microsoft.com/office/drawing/2014/main" id="{E233656B-4610-2DBD-10AE-788B8BFB6C75}"/>
              </a:ext>
            </a:extLst>
          </p:cNvPr>
          <p:cNvSpPr>
            <a:spLocks/>
          </p:cNvSpPr>
          <p:nvPr/>
        </p:nvSpPr>
        <p:spPr bwMode="auto">
          <a:xfrm>
            <a:off x="5357289" y="413161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4B5E40E1-0583-813E-0B5B-E5B8BBEF9E51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90E55606-15C6-DF35-1198-97567BD46E6A}"/>
              </a:ext>
            </a:extLst>
          </p:cNvPr>
          <p:cNvSpPr>
            <a:spLocks noEditPoints="1"/>
          </p:cNvSpPr>
          <p:nvPr/>
        </p:nvSpPr>
        <p:spPr bwMode="auto">
          <a:xfrm>
            <a:off x="8163145" y="121891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AB1180C-B47D-4AEF-1279-ECD7856D0C26}"/>
              </a:ext>
            </a:extLst>
          </p:cNvPr>
          <p:cNvSpPr>
            <a:spLocks noEditPoints="1"/>
          </p:cNvSpPr>
          <p:nvPr/>
        </p:nvSpPr>
        <p:spPr bwMode="auto">
          <a:xfrm>
            <a:off x="729107" y="2361855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004E5A7-1377-FF01-D72B-8FB7A3A0F66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9791433-E83D-2B83-D750-C4BE92DE60E1}"/>
              </a:ext>
            </a:extLst>
          </p:cNvPr>
          <p:cNvSpPr>
            <a:spLocks/>
          </p:cNvSpPr>
          <p:nvPr/>
        </p:nvSpPr>
        <p:spPr bwMode="auto">
          <a:xfrm>
            <a:off x="7313110" y="-12327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54FB8109-C2B1-474C-99FD-FE077C62176B}"/>
              </a:ext>
            </a:extLst>
          </p:cNvPr>
          <p:cNvSpPr txBox="1"/>
          <p:nvPr/>
        </p:nvSpPr>
        <p:spPr>
          <a:xfrm>
            <a:off x="2221127" y="2154592"/>
            <a:ext cx="47017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21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731127" y="1458515"/>
            <a:ext cx="570030" cy="56455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11661" y="1517520"/>
            <a:ext cx="2791795" cy="589106"/>
          </a:xfrm>
        </p:spPr>
        <p:txBody>
          <a:bodyPr/>
          <a:lstStyle/>
          <a:p>
            <a:r>
              <a:rPr lang="id-ID" dirty="0"/>
              <a:t>DESKRIPSI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TABLE OF CONTENTS</a:t>
            </a:r>
            <a:endParaRPr lang="en-US" dirty="0"/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C7B21923-805C-2DF3-F9A7-4E8506AC0541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33007" y="1480660"/>
            <a:ext cx="966194" cy="520268"/>
          </a:xfrm>
        </p:spPr>
        <p:txBody>
          <a:bodyPr/>
          <a:lstStyle/>
          <a:p>
            <a:r>
              <a:rPr lang="es-ES" sz="1800" dirty="0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4F2C3-D71D-4ED5-9EB8-3CE2E0210A29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511661" y="1825735"/>
            <a:ext cx="2791795" cy="392482"/>
          </a:xfrm>
        </p:spPr>
        <p:txBody>
          <a:bodyPr/>
          <a:lstStyle/>
          <a:p>
            <a:r>
              <a:rPr lang="id-ID" dirty="0"/>
              <a:t>Penjelasan mengenai aplikasi</a:t>
            </a:r>
            <a:endParaRPr lang="en-US" dirty="0"/>
          </a:p>
        </p:txBody>
      </p:sp>
      <p:sp>
        <p:nvSpPr>
          <p:cNvPr id="61" name="Freeform 298">
            <a:extLst>
              <a:ext uri="{FF2B5EF4-FFF2-40B4-BE49-F238E27FC236}">
                <a16:creationId xmlns:a16="http://schemas.microsoft.com/office/drawing/2014/main" id="{2235A267-24CD-76AF-671E-8880B6133121}"/>
              </a:ext>
            </a:extLst>
          </p:cNvPr>
          <p:cNvSpPr>
            <a:spLocks/>
          </p:cNvSpPr>
          <p:nvPr/>
        </p:nvSpPr>
        <p:spPr bwMode="auto">
          <a:xfrm>
            <a:off x="4230431" y="440915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02">
            <a:extLst>
              <a:ext uri="{FF2B5EF4-FFF2-40B4-BE49-F238E27FC236}">
                <a16:creationId xmlns:a16="http://schemas.microsoft.com/office/drawing/2014/main" id="{642BFBF1-3950-0B62-FB19-1A44657FEFF6}"/>
              </a:ext>
            </a:extLst>
          </p:cNvPr>
          <p:cNvSpPr>
            <a:spLocks/>
          </p:cNvSpPr>
          <p:nvPr/>
        </p:nvSpPr>
        <p:spPr bwMode="auto">
          <a:xfrm>
            <a:off x="8501376" y="10804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157">
            <a:extLst>
              <a:ext uri="{FF2B5EF4-FFF2-40B4-BE49-F238E27FC236}">
                <a16:creationId xmlns:a16="http://schemas.microsoft.com/office/drawing/2014/main" id="{00CECDE6-052D-CEF4-37C3-65218AD3CB08}"/>
              </a:ext>
            </a:extLst>
          </p:cNvPr>
          <p:cNvSpPr>
            <a:spLocks noEditPoints="1"/>
          </p:cNvSpPr>
          <p:nvPr/>
        </p:nvSpPr>
        <p:spPr bwMode="auto">
          <a:xfrm>
            <a:off x="7127193" y="5700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4" name="Freeform 159">
            <a:extLst>
              <a:ext uri="{FF2B5EF4-FFF2-40B4-BE49-F238E27FC236}">
                <a16:creationId xmlns:a16="http://schemas.microsoft.com/office/drawing/2014/main" id="{00D964C2-CB7A-BA3E-5814-75A21DC7B200}"/>
              </a:ext>
            </a:extLst>
          </p:cNvPr>
          <p:cNvSpPr>
            <a:spLocks noEditPoints="1"/>
          </p:cNvSpPr>
          <p:nvPr/>
        </p:nvSpPr>
        <p:spPr bwMode="auto">
          <a:xfrm>
            <a:off x="7431163" y="384454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5" name="Freeform 310">
            <a:extLst>
              <a:ext uri="{FF2B5EF4-FFF2-40B4-BE49-F238E27FC236}">
                <a16:creationId xmlns:a16="http://schemas.microsoft.com/office/drawing/2014/main" id="{D850CCDF-0EC6-E619-DA25-CE82F13BB7CB}"/>
              </a:ext>
            </a:extLst>
          </p:cNvPr>
          <p:cNvSpPr>
            <a:spLocks noEditPoints="1"/>
          </p:cNvSpPr>
          <p:nvPr/>
        </p:nvSpPr>
        <p:spPr bwMode="auto">
          <a:xfrm>
            <a:off x="2885065" y="1050771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92D3AD5-1BBE-7B29-E641-6632B12C79E8}"/>
              </a:ext>
            </a:extLst>
          </p:cNvPr>
          <p:cNvGrpSpPr/>
          <p:nvPr/>
        </p:nvGrpSpPr>
        <p:grpSpPr>
          <a:xfrm>
            <a:off x="14726" y="4310815"/>
            <a:ext cx="773659" cy="963355"/>
            <a:chOff x="6696077" y="2921001"/>
            <a:chExt cx="330200" cy="411163"/>
          </a:xfrm>
        </p:grpSpPr>
        <p:sp>
          <p:nvSpPr>
            <p:cNvPr id="68" name="Freeform 245">
              <a:extLst>
                <a:ext uri="{FF2B5EF4-FFF2-40B4-BE49-F238E27FC236}">
                  <a16:creationId xmlns:a16="http://schemas.microsoft.com/office/drawing/2014/main" id="{AB81B503-3A79-60A8-9FA6-2DAA43497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C94F7530-32F8-342D-6C72-27E90620624C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1E81D17A-8717-4678-6368-D8B60513678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82" name="Freeform 244">
                  <a:extLst>
                    <a:ext uri="{FF2B5EF4-FFF2-40B4-BE49-F238E27FC236}">
                      <a16:creationId xmlns:a16="http://schemas.microsoft.com/office/drawing/2014/main" id="{C84FFBDB-E625-7E2E-21BF-20F56EC08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3" name="Freeform 246">
                  <a:extLst>
                    <a:ext uri="{FF2B5EF4-FFF2-40B4-BE49-F238E27FC236}">
                      <a16:creationId xmlns:a16="http://schemas.microsoft.com/office/drawing/2014/main" id="{72FAE697-741C-6B72-78D5-0D9119FCA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4" name="Freeform 248">
                  <a:extLst>
                    <a:ext uri="{FF2B5EF4-FFF2-40B4-BE49-F238E27FC236}">
                      <a16:creationId xmlns:a16="http://schemas.microsoft.com/office/drawing/2014/main" id="{67DB2076-1FD5-AC61-9A90-485CB3AE7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80" name="Freeform 249">
                <a:extLst>
                  <a:ext uri="{FF2B5EF4-FFF2-40B4-BE49-F238E27FC236}">
                    <a16:creationId xmlns:a16="http://schemas.microsoft.com/office/drawing/2014/main" id="{A6676432-6CA5-E359-E9AF-94D4B836E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Freeform 250">
                <a:extLst>
                  <a:ext uri="{FF2B5EF4-FFF2-40B4-BE49-F238E27FC236}">
                    <a16:creationId xmlns:a16="http://schemas.microsoft.com/office/drawing/2014/main" id="{5D484041-0D0C-F5B1-A1EC-8BD857F07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F2AE4D-2991-0BBA-C06B-27A6397693F6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6BBE736-8D01-D47F-0916-1A60FCB1A4F8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9E1D80E-9246-E0A2-F5F7-A86EC3E376A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DCEFA975-EBDB-3CED-4C11-2D44D8656BD9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6" name="Marcador de texto 50">
            <a:extLst>
              <a:ext uri="{FF2B5EF4-FFF2-40B4-BE49-F238E27FC236}">
                <a16:creationId xmlns:a16="http://schemas.microsoft.com/office/drawing/2014/main" id="{50E8EDED-1222-4E27-AC06-9DA23B4AF8B9}"/>
              </a:ext>
            </a:extLst>
          </p:cNvPr>
          <p:cNvSpPr txBox="1">
            <a:spLocks/>
          </p:cNvSpPr>
          <p:nvPr/>
        </p:nvSpPr>
        <p:spPr>
          <a:xfrm>
            <a:off x="518983" y="2981999"/>
            <a:ext cx="966194" cy="520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sp>
        <p:nvSpPr>
          <p:cNvPr id="87" name="Freeform 186">
            <a:extLst>
              <a:ext uri="{FF2B5EF4-FFF2-40B4-BE49-F238E27FC236}">
                <a16:creationId xmlns:a16="http://schemas.microsoft.com/office/drawing/2014/main" id="{1C2040AC-D405-4525-AE6C-4C29FCC0DF65}"/>
              </a:ext>
            </a:extLst>
          </p:cNvPr>
          <p:cNvSpPr>
            <a:spLocks/>
          </p:cNvSpPr>
          <p:nvPr/>
        </p:nvSpPr>
        <p:spPr bwMode="auto">
          <a:xfrm>
            <a:off x="750629" y="2439912"/>
            <a:ext cx="570030" cy="56455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DBFE87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88" name="Marcador de texto 50">
            <a:extLst>
              <a:ext uri="{FF2B5EF4-FFF2-40B4-BE49-F238E27FC236}">
                <a16:creationId xmlns:a16="http://schemas.microsoft.com/office/drawing/2014/main" id="{0DDBB5A0-59BF-4AEA-84DD-13CB08A0CE00}"/>
              </a:ext>
            </a:extLst>
          </p:cNvPr>
          <p:cNvSpPr txBox="1">
            <a:spLocks/>
          </p:cNvSpPr>
          <p:nvPr/>
        </p:nvSpPr>
        <p:spPr>
          <a:xfrm>
            <a:off x="552509" y="2462057"/>
            <a:ext cx="966194" cy="520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/>
              <a:t>02</a:t>
            </a:r>
            <a:endParaRPr lang="es-ES" sz="1800" dirty="0"/>
          </a:p>
        </p:txBody>
      </p:sp>
      <p:sp>
        <p:nvSpPr>
          <p:cNvPr id="91" name="Freeform 186">
            <a:extLst>
              <a:ext uri="{FF2B5EF4-FFF2-40B4-BE49-F238E27FC236}">
                <a16:creationId xmlns:a16="http://schemas.microsoft.com/office/drawing/2014/main" id="{057853DF-D40C-4D7C-B854-B25D9525E65F}"/>
              </a:ext>
            </a:extLst>
          </p:cNvPr>
          <p:cNvSpPr>
            <a:spLocks/>
          </p:cNvSpPr>
          <p:nvPr/>
        </p:nvSpPr>
        <p:spPr bwMode="auto">
          <a:xfrm>
            <a:off x="761601" y="3479585"/>
            <a:ext cx="570030" cy="56455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ABB2FC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92" name="Marcador de texto 50">
            <a:extLst>
              <a:ext uri="{FF2B5EF4-FFF2-40B4-BE49-F238E27FC236}">
                <a16:creationId xmlns:a16="http://schemas.microsoft.com/office/drawing/2014/main" id="{E6968A88-5F3B-4436-9DB8-0A3B1CE6FA73}"/>
              </a:ext>
            </a:extLst>
          </p:cNvPr>
          <p:cNvSpPr txBox="1">
            <a:spLocks/>
          </p:cNvSpPr>
          <p:nvPr/>
        </p:nvSpPr>
        <p:spPr>
          <a:xfrm>
            <a:off x="563481" y="3501730"/>
            <a:ext cx="966194" cy="520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0</a:t>
            </a:r>
            <a:r>
              <a:rPr lang="id-ID" sz="1800" dirty="0"/>
              <a:t>3</a:t>
            </a:r>
            <a:endParaRPr lang="es-ES" sz="1800" dirty="0"/>
          </a:p>
        </p:txBody>
      </p:sp>
      <p:sp>
        <p:nvSpPr>
          <p:cNvPr id="101" name="Freeform 186">
            <a:extLst>
              <a:ext uri="{FF2B5EF4-FFF2-40B4-BE49-F238E27FC236}">
                <a16:creationId xmlns:a16="http://schemas.microsoft.com/office/drawing/2014/main" id="{F26C549B-D5A4-4D77-B17B-F3A3A8E6B47F}"/>
              </a:ext>
            </a:extLst>
          </p:cNvPr>
          <p:cNvSpPr>
            <a:spLocks/>
          </p:cNvSpPr>
          <p:nvPr/>
        </p:nvSpPr>
        <p:spPr bwMode="auto">
          <a:xfrm>
            <a:off x="4338223" y="1475576"/>
            <a:ext cx="570030" cy="56455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02" name="Marcador de texto 50">
            <a:extLst>
              <a:ext uri="{FF2B5EF4-FFF2-40B4-BE49-F238E27FC236}">
                <a16:creationId xmlns:a16="http://schemas.microsoft.com/office/drawing/2014/main" id="{1034E9ED-6D34-4232-B922-B54810491F29}"/>
              </a:ext>
            </a:extLst>
          </p:cNvPr>
          <p:cNvSpPr txBox="1">
            <a:spLocks/>
          </p:cNvSpPr>
          <p:nvPr/>
        </p:nvSpPr>
        <p:spPr>
          <a:xfrm>
            <a:off x="4108244" y="1509488"/>
            <a:ext cx="966194" cy="520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0</a:t>
            </a:r>
            <a:r>
              <a:rPr lang="id-ID" sz="1800" dirty="0"/>
              <a:t>4</a:t>
            </a:r>
            <a:endParaRPr lang="es-ES" sz="1800" dirty="0"/>
          </a:p>
        </p:txBody>
      </p:sp>
      <p:sp>
        <p:nvSpPr>
          <p:cNvPr id="103" name="Freeform 186">
            <a:extLst>
              <a:ext uri="{FF2B5EF4-FFF2-40B4-BE49-F238E27FC236}">
                <a16:creationId xmlns:a16="http://schemas.microsoft.com/office/drawing/2014/main" id="{3778E806-154E-4A3E-819B-431ABB4CD202}"/>
              </a:ext>
            </a:extLst>
          </p:cNvPr>
          <p:cNvSpPr>
            <a:spLocks/>
          </p:cNvSpPr>
          <p:nvPr/>
        </p:nvSpPr>
        <p:spPr bwMode="auto">
          <a:xfrm>
            <a:off x="4325866" y="2468740"/>
            <a:ext cx="570030" cy="56455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04" name="Marcador de texto 50">
            <a:extLst>
              <a:ext uri="{FF2B5EF4-FFF2-40B4-BE49-F238E27FC236}">
                <a16:creationId xmlns:a16="http://schemas.microsoft.com/office/drawing/2014/main" id="{FAA5F1DC-BD08-4468-B33E-60FBBC6AFD36}"/>
              </a:ext>
            </a:extLst>
          </p:cNvPr>
          <p:cNvSpPr txBox="1">
            <a:spLocks/>
          </p:cNvSpPr>
          <p:nvPr/>
        </p:nvSpPr>
        <p:spPr>
          <a:xfrm>
            <a:off x="4127746" y="2490885"/>
            <a:ext cx="966194" cy="520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0</a:t>
            </a:r>
            <a:r>
              <a:rPr lang="id-ID" sz="1800" dirty="0"/>
              <a:t>5</a:t>
            </a:r>
            <a:endParaRPr lang="es-ES" sz="1800" dirty="0"/>
          </a:p>
        </p:txBody>
      </p:sp>
      <p:sp>
        <p:nvSpPr>
          <p:cNvPr id="105" name="Freeform 186">
            <a:extLst>
              <a:ext uri="{FF2B5EF4-FFF2-40B4-BE49-F238E27FC236}">
                <a16:creationId xmlns:a16="http://schemas.microsoft.com/office/drawing/2014/main" id="{F42030E6-479B-43E2-A205-C8F9198991F4}"/>
              </a:ext>
            </a:extLst>
          </p:cNvPr>
          <p:cNvSpPr>
            <a:spLocks/>
          </p:cNvSpPr>
          <p:nvPr/>
        </p:nvSpPr>
        <p:spPr bwMode="auto">
          <a:xfrm>
            <a:off x="4336838" y="3508413"/>
            <a:ext cx="570030" cy="56455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06" name="Marcador de texto 50">
            <a:extLst>
              <a:ext uri="{FF2B5EF4-FFF2-40B4-BE49-F238E27FC236}">
                <a16:creationId xmlns:a16="http://schemas.microsoft.com/office/drawing/2014/main" id="{DFFBE258-06CE-44CB-A07F-CABC0C73B351}"/>
              </a:ext>
            </a:extLst>
          </p:cNvPr>
          <p:cNvSpPr txBox="1">
            <a:spLocks/>
          </p:cNvSpPr>
          <p:nvPr/>
        </p:nvSpPr>
        <p:spPr>
          <a:xfrm>
            <a:off x="4138718" y="3530558"/>
            <a:ext cx="966194" cy="520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0</a:t>
            </a:r>
            <a:r>
              <a:rPr lang="id-ID" sz="1800" dirty="0"/>
              <a:t>6</a:t>
            </a:r>
            <a:endParaRPr lang="es-ES" sz="1800" dirty="0"/>
          </a:p>
        </p:txBody>
      </p:sp>
      <p:sp>
        <p:nvSpPr>
          <p:cNvPr id="109" name="Text Placeholder 16">
            <a:extLst>
              <a:ext uri="{FF2B5EF4-FFF2-40B4-BE49-F238E27FC236}">
                <a16:creationId xmlns:a16="http://schemas.microsoft.com/office/drawing/2014/main" id="{E185F45D-3BBD-4B5E-86A7-B591D579C197}"/>
              </a:ext>
            </a:extLst>
          </p:cNvPr>
          <p:cNvSpPr txBox="1">
            <a:spLocks/>
          </p:cNvSpPr>
          <p:nvPr/>
        </p:nvSpPr>
        <p:spPr>
          <a:xfrm>
            <a:off x="1528134" y="2497825"/>
            <a:ext cx="2791795" cy="589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FITUR-FITUR</a:t>
            </a:r>
            <a:endParaRPr lang="en-US" dirty="0"/>
          </a:p>
        </p:txBody>
      </p:sp>
      <p:sp>
        <p:nvSpPr>
          <p:cNvPr id="110" name="Text Placeholder 15">
            <a:extLst>
              <a:ext uri="{FF2B5EF4-FFF2-40B4-BE49-F238E27FC236}">
                <a16:creationId xmlns:a16="http://schemas.microsoft.com/office/drawing/2014/main" id="{3EB853CD-35C5-45AE-92FF-9F9FF2D28B47}"/>
              </a:ext>
            </a:extLst>
          </p:cNvPr>
          <p:cNvSpPr txBox="1">
            <a:spLocks/>
          </p:cNvSpPr>
          <p:nvPr/>
        </p:nvSpPr>
        <p:spPr>
          <a:xfrm>
            <a:off x="1528134" y="2806040"/>
            <a:ext cx="2791795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Fitur-fitur yang terdapat dalam aplikasi</a:t>
            </a:r>
            <a:endParaRPr lang="en-US" dirty="0"/>
          </a:p>
        </p:txBody>
      </p:sp>
      <p:sp>
        <p:nvSpPr>
          <p:cNvPr id="111" name="Text Placeholder 16">
            <a:extLst>
              <a:ext uri="{FF2B5EF4-FFF2-40B4-BE49-F238E27FC236}">
                <a16:creationId xmlns:a16="http://schemas.microsoft.com/office/drawing/2014/main" id="{E0492785-913C-45BC-A0B7-66B1C6DB259C}"/>
              </a:ext>
            </a:extLst>
          </p:cNvPr>
          <p:cNvSpPr txBox="1">
            <a:spLocks/>
          </p:cNvSpPr>
          <p:nvPr/>
        </p:nvSpPr>
        <p:spPr>
          <a:xfrm>
            <a:off x="1544609" y="3539915"/>
            <a:ext cx="2791795" cy="589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ALUR KERJA</a:t>
            </a:r>
            <a:endParaRPr lang="en-US" dirty="0"/>
          </a:p>
        </p:txBody>
      </p:sp>
      <p:sp>
        <p:nvSpPr>
          <p:cNvPr id="112" name="Text Placeholder 15">
            <a:extLst>
              <a:ext uri="{FF2B5EF4-FFF2-40B4-BE49-F238E27FC236}">
                <a16:creationId xmlns:a16="http://schemas.microsoft.com/office/drawing/2014/main" id="{45C31DB8-B183-4E15-A8CF-11129C4F3D7B}"/>
              </a:ext>
            </a:extLst>
          </p:cNvPr>
          <p:cNvSpPr txBox="1">
            <a:spLocks/>
          </p:cNvSpPr>
          <p:nvPr/>
        </p:nvSpPr>
        <p:spPr>
          <a:xfrm>
            <a:off x="1544609" y="3848130"/>
            <a:ext cx="2791795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err="1"/>
              <a:t>Flow</a:t>
            </a:r>
            <a:r>
              <a:rPr lang="id-ID" dirty="0"/>
              <a:t> </a:t>
            </a:r>
            <a:r>
              <a:rPr lang="id-ID" dirty="0" err="1"/>
              <a:t>chart</a:t>
            </a:r>
            <a:r>
              <a:rPr lang="id-ID" dirty="0"/>
              <a:t>/cara kerja aplikasi</a:t>
            </a:r>
            <a:endParaRPr lang="en-US" dirty="0"/>
          </a:p>
        </p:txBody>
      </p:sp>
      <p:sp>
        <p:nvSpPr>
          <p:cNvPr id="113" name="Text Placeholder 16">
            <a:extLst>
              <a:ext uri="{FF2B5EF4-FFF2-40B4-BE49-F238E27FC236}">
                <a16:creationId xmlns:a16="http://schemas.microsoft.com/office/drawing/2014/main" id="{A408FF70-339F-4773-A3F3-814D5973ADB3}"/>
              </a:ext>
            </a:extLst>
          </p:cNvPr>
          <p:cNvSpPr txBox="1">
            <a:spLocks/>
          </p:cNvSpPr>
          <p:nvPr/>
        </p:nvSpPr>
        <p:spPr>
          <a:xfrm>
            <a:off x="5091011" y="1538110"/>
            <a:ext cx="3682286" cy="589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SKETSA ANTARMUKA</a:t>
            </a:r>
            <a:endParaRPr lang="en-US" dirty="0"/>
          </a:p>
        </p:txBody>
      </p:sp>
      <p:sp>
        <p:nvSpPr>
          <p:cNvPr id="114" name="Text Placeholder 15">
            <a:extLst>
              <a:ext uri="{FF2B5EF4-FFF2-40B4-BE49-F238E27FC236}">
                <a16:creationId xmlns:a16="http://schemas.microsoft.com/office/drawing/2014/main" id="{DDA12852-CE48-46ED-9161-F97A1BA40F59}"/>
              </a:ext>
            </a:extLst>
          </p:cNvPr>
          <p:cNvSpPr txBox="1">
            <a:spLocks/>
          </p:cNvSpPr>
          <p:nvPr/>
        </p:nvSpPr>
        <p:spPr>
          <a:xfrm>
            <a:off x="5091011" y="1846325"/>
            <a:ext cx="2791795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Rancangan desain antarmuka program</a:t>
            </a:r>
            <a:endParaRPr lang="en-US" dirty="0"/>
          </a:p>
        </p:txBody>
      </p:sp>
      <p:sp>
        <p:nvSpPr>
          <p:cNvPr id="115" name="Text Placeholder 16">
            <a:extLst>
              <a:ext uri="{FF2B5EF4-FFF2-40B4-BE49-F238E27FC236}">
                <a16:creationId xmlns:a16="http://schemas.microsoft.com/office/drawing/2014/main" id="{A5F8E75D-CAA6-4A4D-8C42-38BF829FA40E}"/>
              </a:ext>
            </a:extLst>
          </p:cNvPr>
          <p:cNvSpPr txBox="1">
            <a:spLocks/>
          </p:cNvSpPr>
          <p:nvPr/>
        </p:nvSpPr>
        <p:spPr>
          <a:xfrm>
            <a:off x="5103373" y="2526655"/>
            <a:ext cx="3669924" cy="589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KODE PROGRAM</a:t>
            </a:r>
            <a:endParaRPr lang="en-US" dirty="0"/>
          </a:p>
        </p:txBody>
      </p:sp>
      <p:sp>
        <p:nvSpPr>
          <p:cNvPr id="116" name="Text Placeholder 15">
            <a:extLst>
              <a:ext uri="{FF2B5EF4-FFF2-40B4-BE49-F238E27FC236}">
                <a16:creationId xmlns:a16="http://schemas.microsoft.com/office/drawing/2014/main" id="{52A801F9-D819-4DAF-8887-3630A23CF779}"/>
              </a:ext>
            </a:extLst>
          </p:cNvPr>
          <p:cNvSpPr txBox="1">
            <a:spLocks/>
          </p:cNvSpPr>
          <p:nvPr/>
        </p:nvSpPr>
        <p:spPr>
          <a:xfrm>
            <a:off x="5103373" y="2834870"/>
            <a:ext cx="2791795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err="1"/>
              <a:t>Source</a:t>
            </a:r>
            <a:r>
              <a:rPr lang="id-ID" dirty="0"/>
              <a:t> </a:t>
            </a:r>
            <a:r>
              <a:rPr lang="id-ID" dirty="0" err="1"/>
              <a:t>code</a:t>
            </a:r>
            <a:r>
              <a:rPr lang="id-ID" dirty="0"/>
              <a:t> program</a:t>
            </a:r>
            <a:endParaRPr lang="en-US" dirty="0"/>
          </a:p>
        </p:txBody>
      </p:sp>
      <p:sp>
        <p:nvSpPr>
          <p:cNvPr id="117" name="Text Placeholder 16">
            <a:extLst>
              <a:ext uri="{FF2B5EF4-FFF2-40B4-BE49-F238E27FC236}">
                <a16:creationId xmlns:a16="http://schemas.microsoft.com/office/drawing/2014/main" id="{A68FE93F-0918-49E4-A2E2-36D09CA333EB}"/>
              </a:ext>
            </a:extLst>
          </p:cNvPr>
          <p:cNvSpPr txBox="1">
            <a:spLocks/>
          </p:cNvSpPr>
          <p:nvPr/>
        </p:nvSpPr>
        <p:spPr>
          <a:xfrm>
            <a:off x="5103372" y="3539915"/>
            <a:ext cx="2791795" cy="589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CAPTURES</a:t>
            </a:r>
            <a:endParaRPr lang="en-US" dirty="0"/>
          </a:p>
        </p:txBody>
      </p:sp>
      <p:sp>
        <p:nvSpPr>
          <p:cNvPr id="118" name="Text Placeholder 15">
            <a:extLst>
              <a:ext uri="{FF2B5EF4-FFF2-40B4-BE49-F238E27FC236}">
                <a16:creationId xmlns:a16="http://schemas.microsoft.com/office/drawing/2014/main" id="{11423829-7274-465C-834A-C10E82D0FBE5}"/>
              </a:ext>
            </a:extLst>
          </p:cNvPr>
          <p:cNvSpPr txBox="1">
            <a:spLocks/>
          </p:cNvSpPr>
          <p:nvPr/>
        </p:nvSpPr>
        <p:spPr>
          <a:xfrm>
            <a:off x="5103372" y="3848130"/>
            <a:ext cx="2791795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err="1"/>
              <a:t>Screenshot</a:t>
            </a:r>
            <a:r>
              <a:rPr lang="id-ID" dirty="0"/>
              <a:t> dan dokumentasi pembuatan 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2" grpId="0" animBg="1"/>
      <p:bldP spid="87" grpId="0" animBg="1"/>
      <p:bldP spid="91" grpId="0" animBg="1"/>
      <p:bldP spid="101" grpId="0" animBg="1"/>
      <p:bldP spid="103" grpId="0" animBg="1"/>
      <p:bldP spid="1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634561"/>
            <a:ext cx="3962400" cy="1327160"/>
          </a:xfrm>
        </p:spPr>
        <p:txBody>
          <a:bodyPr/>
          <a:lstStyle/>
          <a:p>
            <a:r>
              <a:rPr lang="id-ID" dirty="0"/>
              <a:t>DESKRIPSI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827593"/>
            <a:ext cx="3962400" cy="429870"/>
          </a:xfrm>
        </p:spPr>
        <p:txBody>
          <a:bodyPr/>
          <a:lstStyle/>
          <a:p>
            <a:r>
              <a:rPr lang="id-ID" dirty="0"/>
              <a:t>Penjelasan mengenai aplikasi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545243" y="2180734"/>
            <a:ext cx="1380837" cy="722587"/>
          </a:xfrm>
        </p:spPr>
        <p:txBody>
          <a:bodyPr/>
          <a:lstStyle/>
          <a:p>
            <a:r>
              <a:rPr lang="es-ES" dirty="0"/>
              <a:t>01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40" y="1166593"/>
            <a:ext cx="4404091" cy="3725397"/>
          </a:xfrm>
        </p:spPr>
        <p:txBody>
          <a:bodyPr/>
          <a:lstStyle/>
          <a:p>
            <a:pPr algn="just"/>
            <a:r>
              <a:rPr lang="es-ES" dirty="0" err="1">
                <a:latin typeface="Sitka Banner" pitchFamily="2" charset="0"/>
              </a:rPr>
              <a:t>Aplikasi</a:t>
            </a:r>
            <a:r>
              <a:rPr lang="es-ES" dirty="0">
                <a:latin typeface="Sitka Banner" pitchFamily="2" charset="0"/>
              </a:rPr>
              <a:t> "</a:t>
            </a:r>
            <a:r>
              <a:rPr lang="es-ES" dirty="0" err="1">
                <a:latin typeface="Sitka Banner" pitchFamily="2" charset="0"/>
              </a:rPr>
              <a:t>Permainan</a:t>
            </a:r>
            <a:r>
              <a:rPr lang="es-ES" dirty="0">
                <a:latin typeface="Sitka Banner" pitchFamily="2" charset="0"/>
              </a:rPr>
              <a:t> Menara Hanoi </a:t>
            </a:r>
            <a:r>
              <a:rPr lang="es-ES" dirty="0" err="1">
                <a:latin typeface="Sitka Banner" pitchFamily="2" charset="0"/>
              </a:rPr>
              <a:t>Dengan</a:t>
            </a:r>
            <a:r>
              <a:rPr lang="es-ES" dirty="0">
                <a:latin typeface="Sitka Banner" pitchFamily="2" charset="0"/>
              </a:rPr>
              <a:t> 4 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" </a:t>
            </a:r>
            <a:r>
              <a:rPr lang="es-ES" dirty="0" err="1">
                <a:latin typeface="Sitka Banner" pitchFamily="2" charset="0"/>
              </a:rPr>
              <a:t>adalah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sebuah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aplikasi</a:t>
            </a:r>
            <a:r>
              <a:rPr lang="es-ES" dirty="0">
                <a:latin typeface="Sitka Banner" pitchFamily="2" charset="0"/>
              </a:rPr>
              <a:t> yang </a:t>
            </a:r>
            <a:r>
              <a:rPr lang="es-ES" dirty="0" err="1">
                <a:latin typeface="Sitka Banner" pitchFamily="2" charset="0"/>
              </a:rPr>
              <a:t>dibuat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dengan</a:t>
            </a:r>
            <a:r>
              <a:rPr lang="es-ES" dirty="0">
                <a:latin typeface="Sitka Banner" pitchFamily="2" charset="0"/>
              </a:rPr>
              <a:t> bahasa </a:t>
            </a:r>
            <a:r>
              <a:rPr lang="es-ES" dirty="0" err="1">
                <a:latin typeface="Sitka Banner" pitchFamily="2" charset="0"/>
              </a:rPr>
              <a:t>assembly</a:t>
            </a:r>
            <a:r>
              <a:rPr lang="es-ES" dirty="0">
                <a:latin typeface="Sitka Banner" pitchFamily="2" charset="0"/>
              </a:rPr>
              <a:t> yang </a:t>
            </a:r>
            <a:r>
              <a:rPr lang="es-ES" dirty="0" err="1">
                <a:latin typeface="Sitka Banner" pitchFamily="2" charset="0"/>
              </a:rPr>
              <a:t>merupakan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implementasi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dari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permainan</a:t>
            </a:r>
            <a:r>
              <a:rPr lang="es-ES" dirty="0">
                <a:latin typeface="Sitka Banner" pitchFamily="2" charset="0"/>
              </a:rPr>
              <a:t> Menara Hanoi. </a:t>
            </a:r>
            <a:r>
              <a:rPr lang="es-ES" dirty="0" err="1">
                <a:latin typeface="Sitka Banner" pitchFamily="2" charset="0"/>
              </a:rPr>
              <a:t>Permainan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ini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terdiri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dari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tiga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tiang</a:t>
            </a:r>
            <a:r>
              <a:rPr lang="es-ES" dirty="0">
                <a:latin typeface="Sitka Banner" pitchFamily="2" charset="0"/>
              </a:rPr>
              <a:t> yang </a:t>
            </a:r>
            <a:r>
              <a:rPr lang="es-ES" dirty="0" err="1">
                <a:latin typeface="Sitka Banner" pitchFamily="2" charset="0"/>
              </a:rPr>
              <a:t>disebut</a:t>
            </a:r>
            <a:r>
              <a:rPr lang="es-ES" dirty="0">
                <a:latin typeface="Sitka Banner" pitchFamily="2" charset="0"/>
              </a:rPr>
              <a:t> "</a:t>
            </a:r>
            <a:r>
              <a:rPr lang="es-ES" dirty="0" err="1">
                <a:latin typeface="Sitka Banner" pitchFamily="2" charset="0"/>
              </a:rPr>
              <a:t>tiang</a:t>
            </a:r>
            <a:r>
              <a:rPr lang="es-ES" dirty="0">
                <a:latin typeface="Sitka Banner" pitchFamily="2" charset="0"/>
              </a:rPr>
              <a:t> 1", "</a:t>
            </a:r>
            <a:r>
              <a:rPr lang="es-ES" dirty="0" err="1">
                <a:latin typeface="Sitka Banner" pitchFamily="2" charset="0"/>
              </a:rPr>
              <a:t>tiang</a:t>
            </a:r>
            <a:r>
              <a:rPr lang="es-ES" dirty="0">
                <a:latin typeface="Sitka Banner" pitchFamily="2" charset="0"/>
              </a:rPr>
              <a:t> 2", dan "</a:t>
            </a:r>
            <a:r>
              <a:rPr lang="es-ES" dirty="0" err="1">
                <a:latin typeface="Sitka Banner" pitchFamily="2" charset="0"/>
              </a:rPr>
              <a:t>tiang</a:t>
            </a:r>
            <a:r>
              <a:rPr lang="es-ES" dirty="0">
                <a:latin typeface="Sitka Banner" pitchFamily="2" charset="0"/>
              </a:rPr>
              <a:t> 3", </a:t>
            </a:r>
            <a:r>
              <a:rPr lang="es-ES" dirty="0" err="1">
                <a:latin typeface="Sitka Banner" pitchFamily="2" charset="0"/>
              </a:rPr>
              <a:t>serta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empat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 yang </a:t>
            </a:r>
            <a:r>
              <a:rPr lang="es-ES" dirty="0" err="1">
                <a:latin typeface="Sitka Banner" pitchFamily="2" charset="0"/>
              </a:rPr>
              <a:t>disebut</a:t>
            </a:r>
            <a:r>
              <a:rPr lang="es-ES" dirty="0">
                <a:latin typeface="Sitka Banner" pitchFamily="2" charset="0"/>
              </a:rPr>
              <a:t> "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 1", "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 2", "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 3", dan "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 4". </a:t>
            </a:r>
            <a:r>
              <a:rPr lang="es-ES" dirty="0" err="1">
                <a:latin typeface="Sitka Banner" pitchFamily="2" charset="0"/>
              </a:rPr>
              <a:t>Tujuan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dari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permainan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ini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adalah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memindahkan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semua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dari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tiang</a:t>
            </a:r>
            <a:r>
              <a:rPr lang="es-ES" dirty="0">
                <a:latin typeface="Sitka Banner" pitchFamily="2" charset="0"/>
              </a:rPr>
              <a:t> 1 ke </a:t>
            </a:r>
            <a:r>
              <a:rPr lang="es-ES" dirty="0" err="1">
                <a:latin typeface="Sitka Banner" pitchFamily="2" charset="0"/>
              </a:rPr>
              <a:t>tiang</a:t>
            </a:r>
            <a:r>
              <a:rPr lang="es-ES" dirty="0">
                <a:latin typeface="Sitka Banner" pitchFamily="2" charset="0"/>
              </a:rPr>
              <a:t> 3, </a:t>
            </a:r>
            <a:r>
              <a:rPr lang="es-ES" dirty="0" err="1">
                <a:latin typeface="Sitka Banner" pitchFamily="2" charset="0"/>
              </a:rPr>
              <a:t>dengan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syarat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sebagai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berikut</a:t>
            </a:r>
            <a:r>
              <a:rPr lang="es-ES" dirty="0">
                <a:latin typeface="Sitka Banner" pitchFamily="2" charset="0"/>
              </a:rPr>
              <a:t>:</a:t>
            </a:r>
          </a:p>
          <a:p>
            <a:pPr algn="just"/>
            <a:r>
              <a:rPr lang="es-ES" dirty="0">
                <a:latin typeface="Sitka Banner" pitchFamily="2" charset="0"/>
              </a:rPr>
              <a:t>•</a:t>
            </a:r>
            <a:r>
              <a:rPr lang="id-ID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Setiap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waktu</a:t>
            </a:r>
            <a:r>
              <a:rPr lang="es-ES" dirty="0">
                <a:latin typeface="Sitka Banner" pitchFamily="2" charset="0"/>
              </a:rPr>
              <a:t>, </a:t>
            </a:r>
            <a:r>
              <a:rPr lang="es-ES" dirty="0" err="1">
                <a:latin typeface="Sitka Banner" pitchFamily="2" charset="0"/>
              </a:rPr>
              <a:t>hanya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satu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 yang </a:t>
            </a:r>
            <a:r>
              <a:rPr lang="es-ES" dirty="0" err="1">
                <a:latin typeface="Sitka Banner" pitchFamily="2" charset="0"/>
              </a:rPr>
              <a:t>boleh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dipindahkan</a:t>
            </a:r>
            <a:endParaRPr lang="es-ES" dirty="0">
              <a:latin typeface="Sitka Banner" pitchFamily="2" charset="0"/>
            </a:endParaRPr>
          </a:p>
          <a:p>
            <a:pPr algn="just"/>
            <a:r>
              <a:rPr lang="es-ES" dirty="0">
                <a:latin typeface="Sitka Banner" pitchFamily="2" charset="0"/>
              </a:rPr>
              <a:t>•</a:t>
            </a:r>
            <a:r>
              <a:rPr lang="id-ID" dirty="0">
                <a:latin typeface="Sitka Banner" pitchFamily="2" charset="0"/>
              </a:rPr>
              <a:t>  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 yang </a:t>
            </a:r>
            <a:r>
              <a:rPr lang="es-ES" dirty="0" err="1">
                <a:latin typeface="Sitka Banner" pitchFamily="2" charset="0"/>
              </a:rPr>
              <a:t>lebih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kecil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tidak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boleh</a:t>
            </a:r>
            <a:r>
              <a:rPr lang="es-ES" dirty="0">
                <a:latin typeface="Sitka Banner" pitchFamily="2" charset="0"/>
              </a:rPr>
              <a:t> </a:t>
            </a:r>
            <a:r>
              <a:rPr lang="es-ES" dirty="0" err="1">
                <a:latin typeface="Sitka Banner" pitchFamily="2" charset="0"/>
              </a:rPr>
              <a:t>diletakkan</a:t>
            </a:r>
            <a:r>
              <a:rPr lang="es-ES" dirty="0">
                <a:latin typeface="Sitka Banner" pitchFamily="2" charset="0"/>
              </a:rPr>
              <a:t> di atas </a:t>
            </a:r>
            <a:r>
              <a:rPr lang="es-ES" dirty="0" err="1">
                <a:latin typeface="Sitka Banner" pitchFamily="2" charset="0"/>
              </a:rPr>
              <a:t>cakram</a:t>
            </a:r>
            <a:r>
              <a:rPr lang="es-ES" dirty="0">
                <a:latin typeface="Sitka Banner" pitchFamily="2" charset="0"/>
              </a:rPr>
              <a:t> yang </a:t>
            </a:r>
            <a:r>
              <a:rPr lang="es-ES" dirty="0" err="1">
                <a:latin typeface="Sitka Banner" pitchFamily="2" charset="0"/>
              </a:rPr>
              <a:t>lebih</a:t>
            </a:r>
            <a:r>
              <a:rPr lang="es-ES" dirty="0">
                <a:latin typeface="Sitka Banner" pitchFamily="2" charset="0"/>
              </a:rPr>
              <a:t> besar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APLIKASI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6942677" y="3294151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2025471" y="4704382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7563552" y="1261772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336D679-C810-0C5A-49E4-274E2806676D}"/>
              </a:ext>
            </a:extLst>
          </p:cNvPr>
          <p:cNvGrpSpPr/>
          <p:nvPr/>
        </p:nvGrpSpPr>
        <p:grpSpPr>
          <a:xfrm>
            <a:off x="5638780" y="2242438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F8EF70C2-F45C-7040-B89F-CAFCE1213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D29E9C6-9A03-6FCC-AFBA-CEE66418794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34D645C-913D-C3A3-080B-0776EE3138D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66EA2742-67C6-7168-180A-73C2994CB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FEF39471-D38A-FD39-AA86-7669E3250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58FDE739-26B8-6A4A-AFFA-B95EE782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7B235159-CD0A-D1A1-5E13-17F4F2E1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D24B6286-2EC6-32FD-82DD-A128C210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4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ABB2FC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634561"/>
            <a:ext cx="3962400" cy="1327160"/>
          </a:xfrm>
        </p:spPr>
        <p:txBody>
          <a:bodyPr/>
          <a:lstStyle/>
          <a:p>
            <a:r>
              <a:rPr lang="id-ID" dirty="0"/>
              <a:t>FITUR-FITUR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827593"/>
            <a:ext cx="3962400" cy="429870"/>
          </a:xfrm>
        </p:spPr>
        <p:txBody>
          <a:bodyPr/>
          <a:lstStyle/>
          <a:p>
            <a:r>
              <a:rPr lang="id-ID" dirty="0"/>
              <a:t>Fitur-fitur yang terdapat pada aplikasi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545243" y="2180734"/>
            <a:ext cx="1380837" cy="722587"/>
          </a:xfrm>
        </p:spPr>
        <p:txBody>
          <a:bodyPr/>
          <a:lstStyle/>
          <a:p>
            <a:r>
              <a:rPr lang="id-ID" dirty="0"/>
              <a:t>02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832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Fitur utama pada aplikasi ini adalah sebuah permainan menara </a:t>
            </a:r>
            <a:r>
              <a:rPr lang="id-ID" dirty="0" err="1"/>
              <a:t>hanoi</a:t>
            </a:r>
            <a:r>
              <a:rPr lang="id-ID" dirty="0"/>
              <a:t> dengan penggunaan cakram yang telah ditentukan yaitu 4 buah cakram.</a:t>
            </a:r>
          </a:p>
          <a:p>
            <a:pPr algn="just"/>
            <a:r>
              <a:rPr lang="id-ID" dirty="0"/>
              <a:t>Fitur ini hanya menampilkan langkah-langkah penyelesaian permainan menara </a:t>
            </a:r>
            <a:r>
              <a:rPr lang="id-ID" dirty="0" err="1"/>
              <a:t>hanoi</a:t>
            </a:r>
            <a:r>
              <a:rPr lang="id-ID" dirty="0"/>
              <a:t> dengan penggunaan 4 buah cakram, yaitu dengan langkah penyelesaian sebanyak 15 langkah. Dan hasil ini telah terbukti dengan syarat dan ketentuan dari permainan menara </a:t>
            </a:r>
            <a:r>
              <a:rPr lang="id-ID" dirty="0" err="1"/>
              <a:t>hanoi</a:t>
            </a:r>
            <a:r>
              <a:rPr lang="id-ID" dirty="0"/>
              <a:t> itu sendiri.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id-ID" sz="3200" dirty="0"/>
              <a:t>FITUR-FITUR APLIKASI</a:t>
            </a:r>
            <a:endParaRPr lang="es-ES" sz="32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90A57-83BC-41FC-6D86-96C8550C83E0}"/>
              </a:ext>
            </a:extLst>
          </p:cNvPr>
          <p:cNvGrpSpPr/>
          <p:nvPr/>
        </p:nvGrpSpPr>
        <p:grpSpPr>
          <a:xfrm rot="16200000">
            <a:off x="5650796" y="3710997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F3CD30A0-8479-8880-E6FF-3A4E59891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8BED2429-19BA-1138-763A-D08047B23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5768408" y="1230598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2342656" y="135295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200813" y="2301745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3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DBFE87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634561"/>
            <a:ext cx="3962400" cy="1327160"/>
          </a:xfrm>
        </p:spPr>
        <p:txBody>
          <a:bodyPr/>
          <a:lstStyle/>
          <a:p>
            <a:r>
              <a:rPr lang="id-ID" dirty="0"/>
              <a:t>ALUR KERJA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827593"/>
            <a:ext cx="3962400" cy="429870"/>
          </a:xfrm>
        </p:spPr>
        <p:txBody>
          <a:bodyPr/>
          <a:lstStyle/>
          <a:p>
            <a:r>
              <a:rPr lang="id-ID" dirty="0" err="1"/>
              <a:t>Flow</a:t>
            </a:r>
            <a:r>
              <a:rPr lang="id-ID" dirty="0"/>
              <a:t> </a:t>
            </a:r>
            <a:r>
              <a:rPr lang="id-ID" dirty="0" err="1"/>
              <a:t>chart</a:t>
            </a:r>
            <a:r>
              <a:rPr lang="id-ID" dirty="0"/>
              <a:t>/cara kerja aplikasi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545243" y="2180734"/>
            <a:ext cx="1380837" cy="722587"/>
          </a:xfrm>
        </p:spPr>
        <p:txBody>
          <a:bodyPr/>
          <a:lstStyle/>
          <a:p>
            <a:r>
              <a:rPr lang="id-ID" dirty="0"/>
              <a:t>03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5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837" y="1533156"/>
            <a:ext cx="6395670" cy="3057893"/>
          </a:xfrm>
        </p:spPr>
        <p:txBody>
          <a:bodyPr>
            <a:noAutofit/>
          </a:bodyPr>
          <a:lstStyle/>
          <a:p>
            <a:pPr algn="just"/>
            <a:r>
              <a:rPr lang="id-ID" sz="1200" dirty="0">
                <a:latin typeface="Calisto MT" panose="02040603050505030304" pitchFamily="18" charset="0"/>
              </a:rPr>
              <a:t>Berikut ini adalah cara kerja/alur program dari aplikasi "Permainan Menara Hanoi" :</a:t>
            </a:r>
          </a:p>
          <a:p>
            <a:pPr algn="just"/>
            <a:r>
              <a:rPr lang="id-ID" sz="1200" dirty="0">
                <a:latin typeface="Calisto MT" panose="02040603050505030304" pitchFamily="18" charset="0"/>
              </a:rPr>
              <a:t>1.Mulai</a:t>
            </a:r>
          </a:p>
          <a:p>
            <a:pPr algn="just"/>
            <a:r>
              <a:rPr lang="id-ID" sz="1200" dirty="0">
                <a:latin typeface="Calisto MT" panose="02040603050505030304" pitchFamily="18" charset="0"/>
              </a:rPr>
              <a:t>2. Pindahkan cakram ke-3 dari tiang 1 ke tiang 2 menggunakan tiang 3 sebagai tempat sementara</a:t>
            </a:r>
          </a:p>
          <a:p>
            <a:pPr algn="just"/>
            <a:r>
              <a:rPr lang="id-ID" sz="1200" dirty="0">
                <a:latin typeface="Calisto MT" panose="02040603050505030304" pitchFamily="18" charset="0"/>
              </a:rPr>
              <a:t>3.Pindahkan cakram ke-2 dari tiang 1 ke tiang 3 menggunakan tiang 2 sebagai tempat sementara</a:t>
            </a:r>
          </a:p>
          <a:p>
            <a:pPr algn="just"/>
            <a:r>
              <a:rPr lang="id-ID" sz="1200" dirty="0">
                <a:latin typeface="Calisto MT" panose="02040603050505030304" pitchFamily="18" charset="0"/>
              </a:rPr>
              <a:t>4.Pindahkan cakram ke-3 dari tiang 2 ke tiang 3</a:t>
            </a:r>
          </a:p>
          <a:p>
            <a:pPr algn="just"/>
            <a:r>
              <a:rPr lang="id-ID" sz="1200" dirty="0">
                <a:latin typeface="Calisto MT" panose="02040603050505030304" pitchFamily="18" charset="0"/>
              </a:rPr>
              <a:t>5.Pindahkan cakram ke-1 dari tiang 1 ke tiang 2 menggunakan tiang 3 sebagai tempat sementara</a:t>
            </a:r>
          </a:p>
          <a:p>
            <a:pPr algn="just"/>
            <a:r>
              <a:rPr lang="id-ID" sz="1200" dirty="0">
                <a:latin typeface="Calisto MT" panose="02040603050505030304" pitchFamily="18" charset="0"/>
              </a:rPr>
              <a:t>6.Pindahkan cakram ke-3 dari tiang 3 ke tiang 1 menggunakan tiang 2 sebagai tempat sementara</a:t>
            </a:r>
          </a:p>
          <a:p>
            <a:pPr algn="just"/>
            <a:r>
              <a:rPr lang="id-ID" sz="1200" dirty="0">
                <a:latin typeface="Calisto MT" panose="02040603050505030304" pitchFamily="18" charset="0"/>
              </a:rPr>
              <a:t>7.Pindahkan cakram ke-2 dari tiang 3 ke tiang 2 menggunakan tiang 1 sebagai tempat sementara</a:t>
            </a:r>
          </a:p>
          <a:p>
            <a:pPr algn="just"/>
            <a:r>
              <a:rPr lang="id-ID" sz="1200" dirty="0">
                <a:latin typeface="Calisto MT" panose="02040603050505030304" pitchFamily="18" charset="0"/>
              </a:rPr>
              <a:t>8.Pindahkan cakram ke-3 dari tiang 1 ke tiang 2</a:t>
            </a:r>
          </a:p>
          <a:p>
            <a:pPr algn="just"/>
            <a:r>
              <a:rPr lang="id-ID" sz="1200" dirty="0">
                <a:latin typeface="Calisto MT" panose="02040603050505030304" pitchFamily="18" charset="0"/>
              </a:rPr>
              <a:t>9.Selesai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3428" y="952815"/>
            <a:ext cx="4607446" cy="723354"/>
          </a:xfrm>
        </p:spPr>
        <p:txBody>
          <a:bodyPr/>
          <a:lstStyle/>
          <a:p>
            <a:r>
              <a:rPr lang="id-ID" sz="3200" dirty="0"/>
              <a:t>ALUR KERJA</a:t>
            </a:r>
            <a:endParaRPr lang="es-ES" sz="32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5866933" y="901492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4377070" y="49464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359968" y="2279711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48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14228</TotalTime>
  <Words>906</Words>
  <Application>Microsoft Office PowerPoint</Application>
  <PresentationFormat>Peragaan Layar (16:9)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23</vt:i4>
      </vt:variant>
    </vt:vector>
  </HeadingPairs>
  <TitlesOfParts>
    <vt:vector size="33" baseType="lpstr">
      <vt:lpstr>SimSun</vt:lpstr>
      <vt:lpstr>Anaheim</vt:lpstr>
      <vt:lpstr>Arial</vt:lpstr>
      <vt:lpstr>Calibri</vt:lpstr>
      <vt:lpstr>Calisto MT</vt:lpstr>
      <vt:lpstr>Candara</vt:lpstr>
      <vt:lpstr>Poppins</vt:lpstr>
      <vt:lpstr>Sitka Banner</vt:lpstr>
      <vt:lpstr>Source Sans Pro</vt:lpstr>
      <vt:lpstr>Office Theme</vt:lpstr>
      <vt:lpstr>“PERMAINAN MENARA HANOI”</vt:lpstr>
      <vt:lpstr>PROJECT IDENTIFY</vt:lpstr>
      <vt:lpstr>TABLE OF CONTENTS</vt:lpstr>
      <vt:lpstr>DESKRIPSI</vt:lpstr>
      <vt:lpstr>DESKRIPSI APLIKASI</vt:lpstr>
      <vt:lpstr>FITUR-FITUR</vt:lpstr>
      <vt:lpstr>Presentasi PowerPoint</vt:lpstr>
      <vt:lpstr>ALUR KERJA</vt:lpstr>
      <vt:lpstr>Presentasi PowerPoint</vt:lpstr>
      <vt:lpstr>Presentasi PowerPoint</vt:lpstr>
      <vt:lpstr>SKETSA ANTARMUKA</vt:lpstr>
      <vt:lpstr>Presentasi PowerPoint</vt:lpstr>
      <vt:lpstr>Presentasi PowerPoint</vt:lpstr>
      <vt:lpstr>KODE PROGRAM</vt:lpstr>
      <vt:lpstr>KODE PROGRAM</vt:lpstr>
      <vt:lpstr>KODE PROGRAM</vt:lpstr>
      <vt:lpstr>KODE PROGRAM</vt:lpstr>
      <vt:lpstr>CAPTURES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Arvin Sultan Satria</cp:lastModifiedBy>
  <cp:revision>72</cp:revision>
  <dcterms:created xsi:type="dcterms:W3CDTF">2021-10-12T08:06:43Z</dcterms:created>
  <dcterms:modified xsi:type="dcterms:W3CDTF">2023-01-08T17:16:49Z</dcterms:modified>
</cp:coreProperties>
</file>