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2"/>
  </p:notesMasterIdLst>
  <p:sldIdLst>
    <p:sldId id="256" r:id="rId3"/>
    <p:sldId id="257" r:id="rId4"/>
    <p:sldId id="270" r:id="rId5"/>
    <p:sldId id="259" r:id="rId6"/>
    <p:sldId id="271" r:id="rId7"/>
    <p:sldId id="262" r:id="rId8"/>
    <p:sldId id="263" r:id="rId9"/>
    <p:sldId id="272" r:id="rId10"/>
    <p:sldId id="265" r:id="rId11"/>
    <p:sldId id="273" r:id="rId12"/>
    <p:sldId id="274" r:id="rId13"/>
    <p:sldId id="275" r:id="rId14"/>
    <p:sldId id="276" r:id="rId15"/>
    <p:sldId id="277" r:id="rId16"/>
    <p:sldId id="278" r:id="rId17"/>
    <p:sldId id="279" r:id="rId18"/>
    <p:sldId id="280" r:id="rId19"/>
    <p:sldId id="266" r:id="rId20"/>
    <p:sldId id="281" r:id="rId21"/>
    <p:sldId id="282" r:id="rId22"/>
    <p:sldId id="283" r:id="rId23"/>
    <p:sldId id="267" r:id="rId24"/>
    <p:sldId id="284" r:id="rId25"/>
    <p:sldId id="285" r:id="rId26"/>
    <p:sldId id="286" r:id="rId27"/>
    <p:sldId id="287" r:id="rId28"/>
    <p:sldId id="288" r:id="rId29"/>
    <p:sldId id="289" r:id="rId30"/>
    <p:sldId id="290" r:id="rId31"/>
    <p:sldId id="291" r:id="rId32"/>
    <p:sldId id="292" r:id="rId33"/>
    <p:sldId id="293" r:id="rId34"/>
    <p:sldId id="294" r:id="rId35"/>
    <p:sldId id="306" r:id="rId36"/>
    <p:sldId id="307" r:id="rId37"/>
    <p:sldId id="308" r:id="rId38"/>
    <p:sldId id="268" r:id="rId39"/>
    <p:sldId id="295" r:id="rId40"/>
    <p:sldId id="296" r:id="rId41"/>
    <p:sldId id="297" r:id="rId42"/>
    <p:sldId id="298" r:id="rId43"/>
    <p:sldId id="299" r:id="rId44"/>
    <p:sldId id="300" r:id="rId45"/>
    <p:sldId id="301" r:id="rId46"/>
    <p:sldId id="302" r:id="rId47"/>
    <p:sldId id="303" r:id="rId48"/>
    <p:sldId id="304" r:id="rId49"/>
    <p:sldId id="305" r:id="rId50"/>
    <p:sldId id="269"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6" autoAdjust="0"/>
    <p:restoredTop sz="90652" autoAdjust="0"/>
  </p:normalViewPr>
  <p:slideViewPr>
    <p:cSldViewPr snapToGrid="0">
      <p:cViewPr varScale="1">
        <p:scale>
          <a:sx n="123" d="100"/>
          <a:sy n="123" d="100"/>
        </p:scale>
        <p:origin x="77" y="21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35318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a15357ef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26a15357ef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5940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6a15357efe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26a15357efe_0_566:notes"/>
          <p:cNvSpPr>
            <a:spLocks noGrp="1" noRot="1" noChangeAspect="1"/>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277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a15357ef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7" name="Google Shape;107;g26a15357ef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2407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6127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6a15357efe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g26a15357efe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759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6a15357efe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0" name="Google Shape;160;g26a15357efe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4003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6a15357efe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7" name="Google Shape;177;g26a15357efe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36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6a15357efe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26a15357efe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8758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6a15357efe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26a15357efe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4971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a15357efe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26a15357efe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261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 name="Google Shape;14;p2"/>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b="0" i="0">
                <a:solidFill>
                  <a:schemeClr val="dk1"/>
                </a:solidFill>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 name="Google Shape;16;p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 name="Google Shape;17;p2"/>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b="0" i="0" u="none" strike="noStrike" cap="none">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77"/>
        <p:cNvGrpSpPr/>
        <p:nvPr/>
      </p:nvGrpSpPr>
      <p:grpSpPr>
        <a:xfrm>
          <a:off x="0" y="0"/>
          <a:ext cx="0" cy="0"/>
          <a:chOff x="0" y="0"/>
          <a:chExt cx="0" cy="0"/>
        </a:xfrm>
      </p:grpSpPr>
      <p:sp>
        <p:nvSpPr>
          <p:cNvPr id="78" name="Google Shape;78;p12"/>
          <p:cNvSpPr/>
          <p:nvPr/>
        </p:nvSpPr>
        <p:spPr>
          <a:xfrm>
            <a:off x="1143000" y="4770882"/>
            <a:ext cx="6858000" cy="372903"/>
          </a:xfrm>
          <a:custGeom>
            <a:avLst/>
            <a:gdLst/>
            <a:ahLst/>
            <a:cxnLst/>
            <a:rect l="l" t="t" r="r" b="b"/>
            <a:pathLst>
              <a:path w="9144000" h="497204" extrusionOk="0">
                <a:moveTo>
                  <a:pt x="0" y="496824"/>
                </a:moveTo>
                <a:lnTo>
                  <a:pt x="9144000" y="496824"/>
                </a:lnTo>
                <a:lnTo>
                  <a:pt x="9144000" y="0"/>
                </a:lnTo>
                <a:lnTo>
                  <a:pt x="0" y="0"/>
                </a:lnTo>
                <a:lnTo>
                  <a:pt x="0" y="496824"/>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79;p12"/>
          <p:cNvSpPr/>
          <p:nvPr/>
        </p:nvSpPr>
        <p:spPr>
          <a:xfrm>
            <a:off x="1143000" y="2411729"/>
            <a:ext cx="6858000" cy="2091690"/>
          </a:xfrm>
          <a:custGeom>
            <a:avLst/>
            <a:gdLst/>
            <a:ahLst/>
            <a:cxnLst/>
            <a:rect l="l" t="t" r="r" b="b"/>
            <a:pathLst>
              <a:path w="9144000" h="2788920" extrusionOk="0">
                <a:moveTo>
                  <a:pt x="0" y="2788920"/>
                </a:moveTo>
                <a:lnTo>
                  <a:pt x="9144000" y="2788920"/>
                </a:lnTo>
                <a:lnTo>
                  <a:pt x="9144000" y="0"/>
                </a:lnTo>
                <a:lnTo>
                  <a:pt x="0" y="0"/>
                </a:lnTo>
                <a:lnTo>
                  <a:pt x="0" y="278892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0" name="Google Shape;80;p12"/>
          <p:cNvPicPr preferRelativeResize="0"/>
          <p:nvPr/>
        </p:nvPicPr>
        <p:blipFill rotWithShape="1">
          <a:blip r:embed="rId2">
            <a:alphaModFix/>
          </a:blip>
          <a:srcRect/>
          <a:stretch/>
        </p:blipFill>
        <p:spPr>
          <a:xfrm>
            <a:off x="2057400" y="272033"/>
            <a:ext cx="5029200" cy="2141982"/>
          </a:xfrm>
          <a:prstGeom prst="rect">
            <a:avLst/>
          </a:prstGeom>
          <a:noFill/>
          <a:ln>
            <a:noFill/>
          </a:ln>
        </p:spPr>
      </p:pic>
      <p:pic>
        <p:nvPicPr>
          <p:cNvPr id="81" name="Google Shape;81;p12"/>
          <p:cNvPicPr preferRelativeResize="0"/>
          <p:nvPr/>
        </p:nvPicPr>
        <p:blipFill rotWithShape="1">
          <a:blip r:embed="rId3">
            <a:alphaModFix/>
          </a:blip>
          <a:srcRect/>
          <a:stretch/>
        </p:blipFill>
        <p:spPr>
          <a:xfrm>
            <a:off x="2967228" y="3001517"/>
            <a:ext cx="3209544" cy="427482"/>
          </a:xfrm>
          <a:prstGeom prst="rect">
            <a:avLst/>
          </a:prstGeom>
          <a:noFill/>
          <a:ln>
            <a:noFill/>
          </a:ln>
        </p:spPr>
      </p:pic>
      <p:pic>
        <p:nvPicPr>
          <p:cNvPr id="82" name="Google Shape;82;p12"/>
          <p:cNvPicPr preferRelativeResize="0"/>
          <p:nvPr/>
        </p:nvPicPr>
        <p:blipFill rotWithShape="1">
          <a:blip r:embed="rId4">
            <a:alphaModFix/>
          </a:blip>
          <a:srcRect/>
          <a:stretch/>
        </p:blipFill>
        <p:spPr>
          <a:xfrm>
            <a:off x="3422141" y="3710177"/>
            <a:ext cx="2299716" cy="194310"/>
          </a:xfrm>
          <a:prstGeom prst="rect">
            <a:avLst/>
          </a:prstGeom>
          <a:noFill/>
          <a:ln>
            <a:noFill/>
          </a:ln>
        </p:spPr>
      </p:pic>
      <p:sp>
        <p:nvSpPr>
          <p:cNvPr id="83" name="Google Shape;83;p1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4" name="Google Shape;84;p1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2"/>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8" name="Google Shape;88;p13"/>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100"/>
              <a:buNone/>
              <a:defRPr/>
            </a:lvl1pPr>
            <a:lvl2pPr marL="914400" lvl="1" indent="-228600" algn="l" rtl="0">
              <a:spcBef>
                <a:spcPts val="0"/>
              </a:spcBef>
              <a:spcAft>
                <a:spcPts val="0"/>
              </a:spcAft>
              <a:buSzPts val="1100"/>
              <a:buNone/>
              <a:defRPr/>
            </a:lvl2pPr>
            <a:lvl3pPr marL="1371600" lvl="2" indent="-228600" algn="l" rtl="0">
              <a:spcBef>
                <a:spcPts val="0"/>
              </a:spcBef>
              <a:spcAft>
                <a:spcPts val="0"/>
              </a:spcAft>
              <a:buSzPts val="1100"/>
              <a:buNone/>
              <a:defRPr/>
            </a:lvl3pPr>
            <a:lvl4pPr marL="1828800" lvl="3" indent="-228600" algn="l" rtl="0">
              <a:spcBef>
                <a:spcPts val="0"/>
              </a:spcBef>
              <a:spcAft>
                <a:spcPts val="0"/>
              </a:spcAft>
              <a:buSzPts val="1100"/>
              <a:buNone/>
              <a:defRPr/>
            </a:lvl4pPr>
            <a:lvl5pPr marL="2286000" lvl="4" indent="-228600" algn="l" rtl="0">
              <a:spcBef>
                <a:spcPts val="0"/>
              </a:spcBef>
              <a:spcAft>
                <a:spcPts val="0"/>
              </a:spcAft>
              <a:buSzPts val="1100"/>
              <a:buNone/>
              <a:defRPr/>
            </a:lvl5pPr>
            <a:lvl6pPr marL="2743200" lvl="5" indent="-228600" algn="l" rtl="0">
              <a:spcBef>
                <a:spcPts val="0"/>
              </a:spcBef>
              <a:spcAft>
                <a:spcPts val="0"/>
              </a:spcAft>
              <a:buSzPts val="1100"/>
              <a:buNone/>
              <a:defRPr/>
            </a:lvl6pPr>
            <a:lvl7pPr marL="3200400" lvl="6" indent="-228600" algn="l" rtl="0">
              <a:spcBef>
                <a:spcPts val="0"/>
              </a:spcBef>
              <a:spcAft>
                <a:spcPts val="0"/>
              </a:spcAft>
              <a:buSzPts val="1100"/>
              <a:buNone/>
              <a:defRPr/>
            </a:lvl7pPr>
            <a:lvl8pPr marL="3657600" lvl="7" indent="-228600" algn="l" rtl="0">
              <a:spcBef>
                <a:spcPts val="0"/>
              </a:spcBef>
              <a:spcAft>
                <a:spcPts val="0"/>
              </a:spcAft>
              <a:buSzPts val="1100"/>
              <a:buNone/>
              <a:defRPr/>
            </a:lvl8pPr>
            <a:lvl9pPr marL="4114800" lvl="8" indent="-228600" algn="l" rtl="0">
              <a:spcBef>
                <a:spcPts val="0"/>
              </a:spcBef>
              <a:spcAft>
                <a:spcPts val="0"/>
              </a:spcAft>
              <a:buSzPts val="1100"/>
              <a:buNone/>
              <a:defRPr/>
            </a:lvl9pPr>
          </a:lstStyle>
          <a:p>
            <a:endParaRPr/>
          </a:p>
        </p:txBody>
      </p:sp>
      <p:sp>
        <p:nvSpPr>
          <p:cNvPr id="89" name="Google Shape;89;p13"/>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100"/>
              <a:buNone/>
              <a:defRPr/>
            </a:lvl1pPr>
            <a:lvl2pPr marL="914400" lvl="1" indent="-228600" algn="l" rtl="0">
              <a:spcBef>
                <a:spcPts val="0"/>
              </a:spcBef>
              <a:spcAft>
                <a:spcPts val="0"/>
              </a:spcAft>
              <a:buSzPts val="1100"/>
              <a:buNone/>
              <a:defRPr/>
            </a:lvl2pPr>
            <a:lvl3pPr marL="1371600" lvl="2" indent="-228600" algn="l" rtl="0">
              <a:spcBef>
                <a:spcPts val="0"/>
              </a:spcBef>
              <a:spcAft>
                <a:spcPts val="0"/>
              </a:spcAft>
              <a:buSzPts val="1100"/>
              <a:buNone/>
              <a:defRPr/>
            </a:lvl3pPr>
            <a:lvl4pPr marL="1828800" lvl="3" indent="-228600" algn="l" rtl="0">
              <a:spcBef>
                <a:spcPts val="0"/>
              </a:spcBef>
              <a:spcAft>
                <a:spcPts val="0"/>
              </a:spcAft>
              <a:buSzPts val="1100"/>
              <a:buNone/>
              <a:defRPr/>
            </a:lvl4pPr>
            <a:lvl5pPr marL="2286000" lvl="4" indent="-228600" algn="l" rtl="0">
              <a:spcBef>
                <a:spcPts val="0"/>
              </a:spcBef>
              <a:spcAft>
                <a:spcPts val="0"/>
              </a:spcAft>
              <a:buSzPts val="1100"/>
              <a:buNone/>
              <a:defRPr/>
            </a:lvl5pPr>
            <a:lvl6pPr marL="2743200" lvl="5" indent="-228600" algn="l" rtl="0">
              <a:spcBef>
                <a:spcPts val="0"/>
              </a:spcBef>
              <a:spcAft>
                <a:spcPts val="0"/>
              </a:spcAft>
              <a:buSzPts val="1100"/>
              <a:buNone/>
              <a:defRPr/>
            </a:lvl6pPr>
            <a:lvl7pPr marL="3200400" lvl="6" indent="-228600" algn="l" rtl="0">
              <a:spcBef>
                <a:spcPts val="0"/>
              </a:spcBef>
              <a:spcAft>
                <a:spcPts val="0"/>
              </a:spcAft>
              <a:buSzPts val="1100"/>
              <a:buNone/>
              <a:defRPr/>
            </a:lvl7pPr>
            <a:lvl8pPr marL="3657600" lvl="7" indent="-228600" algn="l" rtl="0">
              <a:spcBef>
                <a:spcPts val="0"/>
              </a:spcBef>
              <a:spcAft>
                <a:spcPts val="0"/>
              </a:spcAft>
              <a:buSzPts val="1100"/>
              <a:buNone/>
              <a:defRPr/>
            </a:lvl8pPr>
            <a:lvl9pPr marL="4114800" lvl="8" indent="-228600" algn="l" rtl="0">
              <a:spcBef>
                <a:spcPts val="0"/>
              </a:spcBef>
              <a:spcAft>
                <a:spcPts val="0"/>
              </a:spcAft>
              <a:buSzPts val="1100"/>
              <a:buNone/>
              <a:defRPr/>
            </a:lvl9pPr>
          </a:lstStyle>
          <a:p>
            <a:endParaRPr/>
          </a:p>
        </p:txBody>
      </p:sp>
      <p:sp>
        <p:nvSpPr>
          <p:cNvPr id="90" name="Google Shape;90;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1" name="Google Shape;91;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3"/>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0" y="82296"/>
            <a:ext cx="9143999" cy="5061201"/>
          </a:xfrm>
          <a:prstGeom prst="rect">
            <a:avLst/>
          </a:prstGeom>
          <a:noFill/>
          <a:ln>
            <a:noFill/>
          </a:ln>
        </p:spPr>
      </p:pic>
      <p:sp>
        <p:nvSpPr>
          <p:cNvPr id="20" name="Google Shape;20;p3"/>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21;p3"/>
          <p:cNvSpPr txBox="1">
            <a:spLocks noGrp="1"/>
          </p:cNvSpPr>
          <p:nvPr>
            <p:ph type="ctrTitle"/>
          </p:nvPr>
        </p:nvSpPr>
        <p:spPr>
          <a:xfrm>
            <a:off x="3785330" y="2308917"/>
            <a:ext cx="15732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 name="Google Shape;22;p3"/>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 name="Google Shape;23;p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 name="Google Shape;24;p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 name="Google Shape;25;p3"/>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 name="Google Shape;28;p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 name="Google Shape;29;p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 name="Google Shape;30;p4"/>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31"/>
        <p:cNvGrpSpPr/>
        <p:nvPr/>
      </p:nvGrpSpPr>
      <p:grpSpPr>
        <a:xfrm>
          <a:off x="0" y="0"/>
          <a:ext cx="0" cy="0"/>
          <a:chOff x="0" y="0"/>
          <a:chExt cx="0" cy="0"/>
        </a:xfrm>
      </p:grpSpPr>
      <p:sp>
        <p:nvSpPr>
          <p:cNvPr id="32" name="Google Shape;32;p5"/>
          <p:cNvSpPr/>
          <p:nvPr/>
        </p:nvSpPr>
        <p:spPr>
          <a:xfrm>
            <a:off x="1143000" y="4770882"/>
            <a:ext cx="6858000" cy="372903"/>
          </a:xfrm>
          <a:custGeom>
            <a:avLst/>
            <a:gdLst/>
            <a:ahLst/>
            <a:cxnLst/>
            <a:rect l="l" t="t" r="r" b="b"/>
            <a:pathLst>
              <a:path w="9144000" h="497204" extrusionOk="0">
                <a:moveTo>
                  <a:pt x="0" y="496824"/>
                </a:moveTo>
                <a:lnTo>
                  <a:pt x="9144000" y="496824"/>
                </a:lnTo>
                <a:lnTo>
                  <a:pt x="9144000" y="0"/>
                </a:lnTo>
                <a:lnTo>
                  <a:pt x="0" y="0"/>
                </a:lnTo>
                <a:lnTo>
                  <a:pt x="0" y="496824"/>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33;p5"/>
          <p:cNvSpPr/>
          <p:nvPr/>
        </p:nvSpPr>
        <p:spPr>
          <a:xfrm>
            <a:off x="1143000" y="2411729"/>
            <a:ext cx="6858000" cy="2091690"/>
          </a:xfrm>
          <a:custGeom>
            <a:avLst/>
            <a:gdLst/>
            <a:ahLst/>
            <a:cxnLst/>
            <a:rect l="l" t="t" r="r" b="b"/>
            <a:pathLst>
              <a:path w="9144000" h="2788920" extrusionOk="0">
                <a:moveTo>
                  <a:pt x="0" y="2788920"/>
                </a:moveTo>
                <a:lnTo>
                  <a:pt x="9144000" y="2788920"/>
                </a:lnTo>
                <a:lnTo>
                  <a:pt x="9144000" y="0"/>
                </a:lnTo>
                <a:lnTo>
                  <a:pt x="0" y="0"/>
                </a:lnTo>
                <a:lnTo>
                  <a:pt x="0" y="278892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34" name="Google Shape;34;p5"/>
          <p:cNvPicPr preferRelativeResize="0"/>
          <p:nvPr/>
        </p:nvPicPr>
        <p:blipFill rotWithShape="1">
          <a:blip r:embed="rId2">
            <a:alphaModFix/>
          </a:blip>
          <a:srcRect/>
          <a:stretch/>
        </p:blipFill>
        <p:spPr>
          <a:xfrm>
            <a:off x="2057400" y="272033"/>
            <a:ext cx="5029200" cy="2141982"/>
          </a:xfrm>
          <a:prstGeom prst="rect">
            <a:avLst/>
          </a:prstGeom>
          <a:noFill/>
          <a:ln>
            <a:noFill/>
          </a:ln>
        </p:spPr>
      </p:pic>
      <p:pic>
        <p:nvPicPr>
          <p:cNvPr id="35" name="Google Shape;35;p5"/>
          <p:cNvPicPr preferRelativeResize="0"/>
          <p:nvPr/>
        </p:nvPicPr>
        <p:blipFill rotWithShape="1">
          <a:blip r:embed="rId3">
            <a:alphaModFix/>
          </a:blip>
          <a:srcRect/>
          <a:stretch/>
        </p:blipFill>
        <p:spPr>
          <a:xfrm>
            <a:off x="2967228" y="3001517"/>
            <a:ext cx="3209544" cy="427482"/>
          </a:xfrm>
          <a:prstGeom prst="rect">
            <a:avLst/>
          </a:prstGeom>
          <a:noFill/>
          <a:ln>
            <a:noFill/>
          </a:ln>
        </p:spPr>
      </p:pic>
      <p:pic>
        <p:nvPicPr>
          <p:cNvPr id="36" name="Google Shape;36;p5"/>
          <p:cNvPicPr preferRelativeResize="0"/>
          <p:nvPr/>
        </p:nvPicPr>
        <p:blipFill rotWithShape="1">
          <a:blip r:embed="rId4">
            <a:alphaModFix/>
          </a:blip>
          <a:srcRect/>
          <a:stretch/>
        </p:blipFill>
        <p:spPr>
          <a:xfrm>
            <a:off x="3422141" y="3710177"/>
            <a:ext cx="2299716" cy="194310"/>
          </a:xfrm>
          <a:prstGeom prst="rect">
            <a:avLst/>
          </a:prstGeom>
          <a:noFill/>
          <a:ln>
            <a:noFill/>
          </a:ln>
        </p:spPr>
      </p:pic>
      <p:sp>
        <p:nvSpPr>
          <p:cNvPr id="37" name="Google Shape;37;p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 name="Google Shape;38;p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9" name="Google Shape;39;p5"/>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2" name="Google Shape;42;p6"/>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43" name="Google Shape;43;p6"/>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44" name="Google Shape;44;p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5" name="Google Shape;45;p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6" name="Google Shape;46;p6"/>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7"/>
          <p:cNvSpPr txBox="1">
            <a:spLocks noGrp="1"/>
          </p:cNvSpPr>
          <p:nvPr>
            <p:ph type="ctrTitle"/>
          </p:nvPr>
        </p:nvSpPr>
        <p:spPr>
          <a:xfrm>
            <a:off x="311708" y="744575"/>
            <a:ext cx="8520600" cy="2052600"/>
          </a:xfrm>
          <a:prstGeom prst="rect">
            <a:avLst/>
          </a:prstGeom>
        </p:spPr>
        <p:txBody>
          <a:bodyPr spcFirstLastPara="1" wrap="square" lIns="0" tIns="0" rIns="0" bIns="0" anchor="b" anchorCtr="0">
            <a:sp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9" name="Google Shape;49;p7"/>
          <p:cNvSpPr txBox="1">
            <a:spLocks noGrp="1"/>
          </p:cNvSpPr>
          <p:nvPr>
            <p:ph type="subTitle" idx="1"/>
          </p:nvPr>
        </p:nvSpPr>
        <p:spPr>
          <a:xfrm>
            <a:off x="311700" y="2834125"/>
            <a:ext cx="8520600" cy="792600"/>
          </a:xfrm>
          <a:prstGeom prst="rect">
            <a:avLst/>
          </a:prstGeom>
        </p:spPr>
        <p:txBody>
          <a:bodyPr spcFirstLastPara="1" wrap="square" lIns="0" tIns="0" rIns="0" bIns="0" anchor="t" anchorCtr="0">
            <a:sp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 name="Google Shape;50;p7"/>
          <p:cNvSpPr txBox="1">
            <a:spLocks noGrp="1"/>
          </p:cNvSpPr>
          <p:nvPr>
            <p:ph type="sldNum" idx="12"/>
          </p:nvPr>
        </p:nvSpPr>
        <p:spPr>
          <a:xfrm>
            <a:off x="8472458" y="4663217"/>
            <a:ext cx="548700" cy="215400"/>
          </a:xfrm>
          <a:prstGeom prst="rect">
            <a:avLst/>
          </a:prstGeom>
        </p:spPr>
        <p:txBody>
          <a:bodyPr spcFirstLastPara="1" wrap="square" lIns="0" tIns="0" rIns="0" bIns="0" anchor="t"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0" name="Google Shape;60;p9"/>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100"/>
              <a:buNone/>
              <a:defRPr b="0" i="0">
                <a:solidFill>
                  <a:schemeClr val="dk1"/>
                </a:solidFill>
              </a:defRPr>
            </a:lvl1pPr>
            <a:lvl2pPr marL="914400" lvl="1" indent="-228600" algn="l" rtl="0">
              <a:spcBef>
                <a:spcPts val="0"/>
              </a:spcBef>
              <a:spcAft>
                <a:spcPts val="0"/>
              </a:spcAft>
              <a:buSzPts val="1100"/>
              <a:buNone/>
              <a:defRPr/>
            </a:lvl2pPr>
            <a:lvl3pPr marL="1371600" lvl="2" indent="-228600" algn="l" rtl="0">
              <a:spcBef>
                <a:spcPts val="0"/>
              </a:spcBef>
              <a:spcAft>
                <a:spcPts val="0"/>
              </a:spcAft>
              <a:buSzPts val="1100"/>
              <a:buNone/>
              <a:defRPr/>
            </a:lvl3pPr>
            <a:lvl4pPr marL="1828800" lvl="3" indent="-228600" algn="l" rtl="0">
              <a:spcBef>
                <a:spcPts val="0"/>
              </a:spcBef>
              <a:spcAft>
                <a:spcPts val="0"/>
              </a:spcAft>
              <a:buSzPts val="1100"/>
              <a:buNone/>
              <a:defRPr/>
            </a:lvl4pPr>
            <a:lvl5pPr marL="2286000" lvl="4" indent="-228600" algn="l" rtl="0">
              <a:spcBef>
                <a:spcPts val="0"/>
              </a:spcBef>
              <a:spcAft>
                <a:spcPts val="0"/>
              </a:spcAft>
              <a:buSzPts val="1100"/>
              <a:buNone/>
              <a:defRPr/>
            </a:lvl5pPr>
            <a:lvl6pPr marL="2743200" lvl="5" indent="-228600" algn="l" rtl="0">
              <a:spcBef>
                <a:spcPts val="0"/>
              </a:spcBef>
              <a:spcAft>
                <a:spcPts val="0"/>
              </a:spcAft>
              <a:buSzPts val="1100"/>
              <a:buNone/>
              <a:defRPr/>
            </a:lvl6pPr>
            <a:lvl7pPr marL="3200400" lvl="6" indent="-228600" algn="l" rtl="0">
              <a:spcBef>
                <a:spcPts val="0"/>
              </a:spcBef>
              <a:spcAft>
                <a:spcPts val="0"/>
              </a:spcAft>
              <a:buSzPts val="1100"/>
              <a:buNone/>
              <a:defRPr/>
            </a:lvl7pPr>
            <a:lvl8pPr marL="3657600" lvl="7" indent="-228600" algn="l" rtl="0">
              <a:spcBef>
                <a:spcPts val="0"/>
              </a:spcBef>
              <a:spcAft>
                <a:spcPts val="0"/>
              </a:spcAft>
              <a:buSzPts val="1100"/>
              <a:buNone/>
              <a:defRPr/>
            </a:lvl8pPr>
            <a:lvl9pPr marL="4114800" lvl="8" indent="-228600" algn="l" rtl="0">
              <a:spcBef>
                <a:spcPts val="0"/>
              </a:spcBef>
              <a:spcAft>
                <a:spcPts val="0"/>
              </a:spcAft>
              <a:buSzPts val="1100"/>
              <a:buNone/>
              <a:defRPr/>
            </a:lvl9pPr>
          </a:lstStyle>
          <a:p>
            <a:endParaRPr/>
          </a:p>
        </p:txBody>
      </p:sp>
      <p:sp>
        <p:nvSpPr>
          <p:cNvPr id="61" name="Google Shape;61;p9"/>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2" name="Google Shape;62;p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9"/>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b="0" i="0" u="none" strike="noStrike" cap="none">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64"/>
        <p:cNvGrpSpPr/>
        <p:nvPr/>
      </p:nvGrpSpPr>
      <p:grpSpPr>
        <a:xfrm>
          <a:off x="0" y="0"/>
          <a:ext cx="0" cy="0"/>
          <a:chOff x="0" y="0"/>
          <a:chExt cx="0" cy="0"/>
        </a:xfrm>
      </p:grpSpPr>
      <p:pic>
        <p:nvPicPr>
          <p:cNvPr id="65" name="Google Shape;65;p10"/>
          <p:cNvPicPr preferRelativeResize="0"/>
          <p:nvPr/>
        </p:nvPicPr>
        <p:blipFill rotWithShape="1">
          <a:blip r:embed="rId2">
            <a:alphaModFix/>
          </a:blip>
          <a:srcRect/>
          <a:stretch/>
        </p:blipFill>
        <p:spPr>
          <a:xfrm>
            <a:off x="0" y="82296"/>
            <a:ext cx="9143999" cy="5061201"/>
          </a:xfrm>
          <a:prstGeom prst="rect">
            <a:avLst/>
          </a:prstGeom>
          <a:noFill/>
          <a:ln>
            <a:noFill/>
          </a:ln>
        </p:spPr>
      </p:pic>
      <p:sp>
        <p:nvSpPr>
          <p:cNvPr id="66" name="Google Shape;66;p10"/>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67;p10"/>
          <p:cNvSpPr txBox="1">
            <a:spLocks noGrp="1"/>
          </p:cNvSpPr>
          <p:nvPr>
            <p:ph type="ctrTitle"/>
          </p:nvPr>
        </p:nvSpPr>
        <p:spPr>
          <a:xfrm>
            <a:off x="3785330" y="2308917"/>
            <a:ext cx="15735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8" name="Google Shape;68;p10"/>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9" name="Google Shape;69;p10"/>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0" name="Google Shape;70;p10"/>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0"/>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4" name="Google Shape;74;p1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11"/>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jp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8">
            <a:alphaModFix/>
          </a:blip>
          <a:srcRect/>
          <a:stretch/>
        </p:blipFill>
        <p:spPr>
          <a:xfrm>
            <a:off x="0" y="0"/>
            <a:ext cx="9143999" cy="5143499"/>
          </a:xfrm>
          <a:prstGeom prst="rect">
            <a:avLst/>
          </a:prstGeom>
          <a:noFill/>
          <a:ln>
            <a:noFill/>
          </a:ln>
        </p:spPr>
      </p:pic>
      <p:sp>
        <p:nvSpPr>
          <p:cNvPr id="7" name="Google Shape;7;p1"/>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2600" b="1"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 name="Google Shape;8;p1"/>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100"/>
              <a:buNone/>
              <a:defRPr sz="1400" b="0" i="0" u="none" strike="noStrike" cap="none">
                <a:latin typeface="Calibri"/>
                <a:ea typeface="Calibri"/>
                <a:cs typeface="Calibri"/>
                <a:sym typeface="Calibri"/>
              </a:defRPr>
            </a:lvl2pPr>
            <a:lvl3pPr marL="1371600" marR="0" lvl="2" indent="-228600" algn="l" rtl="0">
              <a:spcBef>
                <a:spcPts val="0"/>
              </a:spcBef>
              <a:spcAft>
                <a:spcPts val="0"/>
              </a:spcAft>
              <a:buSzPts val="1100"/>
              <a:buNone/>
              <a:defRPr sz="1400" b="0" i="0" u="none" strike="noStrike" cap="none">
                <a:latin typeface="Calibri"/>
                <a:ea typeface="Calibri"/>
                <a:cs typeface="Calibri"/>
                <a:sym typeface="Calibri"/>
              </a:defRPr>
            </a:lvl3pPr>
            <a:lvl4pPr marL="1828800" marR="0" lvl="3" indent="-228600" algn="l" rtl="0">
              <a:spcBef>
                <a:spcPts val="0"/>
              </a:spcBef>
              <a:spcAft>
                <a:spcPts val="0"/>
              </a:spcAft>
              <a:buSzPts val="1100"/>
              <a:buNone/>
              <a:defRPr sz="1400" b="0" i="0" u="none" strike="noStrike" cap="none">
                <a:latin typeface="Calibri"/>
                <a:ea typeface="Calibri"/>
                <a:cs typeface="Calibri"/>
                <a:sym typeface="Calibri"/>
              </a:defRPr>
            </a:lvl4pPr>
            <a:lvl5pPr marL="2286000" marR="0" lvl="4" indent="-228600" algn="l" rtl="0">
              <a:spcBef>
                <a:spcPts val="0"/>
              </a:spcBef>
              <a:spcAft>
                <a:spcPts val="0"/>
              </a:spcAft>
              <a:buSzPts val="1100"/>
              <a:buNone/>
              <a:defRPr sz="1400" b="0" i="0" u="none" strike="noStrike" cap="none">
                <a:latin typeface="Calibri"/>
                <a:ea typeface="Calibri"/>
                <a:cs typeface="Calibri"/>
                <a:sym typeface="Calibri"/>
              </a:defRPr>
            </a:lvl5pPr>
            <a:lvl6pPr marL="2743200" marR="0" lvl="5" indent="-228600" algn="l" rtl="0">
              <a:spcBef>
                <a:spcPts val="0"/>
              </a:spcBef>
              <a:spcAft>
                <a:spcPts val="0"/>
              </a:spcAft>
              <a:buSzPts val="1100"/>
              <a:buNone/>
              <a:defRPr sz="1400" b="0" i="0" u="none" strike="noStrike" cap="none">
                <a:latin typeface="Calibri"/>
                <a:ea typeface="Calibri"/>
                <a:cs typeface="Calibri"/>
                <a:sym typeface="Calibri"/>
              </a:defRPr>
            </a:lvl6pPr>
            <a:lvl7pPr marL="3200400" marR="0" lvl="6" indent="-228600" algn="l" rtl="0">
              <a:spcBef>
                <a:spcPts val="0"/>
              </a:spcBef>
              <a:spcAft>
                <a:spcPts val="0"/>
              </a:spcAft>
              <a:buSzPts val="1100"/>
              <a:buNone/>
              <a:defRPr sz="1400" b="0" i="0" u="none" strike="noStrike" cap="none">
                <a:latin typeface="Calibri"/>
                <a:ea typeface="Calibri"/>
                <a:cs typeface="Calibri"/>
                <a:sym typeface="Calibri"/>
              </a:defRPr>
            </a:lvl7pPr>
            <a:lvl8pPr marL="3657600" marR="0" lvl="7" indent="-228600" algn="l" rtl="0">
              <a:spcBef>
                <a:spcPts val="0"/>
              </a:spcBef>
              <a:spcAft>
                <a:spcPts val="0"/>
              </a:spcAft>
              <a:buSzPts val="1100"/>
              <a:buNone/>
              <a:defRPr sz="1400" b="0" i="0" u="none" strike="noStrike" cap="none">
                <a:latin typeface="Calibri"/>
                <a:ea typeface="Calibri"/>
                <a:cs typeface="Calibri"/>
                <a:sym typeface="Calibri"/>
              </a:defRPr>
            </a:lvl8pPr>
            <a:lvl9pPr marL="4114800" marR="0" lvl="8" indent="-228600" algn="l" rtl="0">
              <a:spcBef>
                <a:spcPts val="0"/>
              </a:spcBef>
              <a:spcAft>
                <a:spcPts val="0"/>
              </a:spcAft>
              <a:buSzPts val="1100"/>
              <a:buNone/>
              <a:defRPr sz="14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pic>
        <p:nvPicPr>
          <p:cNvPr id="52" name="Google Shape;52;p8"/>
          <p:cNvPicPr preferRelativeResize="0"/>
          <p:nvPr/>
        </p:nvPicPr>
        <p:blipFill rotWithShape="1">
          <a:blip r:embed="rId7">
            <a:alphaModFix/>
          </a:blip>
          <a:srcRect/>
          <a:stretch/>
        </p:blipFill>
        <p:spPr>
          <a:xfrm>
            <a:off x="0" y="0"/>
            <a:ext cx="9143999" cy="5143499"/>
          </a:xfrm>
          <a:prstGeom prst="rect">
            <a:avLst/>
          </a:prstGeom>
          <a:noFill/>
          <a:ln>
            <a:noFill/>
          </a:ln>
        </p:spPr>
      </p:pic>
      <p:sp>
        <p:nvSpPr>
          <p:cNvPr id="53" name="Google Shape;53;p8"/>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2600" b="1"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4" name="Google Shape;54;p8"/>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100"/>
              <a:buNone/>
              <a:defRPr sz="1400" b="0" i="0" u="none" strike="noStrike" cap="none">
                <a:latin typeface="Calibri"/>
                <a:ea typeface="Calibri"/>
                <a:cs typeface="Calibri"/>
                <a:sym typeface="Calibri"/>
              </a:defRPr>
            </a:lvl2pPr>
            <a:lvl3pPr marL="1371600" marR="0" lvl="2" indent="-228600" algn="l" rtl="0">
              <a:spcBef>
                <a:spcPts val="0"/>
              </a:spcBef>
              <a:spcAft>
                <a:spcPts val="0"/>
              </a:spcAft>
              <a:buSzPts val="1100"/>
              <a:buNone/>
              <a:defRPr sz="1400" b="0" i="0" u="none" strike="noStrike" cap="none">
                <a:latin typeface="Calibri"/>
                <a:ea typeface="Calibri"/>
                <a:cs typeface="Calibri"/>
                <a:sym typeface="Calibri"/>
              </a:defRPr>
            </a:lvl3pPr>
            <a:lvl4pPr marL="1828800" marR="0" lvl="3" indent="-228600" algn="l" rtl="0">
              <a:spcBef>
                <a:spcPts val="0"/>
              </a:spcBef>
              <a:spcAft>
                <a:spcPts val="0"/>
              </a:spcAft>
              <a:buSzPts val="1100"/>
              <a:buNone/>
              <a:defRPr sz="1400" b="0" i="0" u="none" strike="noStrike" cap="none">
                <a:latin typeface="Calibri"/>
                <a:ea typeface="Calibri"/>
                <a:cs typeface="Calibri"/>
                <a:sym typeface="Calibri"/>
              </a:defRPr>
            </a:lvl4pPr>
            <a:lvl5pPr marL="2286000" marR="0" lvl="4" indent="-228600" algn="l" rtl="0">
              <a:spcBef>
                <a:spcPts val="0"/>
              </a:spcBef>
              <a:spcAft>
                <a:spcPts val="0"/>
              </a:spcAft>
              <a:buSzPts val="1100"/>
              <a:buNone/>
              <a:defRPr sz="1400" b="0" i="0" u="none" strike="noStrike" cap="none">
                <a:latin typeface="Calibri"/>
                <a:ea typeface="Calibri"/>
                <a:cs typeface="Calibri"/>
                <a:sym typeface="Calibri"/>
              </a:defRPr>
            </a:lvl5pPr>
            <a:lvl6pPr marL="2743200" marR="0" lvl="5" indent="-228600" algn="l" rtl="0">
              <a:spcBef>
                <a:spcPts val="0"/>
              </a:spcBef>
              <a:spcAft>
                <a:spcPts val="0"/>
              </a:spcAft>
              <a:buSzPts val="1100"/>
              <a:buNone/>
              <a:defRPr sz="1400" b="0" i="0" u="none" strike="noStrike" cap="none">
                <a:latin typeface="Calibri"/>
                <a:ea typeface="Calibri"/>
                <a:cs typeface="Calibri"/>
                <a:sym typeface="Calibri"/>
              </a:defRPr>
            </a:lvl6pPr>
            <a:lvl7pPr marL="3200400" marR="0" lvl="6" indent="-228600" algn="l" rtl="0">
              <a:spcBef>
                <a:spcPts val="0"/>
              </a:spcBef>
              <a:spcAft>
                <a:spcPts val="0"/>
              </a:spcAft>
              <a:buSzPts val="1100"/>
              <a:buNone/>
              <a:defRPr sz="1400" b="0" i="0" u="none" strike="noStrike" cap="none">
                <a:latin typeface="Calibri"/>
                <a:ea typeface="Calibri"/>
                <a:cs typeface="Calibri"/>
                <a:sym typeface="Calibri"/>
              </a:defRPr>
            </a:lvl7pPr>
            <a:lvl8pPr marL="3657600" marR="0" lvl="7" indent="-228600" algn="l" rtl="0">
              <a:spcBef>
                <a:spcPts val="0"/>
              </a:spcBef>
              <a:spcAft>
                <a:spcPts val="0"/>
              </a:spcAft>
              <a:buSzPts val="1100"/>
              <a:buNone/>
              <a:defRPr sz="1400" b="0" i="0" u="none" strike="noStrike" cap="none">
                <a:latin typeface="Calibri"/>
                <a:ea typeface="Calibri"/>
                <a:cs typeface="Calibri"/>
                <a:sym typeface="Calibri"/>
              </a:defRPr>
            </a:lvl8pPr>
            <a:lvl9pPr marL="4114800" marR="0" lvl="8" indent="-228600" algn="l" rtl="0">
              <a:spcBef>
                <a:spcPts val="0"/>
              </a:spcBef>
              <a:spcAft>
                <a:spcPts val="0"/>
              </a:spcAft>
              <a:buSzPts val="1100"/>
              <a:buNone/>
              <a:defRPr sz="1400" b="0" i="0" u="none" strike="noStrike" cap="none">
                <a:latin typeface="Calibri"/>
                <a:ea typeface="Calibri"/>
                <a:cs typeface="Calibri"/>
                <a:sym typeface="Calibri"/>
              </a:defRPr>
            </a:lvl9pPr>
          </a:lstStyle>
          <a:p>
            <a:endParaRPr/>
          </a:p>
        </p:txBody>
      </p:sp>
      <p:sp>
        <p:nvSpPr>
          <p:cNvPr id="55" name="Google Shape;55;p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paruluniversity.ac.in/"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pic>
        <p:nvPicPr>
          <p:cNvPr id="97" name="Google Shape;97;p14"/>
          <p:cNvPicPr preferRelativeResize="0"/>
          <p:nvPr/>
        </p:nvPicPr>
        <p:blipFill rotWithShape="1">
          <a:blip r:embed="rId3">
            <a:alphaModFix/>
          </a:blip>
          <a:srcRect/>
          <a:stretch/>
        </p:blipFill>
        <p:spPr>
          <a:xfrm>
            <a:off x="0" y="0"/>
            <a:ext cx="9143999" cy="5143499"/>
          </a:xfrm>
          <a:prstGeom prst="rect">
            <a:avLst/>
          </a:prstGeom>
          <a:noFill/>
          <a:ln>
            <a:noFill/>
          </a:ln>
        </p:spPr>
      </p:pic>
      <p:sp>
        <p:nvSpPr>
          <p:cNvPr id="98" name="Google Shape;98;p14"/>
          <p:cNvSpPr txBox="1">
            <a:spLocks noGrp="1"/>
          </p:cNvSpPr>
          <p:nvPr>
            <p:ph type="title"/>
          </p:nvPr>
        </p:nvSpPr>
        <p:spPr>
          <a:xfrm>
            <a:off x="2858167" y="1109434"/>
            <a:ext cx="3427800" cy="810600"/>
          </a:xfrm>
          <a:prstGeom prst="rect">
            <a:avLst/>
          </a:prstGeom>
          <a:noFill/>
          <a:ln>
            <a:noFill/>
          </a:ln>
        </p:spPr>
        <p:txBody>
          <a:bodyPr spcFirstLastPara="1" wrap="square" lIns="0" tIns="10000" rIns="0" bIns="0" anchor="t" anchorCtr="0">
            <a:spAutoFit/>
          </a:bodyPr>
          <a:lstStyle/>
          <a:p>
            <a:pPr marL="12700" lvl="0" indent="0" algn="ctr" rtl="0">
              <a:lnSpc>
                <a:spcPct val="100000"/>
              </a:lnSpc>
              <a:spcBef>
                <a:spcPts val="0"/>
              </a:spcBef>
              <a:spcAft>
                <a:spcPts val="0"/>
              </a:spcAft>
              <a:buNone/>
            </a:pPr>
            <a:r>
              <a:rPr lang="en" dirty="0"/>
              <a:t>Database Management System(303105203)</a:t>
            </a:r>
            <a:endParaRPr dirty="0"/>
          </a:p>
        </p:txBody>
      </p:sp>
      <p:sp>
        <p:nvSpPr>
          <p:cNvPr id="99" name="Google Shape;99;p14"/>
          <p:cNvSpPr txBox="1"/>
          <p:nvPr/>
        </p:nvSpPr>
        <p:spPr>
          <a:xfrm>
            <a:off x="2922269" y="2152612"/>
            <a:ext cx="3302400" cy="549186"/>
          </a:xfrm>
          <a:prstGeom prst="rect">
            <a:avLst/>
          </a:prstGeom>
          <a:noFill/>
          <a:ln>
            <a:noFill/>
          </a:ln>
        </p:spPr>
        <p:txBody>
          <a:bodyPr spcFirstLastPara="1" wrap="square" lIns="0" tIns="10475" rIns="0" bIns="0" anchor="t" anchorCtr="0">
            <a:spAutoFit/>
          </a:bodyPr>
          <a:lstStyle/>
          <a:p>
            <a:pPr marL="0" marR="0" lvl="0" indent="0" algn="ctr" rtl="0">
              <a:lnSpc>
                <a:spcPct val="100000"/>
              </a:lnSpc>
              <a:spcBef>
                <a:spcPts val="0"/>
              </a:spcBef>
              <a:spcAft>
                <a:spcPts val="0"/>
              </a:spcAft>
              <a:buNone/>
            </a:pPr>
            <a:r>
              <a:rPr lang="en" sz="1700" b="0" i="0" u="none" strike="noStrike" cap="none" dirty="0">
                <a:solidFill>
                  <a:schemeClr val="dk1"/>
                </a:solidFill>
                <a:latin typeface="Calibri"/>
                <a:ea typeface="Calibri"/>
                <a:cs typeface="Calibri"/>
                <a:sym typeface="Calibri"/>
              </a:rPr>
              <a:t>Computer Science &amp; </a:t>
            </a:r>
            <a:r>
              <a:rPr lang="en" sz="1700" b="0" i="0" u="none" strike="noStrike" cap="none" dirty="0" smtClean="0">
                <a:solidFill>
                  <a:schemeClr val="dk1"/>
                </a:solidFill>
                <a:latin typeface="Calibri"/>
                <a:ea typeface="Calibri"/>
                <a:cs typeface="Calibri"/>
                <a:sym typeface="Calibri"/>
              </a:rPr>
              <a:t>Engineering</a:t>
            </a:r>
          </a:p>
          <a:p>
            <a:pPr lvl="0" algn="ctr"/>
            <a:r>
              <a:rPr lang="en" sz="1700" dirty="0" smtClean="0">
                <a:solidFill>
                  <a:schemeClr val="dk1"/>
                </a:solidFill>
                <a:latin typeface="Calibri"/>
                <a:ea typeface="Calibri"/>
                <a:cs typeface="Calibri"/>
                <a:sym typeface="Calibri"/>
              </a:rPr>
              <a:t>Shu</a:t>
            </a:r>
            <a:r>
              <a:rPr lang="en" sz="1700" dirty="0">
                <a:latin typeface="Calibri" panose="020F0502020204030204" pitchFamily="34" charset="0"/>
                <a:ea typeface="Calibri" panose="020F0502020204030204" pitchFamily="34" charset="0"/>
                <a:cs typeface="Calibri" panose="020F0502020204030204" pitchFamily="34" charset="0"/>
              </a:rPr>
              <a:t>b</a:t>
            </a:r>
            <a:r>
              <a:rPr lang="en" sz="1700" dirty="0" smtClean="0">
                <a:solidFill>
                  <a:schemeClr val="dk1"/>
                </a:solidFill>
                <a:latin typeface="Calibri"/>
                <a:ea typeface="Calibri"/>
                <a:cs typeface="Calibri"/>
                <a:sym typeface="Calibri"/>
              </a:rPr>
              <a:t>ham Upadhyay</a:t>
            </a:r>
            <a:endParaRPr sz="1700" b="0" i="0" u="none" strike="noStrike" cap="none" dirty="0">
              <a:solidFill>
                <a:schemeClr val="dk1"/>
              </a:solidFill>
              <a:latin typeface="Calibri"/>
              <a:ea typeface="Calibri"/>
              <a:cs typeface="Calibri"/>
              <a:sym typeface="Calibri"/>
            </a:endParaRPr>
          </a:p>
        </p:txBody>
      </p:sp>
      <p:grpSp>
        <p:nvGrpSpPr>
          <p:cNvPr id="100" name="Google Shape;100;p14"/>
          <p:cNvGrpSpPr/>
          <p:nvPr/>
        </p:nvGrpSpPr>
        <p:grpSpPr>
          <a:xfrm>
            <a:off x="1417319" y="374904"/>
            <a:ext cx="6309360" cy="1714499"/>
            <a:chOff x="1889759" y="499872"/>
            <a:chExt cx="8412480" cy="2285998"/>
          </a:xfrm>
        </p:grpSpPr>
        <p:pic>
          <p:nvPicPr>
            <p:cNvPr id="101" name="Google Shape;101;p14"/>
            <p:cNvPicPr preferRelativeResize="0"/>
            <p:nvPr/>
          </p:nvPicPr>
          <p:blipFill rotWithShape="1">
            <a:blip r:embed="rId4">
              <a:alphaModFix/>
            </a:blip>
            <a:srcRect/>
            <a:stretch/>
          </p:blipFill>
          <p:spPr>
            <a:xfrm>
              <a:off x="4507991" y="499872"/>
              <a:ext cx="3176016" cy="627888"/>
            </a:xfrm>
            <a:prstGeom prst="rect">
              <a:avLst/>
            </a:prstGeom>
            <a:noFill/>
            <a:ln>
              <a:noFill/>
            </a:ln>
          </p:spPr>
        </p:pic>
        <p:sp>
          <p:nvSpPr>
            <p:cNvPr id="102" name="Google Shape;102;p14"/>
            <p:cNvSpPr/>
            <p:nvPr/>
          </p:nvSpPr>
          <p:spPr>
            <a:xfrm>
              <a:off x="1891283" y="2738627"/>
              <a:ext cx="8382000" cy="3175"/>
            </a:xfrm>
            <a:custGeom>
              <a:avLst/>
              <a:gdLst/>
              <a:ahLst/>
              <a:cxnLst/>
              <a:rect l="l" t="t" r="r" b="b"/>
              <a:pathLst>
                <a:path w="8382000" h="3175" extrusionOk="0">
                  <a:moveTo>
                    <a:pt x="0" y="0"/>
                  </a:moveTo>
                  <a:lnTo>
                    <a:pt x="8382000" y="304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pic>
          <p:nvPicPr>
            <p:cNvPr id="103" name="Google Shape;103;p14"/>
            <p:cNvPicPr preferRelativeResize="0"/>
            <p:nvPr/>
          </p:nvPicPr>
          <p:blipFill rotWithShape="1">
            <a:blip r:embed="rId5">
              <a:alphaModFix/>
            </a:blip>
            <a:srcRect/>
            <a:stretch/>
          </p:blipFill>
          <p:spPr>
            <a:xfrm>
              <a:off x="1889759" y="2691383"/>
              <a:ext cx="124967" cy="94487"/>
            </a:xfrm>
            <a:prstGeom prst="rect">
              <a:avLst/>
            </a:prstGeom>
            <a:noFill/>
            <a:ln>
              <a:noFill/>
            </a:ln>
          </p:spPr>
        </p:pic>
        <p:pic>
          <p:nvPicPr>
            <p:cNvPr id="104" name="Google Shape;104;p14"/>
            <p:cNvPicPr preferRelativeResize="0"/>
            <p:nvPr/>
          </p:nvPicPr>
          <p:blipFill rotWithShape="1">
            <a:blip r:embed="rId5">
              <a:alphaModFix/>
            </a:blip>
            <a:srcRect/>
            <a:stretch/>
          </p:blipFill>
          <p:spPr>
            <a:xfrm>
              <a:off x="10177271" y="2691383"/>
              <a:ext cx="124968" cy="94487"/>
            </a:xfrm>
            <a:prstGeom prst="rect">
              <a:avLst/>
            </a:prstGeom>
            <a:noFill/>
            <a:ln>
              <a:noFill/>
            </a:ln>
          </p:spPr>
        </p:pic>
      </p:gr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46" y="192237"/>
            <a:ext cx="2844470" cy="9171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081" y="1978234"/>
            <a:ext cx="8109930" cy="3570208"/>
          </a:xfrm>
        </p:spPr>
        <p:txBody>
          <a:bodyPr/>
          <a:lstStyle/>
          <a:p>
            <a:r>
              <a:rPr lang="en-IN" sz="2000" b="1" dirty="0"/>
              <a:t>Evaluation: </a:t>
            </a:r>
            <a:r>
              <a:rPr lang="en-US" sz="2000" dirty="0"/>
              <a:t>Finally runs the query and display the required result.</a:t>
            </a:r>
            <a:endParaRPr lang="en-IN" sz="2000" b="1" dirty="0"/>
          </a:p>
          <a:p>
            <a:pPr marL="571500" indent="-342900">
              <a:buFont typeface="Wingdings" panose="05000000000000000000" pitchFamily="2" charset="2"/>
              <a:buChar char="v"/>
            </a:pPr>
            <a:endParaRPr lang="en-IN" sz="2000" b="1" dirty="0"/>
          </a:p>
          <a:p>
            <a:pPr marL="228600" indent="0"/>
            <a:r>
              <a:rPr lang="en-US" sz="2400" b="1" dirty="0">
                <a:solidFill>
                  <a:schemeClr val="bg2"/>
                </a:solidFill>
              </a:rPr>
              <a:t>Layers of Query Processing:</a:t>
            </a:r>
          </a:p>
          <a:p>
            <a:pPr marL="228600" indent="0"/>
            <a:r>
              <a:rPr lang="en-IN" sz="2400" dirty="0"/>
              <a:t>1. Query Decomposition</a:t>
            </a:r>
          </a:p>
          <a:p>
            <a:pPr marL="228600" indent="0"/>
            <a:r>
              <a:rPr lang="en-IN" sz="2400" dirty="0"/>
              <a:t>2. Data Localization</a:t>
            </a:r>
          </a:p>
          <a:p>
            <a:pPr marL="228600" indent="0"/>
            <a:r>
              <a:rPr lang="en-IN" sz="2400" dirty="0"/>
              <a:t>3. Global Query Optimization</a:t>
            </a:r>
          </a:p>
          <a:p>
            <a:pPr marL="228600" indent="0"/>
            <a:r>
              <a:rPr lang="en-IN" sz="2400" dirty="0"/>
              <a:t>4. Distribution Query Execution</a:t>
            </a:r>
          </a:p>
          <a:p>
            <a:pPr marL="228600" indent="0"/>
            <a:endParaRPr lang="en-IN" sz="2400" dirty="0"/>
          </a:p>
          <a:p>
            <a:pPr marL="685800" indent="-457200">
              <a:buAutoNum type="arabicPeriod"/>
            </a:pPr>
            <a:endParaRPr lang="en-IN" sz="2400" dirty="0"/>
          </a:p>
          <a:p>
            <a:pPr marL="228600" indent="0"/>
            <a:endParaRPr lang="en-IN" sz="2400" dirty="0"/>
          </a:p>
        </p:txBody>
      </p:sp>
    </p:spTree>
    <p:extLst>
      <p:ext uri="{BB962C8B-B14F-4D97-AF65-F5344CB8AC3E}">
        <p14:creationId xmlns:p14="http://schemas.microsoft.com/office/powerpoint/2010/main" val="639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4294" y="2327889"/>
            <a:ext cx="815411" cy="48772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48" y="1693787"/>
            <a:ext cx="6505126" cy="3393713"/>
          </a:xfrm>
          <a:prstGeom prst="rect">
            <a:avLst/>
          </a:prstGeom>
        </p:spPr>
      </p:pic>
    </p:spTree>
    <p:extLst>
      <p:ext uri="{BB962C8B-B14F-4D97-AF65-F5344CB8AC3E}">
        <p14:creationId xmlns:p14="http://schemas.microsoft.com/office/powerpoint/2010/main" val="1509433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121" y="1806401"/>
            <a:ext cx="8907729" cy="3724096"/>
          </a:xfrm>
        </p:spPr>
        <p:txBody>
          <a:bodyPr/>
          <a:lstStyle/>
          <a:p>
            <a:pPr marL="685800" indent="-457200">
              <a:buAutoNum type="arabicPeriod"/>
            </a:pPr>
            <a:r>
              <a:rPr lang="en-IN" sz="2400" b="1" dirty="0"/>
              <a:t>Query Decomposition: </a:t>
            </a:r>
            <a:r>
              <a:rPr lang="en-US" sz="2000" dirty="0"/>
              <a:t>The first layer decomposes the calculus query into an algebraic query on global relations. The information needed for this transformation is found in the global conceptual schema describing the global relations.</a:t>
            </a:r>
          </a:p>
          <a:p>
            <a:pPr marL="685800" indent="-457200">
              <a:buAutoNum type="arabicPeriod"/>
            </a:pPr>
            <a:endParaRPr lang="en-US" sz="2000" dirty="0"/>
          </a:p>
          <a:p>
            <a:pPr marL="571500" indent="-342900">
              <a:buFont typeface="Arial" panose="020B0604020202020204" pitchFamily="34" charset="0"/>
              <a:buChar char="•"/>
            </a:pPr>
            <a:r>
              <a:rPr lang="en-US" sz="2000" dirty="0"/>
              <a:t>Query decomposition can be viewed as four successive steps.</a:t>
            </a:r>
          </a:p>
          <a:p>
            <a:pPr marL="228600" indent="0"/>
            <a:r>
              <a:rPr lang="en-IN" sz="2000" dirty="0" err="1"/>
              <a:t>i</a:t>
            </a:r>
            <a:r>
              <a:rPr lang="en-IN" sz="2000" dirty="0"/>
              <a:t>) Normalization</a:t>
            </a:r>
          </a:p>
          <a:p>
            <a:pPr marL="228600" indent="0"/>
            <a:r>
              <a:rPr lang="en-IN" sz="2000" dirty="0"/>
              <a:t>ii) Analysis</a:t>
            </a:r>
          </a:p>
          <a:p>
            <a:pPr marL="228600" indent="0"/>
            <a:r>
              <a:rPr lang="en-IN" sz="2000" dirty="0"/>
              <a:t>iii) Simplification</a:t>
            </a:r>
          </a:p>
          <a:p>
            <a:pPr marL="228600" indent="0"/>
            <a:r>
              <a:rPr lang="en-IN" sz="2000" dirty="0"/>
              <a:t>iv) Restructure</a:t>
            </a:r>
            <a:endParaRPr lang="en-US" sz="2000" dirty="0"/>
          </a:p>
          <a:p>
            <a:r>
              <a:rPr lang="en-US" sz="2400" dirty="0"/>
              <a:t/>
            </a:r>
            <a:br>
              <a:rPr lang="en-US" sz="2400" dirty="0"/>
            </a:br>
            <a:endParaRPr lang="en-IN" dirty="0"/>
          </a:p>
        </p:txBody>
      </p:sp>
    </p:spTree>
    <p:extLst>
      <p:ext uri="{BB962C8B-B14F-4D97-AF65-F5344CB8AC3E}">
        <p14:creationId xmlns:p14="http://schemas.microsoft.com/office/powerpoint/2010/main" val="131101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533" y="1794127"/>
            <a:ext cx="8582472" cy="3323987"/>
          </a:xfrm>
        </p:spPr>
        <p:txBody>
          <a:bodyPr/>
          <a:lstStyle/>
          <a:p>
            <a:pPr marL="514350" indent="-285750">
              <a:buFont typeface="Wingdings" panose="05000000000000000000" pitchFamily="2" charset="2"/>
              <a:buChar char="Ø"/>
            </a:pPr>
            <a:r>
              <a:rPr lang="en-US" sz="2400" b="1" dirty="0"/>
              <a:t>First,</a:t>
            </a:r>
            <a:r>
              <a:rPr lang="en-US" sz="2400" dirty="0"/>
              <a:t> the calculus query is rewritten in a normalized form that is suitable for subsequent manipulation. Normalization of a query generally involves the manipulation of the query quantifiers and of the query qualification by applying logical operator priority.</a:t>
            </a:r>
          </a:p>
          <a:p>
            <a:pPr marL="514350" indent="-285750">
              <a:buFont typeface="Wingdings" panose="05000000000000000000" pitchFamily="2" charset="2"/>
              <a:buChar char="Ø"/>
            </a:pPr>
            <a:endParaRPr lang="en-US" sz="2400" dirty="0"/>
          </a:p>
          <a:p>
            <a:pPr marL="514350" indent="-285750">
              <a:buFont typeface="Wingdings" panose="05000000000000000000" pitchFamily="2" charset="2"/>
              <a:buChar char="Ø"/>
            </a:pPr>
            <a:r>
              <a:rPr lang="en-US" sz="2400" b="1" dirty="0"/>
              <a:t>Second,</a:t>
            </a:r>
            <a:r>
              <a:rPr lang="en-US" sz="2400" dirty="0"/>
              <a:t> the normalized query is analyzed semantically so that incorrect queries are detected and rejected as early as possible. Techniques to detect incorrect queries exist only for a subset of relational calculus.</a:t>
            </a:r>
            <a:endParaRPr lang="en-IN" sz="2400" dirty="0"/>
          </a:p>
        </p:txBody>
      </p:sp>
    </p:spTree>
    <p:extLst>
      <p:ext uri="{BB962C8B-B14F-4D97-AF65-F5344CB8AC3E}">
        <p14:creationId xmlns:p14="http://schemas.microsoft.com/office/powerpoint/2010/main" val="1221007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395" y="1904590"/>
            <a:ext cx="8852497" cy="2831544"/>
          </a:xfrm>
        </p:spPr>
        <p:txBody>
          <a:bodyPr/>
          <a:lstStyle/>
          <a:p>
            <a:pPr marL="514350" indent="-285750">
              <a:buFont typeface="Wingdings" panose="05000000000000000000" pitchFamily="2" charset="2"/>
              <a:buChar char="Ø"/>
            </a:pPr>
            <a:r>
              <a:rPr lang="en-US" sz="2000" b="1" dirty="0"/>
              <a:t>Third,</a:t>
            </a:r>
            <a:r>
              <a:rPr lang="en-US" sz="2000" dirty="0"/>
              <a:t> the correct query is simplified. One way to simplify a query is to eliminate redundant predicates. Note that redundant queries are likely to arise when a query is the result of system transformations applied to the user query. such transformations are used for performing semantic data control (views, protection, and semantic integrity control).</a:t>
            </a:r>
          </a:p>
          <a:p>
            <a:pPr marL="228600" indent="0"/>
            <a:endParaRPr lang="en-US" sz="2400" dirty="0"/>
          </a:p>
          <a:p>
            <a:pPr marL="514350" indent="-285750">
              <a:buFont typeface="Wingdings" panose="05000000000000000000" pitchFamily="2" charset="2"/>
              <a:buChar char="Ø"/>
            </a:pPr>
            <a:r>
              <a:rPr lang="en-US" sz="2000" b="1" dirty="0"/>
              <a:t>Fourth,</a:t>
            </a:r>
            <a:r>
              <a:rPr lang="en-US" sz="2000" dirty="0"/>
              <a:t> the calculus query is restructured as an algebraic query. The traditional way to do this transformation toward a "“better" algebraic specification is to start with an initial algebraic query and transform it in order to find a go.</a:t>
            </a:r>
            <a:endParaRPr lang="en-IN" sz="2000" dirty="0"/>
          </a:p>
        </p:txBody>
      </p:sp>
    </p:spTree>
    <p:extLst>
      <p:ext uri="{BB962C8B-B14F-4D97-AF65-F5344CB8AC3E}">
        <p14:creationId xmlns:p14="http://schemas.microsoft.com/office/powerpoint/2010/main" val="3550558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216" y="1824811"/>
            <a:ext cx="8864771" cy="4062651"/>
          </a:xfrm>
        </p:spPr>
        <p:txBody>
          <a:bodyPr/>
          <a:lstStyle/>
          <a:p>
            <a:r>
              <a:rPr lang="en-IN" sz="2400" b="1" dirty="0"/>
              <a:t>2. Data Localization: </a:t>
            </a:r>
            <a:r>
              <a:rPr lang="en-US" sz="2400" dirty="0"/>
              <a:t> </a:t>
            </a:r>
            <a:r>
              <a:rPr lang="en-US" sz="2000" dirty="0"/>
              <a:t>The input to the second layer is an algebraic query on global relations. The main role of the second layer is to localize the query's data using data distribution information in the fragment schema.</a:t>
            </a:r>
          </a:p>
          <a:p>
            <a:endParaRPr lang="en-US" sz="2000" dirty="0"/>
          </a:p>
          <a:p>
            <a:pPr marL="571500" indent="-342900">
              <a:buFont typeface="Arial" panose="020B0604020202020204" pitchFamily="34" charset="0"/>
              <a:buChar char="•"/>
            </a:pPr>
            <a:r>
              <a:rPr lang="en-US" sz="2000" dirty="0"/>
              <a:t>This layer determines which fragments are involved in the query and transforms the distributed query into a query on fragments.</a:t>
            </a:r>
          </a:p>
          <a:p>
            <a:pPr marL="571500" indent="-342900">
              <a:buFont typeface="Arial" panose="020B0604020202020204" pitchFamily="34" charset="0"/>
              <a:buChar char="•"/>
            </a:pPr>
            <a:r>
              <a:rPr lang="en-US" sz="2000" b="1" dirty="0"/>
              <a:t>Generating a query on fragments is done in two steps:</a:t>
            </a:r>
          </a:p>
          <a:p>
            <a:pPr marL="571500" indent="-342900">
              <a:buFont typeface="Wingdings" panose="05000000000000000000" pitchFamily="2" charset="2"/>
              <a:buChar char="Ø"/>
            </a:pPr>
            <a:r>
              <a:rPr lang="en-US" sz="1600" dirty="0"/>
              <a:t>First, the query is mapped into a fragment query by substituting each relation by its reconstruction program (also called materialization program).</a:t>
            </a:r>
          </a:p>
          <a:p>
            <a:pPr marL="571500" indent="-342900">
              <a:buFont typeface="Wingdings" panose="05000000000000000000" pitchFamily="2" charset="2"/>
              <a:buChar char="Ø"/>
            </a:pPr>
            <a:r>
              <a:rPr lang="en-US" sz="1600" dirty="0"/>
              <a:t>Second, the fragment query is simplified and restructured to produce another "good" query.</a:t>
            </a:r>
          </a:p>
          <a:p>
            <a:r>
              <a:rPr lang="en-US" sz="1600" dirty="0"/>
              <a:t/>
            </a:r>
            <a:br>
              <a:rPr lang="en-US" sz="1600" dirty="0"/>
            </a:br>
            <a:endParaRPr lang="en-US" sz="1600" dirty="0"/>
          </a:p>
          <a:p>
            <a:pPr marL="571500" indent="-342900">
              <a:buFont typeface="Wingdings" panose="05000000000000000000" pitchFamily="2" charset="2"/>
              <a:buChar char="Ø"/>
            </a:pPr>
            <a:endParaRPr lang="en-IN" sz="2000" b="1" dirty="0"/>
          </a:p>
          <a:p>
            <a:endParaRPr lang="en-IN" sz="2000" dirty="0"/>
          </a:p>
        </p:txBody>
      </p:sp>
    </p:spTree>
    <p:extLst>
      <p:ext uri="{BB962C8B-B14F-4D97-AF65-F5344CB8AC3E}">
        <p14:creationId xmlns:p14="http://schemas.microsoft.com/office/powerpoint/2010/main" val="807350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080" y="1794128"/>
            <a:ext cx="8815676" cy="4278094"/>
          </a:xfrm>
        </p:spPr>
        <p:txBody>
          <a:bodyPr/>
          <a:lstStyle/>
          <a:p>
            <a:r>
              <a:rPr lang="en-IN" sz="2400" b="1" dirty="0"/>
              <a:t>3. Global Query Optimization: </a:t>
            </a:r>
            <a:r>
              <a:rPr lang="en-US" sz="2400" dirty="0"/>
              <a:t>The input to the third layer is an algebraic query on fragments. The goal of query optimization is to find an execution strategy for the query which is close to optimal.</a:t>
            </a:r>
          </a:p>
          <a:p>
            <a:endParaRPr lang="en-US" sz="2000" dirty="0"/>
          </a:p>
          <a:p>
            <a:pPr marL="571500" indent="-342900">
              <a:buFont typeface="Arial" panose="020B0604020202020204" pitchFamily="34" charset="0"/>
              <a:buChar char="•"/>
            </a:pPr>
            <a:r>
              <a:rPr lang="en-US" sz="2400" dirty="0"/>
              <a:t>Query optimization consists of finding the "best" ordering of operators in the query, including communication operators that minimize a cost function.</a:t>
            </a:r>
          </a:p>
          <a:p>
            <a:endParaRPr lang="en-US" sz="2000" dirty="0"/>
          </a:p>
          <a:p>
            <a:pPr marL="571500" indent="-342900">
              <a:buFont typeface="Arial" panose="020B0604020202020204" pitchFamily="34" charset="0"/>
              <a:buChar char="•"/>
            </a:pPr>
            <a:endParaRPr lang="en-US" sz="2000" dirty="0"/>
          </a:p>
          <a:p>
            <a:pPr marL="571500" indent="-342900">
              <a:buFont typeface="Arial" panose="020B0604020202020204" pitchFamily="34" charset="0"/>
              <a:buChar char="•"/>
            </a:pPr>
            <a:endParaRPr lang="en-IN" sz="2000" b="1" dirty="0"/>
          </a:p>
          <a:p>
            <a:endParaRPr lang="en-US" sz="2000" b="1" dirty="0"/>
          </a:p>
          <a:p>
            <a:endParaRPr lang="en-IN" sz="2000" b="1" dirty="0"/>
          </a:p>
          <a:p>
            <a:endParaRPr lang="en-IN" dirty="0"/>
          </a:p>
        </p:txBody>
      </p:sp>
    </p:spTree>
    <p:extLst>
      <p:ext uri="{BB962C8B-B14F-4D97-AF65-F5344CB8AC3E}">
        <p14:creationId xmlns:p14="http://schemas.microsoft.com/office/powerpoint/2010/main" val="34360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174625" y="1898650"/>
            <a:ext cx="8601075" cy="2062103"/>
          </a:xfrm>
        </p:spPr>
        <p:txBody>
          <a:bodyPr/>
          <a:lstStyle/>
          <a:p>
            <a:r>
              <a:rPr lang="en-IN" sz="2400" b="1" dirty="0"/>
              <a:t>4.Distribution Query Execution: </a:t>
            </a:r>
            <a:r>
              <a:rPr lang="en-US" sz="2400" dirty="0"/>
              <a:t>The last layer is performed by all the sites having fragments involved in the query.</a:t>
            </a:r>
          </a:p>
          <a:p>
            <a:endParaRPr lang="en-US" sz="2400" b="1" dirty="0"/>
          </a:p>
          <a:p>
            <a:pPr marL="571500" indent="-342900">
              <a:buFont typeface="Arial" panose="020B0604020202020204" pitchFamily="34" charset="0"/>
              <a:buChar char="•"/>
            </a:pPr>
            <a:r>
              <a:rPr lang="en-US" sz="2400" dirty="0"/>
              <a:t>Each sub query executing atone site, called a local query, is then optimized using the local schema of the site and executed.</a:t>
            </a:r>
            <a:endParaRPr lang="en-IN" sz="2400" b="1" dirty="0"/>
          </a:p>
          <a:p>
            <a:endParaRPr lang="en-IN" dirty="0"/>
          </a:p>
        </p:txBody>
      </p:sp>
    </p:spTree>
    <p:extLst>
      <p:ext uri="{BB962C8B-B14F-4D97-AF65-F5344CB8AC3E}">
        <p14:creationId xmlns:p14="http://schemas.microsoft.com/office/powerpoint/2010/main" val="948795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8" name="Google Shape;188;p24"/>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9" name="Google Shape;189;p24"/>
          <p:cNvSpPr txBox="1"/>
          <p:nvPr/>
        </p:nvSpPr>
        <p:spPr>
          <a:xfrm>
            <a:off x="254344" y="1763648"/>
            <a:ext cx="8179200" cy="3423984"/>
          </a:xfrm>
          <a:prstGeom prst="rect">
            <a:avLst/>
          </a:prstGeom>
          <a:noFill/>
          <a:ln>
            <a:noFill/>
          </a:ln>
        </p:spPr>
        <p:txBody>
          <a:bodyPr spcFirstLastPara="1" wrap="square" lIns="68575" tIns="34275" rIns="68575" bIns="34275" anchor="t" anchorCtr="0">
            <a:spAutoFit/>
          </a:bodyPr>
          <a:lstStyle/>
          <a:p>
            <a:pPr marL="742950" lvl="0" indent="-285750">
              <a:buFont typeface="Wingdings" panose="05000000000000000000" pitchFamily="2" charset="2"/>
              <a:buChar char="Ø"/>
            </a:pPr>
            <a:r>
              <a:rPr lang="en-US" sz="2400" dirty="0"/>
              <a:t>Query Cost is a cost in which the enhancer considers what amount of time your query will require.</a:t>
            </a:r>
          </a:p>
          <a:p>
            <a:pPr marL="457200" lvl="0"/>
            <a:endParaRPr lang="en-US" sz="2000" dirty="0"/>
          </a:p>
          <a:p>
            <a:pPr marL="742950" lvl="0" indent="-285750">
              <a:buFont typeface="Wingdings" panose="05000000000000000000" pitchFamily="2" charset="2"/>
              <a:buChar char="Ø"/>
            </a:pPr>
            <a:r>
              <a:rPr lang="en-US" sz="2400" dirty="0"/>
              <a:t>It involves query processing time i.e.; time taken to parse and translate the query, optimize it, evaluate, execute and return the result to the user is called cost of the query</a:t>
            </a:r>
            <a:r>
              <a:rPr lang="en-US" sz="2000" dirty="0"/>
              <a:t>.</a:t>
            </a:r>
          </a:p>
          <a:p>
            <a:pPr marL="457200" lvl="0"/>
            <a:endParaRPr sz="2000" dirty="0">
              <a:solidFill>
                <a:srgbClr val="333333"/>
              </a:solidFill>
            </a:endParaRPr>
          </a:p>
          <a:p>
            <a:pPr marL="285750" lvl="0" indent="-285750" algn="l" rtl="0">
              <a:spcBef>
                <a:spcPts val="0"/>
              </a:spcBef>
              <a:spcAft>
                <a:spcPts val="0"/>
              </a:spcAft>
              <a:buFont typeface="Wingdings" panose="05000000000000000000" pitchFamily="2" charset="2"/>
              <a:buChar char="Ø"/>
            </a:pPr>
            <a:endParaRPr sz="2000" dirty="0">
              <a:solidFill>
                <a:srgbClr val="333333"/>
              </a:solidFill>
            </a:endParaRPr>
          </a:p>
          <a:p>
            <a:pPr marL="285750" marR="0" lvl="0" indent="-285750" algn="l" rtl="0">
              <a:spcBef>
                <a:spcPts val="0"/>
              </a:spcBef>
              <a:spcAft>
                <a:spcPts val="0"/>
              </a:spcAft>
              <a:buFont typeface="Wingdings" panose="05000000000000000000" pitchFamily="2" charset="2"/>
              <a:buChar char="Ø"/>
            </a:pPr>
            <a:endParaRPr sz="1400" dirty="0">
              <a:solidFill>
                <a:schemeClr val="dk1"/>
              </a:solidFill>
              <a:latin typeface="Calibri"/>
              <a:ea typeface="Calibri"/>
              <a:cs typeface="Calibri"/>
              <a:sym typeface="Calibri"/>
            </a:endParaRPr>
          </a:p>
        </p:txBody>
      </p:sp>
      <p:sp>
        <p:nvSpPr>
          <p:cNvPr id="190" name="Google Shape;190;p24"/>
          <p:cNvSpPr txBox="1">
            <a:spLocks noGrp="1"/>
          </p:cNvSpPr>
          <p:nvPr>
            <p:ph type="title"/>
          </p:nvPr>
        </p:nvSpPr>
        <p:spPr>
          <a:xfrm>
            <a:off x="114300" y="1281207"/>
            <a:ext cx="3432000" cy="377991"/>
          </a:xfrm>
          <a:prstGeom prst="rect">
            <a:avLst/>
          </a:prstGeom>
          <a:noFill/>
          <a:ln>
            <a:noFill/>
          </a:ln>
        </p:spPr>
        <p:txBody>
          <a:bodyPr spcFirstLastPara="1" wrap="square" lIns="0" tIns="8575" rIns="0" bIns="0" anchor="t" anchorCtr="0">
            <a:spAutoFit/>
          </a:bodyPr>
          <a:lstStyle/>
          <a:p>
            <a:pPr marL="12700" lvl="0"/>
            <a:r>
              <a:rPr lang="en-US" sz="2400" dirty="0">
                <a:solidFill>
                  <a:schemeClr val="bg1"/>
                </a:solidFill>
              </a:rPr>
              <a:t>Measures of Query Cost</a:t>
            </a:r>
            <a:endParaRPr sz="2400"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353" y="1861633"/>
            <a:ext cx="8760443" cy="3004939"/>
          </a:xfrm>
        </p:spPr>
        <p:txBody>
          <a:bodyPr/>
          <a:lstStyle/>
          <a:p>
            <a:pPr marL="514350" indent="-285750">
              <a:buFont typeface="Wingdings" panose="05000000000000000000" pitchFamily="2" charset="2"/>
              <a:buChar char="Ø"/>
            </a:pPr>
            <a:r>
              <a:rPr lang="en-US" sz="2400" dirty="0"/>
              <a:t>The key factors influencing query cost include:</a:t>
            </a:r>
          </a:p>
          <a:p>
            <a:pPr marL="228600" indent="0"/>
            <a:r>
              <a:rPr lang="en-US" sz="2000" b="1" dirty="0"/>
              <a:t>1.CPU Time</a:t>
            </a:r>
            <a:r>
              <a:rPr lang="en-US" sz="2000" dirty="0"/>
              <a:t>: The amount of processor time needed to execute the query</a:t>
            </a:r>
          </a:p>
          <a:p>
            <a:r>
              <a:rPr lang="en-US" sz="2000" b="1" dirty="0"/>
              <a:t>2.I/O Operations</a:t>
            </a:r>
            <a:r>
              <a:rPr lang="en-US" sz="2000" dirty="0"/>
              <a:t>: The number of input/output operations required to retrieve data from storage.</a:t>
            </a:r>
          </a:p>
          <a:p>
            <a:r>
              <a:rPr lang="en-US" sz="2000" b="1" dirty="0"/>
              <a:t>3. Memory Usage</a:t>
            </a:r>
            <a:r>
              <a:rPr lang="en-US" sz="2000" dirty="0"/>
              <a:t>: The amount of RAM used during query execution.</a:t>
            </a:r>
          </a:p>
          <a:p>
            <a:r>
              <a:rPr lang="en-US" sz="2000" b="1" dirty="0"/>
              <a:t>4. Network Latency</a:t>
            </a:r>
            <a:r>
              <a:rPr lang="en-US" sz="2000" dirty="0"/>
              <a:t>: Time taken to transfer data across the network, particularly in distributed systems.</a:t>
            </a:r>
          </a:p>
          <a:p>
            <a:r>
              <a:rPr lang="en-US" sz="2000" b="1" dirty="0"/>
              <a:t>5. Disk Access</a:t>
            </a:r>
            <a:r>
              <a:rPr lang="en-US" sz="2000" dirty="0"/>
              <a:t>: Time required to read or write data to disk.</a:t>
            </a:r>
          </a:p>
          <a:p>
            <a:r>
              <a:rPr lang="en-US" sz="2000" dirty="0"/>
              <a:t/>
            </a:r>
            <a:br>
              <a:rPr lang="en-US" sz="2000" dirty="0"/>
            </a:br>
            <a:r>
              <a:rPr lang="en-US" sz="2400" dirty="0"/>
              <a:t/>
            </a:r>
            <a:br>
              <a:rPr lang="en-US" sz="2400" dirty="0"/>
            </a:br>
            <a:endParaRPr lang="en-US" sz="2200" dirty="0"/>
          </a:p>
          <a:p>
            <a:pPr marL="228600" indent="0"/>
            <a:endParaRPr lang="en-IN" sz="2200" dirty="0"/>
          </a:p>
        </p:txBody>
      </p:sp>
    </p:spTree>
    <p:extLst>
      <p:ext uri="{BB962C8B-B14F-4D97-AF65-F5344CB8AC3E}">
        <p14:creationId xmlns:p14="http://schemas.microsoft.com/office/powerpoint/2010/main" val="170735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grpSp>
        <p:nvGrpSpPr>
          <p:cNvPr id="109" name="Google Shape;109;p15"/>
          <p:cNvGrpSpPr/>
          <p:nvPr/>
        </p:nvGrpSpPr>
        <p:grpSpPr>
          <a:xfrm>
            <a:off x="0" y="574589"/>
            <a:ext cx="9144000" cy="4984700"/>
            <a:chOff x="0" y="0"/>
            <a:chExt cx="12192000" cy="6857997"/>
          </a:xfrm>
        </p:grpSpPr>
        <p:pic>
          <p:nvPicPr>
            <p:cNvPr id="110" name="Google Shape;110;p15"/>
            <p:cNvPicPr preferRelativeResize="0"/>
            <p:nvPr/>
          </p:nvPicPr>
          <p:blipFill rotWithShape="1">
            <a:blip r:embed="rId3">
              <a:alphaModFix/>
            </a:blip>
            <a:srcRect/>
            <a:stretch/>
          </p:blipFill>
          <p:spPr>
            <a:xfrm>
              <a:off x="0" y="0"/>
              <a:ext cx="12192000" cy="6857997"/>
            </a:xfrm>
            <a:prstGeom prst="rect">
              <a:avLst/>
            </a:prstGeom>
            <a:noFill/>
            <a:ln>
              <a:noFill/>
            </a:ln>
          </p:spPr>
        </p:pic>
        <p:pic>
          <p:nvPicPr>
            <p:cNvPr id="111" name="Google Shape;111;p15"/>
            <p:cNvPicPr preferRelativeResize="0"/>
            <p:nvPr/>
          </p:nvPicPr>
          <p:blipFill rotWithShape="1">
            <a:blip r:embed="rId4">
              <a:alphaModFix/>
            </a:blip>
            <a:srcRect/>
            <a:stretch/>
          </p:blipFill>
          <p:spPr>
            <a:xfrm>
              <a:off x="2478023" y="2572511"/>
              <a:ext cx="7239000" cy="2804160"/>
            </a:xfrm>
            <a:prstGeom prst="rect">
              <a:avLst/>
            </a:prstGeom>
            <a:noFill/>
            <a:ln>
              <a:noFill/>
            </a:ln>
          </p:spPr>
        </p:pic>
        <p:sp>
          <p:nvSpPr>
            <p:cNvPr id="112" name="Google Shape;112;p15"/>
            <p:cNvSpPr/>
            <p:nvPr/>
          </p:nvSpPr>
          <p:spPr>
            <a:xfrm>
              <a:off x="0" y="3715511"/>
              <a:ext cx="12192000" cy="713739"/>
            </a:xfrm>
            <a:custGeom>
              <a:avLst/>
              <a:gdLst/>
              <a:ahLst/>
              <a:cxnLst/>
              <a:rect l="l" t="t" r="r" b="b"/>
              <a:pathLst>
                <a:path w="12192000" h="713739" extrusionOk="0">
                  <a:moveTo>
                    <a:pt x="12192000" y="0"/>
                  </a:moveTo>
                  <a:lnTo>
                    <a:pt x="0" y="0"/>
                  </a:lnTo>
                  <a:lnTo>
                    <a:pt x="0" y="713232"/>
                  </a:lnTo>
                  <a:lnTo>
                    <a:pt x="12192000" y="713232"/>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
        <p:nvSpPr>
          <p:cNvPr id="113" name="Google Shape;113;p15"/>
          <p:cNvSpPr txBox="1"/>
          <p:nvPr/>
        </p:nvSpPr>
        <p:spPr>
          <a:xfrm>
            <a:off x="2446638" y="3219697"/>
            <a:ext cx="4427400" cy="410400"/>
          </a:xfrm>
          <a:prstGeom prst="rect">
            <a:avLst/>
          </a:prstGeom>
          <a:noFill/>
          <a:ln>
            <a:noFill/>
          </a:ln>
        </p:spPr>
        <p:txBody>
          <a:bodyPr spcFirstLastPara="1" wrap="square" lIns="0" tIns="10000" rIns="0" bIns="0" anchor="t" anchorCtr="0">
            <a:spAutoFit/>
          </a:bodyPr>
          <a:lstStyle/>
          <a:p>
            <a:pPr marL="12700" marR="0" lvl="0" indent="0" algn="l" rtl="0">
              <a:lnSpc>
                <a:spcPct val="100000"/>
              </a:lnSpc>
              <a:spcBef>
                <a:spcPts val="0"/>
              </a:spcBef>
              <a:spcAft>
                <a:spcPts val="0"/>
              </a:spcAft>
              <a:buNone/>
            </a:pPr>
            <a:r>
              <a:rPr lang="en" sz="2600" b="1" dirty="0">
                <a:solidFill>
                  <a:srgbClr val="FFFFFF"/>
                </a:solidFill>
                <a:latin typeface="Calibri"/>
                <a:ea typeface="Calibri"/>
                <a:cs typeface="Calibri"/>
                <a:sym typeface="Calibri"/>
              </a:rPr>
              <a:t>               Introduction </a:t>
            </a:r>
            <a:endParaRPr sz="2600" dirty="0">
              <a:solidFill>
                <a:schemeClr val="dk1"/>
              </a:solidFill>
              <a:latin typeface="Calibri"/>
              <a:ea typeface="Calibri"/>
              <a:cs typeface="Calibri"/>
              <a:sym typeface="Calibri"/>
            </a:endParaRPr>
          </a:p>
        </p:txBody>
      </p:sp>
      <p:sp>
        <p:nvSpPr>
          <p:cNvPr id="114" name="Google Shape;114;p15"/>
          <p:cNvSpPr txBox="1">
            <a:spLocks noGrp="1"/>
          </p:cNvSpPr>
          <p:nvPr>
            <p:ph type="ctrTitle"/>
          </p:nvPr>
        </p:nvSpPr>
        <p:spPr>
          <a:xfrm>
            <a:off x="3637049" y="2595461"/>
            <a:ext cx="1573500" cy="410400"/>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None/>
            </a:pPr>
            <a:r>
              <a:rPr lang="en" dirty="0"/>
              <a:t>UNIT-7</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168275" y="1836739"/>
            <a:ext cx="8804275" cy="3029834"/>
          </a:xfrm>
        </p:spPr>
        <p:txBody>
          <a:bodyPr/>
          <a:lstStyle/>
          <a:p>
            <a:pPr marL="514350" indent="-285750">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cost of query evaluation can be measured in terms of:</a:t>
            </a:r>
          </a:p>
          <a:p>
            <a:pPr marL="514350" indent="-285750">
              <a:buFont typeface="Wingdings" panose="05000000000000000000" pitchFamily="2" charset="2"/>
              <a:buChar char="Ø"/>
            </a:pPr>
            <a:endParaRPr lang="en-IN" sz="2400" dirty="0">
              <a:latin typeface="Cambria" panose="02040503050406030204" pitchFamily="18" charset="0"/>
              <a:ea typeface="Cambria" panose="02040503050406030204" pitchFamily="18" charset="0"/>
            </a:endParaRPr>
          </a:p>
          <a:p>
            <a:pPr fontAlgn="base"/>
            <a:r>
              <a:rPr lang="en-US" sz="2400" dirty="0"/>
              <a:t>     </a:t>
            </a:r>
            <a:r>
              <a:rPr lang="en-US" sz="2400" dirty="0" err="1"/>
              <a:t>i</a:t>
            </a:r>
            <a:r>
              <a:rPr lang="en-US" sz="2400" dirty="0"/>
              <a:t>)The number of disk accesses.</a:t>
            </a:r>
          </a:p>
          <a:p>
            <a:pPr fontAlgn="base"/>
            <a:endParaRPr lang="en-US" sz="2400" dirty="0"/>
          </a:p>
          <a:p>
            <a:pPr fontAlgn="base"/>
            <a:r>
              <a:rPr lang="en-US" sz="2400" dirty="0"/>
              <a:t>     ii)Time of Execution taken by the CPU to execute a query.</a:t>
            </a:r>
          </a:p>
          <a:p>
            <a:pPr fontAlgn="base"/>
            <a:endParaRPr lang="en-US" sz="2400" dirty="0"/>
          </a:p>
          <a:p>
            <a:pPr fontAlgn="base"/>
            <a:r>
              <a:rPr lang="en-US" sz="2400" dirty="0"/>
              <a:t>     iii)The involved Communication costs in either distributed or parallel database systems.</a:t>
            </a:r>
          </a:p>
          <a:p>
            <a:pPr marL="228600" indent="0" fontAlgn="base"/>
            <a:endParaRPr lang="en-US" sz="2000" dirty="0"/>
          </a:p>
          <a:p>
            <a:pPr fontAlgn="base"/>
            <a:endParaRPr lang="en-US" sz="2000" dirty="0"/>
          </a:p>
          <a:p>
            <a:pPr fontAlgn="base"/>
            <a:endParaRPr lang="en-US" sz="2000" dirty="0"/>
          </a:p>
          <a:p>
            <a:pPr marL="228600" indent="0"/>
            <a:endParaRPr lang="en-IN" sz="2400" dirty="0"/>
          </a:p>
        </p:txBody>
      </p:sp>
    </p:spTree>
    <p:extLst>
      <p:ext uri="{BB962C8B-B14F-4D97-AF65-F5344CB8AC3E}">
        <p14:creationId xmlns:p14="http://schemas.microsoft.com/office/powerpoint/2010/main" val="1386812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119063" y="1849438"/>
            <a:ext cx="8785225" cy="3570208"/>
          </a:xfrm>
        </p:spPr>
        <p:txBody>
          <a:bodyPr/>
          <a:lstStyle/>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For simplicity we just use the </a:t>
            </a:r>
            <a:r>
              <a:rPr lang="en-US" sz="2400" b="1" dirty="0">
                <a:latin typeface="Cambria" panose="02040503050406030204" pitchFamily="18" charset="0"/>
                <a:ea typeface="Cambria" panose="02040503050406030204" pitchFamily="18" charset="0"/>
              </a:rPr>
              <a:t>number of block transfers</a:t>
            </a:r>
            <a:r>
              <a:rPr lang="en-US" sz="2400" i="1" dirty="0">
                <a:latin typeface="Cambria" panose="02040503050406030204" pitchFamily="18" charset="0"/>
                <a:ea typeface="Cambria" panose="02040503050406030204" pitchFamily="18" charset="0"/>
              </a:rPr>
              <a:t> from disk and the </a:t>
            </a:r>
            <a:r>
              <a:rPr lang="en-US" sz="2400" b="1" dirty="0">
                <a:latin typeface="Cambria" panose="02040503050406030204" pitchFamily="18" charset="0"/>
                <a:ea typeface="Cambria" panose="02040503050406030204" pitchFamily="18" charset="0"/>
              </a:rPr>
              <a:t>number of seeks</a:t>
            </a:r>
            <a:r>
              <a:rPr lang="en-US" sz="2400" dirty="0">
                <a:latin typeface="Cambria" panose="02040503050406030204" pitchFamily="18" charset="0"/>
                <a:ea typeface="Cambria" panose="02040503050406030204" pitchFamily="18" charset="0"/>
              </a:rPr>
              <a:t> as the cost measures</a:t>
            </a:r>
          </a:p>
          <a:p>
            <a:pPr marL="342900" indent="-342900" algn="just">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lvl="1" algn="just"/>
            <a:r>
              <a:rPr lang="en-US" sz="2200" i="1" dirty="0" err="1">
                <a:latin typeface="Cambria" panose="02040503050406030204" pitchFamily="18" charset="0"/>
                <a:ea typeface="Cambria" panose="02040503050406030204" pitchFamily="18" charset="0"/>
              </a:rPr>
              <a:t>t</a:t>
            </a:r>
            <a:r>
              <a:rPr lang="en-US" sz="2200" i="1" baseline="-25000" dirty="0" err="1">
                <a:latin typeface="Cambria" panose="02040503050406030204" pitchFamily="18" charset="0"/>
                <a:ea typeface="Cambria" panose="02040503050406030204" pitchFamily="18" charset="0"/>
              </a:rPr>
              <a:t>T</a:t>
            </a:r>
            <a:r>
              <a:rPr lang="en-US" sz="2200" dirty="0">
                <a:latin typeface="Cambria" panose="02040503050406030204" pitchFamily="18" charset="0"/>
                <a:ea typeface="Cambria" panose="02040503050406030204" pitchFamily="18" charset="0"/>
              </a:rPr>
              <a:t> – time to transfer one block</a:t>
            </a:r>
          </a:p>
          <a:p>
            <a:pPr lvl="1" algn="just"/>
            <a:r>
              <a:rPr lang="en-US" sz="2200" i="1" dirty="0" err="1">
                <a:latin typeface="Cambria" panose="02040503050406030204" pitchFamily="18" charset="0"/>
                <a:ea typeface="Cambria" panose="02040503050406030204" pitchFamily="18" charset="0"/>
              </a:rPr>
              <a:t>t</a:t>
            </a:r>
            <a:r>
              <a:rPr lang="en-US" sz="2200" i="1" baseline="-25000" dirty="0" err="1">
                <a:latin typeface="Cambria" panose="02040503050406030204" pitchFamily="18" charset="0"/>
                <a:ea typeface="Cambria" panose="02040503050406030204" pitchFamily="18" charset="0"/>
              </a:rPr>
              <a:t>S</a:t>
            </a:r>
            <a:r>
              <a:rPr lang="en-US" sz="2200" dirty="0">
                <a:latin typeface="Cambria" panose="02040503050406030204" pitchFamily="18" charset="0"/>
                <a:ea typeface="Cambria" panose="02040503050406030204" pitchFamily="18" charset="0"/>
              </a:rPr>
              <a:t> – time for one seek</a:t>
            </a:r>
          </a:p>
          <a:p>
            <a:pPr lvl="1" algn="just"/>
            <a:r>
              <a:rPr lang="en-US" sz="2200" dirty="0">
                <a:latin typeface="Cambria" panose="02040503050406030204" pitchFamily="18" charset="0"/>
                <a:ea typeface="Cambria" panose="02040503050406030204" pitchFamily="18" charset="0"/>
              </a:rPr>
              <a:t>Cost for </a:t>
            </a:r>
            <a:r>
              <a:rPr lang="en-US" sz="2200" b="1" dirty="0">
                <a:latin typeface="Cambria" panose="02040503050406030204" pitchFamily="18" charset="0"/>
                <a:ea typeface="Cambria" panose="02040503050406030204" pitchFamily="18" charset="0"/>
              </a:rPr>
              <a:t>b</a:t>
            </a:r>
            <a:r>
              <a:rPr lang="en-US" sz="2200" dirty="0">
                <a:latin typeface="Cambria" panose="02040503050406030204" pitchFamily="18" charset="0"/>
                <a:ea typeface="Cambria" panose="02040503050406030204" pitchFamily="18" charset="0"/>
              </a:rPr>
              <a:t> block transfer plus </a:t>
            </a:r>
            <a:r>
              <a:rPr lang="en-US" sz="2200" b="1" dirty="0">
                <a:latin typeface="Cambria" panose="02040503050406030204" pitchFamily="18" charset="0"/>
                <a:ea typeface="Cambria" panose="02040503050406030204" pitchFamily="18" charset="0"/>
              </a:rPr>
              <a:t>S</a:t>
            </a:r>
            <a:r>
              <a:rPr lang="en-US" sz="2200" dirty="0">
                <a:latin typeface="Cambria" panose="02040503050406030204" pitchFamily="18" charset="0"/>
                <a:ea typeface="Cambria" panose="02040503050406030204" pitchFamily="18" charset="0"/>
              </a:rPr>
              <a:t> seeks</a:t>
            </a:r>
          </a:p>
          <a:p>
            <a:pPr lvl="1" algn="just"/>
            <a:r>
              <a:rPr lang="en-US" sz="2200" i="1" dirty="0">
                <a:latin typeface="Cambria" panose="02040503050406030204" pitchFamily="18" charset="0"/>
                <a:ea typeface="Cambria" panose="02040503050406030204" pitchFamily="18" charset="0"/>
              </a:rPr>
              <a:t>b * </a:t>
            </a:r>
            <a:r>
              <a:rPr lang="en-US" sz="2200" i="1" dirty="0" err="1">
                <a:latin typeface="Cambria" panose="02040503050406030204" pitchFamily="18" charset="0"/>
                <a:ea typeface="Cambria" panose="02040503050406030204" pitchFamily="18" charset="0"/>
              </a:rPr>
              <a:t>t</a:t>
            </a:r>
            <a:r>
              <a:rPr lang="en-US" sz="2200" i="1" baseline="-25000" dirty="0" err="1">
                <a:latin typeface="Cambria" panose="02040503050406030204" pitchFamily="18" charset="0"/>
                <a:ea typeface="Cambria" panose="02040503050406030204" pitchFamily="18" charset="0"/>
              </a:rPr>
              <a:t>T</a:t>
            </a:r>
            <a:r>
              <a:rPr lang="en-US" sz="2200" i="1" dirty="0">
                <a:latin typeface="Cambria" panose="02040503050406030204" pitchFamily="18" charset="0"/>
                <a:ea typeface="Cambria" panose="02040503050406030204" pitchFamily="18" charset="0"/>
              </a:rPr>
              <a:t> + S * </a:t>
            </a:r>
            <a:r>
              <a:rPr lang="en-US" sz="2200" i="1" dirty="0" err="1">
                <a:latin typeface="Cambria" panose="02040503050406030204" pitchFamily="18" charset="0"/>
                <a:ea typeface="Cambria" panose="02040503050406030204" pitchFamily="18" charset="0"/>
              </a:rPr>
              <a:t>t</a:t>
            </a:r>
            <a:r>
              <a:rPr lang="en-US" sz="2200" i="1" baseline="-25000" dirty="0" err="1">
                <a:latin typeface="Cambria" panose="02040503050406030204" pitchFamily="18" charset="0"/>
                <a:ea typeface="Cambria" panose="02040503050406030204" pitchFamily="18" charset="0"/>
              </a:rPr>
              <a:t>S</a:t>
            </a:r>
            <a:r>
              <a:rPr lang="en-US" sz="2200" dirty="0">
                <a:latin typeface="Cambria" panose="02040503050406030204" pitchFamily="18" charset="0"/>
                <a:ea typeface="Cambria" panose="02040503050406030204" pitchFamily="18" charset="0"/>
              </a:rPr>
              <a:t> </a:t>
            </a:r>
          </a:p>
          <a:p>
            <a:pPr marL="0" indent="0" algn="just"/>
            <a:endParaRPr lang="en-US"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0" indent="0" algn="just"/>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3623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6" name="Google Shape;196;p25"/>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7" name="Google Shape;197;p25"/>
          <p:cNvSpPr txBox="1"/>
          <p:nvPr/>
        </p:nvSpPr>
        <p:spPr>
          <a:xfrm>
            <a:off x="278892" y="1913877"/>
            <a:ext cx="8179200" cy="3608650"/>
          </a:xfrm>
          <a:prstGeom prst="rect">
            <a:avLst/>
          </a:prstGeom>
          <a:noFill/>
          <a:ln>
            <a:noFill/>
          </a:ln>
        </p:spPr>
        <p:txBody>
          <a:bodyPr spcFirstLastPara="1" wrap="square" lIns="68575" tIns="34275" rIns="68575" bIns="34275" anchor="t" anchorCtr="0">
            <a:spAutoFit/>
          </a:bodyPr>
          <a:lstStyle/>
          <a:p>
            <a:pPr marL="400050" lvl="0" indent="-285750">
              <a:buClr>
                <a:srgbClr val="333333"/>
              </a:buClr>
              <a:buSzPts val="1800"/>
              <a:buFont typeface="Wingdings" panose="05000000000000000000" pitchFamily="2" charset="2"/>
              <a:buChar char="Ø"/>
            </a:pPr>
            <a:r>
              <a:rPr lang="en-US" sz="1800" dirty="0"/>
              <a:t>File scans refer to the methods used to locate and retrieve records from a database file. When a query is executed, the DBMS may need to scan the file to find the relevant records.</a:t>
            </a:r>
          </a:p>
          <a:p>
            <a:pPr marL="400050" lvl="0" indent="-285750">
              <a:buClr>
                <a:srgbClr val="333333"/>
              </a:buClr>
              <a:buSzPts val="1800"/>
              <a:buFont typeface="Wingdings" panose="05000000000000000000" pitchFamily="2" charset="2"/>
              <a:buChar char="Ø"/>
            </a:pPr>
            <a:endParaRPr lang="en-US" sz="1800" dirty="0">
              <a:solidFill>
                <a:srgbClr val="333333"/>
              </a:solidFill>
            </a:endParaRPr>
          </a:p>
          <a:p>
            <a:pPr marL="400050" lvl="0" indent="-285750">
              <a:buClr>
                <a:srgbClr val="333333"/>
              </a:buClr>
              <a:buSzPts val="1800"/>
              <a:buFont typeface="Wingdings" panose="05000000000000000000" pitchFamily="2" charset="2"/>
              <a:buChar char="Ø"/>
            </a:pPr>
            <a:r>
              <a:rPr lang="en-US" sz="1800" dirty="0"/>
              <a:t>The efficiency of these scans can significantly impact query performance.</a:t>
            </a:r>
          </a:p>
          <a:p>
            <a:pPr marL="400050" lvl="0" indent="-285750">
              <a:buClr>
                <a:srgbClr val="333333"/>
              </a:buClr>
              <a:buSzPts val="1800"/>
              <a:buFont typeface="Wingdings" panose="05000000000000000000" pitchFamily="2" charset="2"/>
              <a:buChar char="Ø"/>
            </a:pPr>
            <a:endParaRPr lang="en-US" sz="1800" dirty="0">
              <a:solidFill>
                <a:srgbClr val="333333"/>
              </a:solidFill>
            </a:endParaRPr>
          </a:p>
          <a:p>
            <a:pPr marL="400050" lvl="0" indent="-285750">
              <a:buClr>
                <a:srgbClr val="333333"/>
              </a:buClr>
              <a:buSzPts val="1800"/>
              <a:buFont typeface="Wingdings" panose="05000000000000000000" pitchFamily="2" charset="2"/>
              <a:buChar char="Ø"/>
            </a:pPr>
            <a:r>
              <a:rPr lang="en-US" sz="1800" dirty="0">
                <a:latin typeface="Cambria" panose="02040503050406030204" pitchFamily="18" charset="0"/>
                <a:ea typeface="Cambria" panose="02040503050406030204" pitchFamily="18" charset="0"/>
              </a:rPr>
              <a:t>There are two scan algorithms to implement:</a:t>
            </a:r>
          </a:p>
          <a:p>
            <a:pPr marL="457200" lvl="0" indent="-342900">
              <a:buClr>
                <a:srgbClr val="333333"/>
              </a:buClr>
              <a:buSzPts val="1800"/>
              <a:buAutoNum type="arabicPeriod"/>
            </a:pPr>
            <a:r>
              <a:rPr lang="en-US" sz="1800" dirty="0">
                <a:solidFill>
                  <a:srgbClr val="333333"/>
                </a:solidFill>
                <a:latin typeface="Cambria" panose="02040503050406030204" pitchFamily="18" charset="0"/>
                <a:ea typeface="Cambria" panose="02040503050406030204" pitchFamily="18" charset="0"/>
              </a:rPr>
              <a:t>Linear Search</a:t>
            </a:r>
          </a:p>
          <a:p>
            <a:pPr marL="457200" lvl="0" indent="-342900">
              <a:buClr>
                <a:srgbClr val="333333"/>
              </a:buClr>
              <a:buSzPts val="1800"/>
              <a:buAutoNum type="arabicPeriod"/>
            </a:pPr>
            <a:r>
              <a:rPr lang="en-US" sz="1800" dirty="0">
                <a:solidFill>
                  <a:srgbClr val="333333"/>
                </a:solidFill>
                <a:latin typeface="Cambria" panose="02040503050406030204" pitchFamily="18" charset="0"/>
                <a:ea typeface="Cambria" panose="02040503050406030204" pitchFamily="18" charset="0"/>
              </a:rPr>
              <a:t>Binary search</a:t>
            </a:r>
            <a:endParaRPr sz="1800" dirty="0">
              <a:solidFill>
                <a:srgbClr val="333333"/>
              </a:solidFill>
            </a:endParaRPr>
          </a:p>
          <a:p>
            <a:pPr marL="457200" lvl="0" indent="0" algn="l" rtl="0">
              <a:spcBef>
                <a:spcPts val="0"/>
              </a:spcBef>
              <a:spcAft>
                <a:spcPts val="0"/>
              </a:spcAft>
              <a:buClr>
                <a:schemeClr val="dk1"/>
              </a:buClr>
              <a:buSzPts val="1100"/>
              <a:buFont typeface="Arial"/>
              <a:buNone/>
            </a:pPr>
            <a:endParaRPr sz="1800" dirty="0">
              <a:solidFill>
                <a:srgbClr val="333333"/>
              </a:solidFill>
            </a:endParaRPr>
          </a:p>
          <a:p>
            <a:pPr marL="457200" lvl="0" indent="0" algn="l" rtl="0">
              <a:spcBef>
                <a:spcPts val="0"/>
              </a:spcBef>
              <a:spcAft>
                <a:spcPts val="0"/>
              </a:spcAft>
              <a:buNone/>
            </a:pPr>
            <a:endParaRPr sz="1800" dirty="0">
              <a:solidFill>
                <a:srgbClr val="333333"/>
              </a:solidFill>
            </a:endParaRPr>
          </a:p>
          <a:p>
            <a:pPr marL="0" lvl="0" indent="0" algn="l" rtl="0">
              <a:spcBef>
                <a:spcPts val="0"/>
              </a:spcBef>
              <a:spcAft>
                <a:spcPts val="0"/>
              </a:spcAft>
              <a:buNone/>
            </a:pPr>
            <a:endParaRPr sz="1800" dirty="0">
              <a:solidFill>
                <a:srgbClr val="333333"/>
              </a:solidFill>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98" name="Google Shape;198;p25"/>
          <p:cNvSpPr txBox="1">
            <a:spLocks noGrp="1"/>
          </p:cNvSpPr>
          <p:nvPr>
            <p:ph type="title"/>
          </p:nvPr>
        </p:nvSpPr>
        <p:spPr>
          <a:xfrm>
            <a:off x="114300" y="1281207"/>
            <a:ext cx="3432000" cy="439546"/>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800" dirty="0">
                <a:solidFill>
                  <a:schemeClr val="bg1"/>
                </a:solidFill>
              </a:rPr>
              <a:t>File Scans</a:t>
            </a:r>
            <a:endParaRPr sz="2800"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985" y="1787990"/>
            <a:ext cx="8889318" cy="2215991"/>
          </a:xfrm>
        </p:spPr>
        <p:txBody>
          <a:bodyPr/>
          <a:lstStyle/>
          <a:p>
            <a:pPr marL="228600" indent="0"/>
            <a:r>
              <a:rPr lang="en-IN" sz="2400" b="1" dirty="0"/>
              <a:t>1.Linear Search: </a:t>
            </a:r>
            <a:r>
              <a:rPr lang="en-US" sz="2400" dirty="0"/>
              <a:t>Linear search, also known as sequential search, is a fundamental algorithm used in database management systems (DBMS) to find a specific record within a database file. </a:t>
            </a:r>
          </a:p>
          <a:p>
            <a:pPr marL="228600" indent="0"/>
            <a:endParaRPr lang="en-US" sz="2400" dirty="0"/>
          </a:p>
          <a:p>
            <a:pPr marL="571500" indent="-342900">
              <a:buFont typeface="Wingdings" panose="05000000000000000000" pitchFamily="2" charset="2"/>
              <a:buChar char="Ø"/>
            </a:pPr>
            <a:r>
              <a:rPr lang="en-US" sz="2400" dirty="0"/>
              <a:t>It operates by checking each record in sequence until the desired record is found or the end of the file is reached. </a:t>
            </a:r>
            <a:endParaRPr lang="en-IN" sz="2400" dirty="0"/>
          </a:p>
        </p:txBody>
      </p:sp>
    </p:spTree>
    <p:extLst>
      <p:ext uri="{BB962C8B-B14F-4D97-AF65-F5344CB8AC3E}">
        <p14:creationId xmlns:p14="http://schemas.microsoft.com/office/powerpoint/2010/main" val="3927658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355" y="1824812"/>
            <a:ext cx="8907728" cy="3318688"/>
          </a:xfrm>
        </p:spPr>
        <p:txBody>
          <a:bodyPr/>
          <a:lstStyle/>
          <a:p>
            <a:r>
              <a:rPr lang="en-US" sz="2400" b="1" dirty="0"/>
              <a:t>Steps of Linear Search in a DBMS:</a:t>
            </a:r>
          </a:p>
          <a:p>
            <a:pPr marL="457200" lvl="1"/>
            <a:r>
              <a:rPr lang="en-US" b="1" dirty="0"/>
              <a:t>1.Start at the Beginning: </a:t>
            </a:r>
            <a:r>
              <a:rPr lang="en-US" dirty="0"/>
              <a:t>The search process begins with the first record in the database file.</a:t>
            </a:r>
          </a:p>
          <a:p>
            <a:pPr marL="457200" lvl="1"/>
            <a:endParaRPr lang="en-US" dirty="0"/>
          </a:p>
          <a:p>
            <a:r>
              <a:rPr lang="en-IN" b="1" dirty="0"/>
              <a:t>2.Check Each Record: </a:t>
            </a:r>
            <a:r>
              <a:rPr lang="en-US" dirty="0"/>
              <a:t>Each record is examined one by one to see if it matches the search criteria (e.g., a specific ID, name, or other attributes).</a:t>
            </a:r>
          </a:p>
          <a:p>
            <a:endParaRPr lang="en-US" dirty="0"/>
          </a:p>
          <a:p>
            <a:r>
              <a:rPr lang="en-IN" b="1" dirty="0"/>
              <a:t>3.Compare the Record: </a:t>
            </a:r>
            <a:r>
              <a:rPr lang="en-US" dirty="0"/>
              <a:t>The search key (the value you are looking for) is compared with the corresponding attribute in the current record.</a:t>
            </a:r>
          </a:p>
          <a:p>
            <a:endParaRPr lang="en-US" dirty="0"/>
          </a:p>
          <a:p>
            <a:r>
              <a:rPr lang="en-IN" b="1" dirty="0"/>
              <a:t>4.Continue Sequentially:</a:t>
            </a:r>
            <a:r>
              <a:rPr lang="en-IN" dirty="0"/>
              <a:t> </a:t>
            </a:r>
            <a:r>
              <a:rPr lang="en-US" dirty="0"/>
              <a:t>If the current record does not match the search key, the search moves to the next record in the sequence.</a:t>
            </a:r>
          </a:p>
          <a:p>
            <a:endParaRPr lang="en-US" dirty="0"/>
          </a:p>
          <a:p>
            <a:r>
              <a:rPr lang="en-US" b="1" dirty="0"/>
              <a:t>5.Repeat Until Found or End: </a:t>
            </a:r>
            <a:r>
              <a:rPr lang="en-US" dirty="0"/>
              <a:t>This process is repeated until either:</a:t>
            </a:r>
          </a:p>
          <a:p>
            <a:r>
              <a:rPr lang="en-US" b="1" dirty="0"/>
              <a:t>                                          -&gt;</a:t>
            </a:r>
            <a:r>
              <a:rPr lang="en-US" dirty="0"/>
              <a:t>The desired record is found (a match is found).</a:t>
            </a:r>
          </a:p>
          <a:p>
            <a:r>
              <a:rPr lang="en-US" dirty="0"/>
              <a:t>                                         </a:t>
            </a:r>
            <a:r>
              <a:rPr lang="en-US" b="1" dirty="0"/>
              <a:t> -&gt;</a:t>
            </a:r>
            <a:r>
              <a:rPr lang="en-US" dirty="0"/>
              <a:t>The end of the file is reached without finding a match.</a:t>
            </a:r>
          </a:p>
          <a:p>
            <a:r>
              <a:rPr lang="en-US" dirty="0"/>
              <a:t/>
            </a:r>
            <a:br>
              <a:rPr lang="en-US" dirty="0"/>
            </a:br>
            <a:endParaRPr lang="en-US" b="1" dirty="0"/>
          </a:p>
          <a:p>
            <a:r>
              <a:rPr lang="en-US" dirty="0"/>
              <a:t/>
            </a:r>
            <a:br>
              <a:rPr lang="en-US" dirty="0"/>
            </a:br>
            <a:endParaRPr lang="en-IN" b="1" dirty="0"/>
          </a:p>
          <a:p>
            <a:r>
              <a:rPr lang="en-IN" dirty="0"/>
              <a:t/>
            </a:r>
            <a:br>
              <a:rPr lang="en-IN" dirty="0"/>
            </a:br>
            <a:endParaRPr lang="en-US" dirty="0"/>
          </a:p>
          <a:p>
            <a:endParaRPr lang="en-US" sz="2400" b="1" dirty="0"/>
          </a:p>
        </p:txBody>
      </p:sp>
    </p:spTree>
    <p:extLst>
      <p:ext uri="{BB962C8B-B14F-4D97-AF65-F5344CB8AC3E}">
        <p14:creationId xmlns:p14="http://schemas.microsoft.com/office/powerpoint/2010/main" val="24850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805" y="1812537"/>
            <a:ext cx="8834087" cy="3219860"/>
          </a:xfrm>
        </p:spPr>
        <p:txBody>
          <a:bodyPr/>
          <a:lstStyle/>
          <a:p>
            <a:r>
              <a:rPr lang="en-IN" sz="2000" b="1" dirty="0"/>
              <a:t>6.Return Result</a:t>
            </a:r>
            <a:r>
              <a:rPr lang="en-IN" sz="2000" dirty="0"/>
              <a:t>: </a:t>
            </a:r>
            <a:r>
              <a:rPr lang="en-US" sz="2000" dirty="0"/>
              <a:t>If a match is found, the record is returned.</a:t>
            </a:r>
          </a:p>
          <a:p>
            <a:r>
              <a:rPr lang="en-IN" sz="2000" dirty="0"/>
              <a:t>          -&gt;</a:t>
            </a:r>
            <a:r>
              <a:rPr lang="en-US" sz="2000" dirty="0"/>
              <a:t>If no match is found after scanning all records, the search concludes that      the record does not exist in the file.</a:t>
            </a:r>
          </a:p>
          <a:p>
            <a:endParaRPr lang="en-US" sz="2000" dirty="0"/>
          </a:p>
          <a:p>
            <a:pPr marL="571500" indent="-342900">
              <a:buFont typeface="Wingdings" panose="05000000000000000000" pitchFamily="2" charset="2"/>
              <a:buChar char="Ø"/>
            </a:pPr>
            <a:r>
              <a:rPr lang="en-US" sz="2000" dirty="0"/>
              <a:t>Suppose </a:t>
            </a:r>
            <a:r>
              <a:rPr lang="en-US" sz="2000" dirty="0" err="1"/>
              <a:t>t</a:t>
            </a:r>
            <a:r>
              <a:rPr lang="en-US" sz="2000" baseline="-25000" dirty="0" err="1"/>
              <a:t>S</a:t>
            </a:r>
            <a:r>
              <a:rPr lang="en-US" sz="2000" dirty="0"/>
              <a:t> is the seek time (number of Seek is usually one – to reach the beginning of the file) , </a:t>
            </a:r>
            <a:r>
              <a:rPr lang="en-US" sz="2000" dirty="0" err="1"/>
              <a:t>t</a:t>
            </a:r>
            <a:r>
              <a:rPr lang="en-US" sz="2000" baseline="-25000" dirty="0" err="1"/>
              <a:t>T</a:t>
            </a:r>
            <a:r>
              <a:rPr lang="en-US" sz="2000" dirty="0"/>
              <a:t> is the number of traversal time for one block, and B is the number of blocks to be transferred, then the cost is calculated as:</a:t>
            </a:r>
          </a:p>
          <a:p>
            <a:r>
              <a:rPr lang="en-US" sz="2000" b="1" dirty="0"/>
              <a:t>             </a:t>
            </a:r>
            <a:r>
              <a:rPr lang="en-IN" sz="2000" b="1" dirty="0" err="1"/>
              <a:t>tS</a:t>
            </a:r>
            <a:r>
              <a:rPr lang="en-IN" sz="2000" b="1" dirty="0"/>
              <a:t> + (B*</a:t>
            </a:r>
            <a:r>
              <a:rPr lang="en-IN" sz="2000" b="1" dirty="0" err="1"/>
              <a:t>tT</a:t>
            </a:r>
            <a:r>
              <a:rPr lang="en-IN" sz="2000" b="1" dirty="0"/>
              <a:t>) =&gt;</a:t>
            </a:r>
            <a:r>
              <a:rPr lang="en-US" sz="2000" dirty="0"/>
              <a:t>This is the cost required to fetch the record based on non-key attribute.</a:t>
            </a:r>
            <a:endParaRPr lang="en-IN" sz="2000" b="1" dirty="0"/>
          </a:p>
          <a:p>
            <a:r>
              <a:rPr lang="en-IN" sz="2000" dirty="0"/>
              <a:t/>
            </a:r>
            <a:br>
              <a:rPr lang="en-IN" sz="2000" dirty="0"/>
            </a:br>
            <a:endParaRPr lang="en-US" sz="2000" dirty="0"/>
          </a:p>
          <a:p>
            <a:endParaRPr lang="en-IN" dirty="0"/>
          </a:p>
        </p:txBody>
      </p:sp>
    </p:spTree>
    <p:extLst>
      <p:ext uri="{BB962C8B-B14F-4D97-AF65-F5344CB8AC3E}">
        <p14:creationId xmlns:p14="http://schemas.microsoft.com/office/powerpoint/2010/main" val="1226625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081" y="1855496"/>
            <a:ext cx="8932276" cy="3508653"/>
          </a:xfrm>
        </p:spPr>
        <p:txBody>
          <a:bodyPr/>
          <a:lstStyle/>
          <a:p>
            <a:pPr marL="514350" indent="-285750">
              <a:buFont typeface="Wingdings" panose="05000000000000000000" pitchFamily="2" charset="2"/>
              <a:buChar char="Ø"/>
            </a:pPr>
            <a:r>
              <a:rPr lang="en-US" sz="2000" dirty="0"/>
              <a:t>Suppose the search is based on the key value. Then the average cost of query is </a:t>
            </a:r>
            <a:r>
              <a:rPr lang="en-US" sz="2000" dirty="0" err="1"/>
              <a:t>tS</a:t>
            </a:r>
            <a:r>
              <a:rPr lang="en-US" sz="2000" dirty="0"/>
              <a:t> + (B*</a:t>
            </a:r>
            <a:r>
              <a:rPr lang="en-US" sz="2000" dirty="0" err="1"/>
              <a:t>tT</a:t>
            </a:r>
            <a:r>
              <a:rPr lang="en-US" sz="2000" dirty="0"/>
              <a:t>)/2 and at worst case it would be </a:t>
            </a:r>
            <a:r>
              <a:rPr lang="en-US" sz="2000" dirty="0" err="1"/>
              <a:t>tS</a:t>
            </a:r>
            <a:r>
              <a:rPr lang="en-US" sz="2000" dirty="0"/>
              <a:t> + (B*</a:t>
            </a:r>
            <a:r>
              <a:rPr lang="en-US" sz="2000" dirty="0" err="1"/>
              <a:t>tT</a:t>
            </a:r>
            <a:r>
              <a:rPr lang="en-US" sz="2000" dirty="0"/>
              <a:t>).</a:t>
            </a:r>
          </a:p>
          <a:p>
            <a:pPr marL="514350" indent="-285750">
              <a:buFont typeface="Wingdings" panose="05000000000000000000" pitchFamily="2" charset="2"/>
              <a:buChar char="Ø"/>
            </a:pPr>
            <a:endParaRPr lang="en-US" sz="2000" dirty="0"/>
          </a:p>
          <a:p>
            <a:pPr marL="228600" indent="0"/>
            <a:r>
              <a:rPr lang="en-US" sz="2400" b="1" dirty="0"/>
              <a:t>2. Binary search: </a:t>
            </a:r>
            <a:r>
              <a:rPr lang="en-US" sz="2000" dirty="0"/>
              <a:t>Binary search is a more efficient search method that requires the data to be sorted. It works by repeatedly dividing the search interval in half.</a:t>
            </a:r>
          </a:p>
          <a:p>
            <a:pPr marL="228600" indent="0"/>
            <a:endParaRPr lang="en-US" sz="2000" dirty="0"/>
          </a:p>
          <a:p>
            <a:pPr marL="571500" indent="-342900">
              <a:buFont typeface="Wingdings" panose="05000000000000000000" pitchFamily="2" charset="2"/>
              <a:buChar char="Ø"/>
            </a:pPr>
            <a:r>
              <a:rPr lang="en-IN" sz="2400" b="1" dirty="0"/>
              <a:t>Preconditions for Binary Search:</a:t>
            </a:r>
          </a:p>
          <a:p>
            <a:pPr marL="228600" indent="0"/>
            <a:r>
              <a:rPr lang="en-US" sz="2000" b="1" dirty="0"/>
              <a:t>  1. Sorted Data</a:t>
            </a:r>
            <a:r>
              <a:rPr lang="en-US" sz="2000" dirty="0"/>
              <a:t>: The data must be sorted based on the search key. Binary search is only applicable to ordered datasets.</a:t>
            </a:r>
          </a:p>
          <a:p>
            <a:pPr marL="228600" indent="0"/>
            <a:endParaRPr lang="en-IN" sz="2000" b="1" dirty="0"/>
          </a:p>
          <a:p>
            <a:pPr marL="571500" indent="-342900">
              <a:buFont typeface="Wingdings" panose="05000000000000000000" pitchFamily="2" charset="2"/>
              <a:buChar char="Ø"/>
            </a:pPr>
            <a:endParaRPr lang="en-IN" sz="2000" dirty="0"/>
          </a:p>
        </p:txBody>
      </p:sp>
    </p:spTree>
    <p:extLst>
      <p:ext uri="{BB962C8B-B14F-4D97-AF65-F5344CB8AC3E}">
        <p14:creationId xmlns:p14="http://schemas.microsoft.com/office/powerpoint/2010/main" val="4232625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7817" y="1870045"/>
            <a:ext cx="8725168" cy="3175142"/>
          </a:xfrm>
        </p:spPr>
        <p:txBody>
          <a:bodyPr/>
          <a:lstStyle/>
          <a:p>
            <a:r>
              <a:rPr lang="en-US" sz="2000" dirty="0"/>
              <a:t>2.</a:t>
            </a:r>
            <a:r>
              <a:rPr lang="en-US" sz="2000" b="1" dirty="0"/>
              <a:t> Access Method</a:t>
            </a:r>
            <a:r>
              <a:rPr lang="en-US" sz="2000" dirty="0"/>
              <a:t>: The DBMS must be able to quickly access the middle element of the current search interval, which is usually facilitated by indexing or direct access methods.</a:t>
            </a:r>
          </a:p>
          <a:p>
            <a:endParaRPr lang="en-US" sz="2000" dirty="0"/>
          </a:p>
          <a:p>
            <a:pPr marL="571500" indent="-342900">
              <a:buFont typeface="Wingdings" panose="05000000000000000000" pitchFamily="2" charset="2"/>
              <a:buChar char="Ø"/>
            </a:pPr>
            <a:r>
              <a:rPr lang="en-US" sz="2000" b="1" dirty="0"/>
              <a:t>Steps of Binary Search in a DBMS:</a:t>
            </a:r>
          </a:p>
          <a:p>
            <a:pPr marL="571500" indent="-342900">
              <a:buFont typeface="Wingdings" panose="05000000000000000000" pitchFamily="2" charset="2"/>
              <a:buChar char="Ø"/>
            </a:pPr>
            <a:endParaRPr lang="en-US" sz="2000" b="1" dirty="0"/>
          </a:p>
          <a:p>
            <a:pPr marL="228600" indent="0"/>
            <a:r>
              <a:rPr lang="en-US" sz="2000" b="1" dirty="0"/>
              <a:t>1.</a:t>
            </a:r>
            <a:r>
              <a:rPr lang="en-IN" sz="2000" b="1" dirty="0"/>
              <a:t> Initialize Search Interval</a:t>
            </a:r>
            <a:r>
              <a:rPr lang="en-IN" sz="2000" dirty="0"/>
              <a:t>:</a:t>
            </a:r>
            <a:r>
              <a:rPr lang="en-US" sz="2000" dirty="0"/>
              <a:t>Start with the entire dataset as the initial search interval. This means you consider the first record to the last record.</a:t>
            </a:r>
          </a:p>
          <a:p>
            <a:pPr marL="228600" indent="0"/>
            <a:endParaRPr lang="en-US" sz="2000" b="1" dirty="0"/>
          </a:p>
          <a:p>
            <a:pPr marL="228600" indent="0"/>
            <a:endParaRPr lang="en-US" sz="2000" dirty="0"/>
          </a:p>
          <a:p>
            <a:endParaRPr lang="en-IN" dirty="0"/>
          </a:p>
        </p:txBody>
      </p:sp>
    </p:spTree>
    <p:extLst>
      <p:ext uri="{BB962C8B-B14F-4D97-AF65-F5344CB8AC3E}">
        <p14:creationId xmlns:p14="http://schemas.microsoft.com/office/powerpoint/2010/main" val="991008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5508" y="1793311"/>
            <a:ext cx="8846660" cy="3303030"/>
          </a:xfrm>
        </p:spPr>
        <p:txBody>
          <a:bodyPr/>
          <a:lstStyle/>
          <a:p>
            <a:r>
              <a:rPr lang="en-US" sz="2000" b="1" dirty="0"/>
              <a:t>2.</a:t>
            </a:r>
            <a:r>
              <a:rPr lang="en-IN" sz="2000" b="1" dirty="0"/>
              <a:t> Find Middle Record: </a:t>
            </a:r>
            <a:r>
              <a:rPr lang="en-US" sz="2000" dirty="0"/>
              <a:t>Calculate the middle index of the current search interval.</a:t>
            </a:r>
          </a:p>
          <a:p>
            <a:endParaRPr lang="en-US" sz="2000" b="1" dirty="0"/>
          </a:p>
          <a:p>
            <a:r>
              <a:rPr lang="en-US" sz="2000" b="1" dirty="0"/>
              <a:t>3.</a:t>
            </a:r>
            <a:r>
              <a:rPr lang="en-IN" sz="2000" b="1" dirty="0"/>
              <a:t> Compare and Narrow Down</a:t>
            </a:r>
            <a:r>
              <a:rPr lang="en-IN" sz="2000" dirty="0"/>
              <a:t>: </a:t>
            </a:r>
            <a:r>
              <a:rPr lang="en-US" sz="2000" dirty="0"/>
              <a:t>Compare the search key with the key of the middle record.</a:t>
            </a:r>
          </a:p>
          <a:p>
            <a:endParaRPr lang="en-US" sz="2000" dirty="0"/>
          </a:p>
          <a:p>
            <a:pPr marL="571500" indent="-342900">
              <a:buFont typeface="Arial" panose="020B0604020202020204" pitchFamily="34" charset="0"/>
              <a:buChar char="•"/>
            </a:pPr>
            <a:r>
              <a:rPr lang="en-US" sz="2000" dirty="0"/>
              <a:t>If the search key matches the middle record's key, the search is successful, and the record is returned.</a:t>
            </a:r>
          </a:p>
          <a:p>
            <a:pPr marL="571500" indent="-342900">
              <a:buFont typeface="Arial" panose="020B0604020202020204" pitchFamily="34" charset="0"/>
              <a:buChar char="•"/>
            </a:pPr>
            <a:endParaRPr lang="en-US" sz="2000" dirty="0"/>
          </a:p>
          <a:p>
            <a:pPr marL="571500" indent="-342900">
              <a:buFont typeface="Arial" panose="020B0604020202020204" pitchFamily="34" charset="0"/>
              <a:buChar char="•"/>
            </a:pPr>
            <a:r>
              <a:rPr lang="en-US" sz="2000" dirty="0"/>
              <a:t>If the search key is less than the middle record's key, narrow the search interval to the left half (all records before the middle record).</a:t>
            </a:r>
          </a:p>
          <a:p>
            <a:pPr marL="228600" indent="0"/>
            <a:endParaRPr lang="en-US" sz="2000" dirty="0"/>
          </a:p>
          <a:p>
            <a:pPr marL="571500" indent="-342900">
              <a:buFont typeface="Arial" panose="020B0604020202020204" pitchFamily="34" charset="0"/>
              <a:buChar char="•"/>
            </a:pPr>
            <a:endParaRPr lang="en-US" sz="2000" dirty="0"/>
          </a:p>
          <a:p>
            <a:r>
              <a:rPr lang="en-US" sz="2000" dirty="0"/>
              <a:t/>
            </a:r>
            <a:br>
              <a:rPr lang="en-US" sz="2000" dirty="0"/>
            </a:br>
            <a:endParaRPr lang="en-IN" sz="2000" b="1" dirty="0"/>
          </a:p>
        </p:txBody>
      </p:sp>
    </p:spTree>
    <p:extLst>
      <p:ext uri="{BB962C8B-B14F-4D97-AF65-F5344CB8AC3E}">
        <p14:creationId xmlns:p14="http://schemas.microsoft.com/office/powerpoint/2010/main" val="2605934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901" y="1825283"/>
            <a:ext cx="8897815" cy="3908762"/>
          </a:xfrm>
        </p:spPr>
        <p:txBody>
          <a:bodyPr/>
          <a:lstStyle/>
          <a:p>
            <a:pPr marL="514350" indent="-285750">
              <a:buFont typeface="Arial" panose="020B0604020202020204" pitchFamily="34" charset="0"/>
              <a:buChar char="•"/>
            </a:pPr>
            <a:r>
              <a:rPr lang="en-US" sz="2000" dirty="0"/>
              <a:t>If the search key is greater than the middle record's key, narrow the search interval to the right half (all records after the middle record).</a:t>
            </a:r>
          </a:p>
          <a:p>
            <a:pPr marL="514350" indent="-285750">
              <a:buFont typeface="Arial" panose="020B0604020202020204" pitchFamily="34" charset="0"/>
              <a:buChar char="•"/>
            </a:pPr>
            <a:endParaRPr lang="en-US" sz="2000" dirty="0"/>
          </a:p>
          <a:p>
            <a:r>
              <a:rPr lang="en-US" sz="2000" dirty="0"/>
              <a:t>4.</a:t>
            </a:r>
            <a:r>
              <a:rPr lang="en-IN" sz="2000" b="1" dirty="0"/>
              <a:t> Repeat</a:t>
            </a:r>
            <a:r>
              <a:rPr lang="en-IN" sz="2000" dirty="0"/>
              <a:t>: </a:t>
            </a:r>
            <a:r>
              <a:rPr lang="en-US" sz="2000" dirty="0"/>
              <a:t>Continue dividing the interval and comparing until the search key is found or the interval is empty.</a:t>
            </a:r>
          </a:p>
          <a:p>
            <a:endParaRPr lang="en-US" sz="2000" dirty="0"/>
          </a:p>
          <a:p>
            <a:r>
              <a:rPr lang="en-US" sz="2000" dirty="0"/>
              <a:t>5.</a:t>
            </a:r>
            <a:r>
              <a:rPr lang="en-IN" sz="2000" b="1" dirty="0"/>
              <a:t> Return Result</a:t>
            </a:r>
            <a:r>
              <a:rPr lang="en-IN" sz="2000" dirty="0"/>
              <a:t>: </a:t>
            </a:r>
            <a:r>
              <a:rPr lang="en-US" sz="2000" dirty="0"/>
              <a:t>If the search key is found, return the corresponding record.</a:t>
            </a:r>
          </a:p>
          <a:p>
            <a:endParaRPr lang="en-US" sz="2000" dirty="0"/>
          </a:p>
          <a:p>
            <a:r>
              <a:rPr lang="en-US" sz="2000" dirty="0"/>
              <a:t>-&gt;If the search interval becomes empty (no more records to check), conclude that the record is not present in the dataset.</a:t>
            </a:r>
          </a:p>
          <a:p>
            <a:endParaRPr lang="en-US" sz="2000" dirty="0"/>
          </a:p>
          <a:p>
            <a:r>
              <a:rPr lang="en-US" dirty="0"/>
              <a:t/>
            </a:r>
            <a:br>
              <a:rPr lang="en-US" dirty="0"/>
            </a:br>
            <a:endParaRPr lang="en-US" sz="2000" dirty="0"/>
          </a:p>
        </p:txBody>
      </p:sp>
    </p:spTree>
    <p:extLst>
      <p:ext uri="{BB962C8B-B14F-4D97-AF65-F5344CB8AC3E}">
        <p14:creationId xmlns:p14="http://schemas.microsoft.com/office/powerpoint/2010/main" val="117142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916155"/>
            <a:ext cx="1573500" cy="307777"/>
          </a:xfrm>
        </p:spPr>
        <p:txBody>
          <a:bodyPr/>
          <a:lstStyle/>
          <a:p>
            <a:r>
              <a:rPr lang="en-IN" sz="2000" dirty="0"/>
              <a:t>Introduction:</a:t>
            </a:r>
          </a:p>
        </p:txBody>
      </p:sp>
      <p:sp>
        <p:nvSpPr>
          <p:cNvPr id="3" name="Subtitle 2"/>
          <p:cNvSpPr>
            <a:spLocks noGrp="1"/>
          </p:cNvSpPr>
          <p:nvPr>
            <p:ph type="subTitle" idx="1"/>
          </p:nvPr>
        </p:nvSpPr>
        <p:spPr>
          <a:xfrm>
            <a:off x="1371600" y="2358723"/>
            <a:ext cx="6400800" cy="2677656"/>
          </a:xfrm>
        </p:spPr>
        <p:txBody>
          <a:bodyPr/>
          <a:lstStyle/>
          <a:p>
            <a:pPr marL="514350" indent="-285750">
              <a:buFont typeface="Arial" panose="020B0604020202020204" pitchFamily="34" charset="0"/>
              <a:buChar char="•"/>
            </a:pPr>
            <a:r>
              <a:rPr lang="en-US" sz="2000" dirty="0"/>
              <a:t>Query Processing</a:t>
            </a:r>
          </a:p>
          <a:p>
            <a:pPr marL="514350" indent="-285750">
              <a:buFont typeface="Arial" panose="020B0604020202020204" pitchFamily="34" charset="0"/>
              <a:buChar char="•"/>
            </a:pPr>
            <a:r>
              <a:rPr lang="en-US" sz="2000" dirty="0"/>
              <a:t>Layers of Query Processing</a:t>
            </a:r>
            <a:endParaRPr lang="en-IN" sz="2000" dirty="0"/>
          </a:p>
          <a:p>
            <a:pPr marL="514350" indent="-285750">
              <a:buFont typeface="Arial" panose="020B0604020202020204" pitchFamily="34" charset="0"/>
              <a:buChar char="•"/>
            </a:pPr>
            <a:r>
              <a:rPr lang="en-US" sz="2000" dirty="0"/>
              <a:t>Measures of Query Cost</a:t>
            </a:r>
          </a:p>
          <a:p>
            <a:pPr marL="514350" indent="-285750">
              <a:buFont typeface="Arial" panose="020B0604020202020204" pitchFamily="34" charset="0"/>
              <a:buChar char="•"/>
            </a:pPr>
            <a:r>
              <a:rPr lang="en-US" sz="2000" dirty="0"/>
              <a:t>File Scan(Linear &amp; Binary Search)</a:t>
            </a:r>
          </a:p>
          <a:p>
            <a:pPr marL="514350" indent="-285750">
              <a:buFont typeface="Arial" panose="020B0604020202020204" pitchFamily="34" charset="0"/>
              <a:buChar char="•"/>
            </a:pPr>
            <a:r>
              <a:rPr lang="en-US" sz="2000" dirty="0"/>
              <a:t>Materialized View &amp; Pipelining.</a:t>
            </a:r>
          </a:p>
          <a:p>
            <a:pPr marL="514350" indent="-285750">
              <a:buFont typeface="Arial" panose="020B0604020202020204" pitchFamily="34" charset="0"/>
              <a:buChar char="•"/>
            </a:pPr>
            <a:r>
              <a:rPr lang="en-US" sz="2000" dirty="0"/>
              <a:t>Query Optimization</a:t>
            </a:r>
          </a:p>
          <a:p>
            <a:pPr marL="514350" indent="-285750">
              <a:buFont typeface="Arial" panose="020B0604020202020204" pitchFamily="34" charset="0"/>
              <a:buChar char="•"/>
            </a:pPr>
            <a:r>
              <a:rPr lang="en-US" sz="2000" dirty="0"/>
              <a:t>Equivalence Rules</a:t>
            </a:r>
          </a:p>
          <a:p>
            <a:pPr marL="514350" indent="-285750">
              <a:buFont typeface="Arial" panose="020B0604020202020204" pitchFamily="34" charset="0"/>
              <a:buChar char="•"/>
            </a:pPr>
            <a:r>
              <a:rPr lang="en-US" sz="2000" dirty="0"/>
              <a:t>Cost-Based Query Optimization</a:t>
            </a:r>
          </a:p>
          <a:p>
            <a:pPr marL="5143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60714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113" y="1876438"/>
            <a:ext cx="8897816" cy="4001095"/>
          </a:xfrm>
        </p:spPr>
        <p:txBody>
          <a:bodyPr/>
          <a:lstStyle/>
          <a:p>
            <a:pPr marL="514350" indent="-285750">
              <a:buFont typeface="Wingdings" panose="05000000000000000000" pitchFamily="2" charset="2"/>
              <a:buChar char="Ø"/>
            </a:pPr>
            <a:r>
              <a:rPr lang="en-US" sz="2000" dirty="0"/>
              <a:t>Suppose blocks of records are stored continuously in the memory and the cost of the query to fetch first record is calculated as </a:t>
            </a:r>
            <a:r>
              <a:rPr lang="en-US" sz="2000" b="1" dirty="0"/>
              <a:t>log (B)* (</a:t>
            </a:r>
            <a:r>
              <a:rPr lang="en-US" sz="2000" b="1" dirty="0" err="1"/>
              <a:t>ts</a:t>
            </a:r>
            <a:r>
              <a:rPr lang="en-US" sz="2000" b="1" dirty="0"/>
              <a:t>+ </a:t>
            </a:r>
            <a:r>
              <a:rPr lang="en-US" sz="2000" b="1" dirty="0" err="1"/>
              <a:t>tT</a:t>
            </a:r>
            <a:r>
              <a:rPr lang="en-US" sz="2000" b="1" dirty="0"/>
              <a:t>).</a:t>
            </a:r>
          </a:p>
          <a:p>
            <a:pPr marL="514350" indent="-285750">
              <a:buFont typeface="Wingdings" panose="05000000000000000000" pitchFamily="2" charset="2"/>
              <a:buChar char="Ø"/>
            </a:pPr>
            <a:endParaRPr lang="en-US" sz="2000" b="1" dirty="0"/>
          </a:p>
          <a:p>
            <a:pPr marL="514350" indent="-285750">
              <a:buFont typeface="Wingdings" panose="05000000000000000000" pitchFamily="2" charset="2"/>
              <a:buChar char="Ø"/>
            </a:pPr>
            <a:r>
              <a:rPr lang="en-IN" sz="2000" b="1" dirty="0"/>
              <a:t>Formula Components</a:t>
            </a:r>
          </a:p>
          <a:p>
            <a:r>
              <a:rPr lang="en-US" sz="2000" b="1" dirty="0"/>
              <a:t> </a:t>
            </a:r>
            <a:r>
              <a:rPr lang="en-US" sz="2000" dirty="0"/>
              <a:t>-&gt;</a:t>
            </a:r>
            <a:r>
              <a:rPr lang="en-IN" sz="2000" i="1" dirty="0"/>
              <a:t>B</a:t>
            </a:r>
            <a:r>
              <a:rPr lang="en-IN" sz="2000" dirty="0"/>
              <a:t>: Number of blocks.</a:t>
            </a:r>
          </a:p>
          <a:p>
            <a:r>
              <a:rPr lang="en-US" sz="2000" dirty="0"/>
              <a:t>-&gt;log(</a:t>
            </a:r>
            <a:r>
              <a:rPr lang="en-US" sz="2000" i="1" dirty="0"/>
              <a:t>B</a:t>
            </a:r>
            <a:r>
              <a:rPr lang="en-US" sz="2000" dirty="0"/>
              <a:t>): Logarithmic function indicating how many levels or steps are needed to reach the desired block.</a:t>
            </a:r>
          </a:p>
          <a:p>
            <a:r>
              <a:rPr lang="en-US" sz="2000" dirty="0"/>
              <a:t>-&gt;</a:t>
            </a:r>
            <a:r>
              <a:rPr lang="en-US" sz="2000" i="1" dirty="0" err="1"/>
              <a:t>ts</a:t>
            </a:r>
            <a:r>
              <a:rPr lang="en-US" sz="2000" dirty="0"/>
              <a:t>​: Time to seek to the correct block in memory (seek time).</a:t>
            </a:r>
          </a:p>
          <a:p>
            <a:r>
              <a:rPr lang="en-US" sz="2000" dirty="0"/>
              <a:t>-&gt;</a:t>
            </a:r>
            <a:r>
              <a:rPr lang="en-US" sz="2000" i="1" dirty="0" err="1"/>
              <a:t>tT</a:t>
            </a:r>
            <a:r>
              <a:rPr lang="en-US" sz="2000" dirty="0"/>
              <a:t>​: Time to transfer the data from the block to the CPU (transfer time).</a:t>
            </a:r>
          </a:p>
          <a:p>
            <a:r>
              <a:rPr lang="en-US" sz="2000" dirty="0"/>
              <a:t/>
            </a:r>
            <a:br>
              <a:rPr lang="en-US" sz="2000" dirty="0"/>
            </a:br>
            <a:endParaRPr lang="en-IN" sz="2000" dirty="0"/>
          </a:p>
          <a:p>
            <a:r>
              <a:rPr lang="en-IN" sz="2000" dirty="0"/>
              <a:t/>
            </a:r>
            <a:br>
              <a:rPr lang="en-IN" sz="2000" dirty="0"/>
            </a:br>
            <a:endParaRPr lang="en-IN" sz="2000" b="1" dirty="0"/>
          </a:p>
        </p:txBody>
      </p:sp>
    </p:spTree>
    <p:extLst>
      <p:ext uri="{BB962C8B-B14F-4D97-AF65-F5344CB8AC3E}">
        <p14:creationId xmlns:p14="http://schemas.microsoft.com/office/powerpoint/2010/main" val="2853722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334" y="1259198"/>
            <a:ext cx="3568237" cy="430887"/>
          </a:xfrm>
        </p:spPr>
        <p:txBody>
          <a:bodyPr/>
          <a:lstStyle/>
          <a:p>
            <a:r>
              <a:rPr lang="en-US" sz="2800" dirty="0">
                <a:solidFill>
                  <a:schemeClr val="bg1"/>
                </a:solidFill>
              </a:rPr>
              <a:t>Materialized View</a:t>
            </a:r>
            <a:endParaRPr lang="en-IN" sz="2800" dirty="0">
              <a:solidFill>
                <a:schemeClr val="bg1"/>
              </a:solidFill>
            </a:endParaRPr>
          </a:p>
        </p:txBody>
      </p:sp>
      <p:sp>
        <p:nvSpPr>
          <p:cNvPr id="3" name="Subtitle 2"/>
          <p:cNvSpPr>
            <a:spLocks noGrp="1"/>
          </p:cNvSpPr>
          <p:nvPr>
            <p:ph type="subTitle" idx="1"/>
          </p:nvPr>
        </p:nvSpPr>
        <p:spPr>
          <a:xfrm>
            <a:off x="121334" y="2381596"/>
            <a:ext cx="8894778" cy="2369880"/>
          </a:xfrm>
        </p:spPr>
        <p:txBody>
          <a:bodyPr/>
          <a:lstStyle/>
          <a:p>
            <a:pPr marL="514350" indent="-285750">
              <a:buFont typeface="Wingdings" panose="05000000000000000000" pitchFamily="2" charset="2"/>
              <a:buChar char="Ø"/>
            </a:pPr>
            <a:r>
              <a:rPr lang="en-US" sz="2000" dirty="0"/>
              <a:t>A materialized view in a database management system (DBMS) is a database object that contains the results of a query. </a:t>
            </a:r>
          </a:p>
          <a:p>
            <a:pPr marL="514350" indent="-285750">
              <a:buFont typeface="Wingdings" panose="05000000000000000000" pitchFamily="2" charset="2"/>
              <a:buChar char="Ø"/>
            </a:pPr>
            <a:r>
              <a:rPr lang="en-US" sz="2000" dirty="0"/>
              <a:t>Unlike a regular view, which is a virtual table computed dynamically upon access, a materialized view stores the query result physically on disk.</a:t>
            </a:r>
          </a:p>
          <a:p>
            <a:pPr marL="514350" indent="-285750">
              <a:buFont typeface="Wingdings" panose="05000000000000000000" pitchFamily="2" charset="2"/>
              <a:buChar char="Ø"/>
            </a:pPr>
            <a:r>
              <a:rPr lang="en-US" sz="2000" dirty="0"/>
              <a:t>This allows for quicker access to complex query results, as the data is pre computed and stored, but it also requires management to keep the data up to date.</a:t>
            </a:r>
          </a:p>
          <a:p>
            <a:pPr marL="5143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905985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4691" y="1786917"/>
            <a:ext cx="8942576" cy="3939540"/>
          </a:xfrm>
        </p:spPr>
        <p:txBody>
          <a:bodyPr/>
          <a:lstStyle/>
          <a:p>
            <a:r>
              <a:rPr lang="en-US" sz="3200" b="1" dirty="0"/>
              <a:t>NOTE:</a:t>
            </a:r>
            <a:endParaRPr lang="en-IN" sz="3200" b="1" dirty="0"/>
          </a:p>
          <a:p>
            <a:pPr marL="685800" indent="-457200">
              <a:buFont typeface="Wingdings" panose="05000000000000000000" pitchFamily="2" charset="2"/>
              <a:buChar char="Ø"/>
            </a:pPr>
            <a:r>
              <a:rPr lang="en-US" sz="2800" dirty="0"/>
              <a:t>Materialized views are a powerful tool in DBMS for improving query performance, especially for complex and frequently executed queries.</a:t>
            </a:r>
          </a:p>
          <a:p>
            <a:pPr marL="685800" indent="-457200">
              <a:buFont typeface="Wingdings" panose="05000000000000000000" pitchFamily="2" charset="2"/>
              <a:buChar char="Ø"/>
            </a:pPr>
            <a:r>
              <a:rPr lang="en-US" sz="2800" dirty="0"/>
              <a:t>Properly managing refresh strategies is crucial to ensure the data in materialized views remains accurate and up to date.</a:t>
            </a:r>
          </a:p>
          <a:p>
            <a:pPr marL="685800" indent="-457200">
              <a:buFont typeface="Wingdings" panose="05000000000000000000" pitchFamily="2" charset="2"/>
              <a:buChar char="Ø"/>
            </a:pPr>
            <a:endParaRPr lang="en-US" sz="2800" dirty="0"/>
          </a:p>
          <a:p>
            <a:pPr marL="685800" indent="-457200">
              <a:buFont typeface="Wingdings" panose="05000000000000000000" pitchFamily="2" charset="2"/>
              <a:buChar char="Ø"/>
            </a:pPr>
            <a:endParaRPr lang="en-IN" sz="2800" b="1" dirty="0"/>
          </a:p>
        </p:txBody>
      </p:sp>
    </p:spTree>
    <p:extLst>
      <p:ext uri="{BB962C8B-B14F-4D97-AF65-F5344CB8AC3E}">
        <p14:creationId xmlns:p14="http://schemas.microsoft.com/office/powerpoint/2010/main" val="3085688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745" y="1217028"/>
            <a:ext cx="3887956" cy="492443"/>
          </a:xfrm>
        </p:spPr>
        <p:txBody>
          <a:bodyPr/>
          <a:lstStyle/>
          <a:p>
            <a:r>
              <a:rPr lang="en-US" sz="3200" dirty="0">
                <a:solidFill>
                  <a:schemeClr val="bg1"/>
                </a:solidFill>
              </a:rPr>
              <a:t>Pipelining</a:t>
            </a:r>
            <a:endParaRPr lang="en-IN" sz="3200" dirty="0">
              <a:solidFill>
                <a:schemeClr val="bg1"/>
              </a:solidFill>
            </a:endParaRPr>
          </a:p>
        </p:txBody>
      </p:sp>
      <p:sp>
        <p:nvSpPr>
          <p:cNvPr id="3" name="Subtitle 2"/>
          <p:cNvSpPr>
            <a:spLocks noGrp="1"/>
          </p:cNvSpPr>
          <p:nvPr>
            <p:ph type="subTitle" idx="1"/>
          </p:nvPr>
        </p:nvSpPr>
        <p:spPr>
          <a:xfrm>
            <a:off x="104745" y="1986395"/>
            <a:ext cx="8677366" cy="3077766"/>
          </a:xfrm>
        </p:spPr>
        <p:txBody>
          <a:bodyPr/>
          <a:lstStyle/>
          <a:p>
            <a:pPr marL="571500" indent="-342900">
              <a:buFont typeface="Wingdings" panose="05000000000000000000" pitchFamily="2" charset="2"/>
              <a:buChar char="Ø"/>
            </a:pPr>
            <a:r>
              <a:rPr lang="en-US" sz="2000" dirty="0"/>
              <a:t>Pipelining in the query treatment means the method is based on the approach of splitting the query processor into multiple mini-processes, which help to perform parallel tasks and, as a result, increase the efficiency of the queries.</a:t>
            </a:r>
          </a:p>
          <a:p>
            <a:pPr marL="571500" indent="-342900">
              <a:buFont typeface="Wingdings" panose="05000000000000000000" pitchFamily="2" charset="2"/>
              <a:buChar char="Ø"/>
            </a:pPr>
            <a:endParaRPr lang="en-US" sz="2000" dirty="0"/>
          </a:p>
          <a:p>
            <a:pPr marL="571500" indent="-342900">
              <a:buFont typeface="Wingdings" panose="05000000000000000000" pitchFamily="2" charset="2"/>
              <a:buChar char="Ø"/>
            </a:pPr>
            <a:r>
              <a:rPr lang="en-US" sz="2000" dirty="0"/>
              <a:t>Pipelining is a technique where multiple instructions are overlapped during execution. </a:t>
            </a:r>
          </a:p>
          <a:p>
            <a:pPr marL="228600" indent="0"/>
            <a:endParaRPr lang="en-US" sz="2000" dirty="0"/>
          </a:p>
          <a:p>
            <a:pPr marL="571500" indent="-342900">
              <a:buFont typeface="Wingdings" panose="05000000000000000000" pitchFamily="2" charset="2"/>
              <a:buChar char="Ø"/>
            </a:pPr>
            <a:r>
              <a:rPr lang="en-US" sz="2000" dirty="0"/>
              <a:t>Pipelining techniques are crucial for improving query performance and resource utilization in modern database management systems.</a:t>
            </a:r>
          </a:p>
          <a:p>
            <a:pPr marL="571500" indent="-342900">
              <a:buFont typeface="Wingdings" panose="05000000000000000000" pitchFamily="2" charset="2"/>
              <a:buChar char="Ø"/>
            </a:pPr>
            <a:endParaRPr lang="en-IN" sz="2000" dirty="0"/>
          </a:p>
        </p:txBody>
      </p:sp>
    </p:spTree>
    <p:extLst>
      <p:ext uri="{BB962C8B-B14F-4D97-AF65-F5344CB8AC3E}">
        <p14:creationId xmlns:p14="http://schemas.microsoft.com/office/powerpoint/2010/main" val="2657319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281" y="1848571"/>
            <a:ext cx="8754761" cy="3162094"/>
          </a:xfrm>
        </p:spPr>
        <p:txBody>
          <a:bodyPr/>
          <a:lstStyle/>
          <a:p>
            <a:pPr marL="514350" indent="-285750">
              <a:buFont typeface="Wingdings" panose="05000000000000000000" pitchFamily="2" charset="2"/>
              <a:buChar char="v"/>
            </a:pPr>
            <a:r>
              <a:rPr lang="en-US" sz="2200" b="1" dirty="0"/>
              <a:t>How pipelining works in the context of DMS:</a:t>
            </a:r>
          </a:p>
          <a:p>
            <a:pPr marL="228600" indent="0"/>
            <a:endParaRPr lang="en-US" sz="2200" dirty="0"/>
          </a:p>
          <a:p>
            <a:pPr marL="228600" indent="0"/>
            <a:r>
              <a:rPr lang="en-US" sz="2000" b="1" dirty="0"/>
              <a:t>1.Parallel Execution</a:t>
            </a:r>
            <a:r>
              <a:rPr lang="en-US" sz="2000" dirty="0"/>
              <a:t>: Different stages of a query can be processed in parallel.</a:t>
            </a:r>
          </a:p>
          <a:p>
            <a:pPr marL="228600" indent="0"/>
            <a:endParaRPr lang="en-US" sz="2000" dirty="0"/>
          </a:p>
          <a:p>
            <a:pPr marL="228600" indent="0"/>
            <a:r>
              <a:rPr lang="en-US" sz="2000" b="1" dirty="0"/>
              <a:t>2</a:t>
            </a:r>
            <a:r>
              <a:rPr lang="en-US" sz="2000" dirty="0"/>
              <a:t>.</a:t>
            </a:r>
            <a:r>
              <a:rPr lang="en-US" sz="2000" b="1" dirty="0"/>
              <a:t> Reduced I/O Wait Times</a:t>
            </a:r>
            <a:r>
              <a:rPr lang="en-US" sz="2000" dirty="0"/>
              <a:t>: By overlapping operations, pipelining can reduce the time spent waiting for disk I/O operations.</a:t>
            </a:r>
          </a:p>
          <a:p>
            <a:pPr marL="228600" indent="0"/>
            <a:endParaRPr lang="en-US" sz="2000" dirty="0"/>
          </a:p>
          <a:p>
            <a:pPr marL="228600" indent="0"/>
            <a:r>
              <a:rPr lang="en-US" sz="2000" b="1" dirty="0"/>
              <a:t>3.Improved Resource Utilization</a:t>
            </a:r>
            <a:r>
              <a:rPr lang="en-US" sz="2000" dirty="0"/>
              <a:t>: Pipelining can make better use of CPU, memory, and disk resources by keeping all parts of the system busy.</a:t>
            </a:r>
          </a:p>
          <a:p>
            <a:pPr marL="228600" indent="0"/>
            <a:endParaRPr lang="en-US" sz="2000" dirty="0"/>
          </a:p>
          <a:p>
            <a:pPr marL="685800" indent="-457200">
              <a:buFont typeface="+mj-lt"/>
              <a:buAutoNum type="arabicPeriod"/>
            </a:pPr>
            <a:endParaRPr lang="en-IN" sz="2000" dirty="0"/>
          </a:p>
        </p:txBody>
      </p:sp>
    </p:spTree>
    <p:extLst>
      <p:ext uri="{BB962C8B-B14F-4D97-AF65-F5344CB8AC3E}">
        <p14:creationId xmlns:p14="http://schemas.microsoft.com/office/powerpoint/2010/main" val="1946229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638" y="1823857"/>
            <a:ext cx="8822724" cy="3223878"/>
          </a:xfrm>
        </p:spPr>
        <p:txBody>
          <a:bodyPr/>
          <a:lstStyle/>
          <a:p>
            <a:r>
              <a:rPr lang="en-US" sz="2000" b="1" dirty="0"/>
              <a:t>4.Examples in SQL Queries</a:t>
            </a:r>
            <a:r>
              <a:rPr lang="en-US" sz="2000" dirty="0"/>
              <a:t>: In an SQL query, pipelining might be used when combining multiple operations such as joins, selections, and projections. For instance, if a query involves joining two tables and then filtering the results, pipelining allows the filtering to start as soon as the first rows of the join are produced.</a:t>
            </a:r>
          </a:p>
          <a:p>
            <a:endParaRPr lang="en-US" sz="2000" dirty="0"/>
          </a:p>
          <a:p>
            <a:r>
              <a:rPr lang="en-US" sz="2000" b="1" dirty="0"/>
              <a:t>5.Pipeline Execution Plans</a:t>
            </a:r>
            <a:r>
              <a:rPr lang="en-US" sz="2000" dirty="0"/>
              <a:t>: Modern database systems often create execution plans that take advantage of pipelining. These plans specify the order of operations and how data flows between them to maximize efficiency.</a:t>
            </a:r>
          </a:p>
          <a:p>
            <a:r>
              <a:rPr lang="en-US" sz="2000" dirty="0"/>
              <a:t/>
            </a:r>
            <a:br>
              <a:rPr lang="en-US" sz="2000" dirty="0"/>
            </a:br>
            <a:endParaRPr lang="en-US" sz="2000" dirty="0"/>
          </a:p>
          <a:p>
            <a:endParaRPr lang="en-US" sz="2000" dirty="0"/>
          </a:p>
          <a:p>
            <a:endParaRPr lang="en-IN" dirty="0"/>
          </a:p>
        </p:txBody>
      </p:sp>
    </p:spTree>
    <p:extLst>
      <p:ext uri="{BB962C8B-B14F-4D97-AF65-F5344CB8AC3E}">
        <p14:creationId xmlns:p14="http://schemas.microsoft.com/office/powerpoint/2010/main" val="2132131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4087"/>
            <a:ext cx="8767118" cy="3188043"/>
          </a:xfrm>
          <a:prstGeom prst="rect">
            <a:avLst/>
          </a:prstGeom>
        </p:spPr>
      </p:pic>
    </p:spTree>
    <p:extLst>
      <p:ext uri="{BB962C8B-B14F-4D97-AF65-F5344CB8AC3E}">
        <p14:creationId xmlns:p14="http://schemas.microsoft.com/office/powerpoint/2010/main" val="2293829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204;p2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5" name="Google Shape;205;p26"/>
          <p:cNvSpPr txBox="1"/>
          <p:nvPr/>
        </p:nvSpPr>
        <p:spPr>
          <a:xfrm>
            <a:off x="278892" y="1913877"/>
            <a:ext cx="8179200" cy="3977982"/>
          </a:xfrm>
          <a:prstGeom prst="rect">
            <a:avLst/>
          </a:prstGeom>
          <a:noFill/>
          <a:ln>
            <a:noFill/>
          </a:ln>
        </p:spPr>
        <p:txBody>
          <a:bodyPr spcFirstLastPara="1" wrap="square" lIns="68575" tIns="34275" rIns="68575" bIns="34275" anchor="t" anchorCtr="0">
            <a:spAutoFit/>
          </a:bodyPr>
          <a:lstStyle/>
          <a:p>
            <a:pPr marL="285750" lvl="0" indent="-285750">
              <a:buFont typeface="Wingdings" panose="05000000000000000000" pitchFamily="2" charset="2"/>
              <a:buChar char="Ø"/>
            </a:pPr>
            <a:r>
              <a:rPr lang="en-US" sz="2400" dirty="0"/>
              <a:t>Query optimization in a Database Management System (DBMS) is the process of improving the execution efficiency of a query.</a:t>
            </a:r>
          </a:p>
          <a:p>
            <a:pPr lvl="0"/>
            <a:endParaRPr lang="en-US" sz="1800" dirty="0"/>
          </a:p>
          <a:p>
            <a:pPr marL="285750" lvl="0" indent="-285750">
              <a:buFont typeface="Wingdings" panose="05000000000000000000" pitchFamily="2" charset="2"/>
              <a:buChar char="Ø"/>
            </a:pPr>
            <a:r>
              <a:rPr lang="en-US" sz="2400" dirty="0"/>
              <a:t>The goal is to find the most efficient way to execute a given query by considering various possible query execution plans and selecting the one with the lowest estimated cost.</a:t>
            </a:r>
            <a:endParaRPr sz="2400" dirty="0">
              <a:solidFill>
                <a:srgbClr val="333333"/>
              </a:solidFill>
            </a:endParaRPr>
          </a:p>
          <a:p>
            <a:pPr marL="457200" lvl="0" algn="l" rtl="0">
              <a:spcBef>
                <a:spcPts val="0"/>
              </a:spcBef>
              <a:spcAft>
                <a:spcPts val="0"/>
              </a:spcAft>
            </a:pPr>
            <a:endParaRPr sz="1800" dirty="0">
              <a:solidFill>
                <a:srgbClr val="333333"/>
              </a:solidFill>
            </a:endParaRPr>
          </a:p>
          <a:p>
            <a:pPr marL="742950" lvl="0" indent="-285750" algn="l" rtl="0">
              <a:spcBef>
                <a:spcPts val="0"/>
              </a:spcBef>
              <a:spcAft>
                <a:spcPts val="0"/>
              </a:spcAft>
              <a:buFont typeface="Wingdings" panose="05000000000000000000" pitchFamily="2" charset="2"/>
              <a:buChar char="Ø"/>
            </a:pPr>
            <a:endParaRPr sz="1800" dirty="0">
              <a:solidFill>
                <a:srgbClr val="333333"/>
              </a:solidFill>
            </a:endParaRPr>
          </a:p>
          <a:p>
            <a:pPr marL="285750" lvl="0" indent="-285750" algn="l" rtl="0">
              <a:spcBef>
                <a:spcPts val="0"/>
              </a:spcBef>
              <a:spcAft>
                <a:spcPts val="0"/>
              </a:spcAft>
              <a:buFont typeface="Wingdings" panose="05000000000000000000" pitchFamily="2" charset="2"/>
              <a:buChar char="Ø"/>
            </a:pPr>
            <a:endParaRPr sz="1800" dirty="0">
              <a:solidFill>
                <a:srgbClr val="333333"/>
              </a:solidFill>
            </a:endParaRPr>
          </a:p>
          <a:p>
            <a:pPr marL="285750" marR="0" lvl="0" indent="-285750" algn="l" rtl="0">
              <a:spcBef>
                <a:spcPts val="0"/>
              </a:spcBef>
              <a:spcAft>
                <a:spcPts val="0"/>
              </a:spcAft>
              <a:buFont typeface="Wingdings" panose="05000000000000000000" pitchFamily="2" charset="2"/>
              <a:buChar char="Ø"/>
            </a:pPr>
            <a:endParaRPr sz="1400" dirty="0">
              <a:solidFill>
                <a:schemeClr val="dk1"/>
              </a:solidFill>
              <a:latin typeface="Calibri"/>
              <a:ea typeface="Calibri"/>
              <a:cs typeface="Calibri"/>
              <a:sym typeface="Calibri"/>
            </a:endParaRPr>
          </a:p>
        </p:txBody>
      </p:sp>
      <p:sp>
        <p:nvSpPr>
          <p:cNvPr id="206" name="Google Shape;206;p26"/>
          <p:cNvSpPr txBox="1">
            <a:spLocks noGrp="1"/>
          </p:cNvSpPr>
          <p:nvPr>
            <p:ph type="title"/>
          </p:nvPr>
        </p:nvSpPr>
        <p:spPr>
          <a:xfrm>
            <a:off x="114300" y="1281207"/>
            <a:ext cx="3432000" cy="439546"/>
          </a:xfrm>
          <a:prstGeom prst="rect">
            <a:avLst/>
          </a:prstGeom>
          <a:noFill/>
          <a:ln>
            <a:noFill/>
          </a:ln>
        </p:spPr>
        <p:txBody>
          <a:bodyPr spcFirstLastPara="1" wrap="square" lIns="0" tIns="8575" rIns="0" bIns="0" anchor="t" anchorCtr="0">
            <a:spAutoFit/>
          </a:bodyPr>
          <a:lstStyle/>
          <a:p>
            <a:pPr marL="12700" lvl="0"/>
            <a:r>
              <a:rPr lang="en-US" sz="2800" dirty="0">
                <a:solidFill>
                  <a:schemeClr val="bg1"/>
                </a:solidFill>
              </a:rPr>
              <a:t>Query Optimization</a:t>
            </a:r>
            <a:endParaRPr sz="2800" dirty="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211" y="1860927"/>
            <a:ext cx="8853616" cy="3816429"/>
          </a:xfrm>
        </p:spPr>
        <p:txBody>
          <a:bodyPr/>
          <a:lstStyle/>
          <a:p>
            <a:r>
              <a:rPr lang="en-IN" sz="2800" b="1" dirty="0"/>
              <a:t>Key Concepts:</a:t>
            </a:r>
          </a:p>
          <a:p>
            <a:pPr marL="228600" indent="0"/>
            <a:r>
              <a:rPr lang="en-IN" sz="2000" b="1" dirty="0"/>
              <a:t>1.Query Execution Plan (QEP)</a:t>
            </a:r>
            <a:r>
              <a:rPr lang="en-IN" sz="2000" dirty="0"/>
              <a:t>: </a:t>
            </a:r>
            <a:r>
              <a:rPr lang="en-US" sz="2000" dirty="0"/>
              <a:t>A QEP is a sequence of operations that the DBMS will perform to execute a SQL query. It includes choices like the order of table joins, the use of indexes, and the selection of specific algorithms for operations like sorting and filtering.</a:t>
            </a:r>
          </a:p>
          <a:p>
            <a:pPr marL="685800" indent="-457200">
              <a:buAutoNum type="arabicPeriod"/>
            </a:pPr>
            <a:endParaRPr lang="en-US" sz="2000" dirty="0"/>
          </a:p>
          <a:p>
            <a:r>
              <a:rPr lang="en-IN" sz="2000" b="1" dirty="0"/>
              <a:t>2.Cost Model</a:t>
            </a:r>
            <a:r>
              <a:rPr lang="en-IN" sz="2000" dirty="0"/>
              <a:t>: </a:t>
            </a:r>
            <a:r>
              <a:rPr lang="en-US" sz="2000" dirty="0"/>
              <a:t>The optimizer uses a cost model to estimate the resource consumption (CPU, memory, I/O) of different query plans. The plan with the lowest estimated cost is chosen.</a:t>
            </a:r>
          </a:p>
          <a:p>
            <a:r>
              <a:rPr lang="en-US" sz="2000" dirty="0"/>
              <a:t/>
            </a:r>
            <a:br>
              <a:rPr lang="en-US" sz="2000" dirty="0"/>
            </a:br>
            <a:endParaRPr lang="en-US" sz="2000" dirty="0"/>
          </a:p>
          <a:p>
            <a:endParaRPr lang="en-IN" sz="2000" b="1" dirty="0"/>
          </a:p>
        </p:txBody>
      </p:sp>
    </p:spTree>
    <p:extLst>
      <p:ext uri="{BB962C8B-B14F-4D97-AF65-F5344CB8AC3E}">
        <p14:creationId xmlns:p14="http://schemas.microsoft.com/office/powerpoint/2010/main" val="3603291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195" y="1314199"/>
            <a:ext cx="3295092" cy="400110"/>
          </a:xfrm>
        </p:spPr>
        <p:txBody>
          <a:bodyPr/>
          <a:lstStyle/>
          <a:p>
            <a:r>
              <a:rPr lang="en-US" dirty="0">
                <a:solidFill>
                  <a:schemeClr val="bg1"/>
                </a:solidFill>
              </a:rPr>
              <a:t>Equivalence Rules</a:t>
            </a:r>
            <a:endParaRPr lang="en-IN" dirty="0"/>
          </a:p>
        </p:txBody>
      </p:sp>
      <p:sp>
        <p:nvSpPr>
          <p:cNvPr id="3" name="Subtitle 2"/>
          <p:cNvSpPr>
            <a:spLocks noGrp="1"/>
          </p:cNvSpPr>
          <p:nvPr>
            <p:ph type="subTitle" idx="1"/>
          </p:nvPr>
        </p:nvSpPr>
        <p:spPr>
          <a:xfrm>
            <a:off x="201870" y="2398446"/>
            <a:ext cx="8750600" cy="1846659"/>
          </a:xfrm>
        </p:spPr>
        <p:txBody>
          <a:bodyPr/>
          <a:lstStyle/>
          <a:p>
            <a:pPr marL="514350" indent="-285750">
              <a:buFont typeface="Wingdings" panose="05000000000000000000" pitchFamily="2" charset="2"/>
              <a:buChar char="Ø"/>
            </a:pPr>
            <a:r>
              <a:rPr lang="en-US" sz="2000" dirty="0"/>
              <a:t>Equivalence rules in a Database Management System (DBMS) are fundamental principles used during query optimization to transform queries into different but equivalent forms. </a:t>
            </a:r>
          </a:p>
          <a:p>
            <a:pPr marL="514350" indent="-285750">
              <a:buFont typeface="Wingdings" panose="05000000000000000000" pitchFamily="2" charset="2"/>
              <a:buChar char="Ø"/>
            </a:pPr>
            <a:endParaRPr lang="en-US" sz="2000" dirty="0"/>
          </a:p>
          <a:p>
            <a:pPr marL="514350" indent="-285750">
              <a:buFont typeface="Wingdings" panose="05000000000000000000" pitchFamily="2" charset="2"/>
              <a:buChar char="Ø"/>
            </a:pPr>
            <a:r>
              <a:rPr lang="en-US" sz="2000" dirty="0"/>
              <a:t>These transformations help the query optimizer generate alternative execution plans and choose the most efficient one.</a:t>
            </a:r>
            <a:endParaRPr lang="en-IN" sz="2000" dirty="0"/>
          </a:p>
        </p:txBody>
      </p:sp>
    </p:spTree>
    <p:extLst>
      <p:ext uri="{BB962C8B-B14F-4D97-AF65-F5344CB8AC3E}">
        <p14:creationId xmlns:p14="http://schemas.microsoft.com/office/powerpoint/2010/main" val="3783911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28" name="Google Shape;128;p17"/>
          <p:cNvSpPr txBox="1"/>
          <p:nvPr/>
        </p:nvSpPr>
        <p:spPr>
          <a:xfrm>
            <a:off x="333050" y="1866300"/>
            <a:ext cx="7963200" cy="2762264"/>
          </a:xfrm>
          <a:prstGeom prst="rect">
            <a:avLst/>
          </a:prstGeom>
          <a:noFill/>
          <a:ln>
            <a:noFill/>
          </a:ln>
        </p:spPr>
        <p:txBody>
          <a:bodyPr spcFirstLastPara="1" wrap="square" lIns="68575" tIns="34275" rIns="68575" bIns="34275" anchor="t" anchorCtr="0">
            <a:spAutoFit/>
          </a:bodyPr>
          <a:lstStyle/>
          <a:p>
            <a:pPr marL="457200" marR="0" lvl="0" indent="-365125" algn="l" rtl="0">
              <a:spcBef>
                <a:spcPts val="0"/>
              </a:spcBef>
              <a:spcAft>
                <a:spcPts val="0"/>
              </a:spcAft>
              <a:buSzPts val="2150"/>
              <a:buChar char="●"/>
            </a:pPr>
            <a:r>
              <a:rPr lang="en-IN" sz="2500" dirty="0">
                <a:solidFill>
                  <a:schemeClr val="dk1"/>
                </a:solidFill>
                <a:latin typeface="Calibri"/>
                <a:ea typeface="Calibri"/>
                <a:cs typeface="Calibri"/>
                <a:sym typeface="Calibri"/>
              </a:rPr>
              <a:t>Query processing is a translation of high-level queries into low-level expression.</a:t>
            </a:r>
          </a:p>
          <a:p>
            <a:pPr marL="457200" marR="0" lvl="0" indent="-365125" algn="l" rtl="0">
              <a:spcBef>
                <a:spcPts val="0"/>
              </a:spcBef>
              <a:spcAft>
                <a:spcPts val="0"/>
              </a:spcAft>
              <a:buSzPts val="2150"/>
              <a:buChar char="●"/>
            </a:pPr>
            <a:r>
              <a:rPr lang="en-IN" sz="2500" dirty="0">
                <a:solidFill>
                  <a:schemeClr val="dk1"/>
                </a:solidFill>
                <a:latin typeface="Calibri"/>
                <a:ea typeface="Calibri"/>
                <a:cs typeface="Calibri"/>
                <a:sym typeface="Calibri"/>
              </a:rPr>
              <a:t>It is a step wise process that can be used at physical level of the file system, query optimization and actual execution of query to get the result.</a:t>
            </a:r>
          </a:p>
          <a:p>
            <a:pPr marL="457200" marR="0" lvl="0" indent="-365125" algn="l" rtl="0">
              <a:spcBef>
                <a:spcPts val="0"/>
              </a:spcBef>
              <a:spcAft>
                <a:spcPts val="0"/>
              </a:spcAft>
              <a:buSzPts val="2150"/>
              <a:buChar char="●"/>
            </a:pPr>
            <a:r>
              <a:rPr lang="en-IN" sz="2500" dirty="0">
                <a:solidFill>
                  <a:schemeClr val="dk1"/>
                </a:solidFill>
                <a:latin typeface="Calibri"/>
                <a:ea typeface="Calibri"/>
                <a:cs typeface="Calibri"/>
                <a:sym typeface="Calibri"/>
              </a:rPr>
              <a:t>Its refers to the range of activities that are involved in extracting  data from the database.</a:t>
            </a:r>
            <a:endParaRPr sz="2500" dirty="0">
              <a:solidFill>
                <a:schemeClr val="dk1"/>
              </a:solidFill>
              <a:latin typeface="Calibri"/>
              <a:ea typeface="Calibri"/>
              <a:cs typeface="Calibri"/>
              <a:sym typeface="Calibri"/>
            </a:endParaRPr>
          </a:p>
        </p:txBody>
      </p:sp>
      <p:sp>
        <p:nvSpPr>
          <p:cNvPr id="129" name="Google Shape;129;p17"/>
          <p:cNvSpPr txBox="1">
            <a:spLocks noGrp="1"/>
          </p:cNvSpPr>
          <p:nvPr>
            <p:ph type="title"/>
          </p:nvPr>
        </p:nvSpPr>
        <p:spPr>
          <a:xfrm>
            <a:off x="114300" y="1281200"/>
            <a:ext cx="5579700" cy="347400"/>
          </a:xfrm>
          <a:prstGeom prst="rect">
            <a:avLst/>
          </a:prstGeom>
          <a:noFill/>
          <a:ln>
            <a:noFill/>
          </a:ln>
        </p:spPr>
        <p:txBody>
          <a:bodyPr spcFirstLastPara="1" wrap="square" lIns="0" tIns="8575" rIns="0" bIns="0" anchor="t" anchorCtr="0">
            <a:spAutoFit/>
          </a:bodyPr>
          <a:lstStyle/>
          <a:p>
            <a:pPr marL="0" lvl="0" indent="0" algn="l" rtl="0">
              <a:spcBef>
                <a:spcPts val="0"/>
              </a:spcBef>
              <a:spcAft>
                <a:spcPts val="0"/>
              </a:spcAft>
              <a:buNone/>
            </a:pPr>
            <a:r>
              <a:rPr lang="en" sz="2000" b="0">
                <a:solidFill>
                  <a:schemeClr val="lt1"/>
                </a:solidFill>
                <a:latin typeface="Times"/>
                <a:ea typeface="Times"/>
                <a:cs typeface="Times"/>
                <a:sym typeface="Times"/>
              </a:rPr>
              <a:t> </a:t>
            </a:r>
            <a:r>
              <a:rPr lang="en" sz="2200" b="0">
                <a:solidFill>
                  <a:schemeClr val="lt1"/>
                </a:solidFill>
                <a:latin typeface="Times"/>
                <a:ea typeface="Times"/>
                <a:cs typeface="Times"/>
                <a:sym typeface="Times"/>
              </a:rPr>
              <a:t>What is relational Model?</a:t>
            </a:r>
            <a:endParaRPr sz="3000" dirty="0">
              <a:solidFill>
                <a:schemeClr val="lt1"/>
              </a:solidFill>
            </a:endParaRPr>
          </a:p>
        </p:txBody>
      </p:sp>
      <p:sp>
        <p:nvSpPr>
          <p:cNvPr id="130" name="Google Shape;130;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1" name="Google Shape;131;p17"/>
          <p:cNvSpPr txBox="1">
            <a:spLocks noGrp="1"/>
          </p:cNvSpPr>
          <p:nvPr>
            <p:ph type="title"/>
          </p:nvPr>
        </p:nvSpPr>
        <p:spPr>
          <a:xfrm>
            <a:off x="114300" y="1281207"/>
            <a:ext cx="3432000" cy="378000"/>
          </a:xfrm>
          <a:prstGeom prst="rect">
            <a:avLst/>
          </a:prstGeom>
          <a:noFill/>
          <a:ln>
            <a:noFill/>
          </a:ln>
        </p:spPr>
        <p:txBody>
          <a:bodyPr spcFirstLastPara="1" wrap="square" lIns="0" tIns="8575" rIns="0" bIns="0" anchor="t" anchorCtr="0">
            <a:spAutoFit/>
          </a:bodyPr>
          <a:lstStyle/>
          <a:p>
            <a:pPr marL="0" lvl="0" indent="0" algn="l" rtl="0">
              <a:lnSpc>
                <a:spcPct val="100000"/>
              </a:lnSpc>
              <a:spcBef>
                <a:spcPts val="0"/>
              </a:spcBef>
              <a:spcAft>
                <a:spcPts val="0"/>
              </a:spcAft>
              <a:buNone/>
            </a:pPr>
            <a:r>
              <a:rPr lang="en" sz="2400" dirty="0">
                <a:solidFill>
                  <a:srgbClr val="FFFFFF"/>
                </a:solidFill>
              </a:rPr>
              <a:t>What Query Processing ?</a:t>
            </a:r>
            <a:endParaRPr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768" y="1817679"/>
            <a:ext cx="8898880" cy="3046988"/>
          </a:xfrm>
        </p:spPr>
        <p:txBody>
          <a:bodyPr/>
          <a:lstStyle/>
          <a:p>
            <a:r>
              <a:rPr lang="en-IN" sz="2400" b="1" dirty="0"/>
              <a:t>Key Equivalence Rules:</a:t>
            </a:r>
          </a:p>
          <a:p>
            <a:pPr marL="228600" indent="0"/>
            <a:r>
              <a:rPr lang="en-IN" sz="2000" b="1" dirty="0"/>
              <a:t>1.Commutativity of Join</a:t>
            </a:r>
            <a:r>
              <a:rPr lang="en-IN" sz="2000" dirty="0"/>
              <a:t>:</a:t>
            </a:r>
          </a:p>
          <a:p>
            <a:pPr marL="228600" indent="0"/>
            <a:r>
              <a:rPr lang="en-IN" sz="2000" b="1" dirty="0"/>
              <a:t> </a:t>
            </a:r>
            <a:r>
              <a:rPr lang="en-IN" sz="2000" dirty="0"/>
              <a:t> -&gt;</a:t>
            </a:r>
            <a:r>
              <a:rPr lang="en-US" sz="2000" dirty="0"/>
              <a:t>The order of joining tables can be switched without affecting the result.</a:t>
            </a:r>
          </a:p>
          <a:p>
            <a:pPr marL="228600" indent="0"/>
            <a:r>
              <a:rPr lang="en-IN" sz="2000" b="1" dirty="0"/>
              <a:t>  </a:t>
            </a:r>
            <a:r>
              <a:rPr lang="en-IN" sz="2000" dirty="0"/>
              <a:t>-&gt;Rule: 𝑅⋈𝑆≡𝑆⋈𝑅</a:t>
            </a:r>
            <a:r>
              <a:rPr lang="en-IN" sz="2000" i="1" dirty="0"/>
              <a:t>R</a:t>
            </a:r>
            <a:r>
              <a:rPr lang="en-IN" sz="2000" dirty="0"/>
              <a:t>⋈</a:t>
            </a:r>
            <a:r>
              <a:rPr lang="en-IN" sz="2000" i="1" dirty="0"/>
              <a:t>S</a:t>
            </a:r>
            <a:r>
              <a:rPr lang="en-IN" sz="2000" dirty="0"/>
              <a:t>≡</a:t>
            </a:r>
            <a:r>
              <a:rPr lang="en-IN" sz="2000" i="1" dirty="0"/>
              <a:t>S</a:t>
            </a:r>
            <a:r>
              <a:rPr lang="en-IN" sz="2000" dirty="0"/>
              <a:t>⋈</a:t>
            </a:r>
            <a:r>
              <a:rPr lang="en-IN" sz="2000" i="1" dirty="0"/>
              <a:t>R</a:t>
            </a:r>
            <a:endParaRPr lang="en-IN" sz="2000" dirty="0"/>
          </a:p>
          <a:p>
            <a:pPr marL="228600" indent="0"/>
            <a:r>
              <a:rPr lang="en-IN" sz="2000" b="1" dirty="0"/>
              <a:t>  </a:t>
            </a:r>
            <a:r>
              <a:rPr lang="en-IN" sz="2000" dirty="0"/>
              <a:t>-&gt;Examples:</a:t>
            </a:r>
          </a:p>
          <a:p>
            <a:pPr marL="228600" indent="0"/>
            <a:r>
              <a:rPr lang="en-US" sz="2000" dirty="0"/>
              <a:t>     </a:t>
            </a:r>
            <a:r>
              <a:rPr lang="en-US" sz="2000" b="1" dirty="0"/>
              <a:t>SELECT * FROM employee e JOIN department d ON </a:t>
            </a:r>
            <a:r>
              <a:rPr lang="en-US" sz="2000" b="1" dirty="0" err="1"/>
              <a:t>e.dept_id</a:t>
            </a:r>
            <a:r>
              <a:rPr lang="en-US" sz="2000" b="1" dirty="0"/>
              <a:t> = d.id;</a:t>
            </a:r>
          </a:p>
          <a:p>
            <a:pPr marL="228600" indent="0"/>
            <a:r>
              <a:rPr lang="en-US" sz="2000" dirty="0"/>
              <a:t>      is equivalent to:</a:t>
            </a:r>
          </a:p>
          <a:p>
            <a:pPr marL="228600" indent="0"/>
            <a:r>
              <a:rPr lang="en-US" sz="2000" dirty="0"/>
              <a:t>    </a:t>
            </a:r>
            <a:r>
              <a:rPr lang="en-US" sz="2000" b="1" dirty="0"/>
              <a:t>SELECT * FROM department d JOIN employee e ON d.id = </a:t>
            </a:r>
            <a:r>
              <a:rPr lang="en-US" sz="2000" b="1" dirty="0" err="1"/>
              <a:t>e.dept_id</a:t>
            </a:r>
            <a:r>
              <a:rPr lang="en-US" sz="2000" b="1" dirty="0"/>
              <a:t>;</a:t>
            </a:r>
          </a:p>
          <a:p>
            <a:pPr marL="228600" indent="0"/>
            <a:endParaRPr lang="en-IN" sz="2000" dirty="0"/>
          </a:p>
          <a:p>
            <a:endParaRPr lang="en-IN" b="1" dirty="0"/>
          </a:p>
        </p:txBody>
      </p:sp>
    </p:spTree>
    <p:extLst>
      <p:ext uri="{BB962C8B-B14F-4D97-AF65-F5344CB8AC3E}">
        <p14:creationId xmlns:p14="http://schemas.microsoft.com/office/powerpoint/2010/main" val="1822020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460" y="1830035"/>
            <a:ext cx="8890686" cy="3143560"/>
          </a:xfrm>
        </p:spPr>
        <p:txBody>
          <a:bodyPr/>
          <a:lstStyle/>
          <a:p>
            <a:r>
              <a:rPr lang="en-IN" sz="2400" dirty="0"/>
              <a:t>2.</a:t>
            </a:r>
            <a:r>
              <a:rPr lang="en-IN" sz="2400" b="1" dirty="0"/>
              <a:t> Associativity of Join</a:t>
            </a:r>
            <a:r>
              <a:rPr lang="en-IN" sz="2400" dirty="0"/>
              <a:t>:</a:t>
            </a:r>
          </a:p>
          <a:p>
            <a:r>
              <a:rPr lang="en-IN" sz="2400" dirty="0"/>
              <a:t>-&gt;</a:t>
            </a:r>
            <a:r>
              <a:rPr lang="en-US" sz="2000" dirty="0"/>
              <a:t>The grouping of joins can be changed without affecting the result.</a:t>
            </a:r>
          </a:p>
          <a:p>
            <a:r>
              <a:rPr lang="en-US" sz="2000" dirty="0"/>
              <a:t>-&gt;</a:t>
            </a:r>
            <a:r>
              <a:rPr lang="en-IN" sz="2000" dirty="0"/>
              <a:t>Rule: (𝑅⋈𝑆)⋈𝑇≡𝑅⋈(𝑆⋈𝑇)(</a:t>
            </a:r>
            <a:r>
              <a:rPr lang="en-IN" sz="2000" i="1" dirty="0"/>
              <a:t>R</a:t>
            </a:r>
            <a:r>
              <a:rPr lang="en-IN" sz="2000" dirty="0"/>
              <a:t>⋈</a:t>
            </a:r>
            <a:r>
              <a:rPr lang="en-IN" sz="2000" i="1" dirty="0"/>
              <a:t>S</a:t>
            </a:r>
            <a:r>
              <a:rPr lang="en-IN" sz="2000" dirty="0"/>
              <a:t>)⋈</a:t>
            </a:r>
            <a:r>
              <a:rPr lang="en-IN" sz="2000" i="1" dirty="0"/>
              <a:t>T</a:t>
            </a:r>
            <a:r>
              <a:rPr lang="en-IN" sz="2000" dirty="0"/>
              <a:t>≡</a:t>
            </a:r>
            <a:r>
              <a:rPr lang="en-IN" sz="2000" i="1" dirty="0"/>
              <a:t>R</a:t>
            </a:r>
            <a:r>
              <a:rPr lang="en-IN" sz="2000" dirty="0"/>
              <a:t>⋈(</a:t>
            </a:r>
            <a:r>
              <a:rPr lang="en-IN" sz="2000" i="1" dirty="0"/>
              <a:t>S</a:t>
            </a:r>
            <a:r>
              <a:rPr lang="en-IN" sz="2000" dirty="0"/>
              <a:t>⋈</a:t>
            </a:r>
            <a:r>
              <a:rPr lang="en-IN" sz="2000" i="1" dirty="0"/>
              <a:t>T</a:t>
            </a:r>
            <a:r>
              <a:rPr lang="en-IN" sz="2000" dirty="0"/>
              <a:t>)</a:t>
            </a:r>
          </a:p>
          <a:p>
            <a:r>
              <a:rPr lang="en-US" sz="2000" dirty="0"/>
              <a:t>-&gt;Example:</a:t>
            </a:r>
          </a:p>
          <a:p>
            <a:r>
              <a:rPr lang="en-US" sz="2000" b="1" dirty="0"/>
              <a:t>   SELECT * FROM (employee e JOIN department d ON </a:t>
            </a:r>
            <a:r>
              <a:rPr lang="en-US" sz="2000" b="1" dirty="0" err="1"/>
              <a:t>e.dept_id</a:t>
            </a:r>
            <a:r>
              <a:rPr lang="en-US" sz="2000" b="1" dirty="0"/>
              <a:t> = d.id) JOIN location l ON </a:t>
            </a:r>
            <a:r>
              <a:rPr lang="en-US" sz="2000" b="1" dirty="0" err="1"/>
              <a:t>d.location_id</a:t>
            </a:r>
            <a:r>
              <a:rPr lang="en-US" sz="2000" b="1" dirty="0"/>
              <a:t> = l.id;</a:t>
            </a:r>
          </a:p>
          <a:p>
            <a:r>
              <a:rPr lang="en-US" sz="2000" b="1" dirty="0"/>
              <a:t> </a:t>
            </a:r>
            <a:r>
              <a:rPr lang="en-US" sz="2000" dirty="0"/>
              <a:t>is equivalent to:</a:t>
            </a:r>
          </a:p>
          <a:p>
            <a:r>
              <a:rPr lang="en-US" sz="2000" b="1" dirty="0"/>
              <a:t>  SELECT * FROM employee e JOIN (department d JOIN location l ON </a:t>
            </a:r>
            <a:r>
              <a:rPr lang="en-US" sz="2000" b="1" dirty="0" err="1"/>
              <a:t>d.location_id</a:t>
            </a:r>
            <a:r>
              <a:rPr lang="en-US" sz="2000" b="1" dirty="0"/>
              <a:t> = l.id) ON </a:t>
            </a:r>
            <a:r>
              <a:rPr lang="en-US" sz="2000" b="1" dirty="0" err="1"/>
              <a:t>e.dept_id</a:t>
            </a:r>
            <a:r>
              <a:rPr lang="en-US" sz="2000" b="1" dirty="0"/>
              <a:t> = d.id;</a:t>
            </a:r>
          </a:p>
          <a:p>
            <a:endParaRPr lang="en-US" sz="2000" dirty="0"/>
          </a:p>
          <a:p>
            <a:endParaRPr lang="en-IN" sz="2400" dirty="0"/>
          </a:p>
        </p:txBody>
      </p:sp>
    </p:spTree>
    <p:extLst>
      <p:ext uri="{BB962C8B-B14F-4D97-AF65-F5344CB8AC3E}">
        <p14:creationId xmlns:p14="http://schemas.microsoft.com/office/powerpoint/2010/main" val="4248696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0064" y="1879463"/>
            <a:ext cx="8828903" cy="3385542"/>
          </a:xfrm>
        </p:spPr>
        <p:txBody>
          <a:bodyPr/>
          <a:lstStyle/>
          <a:p>
            <a:r>
              <a:rPr lang="en-IN" sz="2000" dirty="0"/>
              <a:t>3.</a:t>
            </a:r>
            <a:r>
              <a:rPr lang="en-IN" sz="2000" b="1" dirty="0"/>
              <a:t> Selection Distribution over Join</a:t>
            </a:r>
            <a:r>
              <a:rPr lang="en-IN" sz="2000" dirty="0"/>
              <a:t>:</a:t>
            </a:r>
          </a:p>
          <a:p>
            <a:r>
              <a:rPr lang="en-IN" sz="2000" dirty="0"/>
              <a:t>-&gt;</a:t>
            </a:r>
            <a:r>
              <a:rPr lang="en-US" sz="2000" dirty="0"/>
              <a:t>A selection condition can be applied before or after a join.</a:t>
            </a:r>
          </a:p>
          <a:p>
            <a:r>
              <a:rPr lang="en-US" sz="2000" dirty="0"/>
              <a:t>-&gt;</a:t>
            </a:r>
            <a:r>
              <a:rPr lang="en-IN" sz="2000" dirty="0"/>
              <a:t>Rule: 𝜎𝜃(𝑅⋈𝑆)≡𝑅⋈𝜎𝜃(𝑆)</a:t>
            </a:r>
            <a:r>
              <a:rPr lang="el-GR" sz="2000" i="1" dirty="0"/>
              <a:t>σθ</a:t>
            </a:r>
            <a:r>
              <a:rPr lang="el-GR" sz="2000" dirty="0"/>
              <a:t>​(</a:t>
            </a:r>
            <a:r>
              <a:rPr lang="en-IN" sz="2000" i="1" dirty="0"/>
              <a:t>R</a:t>
            </a:r>
            <a:r>
              <a:rPr lang="en-IN" sz="2000" dirty="0"/>
              <a:t>⋈</a:t>
            </a:r>
            <a:r>
              <a:rPr lang="en-IN" sz="2000" i="1" dirty="0"/>
              <a:t>S</a:t>
            </a:r>
            <a:r>
              <a:rPr lang="en-IN" sz="2000" dirty="0"/>
              <a:t>)≡</a:t>
            </a:r>
            <a:r>
              <a:rPr lang="en-IN" sz="2000" i="1" dirty="0"/>
              <a:t>R</a:t>
            </a:r>
            <a:r>
              <a:rPr lang="en-IN" sz="2000" dirty="0"/>
              <a:t>⋈</a:t>
            </a:r>
            <a:r>
              <a:rPr lang="el-GR" sz="2000" i="1" dirty="0"/>
              <a:t>σθ</a:t>
            </a:r>
            <a:r>
              <a:rPr lang="el-GR" sz="2000" dirty="0"/>
              <a:t>​(</a:t>
            </a:r>
            <a:r>
              <a:rPr lang="en-IN" sz="2000" i="1" dirty="0"/>
              <a:t>S</a:t>
            </a:r>
            <a:r>
              <a:rPr lang="en-IN" sz="2000" dirty="0"/>
              <a:t>) if 𝜃</a:t>
            </a:r>
            <a:r>
              <a:rPr lang="el-GR" sz="2000" i="1" dirty="0"/>
              <a:t>θ</a:t>
            </a:r>
            <a:r>
              <a:rPr lang="el-GR" sz="2000" dirty="0"/>
              <a:t> </a:t>
            </a:r>
            <a:r>
              <a:rPr lang="en-IN" sz="2000" dirty="0"/>
              <a:t>only involves attributes of 𝑆</a:t>
            </a:r>
            <a:r>
              <a:rPr lang="en-IN" sz="2000" i="1" dirty="0"/>
              <a:t>S</a:t>
            </a:r>
            <a:r>
              <a:rPr lang="en-IN" sz="2000" dirty="0"/>
              <a:t>.</a:t>
            </a:r>
          </a:p>
          <a:p>
            <a:r>
              <a:rPr lang="en-IN" sz="2000" dirty="0"/>
              <a:t>-&gt;Example:</a:t>
            </a:r>
          </a:p>
          <a:p>
            <a:r>
              <a:rPr lang="en-US" sz="2000" dirty="0"/>
              <a:t>    </a:t>
            </a:r>
            <a:r>
              <a:rPr lang="en-US" sz="2000" b="1" dirty="0"/>
              <a:t>SELECT * FROM employee e JOIN department d ON </a:t>
            </a:r>
            <a:r>
              <a:rPr lang="en-US" sz="2000" b="1" dirty="0" err="1"/>
              <a:t>e.dept_id</a:t>
            </a:r>
            <a:r>
              <a:rPr lang="en-US" sz="2000" b="1" dirty="0"/>
              <a:t> = d.id WHERE </a:t>
            </a:r>
            <a:r>
              <a:rPr lang="en-US" sz="2000" b="1" dirty="0" err="1"/>
              <a:t>d.location</a:t>
            </a:r>
            <a:r>
              <a:rPr lang="en-US" sz="2000" b="1" dirty="0"/>
              <a:t> = 'New York';</a:t>
            </a:r>
          </a:p>
          <a:p>
            <a:r>
              <a:rPr lang="en-US" sz="2000" dirty="0"/>
              <a:t>Is equivalent to:</a:t>
            </a:r>
          </a:p>
          <a:p>
            <a:r>
              <a:rPr lang="en-US" sz="2000" b="1" dirty="0"/>
              <a:t>SELECT * FROM employee e JOIN (SELECT * FROM department WHERE location = 'New York') d ON </a:t>
            </a:r>
            <a:r>
              <a:rPr lang="en-US" sz="2000" b="1" dirty="0" err="1"/>
              <a:t>e.dept_id</a:t>
            </a:r>
            <a:r>
              <a:rPr lang="en-US" sz="2000" b="1" dirty="0"/>
              <a:t> = d.id;</a:t>
            </a:r>
          </a:p>
          <a:p>
            <a:r>
              <a:rPr lang="en-US" sz="2000" b="1" dirty="0"/>
              <a:t/>
            </a:r>
            <a:br>
              <a:rPr lang="en-US" sz="2000" b="1" dirty="0"/>
            </a:br>
            <a:endParaRPr lang="en-IN" sz="2000" b="1" dirty="0"/>
          </a:p>
        </p:txBody>
      </p:sp>
    </p:spTree>
    <p:extLst>
      <p:ext uri="{BB962C8B-B14F-4D97-AF65-F5344CB8AC3E}">
        <p14:creationId xmlns:p14="http://schemas.microsoft.com/office/powerpoint/2010/main" val="721287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0065" y="1897998"/>
            <a:ext cx="8717692" cy="3081775"/>
          </a:xfrm>
        </p:spPr>
        <p:txBody>
          <a:bodyPr/>
          <a:lstStyle/>
          <a:p>
            <a:r>
              <a:rPr lang="en-IN" sz="2000" b="1" dirty="0"/>
              <a:t>4</a:t>
            </a:r>
            <a:r>
              <a:rPr lang="en-IN" sz="2000" dirty="0"/>
              <a:t>.</a:t>
            </a:r>
            <a:r>
              <a:rPr lang="en-IN" sz="2000" b="1" dirty="0"/>
              <a:t> Projection Distribution over Join</a:t>
            </a:r>
            <a:r>
              <a:rPr lang="en-IN" sz="2000" dirty="0"/>
              <a:t>:</a:t>
            </a:r>
          </a:p>
          <a:p>
            <a:r>
              <a:rPr lang="en-IN" sz="2000" dirty="0"/>
              <a:t>-&gt;</a:t>
            </a:r>
            <a:r>
              <a:rPr lang="en-US" sz="2000" dirty="0"/>
              <a:t>Projection can be applied before or after a join.</a:t>
            </a:r>
          </a:p>
          <a:p>
            <a:r>
              <a:rPr lang="en-IN" sz="2000" dirty="0"/>
              <a:t>-&gt;Rule: </a:t>
            </a:r>
            <a:r>
              <a:rPr lang="el-GR" sz="2000" dirty="0"/>
              <a:t>Π𝐴(𝑅⋈𝑆)≡Π𝐴(Π𝐵(𝑅)⋈Π𝐶(𝑆))Π</a:t>
            </a:r>
            <a:r>
              <a:rPr lang="en-IN" sz="2000" i="1" dirty="0"/>
              <a:t>A</a:t>
            </a:r>
            <a:r>
              <a:rPr lang="en-IN" sz="2000" dirty="0"/>
              <a:t>​(</a:t>
            </a:r>
            <a:r>
              <a:rPr lang="en-IN" sz="2000" i="1" dirty="0"/>
              <a:t>R</a:t>
            </a:r>
            <a:r>
              <a:rPr lang="en-IN" sz="2000" dirty="0"/>
              <a:t>⋈</a:t>
            </a:r>
            <a:r>
              <a:rPr lang="en-IN" sz="2000" i="1" dirty="0"/>
              <a:t>S</a:t>
            </a:r>
            <a:r>
              <a:rPr lang="en-IN" sz="2000" dirty="0"/>
              <a:t>)≡</a:t>
            </a:r>
            <a:r>
              <a:rPr lang="el-GR" sz="2000" dirty="0"/>
              <a:t>Π</a:t>
            </a:r>
            <a:r>
              <a:rPr lang="en-IN" sz="2000" i="1" dirty="0"/>
              <a:t>A</a:t>
            </a:r>
            <a:r>
              <a:rPr lang="en-IN" sz="2000" dirty="0"/>
              <a:t>​(</a:t>
            </a:r>
            <a:r>
              <a:rPr lang="el-GR" sz="2000" dirty="0"/>
              <a:t>Π</a:t>
            </a:r>
            <a:r>
              <a:rPr lang="en-IN" sz="2000" i="1" dirty="0"/>
              <a:t>B</a:t>
            </a:r>
            <a:r>
              <a:rPr lang="en-IN" sz="2000" dirty="0"/>
              <a:t>​(</a:t>
            </a:r>
            <a:r>
              <a:rPr lang="en-IN" sz="2000" i="1" dirty="0"/>
              <a:t>R</a:t>
            </a:r>
            <a:r>
              <a:rPr lang="en-IN" sz="2000" dirty="0"/>
              <a:t>)⋈</a:t>
            </a:r>
            <a:r>
              <a:rPr lang="el-GR" sz="2000" dirty="0"/>
              <a:t>Π</a:t>
            </a:r>
            <a:r>
              <a:rPr lang="en-IN" sz="2000" i="1" dirty="0"/>
              <a:t>C</a:t>
            </a:r>
            <a:r>
              <a:rPr lang="en-IN" sz="2000" dirty="0"/>
              <a:t>​(</a:t>
            </a:r>
            <a:r>
              <a:rPr lang="en-IN" sz="2000" i="1" dirty="0"/>
              <a:t>S</a:t>
            </a:r>
            <a:r>
              <a:rPr lang="en-IN" sz="2000" dirty="0"/>
              <a:t>)), where 𝐵⊆𝐴∪𝐾𝑅</a:t>
            </a:r>
            <a:r>
              <a:rPr lang="en-IN" sz="2000" i="1" dirty="0"/>
              <a:t>B</a:t>
            </a:r>
            <a:r>
              <a:rPr lang="en-IN" sz="2000" dirty="0"/>
              <a:t>⊆</a:t>
            </a:r>
            <a:r>
              <a:rPr lang="en-IN" sz="2000" i="1" dirty="0"/>
              <a:t>A</a:t>
            </a:r>
            <a:r>
              <a:rPr lang="en-IN" sz="2000" dirty="0"/>
              <a:t>∪</a:t>
            </a:r>
            <a:r>
              <a:rPr lang="en-IN" sz="2000" i="1" dirty="0"/>
              <a:t>KR</a:t>
            </a:r>
            <a:r>
              <a:rPr lang="en-IN" sz="2000" dirty="0"/>
              <a:t>​ and 𝐶⊆𝐴∪𝐾𝑆</a:t>
            </a:r>
            <a:r>
              <a:rPr lang="en-IN" sz="2000" i="1" dirty="0"/>
              <a:t>C</a:t>
            </a:r>
            <a:r>
              <a:rPr lang="en-IN" sz="2000" dirty="0"/>
              <a:t>⊆</a:t>
            </a:r>
            <a:r>
              <a:rPr lang="en-IN" sz="2000" i="1" dirty="0"/>
              <a:t>A</a:t>
            </a:r>
            <a:r>
              <a:rPr lang="en-IN" sz="2000" dirty="0"/>
              <a:t>∪</a:t>
            </a:r>
            <a:r>
              <a:rPr lang="en-IN" sz="2000" i="1" dirty="0"/>
              <a:t>KS</a:t>
            </a:r>
            <a:r>
              <a:rPr lang="en-IN" sz="2000" dirty="0"/>
              <a:t>​.</a:t>
            </a:r>
          </a:p>
          <a:p>
            <a:r>
              <a:rPr lang="en-IN" sz="2000" dirty="0"/>
              <a:t>-&gt;Example:</a:t>
            </a:r>
          </a:p>
          <a:p>
            <a:r>
              <a:rPr lang="en-US" sz="2000" b="1" dirty="0"/>
              <a:t>    SELECT e.name, d.name FROM employee e JOIN department d ON </a:t>
            </a:r>
            <a:r>
              <a:rPr lang="en-US" sz="2000" b="1" dirty="0" err="1"/>
              <a:t>e.dept_id</a:t>
            </a:r>
            <a:r>
              <a:rPr lang="en-US" sz="2000" b="1" dirty="0"/>
              <a:t> = d.id;</a:t>
            </a:r>
          </a:p>
          <a:p>
            <a:r>
              <a:rPr lang="en-US" sz="2000" dirty="0"/>
              <a:t>Is equivalent to:</a:t>
            </a:r>
          </a:p>
          <a:p>
            <a:r>
              <a:rPr lang="en-US" sz="2000" b="1" dirty="0"/>
              <a:t>   SELECT e.name, d.name FROM (SELECT id, name FROM employee) e JOIN (SELECT id, name FROM department) d ON </a:t>
            </a:r>
            <a:r>
              <a:rPr lang="en-US" sz="2000" b="1" dirty="0" err="1"/>
              <a:t>e.dept_id</a:t>
            </a:r>
            <a:r>
              <a:rPr lang="en-US" sz="2000" b="1" dirty="0"/>
              <a:t> = d.id;</a:t>
            </a:r>
          </a:p>
          <a:p>
            <a:endParaRPr lang="en-US" sz="2000" b="1" dirty="0"/>
          </a:p>
          <a:p>
            <a:endParaRPr lang="en-IN" sz="2000" dirty="0"/>
          </a:p>
          <a:p>
            <a:r>
              <a:rPr lang="en-IN" sz="2000" dirty="0"/>
              <a:t/>
            </a:r>
            <a:br>
              <a:rPr lang="en-IN" sz="2000" dirty="0"/>
            </a:br>
            <a:endParaRPr lang="en-IN" sz="2000" dirty="0"/>
          </a:p>
        </p:txBody>
      </p:sp>
    </p:spTree>
    <p:extLst>
      <p:ext uri="{BB962C8B-B14F-4D97-AF65-F5344CB8AC3E}">
        <p14:creationId xmlns:p14="http://schemas.microsoft.com/office/powerpoint/2010/main" val="2578994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172" y="1805322"/>
            <a:ext cx="8773297" cy="3385542"/>
          </a:xfrm>
        </p:spPr>
        <p:txBody>
          <a:bodyPr/>
          <a:lstStyle/>
          <a:p>
            <a:r>
              <a:rPr lang="en-IN" sz="2000" b="1" dirty="0"/>
              <a:t>5</a:t>
            </a:r>
            <a:r>
              <a:rPr lang="en-IN" sz="2000" dirty="0"/>
              <a:t>.</a:t>
            </a:r>
            <a:r>
              <a:rPr lang="en-IN" sz="2000" b="1" dirty="0"/>
              <a:t> Selection Distribution over Union</a:t>
            </a:r>
            <a:r>
              <a:rPr lang="en-IN" sz="2000" dirty="0"/>
              <a:t>:</a:t>
            </a:r>
          </a:p>
          <a:p>
            <a:r>
              <a:rPr lang="en-IN" sz="2000" dirty="0"/>
              <a:t>-&gt;S</a:t>
            </a:r>
            <a:r>
              <a:rPr lang="en-US" sz="2000" dirty="0"/>
              <a:t>election can be distributed over a union operation.</a:t>
            </a:r>
            <a:endParaRPr lang="en-IN" sz="2000" dirty="0"/>
          </a:p>
          <a:p>
            <a:r>
              <a:rPr lang="en-IN" sz="2000" dirty="0"/>
              <a:t>-&gt;Rule: 𝜎𝜃(𝑅∪𝑆)≡𝜎𝜃(𝑅)∪𝜎𝜃(𝑆)</a:t>
            </a:r>
            <a:r>
              <a:rPr lang="el-GR" sz="2000" i="1" dirty="0"/>
              <a:t>σθ</a:t>
            </a:r>
            <a:r>
              <a:rPr lang="el-GR" sz="2000" dirty="0"/>
              <a:t>​(</a:t>
            </a:r>
            <a:r>
              <a:rPr lang="en-IN" sz="2000" i="1" dirty="0"/>
              <a:t>R</a:t>
            </a:r>
            <a:r>
              <a:rPr lang="en-IN" sz="2000" dirty="0"/>
              <a:t>∪</a:t>
            </a:r>
            <a:r>
              <a:rPr lang="en-IN" sz="2000" i="1" dirty="0"/>
              <a:t>S</a:t>
            </a:r>
            <a:r>
              <a:rPr lang="en-IN" sz="2000" dirty="0"/>
              <a:t>)≡</a:t>
            </a:r>
            <a:r>
              <a:rPr lang="el-GR" sz="2000" i="1" dirty="0"/>
              <a:t>σθ</a:t>
            </a:r>
            <a:r>
              <a:rPr lang="el-GR" sz="2000" dirty="0"/>
              <a:t>​(</a:t>
            </a:r>
            <a:r>
              <a:rPr lang="en-IN" sz="2000" i="1" dirty="0"/>
              <a:t>R</a:t>
            </a:r>
            <a:r>
              <a:rPr lang="en-IN" sz="2000" dirty="0"/>
              <a:t>)∪</a:t>
            </a:r>
            <a:r>
              <a:rPr lang="el-GR" sz="2000" i="1" dirty="0"/>
              <a:t>σθ</a:t>
            </a:r>
            <a:r>
              <a:rPr lang="el-GR" sz="2000" dirty="0"/>
              <a:t>​(</a:t>
            </a:r>
            <a:r>
              <a:rPr lang="en-IN" sz="2000" i="1" dirty="0"/>
              <a:t>S)</a:t>
            </a:r>
          </a:p>
          <a:p>
            <a:r>
              <a:rPr lang="en-IN" sz="2000" i="1" dirty="0"/>
              <a:t>-&gt;Example:</a:t>
            </a:r>
          </a:p>
          <a:p>
            <a:r>
              <a:rPr lang="en-US" sz="2000" b="1" dirty="0"/>
              <a:t>   SELECT * FROM (SELECT * FROM employee WHERE </a:t>
            </a:r>
            <a:r>
              <a:rPr lang="en-US" sz="2000" b="1" dirty="0" err="1"/>
              <a:t>dept_id</a:t>
            </a:r>
            <a:r>
              <a:rPr lang="en-US" sz="2000" b="1" dirty="0"/>
              <a:t> = 10) UNION (SELECT * FROM employee WHERE </a:t>
            </a:r>
            <a:r>
              <a:rPr lang="en-US" sz="2000" b="1" dirty="0" err="1"/>
              <a:t>dept_id</a:t>
            </a:r>
            <a:r>
              <a:rPr lang="en-US" sz="2000" b="1" dirty="0"/>
              <a:t> = 20);</a:t>
            </a:r>
          </a:p>
          <a:p>
            <a:r>
              <a:rPr lang="en-US" sz="2000" dirty="0"/>
              <a:t>Is equivalent to:</a:t>
            </a:r>
          </a:p>
          <a:p>
            <a:r>
              <a:rPr lang="en-US" sz="2000" b="1" dirty="0"/>
              <a:t>    SELECT * FROM employee WHERE </a:t>
            </a:r>
            <a:r>
              <a:rPr lang="en-US" sz="2000" b="1" dirty="0" err="1"/>
              <a:t>dept_id</a:t>
            </a:r>
            <a:r>
              <a:rPr lang="en-US" sz="2000" b="1" dirty="0"/>
              <a:t> = 10 UNION SELECT * FROM employee WHERE </a:t>
            </a:r>
            <a:r>
              <a:rPr lang="en-US" sz="2000" b="1" dirty="0" err="1"/>
              <a:t>dept_id</a:t>
            </a:r>
            <a:r>
              <a:rPr lang="en-US" sz="2000" b="1" dirty="0"/>
              <a:t> = 20;</a:t>
            </a:r>
          </a:p>
          <a:p>
            <a:endParaRPr lang="en-US" sz="2000" dirty="0"/>
          </a:p>
          <a:p>
            <a:endParaRPr lang="en-IN" sz="2000" dirty="0"/>
          </a:p>
        </p:txBody>
      </p:sp>
    </p:spTree>
    <p:extLst>
      <p:ext uri="{BB962C8B-B14F-4D97-AF65-F5344CB8AC3E}">
        <p14:creationId xmlns:p14="http://schemas.microsoft.com/office/powerpoint/2010/main" val="2192881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4777" y="1860928"/>
            <a:ext cx="8847439" cy="4001095"/>
          </a:xfrm>
        </p:spPr>
        <p:txBody>
          <a:bodyPr/>
          <a:lstStyle/>
          <a:p>
            <a:r>
              <a:rPr lang="en-IN" sz="2000" b="1" dirty="0"/>
              <a:t>6. Projection Distribution over Union</a:t>
            </a:r>
            <a:r>
              <a:rPr lang="en-IN" sz="2000" dirty="0"/>
              <a:t>:</a:t>
            </a:r>
          </a:p>
          <a:p>
            <a:r>
              <a:rPr lang="en-IN" sz="2000" dirty="0"/>
              <a:t>-&gt;</a:t>
            </a:r>
            <a:r>
              <a:rPr lang="en-US" sz="2000" dirty="0"/>
              <a:t>Projection can be distributed over a union operation.</a:t>
            </a:r>
          </a:p>
          <a:p>
            <a:r>
              <a:rPr lang="en-US" sz="2000" dirty="0"/>
              <a:t>-&gt;</a:t>
            </a:r>
            <a:r>
              <a:rPr lang="en-IN" sz="2000" dirty="0"/>
              <a:t>Rule: </a:t>
            </a:r>
            <a:r>
              <a:rPr lang="el-GR" sz="2000" dirty="0"/>
              <a:t>Π𝐴(𝑅∪𝑆)≡Π𝐴(𝑅)∪Π𝐴(𝑆)Π</a:t>
            </a:r>
            <a:r>
              <a:rPr lang="en-IN" sz="2000" i="1" dirty="0"/>
              <a:t>A</a:t>
            </a:r>
            <a:r>
              <a:rPr lang="en-IN" sz="2000" dirty="0"/>
              <a:t>​(</a:t>
            </a:r>
            <a:r>
              <a:rPr lang="en-IN" sz="2000" i="1" dirty="0"/>
              <a:t>R</a:t>
            </a:r>
            <a:r>
              <a:rPr lang="en-IN" sz="2000" dirty="0"/>
              <a:t>∪</a:t>
            </a:r>
            <a:r>
              <a:rPr lang="en-IN" sz="2000" i="1" dirty="0"/>
              <a:t>S</a:t>
            </a:r>
            <a:r>
              <a:rPr lang="en-IN" sz="2000" dirty="0"/>
              <a:t>)≡</a:t>
            </a:r>
            <a:r>
              <a:rPr lang="el-GR" sz="2000" dirty="0"/>
              <a:t>Π</a:t>
            </a:r>
            <a:r>
              <a:rPr lang="en-IN" sz="2000" i="1" dirty="0"/>
              <a:t>A</a:t>
            </a:r>
            <a:r>
              <a:rPr lang="en-IN" sz="2000" dirty="0"/>
              <a:t>​(</a:t>
            </a:r>
            <a:r>
              <a:rPr lang="en-IN" sz="2000" i="1" dirty="0"/>
              <a:t>R</a:t>
            </a:r>
            <a:r>
              <a:rPr lang="en-IN" sz="2000" dirty="0"/>
              <a:t>)∪</a:t>
            </a:r>
            <a:r>
              <a:rPr lang="el-GR" sz="2000" dirty="0"/>
              <a:t>Π</a:t>
            </a:r>
            <a:r>
              <a:rPr lang="en-IN" sz="2000" i="1" dirty="0"/>
              <a:t>A</a:t>
            </a:r>
            <a:r>
              <a:rPr lang="en-IN" sz="2000" dirty="0"/>
              <a:t>​(</a:t>
            </a:r>
            <a:r>
              <a:rPr lang="en-IN" sz="2000" i="1" dirty="0"/>
              <a:t>S</a:t>
            </a:r>
            <a:r>
              <a:rPr lang="en-IN" sz="2000" dirty="0"/>
              <a:t>)</a:t>
            </a:r>
          </a:p>
          <a:p>
            <a:r>
              <a:rPr lang="en-IN" sz="2000" dirty="0"/>
              <a:t>-&gt;Example:</a:t>
            </a:r>
          </a:p>
          <a:p>
            <a:r>
              <a:rPr lang="en-US" sz="2000" b="1" dirty="0"/>
              <a:t>    SELECT name FROM (SELECT name, </a:t>
            </a:r>
            <a:r>
              <a:rPr lang="en-US" sz="2000" b="1" dirty="0" err="1"/>
              <a:t>dept_id</a:t>
            </a:r>
            <a:r>
              <a:rPr lang="en-US" sz="2000" b="1" dirty="0"/>
              <a:t> FROM employee WHERE </a:t>
            </a:r>
            <a:r>
              <a:rPr lang="en-US" sz="2000" b="1" dirty="0" err="1"/>
              <a:t>dept_id</a:t>
            </a:r>
            <a:r>
              <a:rPr lang="en-US" sz="2000" b="1" dirty="0"/>
              <a:t> = 10 UNION SELECT name, </a:t>
            </a:r>
            <a:r>
              <a:rPr lang="en-US" sz="2000" b="1" dirty="0" err="1"/>
              <a:t>dept_id</a:t>
            </a:r>
            <a:r>
              <a:rPr lang="en-US" sz="2000" b="1" dirty="0"/>
              <a:t> FROM employee WHERE </a:t>
            </a:r>
            <a:r>
              <a:rPr lang="en-US" sz="2000" b="1" dirty="0" err="1"/>
              <a:t>dept_id</a:t>
            </a:r>
            <a:r>
              <a:rPr lang="en-US" sz="2000" b="1" dirty="0"/>
              <a:t> = 20);</a:t>
            </a:r>
          </a:p>
          <a:p>
            <a:r>
              <a:rPr lang="en-US" sz="2000" dirty="0"/>
              <a:t>Is equivalent to:</a:t>
            </a:r>
          </a:p>
          <a:p>
            <a:r>
              <a:rPr lang="en-US" sz="2000" b="1" dirty="0"/>
              <a:t>   SELECT name FROM employee WHERE </a:t>
            </a:r>
            <a:r>
              <a:rPr lang="en-US" sz="2000" b="1" dirty="0" err="1"/>
              <a:t>dept_id</a:t>
            </a:r>
            <a:r>
              <a:rPr lang="en-US" sz="2000" b="1" dirty="0"/>
              <a:t> = 10 UNION SELECT name FROM employee WHERE </a:t>
            </a:r>
            <a:r>
              <a:rPr lang="en-US" sz="2000" b="1" dirty="0" err="1"/>
              <a:t>dept_id</a:t>
            </a:r>
            <a:r>
              <a:rPr lang="en-US" sz="2000" b="1" dirty="0"/>
              <a:t> = 20;</a:t>
            </a:r>
          </a:p>
          <a:p>
            <a:endParaRPr lang="en-US" sz="2000" dirty="0"/>
          </a:p>
          <a:p>
            <a:endParaRPr lang="en-US" sz="2000" dirty="0"/>
          </a:p>
          <a:p>
            <a:r>
              <a:rPr lang="en-US" sz="2000" dirty="0"/>
              <a:t/>
            </a:r>
            <a:br>
              <a:rPr lang="en-US" sz="2000" dirty="0"/>
            </a:br>
            <a:endParaRPr lang="en-IN" sz="2000" dirty="0"/>
          </a:p>
        </p:txBody>
      </p:sp>
    </p:spTree>
    <p:extLst>
      <p:ext uri="{BB962C8B-B14F-4D97-AF65-F5344CB8AC3E}">
        <p14:creationId xmlns:p14="http://schemas.microsoft.com/office/powerpoint/2010/main" val="3537116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24" y="1270949"/>
            <a:ext cx="5278352" cy="400110"/>
          </a:xfrm>
        </p:spPr>
        <p:txBody>
          <a:bodyPr/>
          <a:lstStyle/>
          <a:p>
            <a:r>
              <a:rPr lang="en-US" dirty="0">
                <a:solidFill>
                  <a:schemeClr val="bg1"/>
                </a:solidFill>
              </a:rPr>
              <a:t>Cost-Based Query Optimization</a:t>
            </a:r>
            <a:endParaRPr lang="en-IN" dirty="0"/>
          </a:p>
        </p:txBody>
      </p:sp>
      <p:sp>
        <p:nvSpPr>
          <p:cNvPr id="3" name="Subtitle 2"/>
          <p:cNvSpPr>
            <a:spLocks noGrp="1"/>
          </p:cNvSpPr>
          <p:nvPr>
            <p:ph type="subTitle" idx="1"/>
          </p:nvPr>
        </p:nvSpPr>
        <p:spPr>
          <a:xfrm>
            <a:off x="72124" y="1959781"/>
            <a:ext cx="8810367" cy="3816429"/>
          </a:xfrm>
        </p:spPr>
        <p:txBody>
          <a:bodyPr/>
          <a:lstStyle/>
          <a:p>
            <a:pPr marL="514350" indent="-285750">
              <a:buFont typeface="Wingdings" panose="05000000000000000000" pitchFamily="2" charset="2"/>
              <a:buChar char="Ø"/>
            </a:pPr>
            <a:r>
              <a:rPr lang="en-US" sz="2000" dirty="0"/>
              <a:t>Cost-based query optimization is an overall process of choosing the most efficient means of executing a SQL statement based on overall cost of the query. </a:t>
            </a:r>
          </a:p>
          <a:p>
            <a:pPr marL="228600" indent="0"/>
            <a:endParaRPr lang="en-US" sz="2000" dirty="0"/>
          </a:p>
          <a:p>
            <a:pPr marL="514350" indent="-285750">
              <a:buFont typeface="Wingdings" panose="05000000000000000000" pitchFamily="2" charset="2"/>
              <a:buChar char="Ø"/>
            </a:pPr>
            <a:r>
              <a:rPr lang="en-US" sz="2000" dirty="0"/>
              <a:t>The efficient execution is the execution with minimum cost.</a:t>
            </a:r>
          </a:p>
          <a:p>
            <a:pPr marL="514350" indent="-285750">
              <a:buFont typeface="Wingdings" panose="05000000000000000000" pitchFamily="2" charset="2"/>
              <a:buChar char="Ø"/>
            </a:pPr>
            <a:endParaRPr lang="en-US" sz="2000" dirty="0"/>
          </a:p>
          <a:p>
            <a:pPr marL="514350" indent="-285750">
              <a:buFont typeface="Wingdings" panose="05000000000000000000" pitchFamily="2" charset="2"/>
              <a:buChar char="Ø"/>
            </a:pPr>
            <a:r>
              <a:rPr lang="en-US" sz="2000" dirty="0"/>
              <a:t>In this optimization technique, all of the possible ways or scenarios in which a query can be executed will be assigned a ‘cost’, which indicates how efficiently that </a:t>
            </a:r>
            <a:r>
              <a:rPr lang="en-IN" sz="2000" dirty="0"/>
              <a:t>query can be run. </a:t>
            </a:r>
            <a:endParaRPr lang="en-US" sz="2000" dirty="0"/>
          </a:p>
          <a:p>
            <a:pPr marL="514350" indent="-285750">
              <a:buFont typeface="Wingdings" panose="05000000000000000000" pitchFamily="2" charset="2"/>
              <a:buChar char="Ø"/>
            </a:pPr>
            <a:endParaRPr lang="en-US" sz="2000" dirty="0"/>
          </a:p>
          <a:p>
            <a:pPr marL="228600" indent="0"/>
            <a:endParaRPr lang="en-US" sz="2000" dirty="0"/>
          </a:p>
          <a:p>
            <a:pPr marL="514350" indent="-285750">
              <a:buFont typeface="Wingdings" panose="05000000000000000000" pitchFamily="2" charset="2"/>
              <a:buChar char="Ø"/>
            </a:pPr>
            <a:endParaRPr lang="en-US" dirty="0"/>
          </a:p>
          <a:p>
            <a:pPr marL="228600" indent="0"/>
            <a:endParaRPr lang="en-IN" dirty="0"/>
          </a:p>
        </p:txBody>
      </p:sp>
    </p:spTree>
    <p:extLst>
      <p:ext uri="{BB962C8B-B14F-4D97-AF65-F5344CB8AC3E}">
        <p14:creationId xmlns:p14="http://schemas.microsoft.com/office/powerpoint/2010/main" val="30447643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0957" y="1848571"/>
            <a:ext cx="8563232" cy="3155916"/>
          </a:xfrm>
        </p:spPr>
        <p:txBody>
          <a:bodyPr/>
          <a:lstStyle/>
          <a:p>
            <a:pPr marL="514350" indent="-285750">
              <a:buFont typeface="Wingdings" panose="05000000000000000000" pitchFamily="2" charset="2"/>
              <a:buChar char="Ø"/>
            </a:pPr>
            <a:r>
              <a:rPr lang="en-US" sz="2000" dirty="0"/>
              <a:t>The optimizer will pick the scenario that has the least cost and execute the query using that scenario, because the query with least cost is the most efficient way to run the query. </a:t>
            </a:r>
          </a:p>
          <a:p>
            <a:pPr marL="514350" indent="-285750">
              <a:buFont typeface="Wingdings" panose="05000000000000000000" pitchFamily="2" charset="2"/>
              <a:buChar char="Ø"/>
            </a:pPr>
            <a:r>
              <a:rPr lang="en-US" sz="2000" dirty="0"/>
              <a:t> Some features of the cost-based optimization:</a:t>
            </a:r>
          </a:p>
          <a:p>
            <a:pPr marL="228600" indent="0"/>
            <a:r>
              <a:rPr lang="en-US" sz="2000" dirty="0"/>
              <a:t> 1. </a:t>
            </a:r>
            <a:r>
              <a:rPr lang="en-US" sz="1800" dirty="0"/>
              <a:t>The query can use a lot of paths based on the value of indexes, available   sorting methods, constraints, etc.</a:t>
            </a:r>
          </a:p>
          <a:p>
            <a:pPr marL="228600" indent="0"/>
            <a:r>
              <a:rPr lang="en-US" sz="2000" dirty="0"/>
              <a:t>2. </a:t>
            </a:r>
            <a:r>
              <a:rPr lang="en-US" sz="1800" dirty="0"/>
              <a:t>The aim of query optimization is to choose the most efficient path of implementing the query at the possible lowest minimum cost in the form of an algorithm.</a:t>
            </a:r>
            <a:r>
              <a:rPr lang="en-US" sz="2000" dirty="0"/>
              <a:t> </a:t>
            </a:r>
          </a:p>
          <a:p>
            <a:pPr fontAlgn="base"/>
            <a:r>
              <a:rPr lang="en-US" sz="2000" dirty="0"/>
              <a:t>3. </a:t>
            </a:r>
            <a:r>
              <a:rPr lang="en-US" sz="1800" dirty="0"/>
              <a:t>The cost of executing the algorithm needs to be provided by the query Optimizer so that the most suitable query can be selected for an operation. </a:t>
            </a:r>
          </a:p>
          <a:p>
            <a:r>
              <a:rPr lang="en-US" sz="2000" dirty="0"/>
              <a:t/>
            </a:r>
            <a:br>
              <a:rPr lang="en-US" sz="2000" dirty="0"/>
            </a:br>
            <a:endParaRPr lang="en-US" sz="2000" dirty="0"/>
          </a:p>
          <a:p>
            <a:pPr marL="228600" indent="0"/>
            <a:endParaRPr lang="en-US" sz="2000" dirty="0"/>
          </a:p>
          <a:p>
            <a:pPr marL="514350" indent="-285750">
              <a:buFont typeface="Wingdings" panose="05000000000000000000" pitchFamily="2" charset="2"/>
              <a:buChar char="Ø"/>
            </a:pPr>
            <a:endParaRPr lang="en-IN" sz="2000" dirty="0"/>
          </a:p>
        </p:txBody>
      </p:sp>
    </p:spTree>
    <p:extLst>
      <p:ext uri="{BB962C8B-B14F-4D97-AF65-F5344CB8AC3E}">
        <p14:creationId xmlns:p14="http://schemas.microsoft.com/office/powerpoint/2010/main" val="1836958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93573" y="2484944"/>
            <a:ext cx="6400800" cy="2284764"/>
          </a:xfrm>
        </p:spPr>
        <p:txBody>
          <a:bodyPr/>
          <a:lstStyle/>
          <a:p>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10" y="2223078"/>
            <a:ext cx="7071973" cy="2602235"/>
          </a:xfrm>
          <a:prstGeom prst="rect">
            <a:avLst/>
          </a:prstGeom>
        </p:spPr>
      </p:pic>
    </p:spTree>
    <p:extLst>
      <p:ext uri="{BB962C8B-B14F-4D97-AF65-F5344CB8AC3E}">
        <p14:creationId xmlns:p14="http://schemas.microsoft.com/office/powerpoint/2010/main" val="1361317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p:nvPr/>
        </p:nvSpPr>
        <p:spPr>
          <a:xfrm>
            <a:off x="3665886" y="4513783"/>
            <a:ext cx="1814100" cy="440700"/>
          </a:xfrm>
          <a:prstGeom prst="rect">
            <a:avLst/>
          </a:prstGeom>
          <a:noFill/>
          <a:ln>
            <a:noFill/>
          </a:ln>
        </p:spPr>
        <p:txBody>
          <a:bodyPr spcFirstLastPara="1" wrap="square" lIns="0" tIns="9525" rIns="0" bIns="0" anchor="t" anchorCtr="0">
            <a:spAutoFit/>
          </a:bodyPr>
          <a:lstStyle/>
          <a:p>
            <a:pPr marL="12700" marR="0" lvl="0" indent="0" algn="l" rtl="0">
              <a:lnSpc>
                <a:spcPct val="100000"/>
              </a:lnSpc>
              <a:spcBef>
                <a:spcPts val="0"/>
              </a:spcBef>
              <a:spcAft>
                <a:spcPts val="0"/>
              </a:spcAft>
              <a:buNone/>
            </a:pPr>
            <a:r>
              <a:rPr lang="en" sz="1400" u="sng">
                <a:solidFill>
                  <a:schemeClr val="hlink"/>
                </a:solidFill>
                <a:latin typeface="Calibri"/>
                <a:ea typeface="Calibri"/>
                <a:cs typeface="Calibri"/>
                <a:sym typeface="Calibri"/>
                <a:hlinkClick r:id="rId3"/>
              </a:rPr>
              <a:t>www.paruluniversity.ac.in</a:t>
            </a:r>
            <a:endParaRPr sz="1400">
              <a:solidFill>
                <a:schemeClr val="dk1"/>
              </a:solidFill>
              <a:latin typeface="Calibri"/>
              <a:ea typeface="Calibri"/>
              <a:cs typeface="Calibri"/>
              <a:sym typeface="Calibri"/>
            </a:endParaRPr>
          </a:p>
        </p:txBody>
      </p:sp>
      <p:pic>
        <p:nvPicPr>
          <p:cNvPr id="212" name="Google Shape;212;p27"/>
          <p:cNvPicPr preferRelativeResize="0"/>
          <p:nvPr/>
        </p:nvPicPr>
        <p:blipFill rotWithShape="1">
          <a:blip r:embed="rId4">
            <a:alphaModFix/>
          </a:blip>
          <a:srcRect/>
          <a:stretch/>
        </p:blipFill>
        <p:spPr>
          <a:xfrm>
            <a:off x="7381494" y="4523993"/>
            <a:ext cx="457200" cy="457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56" y="1221247"/>
            <a:ext cx="1573200" cy="549112"/>
          </a:xfrm>
        </p:spPr>
        <p:txBody>
          <a:bodyPr/>
          <a:lstStyle/>
          <a:p>
            <a:r>
              <a:rPr lang="en-IN" sz="1600" dirty="0">
                <a:solidFill>
                  <a:schemeClr val="bg1"/>
                </a:solidFill>
              </a:rPr>
              <a:t>Need for Querying Processing:</a:t>
            </a:r>
          </a:p>
        </p:txBody>
      </p:sp>
      <p:sp>
        <p:nvSpPr>
          <p:cNvPr id="3" name="Subtitle 2"/>
          <p:cNvSpPr>
            <a:spLocks noGrp="1"/>
          </p:cNvSpPr>
          <p:nvPr>
            <p:ph type="subTitle" idx="1"/>
          </p:nvPr>
        </p:nvSpPr>
        <p:spPr>
          <a:xfrm>
            <a:off x="115456" y="1873906"/>
            <a:ext cx="6400800" cy="3046988"/>
          </a:xfrm>
        </p:spPr>
        <p:txBody>
          <a:bodyPr/>
          <a:lstStyle/>
          <a:p>
            <a:pPr marL="228600" indent="0"/>
            <a:r>
              <a:rPr lang="en-US" sz="1800" b="1" dirty="0"/>
              <a:t>1. Interpreting the Query</a:t>
            </a:r>
            <a:r>
              <a:rPr lang="en-US" sz="1800" dirty="0"/>
              <a:t>: Understanding and converting the query from a high-level language (like SQL) into a format that the database can process.</a:t>
            </a:r>
          </a:p>
          <a:p>
            <a:pPr marL="685800" indent="-457200">
              <a:buAutoNum type="arabicPeriod"/>
            </a:pPr>
            <a:endParaRPr lang="en-US" sz="1800" dirty="0"/>
          </a:p>
          <a:p>
            <a:r>
              <a:rPr lang="en-US" sz="1800" b="1" dirty="0"/>
              <a:t>2. Searching Through Data</a:t>
            </a:r>
            <a:r>
              <a:rPr lang="en-US" sz="1800" dirty="0"/>
              <a:t>: Accessing and retrieving the relevant data from the database storage that satisfies the query conditions.</a:t>
            </a:r>
          </a:p>
          <a:p>
            <a:endParaRPr lang="en-US" sz="1800" dirty="0"/>
          </a:p>
          <a:p>
            <a:r>
              <a:rPr lang="en-US" sz="1800" b="1" dirty="0"/>
              <a:t>Note: </a:t>
            </a:r>
            <a:r>
              <a:rPr lang="en-US" sz="1800" dirty="0"/>
              <a:t>Overall, query processing involves transforming a user's request into actions that efficiently retrieve the desired information from a database.</a:t>
            </a:r>
          </a:p>
        </p:txBody>
      </p:sp>
    </p:spTree>
    <p:extLst>
      <p:ext uri="{BB962C8B-B14F-4D97-AF65-F5344CB8AC3E}">
        <p14:creationId xmlns:p14="http://schemas.microsoft.com/office/powerpoint/2010/main" val="334402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55" name="Google Shape;155;p20"/>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56" name="Google Shape;156;p20"/>
          <p:cNvSpPr txBox="1"/>
          <p:nvPr/>
        </p:nvSpPr>
        <p:spPr>
          <a:xfrm>
            <a:off x="278891" y="1913876"/>
            <a:ext cx="8681001" cy="1115660"/>
          </a:xfrm>
          <a:prstGeom prst="rect">
            <a:avLst/>
          </a:prstGeom>
          <a:noFill/>
          <a:ln>
            <a:noFill/>
          </a:ln>
        </p:spPr>
        <p:txBody>
          <a:bodyPr spcFirstLastPara="1" wrap="square" lIns="68575" tIns="34275" rIns="68575" bIns="34275" anchor="t" anchorCtr="0">
            <a:spAutoFit/>
          </a:bodyPr>
          <a:lstStyle/>
          <a:p>
            <a:pPr marL="342900" indent="-342900">
              <a:buFont typeface="+mj-lt"/>
              <a:buAutoNum type="arabicPeriod"/>
            </a:pPr>
            <a:r>
              <a:rPr lang="en-IN" sz="1800" dirty="0"/>
              <a:t>Parsing and translation</a:t>
            </a:r>
          </a:p>
          <a:p>
            <a:pPr marL="342900" lvl="0" indent="-342900" algn="l" rtl="0">
              <a:spcBef>
                <a:spcPts val="0"/>
              </a:spcBef>
              <a:spcAft>
                <a:spcPts val="0"/>
              </a:spcAft>
              <a:buFont typeface="+mj-lt"/>
              <a:buAutoNum type="arabicPeriod"/>
            </a:pPr>
            <a:r>
              <a:rPr lang="en-IN" sz="1800" dirty="0">
                <a:solidFill>
                  <a:srgbClr val="333333"/>
                </a:solidFill>
              </a:rPr>
              <a:t>Optimization</a:t>
            </a:r>
          </a:p>
          <a:p>
            <a:pPr marL="342900" lvl="0" indent="-342900" algn="l" rtl="0">
              <a:spcBef>
                <a:spcPts val="0"/>
              </a:spcBef>
              <a:spcAft>
                <a:spcPts val="0"/>
              </a:spcAft>
              <a:buFont typeface="+mj-lt"/>
              <a:buAutoNum type="arabicPeriod"/>
            </a:pPr>
            <a:r>
              <a:rPr lang="en-IN" sz="1800" dirty="0">
                <a:solidFill>
                  <a:srgbClr val="333333"/>
                </a:solidFill>
              </a:rPr>
              <a:t>Evaluation</a:t>
            </a:r>
            <a:endParaRPr sz="1800" dirty="0">
              <a:solidFill>
                <a:srgbClr val="333333"/>
              </a:solidFill>
            </a:endParaRPr>
          </a:p>
          <a:p>
            <a:pPr marL="342900" marR="0" lvl="0" indent="-342900" algn="l" rtl="0">
              <a:spcBef>
                <a:spcPts val="0"/>
              </a:spcBef>
              <a:spcAft>
                <a:spcPts val="0"/>
              </a:spcAft>
              <a:buFont typeface="+mj-lt"/>
              <a:buAutoNum type="arabicPeriod"/>
            </a:pPr>
            <a:endParaRPr sz="1400" dirty="0">
              <a:solidFill>
                <a:schemeClr val="dk1"/>
              </a:solidFill>
              <a:latin typeface="Calibri"/>
              <a:ea typeface="Calibri"/>
              <a:cs typeface="Calibri"/>
              <a:sym typeface="Calibri"/>
            </a:endParaRPr>
          </a:p>
        </p:txBody>
      </p:sp>
      <p:sp>
        <p:nvSpPr>
          <p:cNvPr id="157" name="Google Shape;157;p20"/>
          <p:cNvSpPr txBox="1">
            <a:spLocks noGrp="1"/>
          </p:cNvSpPr>
          <p:nvPr>
            <p:ph type="title"/>
          </p:nvPr>
        </p:nvSpPr>
        <p:spPr>
          <a:xfrm>
            <a:off x="114300" y="1281207"/>
            <a:ext cx="3432000"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2000" dirty="0">
                <a:solidFill>
                  <a:srgbClr val="FFFFFF"/>
                </a:solidFill>
              </a:rPr>
              <a:t> </a:t>
            </a:r>
            <a:r>
              <a:rPr lang="en" sz="2400" dirty="0">
                <a:solidFill>
                  <a:srgbClr val="FFFFFF"/>
                </a:solidFill>
              </a:rPr>
              <a:t>Step in Query Pro</a:t>
            </a:r>
            <a:r>
              <a:rPr lang="en-IN" sz="2400" dirty="0">
                <a:solidFill>
                  <a:srgbClr val="FFFFFF"/>
                </a:solidFill>
              </a:rPr>
              <a:t>cessing:</a:t>
            </a:r>
            <a:endParaRPr sz="2400"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4218" y="1775922"/>
            <a:ext cx="4976291" cy="32540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p21"/>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64" name="Google Shape;164;p21"/>
          <p:cNvSpPr txBox="1"/>
          <p:nvPr/>
        </p:nvSpPr>
        <p:spPr>
          <a:xfrm>
            <a:off x="205249" y="1470207"/>
            <a:ext cx="8179200" cy="3547095"/>
          </a:xfrm>
          <a:prstGeom prst="rect">
            <a:avLst/>
          </a:prstGeom>
          <a:noFill/>
          <a:ln>
            <a:noFill/>
          </a:ln>
        </p:spPr>
        <p:txBody>
          <a:bodyPr spcFirstLastPara="1" wrap="square" lIns="68575" tIns="34275" rIns="68575" bIns="34275" anchor="t" anchorCtr="0">
            <a:spAutoFit/>
          </a:bodyPr>
          <a:lstStyle/>
          <a:p>
            <a:pPr marL="457200" lvl="0" indent="-342900" algn="l" rtl="0">
              <a:spcBef>
                <a:spcPts val="0"/>
              </a:spcBef>
              <a:spcAft>
                <a:spcPts val="0"/>
              </a:spcAft>
              <a:buClr>
                <a:srgbClr val="333333"/>
              </a:buClr>
              <a:buSzPts val="1800"/>
              <a:buFont typeface="+mj-lt"/>
              <a:buAutoNum type="arabicPeriod"/>
            </a:pPr>
            <a:endParaRPr sz="1800" dirty="0">
              <a:solidFill>
                <a:srgbClr val="333333"/>
              </a:solidFill>
            </a:endParaRPr>
          </a:p>
          <a:p>
            <a:pPr lvl="0"/>
            <a:r>
              <a:rPr lang="en-IN" sz="2000" b="1" dirty="0">
                <a:solidFill>
                  <a:srgbClr val="333333"/>
                </a:solidFill>
              </a:rPr>
              <a:t>Parsing: </a:t>
            </a:r>
            <a:r>
              <a:rPr lang="en-US" sz="1800" dirty="0"/>
              <a:t>The parser takes the SQL query as input and checks it for syntax and semantic correctness.</a:t>
            </a:r>
          </a:p>
          <a:p>
            <a:pPr marL="285750" lvl="0" indent="-285750">
              <a:buFont typeface="Arial" panose="020B0604020202020204" pitchFamily="34" charset="0"/>
              <a:buChar char="•"/>
            </a:pPr>
            <a:endParaRPr lang="en-US" sz="1800" dirty="0"/>
          </a:p>
          <a:p>
            <a:pPr marL="285750" lvl="0" indent="-285750">
              <a:buFont typeface="Arial" panose="020B0604020202020204" pitchFamily="34" charset="0"/>
              <a:buChar char="•"/>
            </a:pPr>
            <a:r>
              <a:rPr lang="en-US" sz="1800" dirty="0"/>
              <a:t>Components:</a:t>
            </a:r>
          </a:p>
          <a:p>
            <a:pPr marL="400050" indent="-400050">
              <a:buFont typeface="+mj-lt"/>
              <a:buAutoNum type="romanLcPeriod"/>
            </a:pPr>
            <a:r>
              <a:rPr lang="en-US" sz="1800" dirty="0"/>
              <a:t>Lexical Analyzer: Breaks the query into tokens.</a:t>
            </a:r>
          </a:p>
          <a:p>
            <a:pPr marL="400050" indent="-400050">
              <a:buFont typeface="+mj-lt"/>
              <a:buAutoNum type="romanLcPeriod"/>
            </a:pPr>
            <a:r>
              <a:rPr lang="en-US" sz="1800" dirty="0"/>
              <a:t>Syntax Analyzer: Verifies the query structure.</a:t>
            </a:r>
          </a:p>
          <a:p>
            <a:pPr marL="400050" indent="-400050">
              <a:buFont typeface="+mj-lt"/>
              <a:buAutoNum type="romanLcPeriod"/>
            </a:pPr>
            <a:r>
              <a:rPr lang="en-US" sz="1800" dirty="0"/>
              <a:t>Semantic Analyzer: Checks the validity of the query against the database schema (e.g., table names, column names).</a:t>
            </a:r>
          </a:p>
          <a:p>
            <a:pPr lvl="0"/>
            <a:endParaRPr lang="en-US" sz="1800" b="1" dirty="0"/>
          </a:p>
          <a:p>
            <a:r>
              <a:rPr lang="en-IN" dirty="0"/>
              <a:t/>
            </a:r>
            <a:br>
              <a:rPr lang="en-IN" dirty="0"/>
            </a:br>
            <a:endParaRPr sz="1800" dirty="0">
              <a:solidFill>
                <a:srgbClr val="333333"/>
              </a:solidFill>
            </a:endParaRPr>
          </a:p>
          <a:p>
            <a:pPr marL="342900" marR="0" lvl="0" indent="-342900" algn="l" rtl="0">
              <a:spcBef>
                <a:spcPts val="0"/>
              </a:spcBef>
              <a:spcAft>
                <a:spcPts val="0"/>
              </a:spcAft>
              <a:buFont typeface="+mj-lt"/>
              <a:buAutoNum type="arabicPeriod"/>
            </a:pPr>
            <a:endParaRPr sz="1400" dirty="0">
              <a:solidFill>
                <a:schemeClr val="dk1"/>
              </a:solidFill>
              <a:latin typeface="Calibri"/>
              <a:ea typeface="Calibri"/>
              <a:cs typeface="Calibri"/>
              <a:sym typeface="Calibri"/>
            </a:endParaRPr>
          </a:p>
        </p:txBody>
      </p:sp>
      <p:sp>
        <p:nvSpPr>
          <p:cNvPr id="165" name="Google Shape;165;p21"/>
          <p:cNvSpPr txBox="1">
            <a:spLocks noGrp="1"/>
          </p:cNvSpPr>
          <p:nvPr>
            <p:ph type="title"/>
          </p:nvPr>
        </p:nvSpPr>
        <p:spPr>
          <a:xfrm>
            <a:off x="114300" y="1281207"/>
            <a:ext cx="3432000" cy="378000"/>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2400" dirty="0">
                <a:solidFill>
                  <a:srgbClr val="FFFFFF"/>
                </a:solidFill>
              </a:rPr>
              <a:t>Process of SQL</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121" y="2076426"/>
            <a:ext cx="9048879" cy="4216539"/>
          </a:xfrm>
        </p:spPr>
        <p:txBody>
          <a:bodyPr/>
          <a:lstStyle/>
          <a:p>
            <a:r>
              <a:rPr lang="en-IN" sz="2000" b="1" dirty="0"/>
              <a:t>Optimization:</a:t>
            </a:r>
          </a:p>
          <a:p>
            <a:pPr marL="571500" indent="-342900">
              <a:buFont typeface="Wingdings" panose="05000000000000000000" pitchFamily="2" charset="2"/>
              <a:buChar char="Ø"/>
            </a:pPr>
            <a:r>
              <a:rPr lang="en-IN" sz="2000" b="1" dirty="0"/>
              <a:t> </a:t>
            </a:r>
            <a:r>
              <a:rPr lang="en-US" sz="1800" dirty="0"/>
              <a:t>Query optimization is a crucial phase in query processing where the database management system (DBMS) seeks to determine the most efficient way to execute a given query.</a:t>
            </a:r>
            <a:r>
              <a:rPr lang="en-IN" sz="1800" dirty="0"/>
              <a:t> </a:t>
            </a:r>
          </a:p>
          <a:p>
            <a:endParaRPr lang="en-IN" sz="1800" dirty="0"/>
          </a:p>
          <a:p>
            <a:pPr marL="514350" indent="-285750">
              <a:buFont typeface="Wingdings" panose="05000000000000000000" pitchFamily="2" charset="2"/>
              <a:buChar char="Ø"/>
            </a:pPr>
            <a:r>
              <a:rPr lang="en-US" sz="1800" dirty="0"/>
              <a:t>This process involves generating, evaluating, and selecting the best possible execution plan from many alternatives.</a:t>
            </a:r>
          </a:p>
          <a:p>
            <a:pPr marL="228600" indent="0"/>
            <a:endParaRPr lang="en-US" sz="1800" b="1" dirty="0"/>
          </a:p>
          <a:p>
            <a:r>
              <a:rPr lang="en-US" sz="1800" dirty="0"/>
              <a:t/>
            </a:r>
            <a:br>
              <a:rPr lang="en-US" sz="1800" dirty="0"/>
            </a:br>
            <a:endParaRPr lang="en-US" sz="1800" b="1" dirty="0"/>
          </a:p>
          <a:p>
            <a:endParaRPr lang="en-US" sz="1800" dirty="0"/>
          </a:p>
          <a:p>
            <a:r>
              <a:rPr lang="en-US" sz="1800" dirty="0"/>
              <a:t/>
            </a:r>
            <a:br>
              <a:rPr lang="en-US" sz="1800" dirty="0"/>
            </a:br>
            <a:endParaRPr lang="en-US" sz="1800" b="1" dirty="0"/>
          </a:p>
          <a:p>
            <a:r>
              <a:rPr lang="en-US" sz="1800" dirty="0"/>
              <a:t/>
            </a:r>
            <a:br>
              <a:rPr lang="en-US" sz="1800" dirty="0"/>
            </a:br>
            <a:endParaRPr lang="en-IN" sz="1800" b="1" dirty="0"/>
          </a:p>
        </p:txBody>
      </p:sp>
    </p:spTree>
    <p:extLst>
      <p:ext uri="{BB962C8B-B14F-4D97-AF65-F5344CB8AC3E}">
        <p14:creationId xmlns:p14="http://schemas.microsoft.com/office/powerpoint/2010/main" val="88398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23"/>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81" name="Google Shape;181;p23"/>
          <p:cNvSpPr txBox="1"/>
          <p:nvPr/>
        </p:nvSpPr>
        <p:spPr>
          <a:xfrm>
            <a:off x="242071" y="1119159"/>
            <a:ext cx="8179200" cy="4501202"/>
          </a:xfrm>
          <a:prstGeom prst="rect">
            <a:avLst/>
          </a:prstGeom>
          <a:noFill/>
          <a:ln>
            <a:noFill/>
          </a:ln>
        </p:spPr>
        <p:txBody>
          <a:bodyPr spcFirstLastPara="1" wrap="square" lIns="68575" tIns="34275" rIns="68575" bIns="34275" anchor="t" anchorCtr="0">
            <a:spAutoFit/>
          </a:bodyPr>
          <a:lstStyle/>
          <a:p>
            <a:pPr marL="457200"/>
            <a:r>
              <a:rPr lang="en-US" sz="2000" b="1" dirty="0"/>
              <a:t>Key Objectives of Query Optimization:</a:t>
            </a:r>
          </a:p>
          <a:p>
            <a:pPr marL="457200"/>
            <a:endParaRPr lang="en-US" sz="2000" b="1" dirty="0"/>
          </a:p>
          <a:p>
            <a:pPr marL="742950" indent="-285750">
              <a:buFont typeface="Arial" panose="020B0604020202020204" pitchFamily="34" charset="0"/>
              <a:buChar char="•"/>
            </a:pPr>
            <a:r>
              <a:rPr lang="en-US" sz="1800" b="1" dirty="0"/>
              <a:t>Minimize Response Time</a:t>
            </a:r>
            <a:r>
              <a:rPr lang="en-US" sz="1800" dirty="0"/>
              <a:t>: Reduce the time it takes to return the query results.</a:t>
            </a:r>
          </a:p>
          <a:p>
            <a:pPr marL="742950" indent="-285750">
              <a:buFont typeface="Arial" panose="020B0604020202020204" pitchFamily="34" charset="0"/>
              <a:buChar char="•"/>
            </a:pPr>
            <a:endParaRPr lang="en-US" sz="1800" dirty="0"/>
          </a:p>
          <a:p>
            <a:pPr marL="742950" indent="-285750">
              <a:buFont typeface="Arial" panose="020B0604020202020204" pitchFamily="34" charset="0"/>
              <a:buChar char="•"/>
            </a:pPr>
            <a:r>
              <a:rPr lang="en-US" sz="1800" b="1" dirty="0"/>
              <a:t>Minimize Resource Utilization</a:t>
            </a:r>
            <a:r>
              <a:rPr lang="en-US" sz="1800" dirty="0"/>
              <a:t>: Efficiently use system resources like CPU, memory, and disk I/O.</a:t>
            </a:r>
          </a:p>
          <a:p>
            <a:pPr marL="742950" indent="-285750">
              <a:buFont typeface="Arial" panose="020B0604020202020204" pitchFamily="34" charset="0"/>
              <a:buChar char="•"/>
            </a:pPr>
            <a:endParaRPr lang="en-US" sz="1800" dirty="0"/>
          </a:p>
          <a:p>
            <a:pPr marL="742950" indent="-285750">
              <a:buFont typeface="Arial" panose="020B0604020202020204" pitchFamily="34" charset="0"/>
              <a:buChar char="•"/>
            </a:pPr>
            <a:r>
              <a:rPr lang="en-US" sz="1800" b="1" dirty="0"/>
              <a:t>Ensure Scalability</a:t>
            </a:r>
            <a:r>
              <a:rPr lang="en-US" sz="1800" dirty="0"/>
              <a:t>: Maintain performance as the size of the database and the number of queries increase.</a:t>
            </a:r>
          </a:p>
          <a:p>
            <a:pPr marL="457200"/>
            <a:endParaRPr lang="en-US" sz="1800" dirty="0"/>
          </a:p>
          <a:p>
            <a:pPr marL="457200"/>
            <a:endParaRPr lang="en-US" sz="1800" dirty="0"/>
          </a:p>
          <a:p>
            <a:pPr marL="457200"/>
            <a:endParaRPr lang="en-US" sz="1800" b="1" dirty="0"/>
          </a:p>
          <a:p>
            <a:pPr marL="457200" lvl="0" indent="0" algn="l" rtl="0">
              <a:spcBef>
                <a:spcPts val="0"/>
              </a:spcBef>
              <a:spcAft>
                <a:spcPts val="0"/>
              </a:spcAft>
              <a:buNone/>
            </a:pPr>
            <a:endParaRPr sz="1800" dirty="0">
              <a:solidFill>
                <a:srgbClr val="333333"/>
              </a:solidFill>
            </a:endParaRPr>
          </a:p>
          <a:p>
            <a:pPr marL="0" lvl="0" indent="0" algn="l" rtl="0">
              <a:spcBef>
                <a:spcPts val="0"/>
              </a:spcBef>
              <a:spcAft>
                <a:spcPts val="0"/>
              </a:spcAft>
              <a:buNone/>
            </a:pPr>
            <a:endParaRPr sz="1800" dirty="0">
              <a:solidFill>
                <a:srgbClr val="333333"/>
              </a:solidFill>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82" name="Google Shape;182;p23"/>
          <p:cNvSpPr txBox="1">
            <a:spLocks noGrp="1"/>
          </p:cNvSpPr>
          <p:nvPr>
            <p:ph type="title"/>
          </p:nvPr>
        </p:nvSpPr>
        <p:spPr>
          <a:xfrm>
            <a:off x="114300" y="1281207"/>
            <a:ext cx="3432000" cy="378000"/>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2400">
                <a:solidFill>
                  <a:srgbClr val="FFFFFF"/>
                </a:solidFill>
              </a:rPr>
              <a:t>Advantages of SQL</a:t>
            </a:r>
            <a:endParaRPr sz="24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536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536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2202</TotalTime>
  <Words>2950</Words>
  <Application>Microsoft Office PowerPoint</Application>
  <PresentationFormat>On-screen Show (16:9)</PresentationFormat>
  <Paragraphs>305</Paragraphs>
  <Slides>49</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49</vt:i4>
      </vt:variant>
    </vt:vector>
  </HeadingPairs>
  <TitlesOfParts>
    <vt:vector size="56" baseType="lpstr">
      <vt:lpstr>Arial</vt:lpstr>
      <vt:lpstr>Calibri</vt:lpstr>
      <vt:lpstr>Cambria</vt:lpstr>
      <vt:lpstr>Times</vt:lpstr>
      <vt:lpstr>Wingdings</vt:lpstr>
      <vt:lpstr>Office Theme</vt:lpstr>
      <vt:lpstr>Office Theme</vt:lpstr>
      <vt:lpstr>Database Management System(303105203)</vt:lpstr>
      <vt:lpstr>UNIT-7</vt:lpstr>
      <vt:lpstr>Introduction:</vt:lpstr>
      <vt:lpstr> What is relational Model?</vt:lpstr>
      <vt:lpstr>Need for Querying Processing:</vt:lpstr>
      <vt:lpstr> Step in Query Processing:</vt:lpstr>
      <vt:lpstr>Process of SQL</vt:lpstr>
      <vt:lpstr>PowerPoint Presentation</vt:lpstr>
      <vt:lpstr>Advantages of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Measures of Query Cost</vt:lpstr>
      <vt:lpstr>PowerPoint Presentation</vt:lpstr>
      <vt:lpstr>PowerPoint Presentation</vt:lpstr>
      <vt:lpstr>PowerPoint Presentation</vt:lpstr>
      <vt:lpstr>File Scans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Materialized View</vt:lpstr>
      <vt:lpstr>PowerPoint Presentation</vt:lpstr>
      <vt:lpstr>Pipelining</vt:lpstr>
      <vt:lpstr>PowerPoint Presentation</vt:lpstr>
      <vt:lpstr>PowerPoint Presentation</vt:lpstr>
      <vt:lpstr>PowerPoint Presentation</vt:lpstr>
      <vt:lpstr>Query Optimization</vt:lpstr>
      <vt:lpstr>PowerPoint Presentation</vt:lpstr>
      <vt:lpstr>Equivalence Rules</vt:lpstr>
      <vt:lpstr>PowerPoint Presentation</vt:lpstr>
      <vt:lpstr>PowerPoint Presentation</vt:lpstr>
      <vt:lpstr>PowerPoint Presentation</vt:lpstr>
      <vt:lpstr>PowerPoint Presentation</vt:lpstr>
      <vt:lpstr>PowerPoint Presentation</vt:lpstr>
      <vt:lpstr>PowerPoint Presentation</vt:lpstr>
      <vt:lpstr>Cost-Based Query Optimization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cp:lastModifiedBy>shubham</cp:lastModifiedBy>
  <cp:revision>79</cp:revision>
  <dcterms:modified xsi:type="dcterms:W3CDTF">2024-09-25T13:03:55Z</dcterms:modified>
</cp:coreProperties>
</file>