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9" r:id="rId3"/>
    <p:sldId id="300" r:id="rId4"/>
    <p:sldId id="301" r:id="rId5"/>
    <p:sldId id="351" r:id="rId6"/>
    <p:sldId id="352" r:id="rId7"/>
    <p:sldId id="303" r:id="rId8"/>
    <p:sldId id="304" r:id="rId9"/>
    <p:sldId id="350" r:id="rId10"/>
    <p:sldId id="356" r:id="rId11"/>
    <p:sldId id="353" r:id="rId12"/>
    <p:sldId id="355" r:id="rId13"/>
    <p:sldId id="366" r:id="rId14"/>
    <p:sldId id="367" r:id="rId15"/>
    <p:sldId id="368" r:id="rId16"/>
    <p:sldId id="365" r:id="rId17"/>
    <p:sldId id="364" r:id="rId18"/>
    <p:sldId id="358" r:id="rId19"/>
    <p:sldId id="359" r:id="rId20"/>
    <p:sldId id="360" r:id="rId21"/>
    <p:sldId id="354" r:id="rId22"/>
    <p:sldId id="361" r:id="rId23"/>
    <p:sldId id="362" r:id="rId24"/>
    <p:sldId id="363" r:id="rId25"/>
    <p:sldId id="318" r:id="rId26"/>
    <p:sldId id="369" r:id="rId27"/>
    <p:sldId id="370" r:id="rId28"/>
    <p:sldId id="371" r:id="rId29"/>
    <p:sldId id="372" r:id="rId30"/>
    <p:sldId id="347" r:id="rId31"/>
    <p:sldId id="374" r:id="rId32"/>
    <p:sldId id="373" r:id="rId33"/>
    <p:sldId id="34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131" autoAdjust="0"/>
  </p:normalViewPr>
  <p:slideViewPr>
    <p:cSldViewPr>
      <p:cViewPr varScale="1">
        <p:scale>
          <a:sx n="80" d="100"/>
          <a:sy n="80" d="100"/>
        </p:scale>
        <p:origin x="1416" y="67"/>
      </p:cViewPr>
      <p:guideLst>
        <p:guide orient="horz" pos="2173"/>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99D8C-6E9D-4103-9A5D-A9D42E3366D1}" type="datetimeFigureOut">
              <a:rPr lang="en-US" smtClean="0"/>
              <a:pPr/>
              <a:t>6/20/2024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30761-B0E7-43CB-B3E0-FA438D126074}" type="slidenum">
              <a:rPr lang="en-US" smtClean="0"/>
              <a:pPr/>
              <a:t>‹#›</a:t>
            </a:fld>
            <a:endParaRPr lang="en-US"/>
          </a:p>
        </p:txBody>
      </p:sp>
    </p:spTree>
    <p:extLst>
      <p:ext uri="{BB962C8B-B14F-4D97-AF65-F5344CB8AC3E}">
        <p14:creationId xmlns:p14="http://schemas.microsoft.com/office/powerpoint/2010/main" val="59924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F338D9-5663-4301-9569-BD1318C8E1F7}" type="datetime1">
              <a:rPr lang="en-US" altLang="en-US"/>
              <a:pPr>
                <a:defRPr/>
              </a:pPr>
              <a:t>6/20/2024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66B348D-CAB7-4663-BB5D-4AC4DC87AEAA}" type="slidenum">
              <a:rPr lang="en-US" altLang="en-US"/>
              <a:pPr>
                <a:defRPr/>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DC2CC182-6341-45C8-8888-21A6EDA5A782}" type="datetime1">
              <a:rPr lang="en-US" altLang="en-US"/>
              <a:pPr>
                <a:defRPr/>
              </a:pPr>
              <a:t>6/20/2024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9B5E9F9-E4BE-44A2-AC70-BD33BDD09549}"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C47048BA-3233-47E7-8588-174880649D38}" type="datetime1">
              <a:rPr lang="en-US" altLang="en-US"/>
              <a:pPr>
                <a:defRPr/>
              </a:pPr>
              <a:t>6/20/2024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B566299-6726-4F15-BDD3-17E9643D81C3}"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B2BAF666-ACB1-4C2F-A3C1-14EA32E51A88}" type="datetime1">
              <a:rPr lang="en-US" altLang="en-US"/>
              <a:pPr>
                <a:defRPr/>
              </a:pPr>
              <a:t>6/20/2024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753AC78-0D0F-4783-9B77-322143940B9A}" type="slidenum">
              <a:rPr lang="en-US" altLang="en-US"/>
              <a:pPr>
                <a:defRPr/>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87929EE3-5A66-4388-A8BD-38094036C8E7}" type="datetime1">
              <a:rPr lang="en-US" altLang="en-US"/>
              <a:pPr>
                <a:defRPr/>
              </a:pPr>
              <a:t>6/20/2024</a:t>
            </a:fld>
            <a:endParaRPr lang="en-US" altLang="en-US" dirty="0"/>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2847CD8-50D2-459C-9D98-52F57BC23FBE}" type="slidenum">
              <a:rPr lang="en-US" altLang="en-US"/>
              <a:pPr>
                <a:defRPr/>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42E7140D-0438-4906-9925-C03AB696C945}" type="datetime1">
              <a:rPr lang="en-US" altLang="en-US"/>
              <a:pPr>
                <a:defRPr/>
              </a:pPr>
              <a:t>6/20/2024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829D5C0F-F154-4781-A6E5-8528FF2655C3}"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EA478EE1-E2D1-45E8-99A6-6F161A5601E4}" type="datetime1">
              <a:rPr lang="en-US" altLang="en-US"/>
              <a:pPr>
                <a:defRPr/>
              </a:pPr>
              <a:t>6/20/2024</a:t>
            </a:fld>
            <a:endParaRPr lang="en-US" altLang="en-US" dirty="0"/>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D07EEC5A-691B-4F39-BAE0-9FBA85C78452}"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86B533D6-ADA0-46D5-B070-DC8C0E8730B8}" type="datetime1">
              <a:rPr lang="en-US" altLang="en-US"/>
              <a:pPr>
                <a:defRPr/>
              </a:pPr>
              <a:t>6/20/2024</a:t>
            </a:fld>
            <a:endParaRPr lang="en-US" altLang="en-US" dirty="0"/>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3EBD1E5-3082-47B0-A3C7-CA02B3B3374A}" type="slidenum">
              <a:rPr lang="en-US" altLang="en-US"/>
              <a:pPr>
                <a:defRPr/>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423AEC7-7B03-4071-BF16-AE4EC40A7C8A}" type="datetime1">
              <a:rPr lang="en-US" altLang="en-US"/>
              <a:pPr>
                <a:defRPr/>
              </a:pPr>
              <a:t>6/20/2024</a:t>
            </a:fld>
            <a:endParaRPr lang="en-US" altLang="en-US" dirty="0"/>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DF28076B-C2A5-432A-BE1B-843C95629D3A}" type="slidenum">
              <a:rPr lang="en-US" altLang="en-US"/>
              <a:pPr>
                <a:defRPr/>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0241B1AF-172F-4E9F-96AC-A73278F877A3}" type="datetime1">
              <a:rPr lang="en-US" altLang="en-US"/>
              <a:pPr>
                <a:defRPr/>
              </a:pPr>
              <a:t>6/20/2024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0359753-D710-435B-9EDD-102863A92B8A}"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12C2EBF2-4144-476B-9D79-7AAC38A3AD88}" type="datetime1">
              <a:rPr lang="en-US" altLang="en-US"/>
              <a:pPr>
                <a:defRPr/>
              </a:pPr>
              <a:t>6/20/2024</a:t>
            </a:fld>
            <a:endParaRPr lang="en-US" altLang="en-US" dirty="0"/>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8ED2E14-32AE-4289-AF23-0A878B33EA26}"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eaLnBrk="0" hangingPunct="0">
              <a:defRPr sz="1200">
                <a:latin typeface="Calibri" panose="020F0502020204030204" pitchFamily="34" charset="0"/>
              </a:defRPr>
            </a:lvl1pPr>
          </a:lstStyle>
          <a:p>
            <a:pPr>
              <a:defRPr/>
            </a:pPr>
            <a:fld id="{1DE82976-98FE-4D89-AFAA-6414CBE03064}" type="datetime1">
              <a:rPr lang="en-US" altLang="en-US"/>
              <a:pPr>
                <a:defRPr/>
              </a:pPr>
              <a:t>6/20/2024</a:t>
            </a:fld>
            <a:endParaRPr lang="en-US" altLang="en-US" dirty="0"/>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lstStyle>
            <a:lvl1pPr algn="r" eaLnBrk="0" hangingPunct="0">
              <a:defRPr sz="1200">
                <a:latin typeface="Calibri" panose="020F0502020204030204"/>
                <a:cs typeface="+mn-cs"/>
              </a:defRPr>
            </a:lvl1pPr>
          </a:lstStyle>
          <a:p>
            <a:pPr>
              <a:defRPr/>
            </a:pPr>
            <a:fld id="{EF222336-0AAB-4F40-BCD2-BA8D6F88BF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4.xml"/><Relationship Id="rId7" Type="http://schemas.openxmlformats.org/officeDocument/2006/relationships/image" Target="../media/image5.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5.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8.xml"/><Relationship Id="rId7" Type="http://schemas.openxmlformats.org/officeDocument/2006/relationships/image" Target="../media/image5.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2.xml"/><Relationship Id="rId7" Type="http://schemas.openxmlformats.org/officeDocument/2006/relationships/image" Target="../media/image5.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6.xml"/><Relationship Id="rId7" Type="http://schemas.openxmlformats.org/officeDocument/2006/relationships/image" Target="../media/image5.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0.xml"/><Relationship Id="rId7" Type="http://schemas.openxmlformats.org/officeDocument/2006/relationships/image" Target="../media/image5.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4.xml"/><Relationship Id="rId7" Type="http://schemas.openxmlformats.org/officeDocument/2006/relationships/image" Target="../media/image5.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8.xml"/><Relationship Id="rId7" Type="http://schemas.openxmlformats.org/officeDocument/2006/relationships/image" Target="../media/image5.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2.xml"/><Relationship Id="rId7" Type="http://schemas.openxmlformats.org/officeDocument/2006/relationships/image" Target="../media/image5.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3.xm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6.xml"/><Relationship Id="rId7" Type="http://schemas.openxmlformats.org/officeDocument/2006/relationships/image" Target="../media/image5.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7.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0.xml"/><Relationship Id="rId7" Type="http://schemas.openxmlformats.org/officeDocument/2006/relationships/image" Target="../media/image5.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1.xml"/></Relationships>
</file>

<file path=ppt/slides/_rels/slide29.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7.xml"/><Relationship Id="rId7" Type="http://schemas.openxmlformats.org/officeDocument/2006/relationships/image" Target="../media/image5.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1.xml"/><Relationship Id="rId7" Type="http://schemas.openxmlformats.org/officeDocument/2006/relationships/image" Target="../media/image5.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5.xml"/><Relationship Id="rId7" Type="http://schemas.openxmlformats.org/officeDocument/2006/relationships/image" Target="../media/image5.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89.xml"/><Relationship Id="rId7"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12.png"/><Relationship Id="rId5" Type="http://schemas.openxmlformats.org/officeDocument/2006/relationships/tags" Target="../tags/tag91.xml"/><Relationship Id="rId10" Type="http://schemas.openxmlformats.org/officeDocument/2006/relationships/image" Target="../media/image11.png"/><Relationship Id="rId4" Type="http://schemas.openxmlformats.org/officeDocument/2006/relationships/tags" Target="../tags/tag90.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3.xml"/><Relationship Id="rId7" Type="http://schemas.openxmlformats.org/officeDocument/2006/relationships/image" Target="../media/image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6.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0.xml"/><Relationship Id="rId7" Type="http://schemas.openxmlformats.org/officeDocument/2006/relationships/image" Target="../media/image5.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C:\Users\parul\Desktop\temp.png"/>
          <p:cNvPicPr>
            <a:picLocks noChangeAspect="1"/>
          </p:cNvPicPr>
          <p:nvPr>
            <p:custDataLst>
              <p:tags r:id="rId1"/>
            </p:custDataLst>
          </p:nvPr>
        </p:nvPicPr>
        <p:blipFill>
          <a:blip r:embed="rId4"/>
          <a:srcRect/>
          <a:stretch>
            <a:fillRect/>
          </a:stretch>
        </p:blipFill>
        <p:spPr bwMode="auto">
          <a:xfrm>
            <a:off x="0" y="-22225"/>
            <a:ext cx="9144000" cy="6900863"/>
          </a:xfrm>
          <a:prstGeom prst="rect">
            <a:avLst/>
          </a:prstGeom>
          <a:noFill/>
          <a:ln w="9525">
            <a:noFill/>
            <a:miter lim="800000"/>
            <a:headEnd/>
            <a:tailEnd/>
          </a:ln>
        </p:spPr>
      </p:pic>
      <p:sp>
        <p:nvSpPr>
          <p:cNvPr id="2051" name="TextBox 4"/>
          <p:cNvSpPr>
            <a:spLocks noChangeArrowheads="1"/>
          </p:cNvSpPr>
          <p:nvPr>
            <p:custDataLst>
              <p:tags r:id="rId2"/>
            </p:custDataLst>
          </p:nvPr>
        </p:nvSpPr>
        <p:spPr bwMode="auto">
          <a:xfrm>
            <a:off x="304800" y="1336596"/>
            <a:ext cx="8153400" cy="2930603"/>
          </a:xfrm>
          <a:prstGeom prst="rect">
            <a:avLst/>
          </a:prstGeom>
          <a:noFill/>
          <a:ln w="9525">
            <a:noFill/>
            <a:miter lim="800000"/>
            <a:headEnd/>
            <a:tailEnd/>
          </a:ln>
        </p:spPr>
        <p:txBody>
          <a:bodyPr/>
          <a:lstStyle/>
          <a:p>
            <a:pPr algn="ctr"/>
            <a:r>
              <a:rPr lang="en-US" sz="3600" dirty="0"/>
              <a:t> </a:t>
            </a:r>
            <a:r>
              <a:rPr lang="en-US" sz="3200" b="1" dirty="0"/>
              <a:t>Database Management System </a:t>
            </a:r>
            <a:endParaRPr lang="en-US" altLang="en-US" sz="2400" b="1" dirty="0">
              <a:solidFill>
                <a:srgbClr val="000000"/>
              </a:solidFill>
              <a:latin typeface="Calibri" pitchFamily="34" charset="0"/>
              <a:cs typeface="Times New Roman" pitchFamily="18" charset="0"/>
            </a:endParaRPr>
          </a:p>
          <a:p>
            <a:pPr algn="ctr"/>
            <a:endParaRPr lang="en-US" sz="2400" b="1" dirty="0"/>
          </a:p>
          <a:p>
            <a:pPr algn="ctr"/>
            <a:r>
              <a:rPr lang="en-US" sz="2400" b="1" dirty="0"/>
              <a:t> Unit 8 - Security</a:t>
            </a:r>
          </a:p>
          <a:p>
            <a:pPr algn="ctr"/>
            <a:r>
              <a:rPr lang="en-US" altLang="en-US" sz="2400" dirty="0">
                <a:solidFill>
                  <a:srgbClr val="000000"/>
                </a:solidFill>
                <a:latin typeface="Calibri" pitchFamily="34" charset="0"/>
                <a:cs typeface="Times New Roman" pitchFamily="18" charset="0"/>
              </a:rPr>
              <a:t>Computer Science &amp; Engineering</a:t>
            </a:r>
          </a:p>
          <a:p>
            <a:pPr algn="ctr"/>
            <a:r>
              <a:rPr lang="en-US" altLang="en-US" sz="2000" dirty="0" err="1">
                <a:solidFill>
                  <a:srgbClr val="000000"/>
                </a:solidFill>
                <a:latin typeface="Calibri" pitchFamily="34" charset="0"/>
                <a:cs typeface="Times New Roman" pitchFamily="18" charset="0"/>
              </a:rPr>
              <a:t>Aarchi</a:t>
            </a:r>
            <a:r>
              <a:rPr lang="en-US" altLang="en-US" sz="2000" dirty="0">
                <a:solidFill>
                  <a:srgbClr val="000000"/>
                </a:solidFill>
                <a:latin typeface="Calibri" pitchFamily="34" charset="0"/>
                <a:cs typeface="Times New Roman" pitchFamily="18" charset="0"/>
              </a:rPr>
              <a:t> Modi(Asst. Prof. PIET-CSE)</a:t>
            </a:r>
            <a:endParaRPr lang="en-IN" altLang="en-US" sz="2000" dirty="0">
              <a:solidFill>
                <a:srgbClr val="000000"/>
              </a:solidFill>
              <a:latin typeface="Calibri" pitchFamily="34" charset="0"/>
              <a:cs typeface="Times New Roman" pitchFamily="18" charset="0"/>
            </a:endParaRPr>
          </a:p>
          <a:p>
            <a:pPr algn="ctr" eaLnBrk="0" hangingPunct="0">
              <a:buFont typeface="Arial" pitchFamily="34" charset="0"/>
              <a:buNone/>
            </a:pPr>
            <a:endParaRPr lang="en-IN" altLang="en-US" sz="3500" b="1" dirty="0">
              <a:solidFill>
                <a:srgbClr val="000000"/>
              </a:solidFill>
              <a:latin typeface="Calibri" pitchFamily="34" charset="0"/>
              <a:cs typeface="Times New Roman" pitchFamily="18" charset="0"/>
            </a:endParaRPr>
          </a:p>
        </p:txBody>
      </p:sp>
      <p:pic>
        <p:nvPicPr>
          <p:cNvPr id="2052" name="Audio 2">
            <a:hlinkClick r:id="" action="ppaction://media"/>
          </p:cNvPr>
          <p:cNvPicPr>
            <a:picLocks noChangeAspect="1"/>
          </p:cNvPicPr>
          <p:nvPr/>
        </p:nvPicPr>
        <p:blipFill>
          <a:blip r:embed="rId5"/>
          <a:srcRect/>
          <a:stretch>
            <a:fillRect/>
          </a:stretch>
        </p:blipFill>
        <p:spPr bwMode="auto">
          <a:xfrm>
            <a:off x="8318500" y="6032500"/>
            <a:ext cx="609600" cy="609600"/>
          </a:xfrm>
          <a:prstGeom prst="rect">
            <a:avLst/>
          </a:prstGeom>
          <a:noFill/>
          <a:ln w="9525">
            <a:noFill/>
            <a:miter lim="800000"/>
            <a:headEnd/>
            <a:tailEnd/>
          </a:ln>
        </p:spPr>
      </p:pic>
      <p:pic>
        <p:nvPicPr>
          <p:cNvPr id="7" name="Picture 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152400"/>
            <a:ext cx="3276600" cy="1143000"/>
          </a:xfrm>
          <a:prstGeom prst="rect">
            <a:avLst/>
          </a:prstGeom>
          <a:noFill/>
          <a:ln>
            <a:noFill/>
          </a:ln>
        </p:spPr>
      </p:pic>
      <p:sp>
        <p:nvSpPr>
          <p:cNvPr id="8" name="TextBox 7"/>
          <p:cNvSpPr txBox="1"/>
          <p:nvPr/>
        </p:nvSpPr>
        <p:spPr>
          <a:xfrm>
            <a:off x="3505200" y="228600"/>
            <a:ext cx="5422900" cy="1107996"/>
          </a:xfrm>
          <a:prstGeom prst="rect">
            <a:avLst/>
          </a:prstGeom>
          <a:noFill/>
        </p:spPr>
        <p:txBody>
          <a:bodyPr wrap="square" rtlCol="0">
            <a:spAutoFit/>
          </a:bodyPr>
          <a:lstStyle/>
          <a:p>
            <a:r>
              <a:rPr lang="en-US" sz="1600" b="1" dirty="0"/>
              <a:t>PARUL INSTITUTE OF ENGINEERING &amp;TECHNOLOGY</a:t>
            </a:r>
            <a:endParaRPr lang="en-US" sz="1600" dirty="0"/>
          </a:p>
          <a:p>
            <a:r>
              <a:rPr lang="en-US" sz="1600" b="1" dirty="0"/>
              <a:t>FACULTY OF ENGINEERING &amp; TECHNOLOGY</a:t>
            </a:r>
            <a:endParaRPr lang="en-US" sz="1600" dirty="0"/>
          </a:p>
          <a:p>
            <a:r>
              <a:rPr lang="en-US" sz="1600" b="1" dirty="0"/>
              <a:t>PARULUNIVERSITY</a:t>
            </a:r>
            <a:endParaRPr lang="en-US" dirty="0"/>
          </a:p>
          <a:p>
            <a:endParaRPr lang="en-US" dirty="0"/>
          </a:p>
        </p:txBody>
      </p:sp>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33337"/>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US" b="1" dirty="0">
                <a:solidFill>
                  <a:schemeClr val="bg1"/>
                </a:solidFill>
              </a:rPr>
              <a:t>How DBMS helps maintain data integrity:</a:t>
            </a:r>
            <a:endParaRPr lang="en-IN" b="1" dirty="0">
              <a:solidFill>
                <a:schemeClr val="bg1"/>
              </a:solidFill>
              <a:effectLs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75260" y="2290127"/>
            <a:ext cx="8763000" cy="4478149"/>
          </a:xfrm>
          <a:prstGeom prst="rect">
            <a:avLst/>
          </a:prstGeom>
          <a:noFill/>
        </p:spPr>
        <p:txBody>
          <a:bodyPr wrap="square">
            <a:spAutoFit/>
          </a:bodyPr>
          <a:lstStyle/>
          <a:p>
            <a:r>
              <a:rPr lang="en-US" sz="1900" dirty="0"/>
              <a:t>Maintaining data integrity is crucial for several reasons:</a:t>
            </a:r>
          </a:p>
          <a:p>
            <a:endParaRPr lang="en-US" sz="1900" dirty="0"/>
          </a:p>
          <a:p>
            <a:r>
              <a:rPr lang="en-US" sz="1900" b="1" dirty="0"/>
              <a:t>Data Validation Rules:</a:t>
            </a:r>
            <a:r>
              <a:rPr lang="en-US" sz="1900" dirty="0"/>
              <a:t> DBMS allows defining rules that restrict the type of data that can be entered into specific fields.</a:t>
            </a:r>
          </a:p>
          <a:p>
            <a:endParaRPr lang="en-US" sz="1900" dirty="0"/>
          </a:p>
          <a:p>
            <a:r>
              <a:rPr lang="en-US" sz="1900" b="1" dirty="0"/>
              <a:t>Constraints:</a:t>
            </a:r>
            <a:r>
              <a:rPr lang="en-US" sz="1900" dirty="0"/>
              <a:t> Primary keys, foreign keys, and other constraints enforce data consistency and prevent inconsistencies like duplicate entries or orphaned records.</a:t>
            </a:r>
          </a:p>
          <a:p>
            <a:endParaRPr lang="en-US" sz="1900" dirty="0"/>
          </a:p>
          <a:p>
            <a:r>
              <a:rPr lang="en-US" sz="1900" b="1" dirty="0"/>
              <a:t>Transaction Management:</a:t>
            </a:r>
            <a:r>
              <a:rPr lang="en-US" sz="1900" dirty="0"/>
              <a:t> Transactions ensure data updates are atomic (all or nothing). This prevents partial or incomplete modifications that could compromise data integrity.</a:t>
            </a:r>
          </a:p>
          <a:p>
            <a:endParaRPr lang="en-US" sz="1900" dirty="0"/>
          </a:p>
          <a:p>
            <a:r>
              <a:rPr lang="en-US" sz="1900" b="1" dirty="0"/>
              <a:t>Data Cleaning Techniques:</a:t>
            </a:r>
            <a:r>
              <a:rPr lang="en-US" sz="1900" dirty="0"/>
              <a:t> Regular data cleansing processes can identify and correct errors or inconsistencies in existing data.</a:t>
            </a: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1593902458"/>
      </p:ext>
    </p:extLst>
  </p:cSld>
  <p:clrMapOvr>
    <a:masterClrMapping/>
  </p:clrMapOvr>
  <p:transition advTm="7742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4400" b="1" dirty="0">
                <a:solidFill>
                  <a:schemeClr val="bg1"/>
                </a:solidFill>
              </a:rPr>
              <a:t>Access Control (DAC, RBAC, MAC)</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23F1F26E-CB56-7BCC-C4DB-B2E4E65AB217}"/>
              </a:ext>
            </a:extLst>
          </p:cNvPr>
          <p:cNvSpPr txBox="1"/>
          <p:nvPr/>
        </p:nvSpPr>
        <p:spPr>
          <a:xfrm>
            <a:off x="190500" y="2514600"/>
            <a:ext cx="8877300" cy="4247317"/>
          </a:xfrm>
          <a:prstGeom prst="rect">
            <a:avLst/>
          </a:prstGeom>
          <a:noFill/>
        </p:spPr>
        <p:txBody>
          <a:bodyPr wrap="square">
            <a:spAutoFit/>
          </a:bodyPr>
          <a:lstStyle/>
          <a:p>
            <a:r>
              <a:rPr lang="en-US" dirty="0"/>
              <a:t>Access control in DBMS (Database Management System) refers to a set of security mechanisms that regulate how users interact with the database. It ensures that only authorized users can access the database, and even then, it defines what actions they can perform on specific data.</a:t>
            </a:r>
          </a:p>
          <a:p>
            <a:endParaRPr lang="en-US" dirty="0"/>
          </a:p>
          <a:p>
            <a:r>
              <a:rPr lang="en-US" dirty="0"/>
              <a:t>Here's a breakdown of the key components of access control:</a:t>
            </a:r>
          </a:p>
          <a:p>
            <a:endParaRPr lang="en-US" dirty="0"/>
          </a:p>
          <a:p>
            <a:pPr>
              <a:buFont typeface="Arial" panose="020B0604020202020204" pitchFamily="34" charset="0"/>
              <a:buChar char="•"/>
            </a:pPr>
            <a:r>
              <a:rPr lang="en-US" b="1" dirty="0"/>
              <a:t>Authentication:</a:t>
            </a:r>
            <a:r>
              <a:rPr lang="en-US" dirty="0"/>
              <a:t> The process of verifying a user's identity. Users typically provide credentials like username and password during login. The DBMS checks these credentials against a stored database of authorized users.</a:t>
            </a:r>
          </a:p>
          <a:p>
            <a:pPr>
              <a:buFont typeface="Arial" panose="020B0604020202020204" pitchFamily="34" charset="0"/>
              <a:buChar char="•"/>
            </a:pPr>
            <a:endParaRPr lang="en-US" dirty="0"/>
          </a:p>
          <a:p>
            <a:pPr>
              <a:buFont typeface="Arial" panose="020B0604020202020204" pitchFamily="34" charset="0"/>
              <a:buChar char="•"/>
            </a:pPr>
            <a:r>
              <a:rPr lang="en-US" b="1" dirty="0"/>
              <a:t>Authorization:</a:t>
            </a:r>
            <a:r>
              <a:rPr lang="en-US" dirty="0"/>
              <a:t> The process of determining what a user can do with the database after successful authentication. It defines the level of access (permissions) a user has for specific data or functionalities within the database.</a:t>
            </a:r>
          </a:p>
          <a:p>
            <a:endParaRPr lang="en-IN" dirty="0"/>
          </a:p>
        </p:txBody>
      </p:sp>
    </p:spTree>
    <p:extLst>
      <p:ext uri="{BB962C8B-B14F-4D97-AF65-F5344CB8AC3E}">
        <p14:creationId xmlns:p14="http://schemas.microsoft.com/office/powerpoint/2010/main" val="888743802"/>
      </p:ext>
    </p:extLst>
  </p:cSld>
  <p:clrMapOvr>
    <a:masterClrMapping/>
  </p:clrMapOvr>
  <p:transition advTm="7742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IN" sz="4400" b="1" dirty="0">
                <a:solidFill>
                  <a:schemeClr val="bg1"/>
                </a:solidFill>
              </a:rPr>
              <a:t>Authentication and Authorization</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F1989FB4-CC2E-F3ED-70D4-C249CB6D8026}"/>
              </a:ext>
            </a:extLst>
          </p:cNvPr>
          <p:cNvSpPr txBox="1"/>
          <p:nvPr/>
        </p:nvSpPr>
        <p:spPr>
          <a:xfrm>
            <a:off x="396240" y="2675274"/>
            <a:ext cx="8138160" cy="1938992"/>
          </a:xfrm>
          <a:prstGeom prst="rect">
            <a:avLst/>
          </a:prstGeom>
          <a:noFill/>
        </p:spPr>
        <p:txBody>
          <a:bodyPr wrap="square">
            <a:spAutoFit/>
          </a:bodyPr>
          <a:lstStyle/>
          <a:p>
            <a:r>
              <a:rPr lang="en-US" sz="2400" dirty="0"/>
              <a:t>In DBMS authentication and authorization are two crucial security mechanisms that work together to control access to data. They act like a layered security approach to ensure only authorized users can access and modify data within the database.</a:t>
            </a:r>
            <a:endParaRPr lang="en-IN" sz="2400" dirty="0"/>
          </a:p>
        </p:txBody>
      </p:sp>
    </p:spTree>
    <p:extLst>
      <p:ext uri="{BB962C8B-B14F-4D97-AF65-F5344CB8AC3E}">
        <p14:creationId xmlns:p14="http://schemas.microsoft.com/office/powerpoint/2010/main" val="4073910981"/>
      </p:ext>
    </p:extLst>
  </p:cSld>
  <p:clrMapOvr>
    <a:masterClrMapping/>
  </p:clrMapOvr>
  <p:transition advTm="7742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7B150-C40D-5509-3791-1BADB70CFC3D}"/>
              </a:ext>
            </a:extLst>
          </p:cNvPr>
          <p:cNvSpPr txBox="1"/>
          <p:nvPr/>
        </p:nvSpPr>
        <p:spPr>
          <a:xfrm>
            <a:off x="76200" y="381000"/>
            <a:ext cx="8991600" cy="5355312"/>
          </a:xfrm>
          <a:prstGeom prst="rect">
            <a:avLst/>
          </a:prstGeom>
          <a:noFill/>
        </p:spPr>
        <p:txBody>
          <a:bodyPr wrap="square">
            <a:spAutoFit/>
          </a:bodyPr>
          <a:lstStyle/>
          <a:p>
            <a:r>
              <a:rPr lang="en-US" b="1" dirty="0"/>
              <a:t>1. RBAC (Role-Based Access Control):</a:t>
            </a:r>
            <a:endParaRPr lang="en-US" dirty="0"/>
          </a:p>
          <a:p>
            <a:r>
              <a:rPr lang="en-US" dirty="0"/>
              <a:t>RBAC focuses on user roles within the organization. Permissions are assigned to roles, and users are then assigned to appropriate roles based on their job functions and responsibilities.</a:t>
            </a:r>
          </a:p>
          <a:p>
            <a:endParaRPr lang="en-US" dirty="0"/>
          </a:p>
          <a:p>
            <a:endParaRPr lang="en-US" dirty="0"/>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b="1" dirty="0"/>
              <a:t>Simplified Administration:</a:t>
            </a:r>
            <a:r>
              <a:rPr lang="en-US" dirty="0"/>
              <a:t> Managing access control becomes easier by defining permissions at the role level rather than for individual users.</a:t>
            </a:r>
          </a:p>
          <a:p>
            <a:pPr marL="742950" lvl="1" indent="-285750">
              <a:buFont typeface="Arial" panose="020B0604020202020204" pitchFamily="34" charset="0"/>
              <a:buChar char="•"/>
            </a:pPr>
            <a:r>
              <a:rPr lang="en-US" b="1" dirty="0"/>
              <a:t>Improved Security:</a:t>
            </a:r>
            <a:r>
              <a:rPr lang="en-US" dirty="0"/>
              <a:t> Reduces the risk of unauthorized access by granting permissions based on job requirements, not individual users.</a:t>
            </a:r>
          </a:p>
          <a:p>
            <a:pPr marL="742950" lvl="1" indent="-285750">
              <a:buFont typeface="Arial" panose="020B0604020202020204" pitchFamily="34" charset="0"/>
              <a:buChar char="•"/>
            </a:pPr>
            <a:r>
              <a:rPr lang="en-US" b="1" dirty="0"/>
              <a:t>Scalability:</a:t>
            </a:r>
            <a:r>
              <a:rPr lang="en-US" dirty="0"/>
              <a:t> Adapts well to changes in personnel and organizational structure as permissions are tied to roles, not specific users.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Example:</a:t>
            </a:r>
            <a:r>
              <a:rPr lang="en-US" dirty="0"/>
              <a:t> In a company, the "Sales Manager" role might have permission to view and edit customer data, while the "Customer Service Representative" role might only have permission to view customer information</a:t>
            </a:r>
          </a:p>
        </p:txBody>
      </p:sp>
    </p:spTree>
    <p:extLst>
      <p:ext uri="{BB962C8B-B14F-4D97-AF65-F5344CB8AC3E}">
        <p14:creationId xmlns:p14="http://schemas.microsoft.com/office/powerpoint/2010/main" val="42679056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0DC81-49E1-7DD0-E58F-9A7803AD1E30}"/>
              </a:ext>
            </a:extLst>
          </p:cNvPr>
          <p:cNvSpPr>
            <a:spLocks noGrp="1"/>
          </p:cNvSpPr>
          <p:nvPr>
            <p:ph idx="1"/>
          </p:nvPr>
        </p:nvSpPr>
        <p:spPr>
          <a:xfrm>
            <a:off x="457200" y="685800"/>
            <a:ext cx="8229600" cy="5867400"/>
          </a:xfrm>
        </p:spPr>
        <p:txBody>
          <a:bodyPr/>
          <a:lstStyle/>
          <a:p>
            <a:r>
              <a:rPr lang="en-US" sz="1800" b="1" dirty="0"/>
              <a:t>2. DAC (Discretionary Access Control):</a:t>
            </a:r>
            <a:endParaRPr lang="en-US" sz="1800" dirty="0"/>
          </a:p>
          <a:p>
            <a:pPr marL="0" indent="0">
              <a:buNone/>
            </a:pPr>
            <a:r>
              <a:rPr lang="en-US" sz="1800" dirty="0"/>
              <a:t>DAC grants individual users the authority to control access to specific data objects (e.g., tables, files) they own or have been granted access to. Users can grant permissions (read, write, delete) to other users at their discretion.</a:t>
            </a:r>
          </a:p>
          <a:p>
            <a:pPr marL="0" indent="0">
              <a:buNone/>
            </a:pPr>
            <a:endParaRPr lang="en-US" sz="1800" dirty="0"/>
          </a:p>
          <a:p>
            <a:pPr>
              <a:buFont typeface="Arial" panose="020B0604020202020204" pitchFamily="34" charset="0"/>
              <a:buChar char="•"/>
            </a:pPr>
            <a:r>
              <a:rPr lang="en-US" sz="1800" b="1" dirty="0"/>
              <a:t>Benefits:</a:t>
            </a:r>
            <a:endParaRPr lang="en-US" sz="1800" dirty="0"/>
          </a:p>
          <a:p>
            <a:pPr marL="742950" lvl="1" indent="-285750">
              <a:buFont typeface="Arial" panose="020B0604020202020204" pitchFamily="34" charset="0"/>
              <a:buChar char="•"/>
            </a:pPr>
            <a:r>
              <a:rPr lang="en-US" sz="1800" b="1" dirty="0"/>
              <a:t>Flexibility:</a:t>
            </a:r>
            <a:r>
              <a:rPr lang="en-US" sz="1800" dirty="0"/>
              <a:t> Allows users to share data with specific colleagues as needed.</a:t>
            </a:r>
          </a:p>
          <a:p>
            <a:pPr marL="742950" lvl="1" indent="-285750">
              <a:buFont typeface="Arial" panose="020B0604020202020204" pitchFamily="34" charset="0"/>
              <a:buChar char="•"/>
            </a:pPr>
            <a:r>
              <a:rPr lang="en-US" sz="1800" b="1" dirty="0"/>
              <a:t>Simplicity:</a:t>
            </a:r>
            <a:r>
              <a:rPr lang="en-US" sz="1800" dirty="0"/>
              <a:t> Relatively easy to implement for small-scale environments.</a:t>
            </a:r>
          </a:p>
          <a:p>
            <a:pPr>
              <a:buFont typeface="Arial" panose="020B0604020202020204" pitchFamily="34" charset="0"/>
              <a:buChar char="•"/>
            </a:pPr>
            <a:r>
              <a:rPr lang="en-US" sz="1800" b="1" dirty="0"/>
              <a:t>Drawbacks:</a:t>
            </a:r>
            <a:endParaRPr lang="en-US" sz="1800" dirty="0"/>
          </a:p>
          <a:p>
            <a:pPr marL="742950" lvl="1" indent="-285750">
              <a:buFont typeface="Arial" panose="020B0604020202020204" pitchFamily="34" charset="0"/>
              <a:buChar char="•"/>
            </a:pPr>
            <a:r>
              <a:rPr lang="en-US" sz="1800" b="1" dirty="0"/>
              <a:t>Security Concerns:</a:t>
            </a:r>
            <a:r>
              <a:rPr lang="en-US" sz="1800" dirty="0"/>
              <a:t> Increased risk of unauthorized access if users grant permissions carelessly.</a:t>
            </a:r>
          </a:p>
          <a:p>
            <a:pPr marL="742950" lvl="1" indent="-285750">
              <a:buFont typeface="Arial" panose="020B0604020202020204" pitchFamily="34" charset="0"/>
              <a:buChar char="•"/>
            </a:pPr>
            <a:r>
              <a:rPr lang="en-US" sz="1800" b="1" dirty="0"/>
              <a:t>Management Complexity:</a:t>
            </a:r>
            <a:r>
              <a:rPr lang="en-US" sz="1800" dirty="0"/>
              <a:t> Administering access becomes cumbersome in larger environments with many users and data objects.</a:t>
            </a:r>
          </a:p>
          <a:p>
            <a:pPr marL="742950" lvl="1" indent="-285750">
              <a:buFont typeface="Arial" panose="020B0604020202020204" pitchFamily="34" charset="0"/>
              <a:buChar char="•"/>
            </a:pPr>
            <a:endParaRPr lang="en-US" sz="1800" dirty="0"/>
          </a:p>
          <a:p>
            <a:pPr marL="742950" lvl="1" indent="-285750">
              <a:buFont typeface="Arial" panose="020B0604020202020204" pitchFamily="34" charset="0"/>
              <a:buChar char="•"/>
            </a:pPr>
            <a:endParaRPr lang="en-US" sz="1800" dirty="0"/>
          </a:p>
          <a:p>
            <a:pPr>
              <a:buFont typeface="Arial" panose="020B0604020202020204" pitchFamily="34" charset="0"/>
              <a:buChar char="•"/>
            </a:pPr>
            <a:r>
              <a:rPr lang="en-US" sz="1800" b="1" dirty="0"/>
              <a:t>Example:</a:t>
            </a:r>
            <a:r>
              <a:rPr lang="en-US" sz="1800" dirty="0"/>
              <a:t> A project manager might grant read access to a project report to specific team members for collaboration purposes.</a:t>
            </a:r>
          </a:p>
          <a:p>
            <a:endParaRPr lang="en-IN" dirty="0"/>
          </a:p>
        </p:txBody>
      </p:sp>
    </p:spTree>
    <p:extLst>
      <p:ext uri="{BB962C8B-B14F-4D97-AF65-F5344CB8AC3E}">
        <p14:creationId xmlns:p14="http://schemas.microsoft.com/office/powerpoint/2010/main" val="6009507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AB538-6072-AB56-7C2D-01695D3FD10F}"/>
              </a:ext>
            </a:extLst>
          </p:cNvPr>
          <p:cNvSpPr>
            <a:spLocks noGrp="1"/>
          </p:cNvSpPr>
          <p:nvPr>
            <p:ph idx="1"/>
          </p:nvPr>
        </p:nvSpPr>
        <p:spPr>
          <a:xfrm>
            <a:off x="0" y="381000"/>
            <a:ext cx="9144000" cy="6477000"/>
          </a:xfrm>
        </p:spPr>
        <p:txBody>
          <a:bodyPr/>
          <a:lstStyle/>
          <a:p>
            <a:r>
              <a:rPr lang="en-US" sz="1800" b="1" dirty="0"/>
              <a:t>3. MAC (Mandatory Access Control):</a:t>
            </a:r>
            <a:endParaRPr lang="en-US" sz="1800" dirty="0"/>
          </a:p>
          <a:p>
            <a:pPr marL="0" indent="0">
              <a:buNone/>
            </a:pPr>
            <a:r>
              <a:rPr lang="en-US" sz="1800" dirty="0"/>
              <a:t>MAC enforces a centralized, pre-defined security policy that dictates access permissions. Users have no control over access levels. The system administrator defines access rules based on security classifications (e.g., top secret, confidential) assigned to data and user clearances.</a:t>
            </a:r>
          </a:p>
          <a:p>
            <a:pPr marL="0" indent="0">
              <a:buNone/>
            </a:pPr>
            <a:endParaRPr lang="en-US" sz="1800" dirty="0"/>
          </a:p>
          <a:p>
            <a:pPr>
              <a:buFont typeface="Arial" panose="020B0604020202020204" pitchFamily="34" charset="0"/>
              <a:buChar char="•"/>
            </a:pPr>
            <a:r>
              <a:rPr lang="en-US" sz="1800" b="1" dirty="0"/>
              <a:t>Benefits:</a:t>
            </a:r>
            <a:endParaRPr lang="en-US" sz="1800" dirty="0"/>
          </a:p>
          <a:p>
            <a:pPr marL="742950" lvl="1" indent="-285750">
              <a:buFont typeface="Arial" panose="020B0604020202020204" pitchFamily="34" charset="0"/>
              <a:buChar char="•"/>
            </a:pPr>
            <a:r>
              <a:rPr lang="en-US" sz="1800" b="1" dirty="0"/>
              <a:t>High Security:</a:t>
            </a:r>
            <a:r>
              <a:rPr lang="en-US" sz="1800" dirty="0"/>
              <a:t> Provides the strictest access control, ideal for highly sensitive data.</a:t>
            </a:r>
          </a:p>
          <a:p>
            <a:pPr>
              <a:buFont typeface="Arial" panose="020B0604020202020204" pitchFamily="34" charset="0"/>
              <a:buChar char="•"/>
            </a:pPr>
            <a:r>
              <a:rPr lang="en-US" sz="1800" b="1" dirty="0"/>
              <a:t>Drawbacks:</a:t>
            </a:r>
            <a:endParaRPr lang="en-US" sz="1800" dirty="0"/>
          </a:p>
          <a:p>
            <a:pPr marL="742950" lvl="1" indent="-285750">
              <a:buFont typeface="Arial" panose="020B0604020202020204" pitchFamily="34" charset="0"/>
              <a:buChar char="•"/>
            </a:pPr>
            <a:r>
              <a:rPr lang="en-US" sz="1800" b="1" dirty="0"/>
              <a:t>Limited Flexibility:</a:t>
            </a:r>
            <a:r>
              <a:rPr lang="en-US" sz="1800" dirty="0"/>
              <a:t> Inflexible for dynamic environments where access needs might change frequently.</a:t>
            </a:r>
          </a:p>
          <a:p>
            <a:pPr marL="742950" lvl="1" indent="-285750">
              <a:buFont typeface="Arial" panose="020B0604020202020204" pitchFamily="34" charset="0"/>
              <a:buChar char="•"/>
            </a:pPr>
            <a:r>
              <a:rPr lang="en-US" sz="1800" b="1" dirty="0"/>
              <a:t>Complex Administration:</a:t>
            </a:r>
            <a:r>
              <a:rPr lang="en-US" sz="1800" dirty="0"/>
              <a:t> Requires significant effort to define and maintain security classifications and user clearances.</a:t>
            </a:r>
          </a:p>
          <a:p>
            <a:pPr marL="742950" lvl="1" indent="-285750">
              <a:buFont typeface="Arial" panose="020B0604020202020204" pitchFamily="34" charset="0"/>
              <a:buChar char="•"/>
            </a:pPr>
            <a:endParaRPr lang="en-US" sz="1800" dirty="0"/>
          </a:p>
          <a:p>
            <a:pPr marL="742950" lvl="1" indent="-285750">
              <a:buFont typeface="Arial" panose="020B0604020202020204" pitchFamily="34" charset="0"/>
              <a:buChar char="•"/>
            </a:pPr>
            <a:endParaRPr lang="en-US" sz="1800" dirty="0"/>
          </a:p>
          <a:p>
            <a:pPr>
              <a:buFont typeface="Arial" panose="020B0604020202020204" pitchFamily="34" charset="0"/>
              <a:buChar char="•"/>
            </a:pPr>
            <a:r>
              <a:rPr lang="en-US" sz="1800" b="1" dirty="0"/>
              <a:t>Example:</a:t>
            </a:r>
            <a:r>
              <a:rPr lang="en-US" sz="1800" dirty="0"/>
              <a:t> This model is often used in government agencies or military systems where data is classified based on security levels.</a:t>
            </a:r>
          </a:p>
          <a:p>
            <a:endParaRPr lang="en-IN" dirty="0"/>
          </a:p>
        </p:txBody>
      </p:sp>
    </p:spTree>
    <p:extLst>
      <p:ext uri="{BB962C8B-B14F-4D97-AF65-F5344CB8AC3E}">
        <p14:creationId xmlns:p14="http://schemas.microsoft.com/office/powerpoint/2010/main" val="22599905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2800" b="1" dirty="0">
                <a:solidFill>
                  <a:schemeClr val="bg1"/>
                </a:solidFill>
              </a:rPr>
              <a:t>Access Control models</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F1989FB4-CC2E-F3ED-70D4-C249CB6D8026}"/>
              </a:ext>
            </a:extLst>
          </p:cNvPr>
          <p:cNvSpPr txBox="1"/>
          <p:nvPr/>
        </p:nvSpPr>
        <p:spPr>
          <a:xfrm>
            <a:off x="161924" y="2241550"/>
            <a:ext cx="8905875" cy="4801314"/>
          </a:xfrm>
          <a:prstGeom prst="rect">
            <a:avLst/>
          </a:prstGeom>
          <a:noFill/>
        </p:spPr>
        <p:txBody>
          <a:bodyPr wrap="square">
            <a:spAutoFit/>
          </a:bodyPr>
          <a:lstStyle/>
          <a:p>
            <a:r>
              <a:rPr lang="en-US" sz="2400" dirty="0"/>
              <a:t>RBAC, DAC, and MAC are three different access control models that define how users interact with and manage data. Each model offers a distinct approach to authorization and access permissions.</a:t>
            </a:r>
          </a:p>
          <a:p>
            <a:endParaRPr lang="en-US" sz="2400" dirty="0"/>
          </a:p>
          <a:p>
            <a:r>
              <a:rPr lang="en-US" b="1" dirty="0"/>
              <a:t>Choosing the Right Model:</a:t>
            </a:r>
            <a:endParaRPr lang="en-US" dirty="0"/>
          </a:p>
          <a:p>
            <a:r>
              <a:rPr lang="en-US" dirty="0"/>
              <a:t>The choice of access control model depends on the specific needs of the organization and the sensitivity of the data:</a:t>
            </a:r>
          </a:p>
          <a:p>
            <a:pPr>
              <a:buFont typeface="Arial" panose="020B0604020202020204" pitchFamily="34" charset="0"/>
              <a:buChar char="•"/>
            </a:pPr>
            <a:r>
              <a:rPr lang="en-US" b="1" dirty="0"/>
              <a:t>RBAC:</a:t>
            </a:r>
            <a:r>
              <a:rPr lang="en-US" dirty="0"/>
              <a:t> A good choice for most organizations due to its balance of security, manageability, and scalability.</a:t>
            </a:r>
          </a:p>
          <a:p>
            <a:pPr>
              <a:buFont typeface="Arial" panose="020B0604020202020204" pitchFamily="34" charset="0"/>
              <a:buChar char="•"/>
            </a:pPr>
            <a:r>
              <a:rPr lang="en-US" b="1" dirty="0"/>
              <a:t>DAC:</a:t>
            </a:r>
            <a:r>
              <a:rPr lang="en-US" dirty="0"/>
              <a:t> Suitable for smaller environments with well-defined ownership of data objects, but security concerns increase with larger scales.</a:t>
            </a:r>
          </a:p>
          <a:p>
            <a:pPr>
              <a:buFont typeface="Arial" panose="020B0604020202020204" pitchFamily="34" charset="0"/>
              <a:buChar char="•"/>
            </a:pPr>
            <a:r>
              <a:rPr lang="en-US" b="1" dirty="0"/>
              <a:t>MAC:</a:t>
            </a:r>
            <a:r>
              <a:rPr lang="en-US" dirty="0"/>
              <a:t> Best suited for environments with highly sensitive data requiring the strictest access control measures.</a:t>
            </a:r>
          </a:p>
          <a:p>
            <a:endParaRPr lang="en-IN" sz="2400" dirty="0"/>
          </a:p>
        </p:txBody>
      </p:sp>
    </p:spTree>
    <p:extLst>
      <p:ext uri="{BB962C8B-B14F-4D97-AF65-F5344CB8AC3E}">
        <p14:creationId xmlns:p14="http://schemas.microsoft.com/office/powerpoint/2010/main" val="1014759197"/>
      </p:ext>
    </p:extLst>
  </p:cSld>
  <p:clrMapOvr>
    <a:masterClrMapping/>
  </p:clrMapOvr>
  <p:transition advTm="7742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IN" sz="4400" b="1" dirty="0">
                <a:solidFill>
                  <a:schemeClr val="bg1"/>
                </a:solidFill>
              </a:rPr>
              <a:t>Benefits of Access Control:</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6" name="TextBox 5">
            <a:extLst>
              <a:ext uri="{FF2B5EF4-FFF2-40B4-BE49-F238E27FC236}">
                <a16:creationId xmlns:a16="http://schemas.microsoft.com/office/drawing/2014/main" id="{0A3E87CC-3709-21B9-916B-2972CDDD68A9}"/>
              </a:ext>
            </a:extLst>
          </p:cNvPr>
          <p:cNvSpPr txBox="1"/>
          <p:nvPr/>
        </p:nvSpPr>
        <p:spPr>
          <a:xfrm>
            <a:off x="86520" y="2359024"/>
            <a:ext cx="9057480" cy="2308324"/>
          </a:xfrm>
          <a:prstGeom prst="rect">
            <a:avLst/>
          </a:prstGeom>
          <a:noFill/>
        </p:spPr>
        <p:txBody>
          <a:bodyPr wrap="square">
            <a:spAutoFit/>
          </a:bodyPr>
          <a:lstStyle/>
          <a:p>
            <a:r>
              <a:rPr lang="en-US" b="1" dirty="0"/>
              <a:t>Data Security:</a:t>
            </a:r>
            <a:r>
              <a:rPr lang="en-US" dirty="0"/>
              <a:t> Prevents unauthorized access to sensitive data, protecting confidential information like customer records, financial data, or intellectual property.</a:t>
            </a:r>
          </a:p>
          <a:p>
            <a:r>
              <a:rPr lang="en-US" b="1" dirty="0"/>
              <a:t>Data Integrity:</a:t>
            </a:r>
            <a:r>
              <a:rPr lang="en-US" dirty="0"/>
              <a:t> Reduces the risk of accidental or malicious data modification by restricting unauthorized users from modifying data they shouldn't access.</a:t>
            </a:r>
          </a:p>
          <a:p>
            <a:r>
              <a:rPr lang="en-US" b="1" dirty="0"/>
              <a:t>Compliance:</a:t>
            </a:r>
            <a:r>
              <a:rPr lang="en-US" dirty="0"/>
              <a:t> Helps organizations comply with regulations that require data privacy and security.</a:t>
            </a:r>
          </a:p>
          <a:p>
            <a:r>
              <a:rPr lang="en-US" b="1"/>
              <a:t>Improved Efficiency:</a:t>
            </a:r>
            <a:r>
              <a:rPr lang="en-US"/>
              <a:t> Streamlines database management by ensuring users only have access to the data they need for their tasks.</a:t>
            </a:r>
            <a:endParaRPr lang="en-IN" dirty="0"/>
          </a:p>
        </p:txBody>
      </p:sp>
    </p:spTree>
    <p:extLst>
      <p:ext uri="{BB962C8B-B14F-4D97-AF65-F5344CB8AC3E}">
        <p14:creationId xmlns:p14="http://schemas.microsoft.com/office/powerpoint/2010/main" val="2204003649"/>
      </p:ext>
    </p:extLst>
  </p:cSld>
  <p:clrMapOvr>
    <a:masterClrMapping/>
  </p:clrMapOvr>
  <p:transition advTm="7742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A63E-6338-8B17-BEA1-61F51F26142C}"/>
              </a:ext>
            </a:extLst>
          </p:cNvPr>
          <p:cNvSpPr>
            <a:spLocks noGrp="1"/>
          </p:cNvSpPr>
          <p:nvPr>
            <p:ph type="title"/>
          </p:nvPr>
        </p:nvSpPr>
        <p:spPr/>
        <p:txBody>
          <a:bodyPr/>
          <a:lstStyle/>
          <a:p>
            <a:r>
              <a:rPr lang="en-US" b="1" dirty="0"/>
              <a:t>Authentication</a:t>
            </a:r>
            <a:br>
              <a:rPr lang="en-US" dirty="0"/>
            </a:br>
            <a:endParaRPr lang="en-IN" dirty="0"/>
          </a:p>
        </p:txBody>
      </p:sp>
      <p:sp>
        <p:nvSpPr>
          <p:cNvPr id="3" name="Content Placeholder 2">
            <a:extLst>
              <a:ext uri="{FF2B5EF4-FFF2-40B4-BE49-F238E27FC236}">
                <a16:creationId xmlns:a16="http://schemas.microsoft.com/office/drawing/2014/main" id="{FFFA93AD-6EAE-2943-A293-F9EDCB9CB7F7}"/>
              </a:ext>
            </a:extLst>
          </p:cNvPr>
          <p:cNvSpPr>
            <a:spLocks noGrp="1"/>
          </p:cNvSpPr>
          <p:nvPr>
            <p:ph idx="1"/>
          </p:nvPr>
        </p:nvSpPr>
        <p:spPr/>
        <p:txBody>
          <a:bodyPr/>
          <a:lstStyle/>
          <a:p>
            <a:pPr>
              <a:buFont typeface="Arial" panose="020B0604020202020204" pitchFamily="34" charset="0"/>
              <a:buChar char="•"/>
            </a:pPr>
            <a:r>
              <a:rPr lang="en-US" sz="2400" b="1" dirty="0"/>
              <a:t>Definition:</a:t>
            </a:r>
            <a:r>
              <a:rPr lang="en-US" sz="2400" dirty="0"/>
              <a:t> Authentication is the process of verifying a user's identity. It confirms whether someone is who they claim to be when attempting to access the database.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Process:</a:t>
            </a:r>
            <a:r>
              <a:rPr lang="en-US" sz="2400" dirty="0"/>
              <a:t> Typically, a user enters a username and password (or uses other credentials like biometrics) during login. The DBMS verifies these credentials against a stored database of authorized users and their passwords (or other authentication factors).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Benefits:</a:t>
            </a:r>
            <a:r>
              <a:rPr lang="en-US" sz="2400" dirty="0"/>
              <a:t> Authentication prevents unauthorized access to the database by ensuring only legitimate users can log in.</a:t>
            </a:r>
          </a:p>
          <a:p>
            <a:endParaRPr lang="en-IN" dirty="0"/>
          </a:p>
        </p:txBody>
      </p:sp>
    </p:spTree>
    <p:extLst>
      <p:ext uri="{BB962C8B-B14F-4D97-AF65-F5344CB8AC3E}">
        <p14:creationId xmlns:p14="http://schemas.microsoft.com/office/powerpoint/2010/main" val="16934170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AD77-5E3C-9232-14DF-FCC1FBED82ED}"/>
              </a:ext>
            </a:extLst>
          </p:cNvPr>
          <p:cNvSpPr>
            <a:spLocks noGrp="1"/>
          </p:cNvSpPr>
          <p:nvPr>
            <p:ph type="title"/>
          </p:nvPr>
        </p:nvSpPr>
        <p:spPr>
          <a:xfrm>
            <a:off x="304800" y="-76200"/>
            <a:ext cx="8229600" cy="1143000"/>
          </a:xfrm>
        </p:spPr>
        <p:txBody>
          <a:bodyPr/>
          <a:lstStyle/>
          <a:p>
            <a:r>
              <a:rPr lang="en-IN" b="1" dirty="0"/>
              <a:t>Authorization</a:t>
            </a:r>
          </a:p>
        </p:txBody>
      </p:sp>
      <p:sp>
        <p:nvSpPr>
          <p:cNvPr id="3" name="Content Placeholder 2">
            <a:extLst>
              <a:ext uri="{FF2B5EF4-FFF2-40B4-BE49-F238E27FC236}">
                <a16:creationId xmlns:a16="http://schemas.microsoft.com/office/drawing/2014/main" id="{36D17C91-9869-7176-1C75-D82D5FF33D90}"/>
              </a:ext>
            </a:extLst>
          </p:cNvPr>
          <p:cNvSpPr>
            <a:spLocks noGrp="1"/>
          </p:cNvSpPr>
          <p:nvPr>
            <p:ph idx="1"/>
          </p:nvPr>
        </p:nvSpPr>
        <p:spPr>
          <a:xfrm>
            <a:off x="426720" y="1066800"/>
            <a:ext cx="8229600" cy="4525963"/>
          </a:xfrm>
        </p:spPr>
        <p:txBody>
          <a:bodyPr/>
          <a:lstStyle/>
          <a:p>
            <a:r>
              <a:rPr lang="en-US" sz="2400" b="1" dirty="0"/>
              <a:t>Definition:</a:t>
            </a:r>
            <a:r>
              <a:rPr lang="en-US" sz="2400" dirty="0"/>
              <a:t> Authorization determines what a user can do with the database after successful authentication. It defines the level of access (permissions) a user has for specific data or functionalities.</a:t>
            </a:r>
          </a:p>
          <a:p>
            <a:endParaRPr lang="en-US" sz="2400" dirty="0"/>
          </a:p>
          <a:p>
            <a:r>
              <a:rPr lang="en-US" sz="2400" b="1" dirty="0"/>
              <a:t>Process:</a:t>
            </a:r>
            <a:r>
              <a:rPr lang="en-US" sz="2400" dirty="0"/>
              <a:t> Once a user is authenticated, the DBMS checks their assigned permissions. These permissions determine whether the user can view, edit, create, or delete data within the database, or perform specific actions like running reports or administrative tasks.</a:t>
            </a:r>
          </a:p>
          <a:p>
            <a:endParaRPr lang="en-US" sz="2400" dirty="0"/>
          </a:p>
          <a:p>
            <a:r>
              <a:rPr lang="en-US" sz="2400" b="1" dirty="0"/>
              <a:t>Benefits:</a:t>
            </a:r>
            <a:r>
              <a:rPr lang="en-US" sz="2400" dirty="0"/>
              <a:t> Authorization ensures that even authorized users can only access and modify data based on their assigned permissions. This prevents unauthorized modifications, data breaches, and accidental data deletion.</a:t>
            </a:r>
            <a:endParaRPr lang="en-IN" sz="2400" dirty="0"/>
          </a:p>
        </p:txBody>
      </p:sp>
    </p:spTree>
    <p:extLst>
      <p:ext uri="{BB962C8B-B14F-4D97-AF65-F5344CB8AC3E}">
        <p14:creationId xmlns:p14="http://schemas.microsoft.com/office/powerpoint/2010/main" val="6809280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spcBef>
                <a:spcPct val="0"/>
              </a:spcBef>
              <a:buFont typeface="Arial" panose="020B0604020202020204" pitchFamily="34" charset="0"/>
              <a:buNone/>
              <a:defRPr/>
            </a:pPr>
            <a:r>
              <a:rPr lang="en-US" altLang="en-US" sz="4400" dirty="0">
                <a:solidFill>
                  <a:schemeClr val="bg1"/>
                </a:solidFill>
                <a:latin typeface="+mj-lt"/>
              </a:rPr>
              <a:t>U</a:t>
            </a:r>
            <a:r>
              <a:rPr lang="en-IN" altLang="en-US" sz="4400" dirty="0">
                <a:solidFill>
                  <a:schemeClr val="bg1"/>
                </a:solidFill>
                <a:latin typeface="+mj-lt"/>
              </a:rPr>
              <a:t>nit 8 - Security</a:t>
            </a:r>
            <a:endParaRPr lang="en-US" altLang="en-US" sz="44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3077"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74925"/>
            <a:ext cx="8763000" cy="3539430"/>
          </a:xfrm>
          <a:prstGeom prst="rect">
            <a:avLst/>
          </a:prstGeom>
          <a:noFill/>
        </p:spPr>
        <p:txBody>
          <a:bodyPr>
            <a:spAutoFit/>
          </a:bodyPr>
          <a:lstStyle/>
          <a:p>
            <a:pPr>
              <a:buFont typeface="Arial" pitchFamily="34" charset="0"/>
              <a:buChar char="•"/>
            </a:pPr>
            <a:r>
              <a:rPr lang="en-US" sz="3200" dirty="0"/>
              <a:t>Data Security, </a:t>
            </a:r>
          </a:p>
          <a:p>
            <a:pPr>
              <a:buFont typeface="Arial" pitchFamily="34" charset="0"/>
              <a:buChar char="•"/>
            </a:pPr>
            <a:r>
              <a:rPr lang="en-US" sz="3200" dirty="0"/>
              <a:t>Data Integrity,</a:t>
            </a:r>
          </a:p>
          <a:p>
            <a:pPr>
              <a:buFont typeface="Arial" pitchFamily="34" charset="0"/>
              <a:buChar char="•"/>
            </a:pPr>
            <a:r>
              <a:rPr lang="en-US" sz="3200" dirty="0"/>
              <a:t> Authentication and Authorization, </a:t>
            </a:r>
          </a:p>
          <a:p>
            <a:pPr>
              <a:buFont typeface="Arial" pitchFamily="34" charset="0"/>
              <a:buChar char="•"/>
            </a:pPr>
            <a:r>
              <a:rPr lang="en-US" sz="3200" dirty="0"/>
              <a:t>Encryption and Decryption, </a:t>
            </a:r>
          </a:p>
          <a:p>
            <a:pPr>
              <a:buFont typeface="Arial" pitchFamily="34" charset="0"/>
              <a:buChar char="•"/>
            </a:pPr>
            <a:r>
              <a:rPr lang="en-US" sz="3200" dirty="0"/>
              <a:t>Access Control (DAC, RBAC, MAC), </a:t>
            </a:r>
          </a:p>
          <a:p>
            <a:pPr>
              <a:buFont typeface="Arial" pitchFamily="34" charset="0"/>
              <a:buChar char="•"/>
            </a:pPr>
            <a:r>
              <a:rPr lang="en-US" sz="3200" dirty="0"/>
              <a:t>Intrusion Detection, </a:t>
            </a:r>
          </a:p>
          <a:p>
            <a:pPr>
              <a:buFont typeface="Arial" pitchFamily="34" charset="0"/>
              <a:buChar char="•"/>
            </a:pPr>
            <a:r>
              <a:rPr lang="en-US" sz="3200" dirty="0"/>
              <a:t>SQL Injection</a:t>
            </a:r>
            <a:endParaRPr lang="en-IN" sz="3200" dirty="0"/>
          </a:p>
        </p:txBody>
      </p:sp>
      <p:pic>
        <p:nvPicPr>
          <p:cNvPr id="3079"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E58D8-4D17-7934-34A6-C10A3FB28467}"/>
              </a:ext>
            </a:extLst>
          </p:cNvPr>
          <p:cNvSpPr>
            <a:spLocks noGrp="1"/>
          </p:cNvSpPr>
          <p:nvPr>
            <p:ph idx="1"/>
          </p:nvPr>
        </p:nvSpPr>
        <p:spPr>
          <a:xfrm>
            <a:off x="304800" y="76200"/>
            <a:ext cx="8229600" cy="4525963"/>
          </a:xfrm>
        </p:spPr>
        <p:txBody>
          <a:bodyPr/>
          <a:lstStyle/>
          <a:p>
            <a:r>
              <a:rPr lang="en-US" dirty="0"/>
              <a:t>Authentication and authorization work together to provide a comprehensive security system for your database:</a:t>
            </a:r>
          </a:p>
          <a:p>
            <a:pPr>
              <a:buFont typeface="+mj-lt"/>
              <a:buAutoNum type="arabicPeriod"/>
            </a:pPr>
            <a:r>
              <a:rPr lang="en-US" b="1" dirty="0"/>
              <a:t>A user attempts to access the database.</a:t>
            </a:r>
            <a:endParaRPr lang="en-US" dirty="0"/>
          </a:p>
          <a:p>
            <a:pPr>
              <a:buFont typeface="+mj-lt"/>
              <a:buAutoNum type="arabicPeriod"/>
            </a:pPr>
            <a:r>
              <a:rPr lang="en-US" b="1" dirty="0"/>
              <a:t>Authentication:</a:t>
            </a:r>
            <a:r>
              <a:rPr lang="en-US" dirty="0"/>
              <a:t> The user provides credentials (username and password).</a:t>
            </a:r>
          </a:p>
          <a:p>
            <a:pPr>
              <a:buFont typeface="+mj-lt"/>
              <a:buAutoNum type="arabicPeriod"/>
            </a:pPr>
            <a:r>
              <a:rPr lang="en-US" b="1" dirty="0"/>
              <a:t>The DBMS verifies the credentials.</a:t>
            </a:r>
            <a:endParaRPr lang="en-US" dirty="0"/>
          </a:p>
          <a:p>
            <a:pPr>
              <a:buFont typeface="+mj-lt"/>
              <a:buAutoNum type="arabicPeriod"/>
            </a:pPr>
            <a:r>
              <a:rPr lang="en-US" b="1" dirty="0"/>
              <a:t>If valid (successful authentication):</a:t>
            </a:r>
            <a:endParaRPr lang="en-US" dirty="0"/>
          </a:p>
          <a:p>
            <a:pPr marL="742950" lvl="1" indent="-285750">
              <a:buFont typeface="+mj-lt"/>
              <a:buAutoNum type="arabicPeriod"/>
            </a:pPr>
            <a:r>
              <a:rPr lang="en-US" b="1" dirty="0"/>
              <a:t>Authorization:</a:t>
            </a:r>
            <a:r>
              <a:rPr lang="en-US" dirty="0"/>
              <a:t> The DBMS checks the user's permissions for the requested action.</a:t>
            </a:r>
          </a:p>
          <a:p>
            <a:pPr marL="742950" lvl="1" indent="-285750">
              <a:buFont typeface="+mj-lt"/>
              <a:buAutoNum type="arabicPeriod"/>
            </a:pPr>
            <a:r>
              <a:rPr lang="en-US" b="1" dirty="0"/>
              <a:t>If authorized:</a:t>
            </a:r>
            <a:r>
              <a:rPr lang="en-US" dirty="0"/>
              <a:t> The user is granted access to the data or functionality based on their permissions.</a:t>
            </a:r>
          </a:p>
          <a:p>
            <a:pPr marL="742950" lvl="1" indent="-285750">
              <a:buFont typeface="+mj-lt"/>
              <a:buAutoNum type="arabicPeriod"/>
            </a:pPr>
            <a:r>
              <a:rPr lang="en-US" b="1" dirty="0"/>
              <a:t>If unauthorized:</a:t>
            </a:r>
            <a:r>
              <a:rPr lang="en-US" dirty="0"/>
              <a:t> The user is denied access.</a:t>
            </a:r>
          </a:p>
          <a:p>
            <a:endParaRPr lang="en-IN" dirty="0"/>
          </a:p>
        </p:txBody>
      </p:sp>
    </p:spTree>
    <p:extLst>
      <p:ext uri="{BB962C8B-B14F-4D97-AF65-F5344CB8AC3E}">
        <p14:creationId xmlns:p14="http://schemas.microsoft.com/office/powerpoint/2010/main" val="106315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5400" b="1" dirty="0">
                <a:solidFill>
                  <a:schemeClr val="bg1"/>
                </a:solidFill>
              </a:rPr>
              <a:t>Encryption and Decryption</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F73E8554-46B4-C36B-F4C6-C54543BCD4E1}"/>
              </a:ext>
            </a:extLst>
          </p:cNvPr>
          <p:cNvSpPr txBox="1"/>
          <p:nvPr/>
        </p:nvSpPr>
        <p:spPr>
          <a:xfrm>
            <a:off x="411480" y="2690336"/>
            <a:ext cx="8418512" cy="3108543"/>
          </a:xfrm>
          <a:prstGeom prst="rect">
            <a:avLst/>
          </a:prstGeom>
          <a:noFill/>
        </p:spPr>
        <p:txBody>
          <a:bodyPr wrap="square">
            <a:spAutoFit/>
          </a:bodyPr>
          <a:lstStyle/>
          <a:p>
            <a:r>
              <a:rPr lang="en-US" sz="2800" dirty="0"/>
              <a:t>In DBMS, encryption and decryption are powerful tools used to safeguard sensitive data at rest (stored on disk) and in transit (being transmitted). They play a vital role in protecting confidential information from unauthorized access even if someone manages to bypass other security measures.</a:t>
            </a:r>
            <a:endParaRPr lang="en-IN" sz="2800" dirty="0"/>
          </a:p>
        </p:txBody>
      </p:sp>
    </p:spTree>
    <p:extLst>
      <p:ext uri="{BB962C8B-B14F-4D97-AF65-F5344CB8AC3E}">
        <p14:creationId xmlns:p14="http://schemas.microsoft.com/office/powerpoint/2010/main" val="2984932647"/>
      </p:ext>
    </p:extLst>
  </p:cSld>
  <p:clrMapOvr>
    <a:masterClrMapping/>
  </p:clrMapOvr>
  <p:transition advTm="7742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D9BE-8B16-4EE2-D706-C6F5707AB0BA}"/>
              </a:ext>
            </a:extLst>
          </p:cNvPr>
          <p:cNvSpPr>
            <a:spLocks noGrp="1"/>
          </p:cNvSpPr>
          <p:nvPr>
            <p:ph type="title"/>
          </p:nvPr>
        </p:nvSpPr>
        <p:spPr>
          <a:xfrm>
            <a:off x="457200" y="274638"/>
            <a:ext cx="8229600" cy="868362"/>
          </a:xfrm>
        </p:spPr>
        <p:txBody>
          <a:bodyPr/>
          <a:lstStyle/>
          <a:p>
            <a:r>
              <a:rPr lang="en-US" b="1" dirty="0"/>
              <a:t>Encryption</a:t>
            </a:r>
            <a:br>
              <a:rPr lang="en-US" dirty="0"/>
            </a:br>
            <a:endParaRPr lang="en-IN" dirty="0"/>
          </a:p>
        </p:txBody>
      </p:sp>
      <p:sp>
        <p:nvSpPr>
          <p:cNvPr id="3" name="Content Placeholder 2">
            <a:extLst>
              <a:ext uri="{FF2B5EF4-FFF2-40B4-BE49-F238E27FC236}">
                <a16:creationId xmlns:a16="http://schemas.microsoft.com/office/drawing/2014/main" id="{0A90E506-59C1-2017-6068-FDA9A6589598}"/>
              </a:ext>
            </a:extLst>
          </p:cNvPr>
          <p:cNvSpPr>
            <a:spLocks noGrp="1"/>
          </p:cNvSpPr>
          <p:nvPr>
            <p:ph idx="1"/>
          </p:nvPr>
        </p:nvSpPr>
        <p:spPr>
          <a:xfrm>
            <a:off x="0" y="914400"/>
            <a:ext cx="9144000" cy="5943600"/>
          </a:xfrm>
        </p:spPr>
        <p:txBody>
          <a:bodyPr/>
          <a:lstStyle/>
          <a:p>
            <a:pPr>
              <a:buFont typeface="Arial" panose="020B0604020202020204" pitchFamily="34" charset="0"/>
              <a:buChar char="•"/>
            </a:pPr>
            <a:r>
              <a:rPr lang="en-US" sz="2400" b="1" dirty="0">
                <a:latin typeface="Calibri (Body)"/>
              </a:rPr>
              <a:t>Definition:</a:t>
            </a:r>
            <a:r>
              <a:rPr lang="en-US" sz="2400" dirty="0">
                <a:latin typeface="Calibri (Body)"/>
              </a:rPr>
              <a:t> Encryption is the process of transforming data into an unreadable format using a cryptographic algorithm and a secret key. This scrambled data, called ciphertext, is unintelligible without the decryption key.</a:t>
            </a:r>
          </a:p>
          <a:p>
            <a:pPr>
              <a:buFont typeface="Arial" panose="020B0604020202020204" pitchFamily="34" charset="0"/>
              <a:buChar char="•"/>
            </a:pPr>
            <a:endParaRPr lang="en-US" sz="2400" dirty="0">
              <a:latin typeface="Calibri (Body)"/>
            </a:endParaRPr>
          </a:p>
          <a:p>
            <a:pPr>
              <a:buFont typeface="Arial" panose="020B0604020202020204" pitchFamily="34" charset="0"/>
              <a:buChar char="•"/>
            </a:pPr>
            <a:r>
              <a:rPr lang="en-US" sz="2400" b="1" dirty="0">
                <a:latin typeface="Calibri (Body)"/>
              </a:rPr>
              <a:t>Process:</a:t>
            </a:r>
            <a:r>
              <a:rPr lang="en-US" sz="2400" dirty="0">
                <a:latin typeface="Calibri (Body)"/>
              </a:rPr>
              <a:t> The DBMS employs a chosen encryption algorithm (e.g., AES-256) along with a secret key. The algorithm acts as a recipe for scrambling the data, while the key acts like a password to unlock the encrypted data. The plain text data is transformed into ciphertext using the algorithm and key.</a:t>
            </a:r>
          </a:p>
          <a:p>
            <a:pPr>
              <a:buFont typeface="Arial" panose="020B0604020202020204" pitchFamily="34" charset="0"/>
              <a:buChar char="•"/>
            </a:pPr>
            <a:endParaRPr lang="en-US" sz="2400" dirty="0">
              <a:latin typeface="Calibri (Body)"/>
            </a:endParaRPr>
          </a:p>
          <a:p>
            <a:r>
              <a:rPr lang="en-US" sz="2400" b="1" dirty="0">
                <a:latin typeface="Calibri (Body)"/>
              </a:rPr>
              <a:t>Benefits:</a:t>
            </a:r>
            <a:r>
              <a:rPr lang="en-US" sz="2400" dirty="0">
                <a:latin typeface="Calibri (Body)"/>
              </a:rPr>
              <a:t> Encryption renders sensitive data unreadable even if an attacker gains access to the database. This protects information like customer credit card details, social security numbers, or confidential business data.</a:t>
            </a:r>
            <a:endParaRPr lang="en-IN" sz="2400" dirty="0">
              <a:latin typeface="Calibri (Body)"/>
            </a:endParaRPr>
          </a:p>
        </p:txBody>
      </p:sp>
    </p:spTree>
    <p:extLst>
      <p:ext uri="{BB962C8B-B14F-4D97-AF65-F5344CB8AC3E}">
        <p14:creationId xmlns:p14="http://schemas.microsoft.com/office/powerpoint/2010/main" val="421042919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9251-82C9-3B69-AE46-9EC39F78D8D6}"/>
              </a:ext>
            </a:extLst>
          </p:cNvPr>
          <p:cNvSpPr>
            <a:spLocks noGrp="1"/>
          </p:cNvSpPr>
          <p:nvPr>
            <p:ph type="title"/>
          </p:nvPr>
        </p:nvSpPr>
        <p:spPr/>
        <p:txBody>
          <a:bodyPr/>
          <a:lstStyle/>
          <a:p>
            <a:r>
              <a:rPr lang="en-US" b="1" dirty="0"/>
              <a:t>Decryption</a:t>
            </a:r>
            <a:br>
              <a:rPr lang="en-US" dirty="0"/>
            </a:br>
            <a:endParaRPr lang="en-IN" dirty="0"/>
          </a:p>
        </p:txBody>
      </p:sp>
      <p:sp>
        <p:nvSpPr>
          <p:cNvPr id="3" name="Content Placeholder 2">
            <a:extLst>
              <a:ext uri="{FF2B5EF4-FFF2-40B4-BE49-F238E27FC236}">
                <a16:creationId xmlns:a16="http://schemas.microsoft.com/office/drawing/2014/main" id="{E5FD158F-9786-B59E-3A58-310995A663CB}"/>
              </a:ext>
            </a:extLst>
          </p:cNvPr>
          <p:cNvSpPr>
            <a:spLocks noGrp="1"/>
          </p:cNvSpPr>
          <p:nvPr>
            <p:ph idx="1"/>
          </p:nvPr>
        </p:nvSpPr>
        <p:spPr>
          <a:xfrm>
            <a:off x="0" y="1166018"/>
            <a:ext cx="9144000" cy="5691982"/>
          </a:xfrm>
        </p:spPr>
        <p:txBody>
          <a:bodyPr/>
          <a:lstStyle/>
          <a:p>
            <a:pPr>
              <a:buFont typeface="Arial" panose="020B0604020202020204" pitchFamily="34" charset="0"/>
              <a:buChar char="•"/>
            </a:pPr>
            <a:r>
              <a:rPr lang="en-US" sz="2400" b="1" dirty="0"/>
              <a:t>Definition:</a:t>
            </a:r>
            <a:r>
              <a:rPr lang="en-US" sz="2400" dirty="0"/>
              <a:t> Decryption is the reverse process of encryption. It involves transforming ciphertext back into its original, readable plain text format.</a:t>
            </a:r>
          </a:p>
          <a:p>
            <a:pPr>
              <a:buFont typeface="Arial" panose="020B0604020202020204" pitchFamily="34" charset="0"/>
              <a:buChar char="•"/>
            </a:pPr>
            <a:endParaRPr lang="en-US" sz="2400" dirty="0"/>
          </a:p>
          <a:p>
            <a:pPr>
              <a:buFont typeface="Arial" panose="020B0604020202020204" pitchFamily="34" charset="0"/>
              <a:buChar char="•"/>
            </a:pPr>
            <a:r>
              <a:rPr lang="en-US" sz="2400" b="1" dirty="0"/>
              <a:t>Process:</a:t>
            </a:r>
            <a:r>
              <a:rPr lang="en-US" sz="2400" dirty="0"/>
              <a:t> The authorized user or application requesting access to the encrypted data provides the decryption key. The DBMS utilizes the same encryption algorithm and the provided key to reverse the transformation, making the data readable again.</a:t>
            </a:r>
          </a:p>
          <a:p>
            <a:pPr>
              <a:buFont typeface="Arial" panose="020B0604020202020204" pitchFamily="34" charset="0"/>
              <a:buChar char="•"/>
            </a:pPr>
            <a:endParaRPr lang="en-US" sz="2400" dirty="0"/>
          </a:p>
          <a:p>
            <a:pPr>
              <a:buFont typeface="Arial" panose="020B0604020202020204" pitchFamily="34" charset="0"/>
              <a:buChar char="•"/>
            </a:pPr>
            <a:r>
              <a:rPr lang="en-US" sz="2400" b="1" dirty="0"/>
              <a:t>Benefits:</a:t>
            </a:r>
            <a:r>
              <a:rPr lang="en-US" sz="2400" dirty="0"/>
              <a:t> Decryption allows authorized users to access and work with the confidential data while keeping it secure when stored or transmitted.</a:t>
            </a:r>
          </a:p>
          <a:p>
            <a:endParaRPr lang="en-IN" dirty="0"/>
          </a:p>
        </p:txBody>
      </p:sp>
    </p:spTree>
    <p:extLst>
      <p:ext uri="{BB962C8B-B14F-4D97-AF65-F5344CB8AC3E}">
        <p14:creationId xmlns:p14="http://schemas.microsoft.com/office/powerpoint/2010/main" val="91191520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fference Between Encryption and Decryption (with Comparison Chart) - Tech  Differences">
            <a:extLst>
              <a:ext uri="{FF2B5EF4-FFF2-40B4-BE49-F238E27FC236}">
                <a16:creationId xmlns:a16="http://schemas.microsoft.com/office/drawing/2014/main" id="{76130F19-F52B-C0E0-F76F-7F4BA4E856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467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fference between Encryption and Cryptography - GeeksforGeeks">
            <a:extLst>
              <a:ext uri="{FF2B5EF4-FFF2-40B4-BE49-F238E27FC236}">
                <a16:creationId xmlns:a16="http://schemas.microsoft.com/office/drawing/2014/main" id="{674EA766-42D8-95C8-D437-B503DD3C3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94761"/>
            <a:ext cx="7467600" cy="306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7207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Intrusion Detection</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52400" y="2133601"/>
            <a:ext cx="8763000" cy="4524315"/>
          </a:xfrm>
          <a:prstGeom prst="rect">
            <a:avLst/>
          </a:prstGeom>
          <a:noFill/>
        </p:spPr>
        <p:txBody>
          <a:bodyPr wrap="square">
            <a:spAutoFit/>
          </a:bodyPr>
          <a:lstStyle/>
          <a:p>
            <a:pPr marL="0" indent="0">
              <a:buNone/>
            </a:pPr>
            <a:r>
              <a:rPr lang="en-US" dirty="0"/>
              <a:t>It refers to the practice of monitoring and analyzing database activity to identify suspicious or malicious attempts to access, modify, or steal data. It acts as a vital security layer to safeguard your database from unauthorized activities and potential breaches.</a:t>
            </a:r>
          </a:p>
          <a:p>
            <a:pPr marL="0" indent="0">
              <a:buNone/>
            </a:pPr>
            <a:endParaRPr lang="en-US" dirty="0"/>
          </a:p>
          <a:p>
            <a:pPr marL="0" indent="0">
              <a:buNone/>
            </a:pPr>
            <a:endParaRPr lang="en-US" dirty="0"/>
          </a:p>
          <a:p>
            <a:r>
              <a:rPr lang="en-US" dirty="0"/>
              <a:t>Here's a breakdown of the concept:</a:t>
            </a:r>
          </a:p>
          <a:p>
            <a:pPr>
              <a:buFont typeface="Arial" panose="020B0604020202020204" pitchFamily="34" charset="0"/>
              <a:buChar char="•"/>
            </a:pPr>
            <a:r>
              <a:rPr lang="en-US" b="1" dirty="0"/>
              <a:t>Goal:</a:t>
            </a:r>
            <a:r>
              <a:rPr lang="en-US" dirty="0"/>
              <a:t> To detect and prevent unauthorized access, data manipulation, or denial-of-service attacks targeting the database.</a:t>
            </a:r>
          </a:p>
          <a:p>
            <a:pPr>
              <a:buFont typeface="Arial" panose="020B0604020202020204" pitchFamily="34" charset="0"/>
              <a:buChar char="•"/>
            </a:pPr>
            <a:r>
              <a:rPr lang="en-US" b="1" dirty="0"/>
              <a:t>Techniques:</a:t>
            </a:r>
            <a:r>
              <a:rPr lang="en-US" dirty="0"/>
              <a:t> Intrusion Detection Systems (IDS) are employed to monitor database activity. These systems can analyze various aspects, including:</a:t>
            </a:r>
          </a:p>
          <a:p>
            <a:pPr marL="742950" lvl="1" indent="-285750">
              <a:buFont typeface="Arial" panose="020B0604020202020204" pitchFamily="34" charset="0"/>
              <a:buChar char="•"/>
            </a:pPr>
            <a:r>
              <a:rPr lang="en-US" dirty="0"/>
              <a:t>User login attempts (successful and failed)</a:t>
            </a:r>
          </a:p>
          <a:p>
            <a:pPr marL="742950" lvl="1" indent="-285750">
              <a:buFont typeface="Arial" panose="020B0604020202020204" pitchFamily="34" charset="0"/>
              <a:buChar char="•"/>
            </a:pPr>
            <a:r>
              <a:rPr lang="en-US" dirty="0"/>
              <a:t>Database queries and access patterns</a:t>
            </a:r>
          </a:p>
          <a:p>
            <a:pPr marL="742950" lvl="1" indent="-285750">
              <a:buFont typeface="Arial" panose="020B0604020202020204" pitchFamily="34" charset="0"/>
              <a:buChar char="•"/>
            </a:pPr>
            <a:r>
              <a:rPr lang="en-US" dirty="0"/>
              <a:t>Data changes and modifications</a:t>
            </a:r>
          </a:p>
          <a:p>
            <a:pPr marL="742950" lvl="1" indent="-285750">
              <a:buFont typeface="Arial" panose="020B0604020202020204" pitchFamily="34" charset="0"/>
              <a:buChar char="•"/>
            </a:pPr>
            <a:r>
              <a:rPr lang="en-US" dirty="0"/>
              <a:t>Network traffic to and from the database server</a:t>
            </a:r>
          </a:p>
          <a:p>
            <a:pPr marL="0" indent="0">
              <a:buNone/>
            </a:pPr>
            <a:endParaRPr lang="en-US" dirty="0">
              <a:solidFill>
                <a:schemeClr val="accent6"/>
              </a:solidFill>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cSld>
  <p:clrMapOvr>
    <a:masterClrMapping/>
  </p:clrMapOvr>
  <p:transition advTm="7742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Types of Intrusion Detection</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0" y="3025676"/>
            <a:ext cx="8763000" cy="2585323"/>
          </a:xfrm>
          <a:prstGeom prst="rect">
            <a:avLst/>
          </a:prstGeom>
          <a:noFill/>
        </p:spPr>
        <p:txBody>
          <a:bodyPr wrap="square">
            <a:spAutoFit/>
          </a:bodyPr>
          <a:lstStyle/>
          <a:p>
            <a:pPr marL="742950" lvl="1" indent="-285750">
              <a:buFont typeface="Arial" panose="020B0604020202020204" pitchFamily="34" charset="0"/>
              <a:buChar char="•"/>
            </a:pPr>
            <a:r>
              <a:rPr lang="en-US" b="1" dirty="0"/>
              <a:t>Signature-based:</a:t>
            </a:r>
            <a:r>
              <a:rPr lang="en-US" dirty="0"/>
              <a:t> Compares database activity to known attack patterns or signatures stored in a database. This approach is effective for detecting well-known attacks but might miss zero-day attacks (previously unknown vulnerabilities).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Anomaly-based:</a:t>
            </a:r>
            <a:r>
              <a:rPr lang="en-US" dirty="0"/>
              <a:t> Analyzes user behavior and database activity patterns to identify deviations from normal usage. This can detect novel attacks but might generate false positives due to legitimate but unusual activity.</a:t>
            </a:r>
          </a:p>
          <a:p>
            <a:pPr marL="0" indent="0">
              <a:buNone/>
            </a:pPr>
            <a:endParaRPr lang="en-US" dirty="0">
              <a:solidFill>
                <a:schemeClr val="accent6"/>
              </a:solidFill>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2226040521"/>
      </p:ext>
    </p:extLst>
  </p:cSld>
  <p:clrMapOvr>
    <a:masterClrMapping/>
  </p:clrMapOvr>
  <p:transition advTm="7742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Benefits of Intrusion Detection</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304800" y="2536775"/>
            <a:ext cx="8763000" cy="3139321"/>
          </a:xfrm>
          <a:prstGeom prst="rect">
            <a:avLst/>
          </a:prstGeom>
          <a:noFill/>
        </p:spPr>
        <p:txBody>
          <a:bodyPr wrap="square">
            <a:spAutoFit/>
          </a:bodyPr>
          <a:lstStyle/>
          <a:p>
            <a:pPr marL="742950" lvl="1" indent="-285750">
              <a:buFont typeface="Arial" panose="020B0604020202020204" pitchFamily="34" charset="0"/>
              <a:buChar char="•"/>
            </a:pPr>
            <a:r>
              <a:rPr lang="en-US" b="1" dirty="0"/>
              <a:t>Enhanced Security:</a:t>
            </a:r>
            <a:r>
              <a:rPr lang="en-US" dirty="0"/>
              <a:t> Proactive detection of suspicious activity allows for timely intervention and mitigation of potential threats.</a:t>
            </a:r>
          </a:p>
          <a:p>
            <a:pPr marL="742950" lvl="1" indent="-285750">
              <a:buFont typeface="Arial" panose="020B0604020202020204" pitchFamily="34" charset="0"/>
              <a:buChar char="•"/>
            </a:pPr>
            <a:r>
              <a:rPr lang="en-US" b="1" dirty="0"/>
              <a:t>Improved Forensics:</a:t>
            </a:r>
            <a:r>
              <a:rPr lang="en-US" dirty="0"/>
              <a:t> Alerts and logs generated by the IDS can aid in forensic analysis after a security incident, helping to identify the source of the attack and assess the damage.</a:t>
            </a:r>
          </a:p>
          <a:p>
            <a:pPr marL="742950" lvl="1" indent="-285750">
              <a:buFont typeface="Arial" panose="020B0604020202020204" pitchFamily="34" charset="0"/>
              <a:buChar char="•"/>
            </a:pPr>
            <a:r>
              <a:rPr lang="en-US" b="1" dirty="0"/>
              <a:t>Compliance:</a:t>
            </a:r>
            <a:r>
              <a:rPr lang="en-US" dirty="0"/>
              <a:t> Many regulations require organizations to implement intrusion detection measures to protect sensitive data.</a:t>
            </a:r>
          </a:p>
          <a:p>
            <a:pPr marL="742950" lvl="1" indent="-285750">
              <a:buFont typeface="Arial" panose="020B0604020202020204" pitchFamily="34" charset="0"/>
              <a:buChar char="•"/>
            </a:pPr>
            <a:r>
              <a:rPr lang="en-US" dirty="0"/>
              <a:t>By implementing intrusion detection in DBMS, organizations can significantly enhance their database security and protect valuable data from unauthorized access and malicious attacks.</a:t>
            </a:r>
          </a:p>
          <a:p>
            <a:pPr marL="0" indent="0">
              <a:buNone/>
            </a:pPr>
            <a:endParaRPr lang="en-US" dirty="0">
              <a:solidFill>
                <a:schemeClr val="accent6"/>
              </a:solidFill>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2083666732"/>
      </p:ext>
    </p:extLst>
  </p:cSld>
  <p:clrMapOvr>
    <a:masterClrMapping/>
  </p:clrMapOvr>
  <p:transition advTm="7742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SQL Injection</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304800" y="2536775"/>
            <a:ext cx="8763000" cy="1477328"/>
          </a:xfrm>
          <a:prstGeom prst="rect">
            <a:avLst/>
          </a:prstGeom>
          <a:noFill/>
        </p:spPr>
        <p:txBody>
          <a:bodyPr wrap="square">
            <a:spAutoFit/>
          </a:bodyPr>
          <a:lstStyle/>
          <a:p>
            <a:pPr marL="742950" lvl="1" indent="-285750">
              <a:buFont typeface="Arial" panose="020B0604020202020204" pitchFamily="34" charset="0"/>
              <a:buChar char="•"/>
            </a:pPr>
            <a:r>
              <a:rPr lang="en-US" dirty="0"/>
              <a:t>SQL injection (SQLi) is a critical security vulnerability that targets applications that interact with databases. It involves attackers injecting malicious SQL code into seemingly harmless user inputs, such as login forms, search bars, or any field that accepts user data. This injected code can then be executed by the database server, potentially leading to a variety of security breaches.</a:t>
            </a:r>
            <a:endParaRPr lang="en-US" dirty="0">
              <a:solidFill>
                <a:schemeClr val="accent6"/>
              </a:solidFill>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1623026058"/>
      </p:ext>
    </p:extLst>
  </p:cSld>
  <p:clrMapOvr>
    <a:masterClrMapping/>
  </p:clrMapOvr>
  <p:transition advTm="7742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p:nvPr>
            <p:custDataLst>
              <p:tags r:id="rId1"/>
            </p:custDataLst>
          </p:nvPr>
        </p:nvSpPr>
        <p:spPr>
          <a:xfrm>
            <a:off x="0" y="1524000"/>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b="1" dirty="0">
                <a:solidFill>
                  <a:schemeClr val="bg1"/>
                </a:solidFill>
              </a:rPr>
              <a:t>How SQL Injection Works?</a:t>
            </a:r>
          </a:p>
        </p:txBody>
      </p:sp>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5"/>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CC7930E8-1AA7-43AE-513F-ABA84B652895}"/>
              </a:ext>
            </a:extLst>
          </p:cNvPr>
          <p:cNvSpPr txBox="1"/>
          <p:nvPr/>
        </p:nvSpPr>
        <p:spPr>
          <a:xfrm>
            <a:off x="215080" y="2422269"/>
            <a:ext cx="8928919" cy="3139321"/>
          </a:xfrm>
          <a:prstGeom prst="rect">
            <a:avLst/>
          </a:prstGeom>
          <a:noFill/>
        </p:spPr>
        <p:txBody>
          <a:bodyPr wrap="square">
            <a:spAutoFit/>
          </a:bodyPr>
          <a:lstStyle/>
          <a:p>
            <a:r>
              <a:rPr lang="en-US" b="1" dirty="0"/>
              <a:t>Attacker Input:</a:t>
            </a:r>
            <a:r>
              <a:rPr lang="en-US" dirty="0"/>
              <a:t> The attacker crafts malicious code, typically a modified SQL statement, and injects it into a vulnerable application field.</a:t>
            </a:r>
          </a:p>
          <a:p>
            <a:endParaRPr lang="en-US" dirty="0"/>
          </a:p>
          <a:p>
            <a:r>
              <a:rPr lang="en-US" b="1" dirty="0"/>
              <a:t>Unaware Application:</a:t>
            </a:r>
            <a:r>
              <a:rPr lang="en-US" dirty="0"/>
              <a:t> The application processes the user input without proper validation or sanitization, treating it as legitimate data.</a:t>
            </a:r>
          </a:p>
          <a:p>
            <a:endParaRPr lang="en-US" dirty="0"/>
          </a:p>
          <a:p>
            <a:r>
              <a:rPr lang="en-US" b="1" dirty="0"/>
              <a:t>Database Execution:</a:t>
            </a:r>
            <a:r>
              <a:rPr lang="en-US" dirty="0"/>
              <a:t> The application unknowingly sends the entire user input, including the malicious code, to the database server.</a:t>
            </a:r>
          </a:p>
          <a:p>
            <a:endParaRPr lang="en-US" dirty="0"/>
          </a:p>
          <a:p>
            <a:r>
              <a:rPr lang="en-US" b="1" dirty="0"/>
              <a:t>Compromised Database:</a:t>
            </a:r>
            <a:r>
              <a:rPr lang="en-US" dirty="0"/>
              <a:t> The database server interprets and executes the injected SQL code, potentially leading to unauthorized actions.</a:t>
            </a:r>
            <a:endParaRPr lang="en-IN" dirty="0"/>
          </a:p>
        </p:txBody>
      </p:sp>
    </p:spTree>
    <p:extLst>
      <p:ext uri="{BB962C8B-B14F-4D97-AF65-F5344CB8AC3E}">
        <p14:creationId xmlns:p14="http://schemas.microsoft.com/office/powerpoint/2010/main" val="3229536469"/>
      </p:ext>
    </p:extLst>
  </p:cSld>
  <p:clrMapOvr>
    <a:masterClrMapping/>
  </p:clrMapOvr>
  <p:transition advTm="7742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3200" dirty="0">
                <a:solidFill>
                  <a:schemeClr val="bg1"/>
                </a:solidFill>
              </a:rPr>
              <a:t>Data Security</a:t>
            </a:r>
            <a:endParaRPr lang="en-US" sz="66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7" name="TextBox 6">
            <a:extLst>
              <a:ext uri="{FF2B5EF4-FFF2-40B4-BE49-F238E27FC236}">
                <a16:creationId xmlns:a16="http://schemas.microsoft.com/office/drawing/2014/main" id="{E8DE7DF3-EF66-0527-6534-7248B3604688}"/>
              </a:ext>
            </a:extLst>
          </p:cNvPr>
          <p:cNvSpPr txBox="1"/>
          <p:nvPr/>
        </p:nvSpPr>
        <p:spPr>
          <a:xfrm>
            <a:off x="381000" y="2741950"/>
            <a:ext cx="8382000" cy="2677656"/>
          </a:xfrm>
          <a:prstGeom prst="rect">
            <a:avLst/>
          </a:prstGeom>
          <a:noFill/>
        </p:spPr>
        <p:txBody>
          <a:bodyPr wrap="square">
            <a:spAutoFit/>
          </a:bodyPr>
          <a:lstStyle/>
          <a:p>
            <a:r>
              <a:rPr lang="en-US" sz="2800" dirty="0"/>
              <a:t>Data security in DBMS (Database Management System) refers to the practices and technologies implemented to protect the confidentiality, integrity, and availability of data stored within a database. Here's a breakdown of these key aspects and how DBMS helps achieve them:</a:t>
            </a:r>
            <a:endParaRPr lang="en-IN" sz="2800" dirty="0"/>
          </a:p>
        </p:txBody>
      </p:sp>
    </p:spTree>
  </p:cSld>
  <p:clrMapOvr>
    <a:masterClrMapping/>
  </p:clrMapOvr>
  <p:transition advTm="774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3600" b="1" dirty="0">
                <a:solidFill>
                  <a:schemeClr val="bg1"/>
                </a:solidFill>
              </a:rPr>
              <a:t>Potential Consequences of SQL Injection:</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5EC9BFB6-2766-86C5-03C8-8A6524FE2088}"/>
              </a:ext>
            </a:extLst>
          </p:cNvPr>
          <p:cNvSpPr txBox="1"/>
          <p:nvPr/>
        </p:nvSpPr>
        <p:spPr>
          <a:xfrm>
            <a:off x="190500" y="2371725"/>
            <a:ext cx="8877300" cy="3139321"/>
          </a:xfrm>
          <a:prstGeom prst="rect">
            <a:avLst/>
          </a:prstGeom>
          <a:noFill/>
        </p:spPr>
        <p:txBody>
          <a:bodyPr wrap="square">
            <a:spAutoFit/>
          </a:bodyPr>
          <a:lstStyle/>
          <a:p>
            <a:r>
              <a:rPr lang="en-US" b="1" dirty="0"/>
              <a:t>Data Theft:</a:t>
            </a:r>
            <a:r>
              <a:rPr lang="en-US" dirty="0"/>
              <a:t> Attackers can steal sensitive data like customer records, financial information, or intellectual property stored in the database.</a:t>
            </a:r>
          </a:p>
          <a:p>
            <a:endParaRPr lang="en-US" dirty="0"/>
          </a:p>
          <a:p>
            <a:r>
              <a:rPr lang="en-US" b="1" dirty="0"/>
              <a:t>Data Manipulation:</a:t>
            </a:r>
            <a:r>
              <a:rPr lang="en-US" dirty="0"/>
              <a:t> Malicious code can modify or delete data within the database, leading to data corruption or disruption of operations.</a:t>
            </a:r>
          </a:p>
          <a:p>
            <a:endParaRPr lang="en-US" dirty="0"/>
          </a:p>
          <a:p>
            <a:r>
              <a:rPr lang="en-US" b="1" dirty="0"/>
              <a:t>Unauthorized Access:</a:t>
            </a:r>
            <a:r>
              <a:rPr lang="en-US" dirty="0"/>
              <a:t> Attackers might gain unauthorized access to the database server itself, potentially escalating privileges and compromising the entire system.</a:t>
            </a:r>
          </a:p>
          <a:p>
            <a:endParaRPr lang="en-US" dirty="0"/>
          </a:p>
          <a:p>
            <a:r>
              <a:rPr lang="en-US" b="1" dirty="0"/>
              <a:t>Denial-of-Service (DoS):</a:t>
            </a:r>
            <a:r>
              <a:rPr lang="en-US" dirty="0"/>
              <a:t> Injected code can overwhelm the database server with requests, causing it to become unavailable to legitimate users.</a:t>
            </a:r>
            <a:endParaRPr lang="en-IN" dirty="0"/>
          </a:p>
        </p:txBody>
      </p:sp>
    </p:spTree>
  </p:cSld>
  <p:clrMapOvr>
    <a:masterClrMapping/>
  </p:clrMapOvr>
  <p:transition advTm="7742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3600" b="1" dirty="0">
                <a:solidFill>
                  <a:schemeClr val="bg1"/>
                </a:solidFill>
              </a:rPr>
              <a:t>How to Prevent SQL Injection in DBMS: :</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4" name="TextBox 3">
            <a:extLst>
              <a:ext uri="{FF2B5EF4-FFF2-40B4-BE49-F238E27FC236}">
                <a16:creationId xmlns:a16="http://schemas.microsoft.com/office/drawing/2014/main" id="{5EC9BFB6-2766-86C5-03C8-8A6524FE2088}"/>
              </a:ext>
            </a:extLst>
          </p:cNvPr>
          <p:cNvSpPr txBox="1"/>
          <p:nvPr/>
        </p:nvSpPr>
        <p:spPr>
          <a:xfrm>
            <a:off x="190500" y="2371725"/>
            <a:ext cx="8877300" cy="4278094"/>
          </a:xfrm>
          <a:prstGeom prst="rect">
            <a:avLst/>
          </a:prstGeom>
          <a:noFill/>
        </p:spPr>
        <p:txBody>
          <a:bodyPr wrap="square">
            <a:spAutoFit/>
          </a:bodyPr>
          <a:lstStyle/>
          <a:p>
            <a:r>
              <a:rPr lang="en-US" sz="1600" b="1" dirty="0"/>
              <a:t>Input Validation and Sanitization:</a:t>
            </a:r>
            <a:r>
              <a:rPr lang="en-US" sz="1600" dirty="0"/>
              <a:t> Always validate and sanitize user input before using it in database queries. This involves checking for unexpected characters or malicious code and filtering out any harmful elements.</a:t>
            </a:r>
          </a:p>
          <a:p>
            <a:endParaRPr lang="en-US" sz="1600" dirty="0"/>
          </a:p>
          <a:p>
            <a:r>
              <a:rPr lang="en-US" sz="1600" b="1" dirty="0"/>
              <a:t>Parameterized Queries:</a:t>
            </a:r>
            <a:r>
              <a:rPr lang="en-US" sz="1600" dirty="0"/>
              <a:t> Utilize parameterized queries where placeholders are used for user input instead of directly embedding user data into the SQL statement. This approach separates the data from the query, preventing malicious code execution.</a:t>
            </a:r>
          </a:p>
          <a:p>
            <a:endParaRPr lang="en-US" sz="1600" dirty="0"/>
          </a:p>
          <a:p>
            <a:r>
              <a:rPr lang="en-US" sz="1600" b="1" dirty="0"/>
              <a:t>Stored Procedures:</a:t>
            </a:r>
            <a:r>
              <a:rPr lang="en-US" sz="1600" dirty="0"/>
              <a:t> Consider using stored procedures, pre-compiled SQL code blocks stored on the database server. These procedures accept parameters and limit the potential for manipulation through user input.</a:t>
            </a:r>
          </a:p>
          <a:p>
            <a:endParaRPr lang="en-US" sz="1600" dirty="0"/>
          </a:p>
          <a:p>
            <a:r>
              <a:rPr lang="en-US" sz="1600" b="1" dirty="0"/>
              <a:t>Regular Security Updates:</a:t>
            </a:r>
            <a:r>
              <a:rPr lang="en-US" sz="1600" dirty="0"/>
              <a:t> Maintain the DBMS software and web applications up-to-date with the latest security patches to address known vulnerabilities.</a:t>
            </a:r>
          </a:p>
          <a:p>
            <a:endParaRPr lang="en-US" sz="1600" dirty="0"/>
          </a:p>
          <a:p>
            <a:r>
              <a:rPr lang="en-US" sz="1600" b="1" dirty="0"/>
              <a:t>Security Awareness Training:</a:t>
            </a:r>
            <a:r>
              <a:rPr lang="en-US" sz="1600" dirty="0"/>
              <a:t> Educate developers and users on the dangers of SQL injection and best practices for secure coding and data handling.</a:t>
            </a:r>
            <a:endParaRPr lang="en-IN" sz="1600" dirty="0"/>
          </a:p>
        </p:txBody>
      </p:sp>
    </p:spTree>
    <p:extLst>
      <p:ext uri="{BB962C8B-B14F-4D97-AF65-F5344CB8AC3E}">
        <p14:creationId xmlns:p14="http://schemas.microsoft.com/office/powerpoint/2010/main" val="603540378"/>
      </p:ext>
    </p:extLst>
  </p:cSld>
  <p:clrMapOvr>
    <a:masterClrMapping/>
  </p:clrMapOvr>
  <p:transition advTm="7742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endParaRPr lang="en-US" sz="7200" b="1"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209800"/>
            <a:ext cx="8763000" cy="2308324"/>
          </a:xfrm>
          <a:prstGeom prst="rect">
            <a:avLst/>
          </a:prstGeom>
          <a:noFill/>
        </p:spPr>
        <p:txBody>
          <a:bodyPr wrap="square">
            <a:spAutoFit/>
          </a:bodyPr>
          <a:lstStyle/>
          <a:p>
            <a:pPr algn="ctr"/>
            <a:endParaRPr lang="en-US" sz="4800" b="1" dirty="0">
              <a:solidFill>
                <a:srgbClr val="FF0000"/>
              </a:solidFill>
            </a:endParaRPr>
          </a:p>
          <a:p>
            <a:pPr algn="ctr"/>
            <a:endParaRPr lang="en-US" sz="4800" b="1" dirty="0">
              <a:solidFill>
                <a:srgbClr val="FF0000"/>
              </a:solidFill>
            </a:endParaRPr>
          </a:p>
          <a:p>
            <a:pPr algn="ctr"/>
            <a:r>
              <a:rPr lang="en-US" sz="4800" b="1" dirty="0">
                <a:solidFill>
                  <a:srgbClr val="FF0000"/>
                </a:solidFill>
              </a:rPr>
              <a:t>Thank You!!!</a:t>
            </a:r>
            <a:endParaRPr lang="en-US" sz="4800" dirty="0">
              <a:solidFill>
                <a:srgbClr val="FF0000"/>
              </a:solidFill>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3599563935"/>
      </p:ext>
    </p:extLst>
  </p:cSld>
  <p:clrMapOvr>
    <a:masterClrMapping/>
  </p:clrMapOvr>
  <p:transition advTm="7742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a:extLst>
              <a:ext uri="{FF2B5EF4-FFF2-40B4-BE49-F238E27FC236}">
                <a16:creationId xmlns:a16="http://schemas.microsoft.com/office/drawing/2014/main" id="{5FF1E4B1-2BB1-811B-BC8F-499DB5D772E1}"/>
              </a:ext>
            </a:extLst>
          </p:cNvPr>
          <p:cNvSpPr>
            <a:spLocks noChangeArrowheads="1"/>
          </p:cNvSpPr>
          <p:nvPr>
            <p:custDataLst>
              <p:tags r:id="rId1"/>
            </p:custDataLst>
          </p:nvPr>
        </p:nvSpPr>
        <p:spPr bwMode="auto">
          <a:xfrm>
            <a:off x="1600200" y="3276600"/>
            <a:ext cx="6324600" cy="3352800"/>
          </a:xfrm>
          <a:prstGeom prst="rect">
            <a:avLst/>
          </a:prstGeom>
          <a:solidFill>
            <a:srgbClr val="1F497D"/>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7346" name="Picture 2" descr="C:\Users\parul\Desktop\1.png">
            <a:extLst>
              <a:ext uri="{FF2B5EF4-FFF2-40B4-BE49-F238E27FC236}">
                <a16:creationId xmlns:a16="http://schemas.microsoft.com/office/drawing/2014/main" id="{B326BAD4-F9D9-DC8C-B463-5AC522358272}"/>
              </a:ext>
            </a:extLst>
          </p:cNvPr>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057400" y="361950"/>
            <a:ext cx="5029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3" descr="C:\Users\parul\Desktop\2.png">
            <a:extLst>
              <a:ext uri="{FF2B5EF4-FFF2-40B4-BE49-F238E27FC236}">
                <a16:creationId xmlns:a16="http://schemas.microsoft.com/office/drawing/2014/main" id="{B44AD1AB-27AE-96F7-D52B-1FC50A0D8489}"/>
              </a:ext>
            </a:extLst>
          </p:cNvPr>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968230" y="4000500"/>
            <a:ext cx="320754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descr="C:\Users\parul\Desktop\Cover Page with yellow patch - Version 18.png">
            <a:extLst>
              <a:ext uri="{FF2B5EF4-FFF2-40B4-BE49-F238E27FC236}">
                <a16:creationId xmlns:a16="http://schemas.microsoft.com/office/drawing/2014/main" id="{593A6C51-60A2-4FBD-EB80-0BCBF8CFA637}"/>
              </a:ext>
            </a:extLst>
          </p:cNvPr>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421856" y="4946650"/>
            <a:ext cx="23002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7">
            <a:extLst>
              <a:ext uri="{FF2B5EF4-FFF2-40B4-BE49-F238E27FC236}">
                <a16:creationId xmlns:a16="http://schemas.microsoft.com/office/drawing/2014/main" id="{507FE6EA-3AE0-7140-64DD-80FD30AA780D}"/>
              </a:ext>
            </a:extLst>
          </p:cNvPr>
          <p:cNvSpPr>
            <a:spLocks noChangeArrowheads="1"/>
          </p:cNvSpPr>
          <p:nvPr>
            <p:custDataLst>
              <p:tags r:id="rId5"/>
            </p:custDataLst>
          </p:nvPr>
        </p:nvSpPr>
        <p:spPr bwMode="auto">
          <a:xfrm>
            <a:off x="1143000" y="6003925"/>
            <a:ext cx="6858000" cy="357188"/>
          </a:xfrm>
          <a:prstGeom prst="rect">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7350" name="TextBox 8">
            <a:extLst>
              <a:ext uri="{FF2B5EF4-FFF2-40B4-BE49-F238E27FC236}">
                <a16:creationId xmlns:a16="http://schemas.microsoft.com/office/drawing/2014/main" id="{C67135C0-7421-D5BF-F0A3-031A46BC0C51}"/>
              </a:ext>
            </a:extLst>
          </p:cNvPr>
          <p:cNvSpPr>
            <a:spLocks noChangeArrowheads="1"/>
          </p:cNvSpPr>
          <p:nvPr>
            <p:custDataLst>
              <p:tags r:id="rId6"/>
            </p:custDataLst>
          </p:nvPr>
        </p:nvSpPr>
        <p:spPr bwMode="auto">
          <a:xfrm>
            <a:off x="3580211" y="5997575"/>
            <a:ext cx="198358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pic>
        <p:nvPicPr>
          <p:cNvPr id="57351" name="Audio 1">
            <a:hlinkClick r:id="" action="ppaction://media"/>
            <a:extLst>
              <a:ext uri="{FF2B5EF4-FFF2-40B4-BE49-F238E27FC236}">
                <a16:creationId xmlns:a16="http://schemas.microsoft.com/office/drawing/2014/main" id="{386F04D7-BAC7-21C8-5E64-D8A7D923E12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81875" y="6032500"/>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51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5"/>
          <a:srcRect/>
          <a:stretch>
            <a:fillRect/>
          </a:stretch>
        </p:blipFill>
        <p:spPr bwMode="auto">
          <a:xfrm>
            <a:off x="0" y="0"/>
            <a:ext cx="9144000" cy="6900863"/>
          </a:xfrm>
          <a:prstGeom prst="rect">
            <a:avLst/>
          </a:prstGeom>
          <a:noFill/>
          <a:ln w="9525">
            <a:noFill/>
            <a:miter lim="800000"/>
            <a:headEnd/>
            <a:tailEnd/>
          </a:ln>
        </p:spPr>
      </p:pic>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6"/>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7"/>
          <a:srcRect/>
          <a:stretch>
            <a:fillRect/>
          </a:stretch>
        </p:blipFill>
        <p:spPr bwMode="auto">
          <a:xfrm>
            <a:off x="381000" y="0"/>
            <a:ext cx="1524000" cy="1395413"/>
          </a:xfrm>
          <a:prstGeom prst="rect">
            <a:avLst/>
          </a:prstGeom>
          <a:noFill/>
          <a:ln w="9525">
            <a:noFill/>
            <a:miter lim="800000"/>
            <a:headEnd/>
            <a:tailEnd/>
          </a:ln>
        </p:spPr>
      </p:pic>
      <p:sp>
        <p:nvSpPr>
          <p:cNvPr id="7" name="TextBox 6">
            <a:extLst>
              <a:ext uri="{FF2B5EF4-FFF2-40B4-BE49-F238E27FC236}">
                <a16:creationId xmlns:a16="http://schemas.microsoft.com/office/drawing/2014/main" id="{04F580BA-E839-952D-2012-DDC654BCDCB6}"/>
              </a:ext>
            </a:extLst>
          </p:cNvPr>
          <p:cNvSpPr txBox="1"/>
          <p:nvPr/>
        </p:nvSpPr>
        <p:spPr>
          <a:xfrm>
            <a:off x="190500" y="1717238"/>
            <a:ext cx="8763000" cy="5339923"/>
          </a:xfrm>
          <a:prstGeom prst="rect">
            <a:avLst/>
          </a:prstGeom>
          <a:noFill/>
        </p:spPr>
        <p:txBody>
          <a:bodyPr wrap="square">
            <a:spAutoFit/>
          </a:bodyPr>
          <a:lstStyle/>
          <a:p>
            <a:r>
              <a:rPr lang="en-US" sz="1900" b="1" dirty="0"/>
              <a:t>Confidentiality:</a:t>
            </a:r>
            <a:endParaRPr lang="en-US" sz="1900" dirty="0"/>
          </a:p>
          <a:p>
            <a:pPr>
              <a:buFont typeface="Arial" panose="020B0604020202020204" pitchFamily="34" charset="0"/>
              <a:buChar char="•"/>
            </a:pPr>
            <a:r>
              <a:rPr lang="en-US" sz="1900" dirty="0"/>
              <a:t>Ensures that only authorized users can access and view sensitive data.</a:t>
            </a:r>
          </a:p>
          <a:p>
            <a:pPr>
              <a:buFont typeface="Arial" panose="020B0604020202020204" pitchFamily="34" charset="0"/>
              <a:buChar char="•"/>
            </a:pPr>
            <a:r>
              <a:rPr lang="en-US" sz="1900" dirty="0"/>
              <a:t>DBMS enforces access control mechanisms through user authentication (logins and passwords) and authorization (permissions to access specific data).</a:t>
            </a:r>
          </a:p>
          <a:p>
            <a:endParaRPr lang="en-US" sz="1900" dirty="0"/>
          </a:p>
          <a:p>
            <a:r>
              <a:rPr lang="en-US" sz="1900" b="1" dirty="0"/>
              <a:t>Integrity:</a:t>
            </a:r>
            <a:endParaRPr lang="en-US" sz="1900" dirty="0"/>
          </a:p>
          <a:p>
            <a:pPr>
              <a:buFont typeface="Arial" panose="020B0604020202020204" pitchFamily="34" charset="0"/>
              <a:buChar char="•"/>
            </a:pPr>
            <a:r>
              <a:rPr lang="en-US" sz="1900" dirty="0"/>
              <a:t>Maintains the accuracy and consistency of data within the database.</a:t>
            </a:r>
          </a:p>
          <a:p>
            <a:pPr>
              <a:buFont typeface="Arial" panose="020B0604020202020204" pitchFamily="34" charset="0"/>
              <a:buChar char="•"/>
            </a:pPr>
            <a:r>
              <a:rPr lang="en-US" sz="1900" dirty="0"/>
              <a:t>DBMS implements data validation rules to ensure data entered conforms to specific criteria (e.g., data type, format, range).</a:t>
            </a:r>
          </a:p>
          <a:p>
            <a:pPr>
              <a:buFont typeface="Arial" panose="020B0604020202020204" pitchFamily="34" charset="0"/>
              <a:buChar char="•"/>
            </a:pPr>
            <a:endParaRPr lang="en-US" sz="1900" dirty="0"/>
          </a:p>
          <a:p>
            <a:r>
              <a:rPr lang="en-US" sz="1900" b="1" dirty="0"/>
              <a:t>Availability:</a:t>
            </a:r>
            <a:endParaRPr lang="en-US" sz="1900" dirty="0"/>
          </a:p>
          <a:p>
            <a:pPr>
              <a:buFont typeface="Arial" panose="020B0604020202020204" pitchFamily="34" charset="0"/>
              <a:buChar char="•"/>
            </a:pPr>
            <a:r>
              <a:rPr lang="en-US" sz="1900" dirty="0"/>
              <a:t>Guarantees that authorized users can access the data they need when needed.</a:t>
            </a:r>
          </a:p>
          <a:p>
            <a:pPr>
              <a:buFont typeface="Arial" panose="020B0604020202020204" pitchFamily="34" charset="0"/>
              <a:buChar char="•"/>
            </a:pPr>
            <a:r>
              <a:rPr lang="en-US" sz="1900" dirty="0"/>
              <a:t>DBMS provides backup and recovery solutions to restore data in case of hardware failures, software errors, or cyberattacks.</a:t>
            </a:r>
          </a:p>
          <a:p>
            <a:pPr>
              <a:buFont typeface="Arial" panose="020B0604020202020204" pitchFamily="34" charset="0"/>
              <a:buChar char="•"/>
            </a:pPr>
            <a:r>
              <a:rPr lang="en-US" sz="1900" dirty="0"/>
              <a:t>High availability techniques like clustering and replication can ensure minimal downtime even during maintenance or system outages.</a:t>
            </a:r>
          </a:p>
          <a:p>
            <a:endParaRPr lang="en-US" dirty="0"/>
          </a:p>
        </p:txBody>
      </p:sp>
    </p:spTree>
  </p:cSld>
  <p:clrMapOvr>
    <a:masterClrMapping/>
  </p:clrMapOvr>
  <p:transition advTm="7742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US" b="1" dirty="0">
                <a:solidFill>
                  <a:schemeClr val="bg1"/>
                </a:solidFill>
              </a:rPr>
              <a:t>Importance of Data Security in DBMS:</a:t>
            </a:r>
            <a:endParaRPr lang="en-US"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0" y="2200275"/>
            <a:ext cx="8953500" cy="4708981"/>
          </a:xfrm>
          <a:prstGeom prst="rect">
            <a:avLst/>
          </a:prstGeom>
          <a:noFill/>
        </p:spPr>
        <p:txBody>
          <a:bodyPr wrap="square">
            <a:spAutoFit/>
          </a:bodyPr>
          <a:lstStyle/>
          <a:p>
            <a:endParaRPr lang="en-US" dirty="0"/>
          </a:p>
          <a:p>
            <a:r>
              <a:rPr lang="en-US" sz="2200" dirty="0"/>
              <a:t>Data breaches and unauthorized access can have severe consequences for organizations. Robust data security in DBMS helps to:</a:t>
            </a:r>
          </a:p>
          <a:p>
            <a:endParaRPr lang="en-US" sz="2200" dirty="0"/>
          </a:p>
          <a:p>
            <a:pPr>
              <a:buFont typeface="Arial" panose="020B0604020202020204" pitchFamily="34" charset="0"/>
              <a:buChar char="•"/>
            </a:pPr>
            <a:r>
              <a:rPr lang="en-US" sz="2200" b="1" dirty="0"/>
              <a:t>Protect sensitive information:</a:t>
            </a:r>
            <a:r>
              <a:rPr lang="en-US" sz="2200" dirty="0"/>
              <a:t> Customer data, financial records, and intellectual property need to be safeguarded.</a:t>
            </a:r>
          </a:p>
          <a:p>
            <a:pPr>
              <a:buFont typeface="Arial" panose="020B0604020202020204" pitchFamily="34" charset="0"/>
              <a:buChar char="•"/>
            </a:pPr>
            <a:r>
              <a:rPr lang="en-US" sz="2200" b="1" dirty="0"/>
              <a:t>Maintain compliance with regulations:</a:t>
            </a:r>
            <a:r>
              <a:rPr lang="en-US" sz="2200" dirty="0"/>
              <a:t> Many industries have data privacy regulations that require specific security measures.</a:t>
            </a:r>
          </a:p>
          <a:p>
            <a:pPr>
              <a:buFont typeface="Arial" panose="020B0604020202020204" pitchFamily="34" charset="0"/>
              <a:buChar char="•"/>
            </a:pPr>
            <a:r>
              <a:rPr lang="en-US" sz="2200" b="1" dirty="0"/>
              <a:t>Minimize downtime and data loss:</a:t>
            </a:r>
            <a:r>
              <a:rPr lang="en-US" sz="2200" dirty="0"/>
              <a:t> Security measures help prevent disruptions and ensure data recovery in case of incidents.</a:t>
            </a:r>
          </a:p>
          <a:p>
            <a:pPr>
              <a:buFont typeface="Arial" panose="020B0604020202020204" pitchFamily="34" charset="0"/>
              <a:buChar char="•"/>
            </a:pPr>
            <a:r>
              <a:rPr lang="en-US" sz="2200" b="1" dirty="0"/>
              <a:t>Build trust with stakeholders:</a:t>
            </a:r>
            <a:r>
              <a:rPr lang="en-US" sz="2200" dirty="0"/>
              <a:t> Customers and partners need to have confidence that their data is secure.</a:t>
            </a:r>
          </a:p>
          <a:p>
            <a:pPr lvl="2"/>
            <a:endParaRPr lang="en-US" dirty="0">
              <a:solidFill>
                <a:schemeClr val="tx2"/>
              </a:solidFill>
            </a:endParaRPr>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959331240"/>
      </p:ext>
    </p:extLst>
  </p:cSld>
  <p:clrMapOvr>
    <a:masterClrMapping/>
  </p:clrMapOvr>
  <p:transition advTm="7742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5"/>
          <a:srcRect/>
          <a:stretch>
            <a:fillRect/>
          </a:stretch>
        </p:blipFill>
        <p:spPr bwMode="auto">
          <a:xfrm>
            <a:off x="0" y="0"/>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US" b="1" dirty="0">
                <a:solidFill>
                  <a:schemeClr val="bg1"/>
                </a:solidFill>
              </a:rPr>
              <a:t>Additional Security Measures:</a:t>
            </a:r>
            <a:endParaRPr lang="en-US" dirty="0">
              <a:solidFill>
                <a:schemeClr val="bg1"/>
              </a:solidFill>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3" name="Picture 12"/>
          <p:cNvPicPr>
            <a:picLocks noChangeAspect="1" noChangeArrowheads="1"/>
          </p:cNvPicPr>
          <p:nvPr/>
        </p:nvPicPr>
        <p:blipFill>
          <a:blip r:embed="rId6"/>
          <a:srcRect/>
          <a:stretch>
            <a:fillRect/>
          </a:stretch>
        </p:blipFill>
        <p:spPr bwMode="auto">
          <a:xfrm>
            <a:off x="381000" y="0"/>
            <a:ext cx="1524000" cy="1395413"/>
          </a:xfrm>
          <a:prstGeom prst="rect">
            <a:avLst/>
          </a:prstGeom>
          <a:noFill/>
          <a:ln w="9525">
            <a:noFill/>
            <a:miter lim="800000"/>
            <a:headEnd/>
            <a:tailEnd/>
          </a:ln>
        </p:spPr>
      </p:pic>
      <p:sp>
        <p:nvSpPr>
          <p:cNvPr id="5" name="TextBox 4">
            <a:extLst>
              <a:ext uri="{FF2B5EF4-FFF2-40B4-BE49-F238E27FC236}">
                <a16:creationId xmlns:a16="http://schemas.microsoft.com/office/drawing/2014/main" id="{253D7D80-BAD9-4C1E-DFFC-FBC9931E06D0}"/>
              </a:ext>
            </a:extLst>
          </p:cNvPr>
          <p:cNvSpPr txBox="1"/>
          <p:nvPr/>
        </p:nvSpPr>
        <p:spPr>
          <a:xfrm>
            <a:off x="350520" y="2514600"/>
            <a:ext cx="8602980" cy="4154984"/>
          </a:xfrm>
          <a:prstGeom prst="rect">
            <a:avLst/>
          </a:prstGeom>
          <a:noFill/>
        </p:spPr>
        <p:txBody>
          <a:bodyPr wrap="square">
            <a:spAutoFit/>
          </a:bodyPr>
          <a:lstStyle/>
          <a:p>
            <a:pPr>
              <a:buFont typeface="Arial" panose="020B0604020202020204" pitchFamily="34" charset="0"/>
              <a:buChar char="•"/>
            </a:pPr>
            <a:r>
              <a:rPr lang="en-US" sz="2400" b="1" dirty="0"/>
              <a:t>Auditing and Logging:</a:t>
            </a:r>
            <a:r>
              <a:rPr lang="en-US" sz="2400" dirty="0"/>
              <a:t> Tracks user activity within the database, allowing for monitoring and identification of suspicious access attempts.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Data Masking and Anonymization:</a:t>
            </a:r>
            <a:r>
              <a:rPr lang="en-US" sz="2400" dirty="0"/>
              <a:t> Techniques to hide sensitive data elements while still allowing for analysis, useful for protecting privacy.</a:t>
            </a:r>
          </a:p>
          <a:p>
            <a:pPr>
              <a:buFont typeface="Arial" panose="020B0604020202020204" pitchFamily="34" charset="0"/>
              <a:buChar char="•"/>
            </a:pPr>
            <a:endParaRPr lang="en-US" sz="2400" dirty="0"/>
          </a:p>
          <a:p>
            <a:pPr>
              <a:buFont typeface="Arial" panose="020B0604020202020204" pitchFamily="34" charset="0"/>
              <a:buChar char="•"/>
            </a:pPr>
            <a:r>
              <a:rPr lang="en-US" sz="2400" b="1" dirty="0"/>
              <a:t>Regular Security Patching:</a:t>
            </a:r>
            <a:r>
              <a:rPr lang="en-US" sz="2400" dirty="0"/>
              <a:t> Keeping DBMS software up-to-date with the latest security patches is crucial to address vulnerabilities exploited by attackers.</a:t>
            </a:r>
          </a:p>
        </p:txBody>
      </p:sp>
    </p:spTree>
    <p:extLst>
      <p:ext uri="{BB962C8B-B14F-4D97-AF65-F5344CB8AC3E}">
        <p14:creationId xmlns:p14="http://schemas.microsoft.com/office/powerpoint/2010/main" val="3506420966"/>
      </p:ext>
    </p:extLst>
  </p:cSld>
  <p:clrMapOvr>
    <a:masterClrMapping/>
  </p:clrMapOvr>
  <p:transition advTm="7742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5862" y="304800"/>
            <a:ext cx="9144000" cy="6900863"/>
          </a:xfrm>
          <a:prstGeom prst="rect">
            <a:avLst/>
          </a:prstGeom>
          <a:noFill/>
          <a:ln w="9525">
            <a:noFill/>
            <a:miter lim="800000"/>
            <a:headEnd/>
            <a:tailEnd/>
          </a:ln>
        </p:spPr>
      </p:pic>
      <p:sp>
        <p:nvSpPr>
          <p:cNvPr id="19460" name="Rectangle 7"/>
          <p:cNvSpPr/>
          <p:nvPr>
            <p:custDataLst>
              <p:tags r:id="rId2"/>
            </p:custDataLst>
          </p:nvPr>
        </p:nvSpPr>
        <p:spPr>
          <a:xfrm>
            <a:off x="0" y="1487486"/>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buNone/>
            </a:pPr>
            <a:r>
              <a:rPr lang="en-US" sz="4000" b="1" dirty="0">
                <a:solidFill>
                  <a:schemeClr val="bg1"/>
                </a:solidFill>
              </a:rPr>
              <a:t>Data integrity</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
        <p:nvSpPr>
          <p:cNvPr id="5" name="Rectangle 4"/>
          <p:cNvSpPr/>
          <p:nvPr/>
        </p:nvSpPr>
        <p:spPr>
          <a:xfrm>
            <a:off x="133350" y="2855813"/>
            <a:ext cx="8877300" cy="2308324"/>
          </a:xfrm>
          <a:prstGeom prst="rect">
            <a:avLst/>
          </a:prstGeom>
        </p:spPr>
        <p:txBody>
          <a:bodyPr wrap="square">
            <a:spAutoFit/>
          </a:bodyPr>
          <a:lstStyle/>
          <a:p>
            <a:pPr marL="285750" indent="-285750">
              <a:buFont typeface="Arial" pitchFamily="34" charset="0"/>
              <a:buChar char="•"/>
            </a:pPr>
            <a:r>
              <a:rPr lang="en-US" sz="2400" dirty="0"/>
              <a:t>Data integrity in DBMS refers to the overall accuracy, consistency, and completeness of data throughout its lifecycle within the database. It ensures that the data stored in the database is reliable and trustworthy for making informed decisions. </a:t>
            </a:r>
            <a:br>
              <a:rPr lang="en-IN" sz="2400" dirty="0"/>
            </a:br>
            <a:endParaRPr lang="en-IN" sz="2400" dirty="0"/>
          </a:p>
        </p:txBody>
      </p:sp>
    </p:spTree>
  </p:cSld>
  <p:clrMapOvr>
    <a:masterClrMapping/>
  </p:clrMapOvr>
  <p:transition advTm="7742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5"/>
          <a:srcRect/>
          <a:stretch>
            <a:fillRect/>
          </a:stretch>
        </p:blipFill>
        <p:spPr bwMode="auto">
          <a:xfrm>
            <a:off x="0" y="0"/>
            <a:ext cx="9144000" cy="6900863"/>
          </a:xfrm>
          <a:prstGeom prst="rect">
            <a:avLst/>
          </a:prstGeom>
          <a:noFill/>
          <a:ln w="9525">
            <a:noFill/>
            <a:miter lim="800000"/>
            <a:headEnd/>
            <a:tailEnd/>
          </a:ln>
        </p:spPr>
      </p:pic>
      <p:sp>
        <p:nvSpPr>
          <p:cNvPr id="19461" name="TextBox 6"/>
          <p:cNvSpPr/>
          <p:nvPr>
            <p:custDataLst>
              <p:tags r:id="rId2"/>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3"/>
            </p:custDataLst>
          </p:nvPr>
        </p:nvPicPr>
        <p:blipFill>
          <a:blip r:embed="rId6"/>
          <a:srcRect/>
          <a:stretch>
            <a:fillRect/>
          </a:stretch>
        </p:blipFill>
        <p:spPr bwMode="auto">
          <a:xfrm>
            <a:off x="2124075" y="3009900"/>
            <a:ext cx="5430838" cy="2803525"/>
          </a:xfrm>
          <a:prstGeom prst="rect">
            <a:avLst/>
          </a:prstGeom>
          <a:noFill/>
          <a:ln w="9525">
            <a:noFill/>
            <a:miter lim="800000"/>
            <a:headEnd/>
            <a:tailEnd/>
          </a:ln>
        </p:spPr>
      </p:pic>
      <p:pic>
        <p:nvPicPr>
          <p:cNvPr id="4103" name="Picture 12"/>
          <p:cNvPicPr>
            <a:picLocks noChangeAspect="1" noChangeArrowheads="1"/>
          </p:cNvPicPr>
          <p:nvPr/>
        </p:nvPicPr>
        <p:blipFill>
          <a:blip r:embed="rId7"/>
          <a:srcRect/>
          <a:stretch>
            <a:fillRect/>
          </a:stretch>
        </p:blipFill>
        <p:spPr bwMode="auto">
          <a:xfrm>
            <a:off x="381000" y="0"/>
            <a:ext cx="1524000" cy="1395413"/>
          </a:xfrm>
          <a:prstGeom prst="rect">
            <a:avLst/>
          </a:prstGeom>
          <a:noFill/>
          <a:ln w="9525">
            <a:noFill/>
            <a:miter lim="800000"/>
            <a:headEnd/>
            <a:tailEnd/>
          </a:ln>
        </p:spPr>
      </p:pic>
      <p:sp>
        <p:nvSpPr>
          <p:cNvPr id="3" name="TextBox 2">
            <a:extLst>
              <a:ext uri="{FF2B5EF4-FFF2-40B4-BE49-F238E27FC236}">
                <a16:creationId xmlns:a16="http://schemas.microsoft.com/office/drawing/2014/main" id="{BFE3FF08-F2C5-961C-8750-5B276CF3AC13}"/>
              </a:ext>
            </a:extLst>
          </p:cNvPr>
          <p:cNvSpPr txBox="1"/>
          <p:nvPr/>
        </p:nvSpPr>
        <p:spPr>
          <a:xfrm>
            <a:off x="396240" y="1702753"/>
            <a:ext cx="8442960" cy="4893647"/>
          </a:xfrm>
          <a:prstGeom prst="rect">
            <a:avLst/>
          </a:prstGeom>
          <a:noFill/>
        </p:spPr>
        <p:txBody>
          <a:bodyPr wrap="square">
            <a:spAutoFit/>
          </a:bodyPr>
          <a:lstStyle/>
          <a:p>
            <a:r>
              <a:rPr lang="en-US" sz="2400" dirty="0"/>
              <a:t>Here's a breakdown of the key aspects of data integrity:</a:t>
            </a:r>
          </a:p>
          <a:p>
            <a:endParaRPr lang="en-US" sz="2400" dirty="0"/>
          </a:p>
          <a:p>
            <a:pPr>
              <a:buFont typeface="Arial" panose="020B0604020202020204" pitchFamily="34" charset="0"/>
              <a:buChar char="•"/>
            </a:pPr>
            <a:r>
              <a:rPr lang="en-US" sz="2400" b="1" dirty="0"/>
              <a:t>Accuracy:</a:t>
            </a:r>
            <a:r>
              <a:rPr lang="en-US" sz="2400" dirty="0"/>
              <a:t> Data values should be correct and free from errors. This involves validating data during entry to ensure it conforms to specified data types, formats, and ranges.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Consistency:</a:t>
            </a:r>
            <a:r>
              <a:rPr lang="en-US" sz="2400" dirty="0"/>
              <a:t> Data should be consistent across the entire database. This means avoiding duplicate entries and ensuring relationships between tables are maintained.</a:t>
            </a:r>
          </a:p>
          <a:p>
            <a:pPr>
              <a:buFont typeface="Arial" panose="020B0604020202020204" pitchFamily="34" charset="0"/>
              <a:buChar char="•"/>
            </a:pPr>
            <a:endParaRPr lang="en-US" sz="2400" dirty="0"/>
          </a:p>
          <a:p>
            <a:pPr>
              <a:buFont typeface="Arial" panose="020B0604020202020204" pitchFamily="34" charset="0"/>
              <a:buChar char="•"/>
            </a:pPr>
            <a:r>
              <a:rPr lang="en-US" sz="2400" b="1" dirty="0"/>
              <a:t>Completeness:</a:t>
            </a:r>
            <a:r>
              <a:rPr lang="en-US" sz="2400" dirty="0"/>
              <a:t> All the necessary data elements should be present and not missing. Incomplete data can lead to misleading or inaccurate results.</a:t>
            </a:r>
          </a:p>
        </p:txBody>
      </p:sp>
    </p:spTree>
  </p:cSld>
  <p:clrMapOvr>
    <a:masterClrMapping/>
  </p:clrMapOvr>
  <p:transition advTm="7742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rul\Desktop\Digital Learning Content.png"/>
          <p:cNvPicPr>
            <a:picLocks noChangeAspect="1"/>
          </p:cNvPicPr>
          <p:nvPr>
            <p:custDataLst>
              <p:tags r:id="rId1"/>
            </p:custDataLst>
          </p:nvPr>
        </p:nvPicPr>
        <p:blipFill>
          <a:blip r:embed="rId6"/>
          <a:srcRect/>
          <a:stretch>
            <a:fillRect/>
          </a:stretch>
        </p:blipFill>
        <p:spPr bwMode="auto">
          <a:xfrm>
            <a:off x="0" y="33337"/>
            <a:ext cx="9144000" cy="6900863"/>
          </a:xfrm>
          <a:prstGeom prst="rect">
            <a:avLst/>
          </a:prstGeom>
          <a:noFill/>
          <a:ln w="9525">
            <a:noFill/>
            <a:miter lim="800000"/>
            <a:headEnd/>
            <a:tailEnd/>
          </a:ln>
        </p:spPr>
      </p:pic>
      <p:sp>
        <p:nvSpPr>
          <p:cNvPr id="19460" name="Rectangle 7"/>
          <p:cNvSpPr/>
          <p:nvPr>
            <p:custDataLst>
              <p:tags r:id="rId2"/>
            </p:custDataLst>
          </p:nvPr>
        </p:nvSpPr>
        <p:spPr>
          <a:xfrm>
            <a:off x="0" y="155733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r>
              <a:rPr lang="en-US" b="1" dirty="0">
                <a:solidFill>
                  <a:schemeClr val="bg1"/>
                </a:solidFill>
              </a:rPr>
              <a:t>Importance of Data Integrity in DBMS:</a:t>
            </a:r>
            <a:endParaRPr lang="en-IN" b="1" dirty="0">
              <a:solidFill>
                <a:schemeClr val="bg1"/>
              </a:solidFill>
              <a:effectLs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Font typeface="Arial" panose="020B0604020202020204" pitchFamily="34" charset="0"/>
              <a:buNone/>
              <a:defRPr/>
            </a:pPr>
            <a:endParaRPr lang="en-US" altLang="en-US" sz="3000" b="1" dirty="0">
              <a:solidFill>
                <a:schemeClr val="bg1"/>
              </a:solidFill>
              <a:latin typeface="+mj-lt"/>
              <a:ea typeface="PMingLiU" pitchFamily="18" charset="-120"/>
              <a:cs typeface="+mj-lt"/>
              <a:sym typeface="+mn-ea"/>
            </a:endParaRPr>
          </a:p>
        </p:txBody>
      </p:sp>
      <p:pic>
        <p:nvPicPr>
          <p:cNvPr id="4101" name="Picture 6" descr="C:\Users\parul\Desktop\Untitled-1.png"/>
          <p:cNvPicPr>
            <a:picLocks noChangeAspect="1"/>
          </p:cNvPicPr>
          <p:nvPr>
            <p:custDataLst>
              <p:tags r:id="rId4"/>
            </p:custDataLst>
          </p:nvPr>
        </p:nvPicPr>
        <p:blipFill>
          <a:blip r:embed="rId7"/>
          <a:srcRect/>
          <a:stretch>
            <a:fillRect/>
          </a:stretch>
        </p:blipFill>
        <p:spPr bwMode="auto">
          <a:xfrm>
            <a:off x="2124075" y="3009900"/>
            <a:ext cx="5430838" cy="2803525"/>
          </a:xfrm>
          <a:prstGeom prst="rect">
            <a:avLst/>
          </a:prstGeom>
          <a:noFill/>
          <a:ln w="9525">
            <a:noFill/>
            <a:miter lim="800000"/>
            <a:headEnd/>
            <a:tailEnd/>
          </a:ln>
        </p:spPr>
      </p:pic>
      <p:sp>
        <p:nvSpPr>
          <p:cNvPr id="12" name="TextBox 11"/>
          <p:cNvSpPr txBox="1"/>
          <p:nvPr/>
        </p:nvSpPr>
        <p:spPr>
          <a:xfrm>
            <a:off x="190500" y="2574924"/>
            <a:ext cx="8763000" cy="4462760"/>
          </a:xfrm>
          <a:prstGeom prst="rect">
            <a:avLst/>
          </a:prstGeom>
          <a:noFill/>
        </p:spPr>
        <p:txBody>
          <a:bodyPr wrap="square">
            <a:spAutoFit/>
          </a:bodyPr>
          <a:lstStyle/>
          <a:p>
            <a:r>
              <a:rPr lang="en-US" sz="2000" dirty="0"/>
              <a:t>Maintaining data integrity is crucial for several reasons:</a:t>
            </a:r>
          </a:p>
          <a:p>
            <a:endParaRPr lang="en-US" sz="2000" dirty="0"/>
          </a:p>
          <a:p>
            <a:pPr>
              <a:buFont typeface="Arial" panose="020B0604020202020204" pitchFamily="34" charset="0"/>
              <a:buChar char="•"/>
            </a:pPr>
            <a:r>
              <a:rPr lang="en-US" sz="2000" b="1" dirty="0"/>
              <a:t>Reliable Decision-Making:</a:t>
            </a:r>
            <a:r>
              <a:rPr lang="en-US" sz="2000" dirty="0"/>
              <a:t> Accurate and consistent data is essential for generating trustworthy reports, insights, and making informed decisions.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Improved Efficiency:</a:t>
            </a:r>
            <a:r>
              <a:rPr lang="en-US" sz="2000" dirty="0"/>
              <a:t> Reduced errors and inconsistencies minimize the time and resources spent on data correction and troubleshooting.</a:t>
            </a:r>
          </a:p>
          <a:p>
            <a:pPr>
              <a:buFont typeface="Arial" panose="020B0604020202020204" pitchFamily="34" charset="0"/>
              <a:buChar char="•"/>
            </a:pPr>
            <a:endParaRPr lang="en-US" sz="2000" dirty="0"/>
          </a:p>
          <a:p>
            <a:pPr>
              <a:buFont typeface="Arial" panose="020B0604020202020204" pitchFamily="34" charset="0"/>
              <a:buChar char="•"/>
            </a:pPr>
            <a:r>
              <a:rPr lang="en-US" sz="2000" b="1" dirty="0"/>
              <a:t>Enhanced Data Sharing:</a:t>
            </a:r>
            <a:r>
              <a:rPr lang="en-US" sz="2000" dirty="0"/>
              <a:t> Confidence in data integrity allows for secure data sharing within the organization and with authorized external parties.</a:t>
            </a:r>
          </a:p>
          <a:p>
            <a:pPr>
              <a:buFont typeface="Arial" panose="020B0604020202020204" pitchFamily="34" charset="0"/>
              <a:buChar char="•"/>
            </a:pPr>
            <a:endParaRPr lang="en-US" sz="2000" dirty="0"/>
          </a:p>
          <a:p>
            <a:pPr>
              <a:buFont typeface="Arial" panose="020B0604020202020204" pitchFamily="34" charset="0"/>
              <a:buChar char="•"/>
            </a:pPr>
            <a:r>
              <a:rPr lang="en-US" sz="2000" b="1" dirty="0"/>
              <a:t>Regulatory Compliance:</a:t>
            </a:r>
            <a:r>
              <a:rPr lang="en-US" sz="2000" dirty="0"/>
              <a:t> Many regulations require organizations to maintain the accuracy and completeness of data.</a:t>
            </a:r>
          </a:p>
          <a:p>
            <a:endParaRPr lang="en-US" sz="2400" dirty="0"/>
          </a:p>
        </p:txBody>
      </p:sp>
      <p:pic>
        <p:nvPicPr>
          <p:cNvPr id="4103" name="Picture 12"/>
          <p:cNvPicPr>
            <a:picLocks noChangeAspect="1" noChangeArrowheads="1"/>
          </p:cNvPicPr>
          <p:nvPr/>
        </p:nvPicPr>
        <p:blipFill>
          <a:blip r:embed="rId8"/>
          <a:srcRect/>
          <a:stretch>
            <a:fillRect/>
          </a:stretch>
        </p:blipFill>
        <p:spPr bwMode="auto">
          <a:xfrm>
            <a:off x="381000" y="0"/>
            <a:ext cx="1524000" cy="1395413"/>
          </a:xfrm>
          <a:prstGeom prst="rect">
            <a:avLst/>
          </a:prstGeom>
          <a:noFill/>
          <a:ln w="9525">
            <a:noFill/>
            <a:miter lim="800000"/>
            <a:headEnd/>
            <a:tailEnd/>
          </a:ln>
        </p:spPr>
      </p:pic>
    </p:spTree>
    <p:extLst>
      <p:ext uri="{BB962C8B-B14F-4D97-AF65-F5344CB8AC3E}">
        <p14:creationId xmlns:p14="http://schemas.microsoft.com/office/powerpoint/2010/main" val="821408103"/>
      </p:ext>
    </p:extLst>
  </p:cSld>
  <p:clrMapOvr>
    <a:masterClrMapping/>
  </p:clrMapOvr>
  <p:transition advTm="77420"/>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50"/>
</p:tagLst>
</file>

<file path=ppt/tags/tag11.xml><?xml version="1.0" encoding="utf-8"?>
<p:tagLst xmlns:a="http://schemas.openxmlformats.org/drawingml/2006/main" xmlns:r="http://schemas.openxmlformats.org/officeDocument/2006/relationships" xmlns:p="http://schemas.openxmlformats.org/presentationml/2006/main">
  <p:tag name="AS_UNIQUEID" val="80"/>
</p:tagLst>
</file>

<file path=ppt/tags/tag12.xml><?xml version="1.0" encoding="utf-8"?>
<p:tagLst xmlns:a="http://schemas.openxmlformats.org/drawingml/2006/main" xmlns:r="http://schemas.openxmlformats.org/officeDocument/2006/relationships" xmlns:p="http://schemas.openxmlformats.org/presentationml/2006/main">
  <p:tag name="AS_UNIQUEID" val="83"/>
</p:tagLst>
</file>

<file path=ppt/tags/tag13.xml><?xml version="1.0" encoding="utf-8"?>
<p:tagLst xmlns:a="http://schemas.openxmlformats.org/drawingml/2006/main" xmlns:r="http://schemas.openxmlformats.org/officeDocument/2006/relationships" xmlns:p="http://schemas.openxmlformats.org/presentationml/2006/main">
  <p:tag name="AS_UNIQUEID" val="50"/>
</p:tagLst>
</file>

<file path=ppt/tags/tag14.xml><?xml version="1.0" encoding="utf-8"?>
<p:tagLst xmlns:a="http://schemas.openxmlformats.org/drawingml/2006/main" xmlns:r="http://schemas.openxmlformats.org/officeDocument/2006/relationships" xmlns:p="http://schemas.openxmlformats.org/presentationml/2006/main">
  <p:tag name="AS_UNIQUEID" val="80"/>
</p:tagLst>
</file>

<file path=ppt/tags/tag15.xml><?xml version="1.0" encoding="utf-8"?>
<p:tagLst xmlns:a="http://schemas.openxmlformats.org/drawingml/2006/main" xmlns:r="http://schemas.openxmlformats.org/officeDocument/2006/relationships" xmlns:p="http://schemas.openxmlformats.org/presentationml/2006/main">
  <p:tag name="AS_UNIQUEID" val="82"/>
</p:tagLst>
</file>

<file path=ppt/tags/tag16.xml><?xml version="1.0" encoding="utf-8"?>
<p:tagLst xmlns:a="http://schemas.openxmlformats.org/drawingml/2006/main" xmlns:r="http://schemas.openxmlformats.org/officeDocument/2006/relationships" xmlns:p="http://schemas.openxmlformats.org/presentationml/2006/main">
  <p:tag name="AS_UNIQUEID" val="83"/>
</p:tagLst>
</file>

<file path=ppt/tags/tag17.xml><?xml version="1.0" encoding="utf-8"?>
<p:tagLst xmlns:a="http://schemas.openxmlformats.org/drawingml/2006/main" xmlns:r="http://schemas.openxmlformats.org/officeDocument/2006/relationships" xmlns:p="http://schemas.openxmlformats.org/presentationml/2006/main">
  <p:tag name="AS_UNIQUEID" val="50"/>
</p:tagLst>
</file>

<file path=ppt/tags/tag18.xml><?xml version="1.0" encoding="utf-8"?>
<p:tagLst xmlns:a="http://schemas.openxmlformats.org/drawingml/2006/main" xmlns:r="http://schemas.openxmlformats.org/officeDocument/2006/relationships" xmlns:p="http://schemas.openxmlformats.org/presentationml/2006/main">
  <p:tag name="AS_UNIQUEID" val="80"/>
</p:tagLst>
</file>

<file path=ppt/tags/tag19.xml><?xml version="1.0" encoding="utf-8"?>
<p:tagLst xmlns:a="http://schemas.openxmlformats.org/drawingml/2006/main" xmlns:r="http://schemas.openxmlformats.org/officeDocument/2006/relationships" xmlns:p="http://schemas.openxmlformats.org/presentationml/2006/main">
  <p:tag name="AS_UNIQUEID" val="82"/>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83"/>
</p:tagLst>
</file>

<file path=ppt/tags/tag21.xml><?xml version="1.0" encoding="utf-8"?>
<p:tagLst xmlns:a="http://schemas.openxmlformats.org/drawingml/2006/main" xmlns:r="http://schemas.openxmlformats.org/officeDocument/2006/relationships" xmlns:p="http://schemas.openxmlformats.org/presentationml/2006/main">
  <p:tag name="AS_UNIQUEID" val="80"/>
</p:tagLst>
</file>

<file path=ppt/tags/tag22.xml><?xml version="1.0" encoding="utf-8"?>
<p:tagLst xmlns:a="http://schemas.openxmlformats.org/drawingml/2006/main" xmlns:r="http://schemas.openxmlformats.org/officeDocument/2006/relationships" xmlns:p="http://schemas.openxmlformats.org/presentationml/2006/main">
  <p:tag name="AS_UNIQUEID" val="82"/>
</p:tagLst>
</file>

<file path=ppt/tags/tag23.xml><?xml version="1.0" encoding="utf-8"?>
<p:tagLst xmlns:a="http://schemas.openxmlformats.org/drawingml/2006/main" xmlns:r="http://schemas.openxmlformats.org/officeDocument/2006/relationships" xmlns:p="http://schemas.openxmlformats.org/presentationml/2006/main">
  <p:tag name="AS_UNIQUEID" val="83"/>
</p:tagLst>
</file>

<file path=ppt/tags/tag24.xml><?xml version="1.0" encoding="utf-8"?>
<p:tagLst xmlns:a="http://schemas.openxmlformats.org/drawingml/2006/main" xmlns:r="http://schemas.openxmlformats.org/officeDocument/2006/relationships" xmlns:p="http://schemas.openxmlformats.org/presentationml/2006/main">
  <p:tag name="AS_UNIQUEID" val="50"/>
</p:tagLst>
</file>

<file path=ppt/tags/tag25.xml><?xml version="1.0" encoding="utf-8"?>
<p:tagLst xmlns:a="http://schemas.openxmlformats.org/drawingml/2006/main" xmlns:r="http://schemas.openxmlformats.org/officeDocument/2006/relationships" xmlns:p="http://schemas.openxmlformats.org/presentationml/2006/main">
  <p:tag name="AS_UNIQUEID" val="80"/>
</p:tagLst>
</file>

<file path=ppt/tags/tag26.xml><?xml version="1.0" encoding="utf-8"?>
<p:tagLst xmlns:a="http://schemas.openxmlformats.org/drawingml/2006/main" xmlns:r="http://schemas.openxmlformats.org/officeDocument/2006/relationships" xmlns:p="http://schemas.openxmlformats.org/presentationml/2006/main">
  <p:tag name="AS_UNIQUEID" val="83"/>
</p:tagLst>
</file>

<file path=ppt/tags/tag27.xml><?xml version="1.0" encoding="utf-8"?>
<p:tagLst xmlns:a="http://schemas.openxmlformats.org/drawingml/2006/main" xmlns:r="http://schemas.openxmlformats.org/officeDocument/2006/relationships" xmlns:p="http://schemas.openxmlformats.org/presentationml/2006/main">
  <p:tag name="AS_UNIQUEID" val="50"/>
</p:tagLst>
</file>

<file path=ppt/tags/tag28.xml><?xml version="1.0" encoding="utf-8"?>
<p:tagLst xmlns:a="http://schemas.openxmlformats.org/drawingml/2006/main" xmlns:r="http://schemas.openxmlformats.org/officeDocument/2006/relationships" xmlns:p="http://schemas.openxmlformats.org/presentationml/2006/main">
  <p:tag name="AS_UNIQUEID" val="80"/>
</p:tagLst>
</file>

<file path=ppt/tags/tag29.xml><?xml version="1.0" encoding="utf-8"?>
<p:tagLst xmlns:a="http://schemas.openxmlformats.org/drawingml/2006/main" xmlns:r="http://schemas.openxmlformats.org/officeDocument/2006/relationships" xmlns:p="http://schemas.openxmlformats.org/presentationml/2006/main">
  <p:tag name="AS_UNIQUEID" val="82"/>
</p:tagLst>
</file>

<file path=ppt/tags/tag3.xml><?xml version="1.0" encoding="utf-8"?>
<p:tagLst xmlns:a="http://schemas.openxmlformats.org/drawingml/2006/main" xmlns:r="http://schemas.openxmlformats.org/officeDocument/2006/relationships" xmlns:p="http://schemas.openxmlformats.org/presentationml/2006/main">
  <p:tag name="AS_UNIQUEID" val="80"/>
</p:tagLst>
</file>

<file path=ppt/tags/tag30.xml><?xml version="1.0" encoding="utf-8"?>
<p:tagLst xmlns:a="http://schemas.openxmlformats.org/drawingml/2006/main" xmlns:r="http://schemas.openxmlformats.org/officeDocument/2006/relationships" xmlns:p="http://schemas.openxmlformats.org/presentationml/2006/main">
  <p:tag name="AS_UNIQUEID" val="83"/>
</p:tagLst>
</file>

<file path=ppt/tags/tag31.xml><?xml version="1.0" encoding="utf-8"?>
<p:tagLst xmlns:a="http://schemas.openxmlformats.org/drawingml/2006/main" xmlns:r="http://schemas.openxmlformats.org/officeDocument/2006/relationships" xmlns:p="http://schemas.openxmlformats.org/presentationml/2006/main">
  <p:tag name="AS_UNIQUEID" val="50"/>
</p:tagLst>
</file>

<file path=ppt/tags/tag32.xml><?xml version="1.0" encoding="utf-8"?>
<p:tagLst xmlns:a="http://schemas.openxmlformats.org/drawingml/2006/main" xmlns:r="http://schemas.openxmlformats.org/officeDocument/2006/relationships" xmlns:p="http://schemas.openxmlformats.org/presentationml/2006/main">
  <p:tag name="AS_UNIQUEID" val="80"/>
</p:tagLst>
</file>

<file path=ppt/tags/tag33.xml><?xml version="1.0" encoding="utf-8"?>
<p:tagLst xmlns:a="http://schemas.openxmlformats.org/drawingml/2006/main" xmlns:r="http://schemas.openxmlformats.org/officeDocument/2006/relationships" xmlns:p="http://schemas.openxmlformats.org/presentationml/2006/main">
  <p:tag name="AS_UNIQUEID" val="82"/>
</p:tagLst>
</file>

<file path=ppt/tags/tag34.xml><?xml version="1.0" encoding="utf-8"?>
<p:tagLst xmlns:a="http://schemas.openxmlformats.org/drawingml/2006/main" xmlns:r="http://schemas.openxmlformats.org/officeDocument/2006/relationships" xmlns:p="http://schemas.openxmlformats.org/presentationml/2006/main">
  <p:tag name="AS_UNIQUEID" val="83"/>
</p:tagLst>
</file>

<file path=ppt/tags/tag35.xml><?xml version="1.0" encoding="utf-8"?>
<p:tagLst xmlns:a="http://schemas.openxmlformats.org/drawingml/2006/main" xmlns:r="http://schemas.openxmlformats.org/officeDocument/2006/relationships" xmlns:p="http://schemas.openxmlformats.org/presentationml/2006/main">
  <p:tag name="AS_UNIQUEID" val="50"/>
</p:tagLst>
</file>

<file path=ppt/tags/tag36.xml><?xml version="1.0" encoding="utf-8"?>
<p:tagLst xmlns:a="http://schemas.openxmlformats.org/drawingml/2006/main" xmlns:r="http://schemas.openxmlformats.org/officeDocument/2006/relationships" xmlns:p="http://schemas.openxmlformats.org/presentationml/2006/main">
  <p:tag name="AS_UNIQUEID" val="80"/>
</p:tagLst>
</file>

<file path=ppt/tags/tag37.xml><?xml version="1.0" encoding="utf-8"?>
<p:tagLst xmlns:a="http://schemas.openxmlformats.org/drawingml/2006/main" xmlns:r="http://schemas.openxmlformats.org/officeDocument/2006/relationships" xmlns:p="http://schemas.openxmlformats.org/presentationml/2006/main">
  <p:tag name="AS_UNIQUEID" val="82"/>
</p:tagLst>
</file>

<file path=ppt/tags/tag38.xml><?xml version="1.0" encoding="utf-8"?>
<p:tagLst xmlns:a="http://schemas.openxmlformats.org/drawingml/2006/main" xmlns:r="http://schemas.openxmlformats.org/officeDocument/2006/relationships" xmlns:p="http://schemas.openxmlformats.org/presentationml/2006/main">
  <p:tag name="AS_UNIQUEID" val="83"/>
</p:tagLst>
</file>

<file path=ppt/tags/tag39.xml><?xml version="1.0" encoding="utf-8"?>
<p:tagLst xmlns:a="http://schemas.openxmlformats.org/drawingml/2006/main" xmlns:r="http://schemas.openxmlformats.org/officeDocument/2006/relationships" xmlns:p="http://schemas.openxmlformats.org/presentationml/2006/main">
  <p:tag name="AS_UNIQUEID" val="50"/>
</p:tagLst>
</file>

<file path=ppt/tags/tag4.xml><?xml version="1.0" encoding="utf-8"?>
<p:tagLst xmlns:a="http://schemas.openxmlformats.org/drawingml/2006/main" xmlns:r="http://schemas.openxmlformats.org/officeDocument/2006/relationships" xmlns:p="http://schemas.openxmlformats.org/presentationml/2006/main">
  <p:tag name="AS_UNIQUEID" val="82"/>
</p:tagLst>
</file>

<file path=ppt/tags/tag40.xml><?xml version="1.0" encoding="utf-8"?>
<p:tagLst xmlns:a="http://schemas.openxmlformats.org/drawingml/2006/main" xmlns:r="http://schemas.openxmlformats.org/officeDocument/2006/relationships" xmlns:p="http://schemas.openxmlformats.org/presentationml/2006/main">
  <p:tag name="AS_UNIQUEID" val="80"/>
</p:tagLst>
</file>

<file path=ppt/tags/tag41.xml><?xml version="1.0" encoding="utf-8"?>
<p:tagLst xmlns:a="http://schemas.openxmlformats.org/drawingml/2006/main" xmlns:r="http://schemas.openxmlformats.org/officeDocument/2006/relationships" xmlns:p="http://schemas.openxmlformats.org/presentationml/2006/main">
  <p:tag name="AS_UNIQUEID" val="82"/>
</p:tagLst>
</file>

<file path=ppt/tags/tag42.xml><?xml version="1.0" encoding="utf-8"?>
<p:tagLst xmlns:a="http://schemas.openxmlformats.org/drawingml/2006/main" xmlns:r="http://schemas.openxmlformats.org/officeDocument/2006/relationships" xmlns:p="http://schemas.openxmlformats.org/presentationml/2006/main">
  <p:tag name="AS_UNIQUEID" val="83"/>
</p:tagLst>
</file>

<file path=ppt/tags/tag43.xml><?xml version="1.0" encoding="utf-8"?>
<p:tagLst xmlns:a="http://schemas.openxmlformats.org/drawingml/2006/main" xmlns:r="http://schemas.openxmlformats.org/officeDocument/2006/relationships" xmlns:p="http://schemas.openxmlformats.org/presentationml/2006/main">
  <p:tag name="AS_UNIQUEID" val="50"/>
</p:tagLst>
</file>

<file path=ppt/tags/tag44.xml><?xml version="1.0" encoding="utf-8"?>
<p:tagLst xmlns:a="http://schemas.openxmlformats.org/drawingml/2006/main" xmlns:r="http://schemas.openxmlformats.org/officeDocument/2006/relationships" xmlns:p="http://schemas.openxmlformats.org/presentationml/2006/main">
  <p:tag name="AS_UNIQUEID" val="80"/>
</p:tagLst>
</file>

<file path=ppt/tags/tag45.xml><?xml version="1.0" encoding="utf-8"?>
<p:tagLst xmlns:a="http://schemas.openxmlformats.org/drawingml/2006/main" xmlns:r="http://schemas.openxmlformats.org/officeDocument/2006/relationships" xmlns:p="http://schemas.openxmlformats.org/presentationml/2006/main">
  <p:tag name="AS_UNIQUEID" val="82"/>
</p:tagLst>
</file>

<file path=ppt/tags/tag46.xml><?xml version="1.0" encoding="utf-8"?>
<p:tagLst xmlns:a="http://schemas.openxmlformats.org/drawingml/2006/main" xmlns:r="http://schemas.openxmlformats.org/officeDocument/2006/relationships" xmlns:p="http://schemas.openxmlformats.org/presentationml/2006/main">
  <p:tag name="AS_UNIQUEID" val="83"/>
</p:tagLst>
</file>

<file path=ppt/tags/tag47.xml><?xml version="1.0" encoding="utf-8"?>
<p:tagLst xmlns:a="http://schemas.openxmlformats.org/drawingml/2006/main" xmlns:r="http://schemas.openxmlformats.org/officeDocument/2006/relationships" xmlns:p="http://schemas.openxmlformats.org/presentationml/2006/main">
  <p:tag name="AS_UNIQUEID" val="50"/>
</p:tagLst>
</file>

<file path=ppt/tags/tag48.xml><?xml version="1.0" encoding="utf-8"?>
<p:tagLst xmlns:a="http://schemas.openxmlformats.org/drawingml/2006/main" xmlns:r="http://schemas.openxmlformats.org/officeDocument/2006/relationships" xmlns:p="http://schemas.openxmlformats.org/presentationml/2006/main">
  <p:tag name="AS_UNIQUEID" val="80"/>
</p:tagLst>
</file>

<file path=ppt/tags/tag49.xml><?xml version="1.0" encoding="utf-8"?>
<p:tagLst xmlns:a="http://schemas.openxmlformats.org/drawingml/2006/main" xmlns:r="http://schemas.openxmlformats.org/officeDocument/2006/relationships" xmlns:p="http://schemas.openxmlformats.org/presentationml/2006/main">
  <p:tag name="AS_UNIQUEID" val="82"/>
</p:tagLst>
</file>

<file path=ppt/tags/tag5.xml><?xml version="1.0" encoding="utf-8"?>
<p:tagLst xmlns:a="http://schemas.openxmlformats.org/drawingml/2006/main" xmlns:r="http://schemas.openxmlformats.org/officeDocument/2006/relationships" xmlns:p="http://schemas.openxmlformats.org/presentationml/2006/main">
  <p:tag name="AS_UNIQUEID" val="83"/>
</p:tagLst>
</file>

<file path=ppt/tags/tag50.xml><?xml version="1.0" encoding="utf-8"?>
<p:tagLst xmlns:a="http://schemas.openxmlformats.org/drawingml/2006/main" xmlns:r="http://schemas.openxmlformats.org/officeDocument/2006/relationships" xmlns:p="http://schemas.openxmlformats.org/presentationml/2006/main">
  <p:tag name="AS_UNIQUEID" val="83"/>
</p:tagLst>
</file>

<file path=ppt/tags/tag51.xml><?xml version="1.0" encoding="utf-8"?>
<p:tagLst xmlns:a="http://schemas.openxmlformats.org/drawingml/2006/main" xmlns:r="http://schemas.openxmlformats.org/officeDocument/2006/relationships" xmlns:p="http://schemas.openxmlformats.org/presentationml/2006/main">
  <p:tag name="AS_UNIQUEID" val="50"/>
</p:tagLst>
</file>

<file path=ppt/tags/tag52.xml><?xml version="1.0" encoding="utf-8"?>
<p:tagLst xmlns:a="http://schemas.openxmlformats.org/drawingml/2006/main" xmlns:r="http://schemas.openxmlformats.org/officeDocument/2006/relationships" xmlns:p="http://schemas.openxmlformats.org/presentationml/2006/main">
  <p:tag name="AS_UNIQUEID" val="80"/>
</p:tagLst>
</file>

<file path=ppt/tags/tag53.xml><?xml version="1.0" encoding="utf-8"?>
<p:tagLst xmlns:a="http://schemas.openxmlformats.org/drawingml/2006/main" xmlns:r="http://schemas.openxmlformats.org/officeDocument/2006/relationships" xmlns:p="http://schemas.openxmlformats.org/presentationml/2006/main">
  <p:tag name="AS_UNIQUEID" val="82"/>
</p:tagLst>
</file>

<file path=ppt/tags/tag54.xml><?xml version="1.0" encoding="utf-8"?>
<p:tagLst xmlns:a="http://schemas.openxmlformats.org/drawingml/2006/main" xmlns:r="http://schemas.openxmlformats.org/officeDocument/2006/relationships" xmlns:p="http://schemas.openxmlformats.org/presentationml/2006/main">
  <p:tag name="AS_UNIQUEID" val="83"/>
</p:tagLst>
</file>

<file path=ppt/tags/tag55.xml><?xml version="1.0" encoding="utf-8"?>
<p:tagLst xmlns:a="http://schemas.openxmlformats.org/drawingml/2006/main" xmlns:r="http://schemas.openxmlformats.org/officeDocument/2006/relationships" xmlns:p="http://schemas.openxmlformats.org/presentationml/2006/main">
  <p:tag name="AS_UNIQUEID" val="50"/>
</p:tagLst>
</file>

<file path=ppt/tags/tag56.xml><?xml version="1.0" encoding="utf-8"?>
<p:tagLst xmlns:a="http://schemas.openxmlformats.org/drawingml/2006/main" xmlns:r="http://schemas.openxmlformats.org/officeDocument/2006/relationships" xmlns:p="http://schemas.openxmlformats.org/presentationml/2006/main">
  <p:tag name="AS_UNIQUEID" val="80"/>
</p:tagLst>
</file>

<file path=ppt/tags/tag57.xml><?xml version="1.0" encoding="utf-8"?>
<p:tagLst xmlns:a="http://schemas.openxmlformats.org/drawingml/2006/main" xmlns:r="http://schemas.openxmlformats.org/officeDocument/2006/relationships" xmlns:p="http://schemas.openxmlformats.org/presentationml/2006/main">
  <p:tag name="AS_UNIQUEID" val="82"/>
</p:tagLst>
</file>

<file path=ppt/tags/tag58.xml><?xml version="1.0" encoding="utf-8"?>
<p:tagLst xmlns:a="http://schemas.openxmlformats.org/drawingml/2006/main" xmlns:r="http://schemas.openxmlformats.org/officeDocument/2006/relationships" xmlns:p="http://schemas.openxmlformats.org/presentationml/2006/main">
  <p:tag name="AS_UNIQUEID" val="83"/>
</p:tagLst>
</file>

<file path=ppt/tags/tag59.xml><?xml version="1.0" encoding="utf-8"?>
<p:tagLst xmlns:a="http://schemas.openxmlformats.org/drawingml/2006/main" xmlns:r="http://schemas.openxmlformats.org/officeDocument/2006/relationships" xmlns:p="http://schemas.openxmlformats.org/presentationml/2006/main">
  <p:tag name="AS_UNIQUEID" val="50"/>
</p:tagLst>
</file>

<file path=ppt/tags/tag6.xml><?xml version="1.0" encoding="utf-8"?>
<p:tagLst xmlns:a="http://schemas.openxmlformats.org/drawingml/2006/main" xmlns:r="http://schemas.openxmlformats.org/officeDocument/2006/relationships" xmlns:p="http://schemas.openxmlformats.org/presentationml/2006/main">
  <p:tag name="AS_UNIQUEID" val="50"/>
</p:tagLst>
</file>

<file path=ppt/tags/tag60.xml><?xml version="1.0" encoding="utf-8"?>
<p:tagLst xmlns:a="http://schemas.openxmlformats.org/drawingml/2006/main" xmlns:r="http://schemas.openxmlformats.org/officeDocument/2006/relationships" xmlns:p="http://schemas.openxmlformats.org/presentationml/2006/main">
  <p:tag name="AS_UNIQUEID" val="80"/>
</p:tagLst>
</file>

<file path=ppt/tags/tag61.xml><?xml version="1.0" encoding="utf-8"?>
<p:tagLst xmlns:a="http://schemas.openxmlformats.org/drawingml/2006/main" xmlns:r="http://schemas.openxmlformats.org/officeDocument/2006/relationships" xmlns:p="http://schemas.openxmlformats.org/presentationml/2006/main">
  <p:tag name="AS_UNIQUEID" val="82"/>
</p:tagLst>
</file>

<file path=ppt/tags/tag62.xml><?xml version="1.0" encoding="utf-8"?>
<p:tagLst xmlns:a="http://schemas.openxmlformats.org/drawingml/2006/main" xmlns:r="http://schemas.openxmlformats.org/officeDocument/2006/relationships" xmlns:p="http://schemas.openxmlformats.org/presentationml/2006/main">
  <p:tag name="AS_UNIQUEID" val="83"/>
</p:tagLst>
</file>

<file path=ppt/tags/tag63.xml><?xml version="1.0" encoding="utf-8"?>
<p:tagLst xmlns:a="http://schemas.openxmlformats.org/drawingml/2006/main" xmlns:r="http://schemas.openxmlformats.org/officeDocument/2006/relationships" xmlns:p="http://schemas.openxmlformats.org/presentationml/2006/main">
  <p:tag name="AS_UNIQUEID" val="50"/>
</p:tagLst>
</file>

<file path=ppt/tags/tag64.xml><?xml version="1.0" encoding="utf-8"?>
<p:tagLst xmlns:a="http://schemas.openxmlformats.org/drawingml/2006/main" xmlns:r="http://schemas.openxmlformats.org/officeDocument/2006/relationships" xmlns:p="http://schemas.openxmlformats.org/presentationml/2006/main">
  <p:tag name="AS_UNIQUEID" val="80"/>
</p:tagLst>
</file>

<file path=ppt/tags/tag65.xml><?xml version="1.0" encoding="utf-8"?>
<p:tagLst xmlns:a="http://schemas.openxmlformats.org/drawingml/2006/main" xmlns:r="http://schemas.openxmlformats.org/officeDocument/2006/relationships" xmlns:p="http://schemas.openxmlformats.org/presentationml/2006/main">
  <p:tag name="AS_UNIQUEID" val="82"/>
</p:tagLst>
</file>

<file path=ppt/tags/tag66.xml><?xml version="1.0" encoding="utf-8"?>
<p:tagLst xmlns:a="http://schemas.openxmlformats.org/drawingml/2006/main" xmlns:r="http://schemas.openxmlformats.org/officeDocument/2006/relationships" xmlns:p="http://schemas.openxmlformats.org/presentationml/2006/main">
  <p:tag name="AS_UNIQUEID" val="83"/>
</p:tagLst>
</file>

<file path=ppt/tags/tag67.xml><?xml version="1.0" encoding="utf-8"?>
<p:tagLst xmlns:a="http://schemas.openxmlformats.org/drawingml/2006/main" xmlns:r="http://schemas.openxmlformats.org/officeDocument/2006/relationships" xmlns:p="http://schemas.openxmlformats.org/presentationml/2006/main">
  <p:tag name="AS_UNIQUEID" val="50"/>
</p:tagLst>
</file>

<file path=ppt/tags/tag68.xml><?xml version="1.0" encoding="utf-8"?>
<p:tagLst xmlns:a="http://schemas.openxmlformats.org/drawingml/2006/main" xmlns:r="http://schemas.openxmlformats.org/officeDocument/2006/relationships" xmlns:p="http://schemas.openxmlformats.org/presentationml/2006/main">
  <p:tag name="AS_UNIQUEID" val="80"/>
</p:tagLst>
</file>

<file path=ppt/tags/tag69.xml><?xml version="1.0" encoding="utf-8"?>
<p:tagLst xmlns:a="http://schemas.openxmlformats.org/drawingml/2006/main" xmlns:r="http://schemas.openxmlformats.org/officeDocument/2006/relationships" xmlns:p="http://schemas.openxmlformats.org/presentationml/2006/main">
  <p:tag name="AS_UNIQUEID" val="82"/>
</p:tagLst>
</file>

<file path=ppt/tags/tag7.xml><?xml version="1.0" encoding="utf-8"?>
<p:tagLst xmlns:a="http://schemas.openxmlformats.org/drawingml/2006/main" xmlns:r="http://schemas.openxmlformats.org/officeDocument/2006/relationships" xmlns:p="http://schemas.openxmlformats.org/presentationml/2006/main">
  <p:tag name="AS_UNIQUEID" val="80"/>
</p:tagLst>
</file>

<file path=ppt/tags/tag70.xml><?xml version="1.0" encoding="utf-8"?>
<p:tagLst xmlns:a="http://schemas.openxmlformats.org/drawingml/2006/main" xmlns:r="http://schemas.openxmlformats.org/officeDocument/2006/relationships" xmlns:p="http://schemas.openxmlformats.org/presentationml/2006/main">
  <p:tag name="AS_UNIQUEID" val="83"/>
</p:tagLst>
</file>

<file path=ppt/tags/tag71.xml><?xml version="1.0" encoding="utf-8"?>
<p:tagLst xmlns:a="http://schemas.openxmlformats.org/drawingml/2006/main" xmlns:r="http://schemas.openxmlformats.org/officeDocument/2006/relationships" xmlns:p="http://schemas.openxmlformats.org/presentationml/2006/main">
  <p:tag name="AS_UNIQUEID" val="50"/>
</p:tagLst>
</file>

<file path=ppt/tags/tag72.xml><?xml version="1.0" encoding="utf-8"?>
<p:tagLst xmlns:a="http://schemas.openxmlformats.org/drawingml/2006/main" xmlns:r="http://schemas.openxmlformats.org/officeDocument/2006/relationships" xmlns:p="http://schemas.openxmlformats.org/presentationml/2006/main">
  <p:tag name="AS_UNIQUEID" val="82"/>
</p:tagLst>
</file>

<file path=ppt/tags/tag73.xml><?xml version="1.0" encoding="utf-8"?>
<p:tagLst xmlns:a="http://schemas.openxmlformats.org/drawingml/2006/main" xmlns:r="http://schemas.openxmlformats.org/officeDocument/2006/relationships" xmlns:p="http://schemas.openxmlformats.org/presentationml/2006/main">
  <p:tag name="AS_UNIQUEID" val="83"/>
</p:tagLst>
</file>

<file path=ppt/tags/tag74.xml><?xml version="1.0" encoding="utf-8"?>
<p:tagLst xmlns:a="http://schemas.openxmlformats.org/drawingml/2006/main" xmlns:r="http://schemas.openxmlformats.org/officeDocument/2006/relationships" xmlns:p="http://schemas.openxmlformats.org/presentationml/2006/main">
  <p:tag name="AS_UNIQUEID" val="50"/>
</p:tagLst>
</file>

<file path=ppt/tags/tag75.xml><?xml version="1.0" encoding="utf-8"?>
<p:tagLst xmlns:a="http://schemas.openxmlformats.org/drawingml/2006/main" xmlns:r="http://schemas.openxmlformats.org/officeDocument/2006/relationships" xmlns:p="http://schemas.openxmlformats.org/presentationml/2006/main">
  <p:tag name="AS_UNIQUEID" val="80"/>
</p:tagLst>
</file>

<file path=ppt/tags/tag76.xml><?xml version="1.0" encoding="utf-8"?>
<p:tagLst xmlns:a="http://schemas.openxmlformats.org/drawingml/2006/main" xmlns:r="http://schemas.openxmlformats.org/officeDocument/2006/relationships" xmlns:p="http://schemas.openxmlformats.org/presentationml/2006/main">
  <p:tag name="AS_UNIQUEID" val="82"/>
</p:tagLst>
</file>

<file path=ppt/tags/tag77.xml><?xml version="1.0" encoding="utf-8"?>
<p:tagLst xmlns:a="http://schemas.openxmlformats.org/drawingml/2006/main" xmlns:r="http://schemas.openxmlformats.org/officeDocument/2006/relationships" xmlns:p="http://schemas.openxmlformats.org/presentationml/2006/main">
  <p:tag name="AS_UNIQUEID" val="83"/>
</p:tagLst>
</file>

<file path=ppt/tags/tag78.xml><?xml version="1.0" encoding="utf-8"?>
<p:tagLst xmlns:a="http://schemas.openxmlformats.org/drawingml/2006/main" xmlns:r="http://schemas.openxmlformats.org/officeDocument/2006/relationships" xmlns:p="http://schemas.openxmlformats.org/presentationml/2006/main">
  <p:tag name="AS_UNIQUEID" val="50"/>
</p:tagLst>
</file>

<file path=ppt/tags/tag79.xml><?xml version="1.0" encoding="utf-8"?>
<p:tagLst xmlns:a="http://schemas.openxmlformats.org/drawingml/2006/main" xmlns:r="http://schemas.openxmlformats.org/officeDocument/2006/relationships" xmlns:p="http://schemas.openxmlformats.org/presentationml/2006/main">
  <p:tag name="AS_UNIQUEID" val="80"/>
</p:tagLst>
</file>

<file path=ppt/tags/tag8.xml><?xml version="1.0" encoding="utf-8"?>
<p:tagLst xmlns:a="http://schemas.openxmlformats.org/drawingml/2006/main" xmlns:r="http://schemas.openxmlformats.org/officeDocument/2006/relationships" xmlns:p="http://schemas.openxmlformats.org/presentationml/2006/main">
  <p:tag name="AS_UNIQUEID" val="82"/>
</p:tagLst>
</file>

<file path=ppt/tags/tag80.xml><?xml version="1.0" encoding="utf-8"?>
<p:tagLst xmlns:a="http://schemas.openxmlformats.org/drawingml/2006/main" xmlns:r="http://schemas.openxmlformats.org/officeDocument/2006/relationships" xmlns:p="http://schemas.openxmlformats.org/presentationml/2006/main">
  <p:tag name="AS_UNIQUEID" val="82"/>
</p:tagLst>
</file>

<file path=ppt/tags/tag81.xml><?xml version="1.0" encoding="utf-8"?>
<p:tagLst xmlns:a="http://schemas.openxmlformats.org/drawingml/2006/main" xmlns:r="http://schemas.openxmlformats.org/officeDocument/2006/relationships" xmlns:p="http://schemas.openxmlformats.org/presentationml/2006/main">
  <p:tag name="AS_UNIQUEID" val="83"/>
</p:tagLst>
</file>

<file path=ppt/tags/tag82.xml><?xml version="1.0" encoding="utf-8"?>
<p:tagLst xmlns:a="http://schemas.openxmlformats.org/drawingml/2006/main" xmlns:r="http://schemas.openxmlformats.org/officeDocument/2006/relationships" xmlns:p="http://schemas.openxmlformats.org/presentationml/2006/main">
  <p:tag name="AS_UNIQUEID" val="50"/>
</p:tagLst>
</file>

<file path=ppt/tags/tag83.xml><?xml version="1.0" encoding="utf-8"?>
<p:tagLst xmlns:a="http://schemas.openxmlformats.org/drawingml/2006/main" xmlns:r="http://schemas.openxmlformats.org/officeDocument/2006/relationships" xmlns:p="http://schemas.openxmlformats.org/presentationml/2006/main">
  <p:tag name="AS_UNIQUEID" val="80"/>
</p:tagLst>
</file>

<file path=ppt/tags/tag84.xml><?xml version="1.0" encoding="utf-8"?>
<p:tagLst xmlns:a="http://schemas.openxmlformats.org/drawingml/2006/main" xmlns:r="http://schemas.openxmlformats.org/officeDocument/2006/relationships" xmlns:p="http://schemas.openxmlformats.org/presentationml/2006/main">
  <p:tag name="AS_UNIQUEID" val="82"/>
</p:tagLst>
</file>

<file path=ppt/tags/tag85.xml><?xml version="1.0" encoding="utf-8"?>
<p:tagLst xmlns:a="http://schemas.openxmlformats.org/drawingml/2006/main" xmlns:r="http://schemas.openxmlformats.org/officeDocument/2006/relationships" xmlns:p="http://schemas.openxmlformats.org/presentationml/2006/main">
  <p:tag name="AS_UNIQUEID" val="83"/>
</p:tagLst>
</file>

<file path=ppt/tags/tag86.xml><?xml version="1.0" encoding="utf-8"?>
<p:tagLst xmlns:a="http://schemas.openxmlformats.org/drawingml/2006/main" xmlns:r="http://schemas.openxmlformats.org/officeDocument/2006/relationships" xmlns:p="http://schemas.openxmlformats.org/presentationml/2006/main">
  <p:tag name="AS_UNIQUEID" val="50"/>
</p:tagLst>
</file>

<file path=ppt/tags/tag87.xml><?xml version="1.0" encoding="utf-8"?>
<p:tagLst xmlns:a="http://schemas.openxmlformats.org/drawingml/2006/main" xmlns:r="http://schemas.openxmlformats.org/officeDocument/2006/relationships" xmlns:p="http://schemas.openxmlformats.org/presentationml/2006/main">
  <p:tag name="AS_UNIQUEID" val="92"/>
</p:tagLst>
</file>

<file path=ppt/tags/tag88.xml><?xml version="1.0" encoding="utf-8"?>
<p:tagLst xmlns:a="http://schemas.openxmlformats.org/drawingml/2006/main" xmlns:r="http://schemas.openxmlformats.org/officeDocument/2006/relationships" xmlns:p="http://schemas.openxmlformats.org/presentationml/2006/main">
  <p:tag name="AS_UNIQUEID" val="93"/>
</p:tagLst>
</file>

<file path=ppt/tags/tag89.xml><?xml version="1.0" encoding="utf-8"?>
<p:tagLst xmlns:a="http://schemas.openxmlformats.org/drawingml/2006/main" xmlns:r="http://schemas.openxmlformats.org/officeDocument/2006/relationships" xmlns:p="http://schemas.openxmlformats.org/presentationml/2006/main">
  <p:tag name="AS_UNIQUEID" val="94"/>
</p:tagLst>
</file>

<file path=ppt/tags/tag9.xml><?xml version="1.0" encoding="utf-8"?>
<p:tagLst xmlns:a="http://schemas.openxmlformats.org/drawingml/2006/main" xmlns:r="http://schemas.openxmlformats.org/officeDocument/2006/relationships" xmlns:p="http://schemas.openxmlformats.org/presentationml/2006/main">
  <p:tag name="AS_UNIQUEID" val="83"/>
</p:tagLst>
</file>

<file path=ppt/tags/tag90.xml><?xml version="1.0" encoding="utf-8"?>
<p:tagLst xmlns:a="http://schemas.openxmlformats.org/drawingml/2006/main" xmlns:r="http://schemas.openxmlformats.org/officeDocument/2006/relationships" xmlns:p="http://schemas.openxmlformats.org/presentationml/2006/main">
  <p:tag name="AS_UNIQUEID" val="95"/>
</p:tagLst>
</file>

<file path=ppt/tags/tag91.xml><?xml version="1.0" encoding="utf-8"?>
<p:tagLst xmlns:a="http://schemas.openxmlformats.org/drawingml/2006/main" xmlns:r="http://schemas.openxmlformats.org/officeDocument/2006/relationships" xmlns:p="http://schemas.openxmlformats.org/presentationml/2006/main">
  <p:tag name="AS_UNIQUEID" val="96"/>
</p:tagLst>
</file>

<file path=ppt/tags/tag92.xml><?xml version="1.0" encoding="utf-8"?>
<p:tagLst xmlns:a="http://schemas.openxmlformats.org/drawingml/2006/main" xmlns:r="http://schemas.openxmlformats.org/officeDocument/2006/relationships" xmlns:p="http://schemas.openxmlformats.org/presentationml/2006/main">
  <p:tag name="AS_UNIQUEID" val="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2721</TotalTime>
  <Words>2834</Words>
  <Application>Microsoft Office PowerPoint</Application>
  <PresentationFormat>On-screen Show (4:3)</PresentationFormat>
  <Paragraphs>217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(Body)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Authentication </vt:lpstr>
      <vt:lpstr>Authorization</vt:lpstr>
      <vt:lpstr>PowerPoint Presentation</vt:lpstr>
      <vt:lpstr>PowerPoint Presentation</vt:lpstr>
      <vt:lpstr>Encryption </vt:lpstr>
      <vt:lpstr>Decryption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AARCHI MODI</cp:lastModifiedBy>
  <cp:revision>177</cp:revision>
  <dcterms:created xsi:type="dcterms:W3CDTF">2020-05-18T10:32:00Z</dcterms:created>
  <dcterms:modified xsi:type="dcterms:W3CDTF">2024-06-20T08:59:50Z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1033-10.2.0.7477</vt:lpwstr>
  </property>
</Properties>
</file>