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9" r:id="rId3"/>
    <p:sldId id="300" r:id="rId4"/>
    <p:sldId id="301" r:id="rId5"/>
    <p:sldId id="351" r:id="rId6"/>
    <p:sldId id="352" r:id="rId7"/>
    <p:sldId id="353" r:id="rId8"/>
    <p:sldId id="354" r:id="rId9"/>
    <p:sldId id="302" r:id="rId10"/>
    <p:sldId id="303" r:id="rId11"/>
    <p:sldId id="304" r:id="rId12"/>
    <p:sldId id="350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6" r:id="rId21"/>
    <p:sldId id="317" r:id="rId22"/>
    <p:sldId id="318" r:id="rId23"/>
    <p:sldId id="315" r:id="rId24"/>
    <p:sldId id="320" r:id="rId25"/>
    <p:sldId id="321" r:id="rId26"/>
    <p:sldId id="323" r:id="rId27"/>
    <p:sldId id="347" r:id="rId28"/>
    <p:sldId id="34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131" autoAdjust="0"/>
  </p:normalViewPr>
  <p:slideViewPr>
    <p:cSldViewPr>
      <p:cViewPr varScale="1">
        <p:scale>
          <a:sx n="67" d="100"/>
          <a:sy n="67" d="100"/>
        </p:scale>
        <p:origin x="979" y="58"/>
      </p:cViewPr>
      <p:guideLst>
        <p:guide orient="horz" pos="21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9D8C-6E9D-4103-9A5D-A9D42E3366D1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30761-B0E7-43CB-B3E0-FA438D126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4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338D9-5663-4301-9569-BD1318C8E1F7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B348D-CAB7-4663-BB5D-4AC4DC87A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CC182-6341-45C8-8888-21A6EDA5A782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5E9F9-E4BE-44A2-AC70-BD33BDD09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048BA-3233-47E7-8588-174880649D38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66299-6726-4F15-BDD3-17E9643D8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AF666-ACB1-4C2F-A3C1-14EA32E51A88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3AC78-0D0F-4783-9B77-322143940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29EE3-5A66-4388-A8BD-38094036C8E7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47CD8-50D2-459C-9D98-52F57BC23F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7140D-0438-4906-9925-C03AB696C945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D5C0F-F154-4781-A6E5-8528FF2655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78EE1-E2D1-45E8-99A6-6F161A5601E4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EEC5A-691B-4F39-BAE0-9FBA85C784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533D6-ADA0-46D5-B070-DC8C0E8730B8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BD1E5-3082-47B0-A3C7-CA02B3B33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AEC7-7B03-4071-BF16-AE4EC40A7C8A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076B-C2A5-432A-BE1B-843C95629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1B1AF-172F-4E9F-96AC-A73278F877A3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59753-D710-435B-9EDD-102863A92B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2EBF2-4144-476B-9D79-7AAC38A3AD88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D2E14-32AE-4289-AF23-0A878B33E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DE82976-98FE-4D89-AFAA-6414CBE03064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defRPr sz="1200"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fld id="{EF222336-0AAB-4F40-BCD2-BA8D6F88BF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7.xml"/><Relationship Id="rId7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1.xml"/><Relationship Id="rId7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5.xml"/><Relationship Id="rId7" Type="http://schemas.openxmlformats.org/officeDocument/2006/relationships/image" Target="../media/image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9.xml"/><Relationship Id="rId7" Type="http://schemas.openxmlformats.org/officeDocument/2006/relationships/image" Target="../media/image5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3.xml"/><Relationship Id="rId7" Type="http://schemas.openxmlformats.org/officeDocument/2006/relationships/image" Target="../media/image5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7.xml"/><Relationship Id="rId7" Type="http://schemas.openxmlformats.org/officeDocument/2006/relationships/image" Target="../media/image5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1.xml"/><Relationship Id="rId7" Type="http://schemas.openxmlformats.org/officeDocument/2006/relationships/image" Target="../media/image5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5.xml"/><Relationship Id="rId7" Type="http://schemas.openxmlformats.org/officeDocument/2006/relationships/image" Target="../media/image5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9.xml"/><Relationship Id="rId7" Type="http://schemas.openxmlformats.org/officeDocument/2006/relationships/image" Target="../media/image5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3.xml"/><Relationship Id="rId7" Type="http://schemas.openxmlformats.org/officeDocument/2006/relationships/image" Target="../media/image5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jpeg"/><Relationship Id="rId4" Type="http://schemas.openxmlformats.org/officeDocument/2006/relationships/tags" Target="../tags/tag74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7.xml"/><Relationship Id="rId7" Type="http://schemas.openxmlformats.org/officeDocument/2006/relationships/image" Target="../media/image5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1.xml"/><Relationship Id="rId7" Type="http://schemas.openxmlformats.org/officeDocument/2006/relationships/image" Target="../media/image5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5.xml"/><Relationship Id="rId7" Type="http://schemas.openxmlformats.org/officeDocument/2006/relationships/image" Target="../media/image5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9.xml"/><Relationship Id="rId7" Type="http://schemas.openxmlformats.org/officeDocument/2006/relationships/image" Target="../media/image5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93.xml"/><Relationship Id="rId7" Type="http://schemas.openxmlformats.org/officeDocument/2006/relationships/image" Target="../media/image5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97.xml"/><Relationship Id="rId7" Type="http://schemas.openxmlformats.org/officeDocument/2006/relationships/image" Target="../media/image5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1.xml"/><Relationship Id="rId7" Type="http://schemas.openxmlformats.org/officeDocument/2006/relationships/image" Target="../media/image5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5.xml"/><Relationship Id="rId7" Type="http://schemas.openxmlformats.org/officeDocument/2006/relationships/image" Target="../media/image5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0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24.png"/><Relationship Id="rId5" Type="http://schemas.openxmlformats.org/officeDocument/2006/relationships/tags" Target="../tags/tag111.xml"/><Relationship Id="rId10" Type="http://schemas.openxmlformats.org/officeDocument/2006/relationships/image" Target="../media/image23.png"/><Relationship Id="rId4" Type="http://schemas.openxmlformats.org/officeDocument/2006/relationships/tags" Target="../tags/tag110.xml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jpeg"/><Relationship Id="rId4" Type="http://schemas.openxmlformats.org/officeDocument/2006/relationships/tags" Target="../tags/tag10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jpeg"/><Relationship Id="rId4" Type="http://schemas.openxmlformats.org/officeDocument/2006/relationships/tags" Target="../tags/tag14.xml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7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5.xml"/><Relationship Id="rId7" Type="http://schemas.openxmlformats.org/officeDocument/2006/relationships/image" Target="../media/image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9.xml"/><Relationship Id="rId7" Type="http://schemas.openxmlformats.org/officeDocument/2006/relationships/image" Target="../media/image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3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C:\Users\parul\Desktop\te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0" y="-22225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Box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1066800"/>
            <a:ext cx="8775700" cy="293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Application of DBMS, File Processing System and its Limitations</a:t>
            </a:r>
          </a:p>
          <a:p>
            <a:pPr algn="ctr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  <a:p>
            <a:pPr algn="ctr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Vrutti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Tandel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(Asst. Professor, PIET-CSE)</a:t>
            </a:r>
            <a:endParaRPr lang="en-I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>
              <a:buFont typeface="Arial" pitchFamily="34" charset="0"/>
              <a:buNone/>
            </a:pPr>
            <a:endParaRPr lang="en-IN" altLang="en-US" sz="3500" b="1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2052" name="Audio 2">
            <a:hlinkClick r:id="" action="ppaction://media"/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2766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505200" y="228600"/>
            <a:ext cx="563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PARUL INSTITUTE OF ENGINEERING &amp; TECHNOLOGY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&amp; TECHNOLOGY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PARUL UNIVERSITY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09B33F-2328-40D1-B5BE-FC9956FA748D}"/>
              </a:ext>
            </a:extLst>
          </p:cNvPr>
          <p:cNvCxnSpPr>
            <a:cxnSpLocks/>
          </p:cNvCxnSpPr>
          <p:nvPr/>
        </p:nvCxnSpPr>
        <p:spPr>
          <a:xfrm>
            <a:off x="711200" y="3810000"/>
            <a:ext cx="76708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55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862" y="30480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487486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IN" sz="4400" b="1" dirty="0">
                <a:solidFill>
                  <a:schemeClr val="bg1"/>
                </a:solidFill>
              </a:rPr>
              <a:t>Applications of DBMS 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2058364"/>
            <a:ext cx="8877300" cy="5028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is a computerized record-keeping system.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is required where ever data need to be stored.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Flikart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Amazon,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Shopclues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eBay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etc...)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Television Streaming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Hotstar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Amazon Prime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etc...)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Facebook, Twitter, LinkedIn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etc...)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&amp; Insurance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&amp; Railway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 and Colleges/Schools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Department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 and Medical Stores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Organizations</a:t>
            </a:r>
            <a:endParaRPr lang="en-IN" dirty="0"/>
          </a:p>
        </p:txBody>
      </p:sp>
    </p:spTree>
  </p:cSld>
  <p:clrMapOvr>
    <a:masterClrMapping/>
  </p:clrMapOvr>
  <p:transition advTm="7742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IN" b="1" dirty="0">
                <a:solidFill>
                  <a:schemeClr val="bg1"/>
                </a:solidFill>
              </a:rPr>
              <a:t>Advantages of DBMS 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81000" y="2133600"/>
            <a:ext cx="8763000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data redundancy (duplication)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unnecessary duplication of data by storing data centrally.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data inconsistency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redundancy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 can be removed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isolation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retrieve proper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his/her requirement.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Guaranteed atomicity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transaction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0% or 100%.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implementing integrity constraints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 can be implemented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do not allow to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store amount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Rs. 0 in balance.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33337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IN" b="1" dirty="0">
                <a:solidFill>
                  <a:schemeClr val="bg1"/>
                </a:solidFill>
              </a:rPr>
              <a:t>Advantages of DBMS 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76250" y="2200275"/>
            <a:ext cx="876300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AutoNum type="romanLcPeriod" startAt="6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Sharing of data among multiple users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More than one users can 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data at the same time.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   Restricting unauthorized access to data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access data which is authorized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him/her.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viii.  Providing backup and recovery services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regular auto or manual backup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to restore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if it corrupts.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408103"/>
      </p:ext>
    </p:extLst>
  </p:cSld>
  <p:clrMapOvr>
    <a:masterClrMapping/>
  </p:clrMapOvr>
  <p:transition advTm="7742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1. Reduce data redundancy (duplication)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6" y="2241550"/>
            <a:ext cx="8353425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7742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Remove data inconsistency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4" y="2368062"/>
            <a:ext cx="82772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7742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3446" y="-1758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Data isolation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447800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164306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649241"/>
              </p:ext>
            </p:extLst>
          </p:nvPr>
        </p:nvGraphicFramePr>
        <p:xfrm>
          <a:off x="4567953" y="260997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859076"/>
              </p:ext>
            </p:extLst>
          </p:nvPr>
        </p:nvGraphicFramePr>
        <p:xfrm>
          <a:off x="4567953" y="3020409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206037"/>
              </p:ext>
            </p:extLst>
          </p:nvPr>
        </p:nvGraphicFramePr>
        <p:xfrm>
          <a:off x="4572000" y="3810000"/>
          <a:ext cx="4530408" cy="46866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669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888560"/>
              </p:ext>
            </p:extLst>
          </p:nvPr>
        </p:nvGraphicFramePr>
        <p:xfrm>
          <a:off x="4566138" y="426720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618618"/>
              </p:ext>
            </p:extLst>
          </p:nvPr>
        </p:nvGraphicFramePr>
        <p:xfrm>
          <a:off x="4567953" y="5410200"/>
          <a:ext cx="4576047" cy="640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Teaching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724875"/>
              </p:ext>
            </p:extLst>
          </p:nvPr>
        </p:nvGraphicFramePr>
        <p:xfrm>
          <a:off x="4567953" y="6133723"/>
          <a:ext cx="4652247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974968"/>
              </p:ext>
            </p:extLst>
          </p:nvPr>
        </p:nvGraphicFramePr>
        <p:xfrm>
          <a:off x="4572000" y="3474720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39741"/>
              </p:ext>
            </p:extLst>
          </p:nvPr>
        </p:nvGraphicFramePr>
        <p:xfrm>
          <a:off x="4572000" y="5029200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178656"/>
              </p:ext>
            </p:extLst>
          </p:nvPr>
        </p:nvGraphicFramePr>
        <p:xfrm>
          <a:off x="4569169" y="2243504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2241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Data are </a:t>
            </a:r>
            <a:r>
              <a:rPr lang="en-US" b="1" dirty="0">
                <a:solidFill>
                  <a:schemeClr val="accent6"/>
                </a:solidFill>
              </a:rPr>
              <a:t>scattered</a:t>
            </a:r>
            <a:r>
              <a:rPr lang="en-US" dirty="0"/>
              <a:t> in various files.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Files may be in </a:t>
            </a:r>
            <a:r>
              <a:rPr lang="en-US" b="1" dirty="0">
                <a:solidFill>
                  <a:schemeClr val="accent6"/>
                </a:solidFill>
              </a:rPr>
              <a:t>different formats</a:t>
            </a:r>
            <a:r>
              <a:rPr lang="en-U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Difficult to retrieve </a:t>
            </a:r>
            <a:r>
              <a:rPr lang="en-US" dirty="0"/>
              <a:t>the appropriate data.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23446" y="3581400"/>
            <a:ext cx="4472354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000" dirty="0">
                <a:solidFill>
                  <a:schemeClr val="lt1"/>
                </a:solidFill>
              </a:rPr>
              <a:t>DBMS allow us to access (retrieve) appropriate data easily.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-11723" y="4411662"/>
            <a:ext cx="4583723" cy="2119233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Data isolation is a property that determines when and how changes made by one operation become visible to other concurrent users and systems.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This issue occurs in a concurrency situation.</a:t>
            </a: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Guaranteed atomicity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28863"/>
            <a:ext cx="9067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7742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Allow to implement integrity constraints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41550"/>
            <a:ext cx="887730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7742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3726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Sharing of data among multiple users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6680154" y="2639932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53127" y="6345622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80154" y="6313380"/>
            <a:ext cx="1800000" cy="432000"/>
          </a:xfrm>
          <a:prstGeom prst="roundRect">
            <a:avLst>
              <a:gd name="adj" fmla="val 11813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Mechanical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41404" y="2639932"/>
            <a:ext cx="180000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860754"/>
              </p:ext>
            </p:extLst>
          </p:nvPr>
        </p:nvGraphicFramePr>
        <p:xfrm>
          <a:off x="-29021" y="324469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70978"/>
              </p:ext>
            </p:extLst>
          </p:nvPr>
        </p:nvGraphicFramePr>
        <p:xfrm>
          <a:off x="-29021" y="365513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971186"/>
              </p:ext>
            </p:extLst>
          </p:nvPr>
        </p:nvGraphicFramePr>
        <p:xfrm>
          <a:off x="4912550" y="3268483"/>
          <a:ext cx="4286250" cy="640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71713"/>
              </p:ext>
            </p:extLst>
          </p:nvPr>
        </p:nvGraphicFramePr>
        <p:xfrm>
          <a:off x="4912550" y="3678922"/>
          <a:ext cx="4286250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779243"/>
              </p:ext>
            </p:extLst>
          </p:nvPr>
        </p:nvGraphicFramePr>
        <p:xfrm>
          <a:off x="76200" y="5467829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220141"/>
              </p:ext>
            </p:extLst>
          </p:nvPr>
        </p:nvGraphicFramePr>
        <p:xfrm>
          <a:off x="76200" y="5878268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138344"/>
              </p:ext>
            </p:extLst>
          </p:nvPr>
        </p:nvGraphicFramePr>
        <p:xfrm>
          <a:off x="4762976" y="5502998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352341"/>
              </p:ext>
            </p:extLst>
          </p:nvPr>
        </p:nvGraphicFramePr>
        <p:xfrm>
          <a:off x="4762976" y="5913437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94" y="2589470"/>
            <a:ext cx="555241" cy="5552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523" y="2585728"/>
            <a:ext cx="555241" cy="5552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94" y="6284001"/>
            <a:ext cx="555241" cy="5552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14" y="6310453"/>
            <a:ext cx="555241" cy="555241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5324634" y="4411662"/>
            <a:ext cx="3840480" cy="1005840"/>
          </a:xfrm>
          <a:prstGeom prst="roundRect">
            <a:avLst>
              <a:gd name="adj" fmla="val 297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>
                <a:solidFill>
                  <a:schemeClr val="tx1"/>
                </a:solidFill>
              </a:rPr>
              <a:t>Database management system allows more than one user to access same data simultaneously.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4351814" y="2581585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2380242" y="4349482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ular Callout 27"/>
          <p:cNvSpPr/>
          <p:nvPr/>
        </p:nvSpPr>
        <p:spPr>
          <a:xfrm>
            <a:off x="3202567" y="4464714"/>
            <a:ext cx="1709983" cy="564486"/>
          </a:xfrm>
          <a:prstGeom prst="wedgeRoundRectCallout">
            <a:avLst>
              <a:gd name="adj1" fmla="val -53781"/>
              <a:gd name="adj2" fmla="val -11272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>
                <a:solidFill>
                  <a:schemeClr val="tx1"/>
                </a:solidFill>
              </a:rPr>
              <a:t>Want to access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4386402" y="2200275"/>
            <a:ext cx="1709983" cy="501340"/>
          </a:xfrm>
          <a:prstGeom prst="wedgeRoundRectCallout">
            <a:avLst>
              <a:gd name="adj1" fmla="val -71057"/>
              <a:gd name="adj2" fmla="val 10871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Want to access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197670" y="3154428"/>
            <a:ext cx="1293104" cy="26205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407193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Restricting unauthorized access to data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154737" y="2044733"/>
            <a:ext cx="5611091" cy="4653063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443867"/>
              </p:ext>
            </p:extLst>
          </p:nvPr>
        </p:nvGraphicFramePr>
        <p:xfrm>
          <a:off x="423246" y="2474663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000645"/>
              </p:ext>
            </p:extLst>
          </p:nvPr>
        </p:nvGraphicFramePr>
        <p:xfrm>
          <a:off x="516431" y="3760203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3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3510158"/>
              </p:ext>
            </p:extLst>
          </p:nvPr>
        </p:nvGraphicFramePr>
        <p:xfrm>
          <a:off x="516431" y="4175418"/>
          <a:ext cx="4530408" cy="533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3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707774"/>
              </p:ext>
            </p:extLst>
          </p:nvPr>
        </p:nvGraphicFramePr>
        <p:xfrm>
          <a:off x="516430" y="5197129"/>
          <a:ext cx="487330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023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Teaching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084615"/>
              </p:ext>
            </p:extLst>
          </p:nvPr>
        </p:nvGraphicFramePr>
        <p:xfrm>
          <a:off x="517518" y="5577257"/>
          <a:ext cx="4871133" cy="381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43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824080"/>
              </p:ext>
            </p:extLst>
          </p:nvPr>
        </p:nvGraphicFramePr>
        <p:xfrm>
          <a:off x="514616" y="3368040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685678"/>
              </p:ext>
            </p:extLst>
          </p:nvPr>
        </p:nvGraphicFramePr>
        <p:xfrm>
          <a:off x="514616" y="4836290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40807"/>
              </p:ext>
            </p:extLst>
          </p:nvPr>
        </p:nvGraphicFramePr>
        <p:xfrm>
          <a:off x="423246" y="2100906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ounded Rectangular Callout 18"/>
          <p:cNvSpPr/>
          <p:nvPr/>
        </p:nvSpPr>
        <p:spPr>
          <a:xfrm>
            <a:off x="308522" y="6196201"/>
            <a:ext cx="530352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DBMS prevents unauthorized user to access data.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87000" y="4814296"/>
            <a:ext cx="5292436" cy="1281704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04" y="2960196"/>
            <a:ext cx="914400" cy="914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15097" y="3165543"/>
            <a:ext cx="162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Faculty of other college  </a:t>
            </a:r>
          </a:p>
        </p:txBody>
      </p:sp>
      <p:sp>
        <p:nvSpPr>
          <p:cNvPr id="23" name="Left Arrow 22"/>
          <p:cNvSpPr/>
          <p:nvPr/>
        </p:nvSpPr>
        <p:spPr>
          <a:xfrm>
            <a:off x="5760898" y="3264996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04" y="4371265"/>
            <a:ext cx="914400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334369" y="4505299"/>
            <a:ext cx="147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Darshan Faculty</a:t>
            </a:r>
          </a:p>
        </p:txBody>
      </p:sp>
      <p:sp>
        <p:nvSpPr>
          <p:cNvPr id="26" name="Left Arrow 25"/>
          <p:cNvSpPr/>
          <p:nvPr/>
        </p:nvSpPr>
        <p:spPr>
          <a:xfrm>
            <a:off x="5760898" y="4676065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34003" y="4119381"/>
            <a:ext cx="112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Wants to access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59" y="2862585"/>
            <a:ext cx="894898" cy="829605"/>
          </a:xfrm>
          <a:prstGeom prst="rect">
            <a:avLst/>
          </a:prstGeom>
        </p:spPr>
      </p:pic>
      <p:sp>
        <p:nvSpPr>
          <p:cNvPr id="29" name="Multiply 28"/>
          <p:cNvSpPr/>
          <p:nvPr/>
        </p:nvSpPr>
        <p:spPr>
          <a:xfrm>
            <a:off x="4970398" y="4306739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5832935" y="2844231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32934" y="2461396"/>
            <a:ext cx="1196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Wants to access</a:t>
            </a:r>
          </a:p>
        </p:txBody>
      </p:sp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072619"/>
              </p:ext>
            </p:extLst>
          </p:nvPr>
        </p:nvGraphicFramePr>
        <p:xfrm>
          <a:off x="423246" y="285405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2" grpId="0"/>
      <p:bldP spid="23" grpId="0" animBg="1"/>
      <p:bldP spid="25" grpId="0"/>
      <p:bldP spid="26" grpId="0" animBg="1"/>
      <p:bldP spid="27" grpId="0"/>
      <p:bldP spid="29" grpId="0" animBg="1"/>
      <p:bldP spid="30" grpId="0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IN" sz="4400" dirty="0">
                <a:solidFill>
                  <a:schemeClr val="bg1"/>
                </a:solidFill>
                <a:latin typeface="+mj-lt"/>
              </a:rPr>
              <a:t>Outline</a:t>
            </a:r>
            <a:endParaRPr lang="en-US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3077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90600" y="2209800"/>
            <a:ext cx="63246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DBMS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DBMS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DBMS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Processing System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levels ANSI SPARC database system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in DBMS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Mappings and data independence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users and DBA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architecture</a:t>
            </a:r>
          </a:p>
          <a:p>
            <a:pPr>
              <a:buFont typeface="Arial" pitchFamily="34" charset="0"/>
              <a:buChar char="•"/>
            </a:pPr>
            <a:endParaRPr lang="en-IN" sz="2200" dirty="0"/>
          </a:p>
        </p:txBody>
      </p:sp>
      <p:pic>
        <p:nvPicPr>
          <p:cNvPr id="3079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24000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Providing backup and recovery services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Image result for backup and recover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5000" r="10000" b="5000"/>
          <a:stretch>
            <a:fillRect/>
          </a:stretch>
        </p:blipFill>
        <p:spPr bwMode="auto">
          <a:xfrm>
            <a:off x="1318846" y="2241550"/>
            <a:ext cx="6366112" cy="38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1090454" y="6045438"/>
            <a:ext cx="749808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Provides facilities to backup and restore the database in case of failure.</a:t>
            </a: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24000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90501" y="3264822"/>
            <a:ext cx="8877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  <a:latin typeface="Calibri heading"/>
              </a:rPr>
              <a:t>File Processing System and its limitations </a:t>
            </a:r>
            <a:endParaRPr lang="en-IN" sz="4000" b="1" dirty="0">
              <a:latin typeface="Calibri heading"/>
            </a:endParaRPr>
          </a:p>
        </p:txBody>
      </p:sp>
    </p:spTree>
  </p:cSld>
  <p:clrMapOvr>
    <a:masterClrMapping/>
  </p:clrMapOvr>
  <p:transition advTm="7742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24000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File Processing System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" y="2133600"/>
            <a:ext cx="8991600" cy="461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is basically a way of arranging the files in a storage medium like hard disk. File system organizes the files and helps in retrieval of files when they are required.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systems consists of different files which are grouped into directories. The directories further contain other folders and files.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performs basic operations like management, file naming, giving access rules etc.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NTFS(New Technology File System), EXT(Extended File System).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software that manages 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organizes the 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 a storage medium, whereas 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software application that is used for accessing, creating, 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managing databases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doesn't have a crash recovery mechanism on the other hand, 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provides a crash recovery mechanism.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fontAlgn="t"/>
            <a:r>
              <a:rPr lang="en-US" sz="3600" b="1" dirty="0">
                <a:solidFill>
                  <a:schemeClr val="bg1"/>
                </a:solidFill>
                <a:latin typeface="hurme_no2-webfont"/>
              </a:rPr>
              <a:t>File Processing Approach </a:t>
            </a: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endParaRPr lang="en-US" sz="2000" u="sng" dirty="0">
              <a:solidFill>
                <a:srgbClr val="303545"/>
              </a:solidFill>
              <a:latin typeface="hurme_no2-webfont"/>
            </a:endParaRPr>
          </a:p>
          <a:p>
            <a:pPr fontAlgn="t">
              <a:lnSpc>
                <a:spcPct val="150000"/>
              </a:lnSpc>
            </a:pPr>
            <a:r>
              <a:rPr lang="en-US" dirty="0">
                <a:solidFill>
                  <a:srgbClr val="303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-Each user maintains separate files—and programs to manipulate these files—because each requires some data not available from the other user's files.</a:t>
            </a:r>
          </a:p>
          <a:p>
            <a:pPr fontAlgn="t">
              <a:lnSpc>
                <a:spcPct val="150000"/>
              </a:lnSpc>
            </a:pPr>
            <a:br>
              <a:rPr lang="en-US" dirty="0">
                <a:solidFill>
                  <a:srgbClr val="303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303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-This redundancy in defining and storing data results in wasted storage space and in redundant efforts to maintain common up-to-date data</a:t>
            </a:r>
          </a:p>
          <a:p>
            <a:pPr fontAlgn="t">
              <a:lnSpc>
                <a:spcPct val="150000"/>
              </a:lnSpc>
            </a:pPr>
            <a:br>
              <a:rPr lang="en-US" dirty="0">
                <a:solidFill>
                  <a:srgbClr val="303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303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 traditional file processing, data definition is typically part of the application programs themselves; hence, these programs are constrained to work with only one specific database, whose structure is declared in the application programs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fontAlgn="t"/>
            <a:r>
              <a:rPr lang="en-US" sz="3600" b="1" dirty="0">
                <a:solidFill>
                  <a:schemeClr val="bg1"/>
                </a:solidFill>
                <a:latin typeface="hurme_no2-webfont"/>
              </a:rPr>
              <a:t>Database Approach</a:t>
            </a: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209800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1698" y="2706810"/>
            <a:ext cx="472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t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3035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-A single repository maintains data that is defined once and then accessed by various users repeatedly through queries, transactions, and application programs</a:t>
            </a:r>
            <a:endParaRPr lang="en-US" b="0" i="0" dirty="0">
              <a:solidFill>
                <a:srgbClr val="303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9" y="4679231"/>
            <a:ext cx="8839201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an organization uses the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approach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many programs and users share the data in the database. The database does secure its data, however, so that only authorized users can access certain data items. While a user is working with the database, the DBMS resides in the memory of the computer.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Picture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4"/>
          <a:stretch/>
        </p:blipFill>
        <p:spPr bwMode="auto">
          <a:xfrm>
            <a:off x="4784197" y="2208984"/>
            <a:ext cx="4338105" cy="232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7742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447800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chemeClr val="bg1"/>
                </a:solidFill>
                <a:latin typeface="erdana"/>
              </a:rPr>
              <a:t>DBMS vs. File System</a:t>
            </a: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/>
            <a:endParaRPr lang="en-US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50607"/>
              </p:ext>
            </p:extLst>
          </p:nvPr>
        </p:nvGraphicFramePr>
        <p:xfrm>
          <a:off x="-23447" y="2090737"/>
          <a:ext cx="9190893" cy="5339504"/>
        </p:xfrm>
        <a:graphic>
          <a:graphicData uri="http://schemas.openxmlformats.org/drawingml/2006/table">
            <a:tbl>
              <a:tblPr/>
              <a:tblGrid>
                <a:gridCol w="50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311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1.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system is a software that manages and organizes the files in a storage medium within a computer.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 is a software for managing the database.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2.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Redundant data can be present in a file system.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DBMS there is no redundant data.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9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3.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doesn’t provide backup and recovery of data if it is lost.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backup and recovery of data even if it is lost.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5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4.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efficient query processing in file system.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query processing is there in DBMS.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9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5.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less data consistency in file system.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more data consistency because of the process of normalization.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9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6.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less complex as compared to DBMS.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has more complexity in handling as compared to file system.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59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7.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systems provide less security in comparison to DBMS.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 has more security mechanisms as compared to file system.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5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8.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less expensive than DBMS.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has a comparatively higher cost than a file system.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7742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Limitations of the File Processing System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072819"/>
            <a:ext cx="8763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Separated and Isolated Data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Duplication of data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Data Dependence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Difficulty in representing data from the user’s view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Data Inflexibility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Incompatible file formats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Data Security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Transactional Problems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Concurrency problems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Poor data modeling of real world</a:t>
            </a: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 algn="ctr"/>
            <a:r>
              <a:rPr lang="en-US" sz="4800" b="1" dirty="0">
                <a:solidFill>
                  <a:srgbClr val="FF0000"/>
                </a:solidFill>
              </a:rPr>
              <a:t>Thank You!!!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>
            <a:extLst>
              <a:ext uri="{FF2B5EF4-FFF2-40B4-BE49-F238E27FC236}">
                <a16:creationId xmlns:a16="http://schemas.microsoft.com/office/drawing/2014/main" id="{5FF1E4B1-2BB1-811B-BC8F-499DB5D772E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3276600"/>
            <a:ext cx="6324600" cy="3352800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7346" name="Picture 2" descr="C:\Users\parul\Desktop\1.png">
            <a:extLst>
              <a:ext uri="{FF2B5EF4-FFF2-40B4-BE49-F238E27FC236}">
                <a16:creationId xmlns:a16="http://schemas.microsoft.com/office/drawing/2014/main" id="{B326BAD4-F9D9-DC8C-B463-5AC52235827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1950"/>
            <a:ext cx="50292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 descr="C:\Users\parul\Desktop\2.png">
            <a:extLst>
              <a:ext uri="{FF2B5EF4-FFF2-40B4-BE49-F238E27FC236}">
                <a16:creationId xmlns:a16="http://schemas.microsoft.com/office/drawing/2014/main" id="{B44AD1AB-27AE-96F7-D52B-1FC50A0D8489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30" y="4000500"/>
            <a:ext cx="3207544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 descr="C:\Users\parul\Desktop\Cover Page with yellow patch - Version 18.png">
            <a:extLst>
              <a:ext uri="{FF2B5EF4-FFF2-40B4-BE49-F238E27FC236}">
                <a16:creationId xmlns:a16="http://schemas.microsoft.com/office/drawing/2014/main" id="{593A6C51-60A2-4FBD-EB80-0BCBF8CFA637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56" y="4946650"/>
            <a:ext cx="23002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7">
            <a:extLst>
              <a:ext uri="{FF2B5EF4-FFF2-40B4-BE49-F238E27FC236}">
                <a16:creationId xmlns:a16="http://schemas.microsoft.com/office/drawing/2014/main" id="{507FE6EA-3AE0-7140-64DD-80FD30AA780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6003925"/>
            <a:ext cx="6858000" cy="357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7350" name="TextBox 8">
            <a:extLst>
              <a:ext uri="{FF2B5EF4-FFF2-40B4-BE49-F238E27FC236}">
                <a16:creationId xmlns:a16="http://schemas.microsoft.com/office/drawing/2014/main" id="{C67135C0-7421-D5BF-F0A3-031A46BC0C51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80211" y="5997575"/>
            <a:ext cx="198358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www.paruluniversity.ac.in</a:t>
            </a:r>
          </a:p>
        </p:txBody>
      </p:sp>
      <p:pic>
        <p:nvPicPr>
          <p:cNvPr id="57351" name="Audio 1">
            <a:hlinkClick r:id="" action="ppaction://media"/>
            <a:extLst>
              <a:ext uri="{FF2B5EF4-FFF2-40B4-BE49-F238E27FC236}">
                <a16:creationId xmlns:a16="http://schemas.microsoft.com/office/drawing/2014/main" id="{386F04D7-BAC7-21C8-5E64-D8A7D923E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60325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51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Basic Terms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5847" y="2303556"/>
            <a:ext cx="6311153" cy="4255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>
              <a:lnSpc>
                <a:spcPts val="1640"/>
              </a:lnSpc>
              <a:spcBef>
                <a:spcPts val="5"/>
              </a:spcBef>
              <a:spcAft>
                <a:spcPts val="0"/>
              </a:spcAft>
            </a:pPr>
            <a:endParaRPr lang="en-US" sz="2000" b="1" i="1" spc="-2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>
              <a:lnSpc>
                <a:spcPts val="164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000" b="1" i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</a:p>
          <a:p>
            <a:pPr marL="139700">
              <a:lnSpc>
                <a:spcPts val="1640"/>
              </a:lnSpc>
              <a:spcBef>
                <a:spcPts val="5"/>
              </a:spcBef>
              <a:spcAft>
                <a:spcPts val="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25"/>
              </a:lnSpc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Fact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recorded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stored.</a:t>
            </a:r>
          </a:p>
          <a:p>
            <a:pPr marL="342900" lvl="0" indent="-342900">
              <a:lnSpc>
                <a:spcPts val="1525"/>
              </a:lnSpc>
              <a:buFont typeface="Symbol" panose="05050102010706020507" pitchFamily="18" charset="2"/>
              <a:buChar char=""/>
              <a:tabLst>
                <a:tab pos="596900" algn="l"/>
              </a:tabLst>
            </a:pPr>
            <a:endParaRPr lang="en-US" sz="2000" spc="-1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is raw, unorganized and isolated facts that need to be processed to produce required information. It is simple and apparently random and useless until it is organized.</a:t>
            </a:r>
            <a:endParaRPr lang="en-US" sz="2000" spc="-1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25"/>
              </a:lnSpc>
              <a:buFont typeface="Symbol" panose="05050102010706020507" pitchFamily="18" charset="2"/>
              <a:buChar char=""/>
              <a:tabLst>
                <a:tab pos="596900" algn="l"/>
              </a:tabLst>
            </a:pPr>
            <a:endParaRPr lang="en-IN" sz="2000" spc="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25"/>
              </a:lnSpc>
              <a:spcBef>
                <a:spcPts val="5"/>
              </a:spcBef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Example: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Person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Name,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Age,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Gender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etc.</a:t>
            </a:r>
          </a:p>
          <a:p>
            <a:pPr lvl="0">
              <a:lnSpc>
                <a:spcPts val="1525"/>
              </a:lnSpc>
              <a:spcBef>
                <a:spcPts val="5"/>
              </a:spcBef>
              <a:tabLst>
                <a:tab pos="596900" algn="l"/>
              </a:tabLst>
            </a:pPr>
            <a:endParaRPr lang="en-IN" sz="2400" spc="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Confused Data: Over 3,636 Royalty-Free Licensable Stock Vectors &amp; Vector  Art | Shutterstock">
            <a:extLst>
              <a:ext uri="{FF2B5EF4-FFF2-40B4-BE49-F238E27FC236}">
                <a16:creationId xmlns:a16="http://schemas.microsoft.com/office/drawing/2014/main" id="{7FE6B52B-976E-FBD9-B767-A9A083F0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5189" y="2221180"/>
            <a:ext cx="3183561" cy="164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onfused Data Stock Illustrations – 856 Confused Data Stock Illustrations,  Vectors &amp; Clipart - Dreamstime">
            <a:extLst>
              <a:ext uri="{FF2B5EF4-FFF2-40B4-BE49-F238E27FC236}">
                <a16:creationId xmlns:a16="http://schemas.microsoft.com/office/drawing/2014/main" id="{E7D5A688-F761-6392-F44E-63BA6982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873" y="4693085"/>
            <a:ext cx="1887894" cy="18878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C8E6D-3D83-093F-76D5-27821E95F1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486039">
            <a:off x="7504589" y="4412409"/>
            <a:ext cx="1344964" cy="1230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321D0-16ED-34A6-74E0-DFDBFD5BDF5B}"/>
              </a:ext>
            </a:extLst>
          </p:cNvPr>
          <p:cNvSpPr txBox="1"/>
          <p:nvPr/>
        </p:nvSpPr>
        <p:spPr>
          <a:xfrm>
            <a:off x="7848600" y="4685739"/>
            <a:ext cx="89127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latin typeface="+mj-lt"/>
              </a:rPr>
              <a:t>What is this?</a:t>
            </a:r>
          </a:p>
          <a:p>
            <a:endParaRPr lang="en-IN" sz="1900" dirty="0"/>
          </a:p>
        </p:txBody>
      </p:sp>
    </p:spTree>
  </p:cSld>
  <p:clrMapOvr>
    <a:masterClrMapping/>
  </p:clrMapOvr>
  <p:transition advTm="7742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Basic Terms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200275"/>
            <a:ext cx="543083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Then! What is Information?</a:t>
            </a:r>
          </a:p>
          <a:p>
            <a:pPr marL="342900" marR="138430" lvl="0" indent="-342900">
              <a:spcBef>
                <a:spcPts val="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When data is processed, organized, structured or presented in a given context so as to make it useful, it is called information.</a:t>
            </a:r>
          </a:p>
          <a:p>
            <a:pPr marL="342900" marR="138430" lvl="0" indent="-342900">
              <a:spcBef>
                <a:spcPts val="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96900" algn="l"/>
              </a:tabLst>
            </a:pPr>
            <a:endParaRPr lang="en-US" sz="2000" dirty="0"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342900" marR="138430" lvl="0" indent="-342900">
              <a:spcBef>
                <a:spcPts val="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n-US" sz="2000" b="1" i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Each student's test score is one piece of data</a:t>
            </a:r>
          </a:p>
          <a:p>
            <a:pPr marL="342900" marR="138430" lvl="0" indent="-342900">
              <a:spcBef>
                <a:spcPts val="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96900" algn="l"/>
              </a:tabLst>
            </a:pPr>
            <a:endParaRPr lang="en-US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138430" lvl="0" indent="-342900">
              <a:spcBef>
                <a:spcPts val="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n-US" sz="2000" b="1" i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Information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The class’s average score or the school's average score is the information that can be concluded from the given data.</a:t>
            </a:r>
            <a:b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20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342900" marR="138430" lvl="0" indent="-342900">
              <a:spcBef>
                <a:spcPts val="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Example: Table of students information.</a:t>
            </a:r>
            <a:endParaRPr lang="en-IN" sz="2000" spc="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Common Python Data Structures (Guide) – Real Python">
            <a:extLst>
              <a:ext uri="{FF2B5EF4-FFF2-40B4-BE49-F238E27FC236}">
                <a16:creationId xmlns:a16="http://schemas.microsoft.com/office/drawing/2014/main" id="{B3765FA3-13C3-6D01-355E-8D788403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0275"/>
            <a:ext cx="3962400" cy="23503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atabases cartoon hi-res stock photography and images - Alamy">
            <a:extLst>
              <a:ext uri="{FF2B5EF4-FFF2-40B4-BE49-F238E27FC236}">
                <a16:creationId xmlns:a16="http://schemas.microsoft.com/office/drawing/2014/main" id="{B5FE5F62-8AE3-B308-0326-AFBD92301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3129" r="12514" b="10476"/>
          <a:stretch/>
        </p:blipFill>
        <p:spPr bwMode="auto">
          <a:xfrm>
            <a:off x="7101277" y="4220172"/>
            <a:ext cx="2047205" cy="246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7742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Basic Terms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200275"/>
            <a:ext cx="8953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is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about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such as table name, column name, data type, authorized user and user access privileges for any table is called metadata for that table.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of above table 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 such as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name such as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Address,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Mobile_No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Subject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such as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Decimal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privileges such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Read, Write (Update)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228620"/>
              </p:ext>
            </p:extLst>
          </p:nvPr>
        </p:nvGraphicFramePr>
        <p:xfrm>
          <a:off x="2211401" y="3977640"/>
          <a:ext cx="504158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242805"/>
              </p:ext>
            </p:extLst>
          </p:nvPr>
        </p:nvGraphicFramePr>
        <p:xfrm>
          <a:off x="2209800" y="360692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331240"/>
      </p:ext>
    </p:extLst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Basic Terms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805209"/>
              </p:ext>
            </p:extLst>
          </p:nvPr>
        </p:nvGraphicFramePr>
        <p:xfrm>
          <a:off x="2895600" y="5291724"/>
          <a:ext cx="5041583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876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322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583255"/>
              </p:ext>
            </p:extLst>
          </p:nvPr>
        </p:nvGraphicFramePr>
        <p:xfrm>
          <a:off x="2893999" y="490851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874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1447800" y="2884599"/>
            <a:ext cx="7040880" cy="1447800"/>
          </a:xfrm>
          <a:prstGeom prst="roundRect">
            <a:avLst>
              <a:gd name="adj" fmla="val 81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Table Name – </a:t>
            </a:r>
            <a:r>
              <a:rPr lang="en-US" dirty="0">
                <a:solidFill>
                  <a:schemeClr val="tx2"/>
                </a:solidFill>
              </a:rPr>
              <a:t>Faculty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 Name – </a:t>
            </a:r>
            <a:r>
              <a:rPr lang="en-US" dirty="0" err="1">
                <a:solidFill>
                  <a:schemeClr val="tx2"/>
                </a:solidFill>
              </a:rPr>
              <a:t>EmpName</a:t>
            </a:r>
            <a:r>
              <a:rPr lang="en-US" dirty="0">
                <a:solidFill>
                  <a:schemeClr val="tx2"/>
                </a:solidFill>
              </a:rPr>
              <a:t>, Address, Mob, Subject, 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type – </a:t>
            </a:r>
            <a:r>
              <a:rPr lang="en-US" dirty="0">
                <a:solidFill>
                  <a:schemeClr val="tx2"/>
                </a:solidFill>
              </a:rPr>
              <a:t>Varchar, Decimal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Privileges – </a:t>
            </a:r>
            <a:r>
              <a:rPr lang="en-US" dirty="0">
                <a:solidFill>
                  <a:schemeClr val="tx2"/>
                </a:solidFill>
              </a:rPr>
              <a:t>Read, Write (Update)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241550"/>
            <a:ext cx="895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dictionary</a:t>
            </a:r>
          </a:p>
          <a:p>
            <a:pPr lvl="1"/>
            <a:r>
              <a:rPr lang="en-US" dirty="0"/>
              <a:t>A data dictionary is an information repository which </a:t>
            </a:r>
            <a:r>
              <a:rPr lang="en-US" b="1" dirty="0">
                <a:solidFill>
                  <a:schemeClr val="accent6"/>
                </a:solidFill>
              </a:rPr>
              <a:t>contains metadata</a:t>
            </a:r>
            <a:r>
              <a:rPr lang="en-US" dirty="0"/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54" y="4332399"/>
            <a:ext cx="8759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warehouse</a:t>
            </a:r>
          </a:p>
          <a:p>
            <a:pPr lvl="1"/>
            <a:r>
              <a:rPr lang="en-US" dirty="0"/>
              <a:t>A data warehouse is an information repository which </a:t>
            </a:r>
            <a:r>
              <a:rPr lang="en-US" b="1" dirty="0">
                <a:solidFill>
                  <a:schemeClr val="accent6"/>
                </a:solidFill>
              </a:rPr>
              <a:t>stores data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6420966"/>
      </p:ext>
    </p:extLst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-6677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395413"/>
            <a:ext cx="9144000" cy="661988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Basic Terms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2241550"/>
            <a:ext cx="895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093884"/>
            <a:ext cx="9144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Field</a:t>
            </a:r>
          </a:p>
          <a:p>
            <a:pPr lvl="1"/>
            <a:r>
              <a:rPr lang="en-US" dirty="0"/>
              <a:t>A field is a </a:t>
            </a:r>
            <a:r>
              <a:rPr lang="en-US" b="1" dirty="0">
                <a:solidFill>
                  <a:schemeClr val="accent6"/>
                </a:solidFill>
              </a:rPr>
              <a:t>character or group of characters </a:t>
            </a:r>
            <a:r>
              <a:rPr lang="en-US" dirty="0"/>
              <a:t>that have a specific meaning.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/>
              <a:t> the value of </a:t>
            </a:r>
            <a:r>
              <a:rPr lang="en-US" dirty="0" err="1"/>
              <a:t>Emp_Name</a:t>
            </a:r>
            <a:r>
              <a:rPr lang="en-US" dirty="0"/>
              <a:t>, Address, </a:t>
            </a:r>
            <a:r>
              <a:rPr lang="en-US" dirty="0" err="1"/>
              <a:t>Mobile_No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are all fields of Faculty table.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483090"/>
              </p:ext>
            </p:extLst>
          </p:nvPr>
        </p:nvGraphicFramePr>
        <p:xfrm>
          <a:off x="1754662" y="3689135"/>
          <a:ext cx="5041583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885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Prof. Ajay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535294"/>
              </p:ext>
            </p:extLst>
          </p:nvPr>
        </p:nvGraphicFramePr>
        <p:xfrm>
          <a:off x="1752600" y="3316284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66296"/>
              </p:ext>
            </p:extLst>
          </p:nvPr>
        </p:nvGraphicFramePr>
        <p:xfrm>
          <a:off x="1828800" y="5608320"/>
          <a:ext cx="1663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9023"/>
              </p:ext>
            </p:extLst>
          </p:nvPr>
        </p:nvGraphicFramePr>
        <p:xfrm>
          <a:off x="3605011" y="5608320"/>
          <a:ext cx="13408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Rajkot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ounded Rectangular Callout 19"/>
          <p:cNvSpPr/>
          <p:nvPr/>
        </p:nvSpPr>
        <p:spPr>
          <a:xfrm>
            <a:off x="3656214" y="4971964"/>
            <a:ext cx="1238480" cy="515938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>
                <a:solidFill>
                  <a:schemeClr val="tx1"/>
                </a:solidFill>
              </a:rPr>
              <a:t>Fields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76635"/>
              </p:ext>
            </p:extLst>
          </p:nvPr>
        </p:nvGraphicFramePr>
        <p:xfrm>
          <a:off x="5058340" y="5608320"/>
          <a:ext cx="1723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9876543210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972243"/>
      </p:ext>
    </p:extLst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-6677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395413"/>
            <a:ext cx="9144000" cy="661988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Basic Terms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2241550"/>
            <a:ext cx="895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061033"/>
              </p:ext>
            </p:extLst>
          </p:nvPr>
        </p:nvGraphicFramePr>
        <p:xfrm>
          <a:off x="331596" y="3494915"/>
          <a:ext cx="50415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Prof. Ajay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269039"/>
              </p:ext>
            </p:extLst>
          </p:nvPr>
        </p:nvGraphicFramePr>
        <p:xfrm>
          <a:off x="330623" y="3124200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201071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Record / Tuple</a:t>
            </a:r>
          </a:p>
          <a:p>
            <a:pPr lvl="1"/>
            <a:r>
              <a:rPr lang="en-US" dirty="0"/>
              <a:t>A record is a </a:t>
            </a:r>
            <a:r>
              <a:rPr lang="en-US" b="1" dirty="0">
                <a:solidFill>
                  <a:schemeClr val="accent6"/>
                </a:solidFill>
              </a:rPr>
              <a:t>collection of logically related fields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the collection of fields (</a:t>
            </a:r>
            <a:r>
              <a:rPr lang="en-US" dirty="0" err="1"/>
              <a:t>Emp_Name</a:t>
            </a:r>
            <a:r>
              <a:rPr lang="en-US" dirty="0"/>
              <a:t>, Address, </a:t>
            </a:r>
            <a:r>
              <a:rPr lang="en-US" dirty="0" err="1"/>
              <a:t>Mobile_No</a:t>
            </a:r>
            <a:r>
              <a:rPr lang="en-US" dirty="0"/>
              <a:t>, Subject) forms a record for the Faculty.</a:t>
            </a:r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137216"/>
              </p:ext>
            </p:extLst>
          </p:nvPr>
        </p:nvGraphicFramePr>
        <p:xfrm>
          <a:off x="1117657" y="5137851"/>
          <a:ext cx="504158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62409"/>
              </p:ext>
            </p:extLst>
          </p:nvPr>
        </p:nvGraphicFramePr>
        <p:xfrm>
          <a:off x="1117657" y="5549012"/>
          <a:ext cx="504158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ounded Rectangular Callout 23"/>
          <p:cNvSpPr/>
          <p:nvPr/>
        </p:nvSpPr>
        <p:spPr>
          <a:xfrm>
            <a:off x="6404033" y="5294853"/>
            <a:ext cx="1612324" cy="547909"/>
          </a:xfrm>
          <a:prstGeom prst="wedgeRoundRectCallout">
            <a:avLst>
              <a:gd name="adj1" fmla="val -49350"/>
              <a:gd name="adj2" fmla="val 190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Record / Tuple</a:t>
            </a:r>
          </a:p>
        </p:txBody>
      </p:sp>
    </p:spTree>
    <p:extLst>
      <p:ext uri="{BB962C8B-B14F-4D97-AF65-F5344CB8AC3E}">
        <p14:creationId xmlns:p14="http://schemas.microsoft.com/office/powerpoint/2010/main" val="1532380787"/>
      </p:ext>
    </p:extLst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01081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144018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terms to know</a:t>
            </a: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is a collection of inter-related (logically-related) data.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Books Database in Library, Student Database in University etc.</a:t>
            </a:r>
          </a:p>
          <a:p>
            <a:pPr algn="just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Manipulation, Searching and Security of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Viewing result in GTU website, Searching exam papers in GTU website etc.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or tools used to manage database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SQL Server Studio Express, Oracle etc.</a:t>
            </a:r>
          </a:p>
          <a:p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Database Management System is a software for creating and managing databases.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(DBMS) is a software designed to define, manipulate, retrieve and manage data in a database.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MS SQL Server, Oracle, My SQL, SQLite,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B5B0D5-56E0-8757-8F47-6F605D1D495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130804"/>
            <a:ext cx="2743200" cy="1881051"/>
          </a:xfrm>
          <a:prstGeom prst="rect">
            <a:avLst/>
          </a:prstGeom>
        </p:spPr>
      </p:pic>
    </p:spTree>
  </p:cSld>
  <p:clrMapOvr>
    <a:masterClrMapping/>
  </p:clrMapOvr>
  <p:transition advTm="7742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1791</Words>
  <Application>Microsoft Office PowerPoint</Application>
  <PresentationFormat>On-screen Show (4:3)</PresentationFormat>
  <Paragraphs>346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heading</vt:lpstr>
      <vt:lpstr>erdana</vt:lpstr>
      <vt:lpstr>hurme_no2-webfont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</dc:creator>
  <cp:lastModifiedBy>Vrutti Tandel</cp:lastModifiedBy>
  <cp:revision>195</cp:revision>
  <dcterms:created xsi:type="dcterms:W3CDTF">2020-05-18T10:32:00Z</dcterms:created>
  <dcterms:modified xsi:type="dcterms:W3CDTF">2024-07-01T04:39:50Z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1033-10.2.0.7477</vt:lpwstr>
  </property>
</Properties>
</file>