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455020077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455020077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455020077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455020077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75dfb03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75dfb03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744d250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744d250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ff5a2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ff5a2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75dfb03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75dfb03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5501fd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5501fd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45501fd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45501fd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45501fd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45501fd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5501fd9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45501fd9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ee5d92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ee5d92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ee5d92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ee5d92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45501fd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45501fd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45501fd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45501fd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530675"/>
            <a:ext cx="5361300" cy="1612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Jobez</a:t>
            </a:r>
            <a:endParaRPr/>
          </a:p>
          <a:p>
            <a:pPr indent="0" lvl="0" marL="0" rtl="0" algn="ctr">
              <a:spcBef>
                <a:spcPts val="0"/>
              </a:spcBef>
              <a:spcAft>
                <a:spcPts val="0"/>
              </a:spcAft>
              <a:buNone/>
            </a:pPr>
            <a:r>
              <a:rPr lang="en" sz="1400"/>
              <a:t>                                          -  </a:t>
            </a:r>
            <a:r>
              <a:rPr lang="en" sz="1400"/>
              <a:t>Apply today work tomorrow!</a:t>
            </a:r>
            <a:endParaRPr sz="14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30" name="Google Shape;130;p13"/>
          <p:cNvPicPr preferRelativeResize="0"/>
          <p:nvPr/>
        </p:nvPicPr>
        <p:blipFill>
          <a:blip r:embed="rId3">
            <a:alphaModFix/>
          </a:blip>
          <a:stretch>
            <a:fillRect/>
          </a:stretch>
        </p:blipFill>
        <p:spPr>
          <a:xfrm>
            <a:off x="5847675" y="1993975"/>
            <a:ext cx="2570050" cy="2570050"/>
          </a:xfrm>
          <a:prstGeom prst="rect">
            <a:avLst/>
          </a:prstGeom>
          <a:noFill/>
          <a:ln>
            <a:noFill/>
          </a:ln>
        </p:spPr>
      </p:pic>
      <p:sp>
        <p:nvSpPr>
          <p:cNvPr id="131" name="Google Shape;131;p13"/>
          <p:cNvSpPr txBox="1"/>
          <p:nvPr/>
        </p:nvSpPr>
        <p:spPr>
          <a:xfrm>
            <a:off x="1449150" y="2490100"/>
            <a:ext cx="32952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Team Name :    </a:t>
            </a:r>
            <a:r>
              <a:rPr lang="en">
                <a:solidFill>
                  <a:schemeClr val="accent1"/>
                </a:solidFill>
                <a:latin typeface="Lato"/>
                <a:ea typeface="Lato"/>
                <a:cs typeface="Lato"/>
                <a:sym typeface="Lato"/>
              </a:rPr>
              <a:t> </a:t>
            </a:r>
            <a:r>
              <a:rPr b="1" lang="en" sz="1600">
                <a:solidFill>
                  <a:schemeClr val="accent1"/>
                </a:solidFill>
                <a:latin typeface="Lato"/>
                <a:ea typeface="Lato"/>
                <a:cs typeface="Lato"/>
                <a:sym typeface="Lato"/>
              </a:rPr>
              <a:t>Crew X</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Arvind S</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Yuvan S				Subasri P</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SujithKumar N			Suhaina A</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		</a:t>
            </a:r>
            <a:r>
              <a:rPr lang="en" sz="1600">
                <a:solidFill>
                  <a:schemeClr val="accent1"/>
                </a:solidFill>
                <a:latin typeface="Lato"/>
                <a:ea typeface="Lato"/>
                <a:cs typeface="Lato"/>
                <a:sym typeface="Lato"/>
              </a:rPr>
              <a:t>	</a:t>
            </a:r>
            <a:endParaRPr b="1" sz="1600">
              <a:solidFill>
                <a:schemeClr val="accent1"/>
              </a:solidFill>
              <a:latin typeface="Lato"/>
              <a:ea typeface="Lato"/>
              <a:cs typeface="Lato"/>
              <a:sym typeface="Lato"/>
            </a:endParaRPr>
          </a:p>
        </p:txBody>
      </p:sp>
      <p:sp>
        <p:nvSpPr>
          <p:cNvPr id="132" name="Google Shape;132;p13"/>
          <p:cNvSpPr txBox="1"/>
          <p:nvPr/>
        </p:nvSpPr>
        <p:spPr>
          <a:xfrm>
            <a:off x="2612575" y="4398500"/>
            <a:ext cx="461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a:latin typeface="Lato"/>
                <a:ea typeface="Lato"/>
                <a:cs typeface="Lato"/>
                <a:sym typeface="Lato"/>
              </a:rPr>
              <a:t>Mentor</a:t>
            </a:r>
            <a:r>
              <a:rPr b="1" lang="en">
                <a:latin typeface="Lato"/>
                <a:ea typeface="Lato"/>
                <a:cs typeface="Lato"/>
                <a:sym typeface="Lato"/>
              </a:rPr>
              <a:t> : Dr .Albert Raj</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727650" y="1216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used</a:t>
            </a:r>
            <a:endParaRPr/>
          </a:p>
        </p:txBody>
      </p:sp>
      <p:sp>
        <p:nvSpPr>
          <p:cNvPr id="199" name="Google Shape;199;p22"/>
          <p:cNvSpPr txBox="1"/>
          <p:nvPr>
            <p:ph idx="1" type="body"/>
          </p:nvPr>
        </p:nvSpPr>
        <p:spPr>
          <a:xfrm>
            <a:off x="727650" y="17109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Flutter(Front-End): </a:t>
            </a:r>
            <a:endParaRPr b="1" sz="1600"/>
          </a:p>
          <a:p>
            <a:pPr indent="0" lvl="0" marL="0" rtl="0" algn="l">
              <a:spcBef>
                <a:spcPts val="1200"/>
              </a:spcBef>
              <a:spcAft>
                <a:spcPts val="0"/>
              </a:spcAft>
              <a:buNone/>
            </a:pPr>
            <a:r>
              <a:rPr lang="en" sz="1600"/>
              <a:t>	</a:t>
            </a:r>
            <a:r>
              <a:rPr lang="en" sz="1600"/>
              <a:t>Flutter is an open-source UI software development kit created by Google. It is used to develop cross platform applications for Android, iOS, Linux, Mac, Windows, Google Fuchsia, and the web from a single codebase.</a:t>
            </a:r>
            <a:endParaRPr sz="1600"/>
          </a:p>
          <a:p>
            <a:pPr indent="0" lvl="0" marL="0" rtl="0" algn="l">
              <a:spcBef>
                <a:spcPts val="1200"/>
              </a:spcBef>
              <a:spcAft>
                <a:spcPts val="0"/>
              </a:spcAft>
              <a:buNone/>
            </a:pPr>
            <a:r>
              <a:rPr b="1" lang="en" sz="1600"/>
              <a:t>Firebase(Back-End):</a:t>
            </a:r>
            <a:endParaRPr b="1" sz="1600"/>
          </a:p>
          <a:p>
            <a:pPr indent="0" lvl="0" marL="0" rtl="0" algn="l">
              <a:spcBef>
                <a:spcPts val="1200"/>
              </a:spcBef>
              <a:spcAft>
                <a:spcPts val="1200"/>
              </a:spcAft>
              <a:buNone/>
            </a:pPr>
            <a:r>
              <a:rPr lang="en" sz="1600"/>
              <a:t>	Firebase is a platform developed by Google for creating mobile and web applications. It was originally an independent company founded in 2011. In 2014, Google acquired the platform and it is now their flagship offering for app development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9450" y="118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Stage</a:t>
            </a:r>
            <a:endParaRPr/>
          </a:p>
        </p:txBody>
      </p:sp>
      <p:sp>
        <p:nvSpPr>
          <p:cNvPr id="205" name="Google Shape;20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3"/>
          <p:cNvPicPr preferRelativeResize="0"/>
          <p:nvPr/>
        </p:nvPicPr>
        <p:blipFill>
          <a:blip r:embed="rId3">
            <a:alphaModFix/>
          </a:blip>
          <a:stretch>
            <a:fillRect/>
          </a:stretch>
        </p:blipFill>
        <p:spPr>
          <a:xfrm>
            <a:off x="808963" y="1853850"/>
            <a:ext cx="1457187" cy="3104625"/>
          </a:xfrm>
          <a:prstGeom prst="rect">
            <a:avLst/>
          </a:prstGeom>
          <a:noFill/>
          <a:ln>
            <a:noFill/>
          </a:ln>
        </p:spPr>
      </p:pic>
      <p:pic>
        <p:nvPicPr>
          <p:cNvPr id="207" name="Google Shape;207;p23"/>
          <p:cNvPicPr preferRelativeResize="0"/>
          <p:nvPr/>
        </p:nvPicPr>
        <p:blipFill>
          <a:blip r:embed="rId4">
            <a:alphaModFix/>
          </a:blip>
          <a:stretch>
            <a:fillRect/>
          </a:stretch>
        </p:blipFill>
        <p:spPr>
          <a:xfrm>
            <a:off x="2808654" y="1859142"/>
            <a:ext cx="1457175" cy="3094045"/>
          </a:xfrm>
          <a:prstGeom prst="rect">
            <a:avLst/>
          </a:prstGeom>
          <a:noFill/>
          <a:ln>
            <a:noFill/>
          </a:ln>
        </p:spPr>
      </p:pic>
      <p:pic>
        <p:nvPicPr>
          <p:cNvPr id="208" name="Google Shape;208;p23"/>
          <p:cNvPicPr preferRelativeResize="0"/>
          <p:nvPr/>
        </p:nvPicPr>
        <p:blipFill>
          <a:blip r:embed="rId5">
            <a:alphaModFix/>
          </a:blip>
          <a:stretch>
            <a:fillRect/>
          </a:stretch>
        </p:blipFill>
        <p:spPr>
          <a:xfrm>
            <a:off x="4997000" y="1869675"/>
            <a:ext cx="1457175" cy="3072973"/>
          </a:xfrm>
          <a:prstGeom prst="rect">
            <a:avLst/>
          </a:prstGeom>
          <a:noFill/>
          <a:ln>
            <a:noFill/>
          </a:ln>
        </p:spPr>
      </p:pic>
      <p:pic>
        <p:nvPicPr>
          <p:cNvPr id="209" name="Google Shape;209;p23"/>
          <p:cNvPicPr preferRelativeResize="0"/>
          <p:nvPr/>
        </p:nvPicPr>
        <p:blipFill>
          <a:blip r:embed="rId6">
            <a:alphaModFix/>
          </a:blip>
          <a:stretch>
            <a:fillRect/>
          </a:stretch>
        </p:blipFill>
        <p:spPr>
          <a:xfrm>
            <a:off x="6991418" y="1827013"/>
            <a:ext cx="1644932" cy="315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 Of Our Project :</a:t>
            </a:r>
            <a:endParaRPr/>
          </a:p>
        </p:txBody>
      </p:sp>
      <p:sp>
        <p:nvSpPr>
          <p:cNvPr id="215" name="Google Shape;21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t>Job creation :</a:t>
            </a:r>
            <a:endParaRPr b="1" sz="1800"/>
          </a:p>
          <a:p>
            <a:pPr indent="0" lvl="0" marL="0" rtl="0" algn="l">
              <a:spcBef>
                <a:spcPts val="1200"/>
              </a:spcBef>
              <a:spcAft>
                <a:spcPts val="0"/>
              </a:spcAft>
              <a:buNone/>
            </a:pPr>
            <a:r>
              <a:rPr lang="en" sz="1800"/>
              <a:t>    Our app is </a:t>
            </a:r>
            <a:r>
              <a:rPr lang="en" sz="1800"/>
              <a:t>designed</a:t>
            </a:r>
            <a:r>
              <a:rPr lang="en" sz="1800"/>
              <a:t> in such a way that every user has the access to create  job. Hiring </a:t>
            </a:r>
            <a:r>
              <a:rPr lang="en" sz="1800"/>
              <a:t>the</a:t>
            </a:r>
            <a:r>
              <a:rPr lang="en" sz="1800"/>
              <a:t>  workers is very easy.</a:t>
            </a:r>
            <a:endParaRPr sz="1800"/>
          </a:p>
          <a:p>
            <a:pPr indent="0" lvl="0" marL="0" rtl="0" algn="l">
              <a:spcBef>
                <a:spcPts val="1200"/>
              </a:spcBef>
              <a:spcAft>
                <a:spcPts val="0"/>
              </a:spcAft>
              <a:buNone/>
            </a:pPr>
            <a:r>
              <a:rPr b="1" lang="en" sz="1800"/>
              <a:t>Bidding system :</a:t>
            </a:r>
            <a:endParaRPr b="1" sz="1800"/>
          </a:p>
          <a:p>
            <a:pPr indent="0" lvl="0" marL="0" rtl="0" algn="l">
              <a:spcBef>
                <a:spcPts val="1200"/>
              </a:spcBef>
              <a:spcAft>
                <a:spcPts val="0"/>
              </a:spcAft>
              <a:buNone/>
            </a:pPr>
            <a:r>
              <a:rPr lang="en" sz="1800"/>
              <a:t>     The special feature of the app is that workers can bid </a:t>
            </a:r>
            <a:endParaRPr sz="1800"/>
          </a:p>
          <a:p>
            <a:pPr indent="0" lvl="0" marL="0" rtl="0" algn="l">
              <a:spcBef>
                <a:spcPts val="1200"/>
              </a:spcBef>
              <a:spcAft>
                <a:spcPts val="1200"/>
              </a:spcAft>
              <a:buNone/>
            </a:pPr>
            <a:r>
              <a:rPr lang="en" sz="1800"/>
              <a:t>their amount according to the work.</a:t>
            </a:r>
            <a:endParaRPr sz="1800"/>
          </a:p>
        </p:txBody>
      </p:sp>
      <p:pic>
        <p:nvPicPr>
          <p:cNvPr id="216" name="Google Shape;216;p24"/>
          <p:cNvPicPr preferRelativeResize="0"/>
          <p:nvPr/>
        </p:nvPicPr>
        <p:blipFill>
          <a:blip r:embed="rId3">
            <a:alphaModFix/>
          </a:blip>
          <a:stretch>
            <a:fillRect/>
          </a:stretch>
        </p:blipFill>
        <p:spPr>
          <a:xfrm>
            <a:off x="6071523" y="3104125"/>
            <a:ext cx="2205025" cy="138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Future Upgradation</a:t>
            </a:r>
            <a:endParaRPr/>
          </a:p>
        </p:txBody>
      </p:sp>
      <p:sp>
        <p:nvSpPr>
          <p:cNvPr id="222" name="Google Shape;222;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Low Storage Consumption</a:t>
            </a:r>
            <a:endParaRPr sz="1500"/>
          </a:p>
          <a:p>
            <a:pPr indent="-323850" lvl="0" marL="457200" rtl="0" algn="l">
              <a:spcBef>
                <a:spcPts val="0"/>
              </a:spcBef>
              <a:spcAft>
                <a:spcPts val="0"/>
              </a:spcAft>
              <a:buSzPts val="1500"/>
              <a:buChar char="❏"/>
            </a:pPr>
            <a:r>
              <a:rPr lang="en" sz="1500"/>
              <a:t>Language</a:t>
            </a:r>
            <a:endParaRPr sz="1500"/>
          </a:p>
          <a:p>
            <a:pPr indent="-323850" lvl="0" marL="457200" rtl="0" algn="l">
              <a:spcBef>
                <a:spcPts val="0"/>
              </a:spcBef>
              <a:spcAft>
                <a:spcPts val="0"/>
              </a:spcAft>
              <a:buSzPts val="1500"/>
              <a:buChar char="❏"/>
            </a:pPr>
            <a:r>
              <a:rPr lang="en" sz="1500"/>
              <a:t>Sorting</a:t>
            </a:r>
            <a:endParaRPr sz="1500"/>
          </a:p>
          <a:p>
            <a:pPr indent="0" lvl="0" marL="457200" rtl="0" algn="l">
              <a:spcBef>
                <a:spcPts val="1200"/>
              </a:spcBef>
              <a:spcAft>
                <a:spcPts val="0"/>
              </a:spcAft>
              <a:buNone/>
            </a:pPr>
            <a:r>
              <a:rPr lang="en" sz="1500"/>
              <a:t>     Rating</a:t>
            </a:r>
            <a:endParaRPr sz="1500"/>
          </a:p>
          <a:p>
            <a:pPr indent="0" lvl="0" marL="457200" rtl="0" algn="l">
              <a:spcBef>
                <a:spcPts val="1200"/>
              </a:spcBef>
              <a:spcAft>
                <a:spcPts val="0"/>
              </a:spcAft>
              <a:buNone/>
            </a:pPr>
            <a:r>
              <a:rPr lang="en" sz="1500"/>
              <a:t>     Location</a:t>
            </a:r>
            <a:endParaRPr sz="1500"/>
          </a:p>
          <a:p>
            <a:pPr indent="0" lvl="0" marL="457200" rtl="0" algn="l">
              <a:spcBef>
                <a:spcPts val="1200"/>
              </a:spcBef>
              <a:spcAft>
                <a:spcPts val="0"/>
              </a:spcAft>
              <a:buNone/>
            </a:pPr>
            <a:r>
              <a:rPr lang="en" sz="1500"/>
              <a:t>     Cost</a:t>
            </a:r>
            <a:endParaRPr sz="15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398200" y="621800"/>
            <a:ext cx="7937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8" name="Google Shape;228;p26"/>
          <p:cNvSpPr txBox="1"/>
          <p:nvPr>
            <p:ph idx="1" type="body"/>
          </p:nvPr>
        </p:nvSpPr>
        <p:spPr>
          <a:xfrm>
            <a:off x="398200" y="1365350"/>
            <a:ext cx="8018100" cy="333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00"/>
              <a:t>Impact of Jobez:</a:t>
            </a:r>
            <a:endParaRPr b="1" sz="1700"/>
          </a:p>
          <a:p>
            <a:pPr indent="-330200" lvl="0" marL="457200" rtl="0" algn="l">
              <a:spcBef>
                <a:spcPts val="1200"/>
              </a:spcBef>
              <a:spcAft>
                <a:spcPts val="0"/>
              </a:spcAft>
              <a:buSzPts val="1600"/>
              <a:buChar char="●"/>
            </a:pPr>
            <a:r>
              <a:rPr lang="en" sz="1600"/>
              <a:t>Formalisation of blue collar workforce.</a:t>
            </a:r>
            <a:endParaRPr sz="1600"/>
          </a:p>
          <a:p>
            <a:pPr indent="-330200" lvl="0" marL="457200" rtl="0" algn="l">
              <a:spcBef>
                <a:spcPts val="0"/>
              </a:spcBef>
              <a:spcAft>
                <a:spcPts val="0"/>
              </a:spcAft>
              <a:buSzPts val="1600"/>
              <a:buChar char="●"/>
            </a:pPr>
            <a:r>
              <a:rPr lang="en" sz="1600"/>
              <a:t>Increase in female participation.</a:t>
            </a:r>
            <a:endParaRPr sz="1600"/>
          </a:p>
          <a:p>
            <a:pPr indent="-330200" lvl="0" marL="457200" rtl="0" algn="l">
              <a:spcBef>
                <a:spcPts val="0"/>
              </a:spcBef>
              <a:spcAft>
                <a:spcPts val="0"/>
              </a:spcAft>
              <a:buSzPts val="1600"/>
              <a:buChar char="●"/>
            </a:pPr>
            <a:r>
              <a:rPr lang="en" sz="1600"/>
              <a:t>Preventing exploitation of child labor.</a:t>
            </a:r>
            <a:endParaRPr sz="1600"/>
          </a:p>
          <a:p>
            <a:pPr indent="-330200" lvl="0" marL="457200" rtl="0" algn="l">
              <a:spcBef>
                <a:spcPts val="0"/>
              </a:spcBef>
              <a:spcAft>
                <a:spcPts val="0"/>
              </a:spcAft>
              <a:buSzPts val="1600"/>
              <a:buChar char="●"/>
            </a:pPr>
            <a:r>
              <a:rPr lang="en" sz="1600"/>
              <a:t>Access to health Insurance and basic amenities.</a:t>
            </a:r>
            <a:endParaRPr sz="1600"/>
          </a:p>
          <a:p>
            <a:pPr indent="0" lvl="0" marL="0" rtl="0" algn="l">
              <a:spcBef>
                <a:spcPts val="1200"/>
              </a:spcBef>
              <a:spcAft>
                <a:spcPts val="0"/>
              </a:spcAft>
              <a:buNone/>
            </a:pPr>
            <a:r>
              <a:rPr lang="en" sz="1600"/>
              <a:t>    (sick leave, paid leave, legally bound contracts,etc)</a:t>
            </a:r>
            <a:endParaRPr sz="1600"/>
          </a:p>
          <a:p>
            <a:pPr indent="-330200" lvl="0" marL="457200" rtl="0" algn="l">
              <a:spcBef>
                <a:spcPts val="1200"/>
              </a:spcBef>
              <a:spcAft>
                <a:spcPts val="0"/>
              </a:spcAft>
              <a:buSzPts val="1600"/>
              <a:buChar char="●"/>
            </a:pPr>
            <a:r>
              <a:rPr lang="en" sz="1600"/>
              <a:t>Increase in taxes.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b="1" i="1" lang="en" sz="2000">
                <a:solidFill>
                  <a:srgbClr val="FF0000"/>
                </a:solidFill>
              </a:rPr>
              <a:t>“</a:t>
            </a:r>
            <a:r>
              <a:rPr b="1" i="1" lang="en" sz="2000">
                <a:solidFill>
                  <a:srgbClr val="FF0000"/>
                </a:solidFill>
              </a:rPr>
              <a:t>Jobez , an utopian workplace for all blue-collared employees ”</a:t>
            </a:r>
            <a:endParaRPr b="1" i="1" sz="2000">
              <a:solidFill>
                <a:srgbClr val="FF0000"/>
              </a:solidFill>
            </a:endParaRPr>
          </a:p>
        </p:txBody>
      </p:sp>
      <p:pic>
        <p:nvPicPr>
          <p:cNvPr id="229" name="Google Shape;229;p26"/>
          <p:cNvPicPr preferRelativeResize="0"/>
          <p:nvPr/>
        </p:nvPicPr>
        <p:blipFill>
          <a:blip r:embed="rId3">
            <a:alphaModFix/>
          </a:blip>
          <a:stretch>
            <a:fillRect/>
          </a:stretch>
        </p:blipFill>
        <p:spPr>
          <a:xfrm>
            <a:off x="5587230" y="1578650"/>
            <a:ext cx="3444850" cy="246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7"/>
          <p:cNvPicPr preferRelativeResize="0"/>
          <p:nvPr/>
        </p:nvPicPr>
        <p:blipFill>
          <a:blip r:embed="rId3">
            <a:alphaModFix/>
          </a:blip>
          <a:stretch>
            <a:fillRect/>
          </a:stretch>
        </p:blipFill>
        <p:spPr>
          <a:xfrm>
            <a:off x="1071575" y="254450"/>
            <a:ext cx="7266225"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727650" y="588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8" name="Google Shape;138;p14"/>
          <p:cNvSpPr txBox="1"/>
          <p:nvPr>
            <p:ph idx="1" type="body"/>
          </p:nvPr>
        </p:nvSpPr>
        <p:spPr>
          <a:xfrm>
            <a:off x="445425" y="1588375"/>
            <a:ext cx="76887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b="1" i="1" lang="en" sz="1900">
                <a:solidFill>
                  <a:srgbClr val="212529"/>
                </a:solidFill>
              </a:rPr>
              <a:t>Jobez</a:t>
            </a:r>
            <a:r>
              <a:rPr b="1" lang="en" sz="1600"/>
              <a:t>- A </a:t>
            </a:r>
            <a:r>
              <a:rPr b="1" lang="en" sz="1600"/>
              <a:t>marketplace</a:t>
            </a:r>
            <a:r>
              <a:rPr b="1" lang="en" sz="1600"/>
              <a:t> where blue collar employees meet employers and small businesses</a:t>
            </a:r>
            <a:endParaRPr b="1" sz="1600"/>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9" name="Google Shape;139;p14"/>
          <p:cNvPicPr preferRelativeResize="0"/>
          <p:nvPr/>
        </p:nvPicPr>
        <p:blipFill>
          <a:blip r:embed="rId3">
            <a:alphaModFix/>
          </a:blip>
          <a:stretch>
            <a:fillRect/>
          </a:stretch>
        </p:blipFill>
        <p:spPr>
          <a:xfrm>
            <a:off x="909990" y="2459150"/>
            <a:ext cx="1980769" cy="1054800"/>
          </a:xfrm>
          <a:prstGeom prst="rect">
            <a:avLst/>
          </a:prstGeom>
          <a:noFill/>
          <a:ln>
            <a:noFill/>
          </a:ln>
        </p:spPr>
      </p:pic>
      <p:sp>
        <p:nvSpPr>
          <p:cNvPr id="140" name="Google Shape;140;p14"/>
          <p:cNvSpPr/>
          <p:nvPr/>
        </p:nvSpPr>
        <p:spPr>
          <a:xfrm>
            <a:off x="2986550" y="2887000"/>
            <a:ext cx="862800" cy="249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4"/>
          <p:cNvPicPr preferRelativeResize="0"/>
          <p:nvPr/>
        </p:nvPicPr>
        <p:blipFill>
          <a:blip r:embed="rId4">
            <a:alphaModFix/>
          </a:blip>
          <a:stretch>
            <a:fillRect/>
          </a:stretch>
        </p:blipFill>
        <p:spPr>
          <a:xfrm>
            <a:off x="3945138" y="2484090"/>
            <a:ext cx="1054800" cy="1054800"/>
          </a:xfrm>
          <a:prstGeom prst="rect">
            <a:avLst/>
          </a:prstGeom>
          <a:noFill/>
          <a:ln>
            <a:noFill/>
          </a:ln>
        </p:spPr>
      </p:pic>
      <p:sp>
        <p:nvSpPr>
          <p:cNvPr id="142" name="Google Shape;142;p14"/>
          <p:cNvSpPr/>
          <p:nvPr/>
        </p:nvSpPr>
        <p:spPr>
          <a:xfrm>
            <a:off x="5095750" y="2887000"/>
            <a:ext cx="862800" cy="249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14"/>
          <p:cNvPicPr preferRelativeResize="0"/>
          <p:nvPr/>
        </p:nvPicPr>
        <p:blipFill>
          <a:blip r:embed="rId5">
            <a:alphaModFix/>
          </a:blip>
          <a:stretch>
            <a:fillRect/>
          </a:stretch>
        </p:blipFill>
        <p:spPr>
          <a:xfrm>
            <a:off x="6054350" y="2459138"/>
            <a:ext cx="2109600" cy="105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49" name="Google Shape;149;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sz="1800"/>
              <a:t>Introduction</a:t>
            </a:r>
            <a:endParaRPr sz="1800"/>
          </a:p>
          <a:p>
            <a:pPr indent="-342900" lvl="0" marL="457200" rtl="0" algn="l">
              <a:spcBef>
                <a:spcPts val="0"/>
              </a:spcBef>
              <a:spcAft>
                <a:spcPts val="0"/>
              </a:spcAft>
              <a:buSzPts val="1800"/>
              <a:buAutoNum type="arabicParenR"/>
            </a:pPr>
            <a:r>
              <a:rPr lang="en" sz="1800"/>
              <a:t>Present Problems and Solution offered</a:t>
            </a:r>
            <a:endParaRPr sz="1800"/>
          </a:p>
          <a:p>
            <a:pPr indent="-342900" lvl="0" marL="457200" rtl="0" algn="l">
              <a:spcBef>
                <a:spcPts val="0"/>
              </a:spcBef>
              <a:spcAft>
                <a:spcPts val="0"/>
              </a:spcAft>
              <a:buSzPts val="1800"/>
              <a:buAutoNum type="arabicParenR"/>
            </a:pPr>
            <a:r>
              <a:rPr lang="en" sz="1800"/>
              <a:t>Tech used</a:t>
            </a:r>
            <a:endParaRPr sz="1800"/>
          </a:p>
          <a:p>
            <a:pPr indent="-342900" lvl="0" marL="457200" rtl="0" algn="l">
              <a:spcBef>
                <a:spcPts val="0"/>
              </a:spcBef>
              <a:spcAft>
                <a:spcPts val="0"/>
              </a:spcAft>
              <a:buSzPts val="1800"/>
              <a:buAutoNum type="arabicParenR"/>
            </a:pPr>
            <a:r>
              <a:rPr lang="en" sz="1800"/>
              <a:t>Development stage</a:t>
            </a:r>
            <a:endParaRPr sz="1800"/>
          </a:p>
          <a:p>
            <a:pPr indent="-342900" lvl="0" marL="457200" rtl="0" algn="l">
              <a:lnSpc>
                <a:spcPct val="100000"/>
              </a:lnSpc>
              <a:spcBef>
                <a:spcPts val="0"/>
              </a:spcBef>
              <a:spcAft>
                <a:spcPts val="0"/>
              </a:spcAft>
              <a:buSzPts val="1800"/>
              <a:buAutoNum type="arabicParenR"/>
            </a:pPr>
            <a:r>
              <a:rPr lang="en" sz="1800"/>
              <a:t>Novelty Of Our Project </a:t>
            </a:r>
            <a:endParaRPr sz="1800"/>
          </a:p>
          <a:p>
            <a:pPr indent="-342900" lvl="0" marL="457200" rtl="0" algn="l">
              <a:spcBef>
                <a:spcPts val="0"/>
              </a:spcBef>
              <a:spcAft>
                <a:spcPts val="0"/>
              </a:spcAft>
              <a:buSzPts val="1800"/>
              <a:buAutoNum type="arabicParenR"/>
            </a:pPr>
            <a:r>
              <a:rPr lang="en" sz="1800"/>
              <a:t>Future works</a:t>
            </a:r>
            <a:endParaRPr sz="1800"/>
          </a:p>
          <a:p>
            <a:pPr indent="-342900" lvl="0" marL="457200" rtl="0" algn="l">
              <a:spcBef>
                <a:spcPts val="0"/>
              </a:spcBef>
              <a:spcAft>
                <a:spcPts val="0"/>
              </a:spcAft>
              <a:buSzPts val="1800"/>
              <a:buAutoNum type="arabicParenR"/>
            </a:pPr>
            <a:r>
              <a:rPr lang="en" sz="1800"/>
              <a:t>conclusion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Present Problems and solution offered</a:t>
            </a:r>
            <a:endParaRPr/>
          </a:p>
        </p:txBody>
      </p:sp>
      <p:sp>
        <p:nvSpPr>
          <p:cNvPr id="155" name="Google Shape;155;p16"/>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02500" y="124291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Unemployment</a:t>
            </a:r>
            <a:endParaRPr/>
          </a:p>
        </p:txBody>
      </p:sp>
      <p:sp>
        <p:nvSpPr>
          <p:cNvPr id="161" name="Google Shape;161;p17"/>
          <p:cNvSpPr txBox="1"/>
          <p:nvPr>
            <p:ph idx="1" type="body"/>
          </p:nvPr>
        </p:nvSpPr>
        <p:spPr>
          <a:xfrm>
            <a:off x="802500" y="1713950"/>
            <a:ext cx="8193000" cy="26562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highlight>
                  <a:schemeClr val="lt1"/>
                </a:highlight>
                <a:latin typeface="Arial"/>
                <a:ea typeface="Arial"/>
                <a:cs typeface="Arial"/>
                <a:sym typeface="Arial"/>
              </a:rPr>
              <a:t>One of the </a:t>
            </a:r>
            <a:r>
              <a:rPr b="1" lang="en" sz="1600">
                <a:solidFill>
                  <a:srgbClr val="000000"/>
                </a:solidFill>
                <a:highlight>
                  <a:schemeClr val="lt1"/>
                </a:highlight>
                <a:latin typeface="Arial"/>
                <a:ea typeface="Arial"/>
                <a:cs typeface="Arial"/>
                <a:sym typeface="Arial"/>
              </a:rPr>
              <a:t>main motto</a:t>
            </a:r>
            <a:r>
              <a:rPr lang="en" sz="1600">
                <a:solidFill>
                  <a:srgbClr val="000000"/>
                </a:solidFill>
                <a:highlight>
                  <a:schemeClr val="lt1"/>
                </a:highlight>
                <a:latin typeface="Arial"/>
                <a:ea typeface="Arial"/>
                <a:cs typeface="Arial"/>
                <a:sym typeface="Arial"/>
              </a:rPr>
              <a:t> of our project is to </a:t>
            </a:r>
            <a:r>
              <a:rPr b="1" lang="en" sz="1600">
                <a:solidFill>
                  <a:srgbClr val="000000"/>
                </a:solidFill>
                <a:highlight>
                  <a:schemeClr val="lt1"/>
                </a:highlight>
                <a:latin typeface="Arial"/>
                <a:ea typeface="Arial"/>
                <a:cs typeface="Arial"/>
                <a:sym typeface="Arial"/>
              </a:rPr>
              <a:t>reduce the unemployment rate.</a:t>
            </a:r>
            <a:endParaRPr b="1" sz="1600">
              <a:solidFill>
                <a:srgbClr val="000000"/>
              </a:solidFill>
              <a:highlight>
                <a:srgbClr val="FFFFFF"/>
              </a:highlight>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India has about </a:t>
            </a:r>
            <a:r>
              <a:rPr b="1" lang="en" sz="1500">
                <a:solidFill>
                  <a:srgbClr val="000000"/>
                </a:solidFill>
                <a:highlight>
                  <a:srgbClr val="FFFFFF"/>
                </a:highlight>
                <a:latin typeface="Arial"/>
                <a:ea typeface="Arial"/>
                <a:cs typeface="Arial"/>
                <a:sym typeface="Arial"/>
              </a:rPr>
              <a:t>53 million unemployed people</a:t>
            </a:r>
            <a:r>
              <a:rPr lang="en" sz="1500">
                <a:solidFill>
                  <a:srgbClr val="000000"/>
                </a:solidFill>
                <a:highlight>
                  <a:srgbClr val="FFFFFF"/>
                </a:highlight>
                <a:latin typeface="Arial"/>
                <a:ea typeface="Arial"/>
                <a:cs typeface="Arial"/>
                <a:sym typeface="Arial"/>
              </a:rPr>
              <a:t> as of December 2021</a:t>
            </a:r>
            <a:r>
              <a:rPr lang="en" sz="1500">
                <a:solidFill>
                  <a:srgbClr val="000000"/>
                </a:solidFill>
                <a:highlight>
                  <a:srgbClr val="FFFFFF"/>
                </a:highlight>
                <a:latin typeface="Arial"/>
                <a:ea typeface="Arial"/>
                <a:cs typeface="Arial"/>
                <a:sym typeface="Arial"/>
              </a:rPr>
              <a:t>,Of these, 35 million are the unemployed who are actively seeking work the Centre for Monitoring Indian Economy said.</a:t>
            </a:r>
            <a:endParaRPr sz="1500">
              <a:solidFill>
                <a:srgbClr val="000000"/>
              </a:solidFill>
              <a:highlight>
                <a:srgbClr val="FFFFFF"/>
              </a:highlight>
              <a:latin typeface="Arial"/>
              <a:ea typeface="Arial"/>
              <a:cs typeface="Arial"/>
              <a:sym typeface="Arial"/>
            </a:endParaRPr>
          </a:p>
          <a:p>
            <a:pPr indent="0" lvl="0" marL="0" rtl="0" algn="l">
              <a:lnSpc>
                <a:spcPct val="150000"/>
              </a:lnSpc>
              <a:spcBef>
                <a:spcPts val="1200"/>
              </a:spcBef>
              <a:spcAft>
                <a:spcPts val="1200"/>
              </a:spcAft>
              <a:buNone/>
            </a:pPr>
            <a:r>
              <a:rPr lang="en"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p:txBody>
      </p:sp>
      <p:pic>
        <p:nvPicPr>
          <p:cNvPr id="162" name="Google Shape;162;p17"/>
          <p:cNvPicPr preferRelativeResize="0"/>
          <p:nvPr/>
        </p:nvPicPr>
        <p:blipFill>
          <a:blip r:embed="rId3">
            <a:alphaModFix/>
          </a:blip>
          <a:stretch>
            <a:fillRect/>
          </a:stretch>
        </p:blipFill>
        <p:spPr>
          <a:xfrm>
            <a:off x="3806825" y="3015525"/>
            <a:ext cx="4373574" cy="2042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74000" y="1382350"/>
            <a:ext cx="6312600" cy="3407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1200"/>
              </a:spcBef>
              <a:spcAft>
                <a:spcPts val="0"/>
              </a:spcAft>
              <a:buSzPts val="1300"/>
              <a:buChar char="●"/>
            </a:pPr>
            <a:r>
              <a:rPr lang="en" sz="1600">
                <a:solidFill>
                  <a:srgbClr val="02020B"/>
                </a:solidFill>
                <a:highlight>
                  <a:srgbClr val="FFFFFF"/>
                </a:highlight>
                <a:latin typeface="Arial"/>
                <a:ea typeface="Arial"/>
                <a:cs typeface="Arial"/>
                <a:sym typeface="Arial"/>
              </a:rPr>
              <a:t>As a result of unemployment, </a:t>
            </a:r>
            <a:r>
              <a:rPr b="1" lang="en" sz="1600">
                <a:solidFill>
                  <a:srgbClr val="02020B"/>
                </a:solidFill>
                <a:highlight>
                  <a:srgbClr val="FFFFFF"/>
                </a:highlight>
                <a:latin typeface="Arial"/>
                <a:ea typeface="Arial"/>
                <a:cs typeface="Arial"/>
                <a:sym typeface="Arial"/>
              </a:rPr>
              <a:t>idle youth are forced into criminal activities,</a:t>
            </a:r>
            <a:r>
              <a:rPr lang="en" sz="1600">
                <a:solidFill>
                  <a:srgbClr val="02020B"/>
                </a:solidFill>
                <a:highlight>
                  <a:srgbClr val="FFFFFF"/>
                </a:highlight>
                <a:latin typeface="Arial"/>
                <a:ea typeface="Arial"/>
                <a:cs typeface="Arial"/>
                <a:sym typeface="Arial"/>
              </a:rPr>
              <a:t> such as armed robberies, drug trafficking, gambling and prostitution, in order to make ends meet. </a:t>
            </a:r>
            <a:r>
              <a:rPr lang="en" sz="1600">
                <a:solidFill>
                  <a:srgbClr val="424142"/>
                </a:solidFill>
                <a:highlight>
                  <a:srgbClr val="FFFFFF"/>
                </a:highlight>
                <a:latin typeface="Arial"/>
                <a:ea typeface="Arial"/>
                <a:cs typeface="Arial"/>
                <a:sym typeface="Arial"/>
              </a:rPr>
              <a:t>It</a:t>
            </a:r>
            <a:r>
              <a:rPr b="1" lang="en" sz="1600">
                <a:solidFill>
                  <a:srgbClr val="424142"/>
                </a:solidFill>
                <a:highlight>
                  <a:srgbClr val="FFFFFF"/>
                </a:highlight>
                <a:latin typeface="Arial"/>
                <a:ea typeface="Arial"/>
                <a:cs typeface="Arial"/>
                <a:sym typeface="Arial"/>
              </a:rPr>
              <a:t> causes social disruption in the society</a:t>
            </a:r>
            <a:r>
              <a:rPr lang="en" sz="1600">
                <a:solidFill>
                  <a:srgbClr val="424142"/>
                </a:solidFill>
                <a:highlight>
                  <a:srgbClr val="FFFFFF"/>
                </a:highlight>
                <a:latin typeface="Arial"/>
                <a:ea typeface="Arial"/>
                <a:cs typeface="Arial"/>
                <a:sym typeface="Arial"/>
              </a:rPr>
              <a:t>.</a:t>
            </a:r>
            <a:endParaRPr sz="1600">
              <a:solidFill>
                <a:srgbClr val="424142"/>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424142"/>
              </a:buClr>
              <a:buSzPts val="1600"/>
              <a:buChar char="●"/>
            </a:pPr>
            <a:r>
              <a:rPr lang="en" sz="1600">
                <a:solidFill>
                  <a:srgbClr val="424142"/>
                </a:solidFill>
                <a:highlight>
                  <a:srgbClr val="FFFFFF"/>
                </a:highlight>
                <a:latin typeface="Arial"/>
                <a:ea typeface="Arial"/>
                <a:cs typeface="Arial"/>
                <a:sym typeface="Arial"/>
              </a:rPr>
              <a:t>Due to unemployment, </a:t>
            </a:r>
            <a:r>
              <a:rPr b="1" lang="en" sz="1600">
                <a:solidFill>
                  <a:srgbClr val="424142"/>
                </a:solidFill>
                <a:highlight>
                  <a:srgbClr val="FFFFFF"/>
                </a:highlight>
                <a:latin typeface="Arial"/>
                <a:ea typeface="Arial"/>
                <a:cs typeface="Arial"/>
                <a:sym typeface="Arial"/>
              </a:rPr>
              <a:t>human resources go waste.</a:t>
            </a:r>
            <a:r>
              <a:rPr lang="en" sz="1600">
                <a:solidFill>
                  <a:srgbClr val="424142"/>
                </a:solidFill>
                <a:highlight>
                  <a:srgbClr val="FFFFFF"/>
                </a:highlight>
                <a:latin typeface="Arial"/>
                <a:ea typeface="Arial"/>
                <a:cs typeface="Arial"/>
                <a:sym typeface="Arial"/>
              </a:rPr>
              <a:t> If human resources are properly used, economic growth of the country will increase.</a:t>
            </a:r>
            <a:endParaRPr sz="1600">
              <a:solidFill>
                <a:srgbClr val="424142"/>
              </a:solidFill>
              <a:highlight>
                <a:srgbClr val="FFFFFF"/>
              </a:highlight>
              <a:latin typeface="Arial"/>
              <a:ea typeface="Arial"/>
              <a:cs typeface="Arial"/>
              <a:sym typeface="Arial"/>
            </a:endParaRPr>
          </a:p>
          <a:p>
            <a:pPr indent="0" lvl="0" marL="0" rtl="0" algn="l">
              <a:lnSpc>
                <a:spcPct val="150000"/>
              </a:lnSpc>
              <a:spcBef>
                <a:spcPts val="1200"/>
              </a:spcBef>
              <a:spcAft>
                <a:spcPts val="1200"/>
              </a:spcAft>
              <a:buNone/>
            </a:pPr>
            <a:r>
              <a:rPr lang="en" sz="1600">
                <a:solidFill>
                  <a:srgbClr val="424142"/>
                </a:solidFill>
                <a:latin typeface="Georgia"/>
                <a:ea typeface="Georgia"/>
                <a:cs typeface="Georgia"/>
                <a:sym typeface="Georgia"/>
              </a:rPr>
              <a:t>          </a:t>
            </a:r>
            <a:endParaRPr sz="1600">
              <a:solidFill>
                <a:srgbClr val="424142"/>
              </a:solidFill>
              <a:highlight>
                <a:srgbClr val="FFFFFF"/>
              </a:highlight>
              <a:latin typeface="Arial"/>
              <a:ea typeface="Arial"/>
              <a:cs typeface="Arial"/>
              <a:sym typeface="Arial"/>
            </a:endParaRPr>
          </a:p>
        </p:txBody>
      </p:sp>
      <p:pic>
        <p:nvPicPr>
          <p:cNvPr id="168" name="Google Shape;168;p18"/>
          <p:cNvPicPr preferRelativeResize="0"/>
          <p:nvPr/>
        </p:nvPicPr>
        <p:blipFill>
          <a:blip r:embed="rId3">
            <a:alphaModFix/>
          </a:blip>
          <a:stretch>
            <a:fillRect/>
          </a:stretch>
        </p:blipFill>
        <p:spPr>
          <a:xfrm>
            <a:off x="6300850" y="2702250"/>
            <a:ext cx="2843150" cy="244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0" y="1383150"/>
            <a:ext cx="7688700" cy="354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2020B"/>
              </a:buClr>
              <a:buSzPts val="1300"/>
              <a:buFont typeface="Arial"/>
              <a:buChar char="●"/>
            </a:pPr>
            <a:r>
              <a:rPr lang="en" sz="1500">
                <a:solidFill>
                  <a:srgbClr val="02020B"/>
                </a:solidFill>
                <a:highlight>
                  <a:srgbClr val="FFFFFF"/>
                </a:highlight>
                <a:latin typeface="Arial"/>
                <a:ea typeface="Arial"/>
                <a:cs typeface="Arial"/>
                <a:sym typeface="Arial"/>
              </a:rPr>
              <a:t>Unemployment </a:t>
            </a:r>
            <a:r>
              <a:rPr b="1" lang="en" sz="1500">
                <a:solidFill>
                  <a:srgbClr val="02020B"/>
                </a:solidFill>
                <a:highlight>
                  <a:srgbClr val="FFFFFF"/>
                </a:highlight>
                <a:latin typeface="Arial"/>
                <a:ea typeface="Arial"/>
                <a:cs typeface="Arial"/>
                <a:sym typeface="Arial"/>
              </a:rPr>
              <a:t>leads to mental stress</a:t>
            </a:r>
            <a:r>
              <a:rPr lang="en" sz="1500">
                <a:solidFill>
                  <a:srgbClr val="02020B"/>
                </a:solidFill>
                <a:highlight>
                  <a:srgbClr val="FFFFFF"/>
                </a:highlight>
                <a:latin typeface="Arial"/>
                <a:ea typeface="Arial"/>
                <a:cs typeface="Arial"/>
                <a:sym typeface="Arial"/>
              </a:rPr>
              <a:t> that may end up making the people to take wrong decisions.</a:t>
            </a:r>
            <a:endParaRPr sz="1400">
              <a:solidFill>
                <a:srgbClr val="212529"/>
              </a:solidFill>
              <a:latin typeface="Arial"/>
              <a:ea typeface="Arial"/>
              <a:cs typeface="Arial"/>
              <a:sym typeface="Arial"/>
            </a:endParaRPr>
          </a:p>
        </p:txBody>
      </p:sp>
      <p:pic>
        <p:nvPicPr>
          <p:cNvPr id="174" name="Google Shape;174;p19"/>
          <p:cNvPicPr preferRelativeResize="0"/>
          <p:nvPr/>
        </p:nvPicPr>
        <p:blipFill>
          <a:blip r:embed="rId3">
            <a:alphaModFix/>
          </a:blip>
          <a:stretch>
            <a:fillRect/>
          </a:stretch>
        </p:blipFill>
        <p:spPr>
          <a:xfrm>
            <a:off x="3546875" y="1883800"/>
            <a:ext cx="5347101" cy="2841799"/>
          </a:xfrm>
          <a:prstGeom prst="rect">
            <a:avLst/>
          </a:prstGeom>
          <a:noFill/>
          <a:ln>
            <a:noFill/>
          </a:ln>
        </p:spPr>
      </p:pic>
      <p:sp>
        <p:nvSpPr>
          <p:cNvPr id="175" name="Google Shape;175;p19"/>
          <p:cNvSpPr txBox="1"/>
          <p:nvPr/>
        </p:nvSpPr>
        <p:spPr>
          <a:xfrm>
            <a:off x="3996925" y="2571750"/>
            <a:ext cx="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2,741</a:t>
            </a:r>
            <a:endParaRPr>
              <a:latin typeface="Lato"/>
              <a:ea typeface="Lato"/>
              <a:cs typeface="Lato"/>
              <a:sym typeface="Lato"/>
            </a:endParaRPr>
          </a:p>
        </p:txBody>
      </p:sp>
      <p:sp>
        <p:nvSpPr>
          <p:cNvPr id="176" name="Google Shape;176;p19"/>
          <p:cNvSpPr txBox="1"/>
          <p:nvPr/>
        </p:nvSpPr>
        <p:spPr>
          <a:xfrm>
            <a:off x="5143425" y="250747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2,851</a:t>
            </a:r>
            <a:endParaRPr>
              <a:latin typeface="Lato"/>
              <a:ea typeface="Lato"/>
              <a:cs typeface="Lato"/>
              <a:sym typeface="Lato"/>
            </a:endParaRPr>
          </a:p>
        </p:txBody>
      </p:sp>
      <p:sp>
        <p:nvSpPr>
          <p:cNvPr id="177" name="Google Shape;177;p19"/>
          <p:cNvSpPr txBox="1"/>
          <p:nvPr/>
        </p:nvSpPr>
        <p:spPr>
          <a:xfrm>
            <a:off x="6393625" y="2171550"/>
            <a:ext cx="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3,548</a:t>
            </a:r>
            <a:endParaRPr>
              <a:latin typeface="Lato"/>
              <a:ea typeface="Lato"/>
              <a:cs typeface="Lato"/>
              <a:sym typeface="Lato"/>
            </a:endParaRPr>
          </a:p>
        </p:txBody>
      </p:sp>
      <p:sp>
        <p:nvSpPr>
          <p:cNvPr id="178" name="Google Shape;178;p19"/>
          <p:cNvSpPr txBox="1"/>
          <p:nvPr/>
        </p:nvSpPr>
        <p:spPr>
          <a:xfrm>
            <a:off x="0" y="2571750"/>
            <a:ext cx="38790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200"/>
              </a:spcBef>
              <a:spcAft>
                <a:spcPts val="0"/>
              </a:spcAft>
              <a:buClr>
                <a:srgbClr val="424142"/>
              </a:buClr>
              <a:buSzPts val="1600"/>
              <a:buChar char="●"/>
            </a:pPr>
            <a:r>
              <a:rPr lang="en" sz="1600">
                <a:solidFill>
                  <a:srgbClr val="424142"/>
                </a:solidFill>
                <a:highlight>
                  <a:schemeClr val="lt1"/>
                </a:highlight>
              </a:rPr>
              <a:t>It leads to reduced income which</a:t>
            </a:r>
            <a:r>
              <a:rPr b="1" lang="en" sz="1600">
                <a:solidFill>
                  <a:srgbClr val="424142"/>
                </a:solidFill>
                <a:highlight>
                  <a:schemeClr val="lt1"/>
                </a:highlight>
              </a:rPr>
              <a:t> increases the burden of debt</a:t>
            </a:r>
            <a:r>
              <a:rPr lang="en" sz="1600">
                <a:solidFill>
                  <a:srgbClr val="424142"/>
                </a:solidFill>
                <a:highlight>
                  <a:schemeClr val="lt1"/>
                </a:highlight>
              </a:rPr>
              <a:t>. Economic problems increase.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Elimination of </a:t>
            </a:r>
            <a:r>
              <a:rPr lang="en"/>
              <a:t>middlemen</a:t>
            </a:r>
            <a:endParaRPr/>
          </a:p>
        </p:txBody>
      </p:sp>
      <p:sp>
        <p:nvSpPr>
          <p:cNvPr id="184" name="Google Shape;184;p20"/>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lang="en" sz="1600"/>
              <a:t>Problem:</a:t>
            </a:r>
            <a:r>
              <a:rPr lang="en" sz="1600"/>
              <a:t>At present, the concept of middlemen is prevailing in employing blue-collar workers, which limits the workers from completing the work at the reasonable cost possible. This problem affects  the consumers since they are paying more than the reasonable price for a particular work.</a:t>
            </a:r>
            <a:endParaRPr sz="1600"/>
          </a:p>
        </p:txBody>
      </p:sp>
      <p:sp>
        <p:nvSpPr>
          <p:cNvPr id="185" name="Google Shape;185;p20"/>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600"/>
              <a:t>Solution:</a:t>
            </a:r>
            <a:r>
              <a:rPr lang="en" sz="1600"/>
              <a:t>Our proposed application </a:t>
            </a:r>
            <a:r>
              <a:rPr lang="en" sz="1600"/>
              <a:t>completely</a:t>
            </a:r>
            <a:r>
              <a:rPr lang="en" sz="1600"/>
              <a:t> eliminates the middle-men system, thus enabling the  workers to straight away bid on any project without giving any commission to anyone, this also gives a benefit to consumers that they can complete the work at a lowest and reasonable cost </a:t>
            </a:r>
            <a:r>
              <a:rPr lang="en" sz="1600"/>
              <a:t>possible</a:t>
            </a:r>
            <a:r>
              <a:rPr lang="en" sz="1600"/>
              <a:t>.</a:t>
            </a:r>
            <a:endParaRPr sz="1600"/>
          </a:p>
          <a:p>
            <a:pPr indent="0" lvl="0" marL="0" rtl="0" algn="just">
              <a:lnSpc>
                <a:spcPct val="105000"/>
              </a:lnSpc>
              <a:spcBef>
                <a:spcPts val="1200"/>
              </a:spcBef>
              <a:spcAft>
                <a:spcPts val="0"/>
              </a:spcAft>
              <a:buNone/>
            </a:pPr>
            <a:r>
              <a:t/>
            </a:r>
            <a:endParaRPr sz="1600"/>
          </a:p>
          <a:p>
            <a:pPr indent="0" lvl="0" marL="0" rtl="0" algn="just">
              <a:lnSpc>
                <a:spcPct val="105000"/>
              </a:lnSpc>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 E</a:t>
            </a:r>
            <a:r>
              <a:rPr lang="en"/>
              <a:t>fficiency</a:t>
            </a:r>
            <a:endParaRPr/>
          </a:p>
        </p:txBody>
      </p:sp>
      <p:sp>
        <p:nvSpPr>
          <p:cNvPr id="191" name="Google Shape;191;p2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600"/>
              <a:t>Problem: </a:t>
            </a:r>
            <a:r>
              <a:rPr lang="en" sz="1600"/>
              <a:t>Blue-collar jobs are Non-measurable so it is always difficult to cost them, there are enough chances that the consumer might be billed more than the reasonable price by the workers.</a:t>
            </a:r>
            <a:endParaRPr sz="1600"/>
          </a:p>
        </p:txBody>
      </p:sp>
      <p:sp>
        <p:nvSpPr>
          <p:cNvPr id="192" name="Google Shape;192;p21"/>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600"/>
              <a:t>Solution:</a:t>
            </a:r>
            <a:r>
              <a:rPr lang="en" sz="1600"/>
              <a:t>Our Proposed application has the bidding system in it, which enables the consumers to choose from a variety of costs that are bid by the workers thus the consumer can benefit by choosing the right and reasonable price. </a:t>
            </a:r>
            <a:endParaRPr sz="1600"/>
          </a:p>
        </p:txBody>
      </p:sp>
      <p:pic>
        <p:nvPicPr>
          <p:cNvPr id="193" name="Google Shape;193;p21"/>
          <p:cNvPicPr preferRelativeResize="0"/>
          <p:nvPr/>
        </p:nvPicPr>
        <p:blipFill>
          <a:blip r:embed="rId3">
            <a:alphaModFix/>
          </a:blip>
          <a:stretch>
            <a:fillRect/>
          </a:stretch>
        </p:blipFill>
        <p:spPr>
          <a:xfrm>
            <a:off x="4882925" y="554625"/>
            <a:ext cx="3295650" cy="1390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