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14224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447" autoAdjust="0"/>
  </p:normalViewPr>
  <p:slideViewPr>
    <p:cSldViewPr snapToGrid="0">
      <p:cViewPr>
        <p:scale>
          <a:sx n="33" d="100"/>
          <a:sy n="33" d="100"/>
        </p:scale>
        <p:origin x="111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51360" y="192960"/>
            <a:ext cx="15818040" cy="49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05120" y="3271680"/>
            <a:ext cx="18093240" cy="447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005120" y="8175240"/>
            <a:ext cx="18093240" cy="447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51360" y="192960"/>
            <a:ext cx="15818040" cy="49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05120" y="3271680"/>
            <a:ext cx="8829360" cy="447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0276200" y="3271680"/>
            <a:ext cx="8829360" cy="447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005120" y="8175240"/>
            <a:ext cx="8829360" cy="447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0276200" y="8175240"/>
            <a:ext cx="8829360" cy="447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051360" y="192960"/>
            <a:ext cx="15818040" cy="49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05120" y="3271680"/>
            <a:ext cx="5825880" cy="447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7122600" y="3271680"/>
            <a:ext cx="5825880" cy="447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3240080" y="3271680"/>
            <a:ext cx="5825880" cy="447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005120" y="8175240"/>
            <a:ext cx="5825880" cy="447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7122600" y="8175240"/>
            <a:ext cx="5825880" cy="447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13240080" y="8175240"/>
            <a:ext cx="5825880" cy="447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051360" y="192960"/>
            <a:ext cx="15818040" cy="49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005120" y="3271680"/>
            <a:ext cx="18093240" cy="9387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051360" y="192960"/>
            <a:ext cx="15818040" cy="49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005120" y="3271680"/>
            <a:ext cx="18093240" cy="938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051360" y="192960"/>
            <a:ext cx="15818040" cy="49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005120" y="3271680"/>
            <a:ext cx="8829360" cy="938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10276200" y="3271680"/>
            <a:ext cx="8829360" cy="938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051360" y="192960"/>
            <a:ext cx="15818040" cy="49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051360" y="192960"/>
            <a:ext cx="15818040" cy="2307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051360" y="192960"/>
            <a:ext cx="15818040" cy="49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05120" y="3271680"/>
            <a:ext cx="8829360" cy="447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0276200" y="3271680"/>
            <a:ext cx="8829360" cy="938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005120" y="8175240"/>
            <a:ext cx="8829360" cy="447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051360" y="192960"/>
            <a:ext cx="15818040" cy="49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05120" y="3271680"/>
            <a:ext cx="8829360" cy="938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0276200" y="3271680"/>
            <a:ext cx="8829360" cy="447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0276200" y="8175240"/>
            <a:ext cx="8829360" cy="447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51360" y="192960"/>
            <a:ext cx="15818040" cy="49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05120" y="3271680"/>
            <a:ext cx="8829360" cy="447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0276200" y="3271680"/>
            <a:ext cx="8829360" cy="447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005120" y="8175240"/>
            <a:ext cx="18093240" cy="447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168840" y="169200"/>
            <a:ext cx="19766520" cy="13882680"/>
          </a:xfrm>
          <a:custGeom>
            <a:avLst/>
            <a:gdLst/>
            <a:ahLst/>
            <a:cxnLst/>
            <a:rect l="l" t="t" r="r" b="b"/>
            <a:pathLst>
              <a:path w="19766915" h="13883005">
                <a:moveTo>
                  <a:pt x="19766592" y="0"/>
                </a:moveTo>
                <a:lnTo>
                  <a:pt x="0" y="0"/>
                </a:lnTo>
                <a:lnTo>
                  <a:pt x="0" y="13882605"/>
                </a:lnTo>
                <a:lnTo>
                  <a:pt x="19766592" y="13882605"/>
                </a:lnTo>
                <a:lnTo>
                  <a:pt x="1976659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3051360" y="192960"/>
            <a:ext cx="15818040" cy="4975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310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005120" y="3271680"/>
            <a:ext cx="18093240" cy="93873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Seventh Outline Level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6835320" y="13228200"/>
            <a:ext cx="6432840" cy="711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1005120" y="13228200"/>
            <a:ext cx="4623480" cy="711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4474880" y="13228200"/>
            <a:ext cx="4623480" cy="7110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E0C67DEA-A5F5-4FBB-A149-3AC528473D01}" type="slidenum">
              <a:rPr lang="en-IN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28760" y="4420080"/>
            <a:ext cx="5825880" cy="90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760" rIns="0" bIns="0"/>
          <a:lstStyle/>
          <a:p>
            <a:pPr marL="219240" indent="-206640">
              <a:lnSpc>
                <a:spcPts val="2375"/>
              </a:lnSpc>
              <a:spcBef>
                <a:spcPts val="113"/>
              </a:spcBef>
              <a:buClr>
                <a:srgbClr val="000000"/>
              </a:buClr>
              <a:buSzPct val="43000"/>
              <a:buFont typeface="MS UI Gothic"/>
              <a:buChar char="➔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Challenge: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Autonomous vehicles require vast and diverse datasets for training, which are often limited or expensive to collect in real-world scenarios.</a:t>
            </a:r>
            <a:endParaRPr lang="en-US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9240" indent="-206640">
              <a:lnSpc>
                <a:spcPts val="2375"/>
              </a:lnSpc>
              <a:spcBef>
                <a:spcPts val="113"/>
              </a:spcBef>
              <a:buClr>
                <a:srgbClr val="000000"/>
              </a:buClr>
              <a:buSzPct val="43000"/>
              <a:buFont typeface="MS UI Gothic"/>
              <a:buChar char="➔"/>
            </a:pP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90600" y="5294880"/>
            <a:ext cx="5895000" cy="90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2480" rIns="0" bIns="0"/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Data Role:</a:t>
            </a:r>
            <a:r>
              <a:rPr lang="en-US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Generative models like GANs and VAEs enable the creation of synthetic data that can augment real datasets, improving model robustness.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Goal: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focuses on generating high-quality synthetic driving scenarios using generative AI and evaluating them for autonomous vehicle applications using the KITTI dataset.</a:t>
            </a:r>
            <a:endParaRPr lang="en-IN" sz="2000" b="1" strike="noStrike" spc="-1" dirty="0">
              <a:solidFill>
                <a:srgbClr val="6004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50" b="1" strike="noStrike" spc="-1" dirty="0">
                <a:solidFill>
                  <a:srgbClr val="600405"/>
                </a:solidFill>
                <a:latin typeface="Times New Roman"/>
              </a:rPr>
              <a:t>Application </a:t>
            </a:r>
            <a:r>
              <a:rPr lang="en-IN" sz="2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Autonomous Vehicle (AV) Training, Simulation and Data Augmentation, Safety and Scenario Testing.</a:t>
            </a:r>
          </a:p>
          <a:p>
            <a:pPr>
              <a:buNone/>
            </a:pPr>
            <a:br>
              <a:rPr lang="en-US" sz="2400" dirty="0"/>
            </a:br>
            <a:endParaRPr lang="en-IN" sz="2050" b="0" strike="noStrike" spc="-1" dirty="0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1139040" y="6676920"/>
            <a:ext cx="5114520" cy="62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2480" rIns="0" bIns="0"/>
          <a:lstStyle/>
          <a:p>
            <a:pPr marL="12600">
              <a:lnSpc>
                <a:spcPts val="2290"/>
              </a:lnSpc>
              <a:spcBef>
                <a:spcPts val="334"/>
              </a:spcBef>
            </a:pPr>
            <a:endParaRPr lang="en-IN" sz="2050" b="0" strike="noStrike" spc="-1" dirty="0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276120" y="8895960"/>
            <a:ext cx="5978520" cy="483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2480" rIns="0" bIns="0"/>
          <a:lstStyle/>
          <a:p>
            <a:pPr marL="12600">
              <a:lnSpc>
                <a:spcPct val="100000"/>
              </a:lnSpc>
              <a:spcBef>
                <a:spcPts val="839"/>
              </a:spcBef>
            </a:pPr>
            <a:endParaRPr lang="en-IN" sz="2050" b="0" strike="noStrike" spc="-1" dirty="0">
              <a:latin typeface="Arial"/>
            </a:endParaRPr>
          </a:p>
        </p:txBody>
      </p:sp>
      <p:sp>
        <p:nvSpPr>
          <p:cNvPr id="98" name="CustomShape 57"/>
          <p:cNvSpPr/>
          <p:nvPr/>
        </p:nvSpPr>
        <p:spPr>
          <a:xfrm>
            <a:off x="6830640" y="4455360"/>
            <a:ext cx="5924880" cy="14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9920" rIns="0" bIns="0"/>
          <a:lstStyle/>
          <a:p>
            <a:pPr marL="38160">
              <a:lnSpc>
                <a:spcPct val="100000"/>
              </a:lnSpc>
              <a:spcBef>
                <a:spcPts val="629"/>
              </a:spcBef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Sub-Task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Augmentation using Generative Models</a:t>
            </a:r>
          </a:p>
          <a:p>
            <a:pPr marL="38160">
              <a:lnSpc>
                <a:spcPct val="100000"/>
              </a:lnSpc>
              <a:spcBef>
                <a:spcPts val="629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realistic stereo image pairs for autonomous driving systems</a:t>
            </a:r>
          </a:p>
          <a:p>
            <a:pPr marL="38160">
              <a:lnSpc>
                <a:spcPct val="100000"/>
              </a:lnSpc>
              <a:spcBef>
                <a:spcPts val="629"/>
              </a:spcBef>
            </a:pPr>
            <a:r>
              <a:rPr lang="en-IN" sz="2050" b="1" strike="noStrike" spc="-1" dirty="0">
                <a:solidFill>
                  <a:srgbClr val="600405"/>
                </a:solidFill>
                <a:latin typeface="Times New Roman"/>
              </a:rPr>
              <a:t>Approach </a:t>
            </a:r>
            <a:r>
              <a:rPr lang="en-IN" sz="2050" b="0" strike="noStrike" spc="-1" dirty="0">
                <a:solidFill>
                  <a:srgbClr val="600405"/>
                </a:solidFill>
                <a:latin typeface="Times New Roman"/>
              </a:rPr>
              <a:t>: GAN/CGAN/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StyleGAN3 and Beta-VAE with GPU acceleration and 64×64 image inputs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CustomShape 59"/>
          <p:cNvSpPr/>
          <p:nvPr/>
        </p:nvSpPr>
        <p:spPr>
          <a:xfrm>
            <a:off x="13699800" y="11160720"/>
            <a:ext cx="5995440" cy="72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2480" rIns="0" bIns="0"/>
          <a:lstStyle/>
          <a:p>
            <a:pPr marL="12600" indent="78840">
              <a:lnSpc>
                <a:spcPts val="2290"/>
              </a:lnSpc>
              <a:spcBef>
                <a:spcPts val="334"/>
              </a:spcBef>
            </a:pPr>
            <a:endParaRPr lang="en-IN" sz="2050" b="0" strike="noStrike" spc="-1" dirty="0">
              <a:latin typeface="Arial"/>
            </a:endParaRPr>
          </a:p>
        </p:txBody>
      </p:sp>
      <p:sp>
        <p:nvSpPr>
          <p:cNvPr id="102" name="CustomShape 61"/>
          <p:cNvSpPr/>
          <p:nvPr/>
        </p:nvSpPr>
        <p:spPr>
          <a:xfrm>
            <a:off x="13777560" y="11160720"/>
            <a:ext cx="5924880" cy="2596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76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Combining generative and denoising models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significantly enhances stereo image quality and diversity, enabling better training data for autonomous driving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Semantic captioning using GPT-2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improves interpretability by translating visual data into human-understandable scene descriptions.</a:t>
            </a:r>
          </a:p>
          <a:p>
            <a:pPr marL="12600">
              <a:lnSpc>
                <a:spcPct val="100000"/>
              </a:lnSpc>
              <a:spcBef>
                <a:spcPts val="113"/>
              </a:spcBef>
            </a:pPr>
            <a:endParaRPr lang="en-IN" sz="2050" b="0" strike="noStrike" spc="-1" dirty="0">
              <a:latin typeface="Arial"/>
            </a:endParaRPr>
          </a:p>
        </p:txBody>
      </p:sp>
      <p:sp>
        <p:nvSpPr>
          <p:cNvPr id="108" name="CustomShape 64"/>
          <p:cNvSpPr/>
          <p:nvPr/>
        </p:nvSpPr>
        <p:spPr>
          <a:xfrm>
            <a:off x="15573960" y="7045182"/>
            <a:ext cx="186912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/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IN" sz="1700" b="0" strike="noStrike" spc="-9" dirty="0">
                <a:latin typeface="Times New Roman"/>
              </a:rPr>
              <a:t>Evaluation</a:t>
            </a:r>
            <a:r>
              <a:rPr lang="en-IN" sz="1700" b="0" strike="noStrike" spc="-29" dirty="0">
                <a:latin typeface="Times New Roman"/>
              </a:rPr>
              <a:t> </a:t>
            </a:r>
            <a:r>
              <a:rPr lang="en-IN" sz="1700" b="0" strike="noStrike" spc="-4" dirty="0">
                <a:latin typeface="Times New Roman"/>
              </a:rPr>
              <a:t>of</a:t>
            </a:r>
            <a:r>
              <a:rPr lang="en-IN" sz="1700" b="0" strike="noStrike" spc="-52" dirty="0">
                <a:latin typeface="Times New Roman"/>
              </a:rPr>
              <a:t> </a:t>
            </a:r>
            <a:r>
              <a:rPr lang="en-IN" sz="1700" b="0" strike="noStrike" spc="-38" dirty="0">
                <a:latin typeface="Times New Roman"/>
              </a:rPr>
              <a:t>Task</a:t>
            </a:r>
            <a:r>
              <a:rPr lang="en-IN" sz="1700" b="0" strike="noStrike" spc="-29" dirty="0">
                <a:latin typeface="Times New Roman"/>
              </a:rPr>
              <a:t> </a:t>
            </a:r>
            <a:r>
              <a:rPr lang="en-IN" sz="1700" b="0" strike="noStrike" spc="-4" dirty="0">
                <a:latin typeface="Times New Roman"/>
              </a:rPr>
              <a:t>-1</a:t>
            </a:r>
            <a:endParaRPr lang="en-IN" sz="1700" b="0" strike="noStrike" spc="-1" dirty="0">
              <a:latin typeface="Arial"/>
            </a:endParaRPr>
          </a:p>
        </p:txBody>
      </p:sp>
      <p:sp>
        <p:nvSpPr>
          <p:cNvPr id="109" name="CustomShape 65"/>
          <p:cNvSpPr/>
          <p:nvPr/>
        </p:nvSpPr>
        <p:spPr>
          <a:xfrm>
            <a:off x="15624720" y="10209078"/>
            <a:ext cx="1870200" cy="3169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/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IN" sz="1700" b="0" strike="noStrike" spc="-9" dirty="0">
                <a:latin typeface="Times New Roman"/>
              </a:rPr>
              <a:t>Evaluation</a:t>
            </a:r>
            <a:r>
              <a:rPr lang="en-IN" sz="1700" b="0" strike="noStrike" spc="-24" dirty="0">
                <a:latin typeface="Times New Roman"/>
              </a:rPr>
              <a:t> </a:t>
            </a:r>
            <a:r>
              <a:rPr lang="en-IN" sz="1700" b="0" strike="noStrike" spc="-4" dirty="0">
                <a:latin typeface="Times New Roman"/>
              </a:rPr>
              <a:t>of</a:t>
            </a:r>
            <a:r>
              <a:rPr lang="en-IN" sz="1700" b="0" strike="noStrike" spc="-49" dirty="0">
                <a:latin typeface="Times New Roman"/>
              </a:rPr>
              <a:t> </a:t>
            </a:r>
            <a:r>
              <a:rPr lang="en-IN" sz="1700" b="0" strike="noStrike" spc="-38" dirty="0">
                <a:latin typeface="Times New Roman"/>
              </a:rPr>
              <a:t>Task</a:t>
            </a:r>
            <a:r>
              <a:rPr lang="en-IN" sz="1700" b="0" strike="noStrike" spc="-24" dirty="0">
                <a:latin typeface="Times New Roman"/>
              </a:rPr>
              <a:t> </a:t>
            </a:r>
            <a:r>
              <a:rPr lang="en-IN" sz="1700" b="0" strike="noStrike" spc="-4" dirty="0">
                <a:latin typeface="Times New Roman"/>
              </a:rPr>
              <a:t>-2</a:t>
            </a:r>
            <a:endParaRPr lang="en-IN" sz="1700" b="0" strike="noStrike" spc="-1" dirty="0">
              <a:latin typeface="Arial"/>
            </a:endParaRPr>
          </a:p>
        </p:txBody>
      </p:sp>
      <p:grpSp>
        <p:nvGrpSpPr>
          <p:cNvPr id="122" name="Group 77"/>
          <p:cNvGrpSpPr/>
          <p:nvPr/>
        </p:nvGrpSpPr>
        <p:grpSpPr>
          <a:xfrm>
            <a:off x="44179" y="226440"/>
            <a:ext cx="19783800" cy="2297520"/>
            <a:chOff x="168840" y="147960"/>
            <a:chExt cx="19783800" cy="2297520"/>
          </a:xfrm>
        </p:grpSpPr>
        <p:sp>
          <p:nvSpPr>
            <p:cNvPr id="124" name="CustomShape 78"/>
            <p:cNvSpPr/>
            <p:nvPr/>
          </p:nvSpPr>
          <p:spPr>
            <a:xfrm>
              <a:off x="168840" y="2381040"/>
              <a:ext cx="19766520" cy="64440"/>
            </a:xfrm>
            <a:custGeom>
              <a:avLst/>
              <a:gdLst/>
              <a:ahLst/>
              <a:cxnLst/>
              <a:rect l="l" t="t" r="r" b="b"/>
              <a:pathLst>
                <a:path w="19766915" h="64769">
                  <a:moveTo>
                    <a:pt x="0" y="64423"/>
                  </a:moveTo>
                  <a:lnTo>
                    <a:pt x="19766592" y="42948"/>
                  </a:lnTo>
                  <a:moveTo>
                    <a:pt x="8947" y="2982"/>
                  </a:moveTo>
                  <a:lnTo>
                    <a:pt x="19766592" y="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CustomShape 79"/>
            <p:cNvSpPr/>
            <p:nvPr/>
          </p:nvSpPr>
          <p:spPr>
            <a:xfrm>
              <a:off x="186120" y="147960"/>
              <a:ext cx="19766520" cy="2168640"/>
            </a:xfrm>
            <a:custGeom>
              <a:avLst/>
              <a:gdLst/>
              <a:ahLst/>
              <a:cxnLst/>
              <a:rect l="l" t="t" r="r" b="b"/>
              <a:pathLst>
                <a:path w="19766915" h="2169160">
                  <a:moveTo>
                    <a:pt x="19766592" y="0"/>
                  </a:moveTo>
                  <a:lnTo>
                    <a:pt x="0" y="0"/>
                  </a:lnTo>
                  <a:lnTo>
                    <a:pt x="0" y="2168914"/>
                  </a:lnTo>
                  <a:lnTo>
                    <a:pt x="9882997" y="2168914"/>
                  </a:lnTo>
                  <a:lnTo>
                    <a:pt x="19766592" y="2168914"/>
                  </a:lnTo>
                  <a:lnTo>
                    <a:pt x="19766592" y="0"/>
                  </a:lnTo>
                  <a:close/>
                </a:path>
              </a:pathLst>
            </a:custGeom>
            <a:solidFill>
              <a:srgbClr val="FFE4C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r>
                <a:rPr lang="en-IN" sz="1800" b="0" strike="noStrike" spc="-1">
                  <a:latin typeface="Arial"/>
                </a:rPr>
                <a:t>             </a:t>
              </a:r>
            </a:p>
          </p:txBody>
        </p:sp>
        <p:sp>
          <p:nvSpPr>
            <p:cNvPr id="126" name="CustomShape 80"/>
            <p:cNvSpPr/>
            <p:nvPr/>
          </p:nvSpPr>
          <p:spPr>
            <a:xfrm>
              <a:off x="186120" y="147960"/>
              <a:ext cx="19766520" cy="2168640"/>
            </a:xfrm>
            <a:custGeom>
              <a:avLst/>
              <a:gdLst/>
              <a:ahLst/>
              <a:cxnLst/>
              <a:rect l="l" t="t" r="r" b="b"/>
              <a:pathLst>
                <a:path w="19766915" h="2169160">
                  <a:moveTo>
                    <a:pt x="9882997" y="2168914"/>
                  </a:moveTo>
                  <a:lnTo>
                    <a:pt x="0" y="2168914"/>
                  </a:lnTo>
                  <a:lnTo>
                    <a:pt x="0" y="0"/>
                  </a:lnTo>
                  <a:lnTo>
                    <a:pt x="19766592" y="0"/>
                  </a:lnTo>
                  <a:lnTo>
                    <a:pt x="19766592" y="2168914"/>
                  </a:lnTo>
                  <a:lnTo>
                    <a:pt x="9882997" y="2168914"/>
                  </a:lnTo>
                  <a:close/>
                </a:path>
              </a:pathLst>
            </a:custGeom>
            <a:noFill/>
            <a:ln w="3240">
              <a:solidFill>
                <a:srgbClr val="69171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8" name="TextShape 82"/>
          <p:cNvSpPr txBox="1"/>
          <p:nvPr/>
        </p:nvSpPr>
        <p:spPr>
          <a:xfrm>
            <a:off x="3051360" y="192960"/>
            <a:ext cx="15818040" cy="238788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38160">
              <a:lnSpc>
                <a:spcPct val="100000"/>
              </a:lnSpc>
              <a:spcBef>
                <a:spcPts val="99"/>
              </a:spcBef>
            </a:pPr>
            <a:r>
              <a:rPr lang="en-IN" sz="1800" b="1" strike="noStrike" spc="-1">
                <a:latin typeface="Times New Roman"/>
              </a:rPr>
              <a:t>&gt;\</a:t>
            </a:r>
            <a:endParaRPr lang="en-IN" sz="1800" b="0" strike="noStrike" spc="-1">
              <a:latin typeface="Calibri"/>
            </a:endParaRPr>
          </a:p>
        </p:txBody>
      </p:sp>
      <p:sp>
        <p:nvSpPr>
          <p:cNvPr id="129" name="CustomShape 83"/>
          <p:cNvSpPr/>
          <p:nvPr/>
        </p:nvSpPr>
        <p:spPr>
          <a:xfrm>
            <a:off x="9091440" y="628920"/>
            <a:ext cx="3840120" cy="164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0" name="Group 84"/>
          <p:cNvGrpSpPr/>
          <p:nvPr/>
        </p:nvGrpSpPr>
        <p:grpSpPr>
          <a:xfrm>
            <a:off x="362160" y="806400"/>
            <a:ext cx="5648040" cy="3528720"/>
            <a:chOff x="362160" y="806400"/>
            <a:chExt cx="5648040" cy="3528720"/>
          </a:xfrm>
        </p:grpSpPr>
        <p:pic>
          <p:nvPicPr>
            <p:cNvPr id="131" name="object 93"/>
            <p:cNvPicPr/>
            <p:nvPr/>
          </p:nvPicPr>
          <p:blipFill>
            <a:blip r:embed="rId2"/>
            <a:stretch/>
          </p:blipFill>
          <p:spPr>
            <a:xfrm>
              <a:off x="491040" y="806400"/>
              <a:ext cx="1849320" cy="801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2" name="CustomShape 85"/>
            <p:cNvSpPr/>
            <p:nvPr/>
          </p:nvSpPr>
          <p:spPr>
            <a:xfrm>
              <a:off x="362160" y="3927240"/>
              <a:ext cx="5648040" cy="407880"/>
            </a:xfrm>
            <a:custGeom>
              <a:avLst/>
              <a:gdLst/>
              <a:ahLst/>
              <a:cxnLst/>
              <a:rect l="l" t="t" r="r" b="b"/>
              <a:pathLst>
                <a:path w="5648325" h="408304">
                  <a:moveTo>
                    <a:pt x="5647768" y="0"/>
                  </a:moveTo>
                  <a:lnTo>
                    <a:pt x="0" y="0"/>
                  </a:lnTo>
                  <a:lnTo>
                    <a:pt x="0" y="408013"/>
                  </a:lnTo>
                  <a:lnTo>
                    <a:pt x="2823884" y="408013"/>
                  </a:lnTo>
                  <a:lnTo>
                    <a:pt x="5647768" y="408013"/>
                  </a:lnTo>
                  <a:lnTo>
                    <a:pt x="5647768" y="0"/>
                  </a:lnTo>
                  <a:close/>
                </a:path>
              </a:pathLst>
            </a:custGeom>
            <a:solidFill>
              <a:srgbClr val="A2228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3" name="CustomShape 86"/>
          <p:cNvSpPr/>
          <p:nvPr/>
        </p:nvSpPr>
        <p:spPr>
          <a:xfrm>
            <a:off x="362160" y="3927240"/>
            <a:ext cx="5648040" cy="357840"/>
          </a:xfrm>
          <a:prstGeom prst="rect">
            <a:avLst/>
          </a:prstGeom>
          <a:noFill/>
          <a:ln w="3240">
            <a:solidFill>
              <a:srgbClr val="69171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760" rIns="0" bIns="0"/>
          <a:lstStyle/>
          <a:p>
            <a:pPr algn="ctr">
              <a:lnSpc>
                <a:spcPct val="100000"/>
              </a:lnSpc>
              <a:spcBef>
                <a:spcPts val="113"/>
              </a:spcBef>
            </a:pPr>
            <a:r>
              <a:rPr lang="en-IN" sz="2250" b="1" strike="noStrike" spc="-4">
                <a:solidFill>
                  <a:srgbClr val="FFFFFF"/>
                </a:solidFill>
                <a:latin typeface="Times New Roman"/>
              </a:rPr>
              <a:t>Introduction</a:t>
            </a:r>
            <a:endParaRPr lang="en-IN" sz="2250" b="0" strike="noStrike" spc="-1">
              <a:latin typeface="Arial"/>
            </a:endParaRPr>
          </a:p>
        </p:txBody>
      </p:sp>
      <p:sp>
        <p:nvSpPr>
          <p:cNvPr id="134" name="CustomShape 87"/>
          <p:cNvSpPr/>
          <p:nvPr/>
        </p:nvSpPr>
        <p:spPr>
          <a:xfrm>
            <a:off x="276120" y="8945280"/>
            <a:ext cx="5648040" cy="407880"/>
          </a:xfrm>
          <a:custGeom>
            <a:avLst/>
            <a:gdLst/>
            <a:ahLst/>
            <a:cxnLst/>
            <a:rect l="l" t="t" r="r" b="b"/>
            <a:pathLst>
              <a:path w="5648325" h="408304">
                <a:moveTo>
                  <a:pt x="5647768" y="0"/>
                </a:moveTo>
                <a:lnTo>
                  <a:pt x="0" y="0"/>
                </a:lnTo>
                <a:lnTo>
                  <a:pt x="0" y="408013"/>
                </a:lnTo>
                <a:lnTo>
                  <a:pt x="2823884" y="408013"/>
                </a:lnTo>
                <a:lnTo>
                  <a:pt x="5647768" y="408013"/>
                </a:lnTo>
                <a:lnTo>
                  <a:pt x="5647768" y="0"/>
                </a:lnTo>
                <a:close/>
              </a:path>
            </a:pathLst>
          </a:custGeom>
          <a:solidFill>
            <a:srgbClr val="A2228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88"/>
          <p:cNvSpPr/>
          <p:nvPr/>
        </p:nvSpPr>
        <p:spPr>
          <a:xfrm>
            <a:off x="276120" y="8945280"/>
            <a:ext cx="5648040" cy="357840"/>
          </a:xfrm>
          <a:prstGeom prst="rect">
            <a:avLst/>
          </a:prstGeom>
          <a:noFill/>
          <a:ln w="3240">
            <a:solidFill>
              <a:srgbClr val="69171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760" rIns="0" bIns="0"/>
          <a:lstStyle/>
          <a:p>
            <a:pPr algn="ctr">
              <a:lnSpc>
                <a:spcPct val="100000"/>
              </a:lnSpc>
              <a:spcBef>
                <a:spcPts val="113"/>
              </a:spcBef>
            </a:pPr>
            <a:r>
              <a:rPr lang="en-IN" sz="2250" b="1" strike="noStrike" spc="-4" dirty="0">
                <a:solidFill>
                  <a:srgbClr val="FFFFFF"/>
                </a:solidFill>
                <a:latin typeface="Times New Roman"/>
              </a:rPr>
              <a:t>Data</a:t>
            </a:r>
            <a:r>
              <a:rPr lang="en-IN" sz="2250" b="1" strike="noStrike" spc="-12" dirty="0">
                <a:solidFill>
                  <a:srgbClr val="FFFFFF"/>
                </a:solidFill>
                <a:latin typeface="Times New Roman"/>
              </a:rPr>
              <a:t> </a:t>
            </a:r>
            <a:r>
              <a:rPr lang="en-IN" sz="2250" b="1" strike="noStrike" spc="-1" dirty="0">
                <a:solidFill>
                  <a:srgbClr val="FFFFFF"/>
                </a:solidFill>
                <a:latin typeface="Times New Roman"/>
              </a:rPr>
              <a:t>set</a:t>
            </a:r>
            <a:r>
              <a:rPr lang="en-IN" sz="2250" b="1" strike="noStrike" spc="-12" dirty="0">
                <a:solidFill>
                  <a:srgbClr val="FFFFFF"/>
                </a:solidFill>
                <a:latin typeface="Times New Roman"/>
              </a:rPr>
              <a:t> </a:t>
            </a:r>
            <a:r>
              <a:rPr lang="en-IN" sz="2250" b="1" strike="noStrike" spc="-4" dirty="0">
                <a:solidFill>
                  <a:srgbClr val="FFFFFF"/>
                </a:solidFill>
                <a:latin typeface="Times New Roman"/>
              </a:rPr>
              <a:t>Description</a:t>
            </a:r>
            <a:endParaRPr lang="en-IN" sz="2250" b="0" strike="noStrike" spc="-1" dirty="0">
              <a:latin typeface="Arial"/>
            </a:endParaRPr>
          </a:p>
        </p:txBody>
      </p:sp>
      <p:sp>
        <p:nvSpPr>
          <p:cNvPr id="136" name="CustomShape 89"/>
          <p:cNvSpPr/>
          <p:nvPr/>
        </p:nvSpPr>
        <p:spPr>
          <a:xfrm>
            <a:off x="3852000" y="2576160"/>
            <a:ext cx="2377800" cy="90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360" rIns="0" bIns="0"/>
          <a:lstStyle/>
          <a:p>
            <a:pPr marL="12600">
              <a:lnSpc>
                <a:spcPct val="93000"/>
              </a:lnSpc>
              <a:spcBef>
                <a:spcPts val="286"/>
              </a:spcBef>
            </a:pPr>
            <a:r>
              <a:rPr lang="en-IN" sz="2050" b="1" strike="noStrike" spc="-182" dirty="0">
                <a:latin typeface="Times New Roman"/>
              </a:rPr>
              <a:t>T</a:t>
            </a:r>
            <a:r>
              <a:rPr lang="en-IN" sz="2050" b="1" strike="noStrike" spc="4" dirty="0">
                <a:latin typeface="Times New Roman"/>
              </a:rPr>
              <a:t>ask</a:t>
            </a:r>
            <a:r>
              <a:rPr lang="en-IN" sz="2050" b="1" strike="noStrike" spc="-1" dirty="0">
                <a:latin typeface="Times New Roman"/>
              </a:rPr>
              <a:t> </a:t>
            </a:r>
            <a:r>
              <a:rPr lang="en-IN" sz="2050" b="1" strike="noStrike" spc="4" dirty="0">
                <a:latin typeface="Times New Roman"/>
              </a:rPr>
              <a:t>De</a:t>
            </a:r>
            <a:r>
              <a:rPr lang="en-IN" sz="2050" b="1" strike="noStrike" spc="-1" dirty="0">
                <a:latin typeface="Times New Roman"/>
              </a:rPr>
              <a:t>s</a:t>
            </a:r>
            <a:r>
              <a:rPr lang="en-IN" sz="2050" b="1" strike="noStrike" spc="4" dirty="0">
                <a:latin typeface="Times New Roman"/>
              </a:rPr>
              <a:t>cr</a:t>
            </a:r>
            <a:r>
              <a:rPr lang="en-IN" sz="2050" b="1" strike="noStrike" spc="-1" dirty="0">
                <a:latin typeface="Times New Roman"/>
              </a:rPr>
              <a:t>ipt</a:t>
            </a:r>
            <a:r>
              <a:rPr lang="en-IN" sz="2050" b="1" strike="noStrike" spc="4" dirty="0">
                <a:latin typeface="Times New Roman"/>
              </a:rPr>
              <a:t>ion  </a:t>
            </a:r>
          </a:p>
          <a:p>
            <a:pPr marL="12600">
              <a:lnSpc>
                <a:spcPct val="93000"/>
              </a:lnSpc>
              <a:spcBef>
                <a:spcPts val="286"/>
              </a:spcBef>
            </a:pPr>
            <a:endParaRPr lang="en-IN" sz="2050" b="1" spc="4" dirty="0">
              <a:latin typeface="Times New Roman"/>
            </a:endParaRPr>
          </a:p>
          <a:p>
            <a:pPr marL="12600">
              <a:lnSpc>
                <a:spcPct val="93000"/>
              </a:lnSpc>
              <a:spcBef>
                <a:spcPts val="286"/>
              </a:spcBef>
            </a:pPr>
            <a:r>
              <a:rPr lang="en-IN" sz="2050" b="1" strike="noStrike" spc="-1" dirty="0">
                <a:latin typeface="Times New Roman"/>
              </a:rPr>
              <a:t>Objective </a:t>
            </a:r>
            <a:endParaRPr lang="en-IN" sz="2050" b="0" strike="noStrike" spc="-1" dirty="0">
              <a:latin typeface="Arial"/>
            </a:endParaRPr>
          </a:p>
        </p:txBody>
      </p:sp>
      <p:sp>
        <p:nvSpPr>
          <p:cNvPr id="137" name="CustomShape 90"/>
          <p:cNvSpPr/>
          <p:nvPr/>
        </p:nvSpPr>
        <p:spPr>
          <a:xfrm>
            <a:off x="6060960" y="2576160"/>
            <a:ext cx="13821480" cy="112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760" rIns="0" bIns="0"/>
          <a:lstStyle/>
          <a:p>
            <a:pPr marL="12600">
              <a:lnSpc>
                <a:spcPts val="2375"/>
              </a:lnSpc>
              <a:spcBef>
                <a:spcPts val="113"/>
              </a:spcBef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:To Develop a generative AI-based framework for leveraging the KITTI dataset to synthesize the synthetic driving data with GANs/VAEs, improving perception models for self-driving cars with training, augmentation, and evaluation.</a:t>
            </a:r>
            <a:br>
              <a:rPr lang="en-US" sz="2400" b="0" i="0" dirty="0">
                <a:solidFill>
                  <a:srgbClr val="83B9D6"/>
                </a:solidFill>
                <a:effectLst/>
                <a:latin typeface="Open Sans" panose="020B0606030504020204" pitchFamily="34" charset="0"/>
              </a:rPr>
            </a:br>
            <a:r>
              <a:rPr lang="en-US" sz="2400" b="0" i="0" dirty="0">
                <a:effectLst/>
                <a:latin typeface="Open Sans" panose="020B0606030504020204" pitchFamily="34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synthetic data generation system using generative models to improve the training and performance of autonomous vehicle perception algorithms.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CustomShape 91"/>
          <p:cNvSpPr/>
          <p:nvPr/>
        </p:nvSpPr>
        <p:spPr>
          <a:xfrm>
            <a:off x="6739920" y="3914640"/>
            <a:ext cx="6098760" cy="407880"/>
          </a:xfrm>
          <a:custGeom>
            <a:avLst/>
            <a:gdLst/>
            <a:ahLst/>
            <a:cxnLst/>
            <a:rect l="l" t="t" r="r" b="b"/>
            <a:pathLst>
              <a:path w="6099175" h="408304">
                <a:moveTo>
                  <a:pt x="6098730" y="0"/>
                </a:moveTo>
                <a:lnTo>
                  <a:pt x="0" y="0"/>
                </a:lnTo>
                <a:lnTo>
                  <a:pt x="0" y="408013"/>
                </a:lnTo>
                <a:lnTo>
                  <a:pt x="3049365" y="408013"/>
                </a:lnTo>
                <a:lnTo>
                  <a:pt x="6098730" y="408013"/>
                </a:lnTo>
                <a:lnTo>
                  <a:pt x="6098730" y="0"/>
                </a:lnTo>
                <a:close/>
              </a:path>
            </a:pathLst>
          </a:custGeom>
          <a:solidFill>
            <a:srgbClr val="A2228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139" name="CustomShape 92"/>
          <p:cNvSpPr/>
          <p:nvPr/>
        </p:nvSpPr>
        <p:spPr>
          <a:xfrm>
            <a:off x="6739920" y="3914640"/>
            <a:ext cx="6098760" cy="357840"/>
          </a:xfrm>
          <a:prstGeom prst="rect">
            <a:avLst/>
          </a:prstGeom>
          <a:noFill/>
          <a:ln w="3240">
            <a:solidFill>
              <a:srgbClr val="69171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760" rIns="0" bIns="0"/>
          <a:lstStyle/>
          <a:p>
            <a:pPr algn="ctr">
              <a:lnSpc>
                <a:spcPct val="100000"/>
              </a:lnSpc>
              <a:spcBef>
                <a:spcPts val="113"/>
              </a:spcBef>
            </a:pPr>
            <a:r>
              <a:rPr lang="en-IN" sz="2250" b="1" strike="noStrike" spc="-1" dirty="0">
                <a:solidFill>
                  <a:srgbClr val="FFFFFF"/>
                </a:solidFill>
                <a:latin typeface="Times New Roman"/>
              </a:rPr>
              <a:t>Methodology</a:t>
            </a:r>
            <a:endParaRPr lang="en-IN" sz="2250" b="0" strike="noStrike" spc="-1" dirty="0">
              <a:latin typeface="Arial"/>
            </a:endParaRPr>
          </a:p>
        </p:txBody>
      </p:sp>
      <p:sp>
        <p:nvSpPr>
          <p:cNvPr id="140" name="CustomShape 93"/>
          <p:cNvSpPr/>
          <p:nvPr/>
        </p:nvSpPr>
        <p:spPr>
          <a:xfrm>
            <a:off x="6915960" y="7996680"/>
            <a:ext cx="5877360" cy="177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9200" rIns="0" bIns="0"/>
          <a:lstStyle/>
          <a:p>
            <a:pPr marL="38160">
              <a:lnSpc>
                <a:spcPct val="100000"/>
              </a:lnSpc>
              <a:spcBef>
                <a:spcPts val="624"/>
              </a:spcBef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Sub-Task 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Captioning using GPT-2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60">
              <a:lnSpc>
                <a:spcPct val="100000"/>
              </a:lnSpc>
              <a:spcBef>
                <a:spcPts val="624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semantic scene descriptions from enhanced stereo image pairs</a:t>
            </a:r>
          </a:p>
          <a:p>
            <a:pPr marL="38160">
              <a:lnSpc>
                <a:spcPct val="100000"/>
              </a:lnSpc>
              <a:spcBef>
                <a:spcPts val="624"/>
              </a:spcBef>
            </a:pPr>
            <a:r>
              <a:rPr lang="en-IN" sz="2050" b="1" strike="noStrike" spc="-1" dirty="0">
                <a:solidFill>
                  <a:srgbClr val="600405"/>
                </a:solidFill>
                <a:latin typeface="Times New Roman"/>
              </a:rPr>
              <a:t>Approach</a:t>
            </a:r>
            <a:r>
              <a:rPr lang="en-IN" sz="2050" b="1" strike="noStrike" spc="4" dirty="0">
                <a:solidFill>
                  <a:srgbClr val="600405"/>
                </a:solidFill>
                <a:latin typeface="Times New Roman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Vision-to-Text via GPT-2 + Image Embeddings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CustomShape 95"/>
          <p:cNvSpPr/>
          <p:nvPr/>
        </p:nvSpPr>
        <p:spPr>
          <a:xfrm>
            <a:off x="6826680" y="12542040"/>
            <a:ext cx="6098760" cy="407880"/>
          </a:xfrm>
          <a:custGeom>
            <a:avLst/>
            <a:gdLst/>
            <a:ahLst/>
            <a:cxnLst/>
            <a:rect l="l" t="t" r="r" b="b"/>
            <a:pathLst>
              <a:path w="6099175" h="408304">
                <a:moveTo>
                  <a:pt x="6098730" y="0"/>
                </a:moveTo>
                <a:lnTo>
                  <a:pt x="0" y="0"/>
                </a:lnTo>
                <a:lnTo>
                  <a:pt x="0" y="408013"/>
                </a:lnTo>
                <a:lnTo>
                  <a:pt x="3049365" y="408013"/>
                </a:lnTo>
                <a:lnTo>
                  <a:pt x="6098730" y="408013"/>
                </a:lnTo>
                <a:lnTo>
                  <a:pt x="6098730" y="0"/>
                </a:lnTo>
                <a:close/>
              </a:path>
            </a:pathLst>
          </a:custGeom>
          <a:solidFill>
            <a:srgbClr val="A2228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96"/>
          <p:cNvSpPr/>
          <p:nvPr/>
        </p:nvSpPr>
        <p:spPr>
          <a:xfrm>
            <a:off x="6802614" y="12592080"/>
            <a:ext cx="6098760" cy="357840"/>
          </a:xfrm>
          <a:prstGeom prst="rect">
            <a:avLst/>
          </a:prstGeom>
          <a:noFill/>
          <a:ln w="3240">
            <a:solidFill>
              <a:srgbClr val="69171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760" rIns="0" bIns="0"/>
          <a:lstStyle/>
          <a:p>
            <a:pPr algn="ctr">
              <a:lnSpc>
                <a:spcPct val="100000"/>
              </a:lnSpc>
              <a:spcBef>
                <a:spcPts val="113"/>
              </a:spcBef>
            </a:pPr>
            <a:r>
              <a:rPr lang="en-IN" sz="2250" b="1" strike="noStrike" spc="-4">
                <a:solidFill>
                  <a:srgbClr val="FFFFFF"/>
                </a:solidFill>
                <a:latin typeface="Times New Roman"/>
              </a:rPr>
              <a:t>Performance</a:t>
            </a:r>
            <a:endParaRPr lang="en-IN" sz="2250" b="0" strike="noStrike" spc="-1">
              <a:latin typeface="Arial"/>
            </a:endParaRPr>
          </a:p>
        </p:txBody>
      </p:sp>
      <p:sp>
        <p:nvSpPr>
          <p:cNvPr id="144" name="CustomShape 97"/>
          <p:cNvSpPr/>
          <p:nvPr/>
        </p:nvSpPr>
        <p:spPr>
          <a:xfrm>
            <a:off x="13783680" y="10600459"/>
            <a:ext cx="6098760" cy="407880"/>
          </a:xfrm>
          <a:custGeom>
            <a:avLst/>
            <a:gdLst/>
            <a:ahLst/>
            <a:cxnLst/>
            <a:rect l="l" t="t" r="r" b="b"/>
            <a:pathLst>
              <a:path w="6099175" h="408304">
                <a:moveTo>
                  <a:pt x="6098730" y="0"/>
                </a:moveTo>
                <a:lnTo>
                  <a:pt x="0" y="0"/>
                </a:lnTo>
                <a:lnTo>
                  <a:pt x="0" y="408013"/>
                </a:lnTo>
                <a:lnTo>
                  <a:pt x="3049365" y="408013"/>
                </a:lnTo>
                <a:lnTo>
                  <a:pt x="6098730" y="408013"/>
                </a:lnTo>
                <a:lnTo>
                  <a:pt x="6098730" y="0"/>
                </a:lnTo>
                <a:close/>
              </a:path>
            </a:pathLst>
          </a:custGeom>
          <a:solidFill>
            <a:srgbClr val="A2228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98"/>
          <p:cNvSpPr/>
          <p:nvPr/>
        </p:nvSpPr>
        <p:spPr>
          <a:xfrm>
            <a:off x="13783680" y="10616712"/>
            <a:ext cx="6098760" cy="360320"/>
          </a:xfrm>
          <a:prstGeom prst="rect">
            <a:avLst/>
          </a:prstGeom>
          <a:noFill/>
          <a:ln w="3240">
            <a:solidFill>
              <a:srgbClr val="69171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/>
          <a:lstStyle/>
          <a:p>
            <a:pPr algn="ctr">
              <a:lnSpc>
                <a:spcPct val="100000"/>
              </a:lnSpc>
              <a:spcBef>
                <a:spcPts val="111"/>
              </a:spcBef>
            </a:pPr>
            <a:r>
              <a:rPr lang="en-IN" sz="2250" b="1" strike="noStrike" spc="-9" dirty="0">
                <a:solidFill>
                  <a:srgbClr val="FFFFFF"/>
                </a:solidFill>
                <a:latin typeface="Times New Roman"/>
              </a:rPr>
              <a:t>Inferences</a:t>
            </a:r>
            <a:endParaRPr lang="en-IN" sz="2250" b="0" strike="noStrike" spc="-1" dirty="0">
              <a:latin typeface="Arial"/>
            </a:endParaRPr>
          </a:p>
        </p:txBody>
      </p:sp>
      <p:sp>
        <p:nvSpPr>
          <p:cNvPr id="146" name="TextShape 99"/>
          <p:cNvSpPr txBox="1"/>
          <p:nvPr/>
        </p:nvSpPr>
        <p:spPr>
          <a:xfrm>
            <a:off x="2880000" y="504000"/>
            <a:ext cx="16344000" cy="1667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latin typeface="Times new roman"/>
              </a:rPr>
              <a:t>GENERATIVE AI AND LARGE LANGUAGE MODELS FOR SYNTHETIC DATA GENERATION IN AUTONOMOUS VEHICLES NAVIGATION</a:t>
            </a:r>
          </a:p>
          <a:p>
            <a:pPr algn="ctr">
              <a:lnSpc>
                <a:spcPct val="100000"/>
              </a:lnSpc>
            </a:pPr>
            <a:r>
              <a:rPr lang="en-IN" sz="2400" b="1" strike="noStrike" spc="-1" dirty="0">
                <a:latin typeface="Times new roman"/>
              </a:rPr>
              <a:t>Arvind V,</a:t>
            </a:r>
            <a:endParaRPr lang="en-IN" sz="2400" b="0" strike="noStrike" spc="-1" dirty="0">
              <a:latin typeface="Arial"/>
            </a:endParaRPr>
          </a:p>
          <a:p>
            <a:pPr algn="ctr"/>
            <a:r>
              <a:rPr lang="en-IN" sz="2400" b="1" strike="noStrike" spc="-1" dirty="0">
                <a:latin typeface="Times new roman"/>
              </a:rPr>
              <a:t>SSN College Of Engineering, Chennai, India. </a:t>
            </a:r>
            <a:endParaRPr lang="en-IN" sz="2400" b="0" strike="noStrike" spc="-1" dirty="0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B8A29-FDB6-7E32-B048-242F13CC5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21" y="9582120"/>
            <a:ext cx="5784840" cy="31309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033F03-668F-E97E-532B-BB310A4FC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640" y="6616079"/>
            <a:ext cx="5896854" cy="13806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795A59-84D6-5C3F-3562-0E8A7F853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614" y="9917558"/>
            <a:ext cx="5924880" cy="2324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BF39C7-F794-7347-45EB-73A62F639A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83680" y="4266786"/>
            <a:ext cx="5115639" cy="18834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274FC2-CBD8-4B97-7095-A29815DD85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87128" y="6182234"/>
            <a:ext cx="3301101" cy="6808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3DEC7B-8DFE-661F-F02D-A4A2BE7EC4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81982" y="7463358"/>
            <a:ext cx="3033464" cy="14326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D8C304-6B4D-707F-B345-1721805872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18238" y="7582662"/>
            <a:ext cx="2256536" cy="13132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B6B943-BF3E-0451-BEEF-DF4D83BFB3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81982" y="9052199"/>
            <a:ext cx="5442018" cy="1064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306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MS UI Gothic</vt:lpstr>
      <vt:lpstr>Arial</vt:lpstr>
      <vt:lpstr>Calibri</vt:lpstr>
      <vt:lpstr>Open Sans</vt:lpstr>
      <vt:lpstr>Symbol</vt:lpstr>
      <vt:lpstr>Times New Roman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Arvind Venkat</cp:lastModifiedBy>
  <cp:revision>4</cp:revision>
  <dcterms:created xsi:type="dcterms:W3CDTF">2022-04-07T04:07:47Z</dcterms:created>
  <dcterms:modified xsi:type="dcterms:W3CDTF">2025-04-20T07:12:23Z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2020-12-08T00:00:00Z</vt:filetime>
  </property>
  <property fmtid="{D5CDD505-2E9C-101B-9397-08002B2CF9AE}" pid="4" name="Creator">
    <vt:lpwstr>Draw</vt:lpwstr>
  </property>
  <property fmtid="{D5CDD505-2E9C-101B-9397-08002B2CF9AE}" pid="5" name="HyperlinksChanged">
    <vt:bool>false</vt:bool>
  </property>
  <property fmtid="{D5CDD505-2E9C-101B-9397-08002B2CF9AE}" pid="6" name="LastSaved">
    <vt:filetime>2020-12-08T00:00:00Z</vt:filetime>
  </property>
  <property fmtid="{D5CDD505-2E9C-101B-9397-08002B2CF9AE}" pid="7" name="LinksUpToDate">
    <vt:bool>false</vt:bool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</Properties>
</file>