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74" r:id="rId6"/>
    <p:sldId id="275" r:id="rId7"/>
    <p:sldId id="266" r:id="rId8"/>
    <p:sldId id="276" r:id="rId9"/>
    <p:sldId id="277" r:id="rId10"/>
    <p:sldId id="278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70" r:id="rId21"/>
    <p:sldId id="269" r:id="rId22"/>
    <p:sldId id="271" r:id="rId23"/>
    <p:sldId id="264" r:id="rId24"/>
    <p:sldId id="265" r:id="rId25"/>
    <p:sldId id="267" r:id="rId26"/>
    <p:sldId id="268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B705-E529-E0D9-B6B8-E408F1694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2AE89-B680-338A-ABC3-7C562DF02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9A3E-F8DF-8924-32F6-242D09F3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8E1D-7215-0656-612F-DDF29F8B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6569-3648-C494-58AE-0322F976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8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8269-F0A5-6356-286D-E6F9E88D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09BBE-0AF1-4629-F3AE-6136DF6B2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0381-0CE8-FBD4-037A-C32DBB9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2A56-ED69-2318-E6F1-3742D934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69A2-6914-08CA-3BAA-9F63220D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547E6-3747-9AA0-0FE9-3F743E603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A6AEC-5C70-BA96-7916-E3D6C1F4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7E93-9567-7021-C6AF-2EB74759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DF8E-4A5C-D66B-2005-84A4E184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AB9B-E8CB-A74C-24C9-EDEB5813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2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E9ED-543C-866A-0BB4-456E91BD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34A0-69FF-F5E4-1A89-7657DBBD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23CC-6853-23B7-43A0-D2CEE341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AD7A-365F-38E3-42D4-6B43CF04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64B3-9B2E-12C5-C733-5105D413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5B9E-CE31-38BF-5647-30589D93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16BC0-91B4-38D9-E909-294EACE5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00ED-9646-7A95-858D-660C4B51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DE42-A855-9FC9-6144-F28A3A05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97A06-E014-F208-C591-6A58F902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A90E-377F-1641-751D-CDDB741B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C94-D9B7-AEE3-1FDC-C2872AFBE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273AE-CB50-B40A-2417-BD7C816A0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0FF01-C44B-BDD7-C3D4-556486B8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075E5-8CF4-27F3-93BA-012E7D09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96D78-D8B1-22FC-A7AD-02762BB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02F1-1D0A-AB65-9361-70E61173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DC28-9921-42C2-995F-870D9409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B938-5293-65E1-DC44-6E862F998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DED6B-59A9-1B02-2884-56484677B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E11AE-9EF6-C01B-5217-13B1494A8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7B73D-CC97-2AB5-6487-7469ADE2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8C976-DC64-C3EF-4BE4-2F94986D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77F0C-9392-9077-8046-B39FA70C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6B73-B131-1701-C546-061F7182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44789-3ED7-EC64-2673-2FC8196A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4B4ED-A469-2009-64AD-9E842A77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619E7-AEDD-C0BE-695C-B457CA94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4C54F-78DD-11CC-7B32-757090A1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0DA1C-1DE2-3A52-FE8B-4DD68D83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85BD9-37D7-C8BA-127F-92899CD4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5ED8-359D-C12E-D3C9-B53E11AE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D21F-8DBA-5DD3-290A-951F5D9D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DDFE3-45B6-597D-41F5-347DAC84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415B-3CBF-F9AF-7550-9EDD539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0B95-FFC1-728E-30C9-1C8A6019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46521-F0CB-18AB-1E5D-F5ADFE8B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5A95-AB4D-E5B9-457E-3C78A628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FE375-833A-5D65-A9A2-84317074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3F54F-52C6-00E7-33CB-37442C99C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72BB-5D3E-4E6E-BDEF-14DEB032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97734-47B1-D119-55F0-94E3C70B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343C0-1EC7-3678-1AF8-C7069C5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9FDB3-ADC5-2CB1-442A-A461D546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A14C-C1C3-35D2-B6FB-B5C5027A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C721-8A10-8343-099E-369166D9A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7E0B-C03A-4093-89E9-296058FB7403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8E66-DD32-6D32-3722-029C7CD34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A968-33DC-E42B-F9E9-FBB6FC0C3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3C19-0830-40A9-A854-5BA37E4D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ells as seen on a microscope">
            <a:extLst>
              <a:ext uri="{FF2B5EF4-FFF2-40B4-BE49-F238E27FC236}">
                <a16:creationId xmlns:a16="http://schemas.microsoft.com/office/drawing/2014/main" id="{8DF31DAC-D80C-8B52-EB57-85F3B0243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772" b="10228"/>
          <a:stretch/>
        </p:blipFill>
        <p:spPr>
          <a:xfrm>
            <a:off x="0" y="-54597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E-commerce Application preventing SQLi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4710" y="4198775"/>
            <a:ext cx="3197290" cy="24912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A Presentation by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Akshitha Reddy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Arvind Kumar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Chiranjeevi </a:t>
            </a:r>
            <a:r>
              <a:rPr lang="en-US" dirty="0" err="1">
                <a:solidFill>
                  <a:srgbClr val="FFFFFF"/>
                </a:solidFill>
              </a:rPr>
              <a:t>Maddu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Jithendra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Chowdary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Neeharika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1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2" descr="C:\Users\dell\Pictures\cc\Screenshot 2023-04-30 170555.jpg">
            <a:extLst>
              <a:ext uri="{FF2B5EF4-FFF2-40B4-BE49-F238E27FC236}">
                <a16:creationId xmlns:a16="http://schemas.microsoft.com/office/drawing/2014/main" id="{6C5F6330-9F34-0CB4-D3F2-98E4E7D8090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9" r="11089" b="21095"/>
          <a:stretch/>
        </p:blipFill>
        <p:spPr bwMode="auto">
          <a:xfrm>
            <a:off x="4689048" y="237486"/>
            <a:ext cx="7130917" cy="301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dell\Pictures\cc\Screenshot 2023-04-30 170620.jpg">
            <a:extLst>
              <a:ext uri="{FF2B5EF4-FFF2-40B4-BE49-F238E27FC236}">
                <a16:creationId xmlns:a16="http://schemas.microsoft.com/office/drawing/2014/main" id="{D5611819-4078-42C2-928B-D22AA9962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0" r="22817" b="19904"/>
          <a:stretch/>
        </p:blipFill>
        <p:spPr bwMode="auto">
          <a:xfrm>
            <a:off x="4689047" y="3429000"/>
            <a:ext cx="7130917" cy="294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2B4667-81EB-293A-B0C8-D1B1D053F0EA}"/>
              </a:ext>
            </a:extLst>
          </p:cNvPr>
          <p:cNvSpPr txBox="1"/>
          <p:nvPr/>
        </p:nvSpPr>
        <p:spPr>
          <a:xfrm>
            <a:off x="733680" y="685805"/>
            <a:ext cx="336960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Page And Adding Into Cart</a:t>
            </a:r>
          </a:p>
        </p:txBody>
      </p:sp>
    </p:spTree>
    <p:extLst>
      <p:ext uri="{BB962C8B-B14F-4D97-AF65-F5344CB8AC3E}">
        <p14:creationId xmlns:p14="http://schemas.microsoft.com/office/powerpoint/2010/main" val="16482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2" descr="C:\Users\dell\Pictures\cc\Screenshot 2023-04-30 170641.jpg">
            <a:extLst>
              <a:ext uri="{FF2B5EF4-FFF2-40B4-BE49-F238E27FC236}">
                <a16:creationId xmlns:a16="http://schemas.microsoft.com/office/drawing/2014/main" id="{735E48FC-8D0E-B85D-F00B-604A9BCD4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0" r="12425" b="15954"/>
          <a:stretch/>
        </p:blipFill>
        <p:spPr bwMode="auto">
          <a:xfrm>
            <a:off x="4689048" y="253218"/>
            <a:ext cx="6631746" cy="306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ell\Pictures\cc\Screenshot 2023-04-30 170855.jpg">
            <a:extLst>
              <a:ext uri="{FF2B5EF4-FFF2-40B4-BE49-F238E27FC236}">
                <a16:creationId xmlns:a16="http://schemas.microsoft.com/office/drawing/2014/main" id="{3713B09F-4B4C-A64A-B552-3573FFBA4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8" r="15108" b="38327"/>
          <a:stretch/>
        </p:blipFill>
        <p:spPr bwMode="auto">
          <a:xfrm>
            <a:off x="4689048" y="3538026"/>
            <a:ext cx="6631746" cy="29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066BA4-3ADE-0B0B-778D-CC15C90BD1CF}"/>
              </a:ext>
            </a:extLst>
          </p:cNvPr>
          <p:cNvSpPr txBox="1"/>
          <p:nvPr/>
        </p:nvSpPr>
        <p:spPr>
          <a:xfrm>
            <a:off x="680409" y="1679072"/>
            <a:ext cx="37528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Items in Cart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Empty cart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87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066BA4-3ADE-0B0B-778D-CC15C90BD1CF}"/>
              </a:ext>
            </a:extLst>
          </p:cNvPr>
          <p:cNvSpPr txBox="1"/>
          <p:nvPr/>
        </p:nvSpPr>
        <p:spPr>
          <a:xfrm>
            <a:off x="680409" y="1679072"/>
            <a:ext cx="37528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Payout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Checkout</a:t>
            </a:r>
          </a:p>
        </p:txBody>
      </p:sp>
      <p:pic>
        <p:nvPicPr>
          <p:cNvPr id="2" name="Picture 2" descr="C:\Users\dell\Pictures\cc\Screenshot 2023-04-30 170721.jpg">
            <a:extLst>
              <a:ext uri="{FF2B5EF4-FFF2-40B4-BE49-F238E27FC236}">
                <a16:creationId xmlns:a16="http://schemas.microsoft.com/office/drawing/2014/main" id="{09DE55B0-E967-EC15-3ECE-376B615BE73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2" r="15949" b="11941"/>
          <a:stretch/>
        </p:blipFill>
        <p:spPr bwMode="auto">
          <a:xfrm>
            <a:off x="4689048" y="165068"/>
            <a:ext cx="7282558" cy="397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dell\Pictures\cc\Screenshot 2023-04-30 170828.jpg">
            <a:extLst>
              <a:ext uri="{FF2B5EF4-FFF2-40B4-BE49-F238E27FC236}">
                <a16:creationId xmlns:a16="http://schemas.microsoft.com/office/drawing/2014/main" id="{F4CCC016-8C84-E2DA-46E9-86FAFC86E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9" t="1207" r="16703" b="44628"/>
          <a:stretch/>
        </p:blipFill>
        <p:spPr bwMode="auto">
          <a:xfrm>
            <a:off x="4689048" y="4234376"/>
            <a:ext cx="7282558" cy="218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066BA4-3ADE-0B0B-778D-CC15C90BD1CF}"/>
              </a:ext>
            </a:extLst>
          </p:cNvPr>
          <p:cNvSpPr txBox="1"/>
          <p:nvPr/>
        </p:nvSpPr>
        <p:spPr>
          <a:xfrm>
            <a:off x="751783" y="1061134"/>
            <a:ext cx="3752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 Login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31C7B6C-E15B-217E-183F-B3F272387A6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1" t="17065" r="15677" b="-6019"/>
          <a:stretch/>
        </p:blipFill>
        <p:spPr bwMode="auto">
          <a:xfrm>
            <a:off x="4689047" y="182006"/>
            <a:ext cx="7226287" cy="3883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CB808-1F20-E5AB-721D-93179815D43B}"/>
              </a:ext>
            </a:extLst>
          </p:cNvPr>
          <p:cNvSpPr txBox="1"/>
          <p:nvPr/>
        </p:nvSpPr>
        <p:spPr>
          <a:xfrm>
            <a:off x="3738489" y="515053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the page that can give access so we have to prevent on this page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20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066BA4-3ADE-0B0B-778D-CC15C90BD1CF}"/>
              </a:ext>
            </a:extLst>
          </p:cNvPr>
          <p:cNvSpPr txBox="1"/>
          <p:nvPr/>
        </p:nvSpPr>
        <p:spPr>
          <a:xfrm>
            <a:off x="785511" y="1243643"/>
            <a:ext cx="3752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1F59546-EF6D-DED1-DBBC-A8ED17E9E7E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0936" y="1099152"/>
            <a:ext cx="7563408" cy="437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91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066BA4-3ADE-0B0B-778D-CC15C90BD1CF}"/>
              </a:ext>
            </a:extLst>
          </p:cNvPr>
          <p:cNvSpPr txBox="1"/>
          <p:nvPr/>
        </p:nvSpPr>
        <p:spPr>
          <a:xfrm>
            <a:off x="846091" y="936978"/>
            <a:ext cx="349970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Check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34D329-E4BA-E41B-52E9-D1332BEA4F2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3478" y="391886"/>
            <a:ext cx="7494352" cy="596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91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066BA4-3ADE-0B0B-778D-CC15C90BD1CF}"/>
              </a:ext>
            </a:extLst>
          </p:cNvPr>
          <p:cNvSpPr txBox="1"/>
          <p:nvPr/>
        </p:nvSpPr>
        <p:spPr>
          <a:xfrm>
            <a:off x="695315" y="879525"/>
            <a:ext cx="51192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 Product</a:t>
            </a:r>
          </a:p>
        </p:txBody>
      </p:sp>
      <p:pic>
        <p:nvPicPr>
          <p:cNvPr id="3" name="Picture 3" descr="C:\Users\dell\Pictures\cc\Screenshot 2023-04-30 170221.jpg">
            <a:extLst>
              <a:ext uri="{FF2B5EF4-FFF2-40B4-BE49-F238E27FC236}">
                <a16:creationId xmlns:a16="http://schemas.microsoft.com/office/drawing/2014/main" id="{7822D8AA-BDD7-D6A6-E3AF-45FAED996B6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3477" y="174171"/>
            <a:ext cx="7508866" cy="644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8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066BA4-3ADE-0B0B-778D-CC15C90BD1CF}"/>
              </a:ext>
            </a:extLst>
          </p:cNvPr>
          <p:cNvSpPr txBox="1"/>
          <p:nvPr/>
        </p:nvSpPr>
        <p:spPr>
          <a:xfrm>
            <a:off x="695316" y="879525"/>
            <a:ext cx="3441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Edit Category</a:t>
            </a:r>
          </a:p>
        </p:txBody>
      </p:sp>
      <p:pic>
        <p:nvPicPr>
          <p:cNvPr id="4" name="Picture 2" descr="C:\Users\dell\Pictures\cc\Screenshot 2023-04-30 170248.jpg">
            <a:extLst>
              <a:ext uri="{FF2B5EF4-FFF2-40B4-BE49-F238E27FC236}">
                <a16:creationId xmlns:a16="http://schemas.microsoft.com/office/drawing/2014/main" id="{FC44F699-79E9-4415-878A-4C4D1956CF1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8840" y="145143"/>
            <a:ext cx="7467600" cy="651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066BA4-3ADE-0B0B-778D-CC15C90BD1CF}"/>
              </a:ext>
            </a:extLst>
          </p:cNvPr>
          <p:cNvSpPr txBox="1"/>
          <p:nvPr/>
        </p:nvSpPr>
        <p:spPr>
          <a:xfrm>
            <a:off x="695316" y="879525"/>
            <a:ext cx="3737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 Statistics</a:t>
            </a:r>
          </a:p>
        </p:txBody>
      </p:sp>
      <p:pic>
        <p:nvPicPr>
          <p:cNvPr id="3" name="Content Placeholder 2" descr="C:\Users\dell\Pictures\cc\Screenshot 2023-04-30 170925.jpg">
            <a:extLst>
              <a:ext uri="{FF2B5EF4-FFF2-40B4-BE49-F238E27FC236}">
                <a16:creationId xmlns:a16="http://schemas.microsoft.com/office/drawing/2014/main" id="{5C1CDC00-E5AB-F287-42D2-4B82455DBF1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8839" y="128391"/>
            <a:ext cx="7467600" cy="64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1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066BA4-3ADE-0B0B-778D-CC15C90BD1CF}"/>
              </a:ext>
            </a:extLst>
          </p:cNvPr>
          <p:cNvSpPr txBox="1"/>
          <p:nvPr/>
        </p:nvSpPr>
        <p:spPr>
          <a:xfrm>
            <a:off x="695316" y="879525"/>
            <a:ext cx="3737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 Information</a:t>
            </a:r>
          </a:p>
        </p:txBody>
      </p:sp>
      <p:pic>
        <p:nvPicPr>
          <p:cNvPr id="4" name="Picture 2" descr="C:\Users\dell\Pictures\cc\Screenshot 2023-04-30 170944.jpg">
            <a:extLst>
              <a:ext uri="{FF2B5EF4-FFF2-40B4-BE49-F238E27FC236}">
                <a16:creationId xmlns:a16="http://schemas.microsoft.com/office/drawing/2014/main" id="{CAAAAD5C-EDFB-823C-1E16-161CF1C971F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8839" y="245895"/>
            <a:ext cx="7467600" cy="64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04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E043878-1D29-A0FB-316E-923EA8588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8A9274-2533-496F-02F1-3120693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C8FC-3E32-3928-6C75-385565F31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  <a:p>
            <a:r>
              <a:rPr lang="en-US" dirty="0">
                <a:solidFill>
                  <a:srgbClr val="FFFFFF"/>
                </a:solidFill>
              </a:rPr>
              <a:t>Technical Stack</a:t>
            </a:r>
          </a:p>
          <a:p>
            <a:r>
              <a:rPr lang="en-US" dirty="0">
                <a:solidFill>
                  <a:srgbClr val="FFFFFF"/>
                </a:solidFill>
              </a:rPr>
              <a:t>UI</a:t>
            </a:r>
          </a:p>
          <a:p>
            <a:r>
              <a:rPr lang="en-US" dirty="0">
                <a:solidFill>
                  <a:srgbClr val="FFFFFF"/>
                </a:solidFill>
              </a:rPr>
              <a:t>Database</a:t>
            </a:r>
          </a:p>
          <a:p>
            <a:r>
              <a:rPr lang="en-US" dirty="0">
                <a:solidFill>
                  <a:srgbClr val="FFFFFF"/>
                </a:solidFill>
              </a:rPr>
              <a:t>SQLi</a:t>
            </a:r>
          </a:p>
          <a:p>
            <a:r>
              <a:rPr lang="en-US" dirty="0">
                <a:solidFill>
                  <a:srgbClr val="FFFFFF"/>
                </a:solidFill>
              </a:rPr>
              <a:t>SQL map</a:t>
            </a:r>
          </a:p>
        </p:txBody>
      </p:sp>
    </p:spTree>
    <p:extLst>
      <p:ext uri="{BB962C8B-B14F-4D97-AF65-F5344CB8AC3E}">
        <p14:creationId xmlns:p14="http://schemas.microsoft.com/office/powerpoint/2010/main" val="2393420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1837-AFCD-D756-D339-F5FFE3CF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6322124-F2C7-D734-12C7-4DFF9B25A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2" y="1263453"/>
            <a:ext cx="10058399" cy="503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55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B8BBC1A-2C5B-DEB2-902E-113C00297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6307C-0F92-150D-B1CE-30E26019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SQL Injection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1EA6-8A38-01F2-4D23-EF9E59EF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What is it?</a:t>
            </a:r>
          </a:p>
          <a:p>
            <a:r>
              <a:rPr lang="en-US" sz="2000">
                <a:solidFill>
                  <a:srgbClr val="FFFFFF"/>
                </a:solidFill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2900830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AC32-8E04-4415-EE26-FE254493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Incident of SQLi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5AE5-20A0-362A-6A1A-5521153A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Incident</a:t>
            </a:r>
            <a:r>
              <a:rPr lang="en-US" sz="1800" dirty="0">
                <a:latin typeface="Arial" panose="020B0604020202020204" pitchFamily="34" charset="0"/>
              </a:rPr>
              <a:t>s</a:t>
            </a: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just" fontAlgn="b"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</a:rPr>
              <a:t>Jeff </a:t>
            </a:r>
            <a:r>
              <a:rPr lang="en-US" sz="1800" dirty="0" err="1">
                <a:latin typeface="Arial" panose="020B0604020202020204" pitchFamily="34" charset="0"/>
              </a:rPr>
              <a:t>Forristal</a:t>
            </a:r>
            <a:r>
              <a:rPr lang="en-US" sz="1800" dirty="0">
                <a:latin typeface="Arial" panose="020B0604020202020204" pitchFamily="34" charset="0"/>
              </a:rPr>
              <a:t>, a </a:t>
            </a:r>
            <a:r>
              <a:rPr lang="en-US" sz="1800" dirty="0" err="1">
                <a:latin typeface="Arial" panose="020B0604020202020204" pitchFamily="34" charset="0"/>
              </a:rPr>
              <a:t>cybersecurity</a:t>
            </a:r>
            <a:r>
              <a:rPr lang="en-US" sz="1800" dirty="0">
                <a:latin typeface="Arial" panose="020B0604020202020204" pitchFamily="34" charset="0"/>
              </a:rPr>
              <a:t> researcher and hacker, first noticed this in 1998.</a:t>
            </a:r>
          </a:p>
          <a:p>
            <a:pPr marL="0" indent="0" algn="just" fontAlgn="b"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</a:rPr>
              <a:t>Breach at 7-Eleven: 130 million credit card details were stolen after a group of criminals used SQL injection to get into corporate systems at multiple businesses, particularly the 7-Eleven convenience store network.</a:t>
            </a:r>
          </a:p>
          <a:p>
            <a:pPr marL="0" indent="0" algn="just" fontAlgn="b"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</a:rPr>
              <a:t>SQL injection's effects on your apps</a:t>
            </a:r>
          </a:p>
          <a:p>
            <a:pPr marL="0" indent="0" algn="just" fontAlgn="b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just" fontAlgn="b"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</a:rPr>
              <a:t>   Steal credentials—Through </a:t>
            </a:r>
            <a:r>
              <a:rPr lang="en-US" sz="1800" dirty="0" err="1">
                <a:latin typeface="Arial" panose="020B0604020202020204" pitchFamily="34" charset="0"/>
              </a:rPr>
              <a:t>SQLi</a:t>
            </a:r>
            <a:r>
              <a:rPr lang="en-US" sz="1800" dirty="0">
                <a:latin typeface="Arial" panose="020B0604020202020204" pitchFamily="34" charset="0"/>
              </a:rPr>
              <a:t>, attackers can gain credentials, which they can then use to pose as users and access resources.</a:t>
            </a:r>
          </a:p>
          <a:p>
            <a:pPr marL="0" indent="0" algn="just" fontAlgn="b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just" fontAlgn="b"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</a:rPr>
              <a:t>  Access databases – Attackers can access the private information stored on database servers.</a:t>
            </a:r>
          </a:p>
          <a:p>
            <a:pPr marL="0" indent="0" algn="just" fontAlgn="b"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</a:rPr>
              <a:t>  Change or upload new data to the accessible database—attackers have this option. </a:t>
            </a:r>
          </a:p>
          <a:p>
            <a:pPr marL="0" indent="0" algn="just" fontAlgn="b"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</a:rPr>
              <a:t>  erase data: Attackers are able to dump whole tables or erase database records. </a:t>
            </a:r>
          </a:p>
          <a:p>
            <a:pPr marL="0" indent="0" algn="just" fontAlgn="b"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</a:rPr>
              <a:t> Attackers can exploit operating system rights to access database servers, and they can then use    these capabilities to access other sensitive systems.</a:t>
            </a:r>
          </a:p>
          <a:p>
            <a:pPr marL="0" indent="0" fontAlgn="b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algn="just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8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BC41A-7601-E485-5458-4F3A4537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SQLi with an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CAB36-7213-39FA-8C46-340CBF100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r="1" b="1"/>
          <a:stretch/>
        </p:blipFill>
        <p:spPr>
          <a:xfrm>
            <a:off x="581340" y="1635726"/>
            <a:ext cx="4014988" cy="398977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A29F-1E1B-BFD0-3F23-FFC941CA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328" y="1530220"/>
            <a:ext cx="7595672" cy="464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solidFill>
                  <a:schemeClr val="bg1"/>
                </a:solidFill>
                <a:effectLst/>
                <a:latin typeface="Maax"/>
              </a:rPr>
              <a:t>Simple SQL Injection</a:t>
            </a:r>
          </a:p>
          <a:p>
            <a:pPr marL="0" indent="0">
              <a:buNone/>
            </a:pPr>
            <a:endParaRPr lang="en-US" sz="22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</a:rPr>
              <a:t>If your username is "</a:t>
            </a:r>
            <a:r>
              <a:rPr lang="en-US" sz="2200" dirty="0" err="1">
                <a:solidFill>
                  <a:schemeClr val="bg1"/>
                </a:solidFill>
                <a:latin typeface="Roboto" panose="02000000000000000000" pitchFamily="2" charset="0"/>
              </a:rPr>
              <a:t>jsmith</a:t>
            </a: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</a:rPr>
              <a:t>" and your password is "P@$$w0rd," choose ID from Users.</a:t>
            </a:r>
            <a:endParaRPr lang="en-US" sz="22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</a:rPr>
              <a:t>Select ID from Users with the criteria "</a:t>
            </a:r>
            <a:r>
              <a:rPr lang="en-US" sz="2200" dirty="0" err="1">
                <a:solidFill>
                  <a:schemeClr val="bg1"/>
                </a:solidFill>
                <a:latin typeface="Roboto" panose="02000000000000000000" pitchFamily="2" charset="0"/>
              </a:rPr>
              <a:t>jsmith</a:t>
            </a: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</a:rPr>
              <a:t>" and "x" or 1=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</a:rPr>
              <a:t>It is not required that this be a 1=1 condition. Workable values include 2=2, 4726=4726, or even a=a.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4DF2938-ECB6-1A68-E4A8-3AC4F4BB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09" y="4878679"/>
            <a:ext cx="5923820" cy="12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2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BC41A-7601-E485-5458-4F3A4537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SQLi with an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CAB36-7213-39FA-8C46-340CBF100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r="1" b="1"/>
          <a:stretch/>
        </p:blipFill>
        <p:spPr>
          <a:xfrm>
            <a:off x="581340" y="1635726"/>
            <a:ext cx="4014988" cy="398977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A29F-1E1B-BFD0-3F23-FFC941CA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328" y="1530220"/>
            <a:ext cx="7595672" cy="464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 dirty="0">
                <a:solidFill>
                  <a:schemeClr val="bg1"/>
                </a:solidFill>
                <a:effectLst/>
                <a:latin typeface="Maax"/>
              </a:rPr>
              <a:t>Union-Based SQL Injection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</a:rPr>
              <a:t>In this case, we combine two SQL requests</a:t>
            </a:r>
            <a:endParaRPr lang="en-US" sz="22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2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1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CC14E41-7035-5185-D55F-B2090C9C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66" y="2459770"/>
            <a:ext cx="6232167" cy="1067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ED16A6-6D9C-3362-9DD0-B1E5D07F5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64" y="4095812"/>
            <a:ext cx="6232167" cy="1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61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73EF6-08AE-9211-9824-E71093DB4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DB4FD-C3EB-9DE4-7360-06DF5CBC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Preventing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4344-0DB3-0C54-ED00-DB329F72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Generally, the following 6 steps can be used to prevent SQLi</a:t>
            </a:r>
          </a:p>
          <a:p>
            <a:r>
              <a:rPr lang="en-US" dirty="0">
                <a:solidFill>
                  <a:srgbClr val="FFFFFF"/>
                </a:solidFill>
              </a:rPr>
              <a:t>STEP 1: Maintain and practice attentiveness</a:t>
            </a:r>
          </a:p>
          <a:p>
            <a:r>
              <a:rPr lang="en-US" dirty="0">
                <a:solidFill>
                  <a:srgbClr val="FFFFFF"/>
                </a:solidFill>
              </a:rPr>
              <a:t>STEP 2: All user inputs are untrusted</a:t>
            </a:r>
          </a:p>
          <a:p>
            <a:r>
              <a:rPr lang="en-US" dirty="0">
                <a:solidFill>
                  <a:srgbClr val="FFFFFF"/>
                </a:solidFill>
              </a:rPr>
              <a:t>STEP 3: Use whitelists rather than blacklists.</a:t>
            </a:r>
          </a:p>
          <a:p>
            <a:r>
              <a:rPr lang="en-US" dirty="0">
                <a:solidFill>
                  <a:srgbClr val="FFFFFF"/>
                </a:solidFill>
              </a:rPr>
              <a:t>STEP 4: Adopt latest technologies</a:t>
            </a:r>
          </a:p>
          <a:p>
            <a:r>
              <a:rPr lang="en-US" dirty="0">
                <a:solidFill>
                  <a:srgbClr val="FFFFFF"/>
                </a:solidFill>
              </a:rPr>
              <a:t>STEP 5: Employ Verified Steps</a:t>
            </a:r>
          </a:p>
          <a:p>
            <a:r>
              <a:rPr lang="en-US" dirty="0">
                <a:solidFill>
                  <a:srgbClr val="FFFFFF"/>
                </a:solidFill>
              </a:rPr>
              <a:t>STEP 6: Scan regularly </a:t>
            </a:r>
          </a:p>
        </p:txBody>
      </p:sp>
    </p:spTree>
    <p:extLst>
      <p:ext uri="{BB962C8B-B14F-4D97-AF65-F5344CB8AC3E}">
        <p14:creationId xmlns:p14="http://schemas.microsoft.com/office/powerpoint/2010/main" val="363244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5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52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99D06-C544-AF7A-BFB5-F9252F37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71" y="1722591"/>
            <a:ext cx="2601592" cy="1039119"/>
          </a:xfrm>
          <a:prstGeom prst="rect">
            <a:avLst/>
          </a:prstGeom>
        </p:spPr>
      </p:pic>
      <p:grpSp>
        <p:nvGrpSpPr>
          <p:cNvPr id="237" name="Group 54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56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9" name="Oval 58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7D660-3702-FA14-1852-7A29D14E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 sz="3700" b="1" i="0" dirty="0">
                <a:solidFill>
                  <a:schemeClr val="bg1"/>
                </a:solidFill>
                <a:effectLst/>
                <a:latin typeface="Maax"/>
              </a:rPr>
              <a:t>SQL Injection Prevention in our app(PHP)</a:t>
            </a:r>
            <a:br>
              <a:rPr lang="en-US" sz="3700" b="1" i="0" dirty="0">
                <a:solidFill>
                  <a:schemeClr val="bg1"/>
                </a:solidFill>
                <a:effectLst/>
                <a:latin typeface="Maax"/>
              </a:rPr>
            </a:br>
            <a:endParaRPr lang="en-US" sz="3700" dirty="0">
              <a:solidFill>
                <a:schemeClr val="bg1"/>
              </a:solidFill>
            </a:endParaRPr>
          </a:p>
        </p:txBody>
      </p:sp>
      <p:grpSp>
        <p:nvGrpSpPr>
          <p:cNvPr id="24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41" name="Freeform: Shape 6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6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44" name="Freeform: Shape 65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6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67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68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69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7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7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7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7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7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76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77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78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79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80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81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82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83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84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85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86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75F6-F0A3-20DC-6820-9B3094C0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65490"/>
            <a:ext cx="4974771" cy="5413218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Parameterized Queries</a:t>
            </a:r>
          </a:p>
          <a:p>
            <a:r>
              <a:rPr lang="en-US" dirty="0">
                <a:solidFill>
                  <a:schemeClr val="bg1"/>
                </a:solidFill>
              </a:rPr>
              <a:t>PHP Data Objects</a:t>
            </a:r>
          </a:p>
          <a:p>
            <a:r>
              <a:rPr lang="en-US" dirty="0">
                <a:solidFill>
                  <a:schemeClr val="bg1"/>
                </a:solidFill>
              </a:rPr>
              <a:t>User input Validation and filtering mechanisms</a:t>
            </a:r>
          </a:p>
          <a:p>
            <a:r>
              <a:rPr lang="en-US" dirty="0">
                <a:solidFill>
                  <a:schemeClr val="bg1"/>
                </a:solidFill>
              </a:rPr>
              <a:t>Avoided dynamic SQL queries </a:t>
            </a:r>
          </a:p>
          <a:p>
            <a:r>
              <a:rPr lang="en-US" dirty="0">
                <a:solidFill>
                  <a:schemeClr val="bg1"/>
                </a:solidFill>
              </a:rPr>
              <a:t>Used database privileges and access controls to limit the permissions of database users</a:t>
            </a:r>
          </a:p>
          <a:p>
            <a:r>
              <a:rPr lang="en-US" dirty="0">
                <a:solidFill>
                  <a:schemeClr val="bg1"/>
                </a:solidFill>
              </a:rPr>
              <a:t>Used SQL Map to identify SQL injection vulnerabilities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107171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A22DE-222E-9C2A-B30D-0AF596D5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MAP</a:t>
            </a:r>
          </a:p>
        </p:txBody>
      </p:sp>
      <p:pic>
        <p:nvPicPr>
          <p:cNvPr id="4" name="Picture 2" descr="C:\Users\dell\Pictures\cc\Screenshot 2023-04-30 165526.jpg">
            <a:extLst>
              <a:ext uri="{FF2B5EF4-FFF2-40B4-BE49-F238E27FC236}">
                <a16:creationId xmlns:a16="http://schemas.microsoft.com/office/drawing/2014/main" id="{A241C8E4-81DA-8E19-2884-97FC701DB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341" y="1544599"/>
            <a:ext cx="9651318" cy="504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8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3761C407-0152-0F8A-0227-8F50F8561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7681C-6EA9-ACB2-B787-4E5EF7503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966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30091-2B31-418C-89DB-72DBD0B9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4" name="Picture 2" descr="C:\Users\dell\Pictures\cc\Screenshot 2023-04-30 170327.jpg">
            <a:extLst>
              <a:ext uri="{FF2B5EF4-FFF2-40B4-BE49-F238E27FC236}">
                <a16:creationId xmlns:a16="http://schemas.microsoft.com/office/drawing/2014/main" id="{91152F7F-051B-1C3E-8AA0-8A8B15465F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058" y="1675227"/>
            <a:ext cx="9449883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49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69A50E4-B5CC-4FCE-8725-E40B4E14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30091-2B31-418C-89DB-72DBD0B9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240" y="368625"/>
            <a:ext cx="4114800" cy="1403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Technical Stack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8A3C27-6143-37F9-CC6F-D45DDB90C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60" y="590451"/>
            <a:ext cx="2469668" cy="1278053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AE8636-A04B-4C96-AA50-C956D51C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807" y="-19877"/>
            <a:ext cx="3483100" cy="2909287"/>
          </a:xfrm>
          <a:custGeom>
            <a:avLst/>
            <a:gdLst>
              <a:gd name="connsiteX0" fmla="*/ 452171 w 3483100"/>
              <a:gd name="connsiteY0" fmla="*/ 0 h 2909287"/>
              <a:gd name="connsiteX1" fmla="*/ 3030929 w 3483100"/>
              <a:gd name="connsiteY1" fmla="*/ 0 h 2909287"/>
              <a:gd name="connsiteX2" fmla="*/ 3085415 w 3483100"/>
              <a:gd name="connsiteY2" fmla="*/ 59949 h 2909287"/>
              <a:gd name="connsiteX3" fmla="*/ 3483100 w 3483100"/>
              <a:gd name="connsiteY3" fmla="*/ 1167737 h 2909287"/>
              <a:gd name="connsiteX4" fmla="*/ 1741550 w 3483100"/>
              <a:gd name="connsiteY4" fmla="*/ 2909287 h 2909287"/>
              <a:gd name="connsiteX5" fmla="*/ 0 w 3483100"/>
              <a:gd name="connsiteY5" fmla="*/ 1167737 h 2909287"/>
              <a:gd name="connsiteX6" fmla="*/ 397685 w 3483100"/>
              <a:gd name="connsiteY6" fmla="*/ 59949 h 290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3100" h="2909287">
                <a:moveTo>
                  <a:pt x="452171" y="0"/>
                </a:moveTo>
                <a:lnTo>
                  <a:pt x="3030929" y="0"/>
                </a:lnTo>
                <a:lnTo>
                  <a:pt x="3085415" y="59949"/>
                </a:lnTo>
                <a:cubicBezTo>
                  <a:pt x="3333857" y="360992"/>
                  <a:pt x="3483100" y="746936"/>
                  <a:pt x="3483100" y="1167737"/>
                </a:cubicBezTo>
                <a:cubicBezTo>
                  <a:pt x="3483100" y="2129569"/>
                  <a:pt x="2703382" y="2909287"/>
                  <a:pt x="1741550" y="2909287"/>
                </a:cubicBezTo>
                <a:cubicBezTo>
                  <a:pt x="779718" y="2909287"/>
                  <a:pt x="0" y="2129569"/>
                  <a:pt x="0" y="1167737"/>
                </a:cubicBezTo>
                <a:cubicBezTo>
                  <a:pt x="0" y="746936"/>
                  <a:pt x="149243" y="360992"/>
                  <a:pt x="397685" y="59949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A1A260-B676-A9EC-AEE9-8B8B2870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40" y="911312"/>
            <a:ext cx="1915161" cy="88576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408E1F6-B9B6-4459-AFC2-F77F3EA6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4603" y="72657"/>
            <a:ext cx="2523489" cy="252348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8AB9E2-7D37-4889-BA65-F40073B8B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5778" y="235607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47C222-B2CD-48DF-921A-F1E49A7C8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5778" y="235607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blue background with white text and a dolphin&#10;&#10;Description automatically generated with low confidence">
            <a:extLst>
              <a:ext uri="{FF2B5EF4-FFF2-40B4-BE49-F238E27FC236}">
                <a16:creationId xmlns:a16="http://schemas.microsoft.com/office/drawing/2014/main" id="{EADF8682-D668-E338-DE0C-D2AFA97BB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7" y="4284592"/>
            <a:ext cx="2589913" cy="1605746"/>
          </a:xfrm>
          <a:prstGeom prst="rect">
            <a:avLst/>
          </a:prstGeom>
        </p:spPr>
      </p:pic>
      <p:pic>
        <p:nvPicPr>
          <p:cNvPr id="9" name="Picture 8" descr="A black text on an orange background&#10;&#10;Description automatically generated with medium confidence">
            <a:extLst>
              <a:ext uri="{FF2B5EF4-FFF2-40B4-BE49-F238E27FC236}">
                <a16:creationId xmlns:a16="http://schemas.microsoft.com/office/drawing/2014/main" id="{11433320-4476-0EAA-B1A6-41D2830AB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541" y="4272939"/>
            <a:ext cx="2325720" cy="7442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F37A-B500-5875-E374-D02B297A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240" y="1958550"/>
            <a:ext cx="4114800" cy="42568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and Technologies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APACHE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XAMPP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SQLMap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Languages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PHP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F17DC65-D057-4CEA-8B52-BF72D5D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2" y="3147297"/>
            <a:ext cx="3212182" cy="3665314"/>
          </a:xfrm>
          <a:custGeom>
            <a:avLst/>
            <a:gdLst>
              <a:gd name="connsiteX0" fmla="*/ 1379525 w 3212182"/>
              <a:gd name="connsiteY0" fmla="*/ 0 h 3665314"/>
              <a:gd name="connsiteX1" fmla="*/ 3212182 w 3212182"/>
              <a:gd name="connsiteY1" fmla="*/ 1832657 h 3665314"/>
              <a:gd name="connsiteX2" fmla="*/ 1379525 w 3212182"/>
              <a:gd name="connsiteY2" fmla="*/ 3665314 h 3665314"/>
              <a:gd name="connsiteX3" fmla="*/ 83641 w 3212182"/>
              <a:gd name="connsiteY3" fmla="*/ 3128542 h 3665314"/>
              <a:gd name="connsiteX4" fmla="*/ 0 w 3212182"/>
              <a:gd name="connsiteY4" fmla="*/ 3036514 h 3665314"/>
              <a:gd name="connsiteX5" fmla="*/ 0 w 3212182"/>
              <a:gd name="connsiteY5" fmla="*/ 628801 h 3665314"/>
              <a:gd name="connsiteX6" fmla="*/ 83641 w 3212182"/>
              <a:gd name="connsiteY6" fmla="*/ 536773 h 3665314"/>
              <a:gd name="connsiteX7" fmla="*/ 1379525 w 3212182"/>
              <a:gd name="connsiteY7" fmla="*/ 0 h 366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182" h="3665314">
                <a:moveTo>
                  <a:pt x="1379525" y="0"/>
                </a:moveTo>
                <a:cubicBezTo>
                  <a:pt x="2391674" y="0"/>
                  <a:pt x="3212182" y="820508"/>
                  <a:pt x="3212182" y="1832657"/>
                </a:cubicBezTo>
                <a:cubicBezTo>
                  <a:pt x="3212182" y="2844806"/>
                  <a:pt x="2391674" y="3665314"/>
                  <a:pt x="1379525" y="3665314"/>
                </a:cubicBezTo>
                <a:cubicBezTo>
                  <a:pt x="873451" y="3665314"/>
                  <a:pt x="415286" y="3460187"/>
                  <a:pt x="83641" y="3128542"/>
                </a:cubicBezTo>
                <a:lnTo>
                  <a:pt x="0" y="3036514"/>
                </a:lnTo>
                <a:lnTo>
                  <a:pt x="0" y="628801"/>
                </a:lnTo>
                <a:lnTo>
                  <a:pt x="83641" y="536773"/>
                </a:lnTo>
                <a:cubicBezTo>
                  <a:pt x="415286" y="205127"/>
                  <a:pt x="873451" y="0"/>
                  <a:pt x="1379525" y="0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249834-544E-477E-84FD-888B8DB7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4563" y="3004216"/>
            <a:ext cx="3281677" cy="32816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omputer screen with icons&#10;&#10;Description automatically generated with low confidence">
            <a:extLst>
              <a:ext uri="{FF2B5EF4-FFF2-40B4-BE49-F238E27FC236}">
                <a16:creationId xmlns:a16="http://schemas.microsoft.com/office/drawing/2014/main" id="{10897E5B-4B3E-4917-6C6A-6884CC6A2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0" t="9091" r="35918" b="1"/>
          <a:stretch/>
        </p:blipFill>
        <p:spPr>
          <a:xfrm>
            <a:off x="2511713" y="3275789"/>
            <a:ext cx="3634674" cy="2875165"/>
          </a:xfrm>
          <a:prstGeom prst="rect">
            <a:avLst/>
          </a:prstGeom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514BE-5572-649C-5F13-757B54C072A6}"/>
              </a:ext>
            </a:extLst>
          </p:cNvPr>
          <p:cNvSpPr txBox="1"/>
          <p:nvPr/>
        </p:nvSpPr>
        <p:spPr>
          <a:xfrm>
            <a:off x="740584" y="859808"/>
            <a:ext cx="3543197" cy="287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 Is Php ?</a:t>
            </a:r>
          </a:p>
        </p:txBody>
      </p:sp>
      <p:grpSp>
        <p:nvGrpSpPr>
          <p:cNvPr id="14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1E5373C-B82C-9AA0-3EE2-4A1B67C5BC3A}"/>
              </a:ext>
            </a:extLst>
          </p:cNvPr>
          <p:cNvSpPr txBox="1"/>
          <p:nvPr/>
        </p:nvSpPr>
        <p:spPr>
          <a:xfrm>
            <a:off x="6477270" y="685805"/>
            <a:ext cx="4974771" cy="553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Server-Side scripting language</a:t>
            </a:r>
          </a:p>
          <a:p>
            <a:pPr marL="28575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source and community driven</a:t>
            </a:r>
          </a:p>
          <a:p>
            <a:pPr marL="28575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designed to embed within HTML</a:t>
            </a:r>
          </a:p>
          <a:p>
            <a:pPr marL="28575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supported by all major operating systems and web servers</a:t>
            </a:r>
          </a:p>
          <a:p>
            <a:pPr marL="28575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Interpreted language</a:t>
            </a:r>
          </a:p>
          <a:p>
            <a:pPr marL="28575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83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omputer screen with icons&#10;&#10;Description automatically generated with low confidence">
            <a:extLst>
              <a:ext uri="{FF2B5EF4-FFF2-40B4-BE49-F238E27FC236}">
                <a16:creationId xmlns:a16="http://schemas.microsoft.com/office/drawing/2014/main" id="{10897E5B-4B3E-4917-6C6A-6884CC6A2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0" t="9091" r="35918" b="1"/>
          <a:stretch/>
        </p:blipFill>
        <p:spPr>
          <a:xfrm>
            <a:off x="2511713" y="3275789"/>
            <a:ext cx="3634674" cy="2875165"/>
          </a:xfrm>
          <a:prstGeom prst="rect">
            <a:avLst/>
          </a:prstGeom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514BE-5572-649C-5F13-757B54C072A6}"/>
              </a:ext>
            </a:extLst>
          </p:cNvPr>
          <p:cNvSpPr txBox="1"/>
          <p:nvPr/>
        </p:nvSpPr>
        <p:spPr>
          <a:xfrm>
            <a:off x="740584" y="859808"/>
            <a:ext cx="3579678" cy="287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Php Implementation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4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1E5373C-B82C-9AA0-3EE2-4A1B67C5BC3A}"/>
              </a:ext>
            </a:extLst>
          </p:cNvPr>
          <p:cNvSpPr txBox="1"/>
          <p:nvPr/>
        </p:nvSpPr>
        <p:spPr>
          <a:xfrm>
            <a:off x="6681808" y="1314047"/>
            <a:ext cx="4974771" cy="553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1.Dynamic content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user input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etrieving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from the database</a:t>
            </a:r>
          </a:p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Server-side processing 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Integration with database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14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 descr="C:\Users\dell\Pictures\cc\Screenshot 2023-04-30 170327.jpg">
            <a:extLst>
              <a:ext uri="{FF2B5EF4-FFF2-40B4-BE49-F238E27FC236}">
                <a16:creationId xmlns:a16="http://schemas.microsoft.com/office/drawing/2014/main" id="{89FC42D4-0D2C-3F3D-F82E-EEECD9135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t="1235" r="8916"/>
          <a:stretch/>
        </p:blipFill>
        <p:spPr bwMode="auto">
          <a:xfrm>
            <a:off x="4620315" y="504967"/>
            <a:ext cx="7186203" cy="56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E53F61-F6D5-C02C-4B64-6EC4A971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2" y="447695"/>
            <a:ext cx="3605212" cy="2699318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571500" algn="ctr">
              <a:buFont typeface="Wingdings" pitchFamily="2" charset="2"/>
              <a:buChar char="q"/>
            </a:pP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Page and basic Functions</a:t>
            </a: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1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 descr="C:\Users\dell\Pictures\cc\Screenshot 2023-04-30 170422.jpg">
            <a:extLst>
              <a:ext uri="{FF2B5EF4-FFF2-40B4-BE49-F238E27FC236}">
                <a16:creationId xmlns:a16="http://schemas.microsoft.com/office/drawing/2014/main" id="{8C3B16E1-233B-46B1-8FF3-D759BB1B7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r="11375" b="36742"/>
          <a:stretch/>
        </p:blipFill>
        <p:spPr bwMode="auto">
          <a:xfrm>
            <a:off x="4576166" y="3389635"/>
            <a:ext cx="7317038" cy="29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ell\Pictures\cc\Screenshot 2023-04-30 170404.jpg">
            <a:extLst>
              <a:ext uri="{FF2B5EF4-FFF2-40B4-BE49-F238E27FC236}">
                <a16:creationId xmlns:a16="http://schemas.microsoft.com/office/drawing/2014/main" id="{F5B73969-E7FA-C0E3-64AB-E7630FFC49B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r="18243" b="40412"/>
          <a:stretch/>
        </p:blipFill>
        <p:spPr bwMode="auto">
          <a:xfrm>
            <a:off x="4576166" y="251844"/>
            <a:ext cx="7317038" cy="29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E7C419-A53B-E8D4-83B2-3F5D08F54ADA}"/>
              </a:ext>
            </a:extLst>
          </p:cNvPr>
          <p:cNvSpPr txBox="1"/>
          <p:nvPr/>
        </p:nvSpPr>
        <p:spPr>
          <a:xfrm>
            <a:off x="785511" y="817512"/>
            <a:ext cx="2798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22312-9234-0018-2F7C-BF1643A3F6D4}"/>
              </a:ext>
            </a:extLst>
          </p:cNvPr>
          <p:cNvSpPr txBox="1"/>
          <p:nvPr/>
        </p:nvSpPr>
        <p:spPr>
          <a:xfrm>
            <a:off x="833560" y="1503317"/>
            <a:ext cx="3067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Us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04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2" descr="C:\Users\dell\Pictures\cc\Screenshot 2023-04-30 170457.jpg">
            <a:extLst>
              <a:ext uri="{FF2B5EF4-FFF2-40B4-BE49-F238E27FC236}">
                <a16:creationId xmlns:a16="http://schemas.microsoft.com/office/drawing/2014/main" id="{23757E09-4A7E-B778-0B2F-6342FD65A05D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8" r="18303" b="15267"/>
          <a:stretch/>
        </p:blipFill>
        <p:spPr bwMode="auto">
          <a:xfrm>
            <a:off x="4675437" y="479831"/>
            <a:ext cx="7077665" cy="56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9289C-05A0-7E7F-52C2-E3FE554C5BC1}"/>
              </a:ext>
            </a:extLst>
          </p:cNvPr>
          <p:cNvSpPr txBox="1"/>
          <p:nvPr/>
        </p:nvSpPr>
        <p:spPr>
          <a:xfrm>
            <a:off x="1909482" y="19632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D2B6E-B439-48A8-B03F-09164BC8F1B5}"/>
              </a:ext>
            </a:extLst>
          </p:cNvPr>
          <p:cNvSpPr txBox="1"/>
          <p:nvPr/>
        </p:nvSpPr>
        <p:spPr>
          <a:xfrm>
            <a:off x="804124" y="1123935"/>
            <a:ext cx="3852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Contact Us Page</a:t>
            </a:r>
          </a:p>
        </p:txBody>
      </p:sp>
    </p:spTree>
    <p:extLst>
      <p:ext uri="{BB962C8B-B14F-4D97-AF65-F5344CB8AC3E}">
        <p14:creationId xmlns:p14="http://schemas.microsoft.com/office/powerpoint/2010/main" val="106563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518</Words>
  <Application>Microsoft Macintosh PowerPoint</Application>
  <PresentationFormat>Widescreen</PresentationFormat>
  <Paragraphs>117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Century Schoolbook</vt:lpstr>
      <vt:lpstr>Maax</vt:lpstr>
      <vt:lpstr>Roboto</vt:lpstr>
      <vt:lpstr>Wingdings</vt:lpstr>
      <vt:lpstr>Office Theme</vt:lpstr>
      <vt:lpstr>E-commerce Application preventing SQLi</vt:lpstr>
      <vt:lpstr>Contents </vt:lpstr>
      <vt:lpstr>Introduction</vt:lpstr>
      <vt:lpstr>Technical Stack</vt:lpstr>
      <vt:lpstr>PowerPoint Presentation</vt:lpstr>
      <vt:lpstr>PowerPoint Presentation</vt:lpstr>
      <vt:lpstr>Home Page and basic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</vt:lpstr>
      <vt:lpstr>SQL Injection </vt:lpstr>
      <vt:lpstr>Past Incident of SQLi</vt:lpstr>
      <vt:lpstr>SQLi with an example </vt:lpstr>
      <vt:lpstr>SQLi with an example </vt:lpstr>
      <vt:lpstr>Preventing SQL injection</vt:lpstr>
      <vt:lpstr>SQL Injection Prevention in our app(PHP) </vt:lpstr>
      <vt:lpstr>SQL 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Suram, Akshitha Reddy</dc:creator>
  <cp:lastModifiedBy>Maddu, Chiranjeevi</cp:lastModifiedBy>
  <cp:revision>25</cp:revision>
  <dcterms:created xsi:type="dcterms:W3CDTF">2023-05-03T01:16:52Z</dcterms:created>
  <dcterms:modified xsi:type="dcterms:W3CDTF">2023-05-03T10:32:32Z</dcterms:modified>
</cp:coreProperties>
</file>