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handoutMasterIdLst>
    <p:handoutMasterId r:id="rId13"/>
  </p:handoutMasterIdLst>
  <p:sldIdLst>
    <p:sldId id="256" r:id="rId2"/>
    <p:sldId id="257" r:id="rId3"/>
    <p:sldId id="259" r:id="rId4"/>
    <p:sldId id="261" r:id="rId5"/>
    <p:sldId id="262" r:id="rId6"/>
    <p:sldId id="264" r:id="rId7"/>
    <p:sldId id="258" r:id="rId8"/>
    <p:sldId id="263" r:id="rId9"/>
    <p:sldId id="26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38"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C448C5-15E3-497E-8F4B-92ED04D9809E}" type="doc">
      <dgm:prSet loTypeId="urn:microsoft.com/office/officeart/2005/8/layout/process4" loCatId="process" qsTypeId="urn:microsoft.com/office/officeart/2005/8/quickstyle/3d1" qsCatId="3D" csTypeId="urn:microsoft.com/office/officeart/2005/8/colors/accent1_2" csCatId="accent1" phldr="1"/>
      <dgm:spPr/>
      <dgm:t>
        <a:bodyPr/>
        <a:lstStyle/>
        <a:p>
          <a:endParaRPr lang="en-US"/>
        </a:p>
      </dgm:t>
    </dgm:pt>
    <dgm:pt modelId="{4F6F78BC-056D-4712-AE8A-D76AF898164D}">
      <dgm:prSet phldrT="[Text]"/>
      <dgm:spPr/>
      <dgm:t>
        <a:bodyPr/>
        <a:lstStyle/>
        <a:p>
          <a:r>
            <a:rPr lang="en-US" dirty="0" smtClean="0"/>
            <a:t>Read Image</a:t>
          </a:r>
          <a:endParaRPr lang="en-US" dirty="0"/>
        </a:p>
      </dgm:t>
    </dgm:pt>
    <dgm:pt modelId="{4AD522D3-878C-409B-9767-2EA465CEA099}" type="parTrans" cxnId="{B614A9BA-BF36-496C-BBA0-1C2264620A22}">
      <dgm:prSet/>
      <dgm:spPr/>
      <dgm:t>
        <a:bodyPr/>
        <a:lstStyle/>
        <a:p>
          <a:endParaRPr lang="en-US"/>
        </a:p>
      </dgm:t>
    </dgm:pt>
    <dgm:pt modelId="{0A0C18DD-A19A-415C-95D2-308C923E35E6}" type="sibTrans" cxnId="{B614A9BA-BF36-496C-BBA0-1C2264620A22}">
      <dgm:prSet/>
      <dgm:spPr/>
      <dgm:t>
        <a:bodyPr/>
        <a:lstStyle/>
        <a:p>
          <a:endParaRPr lang="en-US"/>
        </a:p>
      </dgm:t>
    </dgm:pt>
    <dgm:pt modelId="{D4654562-A696-44F9-B37E-AF7FF45702C0}">
      <dgm:prSet phldrT="[Text]"/>
      <dgm:spPr/>
      <dgm:t>
        <a:bodyPr/>
        <a:lstStyle/>
        <a:p>
          <a:r>
            <a:rPr lang="en-US" dirty="0" smtClean="0"/>
            <a:t>Color Detection</a:t>
          </a:r>
          <a:endParaRPr lang="en-US" dirty="0"/>
        </a:p>
      </dgm:t>
    </dgm:pt>
    <dgm:pt modelId="{0D0AF0E6-A967-4C42-B7A5-2761E8FC88EC}" type="parTrans" cxnId="{59BBCFC1-AEF0-40CF-B7CE-2E0294CCF428}">
      <dgm:prSet/>
      <dgm:spPr/>
      <dgm:t>
        <a:bodyPr/>
        <a:lstStyle/>
        <a:p>
          <a:endParaRPr lang="en-US"/>
        </a:p>
      </dgm:t>
    </dgm:pt>
    <dgm:pt modelId="{1B35D1E4-A952-4E0F-8AA2-193CF085E8DF}" type="sibTrans" cxnId="{59BBCFC1-AEF0-40CF-B7CE-2E0294CCF428}">
      <dgm:prSet/>
      <dgm:spPr/>
      <dgm:t>
        <a:bodyPr/>
        <a:lstStyle/>
        <a:p>
          <a:endParaRPr lang="en-US"/>
        </a:p>
      </dgm:t>
    </dgm:pt>
    <dgm:pt modelId="{314045D5-260B-496F-92FA-60BBD78037BD}">
      <dgm:prSet phldrT="[Text]"/>
      <dgm:spPr/>
      <dgm:t>
        <a:bodyPr/>
        <a:lstStyle/>
        <a:p>
          <a:r>
            <a:rPr lang="en-US" dirty="0" smtClean="0"/>
            <a:t>Pixel Detection</a:t>
          </a:r>
          <a:endParaRPr lang="en-US" dirty="0"/>
        </a:p>
      </dgm:t>
    </dgm:pt>
    <dgm:pt modelId="{DA32C7E8-8569-47CC-BF81-0C739C79E296}" type="sibTrans" cxnId="{A476CA9D-DCFB-4E30-BC55-8912865D8177}">
      <dgm:prSet/>
      <dgm:spPr/>
      <dgm:t>
        <a:bodyPr/>
        <a:lstStyle/>
        <a:p>
          <a:endParaRPr lang="en-US"/>
        </a:p>
      </dgm:t>
    </dgm:pt>
    <dgm:pt modelId="{9DBE4957-1789-489E-AD8C-2020E1A798B4}" type="parTrans" cxnId="{A476CA9D-DCFB-4E30-BC55-8912865D8177}">
      <dgm:prSet/>
      <dgm:spPr/>
      <dgm:t>
        <a:bodyPr/>
        <a:lstStyle/>
        <a:p>
          <a:endParaRPr lang="en-US"/>
        </a:p>
      </dgm:t>
    </dgm:pt>
    <dgm:pt modelId="{C946965C-2D0E-462A-8CCF-67F22322412F}" type="pres">
      <dgm:prSet presAssocID="{73C448C5-15E3-497E-8F4B-92ED04D9809E}" presName="Name0" presStyleCnt="0">
        <dgm:presLayoutVars>
          <dgm:dir/>
          <dgm:animLvl val="lvl"/>
          <dgm:resizeHandles val="exact"/>
        </dgm:presLayoutVars>
      </dgm:prSet>
      <dgm:spPr/>
      <dgm:t>
        <a:bodyPr/>
        <a:lstStyle/>
        <a:p>
          <a:endParaRPr lang="en-US"/>
        </a:p>
      </dgm:t>
    </dgm:pt>
    <dgm:pt modelId="{A910E6E4-4242-4BDE-A2DE-401DF3D67DA8}" type="pres">
      <dgm:prSet presAssocID="{D4654562-A696-44F9-B37E-AF7FF45702C0}" presName="boxAndChildren" presStyleCnt="0"/>
      <dgm:spPr/>
    </dgm:pt>
    <dgm:pt modelId="{3BF6C47D-E51E-4995-90CB-74FB0641D38B}" type="pres">
      <dgm:prSet presAssocID="{D4654562-A696-44F9-B37E-AF7FF45702C0}" presName="parentTextBox" presStyleLbl="node1" presStyleIdx="0" presStyleCnt="3"/>
      <dgm:spPr/>
      <dgm:t>
        <a:bodyPr/>
        <a:lstStyle/>
        <a:p>
          <a:endParaRPr lang="en-US"/>
        </a:p>
      </dgm:t>
    </dgm:pt>
    <dgm:pt modelId="{DFCB9825-3355-462F-825D-541B9C7A70D2}" type="pres">
      <dgm:prSet presAssocID="{DA32C7E8-8569-47CC-BF81-0C739C79E296}" presName="sp" presStyleCnt="0"/>
      <dgm:spPr/>
    </dgm:pt>
    <dgm:pt modelId="{2D70CF28-553B-4F02-8525-771D922739F6}" type="pres">
      <dgm:prSet presAssocID="{314045D5-260B-496F-92FA-60BBD78037BD}" presName="arrowAndChildren" presStyleCnt="0"/>
      <dgm:spPr/>
    </dgm:pt>
    <dgm:pt modelId="{7F0FF57E-635F-4A42-8172-A0D568E6B0B0}" type="pres">
      <dgm:prSet presAssocID="{314045D5-260B-496F-92FA-60BBD78037BD}" presName="parentTextArrow" presStyleLbl="node1" presStyleIdx="1" presStyleCnt="3" custLinFactNeighborX="-13158" custLinFactNeighborY="-1604"/>
      <dgm:spPr/>
      <dgm:t>
        <a:bodyPr/>
        <a:lstStyle/>
        <a:p>
          <a:endParaRPr lang="en-US"/>
        </a:p>
      </dgm:t>
    </dgm:pt>
    <dgm:pt modelId="{164DA672-3C54-499F-B42C-01517418F37F}" type="pres">
      <dgm:prSet presAssocID="{0A0C18DD-A19A-415C-95D2-308C923E35E6}" presName="sp" presStyleCnt="0"/>
      <dgm:spPr/>
    </dgm:pt>
    <dgm:pt modelId="{2D8DE41E-02E2-4D79-9A3F-F9320BAC8941}" type="pres">
      <dgm:prSet presAssocID="{4F6F78BC-056D-4712-AE8A-D76AF898164D}" presName="arrowAndChildren" presStyleCnt="0"/>
      <dgm:spPr/>
    </dgm:pt>
    <dgm:pt modelId="{FFF3576E-F22A-4C53-B712-1C44C9245FB1}" type="pres">
      <dgm:prSet presAssocID="{4F6F78BC-056D-4712-AE8A-D76AF898164D}" presName="parentTextArrow" presStyleLbl="node1" presStyleIdx="2" presStyleCnt="3"/>
      <dgm:spPr/>
      <dgm:t>
        <a:bodyPr/>
        <a:lstStyle/>
        <a:p>
          <a:endParaRPr lang="en-US"/>
        </a:p>
      </dgm:t>
    </dgm:pt>
  </dgm:ptLst>
  <dgm:cxnLst>
    <dgm:cxn modelId="{59BBCFC1-AEF0-40CF-B7CE-2E0294CCF428}" srcId="{73C448C5-15E3-497E-8F4B-92ED04D9809E}" destId="{D4654562-A696-44F9-B37E-AF7FF45702C0}" srcOrd="2" destOrd="0" parTransId="{0D0AF0E6-A967-4C42-B7A5-2761E8FC88EC}" sibTransId="{1B35D1E4-A952-4E0F-8AA2-193CF085E8DF}"/>
    <dgm:cxn modelId="{48700424-734C-488F-BBEF-079CE0A564D4}" type="presOf" srcId="{4F6F78BC-056D-4712-AE8A-D76AF898164D}" destId="{FFF3576E-F22A-4C53-B712-1C44C9245FB1}" srcOrd="0" destOrd="0" presId="urn:microsoft.com/office/officeart/2005/8/layout/process4"/>
    <dgm:cxn modelId="{1DDC3048-839D-4E37-9A37-162EBED4867E}" type="presOf" srcId="{314045D5-260B-496F-92FA-60BBD78037BD}" destId="{7F0FF57E-635F-4A42-8172-A0D568E6B0B0}" srcOrd="0" destOrd="0" presId="urn:microsoft.com/office/officeart/2005/8/layout/process4"/>
    <dgm:cxn modelId="{B614A9BA-BF36-496C-BBA0-1C2264620A22}" srcId="{73C448C5-15E3-497E-8F4B-92ED04D9809E}" destId="{4F6F78BC-056D-4712-AE8A-D76AF898164D}" srcOrd="0" destOrd="0" parTransId="{4AD522D3-878C-409B-9767-2EA465CEA099}" sibTransId="{0A0C18DD-A19A-415C-95D2-308C923E35E6}"/>
    <dgm:cxn modelId="{8DECE518-50D8-42EF-9592-C29AEC3EEFFA}" type="presOf" srcId="{73C448C5-15E3-497E-8F4B-92ED04D9809E}" destId="{C946965C-2D0E-462A-8CCF-67F22322412F}" srcOrd="0" destOrd="0" presId="urn:microsoft.com/office/officeart/2005/8/layout/process4"/>
    <dgm:cxn modelId="{BA39A7EF-3D0F-4289-8A13-976276FA94A0}" type="presOf" srcId="{D4654562-A696-44F9-B37E-AF7FF45702C0}" destId="{3BF6C47D-E51E-4995-90CB-74FB0641D38B}" srcOrd="0" destOrd="0" presId="urn:microsoft.com/office/officeart/2005/8/layout/process4"/>
    <dgm:cxn modelId="{A476CA9D-DCFB-4E30-BC55-8912865D8177}" srcId="{73C448C5-15E3-497E-8F4B-92ED04D9809E}" destId="{314045D5-260B-496F-92FA-60BBD78037BD}" srcOrd="1" destOrd="0" parTransId="{9DBE4957-1789-489E-AD8C-2020E1A798B4}" sibTransId="{DA32C7E8-8569-47CC-BF81-0C739C79E296}"/>
    <dgm:cxn modelId="{FC729CB6-765C-42DE-A26E-8D920B6215B0}" type="presParOf" srcId="{C946965C-2D0E-462A-8CCF-67F22322412F}" destId="{A910E6E4-4242-4BDE-A2DE-401DF3D67DA8}" srcOrd="0" destOrd="0" presId="urn:microsoft.com/office/officeart/2005/8/layout/process4"/>
    <dgm:cxn modelId="{626DA9FF-AD38-4CDE-BC19-68FDCC8661BC}" type="presParOf" srcId="{A910E6E4-4242-4BDE-A2DE-401DF3D67DA8}" destId="{3BF6C47D-E51E-4995-90CB-74FB0641D38B}" srcOrd="0" destOrd="0" presId="urn:microsoft.com/office/officeart/2005/8/layout/process4"/>
    <dgm:cxn modelId="{39C1F046-03E1-4184-A978-DE119FC41E5E}" type="presParOf" srcId="{C946965C-2D0E-462A-8CCF-67F22322412F}" destId="{DFCB9825-3355-462F-825D-541B9C7A70D2}" srcOrd="1" destOrd="0" presId="urn:microsoft.com/office/officeart/2005/8/layout/process4"/>
    <dgm:cxn modelId="{D094432F-7758-4231-BC2D-48CA898B16EB}" type="presParOf" srcId="{C946965C-2D0E-462A-8CCF-67F22322412F}" destId="{2D70CF28-553B-4F02-8525-771D922739F6}" srcOrd="2" destOrd="0" presId="urn:microsoft.com/office/officeart/2005/8/layout/process4"/>
    <dgm:cxn modelId="{BDE92F70-A71B-43CC-8D58-74810F475E3C}" type="presParOf" srcId="{2D70CF28-553B-4F02-8525-771D922739F6}" destId="{7F0FF57E-635F-4A42-8172-A0D568E6B0B0}" srcOrd="0" destOrd="0" presId="urn:microsoft.com/office/officeart/2005/8/layout/process4"/>
    <dgm:cxn modelId="{BB6C26FD-17D8-4ADB-9AB6-7E4CD15AD743}" type="presParOf" srcId="{C946965C-2D0E-462A-8CCF-67F22322412F}" destId="{164DA672-3C54-499F-B42C-01517418F37F}" srcOrd="3" destOrd="0" presId="urn:microsoft.com/office/officeart/2005/8/layout/process4"/>
    <dgm:cxn modelId="{7A3969DD-0EE3-4DB4-AF37-B0ECC18A0E15}" type="presParOf" srcId="{C946965C-2D0E-462A-8CCF-67F22322412F}" destId="{2D8DE41E-02E2-4D79-9A3F-F9320BAC8941}" srcOrd="4" destOrd="0" presId="urn:microsoft.com/office/officeart/2005/8/layout/process4"/>
    <dgm:cxn modelId="{4AE6B612-522B-4F33-86FE-47CA4FE8AE9A}" type="presParOf" srcId="{2D8DE41E-02E2-4D79-9A3F-F9320BAC8941}" destId="{FFF3576E-F22A-4C53-B712-1C44C9245FB1}"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F6C47D-E51E-4995-90CB-74FB0641D38B}">
      <dsp:nvSpPr>
        <dsp:cNvPr id="0" name=""/>
        <dsp:cNvSpPr/>
      </dsp:nvSpPr>
      <dsp:spPr>
        <a:xfrm>
          <a:off x="0" y="2982708"/>
          <a:ext cx="5486400" cy="978991"/>
        </a:xfrm>
        <a:prstGeom prst="rect">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Color Detection</a:t>
          </a:r>
          <a:endParaRPr lang="en-US" sz="3400" kern="1200" dirty="0"/>
        </a:p>
      </dsp:txBody>
      <dsp:txXfrm>
        <a:off x="0" y="2982708"/>
        <a:ext cx="5486400" cy="978991"/>
      </dsp:txXfrm>
    </dsp:sp>
    <dsp:sp modelId="{7F0FF57E-635F-4A42-8172-A0D568E6B0B0}">
      <dsp:nvSpPr>
        <dsp:cNvPr id="0" name=""/>
        <dsp:cNvSpPr/>
      </dsp:nvSpPr>
      <dsp:spPr>
        <a:xfrm rot="10800000">
          <a:off x="0" y="1467553"/>
          <a:ext cx="5486400" cy="1505688"/>
        </a:xfrm>
        <a:prstGeom prst="upArrowCallout">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Pixel Detection</a:t>
          </a:r>
          <a:endParaRPr lang="en-US" sz="3400" kern="1200" dirty="0"/>
        </a:p>
      </dsp:txBody>
      <dsp:txXfrm rot="10800000">
        <a:off x="0" y="1467553"/>
        <a:ext cx="5486400" cy="1505688"/>
      </dsp:txXfrm>
    </dsp:sp>
    <dsp:sp modelId="{FFF3576E-F22A-4C53-B712-1C44C9245FB1}">
      <dsp:nvSpPr>
        <dsp:cNvPr id="0" name=""/>
        <dsp:cNvSpPr/>
      </dsp:nvSpPr>
      <dsp:spPr>
        <a:xfrm rot="10800000">
          <a:off x="0" y="700"/>
          <a:ext cx="5486400" cy="1505688"/>
        </a:xfrm>
        <a:prstGeom prst="upArrowCallout">
          <a:avLst/>
        </a:prstGeom>
        <a:gradFill rotWithShape="0">
          <a:gsLst>
            <a:gs pos="0">
              <a:schemeClr val="accent1">
                <a:hueOff val="0"/>
                <a:satOff val="0"/>
                <a:lumOff val="0"/>
                <a:alphaOff val="0"/>
                <a:shade val="63000"/>
                <a:satMod val="165000"/>
              </a:schemeClr>
            </a:gs>
            <a:gs pos="30000">
              <a:schemeClr val="accent1">
                <a:hueOff val="0"/>
                <a:satOff val="0"/>
                <a:lumOff val="0"/>
                <a:alphaOff val="0"/>
                <a:shade val="58000"/>
                <a:satMod val="165000"/>
              </a:schemeClr>
            </a:gs>
            <a:gs pos="75000">
              <a:schemeClr val="accent1">
                <a:hueOff val="0"/>
                <a:satOff val="0"/>
                <a:lumOff val="0"/>
                <a:alphaOff val="0"/>
                <a:shade val="30000"/>
                <a:satMod val="175000"/>
              </a:schemeClr>
            </a:gs>
            <a:gs pos="100000">
              <a:schemeClr val="accent1">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Read Image</a:t>
          </a:r>
          <a:endParaRPr lang="en-US" sz="3400" kern="1200" dirty="0"/>
        </a:p>
      </dsp:txBody>
      <dsp:txXfrm rot="10800000">
        <a:off x="0" y="700"/>
        <a:ext cx="5486400" cy="15056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68B064-01B5-49AF-81D3-166D48205788}" type="datetimeFigureOut">
              <a:rPr lang="en-US" smtClean="0"/>
              <a:t>06-May-21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Sinhgad College of Engineering, Department of Comp. Engineering,2020-21</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EE55B7-5DD8-484C-99D7-D3EB6DA391C3}"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6B860-8D2E-43B1-8C35-FF31F5B03693}" type="datetimeFigureOut">
              <a:rPr lang="en-US" smtClean="0"/>
              <a:t>06-May-21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Sinhgad College of Engineering, Department of Comp. Engineering,2020-21</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92389-D9E3-4FC2-A3C2-7EA5B903BC07}"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692389-D9E3-4FC2-A3C2-7EA5B903BC07}"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9A692389-D9E3-4FC2-A3C2-7EA5B903BC0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692389-D9E3-4FC2-A3C2-7EA5B903BC0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692389-D9E3-4FC2-A3C2-7EA5B903BC07}"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8BD29EC-D93A-469C-A0C5-6328AB296B1B}" type="datetime1">
              <a:rPr lang="en-US" smtClean="0"/>
              <a:t>06-May-21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Sinhgad College of Engineering, Department of Comp. Engineering,2020-21</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3AE755E-1CC6-4530-BD74-59198B6681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6144F9A-4797-455A-AE5D-8A47D08807FA}" type="datetime1">
              <a:rPr lang="en-US" smtClean="0"/>
              <a:t>06-May-21</a:t>
            </a:fld>
            <a:endParaRPr lang="en-US"/>
          </a:p>
        </p:txBody>
      </p:sp>
      <p:sp>
        <p:nvSpPr>
          <p:cNvPr id="5" name="Footer Placeholder 4"/>
          <p:cNvSpPr>
            <a:spLocks noGrp="1"/>
          </p:cNvSpPr>
          <p:nvPr>
            <p:ph type="ftr" sz="quarter" idx="11"/>
          </p:nvPr>
        </p:nvSpPr>
        <p:spPr/>
        <p:txBody>
          <a:bodyPr/>
          <a:lstStyle/>
          <a:p>
            <a:r>
              <a:rPr lang="en-US" smtClean="0"/>
              <a:t>Sinhgad College of Engineering, Department of Comp. Engineering,2020-21</a:t>
            </a:r>
            <a:endParaRPr lang="en-US"/>
          </a:p>
        </p:txBody>
      </p:sp>
      <p:sp>
        <p:nvSpPr>
          <p:cNvPr id="6" name="Slide Number Placeholder 5"/>
          <p:cNvSpPr>
            <a:spLocks noGrp="1"/>
          </p:cNvSpPr>
          <p:nvPr>
            <p:ph type="sldNum" sz="quarter" idx="12"/>
          </p:nvPr>
        </p:nvSpPr>
        <p:spPr/>
        <p:txBody>
          <a:bodyPr/>
          <a:lstStyle/>
          <a:p>
            <a:fld id="{F3AE755E-1CC6-4530-BD74-59198B6681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3AD673-3847-4A7A-A27B-4FF008035BD6}" type="datetime1">
              <a:rPr lang="en-US" smtClean="0"/>
              <a:t>06-May-21</a:t>
            </a:fld>
            <a:endParaRPr lang="en-US"/>
          </a:p>
        </p:txBody>
      </p:sp>
      <p:sp>
        <p:nvSpPr>
          <p:cNvPr id="5" name="Footer Placeholder 4"/>
          <p:cNvSpPr>
            <a:spLocks noGrp="1"/>
          </p:cNvSpPr>
          <p:nvPr>
            <p:ph type="ftr" sz="quarter" idx="11"/>
          </p:nvPr>
        </p:nvSpPr>
        <p:spPr/>
        <p:txBody>
          <a:bodyPr/>
          <a:lstStyle/>
          <a:p>
            <a:r>
              <a:rPr lang="en-US" smtClean="0"/>
              <a:t>Sinhgad College of Engineering, Department of Comp. Engineering,2020-21</a:t>
            </a:r>
            <a:endParaRPr lang="en-US"/>
          </a:p>
        </p:txBody>
      </p:sp>
      <p:sp>
        <p:nvSpPr>
          <p:cNvPr id="6" name="Slide Number Placeholder 5"/>
          <p:cNvSpPr>
            <a:spLocks noGrp="1"/>
          </p:cNvSpPr>
          <p:nvPr>
            <p:ph type="sldNum" sz="quarter" idx="12"/>
          </p:nvPr>
        </p:nvSpPr>
        <p:spPr/>
        <p:txBody>
          <a:bodyPr/>
          <a:lstStyle/>
          <a:p>
            <a:fld id="{F3AE755E-1CC6-4530-BD74-59198B6681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FF816E3-A454-4757-A3CF-3B91EC9F8407}" type="datetime1">
              <a:rPr lang="en-US" smtClean="0"/>
              <a:t>06-May-21</a:t>
            </a:fld>
            <a:endParaRPr lang="en-US"/>
          </a:p>
        </p:txBody>
      </p:sp>
      <p:sp>
        <p:nvSpPr>
          <p:cNvPr id="9" name="Slide Number Placeholder 8"/>
          <p:cNvSpPr>
            <a:spLocks noGrp="1"/>
          </p:cNvSpPr>
          <p:nvPr>
            <p:ph type="sldNum" sz="quarter" idx="15"/>
          </p:nvPr>
        </p:nvSpPr>
        <p:spPr/>
        <p:txBody>
          <a:bodyPr rtlCol="0"/>
          <a:lstStyle/>
          <a:p>
            <a:fld id="{F3AE755E-1CC6-4530-BD74-59198B668152}"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Sinhgad College of Engineering, Department of Comp. Engineering,2020-21</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F8EABFA-F8FA-4090-9C5E-7DB0CAA372E2}" type="datetime1">
              <a:rPr lang="en-US" smtClean="0"/>
              <a:t>06-May-21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Sinhgad College of Engineering, Department of Comp. Engineering,2020-21</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3AE755E-1CC6-4530-BD74-59198B6681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8295D5-F83F-42CA-9400-990424A89218}" type="datetime1">
              <a:rPr lang="en-US" smtClean="0"/>
              <a:t>06-May-21</a:t>
            </a:fld>
            <a:endParaRPr lang="en-US"/>
          </a:p>
        </p:txBody>
      </p:sp>
      <p:sp>
        <p:nvSpPr>
          <p:cNvPr id="6" name="Footer Placeholder 5"/>
          <p:cNvSpPr>
            <a:spLocks noGrp="1"/>
          </p:cNvSpPr>
          <p:nvPr>
            <p:ph type="ftr" sz="quarter" idx="11"/>
          </p:nvPr>
        </p:nvSpPr>
        <p:spPr/>
        <p:txBody>
          <a:bodyPr/>
          <a:lstStyle/>
          <a:p>
            <a:r>
              <a:rPr lang="en-US" smtClean="0"/>
              <a:t>Sinhgad College of Engineering, Department of Comp. Engineering,2020-21</a:t>
            </a:r>
            <a:endParaRPr lang="en-US"/>
          </a:p>
        </p:txBody>
      </p:sp>
      <p:sp>
        <p:nvSpPr>
          <p:cNvPr id="7" name="Slide Number Placeholder 6"/>
          <p:cNvSpPr>
            <a:spLocks noGrp="1"/>
          </p:cNvSpPr>
          <p:nvPr>
            <p:ph type="sldNum" sz="quarter" idx="12"/>
          </p:nvPr>
        </p:nvSpPr>
        <p:spPr/>
        <p:txBody>
          <a:bodyPr/>
          <a:lstStyle/>
          <a:p>
            <a:fld id="{F3AE755E-1CC6-4530-BD74-59198B66815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C819803-3748-432B-880E-D40404C2F1A6}" type="datetime1">
              <a:rPr lang="en-US" smtClean="0"/>
              <a:t>06-May-21</a:t>
            </a:fld>
            <a:endParaRPr lang="en-US"/>
          </a:p>
        </p:txBody>
      </p:sp>
      <p:sp>
        <p:nvSpPr>
          <p:cNvPr id="8" name="Footer Placeholder 7"/>
          <p:cNvSpPr>
            <a:spLocks noGrp="1"/>
          </p:cNvSpPr>
          <p:nvPr>
            <p:ph type="ftr" sz="quarter" idx="11"/>
          </p:nvPr>
        </p:nvSpPr>
        <p:spPr/>
        <p:txBody>
          <a:bodyPr/>
          <a:lstStyle/>
          <a:p>
            <a:r>
              <a:rPr lang="en-US" smtClean="0"/>
              <a:t>Sinhgad College of Engineering, Department of Comp. Engineering,2020-21</a:t>
            </a:r>
            <a:endParaRPr lang="en-US"/>
          </a:p>
        </p:txBody>
      </p:sp>
      <p:sp>
        <p:nvSpPr>
          <p:cNvPr id="9" name="Slide Number Placeholder 8"/>
          <p:cNvSpPr>
            <a:spLocks noGrp="1"/>
          </p:cNvSpPr>
          <p:nvPr>
            <p:ph type="sldNum" sz="quarter" idx="12"/>
          </p:nvPr>
        </p:nvSpPr>
        <p:spPr/>
        <p:txBody>
          <a:bodyPr/>
          <a:lstStyle/>
          <a:p>
            <a:fld id="{F3AE755E-1CC6-4530-BD74-59198B66815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CC1E4E6-9EB2-4D37-ACE8-797633718D48}" type="datetime1">
              <a:rPr lang="en-US" smtClean="0"/>
              <a:t>06-May-21</a:t>
            </a:fld>
            <a:endParaRPr lang="en-US"/>
          </a:p>
        </p:txBody>
      </p:sp>
      <p:sp>
        <p:nvSpPr>
          <p:cNvPr id="7" name="Slide Number Placeholder 6"/>
          <p:cNvSpPr>
            <a:spLocks noGrp="1"/>
          </p:cNvSpPr>
          <p:nvPr>
            <p:ph type="sldNum" sz="quarter" idx="11"/>
          </p:nvPr>
        </p:nvSpPr>
        <p:spPr/>
        <p:txBody>
          <a:bodyPr rtlCol="0"/>
          <a:lstStyle/>
          <a:p>
            <a:fld id="{F3AE755E-1CC6-4530-BD74-59198B668152}"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Sinhgad College of Engineering, Department of Comp. Engineering,2020-21</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58CC5-73AA-4A4D-A0CA-BA9408EC3C84}" type="datetime1">
              <a:rPr lang="en-US" smtClean="0"/>
              <a:t>06-May-21</a:t>
            </a:fld>
            <a:endParaRPr lang="en-US"/>
          </a:p>
        </p:txBody>
      </p:sp>
      <p:sp>
        <p:nvSpPr>
          <p:cNvPr id="3" name="Footer Placeholder 2"/>
          <p:cNvSpPr>
            <a:spLocks noGrp="1"/>
          </p:cNvSpPr>
          <p:nvPr>
            <p:ph type="ftr" sz="quarter" idx="11"/>
          </p:nvPr>
        </p:nvSpPr>
        <p:spPr/>
        <p:txBody>
          <a:bodyPr/>
          <a:lstStyle/>
          <a:p>
            <a:r>
              <a:rPr lang="en-US" smtClean="0"/>
              <a:t>Sinhgad College of Engineering, Department of Comp. Engineering,2020-21</a:t>
            </a:r>
            <a:endParaRPr lang="en-US"/>
          </a:p>
        </p:txBody>
      </p:sp>
      <p:sp>
        <p:nvSpPr>
          <p:cNvPr id="4" name="Slide Number Placeholder 3"/>
          <p:cNvSpPr>
            <a:spLocks noGrp="1"/>
          </p:cNvSpPr>
          <p:nvPr>
            <p:ph type="sldNum" sz="quarter" idx="12"/>
          </p:nvPr>
        </p:nvSpPr>
        <p:spPr/>
        <p:txBody>
          <a:bodyPr/>
          <a:lstStyle/>
          <a:p>
            <a:fld id="{F3AE755E-1CC6-4530-BD74-59198B6681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93C9A29-7702-4F41-B2B1-828CA0EB02AF}" type="datetime1">
              <a:rPr lang="en-US" smtClean="0"/>
              <a:t>06-May-21</a:t>
            </a:fld>
            <a:endParaRPr lang="en-US"/>
          </a:p>
        </p:txBody>
      </p:sp>
      <p:sp>
        <p:nvSpPr>
          <p:cNvPr id="22" name="Slide Number Placeholder 21"/>
          <p:cNvSpPr>
            <a:spLocks noGrp="1"/>
          </p:cNvSpPr>
          <p:nvPr>
            <p:ph type="sldNum" sz="quarter" idx="15"/>
          </p:nvPr>
        </p:nvSpPr>
        <p:spPr/>
        <p:txBody>
          <a:bodyPr rtlCol="0"/>
          <a:lstStyle/>
          <a:p>
            <a:fld id="{F3AE755E-1CC6-4530-BD74-59198B668152}"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Sinhgad College of Engineering, Department of Comp. Engineering,2020-21</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92BABB6-FEEA-4B92-B686-CC469E377A3A}" type="datetime1">
              <a:rPr lang="en-US" smtClean="0"/>
              <a:t>06-May-21</a:t>
            </a:fld>
            <a:endParaRPr lang="en-US"/>
          </a:p>
        </p:txBody>
      </p:sp>
      <p:sp>
        <p:nvSpPr>
          <p:cNvPr id="18" name="Slide Number Placeholder 17"/>
          <p:cNvSpPr>
            <a:spLocks noGrp="1"/>
          </p:cNvSpPr>
          <p:nvPr>
            <p:ph type="sldNum" sz="quarter" idx="11"/>
          </p:nvPr>
        </p:nvSpPr>
        <p:spPr/>
        <p:txBody>
          <a:bodyPr rtlCol="0"/>
          <a:lstStyle/>
          <a:p>
            <a:fld id="{F3AE755E-1CC6-4530-BD74-59198B668152}"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Sinhgad College of Engineering, Department of Comp. Engineering,2020-21</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F5F52E9-65F1-44F3-A0C7-0A4CA716E69B}" type="datetime1">
              <a:rPr lang="en-US" smtClean="0"/>
              <a:t>06-May-21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Sinhgad College of Engineering, Department of Comp. Engineering,2020-21</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AE755E-1CC6-4530-BD74-59198B6681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1600200"/>
            <a:ext cx="6538970" cy="2585323"/>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Mini Project</a:t>
            </a:r>
          </a:p>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a:t>
            </a:r>
          </a:p>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“Color Detection”</a:t>
            </a:r>
            <a:endPar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Slide Number Placeholder 7"/>
          <p:cNvSpPr>
            <a:spLocks noGrp="1"/>
          </p:cNvSpPr>
          <p:nvPr>
            <p:ph type="sldNum" sz="quarter" idx="11"/>
          </p:nvPr>
        </p:nvSpPr>
        <p:spPr/>
        <p:txBody>
          <a:bodyPr/>
          <a:lstStyle/>
          <a:p>
            <a:fld id="{F3AE755E-1CC6-4530-BD74-59198B668152}" type="slidenum">
              <a:rPr lang="en-US" smtClean="0"/>
              <a:pPr/>
              <a:t>1</a:t>
            </a:fld>
            <a:endParaRPr lang="en-US"/>
          </a:p>
        </p:txBody>
      </p:sp>
      <p:pic>
        <p:nvPicPr>
          <p:cNvPr id="4098" name="Picture 2" descr="C:\Program Files (x86)\Microsoft Office\MEDIA\CAGCAT10\j0299125.wmf"/>
          <p:cNvPicPr>
            <a:picLocks noChangeAspect="1" noChangeArrowheads="1"/>
          </p:cNvPicPr>
          <p:nvPr/>
        </p:nvPicPr>
        <p:blipFill>
          <a:blip r:embed="rId3" cstate="print"/>
          <a:srcRect/>
          <a:stretch>
            <a:fillRect/>
          </a:stretch>
        </p:blipFill>
        <p:spPr bwMode="auto">
          <a:xfrm>
            <a:off x="7391400" y="304800"/>
            <a:ext cx="1219200" cy="1805026"/>
          </a:xfrm>
          <a:prstGeom prst="rect">
            <a:avLst/>
          </a:prstGeom>
          <a:noFill/>
        </p:spPr>
      </p:pic>
      <p:pic>
        <p:nvPicPr>
          <p:cNvPr id="11" name="Picture 3" descr="C:\Program Files (x86)\Microsoft Office\MEDIA\CAGCAT10\j0298897.wmf"/>
          <p:cNvPicPr>
            <a:picLocks noChangeAspect="1" noChangeArrowheads="1"/>
          </p:cNvPicPr>
          <p:nvPr/>
        </p:nvPicPr>
        <p:blipFill>
          <a:blip r:embed="rId4" cstate="print"/>
          <a:srcRect/>
          <a:stretch>
            <a:fillRect/>
          </a:stretch>
        </p:blipFill>
        <p:spPr bwMode="auto">
          <a:xfrm>
            <a:off x="381000" y="4953000"/>
            <a:ext cx="1806854" cy="1578254"/>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2362200"/>
            <a:ext cx="6400800" cy="1200329"/>
          </a:xfrm>
          <a:prstGeom prst="rect">
            <a:avLst/>
          </a:prstGeom>
          <a:noFill/>
          <a:effectLst>
            <a:glow rad="101600">
              <a:schemeClr val="accent1">
                <a:satMod val="175000"/>
                <a:alpha val="40000"/>
              </a:schemeClr>
            </a:glow>
          </a:effectLst>
        </p:spPr>
        <p:txBody>
          <a:bodyPr wrap="square" lIns="91440" tIns="45720" rIns="91440" bIns="45720">
            <a:spAutoFit/>
          </a:bodyPr>
          <a:lstStyle/>
          <a:p>
            <a:pPr algn="ctr"/>
            <a:r>
              <a:rPr lang="en-US" sz="72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0000" endA="300" endPos="50000" dist="60007" dir="5400000" sy="-100000" algn="bl" rotWithShape="0"/>
                </a:effectLst>
              </a:rPr>
              <a:t>Thank You…</a:t>
            </a:r>
            <a:endParaRPr lang="en-US" sz="72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0000" endA="300" endPos="50000" dist="60007" dir="5400000" sy="-100000" algn="bl" rotWithShape="0"/>
              </a:effectLst>
            </a:endParaRPr>
          </a:p>
        </p:txBody>
      </p:sp>
      <p:sp>
        <p:nvSpPr>
          <p:cNvPr id="4" name="TextBox 3"/>
          <p:cNvSpPr txBox="1"/>
          <p:nvPr/>
        </p:nvSpPr>
        <p:spPr>
          <a:xfrm>
            <a:off x="4495800" y="4800600"/>
            <a:ext cx="4419600" cy="1200329"/>
          </a:xfrm>
          <a:prstGeom prst="rect">
            <a:avLst/>
          </a:prstGeom>
          <a:noFill/>
        </p:spPr>
        <p:txBody>
          <a:bodyPr wrap="square" rtlCol="0">
            <a:spAutoFit/>
          </a:bodyPr>
          <a:lstStyle/>
          <a:p>
            <a:r>
              <a:rPr lang="en-US" dirty="0" smtClean="0"/>
              <a:t>Presented By- </a:t>
            </a:r>
            <a:endParaRPr lang="en-US" dirty="0" smtClean="0"/>
          </a:p>
          <a:p>
            <a:pPr>
              <a:buFont typeface="Wingdings" pitchFamily="2" charset="2"/>
              <a:buChar char="§"/>
            </a:pPr>
            <a:r>
              <a:rPr lang="en-US" dirty="0" smtClean="0"/>
              <a:t> </a:t>
            </a:r>
            <a:r>
              <a:rPr lang="en-US" dirty="0" err="1" smtClean="0"/>
              <a:t>Yash</a:t>
            </a:r>
            <a:r>
              <a:rPr lang="en-US" dirty="0" smtClean="0"/>
              <a:t> </a:t>
            </a:r>
            <a:r>
              <a:rPr lang="en-US" dirty="0" err="1" smtClean="0"/>
              <a:t>Golawar</a:t>
            </a:r>
            <a:r>
              <a:rPr lang="en-US" dirty="0" smtClean="0"/>
              <a:t> (T150234259)</a:t>
            </a:r>
            <a:endParaRPr lang="en-US" dirty="0" smtClean="0"/>
          </a:p>
          <a:p>
            <a:pPr>
              <a:buFont typeface="Wingdings" pitchFamily="2" charset="2"/>
              <a:buChar char="§"/>
            </a:pPr>
            <a:r>
              <a:rPr lang="en-US" dirty="0" smtClean="0"/>
              <a:t> </a:t>
            </a:r>
            <a:r>
              <a:rPr lang="en-US" dirty="0" err="1" smtClean="0"/>
              <a:t>Yashkumar</a:t>
            </a:r>
            <a:r>
              <a:rPr lang="en-US" dirty="0" smtClean="0"/>
              <a:t> </a:t>
            </a:r>
            <a:r>
              <a:rPr lang="en-US" dirty="0" err="1" smtClean="0"/>
              <a:t>Sawarkar</a:t>
            </a:r>
            <a:r>
              <a:rPr lang="en-US" dirty="0" smtClean="0"/>
              <a:t> (T150234369)</a:t>
            </a:r>
            <a:endParaRPr lang="en-US" dirty="0" smtClean="0"/>
          </a:p>
          <a:p>
            <a:pPr>
              <a:buFont typeface="Wingdings" pitchFamily="2" charset="2"/>
              <a:buChar char="§"/>
            </a:pPr>
            <a:r>
              <a:rPr lang="en-US" dirty="0"/>
              <a:t> </a:t>
            </a:r>
            <a:r>
              <a:rPr lang="en-US" dirty="0" err="1" smtClean="0"/>
              <a:t>Arvind</a:t>
            </a:r>
            <a:r>
              <a:rPr lang="en-US" dirty="0" smtClean="0"/>
              <a:t> </a:t>
            </a:r>
            <a:r>
              <a:rPr lang="en-US" dirty="0" err="1" smtClean="0"/>
              <a:t>Patkal</a:t>
            </a:r>
            <a:r>
              <a:rPr lang="en-US" dirty="0" smtClean="0"/>
              <a:t> (T150234225)</a:t>
            </a:r>
            <a:endParaRPr lang="en-US" dirty="0"/>
          </a:p>
        </p:txBody>
      </p:sp>
      <p:sp>
        <p:nvSpPr>
          <p:cNvPr id="5" name="TextBox 4"/>
          <p:cNvSpPr txBox="1"/>
          <p:nvPr/>
        </p:nvSpPr>
        <p:spPr>
          <a:xfrm>
            <a:off x="152400" y="5105400"/>
            <a:ext cx="2667000" cy="646331"/>
          </a:xfrm>
          <a:prstGeom prst="rect">
            <a:avLst/>
          </a:prstGeom>
          <a:noFill/>
        </p:spPr>
        <p:txBody>
          <a:bodyPr wrap="square" rtlCol="0">
            <a:spAutoFit/>
          </a:bodyPr>
          <a:lstStyle/>
          <a:p>
            <a:r>
              <a:rPr lang="en-US" dirty="0" smtClean="0"/>
              <a:t>Guided by-</a:t>
            </a:r>
          </a:p>
          <a:p>
            <a:r>
              <a:rPr lang="en-US" dirty="0" smtClean="0"/>
              <a:t>Prof. </a:t>
            </a:r>
            <a:r>
              <a:rPr lang="en-US" dirty="0" err="1" smtClean="0"/>
              <a:t>Sakeeb</a:t>
            </a:r>
            <a:r>
              <a:rPr lang="en-US" dirty="0" smtClean="0"/>
              <a:t> Sheikh</a:t>
            </a:r>
            <a:endParaRPr lang="en-US" dirty="0"/>
          </a:p>
        </p:txBody>
      </p:sp>
      <p:sp>
        <p:nvSpPr>
          <p:cNvPr id="8" name="Slide Number Placeholder 7"/>
          <p:cNvSpPr>
            <a:spLocks noGrp="1"/>
          </p:cNvSpPr>
          <p:nvPr>
            <p:ph type="sldNum" sz="quarter" idx="11"/>
          </p:nvPr>
        </p:nvSpPr>
        <p:spPr/>
        <p:txBody>
          <a:bodyPr/>
          <a:lstStyle/>
          <a:p>
            <a:fld id="{F3AE755E-1CC6-4530-BD74-59198B668152}" type="slidenum">
              <a:rPr lang="en-US" smtClean="0"/>
              <a:pPr/>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DT2HPJGNWS9Y3.jpg"/>
          <p:cNvPicPr>
            <a:picLocks noChangeAspect="1"/>
          </p:cNvPicPr>
          <p:nvPr/>
        </p:nvPicPr>
        <p:blipFill>
          <a:blip r:embed="rId3" cstate="print"/>
          <a:stretch>
            <a:fillRect/>
          </a:stretch>
        </p:blipFill>
        <p:spPr>
          <a:xfrm>
            <a:off x="1143000" y="838200"/>
            <a:ext cx="6781800" cy="5086350"/>
          </a:xfrm>
          <a:prstGeom prst="rect">
            <a:avLst/>
          </a:prstGeom>
        </p:spPr>
      </p:pic>
      <p:sp>
        <p:nvSpPr>
          <p:cNvPr id="6" name="Slide Number Placeholder 5"/>
          <p:cNvSpPr>
            <a:spLocks noGrp="1"/>
          </p:cNvSpPr>
          <p:nvPr>
            <p:ph type="sldNum" sz="quarter" idx="12"/>
          </p:nvPr>
        </p:nvSpPr>
        <p:spPr/>
        <p:txBody>
          <a:bodyPr/>
          <a:lstStyle/>
          <a:p>
            <a:fld id="{F3AE755E-1CC6-4530-BD74-59198B668152}"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AE755E-1CC6-4530-BD74-59198B668152}"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914400"/>
            <a:ext cx="7543800" cy="4955203"/>
          </a:xfrm>
          <a:prstGeom prst="rect">
            <a:avLst/>
          </a:prstGeom>
          <a:noFill/>
        </p:spPr>
        <p:txBody>
          <a:bodyPr wrap="square" rtlCol="0">
            <a:spAutoFit/>
          </a:bodyPr>
          <a:lstStyle/>
          <a:p>
            <a:pPr algn="ctr">
              <a:buFont typeface="Wingdings" pitchFamily="2" charset="2"/>
              <a:buChar char="Ø"/>
            </a:pPr>
            <a:r>
              <a:rPr lang="en-US" sz="2800" b="1" dirty="0" smtClean="0">
                <a:cs typeface="Times New Roman" pitchFamily="18" charset="0"/>
              </a:rPr>
              <a:t> INTRODUCTION TO OPEN CV</a:t>
            </a:r>
          </a:p>
          <a:p>
            <a:pPr algn="ctr"/>
            <a:endParaRPr lang="en-US" sz="2400" b="1" dirty="0" smtClean="0">
              <a:cs typeface="Times New Roman" pitchFamily="18" charset="0"/>
            </a:endParaRPr>
          </a:p>
          <a:p>
            <a:r>
              <a:rPr lang="en-US" sz="2400" dirty="0" err="1" smtClean="0">
                <a:cs typeface="Times New Roman" pitchFamily="18" charset="0"/>
              </a:rPr>
              <a:t>OpenCV</a:t>
            </a:r>
            <a:r>
              <a:rPr lang="en-US" sz="2400" dirty="0" smtClean="0">
                <a:cs typeface="Times New Roman" pitchFamily="18" charset="0"/>
              </a:rPr>
              <a:t> is Open Computer Vision Library. It was initially launched in 1999 by Intel. With more</a:t>
            </a:r>
          </a:p>
          <a:p>
            <a:r>
              <a:rPr lang="en-US" sz="2400" dirty="0" smtClean="0">
                <a:cs typeface="Times New Roman" pitchFamily="18" charset="0"/>
              </a:rPr>
              <a:t>updates, it has been modified since then to aim for the real-time computer vision. This library has been written under programming languages like C and C+. It can be easily run on operating systems Windows and Linux. This library can be easily interface with programming languages like Python, MATLAB, Ruby and others as well. Along with </a:t>
            </a:r>
            <a:r>
              <a:rPr lang="en-US" sz="2400" dirty="0" err="1" smtClean="0">
                <a:cs typeface="Times New Roman" pitchFamily="18" charset="0"/>
              </a:rPr>
              <a:t>Numpy</a:t>
            </a:r>
            <a:r>
              <a:rPr lang="en-US" sz="2400" dirty="0" smtClean="0">
                <a:cs typeface="Times New Roman" pitchFamily="18" charset="0"/>
              </a:rPr>
              <a:t>  and Python image processing (color detection) can be performed at ease.</a:t>
            </a:r>
            <a:endParaRPr lang="en-US" sz="2400" dirty="0">
              <a:cs typeface="Times New Roman" pitchFamily="18" charset="0"/>
            </a:endParaRPr>
          </a:p>
        </p:txBody>
      </p:sp>
      <p:sp>
        <p:nvSpPr>
          <p:cNvPr id="6" name="Slide Number Placeholder 5"/>
          <p:cNvSpPr>
            <a:spLocks noGrp="1"/>
          </p:cNvSpPr>
          <p:nvPr>
            <p:ph type="sldNum" sz="quarter" idx="12"/>
          </p:nvPr>
        </p:nvSpPr>
        <p:spPr/>
        <p:txBody>
          <a:bodyPr/>
          <a:lstStyle/>
          <a:p>
            <a:fld id="{F3AE755E-1CC6-4530-BD74-59198B66815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3AE755E-1CC6-4530-BD74-59198B668152}" type="slidenum">
              <a:rPr lang="en-US" smtClean="0"/>
              <a:pPr/>
              <a:t>5</a:t>
            </a:fld>
            <a:endParaRPr lang="en-US"/>
          </a:p>
        </p:txBody>
      </p:sp>
      <p:sp>
        <p:nvSpPr>
          <p:cNvPr id="4" name="TextBox 3"/>
          <p:cNvSpPr txBox="1"/>
          <p:nvPr/>
        </p:nvSpPr>
        <p:spPr>
          <a:xfrm>
            <a:off x="685800" y="1524000"/>
            <a:ext cx="7391400" cy="4832092"/>
          </a:xfrm>
          <a:prstGeom prst="rect">
            <a:avLst/>
          </a:prstGeom>
          <a:noFill/>
        </p:spPr>
        <p:txBody>
          <a:bodyPr wrap="square" rtlCol="0">
            <a:spAutoFit/>
          </a:bodyPr>
          <a:lstStyle/>
          <a:p>
            <a:r>
              <a:rPr lang="en-US" sz="2800" dirty="0" smtClean="0">
                <a:latin typeface="Times New Roman" pitchFamily="18" charset="0"/>
                <a:cs typeface="Times New Roman" pitchFamily="18" charset="0"/>
              </a:rPr>
              <a:t>Advantages for using Python as fundamental</a:t>
            </a:r>
          </a:p>
          <a:p>
            <a:r>
              <a:rPr lang="en-US" sz="2800" dirty="0" smtClean="0">
                <a:latin typeface="Times New Roman" pitchFamily="18" charset="0"/>
                <a:cs typeface="Times New Roman" pitchFamily="18" charset="0"/>
              </a:rPr>
              <a:t>language for </a:t>
            </a:r>
            <a:r>
              <a:rPr lang="en-US" sz="2800" dirty="0" smtClean="0">
                <a:latin typeface="Times New Roman" pitchFamily="18" charset="0"/>
                <a:cs typeface="Times New Roman" pitchFamily="18" charset="0"/>
              </a:rPr>
              <a:t>Color </a:t>
            </a:r>
            <a:r>
              <a:rPr lang="en-US" sz="2800" dirty="0" smtClean="0">
                <a:latin typeface="Times New Roman" pitchFamily="18" charset="0"/>
                <a:cs typeface="Times New Roman" pitchFamily="18" charset="0"/>
              </a:rPr>
              <a:t>Detection are:</a:t>
            </a: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Open Source</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User friendly Data structures</a:t>
            </a:r>
            <a:r>
              <a:rPr lang="en-US" sz="2800" dirty="0" smtClean="0">
                <a:latin typeface="Times New Roman" pitchFamily="18" charset="0"/>
                <a:cs typeface="Times New Roman" pitchFamily="18" charset="0"/>
              </a:rPr>
              <a:t>.</a:t>
            </a:r>
          </a:p>
          <a:p>
            <a:pPr>
              <a:buFont typeface="Wingdings" pitchFamily="2" charset="2"/>
              <a:buChar char="q"/>
            </a:pPr>
            <a:r>
              <a:rPr lang="en-US" sz="2800" dirty="0" smtClean="0">
                <a:latin typeface="Times New Roman" pitchFamily="18" charset="0"/>
                <a:cs typeface="Times New Roman" pitchFamily="18" charset="0"/>
              </a:rPr>
              <a:t> Productivity &amp; Speed.</a:t>
            </a: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Simple and elegant Object-oriented</a:t>
            </a:r>
          </a:p>
          <a:p>
            <a:r>
              <a:rPr lang="en-US" sz="2800" dirty="0" smtClean="0">
                <a:latin typeface="Times New Roman" pitchFamily="18" charset="0"/>
                <a:cs typeface="Times New Roman" pitchFamily="18" charset="0"/>
              </a:rPr>
              <a:t>programming</a:t>
            </a:r>
            <a:r>
              <a:rPr lang="en-US" sz="2800" dirty="0" smtClean="0">
                <a:latin typeface="Times New Roman" pitchFamily="18" charset="0"/>
                <a:cs typeface="Times New Roman" pitchFamily="18" charset="0"/>
              </a:rPr>
              <a:t>.</a:t>
            </a: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Third </a:t>
            </a:r>
            <a:r>
              <a:rPr lang="en-US" sz="2800" dirty="0" smtClean="0">
                <a:latin typeface="Times New Roman" pitchFamily="18" charset="0"/>
                <a:cs typeface="Times New Roman" pitchFamily="18" charset="0"/>
              </a:rPr>
              <a:t>Party Modules </a:t>
            </a:r>
            <a:r>
              <a:rPr lang="en-US" sz="2800" dirty="0" smtClean="0">
                <a:latin typeface="Times New Roman" pitchFamily="18" charset="0"/>
                <a:cs typeface="Times New Roman" pitchFamily="18" charset="0"/>
              </a:rPr>
              <a:t>present.</a:t>
            </a: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Extensive Support Libraries</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More choices in graphics packages and toolsets.</a:t>
            </a:r>
            <a:endParaRPr lang="en-US" sz="2800" dirty="0">
              <a:latin typeface="Times New Roman" pitchFamily="18" charset="0"/>
              <a:cs typeface="Times New Roman" pitchFamily="18" charset="0"/>
            </a:endParaRPr>
          </a:p>
        </p:txBody>
      </p:sp>
      <p:sp>
        <p:nvSpPr>
          <p:cNvPr id="5" name="Rectangle 4"/>
          <p:cNvSpPr/>
          <p:nvPr/>
        </p:nvSpPr>
        <p:spPr>
          <a:xfrm>
            <a:off x="1752600" y="381000"/>
            <a:ext cx="4923143" cy="923330"/>
          </a:xfrm>
          <a:prstGeom prst="rect">
            <a:avLst/>
          </a:prstGeom>
          <a:noFill/>
        </p:spPr>
        <p:txBody>
          <a:bodyPr wrap="non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Why Python?</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pic>
        <p:nvPicPr>
          <p:cNvPr id="3075" name="Picture 3" descr="C:\Program Files (x86)\Microsoft Office\MEDIA\CAGCAT10\j0301252.wmf"/>
          <p:cNvPicPr>
            <a:picLocks noChangeAspect="1" noChangeArrowheads="1"/>
          </p:cNvPicPr>
          <p:nvPr/>
        </p:nvPicPr>
        <p:blipFill>
          <a:blip r:embed="rId2" cstate="print"/>
          <a:srcRect/>
          <a:stretch>
            <a:fillRect/>
          </a:stretch>
        </p:blipFill>
        <p:spPr bwMode="auto">
          <a:xfrm>
            <a:off x="6705600" y="2514600"/>
            <a:ext cx="1781262" cy="15239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AE755E-1CC6-4530-BD74-59198B668152}" type="slidenum">
              <a:rPr lang="en-US" smtClean="0"/>
              <a:pPr/>
              <a:t>6</a:t>
            </a:fld>
            <a:endParaRPr lang="en-US"/>
          </a:p>
        </p:txBody>
      </p:sp>
      <p:sp>
        <p:nvSpPr>
          <p:cNvPr id="3" name="TextBox 2"/>
          <p:cNvSpPr txBox="1"/>
          <p:nvPr/>
        </p:nvSpPr>
        <p:spPr>
          <a:xfrm>
            <a:off x="762000" y="1752600"/>
            <a:ext cx="6705600" cy="4191000"/>
          </a:xfrm>
          <a:prstGeom prst="rect">
            <a:avLst/>
          </a:prstGeom>
          <a:noFill/>
        </p:spPr>
        <p:txBody>
          <a:bodyPr wrap="square" rtlCol="0">
            <a:spAutoFit/>
          </a:bodyPr>
          <a:lstStyle/>
          <a:p>
            <a:r>
              <a:rPr lang="en-US" sz="2400" dirty="0" smtClean="0">
                <a:latin typeface="Times New Roman" pitchFamily="18" charset="0"/>
                <a:cs typeface="Times New Roman" pitchFamily="18" charset="0"/>
              </a:rPr>
              <a:t>Color detection is the process of detecting the name of any color. Well, for humans this is an extremely easy task but for computers, it is not straight forward. Human eyes and brains work together to translate light into color. Light receptors that are present in our eyes transmit the signal to the brain. Our brain then recognizes the color. Since childhood, we have mapped certain lights with their color names. We will be using the somewhat same strategy to detect color names.</a:t>
            </a:r>
          </a:p>
          <a:p>
            <a:endParaRPr lang="en-US" dirty="0"/>
          </a:p>
        </p:txBody>
      </p:sp>
      <p:sp>
        <p:nvSpPr>
          <p:cNvPr id="4" name="Rectangle 3"/>
          <p:cNvSpPr/>
          <p:nvPr/>
        </p:nvSpPr>
        <p:spPr>
          <a:xfrm>
            <a:off x="533400" y="304800"/>
            <a:ext cx="8077200" cy="923330"/>
          </a:xfrm>
          <a:prstGeom prst="rect">
            <a:avLst/>
          </a:prstGeom>
          <a:noFill/>
        </p:spPr>
        <p:txBody>
          <a:bodyPr wrap="square" lIns="91440" tIns="45720" rIns="91440" bIns="45720">
            <a:spAutoFit/>
          </a:bodyPr>
          <a:lstStyle/>
          <a:p>
            <a:pPr algn="ctr"/>
            <a:r>
              <a:rPr lang="en-US" sz="5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rPr>
              <a:t>What is Color Detection?</a:t>
            </a:r>
            <a:endParaRPr lang="en-US" sz="54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Times New Roman" pitchFamily="18" charset="0"/>
              <a:cs typeface="Times New Roman" pitchFamily="18" charset="0"/>
            </a:endParaRPr>
          </a:p>
        </p:txBody>
      </p:sp>
      <p:pic>
        <p:nvPicPr>
          <p:cNvPr id="1026" name="Picture 2" descr="C:\Program Files (x86)\Microsoft Office\MEDIA\CAGCAT10\j0216516.wmf"/>
          <p:cNvPicPr>
            <a:picLocks noChangeAspect="1" noChangeArrowheads="1"/>
          </p:cNvPicPr>
          <p:nvPr/>
        </p:nvPicPr>
        <p:blipFill>
          <a:blip r:embed="rId2" cstate="print"/>
          <a:srcRect/>
          <a:stretch>
            <a:fillRect/>
          </a:stretch>
        </p:blipFill>
        <p:spPr bwMode="auto">
          <a:xfrm>
            <a:off x="6629400" y="5266030"/>
            <a:ext cx="1375283" cy="159197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209800" y="1905000"/>
          <a:ext cx="54864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533400" y="533400"/>
            <a:ext cx="8001000" cy="646331"/>
          </a:xfrm>
          <a:prstGeom prst="rect">
            <a:avLst/>
          </a:prstGeom>
          <a:noFill/>
          <a:ln w="28575">
            <a:noFill/>
          </a:ln>
        </p:spPr>
        <p:txBody>
          <a:bodyPr wrap="square" rtlCol="0">
            <a:spAutoFit/>
          </a:bodyPr>
          <a:lstStyle/>
          <a:p>
            <a:pPr>
              <a:buFont typeface="Wingdings" pitchFamily="2" charset="2"/>
              <a:buChar char="Ø"/>
            </a:pPr>
            <a:r>
              <a:rPr lang="en-US" sz="3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Flowchart For Color Detection</a:t>
            </a:r>
            <a:endParaRPr lang="en-US" sz="3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Slide Number Placeholder 7"/>
          <p:cNvSpPr>
            <a:spLocks noGrp="1"/>
          </p:cNvSpPr>
          <p:nvPr>
            <p:ph type="sldNum" sz="quarter" idx="11"/>
          </p:nvPr>
        </p:nvSpPr>
        <p:spPr/>
        <p:txBody>
          <a:bodyPr/>
          <a:lstStyle/>
          <a:p>
            <a:fld id="{F3AE755E-1CC6-4530-BD74-59198B66815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AE755E-1CC6-4530-BD74-59198B668152}" type="slidenum">
              <a:rPr lang="en-US" smtClean="0"/>
              <a:pPr/>
              <a:t>8</a:t>
            </a:fld>
            <a:endParaRPr lang="en-US"/>
          </a:p>
        </p:txBody>
      </p:sp>
      <p:sp>
        <p:nvSpPr>
          <p:cNvPr id="3" name="TextBox 2"/>
          <p:cNvSpPr txBox="1"/>
          <p:nvPr/>
        </p:nvSpPr>
        <p:spPr>
          <a:xfrm>
            <a:off x="533400" y="152400"/>
            <a:ext cx="7848600" cy="6463308"/>
          </a:xfrm>
          <a:prstGeom prst="rect">
            <a:avLst/>
          </a:prstGeom>
          <a:noFill/>
        </p:spPr>
        <p:txBody>
          <a:bodyPr wrap="square" rtlCol="0">
            <a:spAutoFit/>
          </a:bodyPr>
          <a:lstStyle/>
          <a:p>
            <a:pPr>
              <a:buFont typeface="Wingdings" pitchFamily="2" charset="2"/>
              <a:buChar char="Ø"/>
            </a:pPr>
            <a:r>
              <a:rPr lang="en-US" dirty="0" smtClean="0"/>
              <a:t> </a:t>
            </a:r>
            <a:r>
              <a:rPr lang="en-US" sz="2000" b="1" dirty="0" smtClean="0">
                <a:latin typeface="Times New Roman" pitchFamily="18" charset="0"/>
                <a:cs typeface="Times New Roman" pitchFamily="18" charset="0"/>
              </a:rPr>
              <a:t>COLOR DETECTION: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Here we take a </a:t>
            </a:r>
            <a:r>
              <a:rPr lang="en-US" dirty="0" smtClean="0">
                <a:latin typeface="Times New Roman" pitchFamily="18" charset="0"/>
                <a:cs typeface="Times New Roman" pitchFamily="18" charset="0"/>
              </a:rPr>
              <a:t>colored </a:t>
            </a:r>
            <a:r>
              <a:rPr lang="en-US" dirty="0" smtClean="0">
                <a:latin typeface="Times New Roman" pitchFamily="18" charset="0"/>
                <a:cs typeface="Times New Roman" pitchFamily="18" charset="0"/>
              </a:rPr>
              <a:t>image of 3 channel (RED,GREEN,BLUE). So each pixel has a RED </a:t>
            </a:r>
            <a:r>
              <a:rPr lang="en-US" dirty="0" smtClean="0">
                <a:latin typeface="Times New Roman" pitchFamily="18" charset="0"/>
                <a:cs typeface="Times New Roman" pitchFamily="18" charset="0"/>
              </a:rPr>
              <a:t>value, GREEN </a:t>
            </a:r>
            <a:r>
              <a:rPr lang="en-US" dirty="0" smtClean="0">
                <a:latin typeface="Times New Roman" pitchFamily="18" charset="0"/>
                <a:cs typeface="Times New Roman" pitchFamily="18" charset="0"/>
              </a:rPr>
              <a:t>and BLUE value. Our aim is to retrieve these values from an image to determine the color of the pixel.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EXAMPLE: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RED </a:t>
            </a:r>
            <a:r>
              <a:rPr lang="en-US" dirty="0" smtClean="0">
                <a:latin typeface="Times New Roman" pitchFamily="18" charset="0"/>
                <a:cs typeface="Times New Roman" pitchFamily="18" charset="0"/>
              </a:rPr>
              <a:t>pixel means RED =255,GREEN=0, BLUE=0 in a pure red pixel</a:t>
            </a:r>
            <a:r>
              <a:rPr lang="en-US" dirty="0" smtClean="0">
                <a:latin typeface="Times New Roman" pitchFamily="18" charset="0"/>
                <a:cs typeface="Times New Roman" pitchFamily="18" charset="0"/>
              </a:rPr>
              <a:t>. However </a:t>
            </a:r>
            <a:r>
              <a:rPr lang="en-US" dirty="0" smtClean="0">
                <a:latin typeface="Times New Roman" pitchFamily="18" charset="0"/>
                <a:cs typeface="Times New Roman" pitchFamily="18" charset="0"/>
              </a:rPr>
              <a:t>in reality there will be green and blue components too</a:t>
            </a:r>
            <a:r>
              <a:rPr lang="en-US" b="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Some basic </a:t>
            </a:r>
            <a:r>
              <a:rPr lang="en-US" b="1" dirty="0" smtClean="0">
                <a:latin typeface="Times New Roman" pitchFamily="18" charset="0"/>
                <a:cs typeface="Times New Roman" pitchFamily="18" charset="0"/>
              </a:rPr>
              <a:t>commands:</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 Create a window: </a:t>
            </a:r>
          </a:p>
          <a:p>
            <a:r>
              <a:rPr lang="en-US"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v2.NamedWindow</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Color Detector")</a:t>
            </a: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Load an image: </a:t>
            </a:r>
          </a:p>
          <a:p>
            <a:r>
              <a:rPr lang="en-US" dirty="0" err="1" smtClean="0">
                <a:latin typeface="Times New Roman" pitchFamily="18" charset="0"/>
                <a:cs typeface="Times New Roman" pitchFamily="18" charset="0"/>
              </a:rPr>
              <a:t>img_path</a:t>
            </a:r>
            <a:r>
              <a:rPr lang="en-US" dirty="0" smtClean="0">
                <a:latin typeface="Times New Roman" pitchFamily="18" charset="0"/>
                <a:cs typeface="Times New Roman" pitchFamily="18" charset="0"/>
              </a:rPr>
              <a:t> = "img.jpg"</a:t>
            </a:r>
          </a:p>
          <a:p>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 cv2.imread(</a:t>
            </a:r>
            <a:r>
              <a:rPr lang="en-US" dirty="0" err="1" smtClean="0">
                <a:latin typeface="Times New Roman" pitchFamily="18" charset="0"/>
                <a:cs typeface="Times New Roman" pitchFamily="18" charset="0"/>
              </a:rPr>
              <a:t>img_path</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Display an image: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cv2.imshow("Color detector", </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Close a window: </a:t>
            </a:r>
          </a:p>
          <a:p>
            <a:r>
              <a:rPr lang="en-US" dirty="0" smtClean="0">
                <a:latin typeface="Times New Roman" pitchFamily="18" charset="0"/>
                <a:cs typeface="Times New Roman" pitchFamily="18" charset="0"/>
              </a:rPr>
              <a:t>cv2.destroyAllWindows()</a:t>
            </a:r>
            <a:endParaRPr lang="en-US" dirty="0">
              <a:latin typeface="Times New Roman" pitchFamily="18" charset="0"/>
              <a:cs typeface="Times New Roman" pitchFamily="18" charset="0"/>
            </a:endParaRPr>
          </a:p>
        </p:txBody>
      </p:sp>
      <p:pic>
        <p:nvPicPr>
          <p:cNvPr id="2054" name="Picture 6" descr="C:\Program Files (x86)\Microsoft Office\MEDIA\CAGCAT10\j0199805.wmf"/>
          <p:cNvPicPr>
            <a:picLocks noChangeAspect="1" noChangeArrowheads="1"/>
          </p:cNvPicPr>
          <p:nvPr/>
        </p:nvPicPr>
        <p:blipFill>
          <a:blip r:embed="rId2" cstate="print"/>
          <a:srcRect/>
          <a:stretch>
            <a:fillRect/>
          </a:stretch>
        </p:blipFill>
        <p:spPr bwMode="auto">
          <a:xfrm flipH="1">
            <a:off x="6553200" y="4114800"/>
            <a:ext cx="1789481" cy="180319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AE755E-1CC6-4530-BD74-59198B668152}" type="slidenum">
              <a:rPr lang="en-US" smtClean="0"/>
              <a:pPr/>
              <a:t>9</a:t>
            </a:fld>
            <a:endParaRPr lang="en-US"/>
          </a:p>
        </p:txBody>
      </p:sp>
      <p:pic>
        <p:nvPicPr>
          <p:cNvPr id="5" name="Picture 4" descr="op.PNG"/>
          <p:cNvPicPr>
            <a:picLocks noChangeAspect="1"/>
          </p:cNvPicPr>
          <p:nvPr/>
        </p:nvPicPr>
        <p:blipFill>
          <a:blip r:embed="rId2" cstate="print"/>
          <a:srcRect t="5521" r="23333"/>
          <a:stretch>
            <a:fillRect/>
          </a:stretch>
        </p:blipFill>
        <p:spPr>
          <a:xfrm>
            <a:off x="457200" y="838199"/>
            <a:ext cx="8229600" cy="5636477"/>
          </a:xfrm>
          <a:prstGeom prst="rect">
            <a:avLst/>
          </a:prstGeom>
        </p:spPr>
      </p:pic>
      <p:sp>
        <p:nvSpPr>
          <p:cNvPr id="7" name="TextBox 6"/>
          <p:cNvSpPr txBox="1"/>
          <p:nvPr/>
        </p:nvSpPr>
        <p:spPr>
          <a:xfrm>
            <a:off x="1905000" y="152400"/>
            <a:ext cx="2590800" cy="584775"/>
          </a:xfrm>
          <a:prstGeom prst="rect">
            <a:avLst/>
          </a:prstGeom>
          <a:noFill/>
        </p:spPr>
        <p:txBody>
          <a:bodyPr wrap="square" rtlCol="0">
            <a:spAutoFit/>
          </a:bodyPr>
          <a:lstStyle/>
          <a:p>
            <a:pPr>
              <a:buFont typeface="Wingdings" pitchFamily="2" charset="2"/>
              <a:buChar char="Ø"/>
            </a:pPr>
            <a:r>
              <a:rPr lang="en-US" sz="3200" dirty="0" smtClean="0">
                <a:latin typeface="Times New Roman" pitchFamily="18" charset="0"/>
                <a:cs typeface="Times New Roman" pitchFamily="18" charset="0"/>
              </a:rPr>
              <a:t> OUTPUT</a:t>
            </a:r>
            <a:endParaRPr lang="en-US" sz="32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1E1E1E"/>
      </a:dk1>
      <a:lt1>
        <a:sysClr val="window" lastClr="FCFCFC"/>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1E1E1E"/>
      </a:dk1>
      <a:lt1>
        <a:sysClr val="window" lastClr="FCFCF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1E1E1E"/>
      </a:dk1>
      <a:lt1>
        <a:sysClr val="window" lastClr="FCFCF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89</TotalTime>
  <Words>441</Words>
  <Application>Microsoft Office PowerPoint</Application>
  <PresentationFormat>On-screen Show (4:3)</PresentationFormat>
  <Paragraphs>66</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65</cp:revision>
  <dcterms:created xsi:type="dcterms:W3CDTF">2021-05-05T17:48:00Z</dcterms:created>
  <dcterms:modified xsi:type="dcterms:W3CDTF">2021-05-06T04:34:08Z</dcterms:modified>
</cp:coreProperties>
</file>