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256" r:id="rId2"/>
    <p:sldId id="262" r:id="rId3"/>
    <p:sldId id="257" r:id="rId4"/>
    <p:sldId id="332" r:id="rId5"/>
    <p:sldId id="334" r:id="rId6"/>
    <p:sldId id="335" r:id="rId7"/>
    <p:sldId id="336" r:id="rId8"/>
    <p:sldId id="333" r:id="rId9"/>
    <p:sldId id="337" r:id="rId10"/>
    <p:sldId id="338" r:id="rId11"/>
    <p:sldId id="263" r:id="rId12"/>
    <p:sldId id="339" r:id="rId13"/>
    <p:sldId id="340" r:id="rId14"/>
    <p:sldId id="341" r:id="rId15"/>
    <p:sldId id="266" r:id="rId16"/>
    <p:sldId id="330" r:id="rId17"/>
    <p:sldId id="329" r:id="rId18"/>
  </p:sldIdLst>
  <p:sldSz cx="9144000" cy="6858000" type="screen4x3"/>
  <p:notesSz cx="7559675" cy="10691813"/>
  <p:defaultTextStyle>
    <a:defPPr>
      <a:defRPr lang="en-US"/>
    </a:defPPr>
    <a:lvl1pPr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1pPr>
    <a:lvl2pPr marL="742950" indent="-28575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2pPr>
    <a:lvl3pPr marL="1143000" indent="-22860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3pPr>
    <a:lvl4pPr marL="1600200" indent="-22860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4pPr>
    <a:lvl5pPr marL="2057400" indent="-228600" algn="l" defTabSz="449263" rtl="0" fontAlgn="base">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DejaVu Sans" charset="0"/>
      </a:defRPr>
    </a:lvl5pPr>
    <a:lvl6pPr marL="2286000" algn="l" defTabSz="914400" rtl="0" eaLnBrk="1" latinLnBrk="0" hangingPunct="1">
      <a:defRPr kern="1200">
        <a:solidFill>
          <a:schemeClr val="tx1"/>
        </a:solidFill>
        <a:latin typeface="Arial" charset="0"/>
        <a:ea typeface="+mn-ea"/>
        <a:cs typeface="DejaVu Sans" charset="0"/>
      </a:defRPr>
    </a:lvl6pPr>
    <a:lvl7pPr marL="2743200" algn="l" defTabSz="914400" rtl="0" eaLnBrk="1" latinLnBrk="0" hangingPunct="1">
      <a:defRPr kern="1200">
        <a:solidFill>
          <a:schemeClr val="tx1"/>
        </a:solidFill>
        <a:latin typeface="Arial" charset="0"/>
        <a:ea typeface="+mn-ea"/>
        <a:cs typeface="DejaVu Sans" charset="0"/>
      </a:defRPr>
    </a:lvl7pPr>
    <a:lvl8pPr marL="3200400" algn="l" defTabSz="914400" rtl="0" eaLnBrk="1" latinLnBrk="0" hangingPunct="1">
      <a:defRPr kern="1200">
        <a:solidFill>
          <a:schemeClr val="tx1"/>
        </a:solidFill>
        <a:latin typeface="Arial" charset="0"/>
        <a:ea typeface="+mn-ea"/>
        <a:cs typeface="DejaVu Sans" charset="0"/>
      </a:defRPr>
    </a:lvl8pPr>
    <a:lvl9pPr marL="3657600" algn="l" defTabSz="914400" rtl="0" eaLnBrk="1" latinLnBrk="0" hangingPunct="1">
      <a:defRPr kern="1200">
        <a:solidFill>
          <a:schemeClr val="tx1"/>
        </a:solidFill>
        <a:latin typeface="Arial"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984" y="16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IN" dirty="0"/>
          </a:p>
        </p:txBody>
      </p:sp>
      <p:sp>
        <p:nvSpPr>
          <p:cNvPr id="2052" name="Rectangle 4"/>
          <p:cNvSpPr>
            <a:spLocks noGrp="1" noChangeArrowheads="1"/>
          </p:cNvSpPr>
          <p:nvPr>
            <p:ph type="dt"/>
          </p:nvPr>
        </p:nvSpPr>
        <p:spPr bwMode="auto">
          <a:xfrm>
            <a:off x="427990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IN" dirty="0"/>
          </a:p>
        </p:txBody>
      </p:sp>
      <p:sp>
        <p:nvSpPr>
          <p:cNvPr id="2053" name="Rectangle 5"/>
          <p:cNvSpPr>
            <a:spLocks noGrp="1" noChangeArrowheads="1"/>
          </p:cNvSpPr>
          <p:nvPr>
            <p:ph type="ftr"/>
          </p:nvPr>
        </p:nvSpPr>
        <p:spPr bwMode="auto">
          <a:xfrm>
            <a:off x="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endParaRPr lang="en-IN" dirty="0"/>
          </a:p>
        </p:txBody>
      </p:sp>
      <p:sp>
        <p:nvSpPr>
          <p:cNvPr id="2054" name="Rectangle 6"/>
          <p:cNvSpPr>
            <a:spLocks noGrp="1" noChangeArrowheads="1"/>
          </p:cNvSpPr>
          <p:nvPr>
            <p:ph type="sldNum"/>
          </p:nvPr>
        </p:nvSpPr>
        <p:spPr bwMode="auto">
          <a:xfrm>
            <a:off x="427990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hangingPunct="0">
              <a:tabLst>
                <a:tab pos="723900" algn="l"/>
                <a:tab pos="1447800" algn="l"/>
                <a:tab pos="2171700" algn="l"/>
                <a:tab pos="2895600" algn="l"/>
              </a:tabLst>
              <a:defRPr sz="1400" smtClean="0">
                <a:solidFill>
                  <a:srgbClr val="000000"/>
                </a:solidFill>
                <a:latin typeface="Times New Roman" pitchFamily="16" charset="0"/>
                <a:ea typeface="DejaVu Sans" charset="0"/>
                <a:cs typeface="DejaVu Sans" charset="0"/>
              </a:defRPr>
            </a:lvl1pPr>
          </a:lstStyle>
          <a:p>
            <a:pPr>
              <a:defRPr/>
            </a:pPr>
            <a:fld id="{43A6CD20-CA3A-4033-9979-470BBD99ADE8}" type="slidenum">
              <a:rPr lang="en-IN"/>
              <a:pPr>
                <a:defRPr/>
              </a:pPr>
              <a:t>‹#›</a:t>
            </a:fld>
            <a:endParaRPr lang="en-IN" dirty="0"/>
          </a:p>
        </p:txBody>
      </p:sp>
    </p:spTree>
    <p:extLst>
      <p:ext uri="{BB962C8B-B14F-4D97-AF65-F5344CB8AC3E}">
        <p14:creationId xmlns:p14="http://schemas.microsoft.com/office/powerpoint/2010/main" val="398453525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p>
            <a:fld id="{A670E4BD-9031-4CCF-B370-02F09B1EAC32}" type="slidenum">
              <a:rPr lang="en-IN"/>
              <a:pPr/>
              <a:t>1</a:t>
            </a:fld>
            <a:endParaRPr lang="en-IN"/>
          </a:p>
        </p:txBody>
      </p:sp>
      <p:sp>
        <p:nvSpPr>
          <p:cNvPr id="102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404655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10</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3859929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11</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410311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12</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395458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13</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231332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14</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265915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15</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156171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16</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3492326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17</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32766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p:spPr>
        <p:txBody>
          <a:bodyPr/>
          <a:lstStyle/>
          <a:p>
            <a:fld id="{FE20F711-38EE-4C96-A697-EFA0C12320BD}" type="slidenum">
              <a:rPr lang="en-IN"/>
              <a:pPr/>
              <a:t>2</a:t>
            </a:fld>
            <a:endParaRPr lang="en-IN"/>
          </a:p>
        </p:txBody>
      </p:sp>
      <p:sp>
        <p:nvSpPr>
          <p:cNvPr id="112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1268"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57803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3</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50427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4</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42885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5</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306377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6</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329808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7</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3617570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8</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788031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12D8C964-9224-40D7-B030-CEA00D6D36E8}" type="slidenum">
              <a:rPr lang="en-IN"/>
              <a:pPr/>
              <a:t>9</a:t>
            </a:fld>
            <a:endParaRPr lang="en-IN"/>
          </a:p>
        </p:txBody>
      </p:sp>
      <p:sp>
        <p:nvSpPr>
          <p:cNvPr id="122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txBox="1">
            <a:spLocks noGrp="1" noChangeArrowheads="1"/>
          </p:cNvSpPr>
          <p:nvPr>
            <p:ph type="body" idx="1"/>
          </p:nvPr>
        </p:nvSpPr>
        <p:spPr>
          <a:xfrm>
            <a:off x="755650" y="5078413"/>
            <a:ext cx="6048375" cy="4811712"/>
          </a:xfrm>
          <a:noFill/>
          <a:ln/>
        </p:spPr>
        <p:txBody>
          <a:bodyPr wrap="none" anchor="ctr"/>
          <a:lstStyle/>
          <a:p>
            <a:endParaRPr lang="en-US" smtClean="0"/>
          </a:p>
        </p:txBody>
      </p:sp>
    </p:spTree>
    <p:extLst>
      <p:ext uri="{BB962C8B-B14F-4D97-AF65-F5344CB8AC3E}">
        <p14:creationId xmlns:p14="http://schemas.microsoft.com/office/powerpoint/2010/main" val="142447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06F30E3A-75A1-46CD-B431-066FBCA83104}" type="slidenum">
              <a:rPr lang="en-US"/>
              <a:pPr>
                <a:defRPr/>
              </a:pPr>
              <a:t>‹#›</a:t>
            </a:fld>
            <a:endParaRPr lang="en-US"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587EF83E-8BAC-4960-A7B8-BB6D6FB4708D}" type="slidenum">
              <a:rPr lang="en-US"/>
              <a:pPr>
                <a:defRPr/>
              </a:pPr>
              <a:t>‹#›</a:t>
            </a:fld>
            <a:endParaRPr 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30425"/>
            <a:ext cx="1941513" cy="3506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30425"/>
            <a:ext cx="5676900" cy="3506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D66CC3A8-B91E-403D-9D48-3154F065274F}" type="slidenum">
              <a:rPr lang="en-US"/>
              <a:pPr>
                <a:defRPr/>
              </a:pPr>
              <a:t>‹#›</a:t>
            </a:fld>
            <a:endParaRPr lang="en-US"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4"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5" name="Rectangle 5"/>
          <p:cNvSpPr>
            <a:spLocks noGrp="1" noChangeArrowheads="1"/>
          </p:cNvSpPr>
          <p:nvPr>
            <p:ph type="sldNum" idx="12"/>
          </p:nvPr>
        </p:nvSpPr>
        <p:spPr>
          <a:ln/>
        </p:spPr>
        <p:txBody>
          <a:bodyPr/>
          <a:lstStyle>
            <a:lvl1pPr>
              <a:defRPr/>
            </a:lvl1pPr>
          </a:lstStyle>
          <a:p>
            <a:pPr>
              <a:defRPr/>
            </a:pPr>
            <a:fld id="{AA8715BC-4B90-4B97-9640-9282B5078A0C}" type="slidenum">
              <a:rPr lang="en-US"/>
              <a:pPr>
                <a:defRPr/>
              </a:pPr>
              <a:t>‹#›</a:t>
            </a:fld>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6C05805C-019D-4BE9-8175-0A58AEB44733}" type="slidenum">
              <a:rPr lang="en-US"/>
              <a:pPr>
                <a:defRPr/>
              </a:pPr>
              <a:t>‹#›</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6" name="Rectangle 5"/>
          <p:cNvSpPr>
            <a:spLocks noGrp="1" noChangeArrowheads="1"/>
          </p:cNvSpPr>
          <p:nvPr>
            <p:ph type="sldNum" idx="12"/>
          </p:nvPr>
        </p:nvSpPr>
        <p:spPr>
          <a:ln/>
        </p:spPr>
        <p:txBody>
          <a:bodyPr/>
          <a:lstStyle>
            <a:lvl1pPr>
              <a:defRPr/>
            </a:lvl1pPr>
          </a:lstStyle>
          <a:p>
            <a:pPr>
              <a:defRPr/>
            </a:pPr>
            <a:fld id="{2481FA43-8541-4A4B-8892-86D92E04DE30}" type="slidenum">
              <a:rPr lang="en-US"/>
              <a:pPr>
                <a:defRPr/>
              </a:pPr>
              <a:t>‹#›</a:t>
            </a:fld>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2613"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3886200"/>
            <a:ext cx="3124200"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7" name="Rectangle 5"/>
          <p:cNvSpPr>
            <a:spLocks noGrp="1" noChangeArrowheads="1"/>
          </p:cNvSpPr>
          <p:nvPr>
            <p:ph type="sldNum" idx="12"/>
          </p:nvPr>
        </p:nvSpPr>
        <p:spPr>
          <a:ln/>
        </p:spPr>
        <p:txBody>
          <a:bodyPr/>
          <a:lstStyle>
            <a:lvl1pPr>
              <a:defRPr/>
            </a:lvl1pPr>
          </a:lstStyle>
          <a:p>
            <a:pPr>
              <a:defRPr/>
            </a:pPr>
            <a:fld id="{B2305942-314B-4DA2-860B-1531CBFA8322}" type="slidenum">
              <a:rPr lang="en-US"/>
              <a:pPr>
                <a:defRPr/>
              </a:pPr>
              <a:t>‹#›</a:t>
            </a:fld>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8"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9" name="Rectangle 5"/>
          <p:cNvSpPr>
            <a:spLocks noGrp="1" noChangeArrowheads="1"/>
          </p:cNvSpPr>
          <p:nvPr>
            <p:ph type="sldNum" idx="12"/>
          </p:nvPr>
        </p:nvSpPr>
        <p:spPr>
          <a:ln/>
        </p:spPr>
        <p:txBody>
          <a:bodyPr/>
          <a:lstStyle>
            <a:lvl1pPr>
              <a:defRPr/>
            </a:lvl1pPr>
          </a:lstStyle>
          <a:p>
            <a:pPr>
              <a:defRPr/>
            </a:pPr>
            <a:fld id="{5106662B-253F-40A2-A811-BBF538F9ED73}" type="slidenum">
              <a:rPr lang="en-US"/>
              <a:pPr>
                <a:defRPr/>
              </a:pPr>
              <a:t>‹#›</a:t>
            </a:fld>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4"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5" name="Rectangle 5"/>
          <p:cNvSpPr>
            <a:spLocks noGrp="1" noChangeArrowheads="1"/>
          </p:cNvSpPr>
          <p:nvPr>
            <p:ph type="sldNum" idx="12"/>
          </p:nvPr>
        </p:nvSpPr>
        <p:spPr>
          <a:ln/>
        </p:spPr>
        <p:txBody>
          <a:bodyPr/>
          <a:lstStyle>
            <a:lvl1pPr>
              <a:defRPr/>
            </a:lvl1pPr>
          </a:lstStyle>
          <a:p>
            <a:pPr>
              <a:defRPr/>
            </a:pPr>
            <a:fld id="{16037A85-D3AF-47CE-81E3-61082A38CF3F}" type="slidenum">
              <a:rPr lang="en-US"/>
              <a:pPr>
                <a:defRPr/>
              </a:pPr>
              <a:t>‹#›</a:t>
            </a:fld>
            <a:endParaRPr 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3"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4" name="Rectangle 5"/>
          <p:cNvSpPr>
            <a:spLocks noGrp="1" noChangeArrowheads="1"/>
          </p:cNvSpPr>
          <p:nvPr>
            <p:ph type="sldNum" idx="12"/>
          </p:nvPr>
        </p:nvSpPr>
        <p:spPr>
          <a:ln/>
        </p:spPr>
        <p:txBody>
          <a:bodyPr/>
          <a:lstStyle>
            <a:lvl1pPr>
              <a:defRPr/>
            </a:lvl1pPr>
          </a:lstStyle>
          <a:p>
            <a:pPr>
              <a:defRPr/>
            </a:pPr>
            <a:fld id="{64F4DE30-3B88-46E7-9645-645F293B2584}" type="slidenum">
              <a:rPr lang="en-US"/>
              <a:pPr>
                <a:defRPr/>
              </a:pPr>
              <a:t>‹#›</a:t>
            </a:fld>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7" name="Rectangle 5"/>
          <p:cNvSpPr>
            <a:spLocks noGrp="1" noChangeArrowheads="1"/>
          </p:cNvSpPr>
          <p:nvPr>
            <p:ph type="sldNum" idx="12"/>
          </p:nvPr>
        </p:nvSpPr>
        <p:spPr>
          <a:ln/>
        </p:spPr>
        <p:txBody>
          <a:bodyPr/>
          <a:lstStyle>
            <a:lvl1pPr>
              <a:defRPr/>
            </a:lvl1pPr>
          </a:lstStyle>
          <a:p>
            <a:pPr>
              <a:defRPr/>
            </a:pPr>
            <a:fld id="{60AE3630-CEA1-4D9D-AD16-E9C7B855BED9}" type="slidenum">
              <a:rPr lang="en-US"/>
              <a:pPr>
                <a:defRPr/>
              </a:pPr>
              <a:t>‹#›</a:t>
            </a:fld>
            <a:endParaRPr 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smtClean="0"/>
              <a:t>12/07/12</a:t>
            </a: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smtClean="0"/>
              <a:t>Guide: Name of the guide</a:t>
            </a:r>
            <a:endParaRPr lang="en-US" dirty="0"/>
          </a:p>
        </p:txBody>
      </p:sp>
      <p:sp>
        <p:nvSpPr>
          <p:cNvPr id="7" name="Rectangle 5"/>
          <p:cNvSpPr>
            <a:spLocks noGrp="1" noChangeArrowheads="1"/>
          </p:cNvSpPr>
          <p:nvPr>
            <p:ph type="sldNum" idx="12"/>
          </p:nvPr>
        </p:nvSpPr>
        <p:spPr>
          <a:ln/>
        </p:spPr>
        <p:txBody>
          <a:bodyPr/>
          <a:lstStyle>
            <a:lvl1pPr>
              <a:defRPr/>
            </a:lvl1pPr>
          </a:lstStyle>
          <a:p>
            <a:pPr>
              <a:defRPr/>
            </a:pPr>
            <a:fld id="{F6538575-0EB5-433D-8F31-609466684C63}" type="slidenum">
              <a:rPr lang="en-US"/>
              <a:pPr>
                <a:defRPr/>
              </a:pPr>
              <a:t>‹#›</a:t>
            </a:fld>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2130425"/>
            <a:ext cx="7770813" cy="1468438"/>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p>
            <a:pPr lvl="0"/>
            <a:r>
              <a:rPr lang="en-US" smtClean="0"/>
              <a:t>Click to edit the title text formatClick to edit Master title style</a:t>
            </a:r>
          </a:p>
        </p:txBody>
      </p:sp>
      <p:sp>
        <p:nvSpPr>
          <p:cNvPr id="1027" name="Rectangle 2"/>
          <p:cNvSpPr>
            <a:spLocks noGrp="1" noChangeArrowheads="1"/>
          </p:cNvSpPr>
          <p:nvPr>
            <p:ph type="body" idx="1"/>
          </p:nvPr>
        </p:nvSpPr>
        <p:spPr bwMode="auto">
          <a:xfrm>
            <a:off x="1371600" y="3886200"/>
            <a:ext cx="6399213" cy="1751013"/>
          </a:xfrm>
          <a:prstGeom prst="rect">
            <a:avLst/>
          </a:prstGeom>
          <a:noFill/>
          <a:ln w="9525">
            <a:noFill/>
            <a:round/>
            <a:headEnd/>
            <a:tailEnd/>
          </a:ln>
        </p:spPr>
        <p:txBody>
          <a:bodyPr vert="horz" wrap="square" lIns="90000" tIns="45000" rIns="90000" bIns="450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0"/>
            <a:r>
              <a:rPr lang="en-US" smtClean="0"/>
              <a:t>Ninth Outline LevelClick to edit Master subtitle style</a:t>
            </a:r>
          </a:p>
        </p:txBody>
      </p:sp>
      <p:sp>
        <p:nvSpPr>
          <p:cNvPr id="2" name="Rectangle 3"/>
          <p:cNvSpPr>
            <a:spLocks noGrp="1" noChangeArrowheads="1"/>
          </p:cNvSpPr>
          <p:nvPr>
            <p:ph type="dt"/>
          </p:nvPr>
        </p:nvSpPr>
        <p:spPr bwMode="auto">
          <a:xfrm>
            <a:off x="457200" y="6356350"/>
            <a:ext cx="2132013" cy="36353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sz="1200" smtClean="0">
                <a:solidFill>
                  <a:srgbClr val="8B8B8B"/>
                </a:solidFill>
                <a:latin typeface="+mn-lt"/>
                <a:ea typeface="+mn-ea"/>
                <a:cs typeface="+mn-cs"/>
              </a:defRPr>
            </a:lvl1pPr>
          </a:lstStyle>
          <a:p>
            <a:pPr>
              <a:defRPr/>
            </a:pPr>
            <a:r>
              <a:rPr lang="en-US" smtClean="0"/>
              <a:t>12/07/12</a:t>
            </a:r>
            <a:endParaRPr lang="en-US" dirty="0"/>
          </a:p>
        </p:txBody>
      </p:sp>
      <p:sp>
        <p:nvSpPr>
          <p:cNvPr id="1028" name="Rectangle 4"/>
          <p:cNvSpPr>
            <a:spLocks noGrp="1" noChangeArrowheads="1"/>
          </p:cNvSpPr>
          <p:nvPr>
            <p:ph type="ftr"/>
          </p:nvPr>
        </p:nvSpPr>
        <p:spPr bwMode="auto">
          <a:xfrm>
            <a:off x="3124200" y="6356350"/>
            <a:ext cx="2894013" cy="36353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 pos="2171700" algn="l"/>
                <a:tab pos="2895600" algn="l"/>
              </a:tabLst>
              <a:defRPr sz="1200" smtClean="0">
                <a:solidFill>
                  <a:srgbClr val="8B8B8B"/>
                </a:solidFill>
                <a:latin typeface="+mn-lt"/>
                <a:ea typeface="+mn-ea"/>
                <a:cs typeface="+mn-cs"/>
              </a:defRPr>
            </a:lvl1pPr>
          </a:lstStyle>
          <a:p>
            <a:pPr>
              <a:defRPr/>
            </a:pPr>
            <a:r>
              <a:rPr lang="en-US" smtClean="0"/>
              <a:t>Guide: Name of the guide</a:t>
            </a:r>
            <a:endParaRPr lang="en-US" dirty="0"/>
          </a:p>
        </p:txBody>
      </p:sp>
      <p:sp>
        <p:nvSpPr>
          <p:cNvPr id="1029" name="Rectangle 5"/>
          <p:cNvSpPr>
            <a:spLocks noGrp="1" noChangeArrowheads="1"/>
          </p:cNvSpPr>
          <p:nvPr>
            <p:ph type="sldNum"/>
          </p:nvPr>
        </p:nvSpPr>
        <p:spPr bwMode="auto">
          <a:xfrm>
            <a:off x="6553200" y="6356350"/>
            <a:ext cx="2132013" cy="363538"/>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sz="1200" smtClean="0">
                <a:solidFill>
                  <a:srgbClr val="8B8B8B"/>
                </a:solidFill>
                <a:latin typeface="+mn-lt"/>
                <a:ea typeface="+mn-ea"/>
                <a:cs typeface="+mn-cs"/>
              </a:defRPr>
            </a:lvl1pPr>
          </a:lstStyle>
          <a:p>
            <a:pPr>
              <a:defRPr/>
            </a:pPr>
            <a:fld id="{FBBC9AB7-932B-4FCF-A3B2-4BB671DB10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dt="0"/>
  <p:txStyles>
    <p:titleStyle>
      <a:lvl1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2pPr>
      <a:lvl3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3pPr>
      <a:lvl4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4pPr>
      <a:lvl5pPr algn="l" defTabSz="449263" rtl="0" fontAlgn="base">
        <a:lnSpc>
          <a:spcPct val="97000"/>
        </a:lnSpc>
        <a:spcBef>
          <a:spcPct val="0"/>
        </a:spcBef>
        <a:spcAft>
          <a:spcPct val="0"/>
        </a:spcAft>
        <a:buClr>
          <a:srgbClr val="000000"/>
        </a:buClr>
        <a:buSzPct val="100000"/>
        <a:buFont typeface="Times New Roman" pitchFamily="16" charset="0"/>
        <a:defRPr sz="4400">
          <a:solidFill>
            <a:srgbClr val="000000"/>
          </a:solidFill>
          <a:latin typeface="Calibri" charset="0"/>
          <a:ea typeface="DejaVu Sans" charset="0"/>
          <a:cs typeface="DejaVu Sans" charset="0"/>
        </a:defRPr>
      </a:lvl5pPr>
      <a:lvl6pPr marL="25146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6pPr>
      <a:lvl7pPr marL="29718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7pPr>
      <a:lvl8pPr marL="34290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8pPr>
      <a:lvl9pPr marL="3886200" indent="-228600" algn="l" defTabSz="449263" rtl="0" eaLnBrk="1" fontAlgn="base" hangingPunct="1">
        <a:lnSpc>
          <a:spcPct val="97000"/>
        </a:lnSpc>
        <a:spcBef>
          <a:spcPct val="0"/>
        </a:spcBef>
        <a:spcAft>
          <a:spcPct val="0"/>
        </a:spcAft>
        <a:buClr>
          <a:srgbClr val="000000"/>
        </a:buClr>
        <a:buSzPct val="100000"/>
        <a:buFont typeface="Times New Roman" pitchFamily="16" charset="0"/>
        <a:defRPr>
          <a:solidFill>
            <a:srgbClr val="000000"/>
          </a:solidFill>
          <a:latin typeface="Calibri" charset="0"/>
          <a:ea typeface="DejaVu Sans" charset="0"/>
          <a:cs typeface="DejaVu Sans" charset="0"/>
        </a:defRPr>
      </a:lvl9pPr>
    </p:titleStyle>
    <p:bodyStyle>
      <a:lvl1pPr marL="342900" indent="-342900" algn="l" defTabSz="449263" rtl="0" fontAlgn="base">
        <a:lnSpc>
          <a:spcPct val="97000"/>
        </a:lnSpc>
        <a:spcBef>
          <a:spcPct val="0"/>
        </a:spcBef>
        <a:spcAft>
          <a:spcPts val="1425"/>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fontAlgn="base">
        <a:lnSpc>
          <a:spcPct val="97000"/>
        </a:lnSpc>
        <a:spcBef>
          <a:spcPct val="0"/>
        </a:spcBef>
        <a:spcAft>
          <a:spcPts val="1138"/>
        </a:spcAft>
        <a:buClr>
          <a:srgbClr val="000000"/>
        </a:buClr>
        <a:buSzPct val="100000"/>
        <a:buFont typeface="Times New Roman" pitchFamily="16" charset="0"/>
        <a:buChar char="–"/>
        <a:defRPr sz="2400">
          <a:solidFill>
            <a:srgbClr val="000000"/>
          </a:solidFill>
          <a:latin typeface="+mn-lt"/>
          <a:ea typeface="+mn-ea"/>
          <a:cs typeface="+mn-cs"/>
        </a:defRPr>
      </a:lvl2pPr>
      <a:lvl3pPr marL="1143000" indent="-228600" algn="l" defTabSz="449263" rtl="0" fontAlgn="base">
        <a:lnSpc>
          <a:spcPct val="97000"/>
        </a:lnSpc>
        <a:spcBef>
          <a:spcPct val="0"/>
        </a:spcBef>
        <a:spcAft>
          <a:spcPts val="850"/>
        </a:spcAft>
        <a:buClr>
          <a:srgbClr val="000000"/>
        </a:buClr>
        <a:buSzPct val="100000"/>
        <a:buFont typeface="Times New Roman" pitchFamily="16" charset="0"/>
        <a:buChar char="•"/>
        <a:defRPr sz="2000">
          <a:solidFill>
            <a:srgbClr val="000000"/>
          </a:solidFill>
          <a:latin typeface="+mn-lt"/>
          <a:ea typeface="+mn-ea"/>
          <a:cs typeface="+mn-cs"/>
        </a:defRPr>
      </a:lvl3pPr>
      <a:lvl4pPr marL="1600200" indent="-228600" algn="l" defTabSz="449263" rtl="0" fontAlgn="base">
        <a:lnSpc>
          <a:spcPct val="97000"/>
        </a:lnSpc>
        <a:spcBef>
          <a:spcPct val="0"/>
        </a:spcBef>
        <a:spcAft>
          <a:spcPts val="575"/>
        </a:spcAft>
        <a:buClr>
          <a:srgbClr val="000000"/>
        </a:buClr>
        <a:buSzPct val="100000"/>
        <a:buFont typeface="Times New Roman" pitchFamily="16" charset="0"/>
        <a:buChar char="–"/>
        <a:defRPr sz="2000">
          <a:solidFill>
            <a:srgbClr val="000000"/>
          </a:solidFill>
          <a:latin typeface="+mn-lt"/>
          <a:ea typeface="+mn-ea"/>
          <a:cs typeface="+mn-cs"/>
        </a:defRPr>
      </a:lvl4pPr>
      <a:lvl5pPr marL="2057400" indent="-228600" algn="l" defTabSz="449263" rtl="0" fontAlgn="base">
        <a:lnSpc>
          <a:spcPct val="97000"/>
        </a:lnSpc>
        <a:spcBef>
          <a:spcPct val="0"/>
        </a:spcBef>
        <a:spcAft>
          <a:spcPts val="288"/>
        </a:spcAft>
        <a:buClr>
          <a:srgbClr val="000000"/>
        </a:buClr>
        <a:buSzPct val="100000"/>
        <a:buFont typeface="Times New Roman" pitchFamily="16"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685800" y="1676400"/>
            <a:ext cx="7772400" cy="765175"/>
          </a:xfrm>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t>Scoring Algorithm for </a:t>
            </a:r>
            <a:r>
              <a:rPr lang="en-IN" dirty="0"/>
              <a:t>S</a:t>
            </a:r>
            <a:r>
              <a:rPr lang="en-IN" dirty="0" smtClean="0"/>
              <a:t>hort Answers and Essays</a:t>
            </a:r>
            <a:endParaRPr lang="en-IN" dirty="0" smtClean="0"/>
          </a:p>
        </p:txBody>
      </p:sp>
      <p:sp>
        <p:nvSpPr>
          <p:cNvPr id="2051" name="Rectangle 2"/>
          <p:cNvSpPr>
            <a:spLocks noGrp="1" noChangeArrowheads="1"/>
          </p:cNvSpPr>
          <p:nvPr>
            <p:ph type="subTitle" idx="4294967295"/>
          </p:nvPr>
        </p:nvSpPr>
        <p:spPr>
          <a:xfrm>
            <a:off x="1370806" y="3127374"/>
            <a:ext cx="6400800" cy="2587625"/>
          </a:xfrm>
        </p:spPr>
        <p:txBody>
          <a:bodyPr/>
          <a:lstStyle/>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r>
              <a:rPr lang="en-IN" dirty="0" smtClean="0">
                <a:solidFill>
                  <a:srgbClr val="8B8B8B"/>
                </a:solidFill>
              </a:rPr>
              <a:t>Project Team:</a:t>
            </a:r>
            <a:endParaRPr lang="en-IN" dirty="0" smtClean="0">
              <a:solidFill>
                <a:srgbClr val="8B8B8B"/>
              </a:solidFill>
            </a:endParaRP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r>
              <a:rPr lang="en-IN" dirty="0" smtClean="0">
                <a:solidFill>
                  <a:srgbClr val="8B8B8B"/>
                </a:solidFill>
              </a:rPr>
              <a:t>P Karan Jain  :1PE12IS065</a:t>
            </a: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r>
              <a:rPr lang="en-IN" dirty="0" err="1" smtClean="0">
                <a:solidFill>
                  <a:srgbClr val="8B8B8B"/>
                </a:solidFill>
              </a:rPr>
              <a:t>Sushma</a:t>
            </a:r>
            <a:r>
              <a:rPr lang="en-IN" dirty="0" smtClean="0">
                <a:solidFill>
                  <a:srgbClr val="8B8B8B"/>
                </a:solidFill>
              </a:rPr>
              <a:t>  N   :1PE12IS106</a:t>
            </a: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r>
              <a:rPr lang="en-IN" dirty="0" smtClean="0">
                <a:solidFill>
                  <a:srgbClr val="8B8B8B"/>
                </a:solidFill>
              </a:rPr>
              <a:t>Steffi </a:t>
            </a:r>
            <a:r>
              <a:rPr lang="en-IN" dirty="0" err="1" smtClean="0">
                <a:solidFill>
                  <a:srgbClr val="8B8B8B"/>
                </a:solidFill>
              </a:rPr>
              <a:t>Crasta</a:t>
            </a:r>
            <a:r>
              <a:rPr lang="en-IN" dirty="0" smtClean="0">
                <a:solidFill>
                  <a:srgbClr val="8B8B8B"/>
                </a:solidFill>
              </a:rPr>
              <a:t>  :1PE12IS414                                                                                                                                                                      </a:t>
            </a: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dirty="0" smtClean="0">
              <a:solidFill>
                <a:srgbClr val="8B8B8B"/>
              </a:solidFill>
            </a:endParaRP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r>
              <a:rPr lang="en-IN" dirty="0" smtClean="0">
                <a:solidFill>
                  <a:srgbClr val="8B8B8B"/>
                </a:solidFill>
              </a:rPr>
              <a:t>                                                                                                                                                                                  </a:t>
            </a:r>
            <a:endParaRPr lang="en-IN" dirty="0" smtClean="0">
              <a:solidFill>
                <a:srgbClr val="8B8B8B"/>
              </a:solidFill>
            </a:endParaRP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dirty="0" smtClean="0">
              <a:solidFill>
                <a:srgbClr val="8B8B8B"/>
              </a:solidFill>
            </a:endParaRP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dirty="0" smtClean="0">
              <a:solidFill>
                <a:srgbClr val="8B8B8B"/>
              </a:solidFill>
            </a:endParaRPr>
          </a:p>
          <a:p>
            <a:pPr algn="ctr">
              <a:lnSpc>
                <a:spcPct val="100000"/>
              </a:lnSpc>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dirty="0" smtClean="0">
              <a:solidFill>
                <a:srgbClr val="8B8B8B"/>
              </a:solidFill>
            </a:endParaRPr>
          </a:p>
        </p:txBody>
      </p:sp>
      <p:pic>
        <p:nvPicPr>
          <p:cNvPr id="2052" name="Picture 3"/>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2054" name="Text Box 5"/>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64D8D069-45B2-40EE-AD2D-C08A719D560D}" type="slidenum">
              <a:rPr lang="en-IN" sz="1400" b="1">
                <a:solidFill>
                  <a:srgbClr val="002060"/>
                </a:solidFill>
                <a:latin typeface="Times New Roman" pitchFamily="16" charset="0"/>
              </a:rPr>
              <a:pPr algn="r" hangingPunct="0">
                <a:lnSpc>
                  <a:spcPct val="100000"/>
                </a:lnSpc>
                <a:tabLst>
                  <a:tab pos="723900" algn="l"/>
                  <a:tab pos="1447800" algn="l"/>
                </a:tabLst>
              </a:pPr>
              <a:t>1</a:t>
            </a:fld>
            <a:endParaRPr lang="en-IN" sz="1400" b="1" dirty="0">
              <a:solidFill>
                <a:srgbClr val="002060"/>
              </a:solidFill>
              <a:latin typeface="Times New Roman" pitchFamily="16" charset="0"/>
            </a:endParaRPr>
          </a:p>
        </p:txBody>
      </p:sp>
      <p:sp>
        <p:nvSpPr>
          <p:cNvPr id="8" name="Text Box 4"/>
          <p:cNvSpPr txBox="1">
            <a:spLocks noChangeArrowheads="1"/>
          </p:cNvSpPr>
          <p:nvPr/>
        </p:nvSpPr>
        <p:spPr bwMode="auto">
          <a:xfrm>
            <a:off x="228600" y="6248400"/>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D5EBD101-7421-4BDE-A1A5-62DB40112627}"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b="1" dirty="0" smtClean="0"/>
              <a:t>Guide : </a:t>
            </a:r>
            <a:r>
              <a:rPr lang="en-US" b="1" dirty="0" err="1" smtClean="0"/>
              <a:t>Dr.Gowri</a:t>
            </a:r>
            <a:r>
              <a:rPr lang="en-US" b="1" dirty="0" smtClean="0"/>
              <a:t> </a:t>
            </a:r>
            <a:r>
              <a:rPr lang="en-US" b="1" dirty="0" err="1" smtClean="0"/>
              <a:t>Srinivasa</a:t>
            </a:r>
            <a:endParaRPr lang="en-US" b="1" dirty="0"/>
          </a:p>
        </p:txBody>
      </p:sp>
      <p:pic>
        <p:nvPicPr>
          <p:cNvPr id="9" name="Picture 8" descr="logo2"/>
          <p:cNvPicPr/>
          <p:nvPr/>
        </p:nvPicPr>
        <p:blipFill>
          <a:blip r:embed="rId4"/>
          <a:srcRect/>
          <a:stretch>
            <a:fillRect/>
          </a:stretch>
        </p:blipFill>
        <p:spPr bwMode="auto">
          <a:xfrm>
            <a:off x="228600" y="33131"/>
            <a:ext cx="914400" cy="99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10</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4670594"/>
          </a:xfrm>
          <a:prstGeom prst="rect">
            <a:avLst/>
          </a:prstGeom>
          <a:noFill/>
          <a:ln w="9525">
            <a:noFill/>
            <a:round/>
            <a:headEnd/>
            <a:tailEnd/>
          </a:ln>
        </p:spPr>
        <p:txBody>
          <a:bodyPr lIns="90000" tIns="45000" rIns="90000" bIns="45000">
            <a:spAutoFit/>
          </a:bodyPr>
          <a:lstStyle/>
          <a:p>
            <a:r>
              <a:rPr lang="en-US" sz="2000" b="1" dirty="0" smtClean="0">
                <a:latin typeface="Arial" panose="020B0604020202020204" pitchFamily="34" charset="0"/>
                <a:cs typeface="Arial" panose="020B0604020202020204" pitchFamily="34" charset="0"/>
              </a:rPr>
              <a:t>Literature </a:t>
            </a:r>
            <a:r>
              <a:rPr lang="en-US" sz="2000" b="1" dirty="0" smtClean="0">
                <a:latin typeface="Arial" panose="020B0604020202020204" pitchFamily="34" charset="0"/>
                <a:cs typeface="Arial" panose="020B0604020202020204" pitchFamily="34" charset="0"/>
              </a:rPr>
              <a:t>Survey </a:t>
            </a:r>
          </a:p>
          <a:p>
            <a:endParaRPr lang="en-US" sz="2000" b="1" dirty="0"/>
          </a:p>
          <a:p>
            <a:pPr marL="342900" indent="-342900">
              <a:buFont typeface="Wingdings" panose="05000000000000000000" pitchFamily="2" charset="2"/>
              <a:buChar char="§"/>
            </a:pPr>
            <a:r>
              <a:rPr lang="en-IN" sz="2000" dirty="0">
                <a:latin typeface="+mn-lt"/>
              </a:rPr>
              <a:t>References :</a:t>
            </a:r>
          </a:p>
          <a:p>
            <a:pPr marL="342900" indent="-342900">
              <a:buFont typeface="Wingdings" panose="05000000000000000000" pitchFamily="2" charset="2"/>
              <a:buChar char="§"/>
            </a:pPr>
            <a:r>
              <a:rPr lang="en-IN" sz="2000" dirty="0">
                <a:latin typeface="+mn-lt"/>
              </a:rPr>
              <a:t>[1] </a:t>
            </a:r>
            <a:r>
              <a:rPr lang="en-IN" sz="2000" dirty="0" err="1">
                <a:latin typeface="+mn-lt"/>
              </a:rPr>
              <a:t>Manvi</a:t>
            </a:r>
            <a:r>
              <a:rPr lang="en-IN" sz="2000" dirty="0">
                <a:latin typeface="+mn-lt"/>
              </a:rPr>
              <a:t> </a:t>
            </a:r>
            <a:r>
              <a:rPr lang="en-IN" sz="2000" dirty="0" err="1">
                <a:latin typeface="+mn-lt"/>
              </a:rPr>
              <a:t>Mahana</a:t>
            </a:r>
            <a:r>
              <a:rPr lang="en-IN" sz="2000" dirty="0">
                <a:latin typeface="+mn-lt"/>
              </a:rPr>
              <a:t>, </a:t>
            </a:r>
            <a:r>
              <a:rPr lang="en-IN" sz="2000" dirty="0" err="1">
                <a:latin typeface="+mn-lt"/>
              </a:rPr>
              <a:t>Mishel</a:t>
            </a:r>
            <a:r>
              <a:rPr lang="en-IN" sz="2000" dirty="0">
                <a:latin typeface="+mn-lt"/>
              </a:rPr>
              <a:t> Johns, </a:t>
            </a:r>
            <a:r>
              <a:rPr lang="en-IN" sz="2000" dirty="0" err="1">
                <a:latin typeface="+mn-lt"/>
              </a:rPr>
              <a:t>Ashwin</a:t>
            </a:r>
            <a:r>
              <a:rPr lang="en-IN" sz="2000" dirty="0">
                <a:latin typeface="+mn-lt"/>
              </a:rPr>
              <a:t> </a:t>
            </a:r>
            <a:r>
              <a:rPr lang="en-IN" sz="2000" dirty="0" err="1">
                <a:latin typeface="+mn-lt"/>
              </a:rPr>
              <a:t>Apte</a:t>
            </a:r>
            <a:r>
              <a:rPr lang="en-IN" sz="2000" dirty="0">
                <a:latin typeface="+mn-lt"/>
              </a:rPr>
              <a:t>. (2012). Automated Essay Grading using Machine Learning, Stanford University.</a:t>
            </a:r>
          </a:p>
          <a:p>
            <a:pPr marL="342900" indent="-342900">
              <a:buFont typeface="Wingdings" panose="05000000000000000000" pitchFamily="2" charset="2"/>
              <a:buChar char="§"/>
            </a:pPr>
            <a:r>
              <a:rPr lang="en-IN" sz="2000" dirty="0">
                <a:latin typeface="+mn-lt"/>
              </a:rPr>
              <a:t>[2] </a:t>
            </a:r>
            <a:r>
              <a:rPr lang="en-IN" sz="2000" dirty="0" err="1">
                <a:latin typeface="+mn-lt"/>
              </a:rPr>
              <a:t>Likic</a:t>
            </a:r>
            <a:r>
              <a:rPr lang="en-IN" sz="2000" dirty="0">
                <a:latin typeface="+mn-lt"/>
              </a:rPr>
              <a:t>, A., &amp; Acuna, V.(</a:t>
            </a:r>
            <a:r>
              <a:rPr lang="en-IN" sz="2000" dirty="0" err="1">
                <a:latin typeface="+mn-lt"/>
              </a:rPr>
              <a:t>n.d.</a:t>
            </a:r>
            <a:r>
              <a:rPr lang="en-IN" sz="2000" dirty="0">
                <a:latin typeface="+mn-lt"/>
              </a:rPr>
              <a:t>). Automated Essay Scoring, Rice University. </a:t>
            </a:r>
          </a:p>
          <a:p>
            <a:pPr marL="342900" indent="-342900">
              <a:buFont typeface="Wingdings" panose="05000000000000000000" pitchFamily="2" charset="2"/>
              <a:buChar char="§"/>
            </a:pPr>
            <a:r>
              <a:rPr lang="en-IN" sz="2000" dirty="0">
                <a:latin typeface="+mn-lt"/>
              </a:rPr>
              <a:t>[3] Lakshmi Ramachandran, Jian Cheng &amp; Peter Foltz "Identifying Patterns For Short Answer Scoring Using Graph-based </a:t>
            </a:r>
            <a:r>
              <a:rPr lang="en-IN" sz="2000" dirty="0" err="1">
                <a:latin typeface="+mn-lt"/>
              </a:rPr>
              <a:t>Lexico</a:t>
            </a:r>
            <a:r>
              <a:rPr lang="en-IN" sz="2000" dirty="0">
                <a:latin typeface="+mn-lt"/>
              </a:rPr>
              <a:t>-Semantic Text Matching</a:t>
            </a:r>
            <a:r>
              <a:rPr lang="en-US" sz="2000" dirty="0">
                <a:latin typeface="+mn-lt"/>
              </a:rPr>
              <a:t>                                                                </a:t>
            </a:r>
          </a:p>
          <a:p>
            <a:pPr marL="342900" indent="-342900">
              <a:buFont typeface="Wingdings" panose="05000000000000000000" pitchFamily="2" charset="2"/>
              <a:buChar char="§"/>
            </a:pPr>
            <a:endParaRPr lang="en-IN" sz="2000" dirty="0">
              <a:latin typeface="+mn-lt"/>
            </a:endParaRPr>
          </a:p>
          <a:p>
            <a:pPr marL="342900" indent="-342900">
              <a:buFont typeface="Wingdings" panose="05000000000000000000" pitchFamily="2" charset="2"/>
              <a:buChar char="§"/>
            </a:pPr>
            <a:endParaRPr lang="en-US" sz="2000" b="1" dirty="0" smtClean="0"/>
          </a:p>
          <a:p>
            <a:endParaRPr lang="en-US" sz="2000" b="1" dirty="0"/>
          </a:p>
          <a:p>
            <a:endParaRPr lang="en-US" sz="2000" b="1" dirty="0" smtClean="0"/>
          </a:p>
          <a:p>
            <a:endParaRPr lang="en-US" sz="2000" b="1" dirty="0"/>
          </a:p>
          <a:p>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40343672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11</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447800"/>
            <a:ext cx="7696200" cy="4384362"/>
          </a:xfrm>
          <a:prstGeom prst="rect">
            <a:avLst/>
          </a:prstGeom>
          <a:noFill/>
          <a:ln w="9525">
            <a:noFill/>
            <a:round/>
            <a:headEnd/>
            <a:tailEnd/>
          </a:ln>
        </p:spPr>
        <p:txBody>
          <a:bodyPr lIns="90000" tIns="45000" rIns="90000" bIns="45000">
            <a:spAutoFit/>
          </a:bodyPr>
          <a:lstStyle/>
          <a:p>
            <a:r>
              <a:rPr lang="en-US" sz="2000" b="1" dirty="0" smtClean="0"/>
              <a:t>Project requirements</a:t>
            </a:r>
          </a:p>
          <a:p>
            <a:endParaRPr lang="en-US" sz="2000" dirty="0" smtClean="0"/>
          </a:p>
          <a:p>
            <a:pPr marL="342900" indent="-342900">
              <a:buFont typeface="Wingdings" panose="05000000000000000000" pitchFamily="2" charset="2"/>
              <a:buChar char="§"/>
            </a:pPr>
            <a:r>
              <a:rPr lang="en-IN" sz="2000" dirty="0" smtClean="0">
                <a:latin typeface="+mn-lt"/>
              </a:rPr>
              <a:t>Accept </a:t>
            </a:r>
            <a:r>
              <a:rPr lang="en-IN" sz="2000" dirty="0">
                <a:latin typeface="+mn-lt"/>
              </a:rPr>
              <a:t>the answers as the input for the question provided.</a:t>
            </a:r>
          </a:p>
          <a:p>
            <a:pPr marL="342900" indent="-342900">
              <a:buFont typeface="Wingdings" panose="05000000000000000000" pitchFamily="2" charset="2"/>
              <a:buChar char="§"/>
            </a:pPr>
            <a:r>
              <a:rPr lang="en-IN" sz="2000" dirty="0" smtClean="0">
                <a:latin typeface="+mn-lt"/>
              </a:rPr>
              <a:t>Pass </a:t>
            </a:r>
            <a:r>
              <a:rPr lang="en-IN" sz="2000" dirty="0">
                <a:latin typeface="+mn-lt"/>
              </a:rPr>
              <a:t>it through the system and obtain a computer evaluated scorecard.</a:t>
            </a:r>
          </a:p>
          <a:p>
            <a:pPr marL="342900" indent="-342900">
              <a:buFont typeface="Wingdings" panose="05000000000000000000" pitchFamily="2" charset="2"/>
              <a:buChar char="§"/>
            </a:pPr>
            <a:r>
              <a:rPr lang="en-IN" sz="2000" dirty="0" smtClean="0">
                <a:latin typeface="+mn-lt"/>
              </a:rPr>
              <a:t>Evaluate </a:t>
            </a:r>
            <a:r>
              <a:rPr lang="en-IN" sz="2000" dirty="0">
                <a:latin typeface="+mn-lt"/>
              </a:rPr>
              <a:t>the scores for a set of students in the class.</a:t>
            </a:r>
          </a:p>
          <a:p>
            <a:pPr marL="342900" indent="-342900">
              <a:buFont typeface="Wingdings" panose="05000000000000000000" pitchFamily="2" charset="2"/>
              <a:buChar char="§"/>
            </a:pPr>
            <a:r>
              <a:rPr lang="en-IN" sz="2000" dirty="0" smtClean="0">
                <a:latin typeface="+mn-lt"/>
              </a:rPr>
              <a:t>Provide </a:t>
            </a:r>
            <a:r>
              <a:rPr lang="en-IN" sz="2000" dirty="0">
                <a:latin typeface="+mn-lt"/>
              </a:rPr>
              <a:t>visualization and analytics for specified range of students/questions.</a:t>
            </a:r>
          </a:p>
          <a:p>
            <a:pPr marL="342900" indent="-342900">
              <a:buFont typeface="Wingdings" panose="05000000000000000000" pitchFamily="2" charset="2"/>
              <a:buChar char="§"/>
            </a:pPr>
            <a:endParaRPr lang="en-US" sz="2000" dirty="0"/>
          </a:p>
          <a:p>
            <a:endParaRPr lang="en-US" sz="2000" dirty="0" smtClean="0"/>
          </a:p>
          <a:p>
            <a:endParaRPr lang="en-US" sz="2000" dirty="0" smtClean="0"/>
          </a:p>
          <a:p>
            <a:endParaRPr lang="en-US" sz="2000" dirty="0" smtClean="0"/>
          </a:p>
          <a:p>
            <a:r>
              <a:rPr lang="en-US" sz="2000" dirty="0" smtClean="0"/>
              <a:t>If you have a good idea of the User Interface (if relevant for your project), please include screen shots here.</a:t>
            </a:r>
          </a:p>
          <a:p>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25,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1981200" y="381000"/>
            <a:ext cx="4572000" cy="349968"/>
          </a:xfrm>
          <a:prstGeom prst="rect">
            <a:avLst/>
          </a:prstGeom>
          <a:noFill/>
        </p:spPr>
        <p:txBody>
          <a:bodyPr wrap="square" rtlCol="0">
            <a:spAutoFit/>
          </a:bodyPr>
          <a:lstStyle/>
          <a:p>
            <a:r>
              <a:rPr lang="en-US" dirty="0" smtClean="0"/>
              <a:t>Title of the project</a:t>
            </a:r>
            <a:endParaRPr lang="hi-IN"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10" end="10"/>
                                            </p:txEl>
                                          </p:spTgt>
                                        </p:tgtEl>
                                        <p:attrNameLst>
                                          <p:attrName>style.visibility</p:attrName>
                                        </p:attrNameLst>
                                      </p:cBhvr>
                                      <p:to>
                                        <p:strVal val="visible"/>
                                      </p:to>
                                    </p:set>
                                    <p:anim calcmode="lin" valueType="num">
                                      <p:cBhvr additive="base">
                                        <p:cTn id="37" dur="500" fill="hold"/>
                                        <p:tgtEl>
                                          <p:spTgt spid="4101">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12</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447800"/>
            <a:ext cx="7696200" cy="1808272"/>
          </a:xfrm>
          <a:prstGeom prst="rect">
            <a:avLst/>
          </a:prstGeom>
          <a:noFill/>
          <a:ln w="9525">
            <a:noFill/>
            <a:round/>
            <a:headEnd/>
            <a:tailEnd/>
          </a:ln>
        </p:spPr>
        <p:txBody>
          <a:bodyPr lIns="90000" tIns="45000" rIns="90000" bIns="45000">
            <a:spAutoFit/>
          </a:bodyPr>
          <a:lstStyle/>
          <a:p>
            <a:r>
              <a:rPr lang="en-US" sz="2000" dirty="0" smtClean="0"/>
              <a:t>Architecture</a:t>
            </a:r>
          </a:p>
          <a:p>
            <a:endParaRPr lang="en-US" sz="2000" u="sng" dirty="0" smtClean="0"/>
          </a:p>
          <a:p>
            <a:pPr marL="342900" indent="-342900">
              <a:buFont typeface="Wingdings" panose="05000000000000000000" pitchFamily="2" charset="2"/>
              <a:buChar char="§"/>
            </a:pPr>
            <a:endParaRPr lang="en-US" sz="2000" u="sng" dirty="0" smtClean="0"/>
          </a:p>
          <a:p>
            <a:endParaRPr lang="en-US" sz="2000" u="sng" dirty="0" smtClean="0"/>
          </a:p>
          <a:p>
            <a:endParaRPr lang="en-US" sz="2000" u="sng" dirty="0" smtClean="0"/>
          </a:p>
          <a:p>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25,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1981200" y="381000"/>
            <a:ext cx="4572000" cy="349968"/>
          </a:xfrm>
          <a:prstGeom prst="rect">
            <a:avLst/>
          </a:prstGeom>
          <a:noFill/>
        </p:spPr>
        <p:txBody>
          <a:bodyPr wrap="square" rtlCol="0">
            <a:spAutoFit/>
          </a:bodyPr>
          <a:lstStyle/>
          <a:p>
            <a:r>
              <a:rPr lang="en-US" dirty="0" smtClean="0"/>
              <a:t>Title of the project</a:t>
            </a:r>
            <a:endParaRPr lang="hi-IN"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
        <p:nvSpPr>
          <p:cNvPr id="2" name="Rectangle 1"/>
          <p:cNvSpPr/>
          <p:nvPr/>
        </p:nvSpPr>
        <p:spPr bwMode="auto">
          <a:xfrm>
            <a:off x="990600" y="2133599"/>
            <a:ext cx="2133600" cy="976313"/>
          </a:xfrm>
          <a:prstGeom prst="rect">
            <a:avLst/>
          </a:prstGeom>
          <a:ln>
            <a:solidFill>
              <a:schemeClr val="tx1">
                <a:lumMod val="95000"/>
                <a:lumOff val="5000"/>
              </a:schemeClr>
            </a:solidFill>
            <a:headEnd type="none" w="med" len="med"/>
            <a:tailEnd type="none" w="med" len="med"/>
          </a:ln>
          <a:effectLst>
            <a:outerShdw blurRad="40000" dist="20000" dir="5400000" rotWithShape="0">
              <a:srgbClr val="000000">
                <a:alpha val="38000"/>
              </a:srgbClr>
            </a:outerShdw>
            <a:softEdge rad="88900"/>
          </a:effec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smtClean="0">
              <a:ln>
                <a:noFill/>
              </a:ln>
              <a:effectLst/>
              <a:latin typeface="Arial" charset="0"/>
            </a:endParaRPr>
          </a:p>
        </p:txBody>
      </p:sp>
    </p:spTree>
    <p:extLst>
      <p:ext uri="{BB962C8B-B14F-4D97-AF65-F5344CB8AC3E}">
        <p14:creationId xmlns:p14="http://schemas.microsoft.com/office/powerpoint/2010/main" val="4158873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13</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1143000" y="1600200"/>
            <a:ext cx="7696200" cy="6960452"/>
          </a:xfrm>
          <a:prstGeom prst="rect">
            <a:avLst/>
          </a:prstGeom>
          <a:noFill/>
          <a:ln w="9525">
            <a:noFill/>
            <a:round/>
            <a:headEnd/>
            <a:tailEnd/>
          </a:ln>
        </p:spPr>
        <p:txBody>
          <a:bodyPr lIns="90000" tIns="45000" rIns="90000" bIns="45000">
            <a:spAutoFit/>
          </a:bodyPr>
          <a:lstStyle/>
          <a:p>
            <a:r>
              <a:rPr lang="en-US" sz="2000" dirty="0" smtClean="0"/>
              <a:t>Architecture</a:t>
            </a:r>
          </a:p>
          <a:p>
            <a:pPr marL="342900" indent="-342900">
              <a:buFont typeface="Wingdings" panose="05000000000000000000" pitchFamily="2" charset="2"/>
              <a:buChar char="Ø"/>
            </a:pPr>
            <a:endParaRPr lang="en-US" sz="2000" dirty="0"/>
          </a:p>
          <a:p>
            <a:r>
              <a:rPr lang="en-IN" sz="2000" dirty="0" smtClean="0">
                <a:latin typeface="+mn-lt"/>
              </a:rPr>
              <a:t>The </a:t>
            </a:r>
            <a:r>
              <a:rPr lang="en-IN" sz="2000" dirty="0">
                <a:latin typeface="+mn-lt"/>
              </a:rPr>
              <a:t>various levels of the architecture are explained below</a:t>
            </a:r>
          </a:p>
          <a:p>
            <a:pPr marL="342900" indent="-342900">
              <a:buFont typeface="Wingdings" panose="05000000000000000000" pitchFamily="2" charset="2"/>
              <a:buChar char="Ø"/>
            </a:pPr>
            <a:r>
              <a:rPr lang="en-IN" sz="2000" dirty="0" smtClean="0">
                <a:latin typeface="+mn-lt"/>
              </a:rPr>
              <a:t>Training </a:t>
            </a:r>
            <a:r>
              <a:rPr lang="en-IN" sz="2000" dirty="0">
                <a:latin typeface="+mn-lt"/>
              </a:rPr>
              <a:t>Input : The system takes various the input training set of essays and </a:t>
            </a:r>
            <a:r>
              <a:rPr lang="en-IN" sz="2000" dirty="0" smtClean="0">
                <a:latin typeface="+mn-lt"/>
              </a:rPr>
              <a:t>extracts </a:t>
            </a:r>
            <a:r>
              <a:rPr lang="en-IN" sz="2000" dirty="0">
                <a:latin typeface="+mn-lt"/>
              </a:rPr>
              <a:t>features from the essays. The features are then passed to various machine </a:t>
            </a:r>
            <a:r>
              <a:rPr lang="en-IN" sz="2000" dirty="0" smtClean="0">
                <a:latin typeface="+mn-lt"/>
              </a:rPr>
              <a:t>learning </a:t>
            </a:r>
            <a:r>
              <a:rPr lang="en-IN" sz="2000" dirty="0">
                <a:latin typeface="+mn-lt"/>
              </a:rPr>
              <a:t>algorithms for the classifier to learn and generate patterns and this way </a:t>
            </a:r>
            <a:r>
              <a:rPr lang="en-IN" sz="2000" dirty="0" smtClean="0">
                <a:latin typeface="+mn-lt"/>
              </a:rPr>
              <a:t>the </a:t>
            </a:r>
            <a:r>
              <a:rPr lang="en-IN" sz="2000" dirty="0">
                <a:latin typeface="+mn-lt"/>
              </a:rPr>
              <a:t>classifier is trained. </a:t>
            </a:r>
          </a:p>
          <a:p>
            <a:pPr marL="342900" indent="-342900">
              <a:buFont typeface="Wingdings" panose="05000000000000000000" pitchFamily="2" charset="2"/>
              <a:buChar char="Ø"/>
            </a:pPr>
            <a:r>
              <a:rPr lang="en-IN" sz="2000" dirty="0">
                <a:latin typeface="+mn-lt"/>
              </a:rPr>
              <a:t>Input : The essay to be evaluated is then passed to the classifier.</a:t>
            </a:r>
          </a:p>
          <a:p>
            <a:pPr marL="342900" indent="-342900">
              <a:buFont typeface="Wingdings" panose="05000000000000000000" pitchFamily="2" charset="2"/>
              <a:buChar char="Ø"/>
            </a:pPr>
            <a:r>
              <a:rPr lang="en-IN" sz="2000" dirty="0">
                <a:latin typeface="+mn-lt"/>
              </a:rPr>
              <a:t>Output: The evaluated essay is given a score and the score is compared to the </a:t>
            </a:r>
            <a:r>
              <a:rPr lang="en-IN" sz="2000" dirty="0" smtClean="0">
                <a:latin typeface="+mn-lt"/>
              </a:rPr>
              <a:t>human </a:t>
            </a:r>
            <a:r>
              <a:rPr lang="en-IN" sz="2000" dirty="0">
                <a:latin typeface="+mn-lt"/>
              </a:rPr>
              <a:t>graded score. The error in the scores is calculated and error rate is called </a:t>
            </a:r>
            <a:r>
              <a:rPr lang="en-IN" sz="2000" dirty="0" smtClean="0">
                <a:latin typeface="+mn-lt"/>
              </a:rPr>
              <a:t>Kappa</a:t>
            </a:r>
            <a:r>
              <a:rPr lang="en-IN" sz="2000" dirty="0">
                <a:latin typeface="+mn-lt"/>
              </a:rPr>
              <a:t>.</a:t>
            </a:r>
          </a:p>
          <a:p>
            <a:pPr marL="342900" indent="-342900">
              <a:buFont typeface="Wingdings" panose="05000000000000000000" pitchFamily="2" charset="2"/>
              <a:buChar char="Ø"/>
            </a:pPr>
            <a:r>
              <a:rPr lang="en-IN" sz="2000" dirty="0">
                <a:latin typeface="+mn-lt"/>
              </a:rPr>
              <a:t>Visual Representation : User could pass some queries to generate reports for </a:t>
            </a:r>
            <a:r>
              <a:rPr lang="en-IN" sz="2000" dirty="0" smtClean="0">
                <a:latin typeface="+mn-lt"/>
              </a:rPr>
              <a:t>generating </a:t>
            </a:r>
            <a:r>
              <a:rPr lang="en-IN" sz="2000" dirty="0">
                <a:latin typeface="+mn-lt"/>
              </a:rPr>
              <a:t>visuals of various students or questions depending on the </a:t>
            </a:r>
            <a:r>
              <a:rPr lang="en-IN" sz="2000" dirty="0" smtClean="0">
                <a:latin typeface="+mn-lt"/>
              </a:rPr>
              <a:t>queries passed </a:t>
            </a:r>
            <a:r>
              <a:rPr lang="en-IN" sz="2000" dirty="0">
                <a:latin typeface="+mn-lt"/>
              </a:rPr>
              <a:t>by the user. </a:t>
            </a:r>
          </a:p>
          <a:p>
            <a:pPr marL="342900" indent="-342900">
              <a:buFont typeface="Wingdings" panose="05000000000000000000" pitchFamily="2" charset="2"/>
              <a:buChar char="Ø"/>
            </a:pPr>
            <a:endParaRPr lang="en-IN" sz="2000" dirty="0">
              <a:latin typeface="+mn-lt"/>
            </a:endParaRPr>
          </a:p>
          <a:p>
            <a:pPr marL="342900" indent="-342900">
              <a:buFont typeface="Wingdings" panose="05000000000000000000" pitchFamily="2" charset="2"/>
              <a:buChar char="Ø"/>
            </a:pPr>
            <a:endParaRPr lang="en-IN" sz="2000" dirty="0">
              <a:latin typeface="+mn-lt"/>
            </a:endParaRP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endParaRPr lang="en-US" sz="2000" u="sng" dirty="0" smtClean="0"/>
          </a:p>
          <a:p>
            <a:pPr marL="342900" indent="-342900">
              <a:buFont typeface="Wingdings" panose="05000000000000000000" pitchFamily="2" charset="2"/>
              <a:buChar char="Ø"/>
            </a:pPr>
            <a:endParaRPr lang="en-US" sz="2000" u="sng" dirty="0" smtClean="0"/>
          </a:p>
          <a:p>
            <a:pPr marL="342900" indent="-342900">
              <a:buFont typeface="Wingdings" panose="05000000000000000000" pitchFamily="2" charset="2"/>
              <a:buChar char="Ø"/>
            </a:pPr>
            <a:endParaRPr lang="en-US" sz="2000" u="sng" dirty="0" smtClean="0"/>
          </a:p>
          <a:p>
            <a:pPr marL="342900" indent="-342900">
              <a:buFont typeface="Wingdings" panose="05000000000000000000" pitchFamily="2" charset="2"/>
              <a:buChar char="Ø"/>
            </a:pPr>
            <a:endParaRPr lang="en-US" sz="2000" u="sng" dirty="0" smtClean="0"/>
          </a:p>
          <a:p>
            <a:pPr marL="342900" indent="-342900">
              <a:buFont typeface="Wingdings" panose="05000000000000000000" pitchFamily="2" charset="2"/>
              <a:buChar char="Ø"/>
            </a:pPr>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25,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1981200" y="381000"/>
            <a:ext cx="4572000" cy="349968"/>
          </a:xfrm>
          <a:prstGeom prst="rect">
            <a:avLst/>
          </a:prstGeom>
          <a:noFill/>
        </p:spPr>
        <p:txBody>
          <a:bodyPr wrap="square" rtlCol="0">
            <a:spAutoFit/>
          </a:bodyPr>
          <a:lstStyle/>
          <a:p>
            <a:r>
              <a:rPr lang="en-US" dirty="0" smtClean="0"/>
              <a:t>Title of the project</a:t>
            </a:r>
            <a:endParaRPr lang="hi-IN"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32794111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6" end="6"/>
                                            </p:txEl>
                                          </p:spTgt>
                                        </p:tgtEl>
                                        <p:attrNameLst>
                                          <p:attrName>style.visibility</p:attrName>
                                        </p:attrNameLst>
                                      </p:cBhvr>
                                      <p:to>
                                        <p:strVal val="visible"/>
                                      </p:to>
                                    </p:set>
                                    <p:anim calcmode="lin" valueType="num">
                                      <p:cBhvr additive="base">
                                        <p:cTn id="37" dur="500" fill="hold"/>
                                        <p:tgtEl>
                                          <p:spTgt spid="410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14</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1004552" y="1600200"/>
            <a:ext cx="7696200" cy="4098130"/>
          </a:xfrm>
          <a:prstGeom prst="rect">
            <a:avLst/>
          </a:prstGeom>
          <a:noFill/>
          <a:ln w="9525">
            <a:noFill/>
            <a:round/>
            <a:headEnd/>
            <a:tailEnd/>
          </a:ln>
        </p:spPr>
        <p:txBody>
          <a:bodyPr lIns="90000" tIns="45000" rIns="90000" bIns="45000">
            <a:spAutoFit/>
          </a:bodyPr>
          <a:lstStyle/>
          <a:p>
            <a:r>
              <a:rPr lang="en-US" sz="2000" dirty="0" smtClean="0"/>
              <a:t>Architecture</a:t>
            </a:r>
          </a:p>
          <a:p>
            <a:endParaRPr lang="en-US" sz="2000" dirty="0" smtClean="0"/>
          </a:p>
          <a:p>
            <a:endParaRPr lang="en-US" sz="2000" dirty="0" smtClean="0"/>
          </a:p>
          <a:p>
            <a:pPr marL="342900" indent="-342900">
              <a:buFont typeface="Wingdings" panose="05000000000000000000" pitchFamily="2" charset="2"/>
              <a:buChar char="§"/>
            </a:pPr>
            <a:endParaRPr lang="en-US" sz="2000" dirty="0"/>
          </a:p>
          <a:p>
            <a:endParaRPr lang="en-US" sz="2000" dirty="0" smtClean="0"/>
          </a:p>
          <a:p>
            <a:pPr marL="342900" indent="-342900">
              <a:buFont typeface="Wingdings" panose="05000000000000000000" pitchFamily="2" charset="2"/>
              <a:buChar char="§"/>
            </a:pPr>
            <a:endParaRPr lang="en-IN" sz="2000" dirty="0"/>
          </a:p>
          <a:p>
            <a:endParaRPr lang="en-US" sz="2000" dirty="0" smtClean="0"/>
          </a:p>
          <a:p>
            <a:endParaRPr lang="en-US" sz="2000" dirty="0"/>
          </a:p>
          <a:p>
            <a:pPr marL="342900" indent="-342900">
              <a:buFont typeface="Wingdings" panose="05000000000000000000" pitchFamily="2" charset="2"/>
              <a:buChar char="§"/>
            </a:pPr>
            <a:endParaRPr lang="en-US" sz="2000" dirty="0" smtClean="0"/>
          </a:p>
          <a:p>
            <a:endParaRPr lang="en-US" sz="2000" u="sng" dirty="0" smtClean="0"/>
          </a:p>
          <a:p>
            <a:pPr marL="342900" indent="-342900">
              <a:buFont typeface="Wingdings" panose="05000000000000000000" pitchFamily="2" charset="2"/>
              <a:buChar char="§"/>
            </a:pPr>
            <a:endParaRPr lang="en-US" sz="2000" u="sng" dirty="0" smtClean="0"/>
          </a:p>
          <a:p>
            <a:endParaRPr lang="en-US" sz="2000" u="sng" dirty="0" smtClean="0"/>
          </a:p>
          <a:p>
            <a:endParaRPr lang="en-US" sz="2000" u="sng" dirty="0" smtClean="0"/>
          </a:p>
          <a:p>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25,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1981200" y="381000"/>
            <a:ext cx="4572000" cy="349968"/>
          </a:xfrm>
          <a:prstGeom prst="rect">
            <a:avLst/>
          </a:prstGeom>
          <a:noFill/>
        </p:spPr>
        <p:txBody>
          <a:bodyPr wrap="square" rtlCol="0">
            <a:spAutoFit/>
          </a:bodyPr>
          <a:lstStyle/>
          <a:p>
            <a:r>
              <a:rPr lang="en-US" dirty="0" smtClean="0"/>
              <a:t>Title of the project</a:t>
            </a:r>
            <a:endParaRPr lang="hi-IN"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31405891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15</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990600" y="1494594"/>
            <a:ext cx="7696200" cy="4098130"/>
          </a:xfrm>
          <a:prstGeom prst="rect">
            <a:avLst/>
          </a:prstGeom>
          <a:noFill/>
          <a:ln w="9525">
            <a:noFill/>
            <a:round/>
            <a:headEnd/>
            <a:tailEnd/>
          </a:ln>
        </p:spPr>
        <p:txBody>
          <a:bodyPr lIns="90000" tIns="45000" rIns="90000" bIns="45000">
            <a:spAutoFit/>
          </a:bodyPr>
          <a:lstStyle/>
          <a:p>
            <a:r>
              <a:rPr lang="en-US" sz="2000" u="sng" dirty="0" smtClean="0"/>
              <a:t>Development/Test/User environment</a:t>
            </a:r>
          </a:p>
          <a:p>
            <a:endParaRPr lang="en-US" sz="2000" dirty="0" smtClean="0">
              <a:solidFill>
                <a:srgbClr val="000000"/>
              </a:solidFill>
            </a:endParaRPr>
          </a:p>
          <a:p>
            <a:r>
              <a:rPr lang="en-US" sz="2000" dirty="0" smtClean="0">
                <a:solidFill>
                  <a:srgbClr val="000000"/>
                </a:solidFill>
              </a:rPr>
              <a:t>List out the hardware to be used for development/testing and by the end user</a:t>
            </a:r>
          </a:p>
          <a:p>
            <a:endParaRPr lang="en-US" sz="2000" dirty="0" smtClean="0">
              <a:solidFill>
                <a:srgbClr val="000000"/>
              </a:solidFill>
            </a:endParaRPr>
          </a:p>
          <a:p>
            <a:r>
              <a:rPr lang="en-US" sz="2000" dirty="0" smtClean="0">
                <a:solidFill>
                  <a:srgbClr val="000000"/>
                </a:solidFill>
              </a:rPr>
              <a:t>The operating systems on which you would develop, test and use.</a:t>
            </a:r>
          </a:p>
          <a:p>
            <a:endParaRPr lang="en-US" sz="2000" dirty="0" smtClean="0">
              <a:solidFill>
                <a:srgbClr val="000000"/>
              </a:solidFill>
            </a:endParaRPr>
          </a:p>
          <a:p>
            <a:r>
              <a:rPr lang="en-US" sz="2000" dirty="0" smtClean="0">
                <a:solidFill>
                  <a:srgbClr val="000000"/>
                </a:solidFill>
              </a:rPr>
              <a:t>The programming language(s) you would be using</a:t>
            </a:r>
          </a:p>
          <a:p>
            <a:endParaRPr lang="en-US" sz="2000" dirty="0" smtClean="0">
              <a:solidFill>
                <a:srgbClr val="000000"/>
              </a:solidFill>
            </a:endParaRPr>
          </a:p>
          <a:p>
            <a:r>
              <a:rPr lang="en-US" sz="2000" dirty="0" smtClean="0">
                <a:solidFill>
                  <a:srgbClr val="000000"/>
                </a:solidFill>
              </a:rPr>
              <a:t>The development tools (the IDE, any libraries, etc)</a:t>
            </a:r>
          </a:p>
          <a:p>
            <a:endParaRPr lang="en-US" sz="2000" dirty="0" smtClean="0">
              <a:solidFill>
                <a:srgbClr val="000000"/>
              </a:solidFill>
            </a:endParaRPr>
          </a:p>
          <a:p>
            <a:r>
              <a:rPr lang="en-US" sz="2000" dirty="0" smtClean="0">
                <a:solidFill>
                  <a:srgbClr val="000000"/>
                </a:solidFill>
              </a:rPr>
              <a:t>The RDBMS (if needed)</a:t>
            </a:r>
          </a:p>
          <a:p>
            <a:endParaRPr lang="en-US" sz="2000" dirty="0" smtClean="0">
              <a:solidFill>
                <a:srgbClr val="000000"/>
              </a:solidFill>
            </a:endParaRPr>
          </a:p>
          <a:p>
            <a:endParaRPr lang="en-US" sz="2000" dirty="0">
              <a:solidFill>
                <a:srgbClr val="000000"/>
              </a:solidFill>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1905000" y="381000"/>
            <a:ext cx="4572000" cy="349968"/>
          </a:xfrm>
          <a:prstGeom prst="rect">
            <a:avLst/>
          </a:prstGeom>
          <a:noFill/>
        </p:spPr>
        <p:txBody>
          <a:bodyPr wrap="square" rtlCol="0">
            <a:spAutoFit/>
          </a:bodyPr>
          <a:lstStyle/>
          <a:p>
            <a:r>
              <a:rPr lang="en-US" dirty="0" smtClean="0"/>
              <a:t>Title of the project</a:t>
            </a:r>
            <a:endParaRPr lang="hi-IN"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4" end="4"/>
                                            </p:txEl>
                                          </p:spTgt>
                                        </p:tgtEl>
                                        <p:attrNameLst>
                                          <p:attrName>style.visibility</p:attrName>
                                        </p:attrNameLst>
                                      </p:cBhvr>
                                      <p:to>
                                        <p:strVal val="visible"/>
                                      </p:to>
                                    </p:set>
                                    <p:anim calcmode="lin" valueType="num">
                                      <p:cBhvr additive="base">
                                        <p:cTn id="19"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6" end="6"/>
                                            </p:txEl>
                                          </p:spTgt>
                                        </p:tgtEl>
                                        <p:attrNameLst>
                                          <p:attrName>style.visibility</p:attrName>
                                        </p:attrNameLst>
                                      </p:cBhvr>
                                      <p:to>
                                        <p:strVal val="visible"/>
                                      </p:to>
                                    </p:set>
                                    <p:anim calcmode="lin" valueType="num">
                                      <p:cBhvr additive="base">
                                        <p:cTn id="25" dur="500" fill="hold"/>
                                        <p:tgtEl>
                                          <p:spTgt spid="410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8" end="8"/>
                                            </p:txEl>
                                          </p:spTgt>
                                        </p:tgtEl>
                                        <p:attrNameLst>
                                          <p:attrName>style.visibility</p:attrName>
                                        </p:attrNameLst>
                                      </p:cBhvr>
                                      <p:to>
                                        <p:strVal val="visible"/>
                                      </p:to>
                                    </p:set>
                                    <p:anim calcmode="lin" valueType="num">
                                      <p:cBhvr additive="base">
                                        <p:cTn id="31" dur="500" fill="hold"/>
                                        <p:tgtEl>
                                          <p:spTgt spid="410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10" end="10"/>
                                            </p:txEl>
                                          </p:spTgt>
                                        </p:tgtEl>
                                        <p:attrNameLst>
                                          <p:attrName>style.visibility</p:attrName>
                                        </p:attrNameLst>
                                      </p:cBhvr>
                                      <p:to>
                                        <p:strVal val="visible"/>
                                      </p:to>
                                    </p:set>
                                    <p:anim calcmode="lin" valueType="num">
                                      <p:cBhvr additive="base">
                                        <p:cTn id="37" dur="500" fill="hold"/>
                                        <p:tgtEl>
                                          <p:spTgt spid="4101">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16</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1522040"/>
          </a:xfrm>
          <a:prstGeom prst="rect">
            <a:avLst/>
          </a:prstGeom>
          <a:noFill/>
          <a:ln w="9525">
            <a:noFill/>
            <a:round/>
            <a:headEnd/>
            <a:tailEnd/>
          </a:ln>
        </p:spPr>
        <p:txBody>
          <a:bodyPr lIns="90000" tIns="45000" rIns="90000" bIns="45000">
            <a:spAutoFit/>
          </a:bodyPr>
          <a:lstStyle/>
          <a:p>
            <a:r>
              <a:rPr lang="en-US" sz="2000" u="sng" dirty="0" smtClean="0">
                <a:solidFill>
                  <a:srgbClr val="000000"/>
                </a:solidFill>
              </a:rPr>
              <a:t>The current status</a:t>
            </a:r>
          </a:p>
          <a:p>
            <a:r>
              <a:rPr lang="en-US" sz="2000" dirty="0" smtClean="0">
                <a:solidFill>
                  <a:srgbClr val="000000"/>
                </a:solidFill>
              </a:rPr>
              <a:t>A clear view on what has been done till now.</a:t>
            </a:r>
          </a:p>
          <a:p>
            <a:endParaRPr lang="en-US" sz="2000" b="1" dirty="0" smtClean="0">
              <a:solidFill>
                <a:srgbClr val="000000"/>
              </a:solidFill>
            </a:endParaRPr>
          </a:p>
          <a:p>
            <a:endParaRPr lang="en-US" sz="2000" b="1" dirty="0" smtClean="0">
              <a:solidFill>
                <a:srgbClr val="000000"/>
              </a:solidFill>
            </a:endParaRPr>
          </a:p>
          <a:p>
            <a:endParaRPr lang="en-US" sz="2000" b="1" dirty="0" smtClean="0">
              <a:solidFill>
                <a:srgbClr val="000000"/>
              </a:solidFill>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057400" y="381000"/>
            <a:ext cx="4572000" cy="349968"/>
          </a:xfrm>
          <a:prstGeom prst="rect">
            <a:avLst/>
          </a:prstGeom>
          <a:noFill/>
        </p:spPr>
        <p:txBody>
          <a:bodyPr wrap="square" rtlCol="0">
            <a:spAutoFit/>
          </a:bodyPr>
          <a:lstStyle/>
          <a:p>
            <a:r>
              <a:rPr lang="en-US" dirty="0" smtClean="0"/>
              <a:t>Title of the project</a:t>
            </a:r>
            <a:endParaRPr lang="hi-IN"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1" end="1"/>
                                            </p:txEl>
                                          </p:spTgt>
                                        </p:tgtEl>
                                        <p:attrNameLst>
                                          <p:attrName>style.visibility</p:attrName>
                                        </p:attrNameLst>
                                      </p:cBhvr>
                                      <p:to>
                                        <p:strVal val="visible"/>
                                      </p:to>
                                    </p:set>
                                    <p:anim calcmode="lin" valueType="num">
                                      <p:cBhvr additive="base">
                                        <p:cTn id="13" dur="500" fill="hold"/>
                                        <p:tgtEl>
                                          <p:spTgt spid="41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17</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2094504"/>
          </a:xfrm>
          <a:prstGeom prst="rect">
            <a:avLst/>
          </a:prstGeom>
          <a:noFill/>
          <a:ln w="9525">
            <a:noFill/>
            <a:round/>
            <a:headEnd/>
            <a:tailEnd/>
          </a:ln>
        </p:spPr>
        <p:txBody>
          <a:bodyPr lIns="90000" tIns="45000" rIns="90000" bIns="45000">
            <a:spAutoFit/>
          </a:bodyPr>
          <a:lstStyle/>
          <a:p>
            <a:r>
              <a:rPr lang="en-US" sz="2000" u="sng" dirty="0" smtClean="0">
                <a:solidFill>
                  <a:srgbClr val="000000"/>
                </a:solidFill>
              </a:rPr>
              <a:t>Plan going forward</a:t>
            </a:r>
          </a:p>
          <a:p>
            <a:r>
              <a:rPr lang="en-US" sz="2000" dirty="0" smtClean="0">
                <a:solidFill>
                  <a:srgbClr val="000000"/>
                </a:solidFill>
              </a:rPr>
              <a:t>List out all the tasks/activities along with deadlines/milestones for the project along with the names of the team members who would be responsible for the different tasks.</a:t>
            </a:r>
          </a:p>
          <a:p>
            <a:endParaRPr lang="en-US" sz="2000" b="1" dirty="0" smtClean="0">
              <a:solidFill>
                <a:srgbClr val="000000"/>
              </a:solidFill>
            </a:endParaRPr>
          </a:p>
          <a:p>
            <a:endParaRPr lang="en-US" sz="2000" b="1" dirty="0" smtClean="0">
              <a:solidFill>
                <a:srgbClr val="000000"/>
              </a:solidFill>
            </a:endParaRPr>
          </a:p>
          <a:p>
            <a:endParaRPr lang="en-US" sz="2000" b="1" dirty="0" smtClean="0">
              <a:solidFill>
                <a:srgbClr val="000000"/>
              </a:solidFill>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057400" y="304800"/>
            <a:ext cx="4572000" cy="349968"/>
          </a:xfrm>
          <a:prstGeom prst="rect">
            <a:avLst/>
          </a:prstGeom>
          <a:noFill/>
        </p:spPr>
        <p:txBody>
          <a:bodyPr wrap="square" rtlCol="0">
            <a:spAutoFit/>
          </a:bodyPr>
          <a:lstStyle/>
          <a:p>
            <a:r>
              <a:rPr lang="en-US" dirty="0" smtClean="0"/>
              <a:t>Title of the project</a:t>
            </a:r>
            <a:endParaRPr lang="hi-IN" dirty="0"/>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1" end="1"/>
                                            </p:txEl>
                                          </p:spTgt>
                                        </p:tgtEl>
                                        <p:attrNameLst>
                                          <p:attrName>style.visibility</p:attrName>
                                        </p:attrNameLst>
                                      </p:cBhvr>
                                      <p:to>
                                        <p:strVal val="visible"/>
                                      </p:to>
                                    </p:set>
                                    <p:anim calcmode="lin" valueType="num">
                                      <p:cBhvr additive="base">
                                        <p:cTn id="13" dur="500" fill="hold"/>
                                        <p:tgtEl>
                                          <p:spTgt spid="41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3076"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1FC87B65-3878-4FF3-8FA4-A2FF3711126A}" type="slidenum">
              <a:rPr lang="en-IN" sz="1400" b="1">
                <a:solidFill>
                  <a:srgbClr val="002060"/>
                </a:solidFill>
                <a:latin typeface="Times New Roman" pitchFamily="16" charset="0"/>
              </a:rPr>
              <a:pPr algn="r" hangingPunct="0">
                <a:lnSpc>
                  <a:spcPct val="100000"/>
                </a:lnSpc>
                <a:tabLst>
                  <a:tab pos="723900" algn="l"/>
                  <a:tab pos="1447800" algn="l"/>
                </a:tabLst>
              </a:pPr>
              <a:t>2</a:t>
            </a:fld>
            <a:endParaRPr lang="en-IN" sz="1400" b="1">
              <a:solidFill>
                <a:srgbClr val="002060"/>
              </a:solidFill>
              <a:latin typeface="Times New Roman" pitchFamily="16" charset="0"/>
            </a:endParaRPr>
          </a:p>
        </p:txBody>
      </p:sp>
      <p:sp>
        <p:nvSpPr>
          <p:cNvPr id="3077" name="Rectangle 4"/>
          <p:cNvSpPr>
            <a:spLocks noChangeArrowheads="1"/>
          </p:cNvSpPr>
          <p:nvPr/>
        </p:nvSpPr>
        <p:spPr bwMode="auto">
          <a:xfrm>
            <a:off x="723106" y="1142999"/>
            <a:ext cx="7125494" cy="7477516"/>
          </a:xfrm>
          <a:prstGeom prst="rect">
            <a:avLst/>
          </a:prstGeom>
          <a:noFill/>
          <a:ln w="9525">
            <a:noFill/>
            <a:round/>
            <a:headEnd/>
            <a:tailEnd/>
          </a:ln>
        </p:spPr>
        <p:txBody>
          <a:bodyPr wrap="square" lIns="90000" tIns="45000" rIns="90000" bIns="4500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sz="2000" b="1" dirty="0" smtClean="0">
                <a:solidFill>
                  <a:srgbClr val="000000"/>
                </a:solidFill>
              </a:rPr>
              <a:t>Problem </a:t>
            </a:r>
            <a:r>
              <a:rPr lang="en-IN" sz="2000" b="1" dirty="0" smtClean="0">
                <a:solidFill>
                  <a:srgbClr val="000000"/>
                </a:solidFill>
              </a:rPr>
              <a:t>definition :</a:t>
            </a:r>
            <a:endParaRPr lang="en-IN" sz="2000" b="1" dirty="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u="sng" dirty="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latin typeface="+mn-lt"/>
              </a:rPr>
              <a:t>Automated </a:t>
            </a:r>
            <a:r>
              <a:rPr lang="en-IN" sz="2000" dirty="0">
                <a:solidFill>
                  <a:srgbClr val="000000"/>
                </a:solidFill>
                <a:latin typeface="+mn-lt"/>
              </a:rPr>
              <a:t>evaluation of short answers and essay </a:t>
            </a:r>
            <a:r>
              <a:rPr lang="en-IN" sz="2000" dirty="0" smtClean="0">
                <a:solidFill>
                  <a:srgbClr val="000000"/>
                </a:solidFill>
                <a:latin typeface="+mn-lt"/>
              </a:rPr>
              <a:t>is to be </a:t>
            </a:r>
            <a:r>
              <a:rPr lang="en-IN" sz="2000" dirty="0">
                <a:solidFill>
                  <a:srgbClr val="000000"/>
                </a:solidFill>
                <a:latin typeface="+mn-lt"/>
              </a:rPr>
              <a:t>done using algorithm to </a:t>
            </a:r>
            <a:r>
              <a:rPr lang="en-IN" sz="2000" dirty="0" smtClean="0">
                <a:solidFill>
                  <a:srgbClr val="000000"/>
                </a:solidFill>
                <a:latin typeface="+mn-lt"/>
              </a:rPr>
              <a:t>correct </a:t>
            </a:r>
            <a:r>
              <a:rPr lang="en-IN" sz="2000" dirty="0">
                <a:solidFill>
                  <a:srgbClr val="000000"/>
                </a:solidFill>
                <a:latin typeface="+mn-lt"/>
              </a:rPr>
              <a:t>syntactically, semantically and assign scores. This reduces high cost and </a:t>
            </a:r>
            <a:r>
              <a:rPr lang="en-IN" sz="2000" dirty="0" smtClean="0">
                <a:solidFill>
                  <a:srgbClr val="000000"/>
                </a:solidFill>
                <a:latin typeface="+mn-lt"/>
              </a:rPr>
              <a:t>the </a:t>
            </a:r>
            <a:r>
              <a:rPr lang="en-IN" sz="2000" dirty="0">
                <a:solidFill>
                  <a:srgbClr val="000000"/>
                </a:solidFill>
                <a:latin typeface="+mn-lt"/>
              </a:rPr>
              <a:t>slow turnaround of hand scoring thousands </a:t>
            </a:r>
            <a:r>
              <a:rPr lang="en-IN" sz="2000" dirty="0" smtClean="0">
                <a:solidFill>
                  <a:srgbClr val="000000"/>
                </a:solidFill>
                <a:latin typeface="+mn-lt"/>
              </a:rPr>
              <a:t>of </a:t>
            </a:r>
            <a:r>
              <a:rPr lang="en-IN" sz="2000" dirty="0">
                <a:solidFill>
                  <a:srgbClr val="000000"/>
                </a:solidFill>
                <a:latin typeface="+mn-lt"/>
              </a:rPr>
              <a:t>written responses in </a:t>
            </a:r>
            <a:r>
              <a:rPr lang="en-IN" sz="2000" dirty="0" smtClean="0">
                <a:solidFill>
                  <a:srgbClr val="000000"/>
                </a:solidFill>
                <a:latin typeface="+mn-lt"/>
              </a:rPr>
              <a:t>standardized </a:t>
            </a:r>
            <a:r>
              <a:rPr lang="en-IN" sz="2000" dirty="0">
                <a:solidFill>
                  <a:srgbClr val="000000"/>
                </a:solidFill>
                <a:latin typeface="+mn-lt"/>
              </a:rPr>
              <a:t>tests. </a:t>
            </a:r>
            <a:endParaRPr lang="en-IN" sz="2000" dirty="0" smtClean="0">
              <a:solidFill>
                <a:srgbClr val="000000"/>
              </a:solidFill>
              <a:latin typeface="+mn-lt"/>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latin typeface="+mn-lt"/>
              </a:rPr>
              <a:t>We </a:t>
            </a:r>
            <a:r>
              <a:rPr lang="en-IN" sz="2000" dirty="0">
                <a:solidFill>
                  <a:srgbClr val="000000"/>
                </a:solidFill>
                <a:latin typeface="+mn-lt"/>
              </a:rPr>
              <a:t>have to extract several features of the essays, ranging from </a:t>
            </a:r>
            <a:r>
              <a:rPr lang="en-IN" sz="2000" dirty="0" smtClean="0">
                <a:solidFill>
                  <a:srgbClr val="000000"/>
                </a:solidFill>
                <a:latin typeface="+mn-lt"/>
              </a:rPr>
              <a:t>simple </a:t>
            </a:r>
            <a:r>
              <a:rPr lang="en-IN" sz="2000" dirty="0">
                <a:solidFill>
                  <a:srgbClr val="000000"/>
                </a:solidFill>
                <a:latin typeface="+mn-lt"/>
              </a:rPr>
              <a:t>numerical data such as </a:t>
            </a:r>
            <a:r>
              <a:rPr lang="en-IN" sz="2000" dirty="0" smtClean="0">
                <a:solidFill>
                  <a:srgbClr val="000000"/>
                </a:solidFill>
                <a:latin typeface="+mn-lt"/>
              </a:rPr>
              <a:t>misspelled word </a:t>
            </a:r>
            <a:r>
              <a:rPr lang="en-IN" sz="2000" dirty="0">
                <a:solidFill>
                  <a:srgbClr val="000000"/>
                </a:solidFill>
                <a:latin typeface="+mn-lt"/>
              </a:rPr>
              <a:t>count and </a:t>
            </a:r>
            <a:r>
              <a:rPr lang="en-IN" sz="2000" dirty="0" smtClean="0">
                <a:solidFill>
                  <a:srgbClr val="000000"/>
                </a:solidFill>
                <a:latin typeface="+mn-lt"/>
              </a:rPr>
              <a:t>adjective count and </a:t>
            </a:r>
            <a:r>
              <a:rPr lang="en-IN" sz="2000" dirty="0">
                <a:solidFill>
                  <a:srgbClr val="000000"/>
                </a:solidFill>
                <a:latin typeface="+mn-lt"/>
              </a:rPr>
              <a:t>we </a:t>
            </a:r>
            <a:r>
              <a:rPr lang="en-IN" sz="2000" dirty="0" smtClean="0">
                <a:solidFill>
                  <a:srgbClr val="000000"/>
                </a:solidFill>
                <a:latin typeface="+mn-lt"/>
              </a:rPr>
              <a:t>look </a:t>
            </a:r>
            <a:r>
              <a:rPr lang="en-IN" sz="2000" dirty="0">
                <a:solidFill>
                  <a:srgbClr val="000000"/>
                </a:solidFill>
                <a:latin typeface="+mn-lt"/>
              </a:rPr>
              <a:t>for specific response in short </a:t>
            </a:r>
            <a:r>
              <a:rPr lang="en-IN" sz="2000" dirty="0" smtClean="0">
                <a:solidFill>
                  <a:srgbClr val="000000"/>
                </a:solidFill>
                <a:latin typeface="+mn-lt"/>
              </a:rPr>
              <a:t>Answers. The system would assign preliminary grades to all student essays. we have to implement and train machine learning algorithms to automatically grade essay responses. These grades from automatic grading system should match the human grades consistently.</a:t>
            </a: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u="sng"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sz="2000" b="1" dirty="0">
              <a:solidFill>
                <a:srgbClr val="000000"/>
              </a:solidFill>
            </a:endParaRPr>
          </a:p>
        </p:txBody>
      </p:sp>
      <p:sp>
        <p:nvSpPr>
          <p:cNvPr id="6" name="Text Box 2"/>
          <p:cNvSpPr txBox="1">
            <a:spLocks noChangeArrowheads="1"/>
          </p:cNvSpPr>
          <p:nvPr/>
        </p:nvSpPr>
        <p:spPr bwMode="auto">
          <a:xfrm>
            <a:off x="381000" y="6248400"/>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z="1400" b="1" dirty="0" smtClean="0"/>
              <a:t>Guide: </a:t>
            </a:r>
            <a:r>
              <a:rPr lang="en-US" sz="1400" b="1" dirty="0" err="1" smtClean="0"/>
              <a:t>Dr.Gowri</a:t>
            </a:r>
            <a:r>
              <a:rPr lang="en-US" sz="1400" b="1" dirty="0" smtClean="0"/>
              <a:t> </a:t>
            </a:r>
            <a:r>
              <a:rPr lang="en-US" sz="1400" b="1" dirty="0" err="1" smtClean="0"/>
              <a:t>Srinivasa</a:t>
            </a:r>
            <a:endParaRPr lang="en-US" sz="1400" b="1" dirty="0"/>
          </a:p>
        </p:txBody>
      </p:sp>
      <p:sp>
        <p:nvSpPr>
          <p:cNvPr id="8" name="TextBox 7"/>
          <p:cNvSpPr txBox="1"/>
          <p:nvPr/>
        </p:nvSpPr>
        <p:spPr>
          <a:xfrm>
            <a:off x="2209800" y="322686"/>
            <a:ext cx="4572000" cy="321306"/>
          </a:xfrm>
          <a:prstGeom prst="rect">
            <a:avLst/>
          </a:prstGeom>
          <a:noFill/>
        </p:spPr>
        <p:txBody>
          <a:bodyPr wrap="square" rtlCol="0">
            <a:spAutoFit/>
          </a:bodyPr>
          <a:lstStyle/>
          <a:p>
            <a:r>
              <a:rPr lang="en-US" sz="1600" dirty="0" smtClean="0">
                <a:latin typeface="+mj-lt"/>
              </a:rPr>
              <a:t>Scoring Algorithm For Short Answers and Essays</a:t>
            </a:r>
            <a:endParaRPr lang="hi-IN" sz="16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3</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663343"/>
          </a:xfrm>
          <a:prstGeom prst="rect">
            <a:avLst/>
          </a:prstGeom>
          <a:noFill/>
          <a:ln w="9525">
            <a:noFill/>
            <a:round/>
            <a:headEnd/>
            <a:tailEnd/>
          </a:ln>
        </p:spPr>
        <p:txBody>
          <a:bodyPr lIns="90000" tIns="45000" rIns="90000" bIns="45000">
            <a:spAutoFit/>
          </a:bodyPr>
          <a:lstStyle/>
          <a:p>
            <a:r>
              <a:rPr lang="en-US" sz="2000" b="1" dirty="0" smtClean="0"/>
              <a:t>Literature </a:t>
            </a:r>
            <a:r>
              <a:rPr lang="en-US" sz="2000" b="1" dirty="0" smtClean="0"/>
              <a:t>Survey                                                                               </a:t>
            </a:r>
            <a:endParaRPr lang="en-US" sz="2000" b="1" dirty="0" smtClean="0"/>
          </a:p>
          <a:p>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
        <p:nvSpPr>
          <p:cNvPr id="5" name="Rectangle 4"/>
          <p:cNvSpPr/>
          <p:nvPr/>
        </p:nvSpPr>
        <p:spPr>
          <a:xfrm>
            <a:off x="838200" y="2065975"/>
            <a:ext cx="6400800" cy="4099584"/>
          </a:xfrm>
          <a:prstGeom prst="rect">
            <a:avLst/>
          </a:prstGeom>
        </p:spPr>
        <p:txBody>
          <a:bodyPr wrap="square">
            <a:spAutoFit/>
          </a:bodyPr>
          <a:lstStyle/>
          <a:p>
            <a:pPr marL="285750" indent="-285750">
              <a:buFont typeface="Wingdings" panose="05000000000000000000" pitchFamily="2" charset="2"/>
              <a:buChar char="§"/>
            </a:pPr>
            <a:r>
              <a:rPr lang="en-IN" sz="2000" dirty="0" smtClean="0">
                <a:latin typeface="+mn-lt"/>
              </a:rPr>
              <a:t>The automatic evaluation of short answers has been tried by various people around the world. It was also a Data Science competition hosted by </a:t>
            </a:r>
            <a:r>
              <a:rPr lang="en-IN" sz="2000" dirty="0" err="1" smtClean="0">
                <a:latin typeface="+mn-lt"/>
              </a:rPr>
              <a:t>Kaggle</a:t>
            </a:r>
            <a:r>
              <a:rPr lang="en-IN" sz="2000" dirty="0" smtClean="0">
                <a:latin typeface="+mn-lt"/>
              </a:rPr>
              <a:t> sponsored by the Hewlett Foundation, the best results obtained were by </a:t>
            </a:r>
            <a:r>
              <a:rPr lang="en-IN" sz="2000" dirty="0" err="1" smtClean="0">
                <a:latin typeface="+mn-lt"/>
              </a:rPr>
              <a:t>Tandalla</a:t>
            </a:r>
            <a:r>
              <a:rPr lang="en-IN" sz="2000" dirty="0" smtClean="0">
                <a:latin typeface="+mn-lt"/>
              </a:rPr>
              <a:t>(2012)’s approach, achieved a Quadratic Weighted kappa of 0.70 using regular expression as features.</a:t>
            </a:r>
          </a:p>
          <a:p>
            <a:pPr marL="285750" indent="-285750">
              <a:buFont typeface="Wingdings" panose="05000000000000000000" pitchFamily="2" charset="2"/>
              <a:buChar char="§"/>
            </a:pPr>
            <a:r>
              <a:rPr lang="en-IN" sz="2000" dirty="0" err="1">
                <a:latin typeface="+mn-lt"/>
              </a:rPr>
              <a:t>Tandalla</a:t>
            </a:r>
            <a:r>
              <a:rPr lang="en-IN" sz="2000" dirty="0">
                <a:latin typeface="+mn-lt"/>
              </a:rPr>
              <a:t> (2012)’s was the best performing model at the ASAP-Short Answer </a:t>
            </a:r>
            <a:r>
              <a:rPr lang="en-IN" sz="2000" dirty="0" smtClean="0">
                <a:latin typeface="+mn-lt"/>
              </a:rPr>
              <a:t>Scoring </a:t>
            </a:r>
            <a:r>
              <a:rPr lang="en-IN" sz="2000" dirty="0">
                <a:latin typeface="+mn-lt"/>
              </a:rPr>
              <a:t>competition</a:t>
            </a:r>
            <a:r>
              <a:rPr lang="en-IN" sz="2000" dirty="0" smtClean="0">
                <a:latin typeface="+mn-lt"/>
              </a:rPr>
              <a:t>.</a:t>
            </a:r>
          </a:p>
          <a:p>
            <a:pPr marL="285750" indent="-285750">
              <a:buFont typeface="Wingdings" panose="05000000000000000000" pitchFamily="2" charset="2"/>
              <a:buChar char="§"/>
            </a:pPr>
            <a:r>
              <a:rPr lang="en-IN" sz="2000" dirty="0" smtClean="0">
                <a:latin typeface="+mn-lt"/>
              </a:rPr>
              <a:t> </a:t>
            </a:r>
            <a:r>
              <a:rPr lang="en-IN" sz="2000" dirty="0">
                <a:latin typeface="+mn-lt"/>
              </a:rPr>
              <a:t>One of the important aspects of </a:t>
            </a:r>
            <a:r>
              <a:rPr lang="en-IN" sz="2000" dirty="0" err="1">
                <a:latin typeface="+mn-lt"/>
              </a:rPr>
              <a:t>Tandalla’s</a:t>
            </a:r>
            <a:r>
              <a:rPr lang="en-IN" sz="2000" dirty="0">
                <a:latin typeface="+mn-lt"/>
              </a:rPr>
              <a:t> approach was the </a:t>
            </a:r>
            <a:r>
              <a:rPr lang="en-IN" sz="2000" dirty="0" smtClean="0">
                <a:latin typeface="+mn-lt"/>
              </a:rPr>
              <a:t>use </a:t>
            </a:r>
            <a:r>
              <a:rPr lang="en-IN" sz="2000" dirty="0">
                <a:latin typeface="+mn-lt"/>
              </a:rPr>
              <a:t>of manually coded regular expressions to determine whether a short answer </a:t>
            </a:r>
            <a:r>
              <a:rPr lang="en-IN" sz="2000" dirty="0">
                <a:latin typeface="+mn-lt"/>
              </a:rPr>
              <a:t>matches (or does not match) a sample pattern.</a:t>
            </a:r>
            <a:endParaRPr lang="en-IN" sz="2000" dirty="0">
              <a:latin typeface="+mn-lt"/>
            </a:endParaRPr>
          </a:p>
          <a:p>
            <a:pPr marL="285750" indent="-285750">
              <a:buFont typeface="Wingdings" panose="05000000000000000000" pitchFamily="2" charset="2"/>
              <a:buChar char="§"/>
            </a:pPr>
            <a:endParaRPr lang="en-IN" sz="2000" dirty="0">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4</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5529291"/>
          </a:xfrm>
          <a:prstGeom prst="rect">
            <a:avLst/>
          </a:prstGeom>
          <a:noFill/>
          <a:ln w="9525">
            <a:noFill/>
            <a:round/>
            <a:headEnd/>
            <a:tailEnd/>
          </a:ln>
        </p:spPr>
        <p:txBody>
          <a:bodyPr lIns="90000" tIns="45000" rIns="90000" bIns="45000">
            <a:spAutoFit/>
          </a:bodyPr>
          <a:lstStyle/>
          <a:p>
            <a:r>
              <a:rPr lang="en-US" sz="2000" b="1" dirty="0" smtClean="0"/>
              <a:t>Literature </a:t>
            </a:r>
            <a:r>
              <a:rPr lang="en-US" sz="2000" b="1" dirty="0" smtClean="0"/>
              <a:t>Survey  </a:t>
            </a:r>
          </a:p>
          <a:p>
            <a:endParaRPr lang="en-US" sz="2000" b="1" dirty="0" smtClean="0"/>
          </a:p>
          <a:p>
            <a:pPr marL="342900" indent="-342900">
              <a:buFont typeface="Wingdings" panose="05000000000000000000" pitchFamily="2" charset="2"/>
              <a:buChar char="§"/>
            </a:pPr>
            <a:r>
              <a:rPr lang="en-IN" sz="2000" dirty="0" smtClean="0">
                <a:latin typeface="+mn-lt"/>
              </a:rPr>
              <a:t>Specific </a:t>
            </a:r>
            <a:r>
              <a:rPr lang="en-IN" sz="2000" dirty="0">
                <a:latin typeface="+mn-lt"/>
              </a:rPr>
              <a:t>regular expressions were </a:t>
            </a:r>
            <a:r>
              <a:rPr lang="en-IN" sz="2000" dirty="0" smtClean="0">
                <a:latin typeface="+mn-lt"/>
              </a:rPr>
              <a:t>developed </a:t>
            </a:r>
            <a:r>
              <a:rPr lang="en-IN" sz="2000" dirty="0">
                <a:latin typeface="+mn-lt"/>
              </a:rPr>
              <a:t>for each prompt set, depending on the type of answers each set evoked </a:t>
            </a:r>
            <a:r>
              <a:rPr lang="en-IN" sz="2000" dirty="0" smtClean="0">
                <a:latin typeface="+mn-lt"/>
              </a:rPr>
              <a:t>(</a:t>
            </a:r>
            <a:r>
              <a:rPr lang="en-IN" sz="2000" dirty="0" err="1">
                <a:latin typeface="+mn-lt"/>
              </a:rPr>
              <a:t>e.g.presence</a:t>
            </a:r>
            <a:r>
              <a:rPr lang="en-IN" sz="2000" dirty="0">
                <a:latin typeface="+mn-lt"/>
              </a:rPr>
              <a:t> </a:t>
            </a:r>
            <a:r>
              <a:rPr lang="en-IN" sz="2000" dirty="0" smtClean="0">
                <a:latin typeface="+mn-lt"/>
              </a:rPr>
              <a:t>    of </a:t>
            </a:r>
            <a:r>
              <a:rPr lang="en-IN" sz="2000" dirty="0">
                <a:latin typeface="+mn-lt"/>
              </a:rPr>
              <a:t>words such as “alligator”, “</a:t>
            </a:r>
            <a:r>
              <a:rPr lang="en-IN" sz="2000" dirty="0" err="1">
                <a:latin typeface="+mn-lt"/>
              </a:rPr>
              <a:t>generalist”,“specialist</a:t>
            </a:r>
            <a:r>
              <a:rPr lang="en-IN" sz="2000" dirty="0">
                <a:latin typeface="+mn-lt"/>
              </a:rPr>
              <a:t>” etc. in the </a:t>
            </a:r>
          </a:p>
          <a:p>
            <a:pPr marL="342900" indent="-342900">
              <a:buFont typeface="Wingdings" panose="05000000000000000000" pitchFamily="2" charset="2"/>
              <a:buChar char="§"/>
            </a:pPr>
            <a:r>
              <a:rPr lang="en-IN" sz="2000" dirty="0">
                <a:latin typeface="+mn-lt"/>
              </a:rPr>
              <a:t>text). These patterns were entirely hand-coded, which involved a lot of manual </a:t>
            </a:r>
            <a:r>
              <a:rPr lang="en-IN" sz="2000" dirty="0" smtClean="0">
                <a:latin typeface="+mn-lt"/>
              </a:rPr>
              <a:t>effort</a:t>
            </a:r>
            <a:r>
              <a:rPr lang="en-IN" sz="2000" dirty="0">
                <a:latin typeface="+mn-lt"/>
              </a:rPr>
              <a:t>. </a:t>
            </a:r>
            <a:endParaRPr lang="en-IN" sz="2000" dirty="0" smtClean="0">
              <a:latin typeface="+mn-lt"/>
            </a:endParaRPr>
          </a:p>
          <a:p>
            <a:pPr marL="342900" indent="-342900">
              <a:buFont typeface="Wingdings" panose="05000000000000000000" pitchFamily="2" charset="2"/>
              <a:buChar char="§"/>
            </a:pPr>
            <a:r>
              <a:rPr lang="en-IN" sz="2000" dirty="0" err="1" smtClean="0">
                <a:latin typeface="+mn-lt"/>
              </a:rPr>
              <a:t>Tandalla</a:t>
            </a:r>
            <a:r>
              <a:rPr lang="en-IN" sz="2000" dirty="0" smtClean="0">
                <a:latin typeface="+mn-lt"/>
              </a:rPr>
              <a:t> </a:t>
            </a:r>
            <a:r>
              <a:rPr lang="en-IN" sz="2000" dirty="0">
                <a:latin typeface="+mn-lt"/>
              </a:rPr>
              <a:t>built a Random Forest model with the regular expressions as </a:t>
            </a:r>
          </a:p>
          <a:p>
            <a:r>
              <a:rPr lang="en-IN" sz="2000" dirty="0" smtClean="0">
                <a:latin typeface="+mn-lt"/>
              </a:rPr>
              <a:t>      features</a:t>
            </a:r>
            <a:r>
              <a:rPr lang="en-IN" sz="2000" dirty="0">
                <a:latin typeface="+mn-lt"/>
              </a:rPr>
              <a:t>. This model alone achieved a QW Kappa of 0.70. </a:t>
            </a:r>
            <a:r>
              <a:rPr lang="en-IN" sz="2000" dirty="0" err="1" smtClean="0">
                <a:latin typeface="+mn-lt"/>
              </a:rPr>
              <a:t>Tandalla</a:t>
            </a:r>
            <a:endParaRPr lang="en-IN" sz="2000" dirty="0" smtClean="0">
              <a:latin typeface="+mn-lt"/>
            </a:endParaRPr>
          </a:p>
          <a:p>
            <a:r>
              <a:rPr lang="en-IN" sz="2000" dirty="0">
                <a:latin typeface="+mn-lt"/>
              </a:rPr>
              <a:t> </a:t>
            </a:r>
            <a:r>
              <a:rPr lang="en-IN" sz="2000" dirty="0" smtClean="0">
                <a:latin typeface="+mn-lt"/>
              </a:rPr>
              <a:t> </a:t>
            </a:r>
            <a:r>
              <a:rPr lang="en-IN" sz="2000" dirty="0">
                <a:latin typeface="+mn-lt"/>
              </a:rPr>
              <a:t> </a:t>
            </a:r>
            <a:r>
              <a:rPr lang="en-IN" sz="2000" dirty="0" smtClean="0">
                <a:latin typeface="+mn-lt"/>
              </a:rPr>
              <a:t>   also manually </a:t>
            </a:r>
            <a:r>
              <a:rPr lang="en-IN" sz="2000" dirty="0" err="1" smtClean="0">
                <a:latin typeface="+mn-lt"/>
              </a:rPr>
              <a:t>labeled</a:t>
            </a:r>
            <a:r>
              <a:rPr lang="en-IN" sz="2000" dirty="0" smtClean="0">
                <a:latin typeface="+mn-lt"/>
              </a:rPr>
              <a:t> </a:t>
            </a:r>
            <a:r>
              <a:rPr lang="en-IN" sz="2000" dirty="0">
                <a:latin typeface="+mn-lt"/>
              </a:rPr>
              <a:t>answers to indicate match with the rubric text</a:t>
            </a:r>
            <a:r>
              <a:rPr lang="en-IN" sz="2000" dirty="0" smtClean="0">
                <a:latin typeface="+mn-lt"/>
              </a:rPr>
              <a:t>.</a:t>
            </a:r>
            <a:endParaRPr lang="en-IN" sz="2000" dirty="0">
              <a:latin typeface="+mn-lt"/>
            </a:endParaRPr>
          </a:p>
          <a:p>
            <a:pPr marL="342900" indent="-342900">
              <a:buFont typeface="Wingdings" panose="05000000000000000000" pitchFamily="2" charset="2"/>
              <a:buChar char="§"/>
            </a:pPr>
            <a:r>
              <a:rPr lang="en-IN" sz="2000" dirty="0" smtClean="0">
                <a:latin typeface="+mn-lt"/>
              </a:rPr>
              <a:t>A detailed description of best </a:t>
            </a:r>
            <a:r>
              <a:rPr lang="en-IN" sz="2000" dirty="0">
                <a:latin typeface="+mn-lt"/>
              </a:rPr>
              <a:t>performing approach is available in </a:t>
            </a:r>
            <a:r>
              <a:rPr lang="en-IN" sz="2000" dirty="0" err="1">
                <a:latin typeface="+mn-lt"/>
              </a:rPr>
              <a:t>Tandalla</a:t>
            </a:r>
            <a:r>
              <a:rPr lang="en-IN" sz="2000" dirty="0">
                <a:latin typeface="+mn-lt"/>
              </a:rPr>
              <a:t> (2012</a:t>
            </a:r>
            <a:r>
              <a:rPr lang="en-IN" sz="2000" dirty="0" smtClean="0">
                <a:latin typeface="+mn-lt"/>
              </a:rPr>
              <a:t>).</a:t>
            </a:r>
            <a:r>
              <a:rPr lang="en-IN" sz="2000" dirty="0">
                <a:latin typeface="+mn-lt"/>
              </a:rPr>
              <a:t> However, regular expression generation can be tedious and time consuming, and </a:t>
            </a:r>
            <a:r>
              <a:rPr lang="en-IN" sz="2000" dirty="0" smtClean="0">
                <a:latin typeface="+mn-lt"/>
              </a:rPr>
              <a:t>the </a:t>
            </a:r>
            <a:r>
              <a:rPr lang="en-IN" sz="2000" dirty="0">
                <a:latin typeface="+mn-lt"/>
              </a:rPr>
              <a:t>performance of these features is constrained by the ability of humans to </a:t>
            </a:r>
            <a:r>
              <a:rPr lang="en-IN" sz="2000" dirty="0" smtClean="0">
                <a:latin typeface="+mn-lt"/>
              </a:rPr>
              <a:t>generate </a:t>
            </a:r>
            <a:r>
              <a:rPr lang="en-IN" sz="2000" dirty="0">
                <a:latin typeface="+mn-lt"/>
              </a:rPr>
              <a:t>good regular expressions. </a:t>
            </a:r>
            <a:endParaRPr lang="en-IN" sz="2000" dirty="0" smtClean="0">
              <a:latin typeface="+mn-lt"/>
            </a:endParaRPr>
          </a:p>
          <a:p>
            <a:pPr marL="342900" indent="-342900">
              <a:buFont typeface="Wingdings" panose="05000000000000000000" pitchFamily="2" charset="2"/>
              <a:buChar char="§"/>
            </a:pPr>
            <a:r>
              <a:rPr lang="en-IN" sz="2000" dirty="0" smtClean="0">
                <a:latin typeface="+mn-lt"/>
              </a:rPr>
              <a:t>Automating </a:t>
            </a:r>
            <a:r>
              <a:rPr lang="en-IN" sz="2000" dirty="0">
                <a:latin typeface="+mn-lt"/>
              </a:rPr>
              <a:t>this approach would ensure that </a:t>
            </a:r>
            <a:r>
              <a:rPr lang="en-IN" sz="2000" dirty="0" smtClean="0">
                <a:latin typeface="+mn-lt"/>
              </a:rPr>
              <a:t>the </a:t>
            </a:r>
            <a:r>
              <a:rPr lang="en-IN" sz="2000" dirty="0">
                <a:latin typeface="+mn-lt"/>
              </a:rPr>
              <a:t>process is repeatable, and the results consistent. </a:t>
            </a:r>
          </a:p>
          <a:p>
            <a:pPr marL="342900" indent="-342900">
              <a:buFont typeface="Wingdings" panose="05000000000000000000" pitchFamily="2" charset="2"/>
              <a:buChar char="§"/>
            </a:pPr>
            <a:endParaRPr lang="en-IN" sz="2000" dirty="0" smtClean="0">
              <a:latin typeface="+mn-lt"/>
            </a:endParaRPr>
          </a:p>
          <a:p>
            <a:pPr marL="342900" indent="-342900">
              <a:buFont typeface="Wingdings" panose="05000000000000000000" pitchFamily="2" charset="2"/>
              <a:buChar char="§"/>
            </a:pPr>
            <a:endParaRPr lang="en-IN" sz="2000" dirty="0">
              <a:latin typeface="+mn-lt"/>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13515779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6" end="6"/>
                                            </p:txEl>
                                          </p:spTgt>
                                        </p:tgtEl>
                                        <p:attrNameLst>
                                          <p:attrName>style.visibility</p:attrName>
                                        </p:attrNameLst>
                                      </p:cBhvr>
                                      <p:to>
                                        <p:strVal val="visible"/>
                                      </p:to>
                                    </p:set>
                                    <p:anim calcmode="lin" valueType="num">
                                      <p:cBhvr additive="base">
                                        <p:cTn id="37" dur="500" fill="hold"/>
                                        <p:tgtEl>
                                          <p:spTgt spid="410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01">
                                            <p:txEl>
                                              <p:pRg st="7" end="7"/>
                                            </p:txEl>
                                          </p:spTgt>
                                        </p:tgtEl>
                                        <p:attrNameLst>
                                          <p:attrName>style.visibility</p:attrName>
                                        </p:attrNameLst>
                                      </p:cBhvr>
                                      <p:to>
                                        <p:strVal val="visible"/>
                                      </p:to>
                                    </p:set>
                                    <p:anim calcmode="lin" valueType="num">
                                      <p:cBhvr additive="base">
                                        <p:cTn id="43" dur="500" fill="hold"/>
                                        <p:tgtEl>
                                          <p:spTgt spid="410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101">
                                            <p:txEl>
                                              <p:pRg st="8" end="8"/>
                                            </p:txEl>
                                          </p:spTgt>
                                        </p:tgtEl>
                                        <p:attrNameLst>
                                          <p:attrName>style.visibility</p:attrName>
                                        </p:attrNameLst>
                                      </p:cBhvr>
                                      <p:to>
                                        <p:strVal val="visible"/>
                                      </p:to>
                                    </p:set>
                                    <p:anim calcmode="lin" valueType="num">
                                      <p:cBhvr additive="base">
                                        <p:cTn id="49" dur="500" fill="hold"/>
                                        <p:tgtEl>
                                          <p:spTgt spid="410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0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5</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4098130"/>
          </a:xfrm>
          <a:prstGeom prst="rect">
            <a:avLst/>
          </a:prstGeom>
          <a:noFill/>
          <a:ln w="9525">
            <a:noFill/>
            <a:round/>
            <a:headEnd/>
            <a:tailEnd/>
          </a:ln>
        </p:spPr>
        <p:txBody>
          <a:bodyPr lIns="90000" tIns="45000" rIns="90000" bIns="45000">
            <a:spAutoFit/>
          </a:bodyPr>
          <a:lstStyle/>
          <a:p>
            <a:r>
              <a:rPr lang="en-US" sz="2000" b="1" dirty="0" smtClean="0"/>
              <a:t>Literature </a:t>
            </a:r>
            <a:r>
              <a:rPr lang="en-US" sz="2000" b="1" dirty="0" smtClean="0"/>
              <a:t>Survey                                                                               </a:t>
            </a:r>
            <a:endParaRPr lang="en-US" sz="2000" b="1" dirty="0" smtClean="0"/>
          </a:p>
          <a:p>
            <a:endParaRPr lang="en-US" sz="2000" dirty="0" smtClean="0"/>
          </a:p>
          <a:p>
            <a:pPr marL="342900" indent="-342900">
              <a:buFont typeface="Wingdings" panose="05000000000000000000" pitchFamily="2" charset="2"/>
              <a:buChar char="§"/>
            </a:pPr>
            <a:r>
              <a:rPr lang="en-IN" sz="2000" dirty="0" smtClean="0">
                <a:latin typeface="+mn-lt"/>
              </a:rPr>
              <a:t>Leacock </a:t>
            </a:r>
            <a:r>
              <a:rPr lang="en-IN" sz="2000" dirty="0">
                <a:latin typeface="+mn-lt"/>
              </a:rPr>
              <a:t>and </a:t>
            </a:r>
            <a:r>
              <a:rPr lang="en-IN" sz="2000" dirty="0" err="1">
                <a:latin typeface="+mn-lt"/>
              </a:rPr>
              <a:t>Chodorow</a:t>
            </a:r>
            <a:r>
              <a:rPr lang="en-IN" sz="2000" dirty="0">
                <a:latin typeface="+mn-lt"/>
              </a:rPr>
              <a:t> (2003) developed the use of a short-answer scoring </a:t>
            </a:r>
            <a:r>
              <a:rPr lang="en-IN" sz="2000" dirty="0" smtClean="0">
                <a:latin typeface="+mn-lt"/>
              </a:rPr>
              <a:t>system </a:t>
            </a:r>
            <a:r>
              <a:rPr lang="en-IN" sz="2000" dirty="0">
                <a:latin typeface="+mn-lt"/>
              </a:rPr>
              <a:t>called C-</a:t>
            </a:r>
            <a:r>
              <a:rPr lang="en-IN" sz="2000" dirty="0" err="1">
                <a:latin typeface="+mn-lt"/>
              </a:rPr>
              <a:t>rater</a:t>
            </a:r>
            <a:r>
              <a:rPr lang="en-IN" sz="2000" dirty="0">
                <a:latin typeface="+mn-lt"/>
              </a:rPr>
              <a:t>, which focuses on semantic information in the text. They </a:t>
            </a:r>
            <a:r>
              <a:rPr lang="en-IN" sz="2000" dirty="0" smtClean="0">
                <a:latin typeface="+mn-lt"/>
              </a:rPr>
              <a:t>used </a:t>
            </a:r>
            <a:r>
              <a:rPr lang="en-IN" sz="2000" dirty="0">
                <a:latin typeface="+mn-lt"/>
              </a:rPr>
              <a:t>a paraphrase-recognition based approach to score answers.</a:t>
            </a:r>
          </a:p>
          <a:p>
            <a:pPr marL="342900" indent="-342900">
              <a:buFont typeface="Wingdings" panose="05000000000000000000" pitchFamily="2" charset="2"/>
              <a:buChar char="§"/>
            </a:pPr>
            <a:r>
              <a:rPr lang="en-IN" sz="2000" dirty="0">
                <a:latin typeface="+mn-lt"/>
              </a:rPr>
              <a:t>Bachman et al. (2002) proposed the use of a short </a:t>
            </a:r>
            <a:r>
              <a:rPr lang="en-IN" sz="2000" dirty="0" smtClean="0">
                <a:latin typeface="+mn-lt"/>
              </a:rPr>
              <a:t>answer assessment </a:t>
            </a:r>
            <a:r>
              <a:rPr lang="en-IN" sz="2000" dirty="0">
                <a:latin typeface="+mn-lt"/>
              </a:rPr>
              <a:t>system </a:t>
            </a:r>
            <a:r>
              <a:rPr lang="en-IN" sz="2000" dirty="0" smtClean="0">
                <a:latin typeface="+mn-lt"/>
              </a:rPr>
              <a:t>called </a:t>
            </a:r>
            <a:r>
              <a:rPr lang="en-IN" sz="2000" dirty="0" err="1">
                <a:latin typeface="+mn-lt"/>
              </a:rPr>
              <a:t>WebLAS</a:t>
            </a:r>
            <a:r>
              <a:rPr lang="en-IN" sz="2000" dirty="0">
                <a:latin typeface="+mn-lt"/>
              </a:rPr>
              <a:t>. </a:t>
            </a:r>
            <a:endParaRPr lang="en-IN" sz="2000" dirty="0" smtClean="0">
              <a:latin typeface="+mn-lt"/>
            </a:endParaRPr>
          </a:p>
          <a:p>
            <a:pPr marL="342900" indent="-342900">
              <a:buFont typeface="Wingdings" panose="05000000000000000000" pitchFamily="2" charset="2"/>
              <a:buChar char="§"/>
            </a:pPr>
            <a:r>
              <a:rPr lang="en-IN" sz="2000" dirty="0" smtClean="0">
                <a:latin typeface="+mn-lt"/>
              </a:rPr>
              <a:t>They </a:t>
            </a:r>
            <a:r>
              <a:rPr lang="en-IN" sz="2000" dirty="0">
                <a:latin typeface="+mn-lt"/>
              </a:rPr>
              <a:t>extracted regular expressions from a model answer to </a:t>
            </a:r>
            <a:r>
              <a:rPr lang="en-IN" sz="2000" dirty="0" smtClean="0">
                <a:latin typeface="+mn-lt"/>
              </a:rPr>
              <a:t>generate </a:t>
            </a:r>
            <a:r>
              <a:rPr lang="en-IN" sz="2000" dirty="0">
                <a:latin typeface="+mn-lt"/>
              </a:rPr>
              <a:t>the scoring key.</a:t>
            </a:r>
          </a:p>
          <a:p>
            <a:pPr marL="342900" indent="-342900">
              <a:buFont typeface="Wingdings" panose="05000000000000000000" pitchFamily="2" charset="2"/>
              <a:buChar char="§"/>
            </a:pPr>
            <a:r>
              <a:rPr lang="en-IN" sz="2000" dirty="0">
                <a:latin typeface="+mn-lt"/>
              </a:rPr>
              <a:t>Implementations of learning algorithms have been applied like finding out graph </a:t>
            </a:r>
            <a:r>
              <a:rPr lang="en-IN" sz="2000" dirty="0" smtClean="0">
                <a:latin typeface="+mn-lt"/>
              </a:rPr>
              <a:t>based </a:t>
            </a:r>
            <a:r>
              <a:rPr lang="en-IN" sz="2000" dirty="0">
                <a:latin typeface="+mn-lt"/>
              </a:rPr>
              <a:t>alignments and lexical similarities, this way patterns could be generated are </a:t>
            </a:r>
            <a:r>
              <a:rPr lang="en-IN" sz="2000" dirty="0" smtClean="0">
                <a:latin typeface="+mn-lt"/>
              </a:rPr>
              <a:t>automated</a:t>
            </a:r>
            <a:r>
              <a:rPr lang="en-IN" sz="2000" dirty="0">
                <a:latin typeface="+mn-lt"/>
              </a:rPr>
              <a:t>.</a:t>
            </a:r>
            <a:endParaRPr lang="en-IN" sz="2000" dirty="0" smtClean="0">
              <a:latin typeface="+mn-lt"/>
            </a:endParaRPr>
          </a:p>
          <a:p>
            <a:pPr marL="342900" indent="-342900">
              <a:buFont typeface="Wingdings" panose="05000000000000000000" pitchFamily="2" charset="2"/>
              <a:buChar char="§"/>
            </a:pPr>
            <a:endParaRPr lang="en-US" sz="2000" dirty="0" smtClean="0">
              <a:latin typeface="+mn-lt"/>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dirty="0"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254309052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6</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5243059"/>
          </a:xfrm>
          <a:prstGeom prst="rect">
            <a:avLst/>
          </a:prstGeom>
          <a:noFill/>
          <a:ln w="9525">
            <a:noFill/>
            <a:round/>
            <a:headEnd/>
            <a:tailEnd/>
          </a:ln>
        </p:spPr>
        <p:txBody>
          <a:bodyPr lIns="90000" tIns="45000" rIns="90000" bIns="45000">
            <a:spAutoFit/>
          </a:bodyPr>
          <a:lstStyle/>
          <a:p>
            <a:r>
              <a:rPr lang="en-US" sz="2000" b="1" dirty="0" smtClean="0"/>
              <a:t>Literature </a:t>
            </a:r>
            <a:r>
              <a:rPr lang="en-US" sz="2000" b="1" dirty="0" smtClean="0"/>
              <a:t>Survey  </a:t>
            </a:r>
          </a:p>
          <a:p>
            <a:endParaRPr lang="en-US" sz="2000" b="1" dirty="0"/>
          </a:p>
          <a:p>
            <a:pPr marL="342900" indent="-342900">
              <a:buFont typeface="Wingdings" panose="05000000000000000000" pitchFamily="2" charset="2"/>
              <a:buChar char="§"/>
            </a:pPr>
            <a:r>
              <a:rPr lang="en-IN" sz="2000" dirty="0" smtClean="0">
                <a:latin typeface="+mn-lt"/>
              </a:rPr>
              <a:t>For </a:t>
            </a:r>
            <a:r>
              <a:rPr lang="en-IN" sz="2000" dirty="0">
                <a:latin typeface="+mn-lt"/>
              </a:rPr>
              <a:t>Essay scoring algorithms also a competition was held by </a:t>
            </a:r>
            <a:r>
              <a:rPr lang="en-IN" sz="2000" dirty="0" err="1">
                <a:latin typeface="+mn-lt"/>
              </a:rPr>
              <a:t>Kaggle</a:t>
            </a:r>
            <a:r>
              <a:rPr lang="en-IN" sz="2000" dirty="0">
                <a:latin typeface="+mn-lt"/>
              </a:rPr>
              <a:t> sponsored </a:t>
            </a:r>
            <a:r>
              <a:rPr lang="en-IN" sz="2000" dirty="0" smtClean="0">
                <a:latin typeface="+mn-lt"/>
              </a:rPr>
              <a:t>by The </a:t>
            </a:r>
            <a:r>
              <a:rPr lang="en-IN" sz="2000" dirty="0">
                <a:latin typeface="+mn-lt"/>
              </a:rPr>
              <a:t>Hewlett Foundation where 8 sets of essays in ASCII written by students from </a:t>
            </a:r>
            <a:r>
              <a:rPr lang="en-IN" sz="2000" dirty="0" smtClean="0">
                <a:latin typeface="+mn-lt"/>
              </a:rPr>
              <a:t>grade </a:t>
            </a:r>
            <a:r>
              <a:rPr lang="en-IN" sz="2000" dirty="0">
                <a:latin typeface="+mn-lt"/>
              </a:rPr>
              <a:t>7 to grade 10 are provided as data set. </a:t>
            </a:r>
            <a:endParaRPr lang="en-IN" sz="2000" dirty="0" smtClean="0">
              <a:latin typeface="+mn-lt"/>
            </a:endParaRPr>
          </a:p>
          <a:p>
            <a:pPr marL="342900" indent="-342900">
              <a:buFont typeface="Wingdings" panose="05000000000000000000" pitchFamily="2" charset="2"/>
              <a:buChar char="§"/>
            </a:pPr>
            <a:r>
              <a:rPr lang="en-IN" sz="2000" dirty="0">
                <a:latin typeface="+mn-lt"/>
              </a:rPr>
              <a:t>Scoring algorithm for short answers and </a:t>
            </a:r>
            <a:r>
              <a:rPr lang="en-IN" sz="2000" dirty="0" smtClean="0">
                <a:latin typeface="+mn-lt"/>
              </a:rPr>
              <a:t>essays used </a:t>
            </a:r>
            <a:r>
              <a:rPr lang="en-IN" sz="2000" dirty="0">
                <a:latin typeface="+mn-lt"/>
              </a:rPr>
              <a:t>were fluency and dexterity, diction and </a:t>
            </a:r>
            <a:r>
              <a:rPr lang="en-IN" sz="2000" dirty="0" err="1" smtClean="0">
                <a:latin typeface="+mn-lt"/>
              </a:rPr>
              <a:t>vocablury</a:t>
            </a:r>
            <a:r>
              <a:rPr lang="en-IN" sz="2000" dirty="0" smtClean="0">
                <a:latin typeface="+mn-lt"/>
              </a:rPr>
              <a:t>, structure and organization,</a:t>
            </a:r>
          </a:p>
          <a:p>
            <a:r>
              <a:rPr lang="en-IN" sz="2000" dirty="0" smtClean="0">
                <a:latin typeface="+mn-lt"/>
              </a:rPr>
              <a:t>      Orthography and content.</a:t>
            </a:r>
          </a:p>
          <a:p>
            <a:pPr marL="342900" indent="-342900">
              <a:buFont typeface="Wingdings" panose="05000000000000000000" pitchFamily="2" charset="2"/>
              <a:buChar char="§"/>
            </a:pPr>
            <a:r>
              <a:rPr lang="en-IN" sz="2000" dirty="0" smtClean="0">
                <a:latin typeface="+mn-lt"/>
              </a:rPr>
              <a:t>The model used for learning and evaluating was  </a:t>
            </a:r>
            <a:r>
              <a:rPr lang="en-IN" sz="2000" dirty="0">
                <a:latin typeface="+mn-lt"/>
              </a:rPr>
              <a:t>logistic regression and a average Quadratic weighed kappa score obtained </a:t>
            </a:r>
            <a:r>
              <a:rPr lang="en-IN" sz="2000" dirty="0" smtClean="0">
                <a:latin typeface="+mn-lt"/>
              </a:rPr>
              <a:t>was 0.73 </a:t>
            </a:r>
            <a:r>
              <a:rPr lang="en-IN" sz="2000" dirty="0">
                <a:latin typeface="+mn-lt"/>
              </a:rPr>
              <a:t>across all the sets.</a:t>
            </a:r>
          </a:p>
          <a:p>
            <a:pPr marL="342900" indent="-342900">
              <a:buFont typeface="Wingdings" panose="05000000000000000000" pitchFamily="2" charset="2"/>
              <a:buChar char="§"/>
            </a:pPr>
            <a:endParaRPr lang="en-IN" sz="2000" dirty="0">
              <a:latin typeface="+mn-lt"/>
            </a:endParaRPr>
          </a:p>
          <a:p>
            <a:r>
              <a:rPr lang="en-US" sz="2000" b="1" dirty="0" smtClean="0"/>
              <a:t>                                                                             </a:t>
            </a:r>
            <a:endParaRPr lang="en-US" sz="2000" b="1" dirty="0"/>
          </a:p>
          <a:p>
            <a:endParaRPr lang="en-US" sz="2000" dirty="0"/>
          </a:p>
          <a:p>
            <a:pPr marL="342900" indent="-342900">
              <a:buFont typeface="Wingdings" panose="05000000000000000000" pitchFamily="2" charset="2"/>
              <a:buChar char="§"/>
            </a:pPr>
            <a:endParaRPr lang="en-US" sz="2000" dirty="0"/>
          </a:p>
          <a:p>
            <a:r>
              <a:rPr lang="en-US" sz="2000" b="1" dirty="0" smtClean="0"/>
              <a:t>                                                                        </a:t>
            </a:r>
            <a:endParaRPr lang="en-US" sz="2000" b="1" dirty="0" smtClean="0"/>
          </a:p>
          <a:p>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23323046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7" end="7"/>
                                            </p:txEl>
                                          </p:spTgt>
                                        </p:tgtEl>
                                        <p:attrNameLst>
                                          <p:attrName>style.visibility</p:attrName>
                                        </p:attrNameLst>
                                      </p:cBhvr>
                                      <p:to>
                                        <p:strVal val="visible"/>
                                      </p:to>
                                    </p:set>
                                    <p:anim calcmode="lin" valueType="num">
                                      <p:cBhvr additive="base">
                                        <p:cTn id="37" dur="500" fill="hold"/>
                                        <p:tgtEl>
                                          <p:spTgt spid="410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01">
                                            <p:txEl>
                                              <p:pRg st="10" end="10"/>
                                            </p:txEl>
                                          </p:spTgt>
                                        </p:tgtEl>
                                        <p:attrNameLst>
                                          <p:attrName>style.visibility</p:attrName>
                                        </p:attrNameLst>
                                      </p:cBhvr>
                                      <p:to>
                                        <p:strVal val="visible"/>
                                      </p:to>
                                    </p:set>
                                    <p:anim calcmode="lin" valueType="num">
                                      <p:cBhvr additive="base">
                                        <p:cTn id="43" dur="500" fill="hold"/>
                                        <p:tgtEl>
                                          <p:spTgt spid="4101">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7</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4670594"/>
          </a:xfrm>
          <a:prstGeom prst="rect">
            <a:avLst/>
          </a:prstGeom>
          <a:noFill/>
          <a:ln w="9525">
            <a:noFill/>
            <a:round/>
            <a:headEnd/>
            <a:tailEnd/>
          </a:ln>
        </p:spPr>
        <p:txBody>
          <a:bodyPr lIns="90000" tIns="45000" rIns="90000" bIns="45000">
            <a:spAutoFit/>
          </a:bodyPr>
          <a:lstStyle/>
          <a:p>
            <a:r>
              <a:rPr lang="en-US" sz="2000" b="1" dirty="0" smtClean="0"/>
              <a:t>Literature </a:t>
            </a:r>
            <a:r>
              <a:rPr lang="en-US" sz="2000" b="1" dirty="0" smtClean="0"/>
              <a:t>Survey </a:t>
            </a:r>
          </a:p>
          <a:p>
            <a:endParaRPr lang="en-US" sz="2000" b="1" dirty="0"/>
          </a:p>
          <a:p>
            <a:pPr marL="342900" indent="-342900">
              <a:buFont typeface="Wingdings" panose="05000000000000000000" pitchFamily="2" charset="2"/>
              <a:buChar char="§"/>
            </a:pPr>
            <a:r>
              <a:rPr lang="en-IN" sz="2000" dirty="0" err="1" smtClean="0">
                <a:latin typeface="+mn-lt"/>
              </a:rPr>
              <a:t>Alen</a:t>
            </a:r>
            <a:r>
              <a:rPr lang="en-IN" sz="2000" dirty="0" smtClean="0">
                <a:latin typeface="+mn-lt"/>
              </a:rPr>
              <a:t> </a:t>
            </a:r>
            <a:r>
              <a:rPr lang="en-IN" sz="2000" dirty="0" err="1">
                <a:latin typeface="+mn-lt"/>
              </a:rPr>
              <a:t>Lukic</a:t>
            </a:r>
            <a:r>
              <a:rPr lang="en-IN" sz="2000" dirty="0">
                <a:latin typeface="+mn-lt"/>
              </a:rPr>
              <a:t> and Victor Acuna used and compared two methods for predicting </a:t>
            </a:r>
            <a:r>
              <a:rPr lang="en-IN" sz="2000" dirty="0" smtClean="0">
                <a:latin typeface="+mn-lt"/>
              </a:rPr>
              <a:t>scores </a:t>
            </a:r>
            <a:r>
              <a:rPr lang="en-IN" sz="2000" dirty="0">
                <a:latin typeface="+mn-lt"/>
              </a:rPr>
              <a:t>for the essays in the validation set. </a:t>
            </a:r>
            <a:endParaRPr lang="en-IN" sz="2000" dirty="0" smtClean="0">
              <a:latin typeface="+mn-lt"/>
            </a:endParaRPr>
          </a:p>
          <a:p>
            <a:pPr marL="342900" indent="-342900">
              <a:buFont typeface="Wingdings" panose="05000000000000000000" pitchFamily="2" charset="2"/>
              <a:buChar char="§"/>
            </a:pPr>
            <a:r>
              <a:rPr lang="en-IN" sz="2000" dirty="0" smtClean="0">
                <a:latin typeface="+mn-lt"/>
              </a:rPr>
              <a:t>The </a:t>
            </a:r>
            <a:r>
              <a:rPr lang="en-IN" sz="2000" dirty="0">
                <a:latin typeface="+mn-lt"/>
              </a:rPr>
              <a:t>first was a simple naive Bayes </a:t>
            </a:r>
            <a:r>
              <a:rPr lang="en-IN" sz="2000" dirty="0" smtClean="0">
                <a:latin typeface="+mn-lt"/>
              </a:rPr>
              <a:t>prediction</a:t>
            </a:r>
            <a:r>
              <a:rPr lang="en-IN" sz="2000" dirty="0">
                <a:latin typeface="+mn-lt"/>
              </a:rPr>
              <a:t>, which assumes that </a:t>
            </a:r>
            <a:endParaRPr lang="en-IN" sz="2000" dirty="0" smtClean="0">
              <a:latin typeface="+mn-lt"/>
            </a:endParaRPr>
          </a:p>
          <a:p>
            <a:r>
              <a:rPr lang="en-IN" sz="2000" dirty="0">
                <a:latin typeface="+mn-lt"/>
              </a:rPr>
              <a:t> </a:t>
            </a:r>
            <a:r>
              <a:rPr lang="en-IN" sz="2000" dirty="0" smtClean="0">
                <a:latin typeface="+mn-lt"/>
              </a:rPr>
              <a:t>     the </a:t>
            </a:r>
            <a:r>
              <a:rPr lang="en-IN" sz="2000" dirty="0">
                <a:latin typeface="+mn-lt"/>
              </a:rPr>
              <a:t>scores are independent of each other. </a:t>
            </a:r>
            <a:endParaRPr lang="en-IN" sz="2000" dirty="0" smtClean="0">
              <a:latin typeface="+mn-lt"/>
            </a:endParaRPr>
          </a:p>
          <a:p>
            <a:pPr marL="342900" indent="-342900">
              <a:buFont typeface="Wingdings" panose="05000000000000000000" pitchFamily="2" charset="2"/>
              <a:buChar char="§"/>
            </a:pPr>
            <a:r>
              <a:rPr lang="en-IN" sz="2000" dirty="0" smtClean="0"/>
              <a:t>T</a:t>
            </a:r>
            <a:r>
              <a:rPr lang="en-IN" sz="2000" dirty="0" smtClean="0">
                <a:latin typeface="+mn-lt"/>
              </a:rPr>
              <a:t>he model </a:t>
            </a:r>
            <a:r>
              <a:rPr lang="en-IN" sz="2000" dirty="0">
                <a:latin typeface="+mn-lt"/>
              </a:rPr>
              <a:t>is trained on the features of the training essays and predicts scores for the </a:t>
            </a:r>
            <a:r>
              <a:rPr lang="en-IN" sz="2000" dirty="0" smtClean="0">
                <a:latin typeface="+mn-lt"/>
              </a:rPr>
              <a:t>validation </a:t>
            </a:r>
            <a:r>
              <a:rPr lang="en-IN" sz="2000" dirty="0">
                <a:latin typeface="+mn-lt"/>
              </a:rPr>
              <a:t>essays given their features</a:t>
            </a:r>
            <a:r>
              <a:rPr lang="en-IN" sz="2000" dirty="0" smtClean="0">
                <a:latin typeface="+mn-lt"/>
              </a:rPr>
              <a:t>.</a:t>
            </a:r>
          </a:p>
          <a:p>
            <a:pPr marL="342900" indent="-342900">
              <a:buFont typeface="Wingdings" panose="05000000000000000000" pitchFamily="2" charset="2"/>
              <a:buChar char="§"/>
            </a:pPr>
            <a:r>
              <a:rPr lang="en-IN" sz="2000" dirty="0" smtClean="0">
                <a:latin typeface="+mn-lt"/>
              </a:rPr>
              <a:t>The </a:t>
            </a:r>
            <a:r>
              <a:rPr lang="en-IN" sz="2000" dirty="0">
                <a:latin typeface="+mn-lt"/>
              </a:rPr>
              <a:t>second method used was the </a:t>
            </a:r>
            <a:r>
              <a:rPr lang="en-IN" sz="2000" dirty="0" smtClean="0">
                <a:latin typeface="+mn-lt"/>
              </a:rPr>
              <a:t>closed-form </a:t>
            </a:r>
            <a:r>
              <a:rPr lang="en-IN" sz="2000" dirty="0">
                <a:latin typeface="+mn-lt"/>
              </a:rPr>
              <a:t>solution to linear regression</a:t>
            </a:r>
            <a:r>
              <a:rPr lang="en-IN" sz="2000" dirty="0" smtClean="0">
                <a:latin typeface="+mn-lt"/>
              </a:rPr>
              <a:t>.</a:t>
            </a:r>
          </a:p>
          <a:p>
            <a:pPr marL="342900" indent="-342900">
              <a:buFont typeface="Wingdings" panose="05000000000000000000" pitchFamily="2" charset="2"/>
              <a:buChar char="§"/>
            </a:pPr>
            <a:r>
              <a:rPr lang="en-IN" sz="2000" dirty="0">
                <a:latin typeface="+mn-lt"/>
              </a:rPr>
              <a:t>The naive Bayes predictor slightly outperformed the </a:t>
            </a:r>
            <a:r>
              <a:rPr lang="en-IN" sz="2000" dirty="0" smtClean="0">
                <a:latin typeface="+mn-lt"/>
              </a:rPr>
              <a:t>closed-form model </a:t>
            </a:r>
            <a:r>
              <a:rPr lang="en-IN" sz="2000" dirty="0">
                <a:latin typeface="+mn-lt"/>
              </a:rPr>
              <a:t>in the </a:t>
            </a:r>
            <a:r>
              <a:rPr lang="en-IN" sz="2000" dirty="0" err="1" smtClean="0">
                <a:latin typeface="+mn-lt"/>
              </a:rPr>
              <a:t>benchmarktest</a:t>
            </a:r>
            <a:r>
              <a:rPr lang="en-IN" sz="2000" dirty="0">
                <a:latin typeface="+mn-lt"/>
              </a:rPr>
              <a:t>. The quality of the naive Bayes predictions decreased with the </a:t>
            </a:r>
            <a:r>
              <a:rPr lang="en-IN" sz="2000" dirty="0" smtClean="0">
                <a:latin typeface="+mn-lt"/>
              </a:rPr>
              <a:t>addition </a:t>
            </a:r>
            <a:r>
              <a:rPr lang="en-IN" sz="2000" dirty="0">
                <a:latin typeface="+mn-lt"/>
              </a:rPr>
              <a:t>of features other than word count, whereas that of the closed-form model </a:t>
            </a:r>
            <a:r>
              <a:rPr lang="en-IN" sz="2000" dirty="0" smtClean="0">
                <a:latin typeface="+mn-lt"/>
              </a:rPr>
              <a:t>increased</a:t>
            </a:r>
            <a:r>
              <a:rPr lang="en-IN" sz="2000" dirty="0">
                <a:latin typeface="+mn-lt"/>
              </a:rPr>
              <a:t>.</a:t>
            </a:r>
            <a:endParaRPr lang="en-IN" sz="2000" dirty="0" smtClean="0">
              <a:latin typeface="+mn-lt"/>
            </a:endParaRPr>
          </a:p>
          <a:p>
            <a:pPr marL="342900" indent="-342900">
              <a:buFont typeface="Wingdings" panose="05000000000000000000" pitchFamily="2" charset="2"/>
              <a:buChar char="§"/>
            </a:pPr>
            <a:endParaRPr lang="en-IN" sz="2000" dirty="0" smtClean="0">
              <a:latin typeface="+mn-lt"/>
            </a:endParaRPr>
          </a:p>
          <a:p>
            <a:pPr marL="342900" indent="-342900">
              <a:buFont typeface="Wingdings" panose="05000000000000000000" pitchFamily="2" charset="2"/>
              <a:buChar char="§"/>
            </a:pPr>
            <a:endParaRPr lang="en-US" sz="2000" dirty="0" smtClean="0">
              <a:latin typeface="+mn-lt"/>
            </a:endParaRP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7562393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6" end="6"/>
                                            </p:txEl>
                                          </p:spTgt>
                                        </p:tgtEl>
                                        <p:attrNameLst>
                                          <p:attrName>style.visibility</p:attrName>
                                        </p:attrNameLst>
                                      </p:cBhvr>
                                      <p:to>
                                        <p:strVal val="visible"/>
                                      </p:to>
                                    </p:set>
                                    <p:anim calcmode="lin" valueType="num">
                                      <p:cBhvr additive="base">
                                        <p:cTn id="37" dur="500" fill="hold"/>
                                        <p:tgtEl>
                                          <p:spTgt spid="410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01">
                                            <p:txEl>
                                              <p:pRg st="7" end="7"/>
                                            </p:txEl>
                                          </p:spTgt>
                                        </p:tgtEl>
                                        <p:attrNameLst>
                                          <p:attrName>style.visibility</p:attrName>
                                        </p:attrNameLst>
                                      </p:cBhvr>
                                      <p:to>
                                        <p:strVal val="visible"/>
                                      </p:to>
                                    </p:set>
                                    <p:anim calcmode="lin" valueType="num">
                                      <p:cBhvr additive="base">
                                        <p:cTn id="43" dur="500" fill="hold"/>
                                        <p:tgtEl>
                                          <p:spTgt spid="410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8</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4098130"/>
          </a:xfrm>
          <a:prstGeom prst="rect">
            <a:avLst/>
          </a:prstGeom>
          <a:noFill/>
          <a:ln w="9525">
            <a:noFill/>
            <a:round/>
            <a:headEnd/>
            <a:tailEnd/>
          </a:ln>
        </p:spPr>
        <p:txBody>
          <a:bodyPr lIns="90000" tIns="45000" rIns="90000" bIns="45000">
            <a:spAutoFit/>
          </a:bodyPr>
          <a:lstStyle/>
          <a:p>
            <a:r>
              <a:rPr lang="en-US" sz="2000" b="1" dirty="0" smtClean="0"/>
              <a:t>Literature </a:t>
            </a:r>
            <a:r>
              <a:rPr lang="en-US" sz="2000" b="1" dirty="0" smtClean="0"/>
              <a:t>Survey </a:t>
            </a:r>
          </a:p>
          <a:p>
            <a:endParaRPr lang="en-US" sz="2000" b="1" dirty="0"/>
          </a:p>
          <a:p>
            <a:pPr marL="342900" indent="-342900">
              <a:buFont typeface="Wingdings" panose="05000000000000000000" pitchFamily="2" charset="2"/>
              <a:buChar char="§"/>
            </a:pPr>
            <a:r>
              <a:rPr lang="en-IN" sz="2000" dirty="0" smtClean="0">
                <a:latin typeface="+mn-lt"/>
              </a:rPr>
              <a:t>The </a:t>
            </a:r>
            <a:r>
              <a:rPr lang="en-IN" sz="2000" dirty="0">
                <a:latin typeface="+mn-lt"/>
              </a:rPr>
              <a:t>closed-form model slightly outperformed the naive Bayes model </a:t>
            </a:r>
          </a:p>
          <a:p>
            <a:r>
              <a:rPr lang="en-IN" sz="2000" dirty="0" smtClean="0">
                <a:latin typeface="+mn-lt"/>
              </a:rPr>
              <a:t>      with </a:t>
            </a:r>
            <a:r>
              <a:rPr lang="en-IN" sz="2000" dirty="0">
                <a:latin typeface="+mn-lt"/>
              </a:rPr>
              <a:t>the addition of the remaining features. </a:t>
            </a:r>
            <a:endParaRPr lang="en-US" sz="2000" dirty="0">
              <a:latin typeface="+mn-lt"/>
            </a:endParaRPr>
          </a:p>
          <a:p>
            <a:pPr marL="342900" indent="-342900">
              <a:buFont typeface="Wingdings" panose="05000000000000000000" pitchFamily="2" charset="2"/>
              <a:buChar char="§"/>
            </a:pPr>
            <a:r>
              <a:rPr lang="en-US" sz="2000" dirty="0" smtClean="0">
                <a:latin typeface="+mn-lt"/>
              </a:rPr>
              <a:t> </a:t>
            </a:r>
            <a:r>
              <a:rPr lang="en-IN" sz="2000" dirty="0">
                <a:latin typeface="+mn-lt"/>
              </a:rPr>
              <a:t>The results were in line with the </a:t>
            </a:r>
            <a:r>
              <a:rPr lang="en-IN" sz="2000" dirty="0" smtClean="0">
                <a:latin typeface="+mn-lt"/>
              </a:rPr>
              <a:t>hypothesis</a:t>
            </a:r>
            <a:r>
              <a:rPr lang="en-IN" sz="2000" dirty="0">
                <a:latin typeface="+mn-lt"/>
              </a:rPr>
              <a:t>. For the closed-form model, the κ value was approximately 0.0363 </a:t>
            </a:r>
            <a:r>
              <a:rPr lang="en-IN" sz="2000" dirty="0" smtClean="0">
                <a:latin typeface="+mn-lt"/>
              </a:rPr>
              <a:t>higher </a:t>
            </a:r>
            <a:r>
              <a:rPr lang="en-IN" sz="2000" dirty="0">
                <a:latin typeface="+mn-lt"/>
              </a:rPr>
              <a:t>than hypothesized. However, the closed-form model didn't outperform the </a:t>
            </a:r>
            <a:r>
              <a:rPr lang="en-IN" sz="2000" dirty="0" smtClean="0">
                <a:latin typeface="+mn-lt"/>
              </a:rPr>
              <a:t>naive </a:t>
            </a:r>
            <a:r>
              <a:rPr lang="en-IN" sz="2000" dirty="0">
                <a:latin typeface="+mn-lt"/>
              </a:rPr>
              <a:t>Bayes model as distinctly as predicted</a:t>
            </a:r>
            <a:r>
              <a:rPr lang="en-IN" sz="2000" dirty="0" smtClean="0">
                <a:latin typeface="+mn-lt"/>
              </a:rPr>
              <a:t>.</a:t>
            </a:r>
          </a:p>
          <a:p>
            <a:pPr marL="342900" indent="-342900">
              <a:buFont typeface="Wingdings" panose="05000000000000000000" pitchFamily="2" charset="2"/>
              <a:buChar char="§"/>
            </a:pPr>
            <a:r>
              <a:rPr lang="en-IN" sz="2000" dirty="0" smtClean="0">
                <a:latin typeface="+mn-lt"/>
              </a:rPr>
              <a:t> </a:t>
            </a:r>
            <a:r>
              <a:rPr lang="en-IN" sz="2000" dirty="0">
                <a:latin typeface="+mn-lt"/>
              </a:rPr>
              <a:t>The goodness of this model </a:t>
            </a:r>
            <a:r>
              <a:rPr lang="en-IN" sz="2000" dirty="0" smtClean="0">
                <a:latin typeface="+mn-lt"/>
              </a:rPr>
              <a:t>compared </a:t>
            </a:r>
            <a:r>
              <a:rPr lang="en-IN" sz="2000" dirty="0">
                <a:latin typeface="+mn-lt"/>
              </a:rPr>
              <a:t>to simple naive </a:t>
            </a:r>
            <a:r>
              <a:rPr lang="en-IN" sz="2000" dirty="0" smtClean="0">
                <a:latin typeface="+mn-lt"/>
              </a:rPr>
              <a:t>Bayes  prediction </a:t>
            </a:r>
            <a:r>
              <a:rPr lang="en-IN" sz="2000" dirty="0">
                <a:latin typeface="+mn-lt"/>
              </a:rPr>
              <a:t>for the problem of automatic essay </a:t>
            </a:r>
            <a:r>
              <a:rPr lang="en-IN" sz="2000" dirty="0" smtClean="0">
                <a:latin typeface="+mn-lt"/>
              </a:rPr>
              <a:t>grading was</a:t>
            </a:r>
          </a:p>
          <a:p>
            <a:r>
              <a:rPr lang="en-IN" sz="2000" dirty="0" smtClean="0">
                <a:latin typeface="+mn-lt"/>
              </a:rPr>
              <a:t>      inconclusive. </a:t>
            </a:r>
          </a:p>
          <a:p>
            <a:r>
              <a:rPr lang="en-IN" sz="2000" dirty="0">
                <a:latin typeface="+mn-lt"/>
              </a:rPr>
              <a:t>	</a:t>
            </a:r>
            <a:endParaRPr lang="en-IN" sz="2000" dirty="0" smtClean="0">
              <a:latin typeface="+mn-lt"/>
            </a:endParaRPr>
          </a:p>
          <a:p>
            <a:r>
              <a:rPr lang="en-IN" sz="2000" dirty="0" smtClean="0">
                <a:latin typeface="+mn-lt"/>
              </a:rPr>
              <a:t>      </a:t>
            </a:r>
            <a:endParaRPr lang="en-US" sz="2000" dirty="0" smtClean="0">
              <a:latin typeface="+mn-lt"/>
            </a:endParaRPr>
          </a:p>
          <a:p>
            <a:r>
              <a:rPr lang="en-US" sz="2000" dirty="0" smtClean="0"/>
              <a:t>  </a:t>
            </a:r>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24,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25205125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4" end="4"/>
                                            </p:txEl>
                                          </p:spTgt>
                                        </p:tgtEl>
                                        <p:attrNameLst>
                                          <p:attrName>style.visibility</p:attrName>
                                        </p:attrNameLst>
                                      </p:cBhvr>
                                      <p:to>
                                        <p:strVal val="visible"/>
                                      </p:to>
                                    </p:set>
                                    <p:anim calcmode="lin" valueType="num">
                                      <p:cBhvr additive="base">
                                        <p:cTn id="25"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5" end="5"/>
                                            </p:txEl>
                                          </p:spTgt>
                                        </p:tgtEl>
                                        <p:attrNameLst>
                                          <p:attrName>style.visibility</p:attrName>
                                        </p:attrNameLst>
                                      </p:cBhvr>
                                      <p:to>
                                        <p:strVal val="visible"/>
                                      </p:to>
                                    </p:set>
                                    <p:anim calcmode="lin" valueType="num">
                                      <p:cBhvr additive="base">
                                        <p:cTn id="31"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1">
                                            <p:txEl>
                                              <p:pRg st="6" end="6"/>
                                            </p:txEl>
                                          </p:spTgt>
                                        </p:tgtEl>
                                        <p:attrNameLst>
                                          <p:attrName>style.visibility</p:attrName>
                                        </p:attrNameLst>
                                      </p:cBhvr>
                                      <p:to>
                                        <p:strVal val="visible"/>
                                      </p:to>
                                    </p:set>
                                    <p:anim calcmode="lin" valueType="num">
                                      <p:cBhvr additive="base">
                                        <p:cTn id="37" dur="500" fill="hold"/>
                                        <p:tgtEl>
                                          <p:spTgt spid="410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01">
                                            <p:txEl>
                                              <p:pRg st="7" end="7"/>
                                            </p:txEl>
                                          </p:spTgt>
                                        </p:tgtEl>
                                        <p:attrNameLst>
                                          <p:attrName>style.visibility</p:attrName>
                                        </p:attrNameLst>
                                      </p:cBhvr>
                                      <p:to>
                                        <p:strVal val="visible"/>
                                      </p:to>
                                    </p:set>
                                    <p:anim calcmode="lin" valueType="num">
                                      <p:cBhvr additive="base">
                                        <p:cTn id="43" dur="500" fill="hold"/>
                                        <p:tgtEl>
                                          <p:spTgt spid="410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101">
                                            <p:txEl>
                                              <p:pRg st="8" end="8"/>
                                            </p:txEl>
                                          </p:spTgt>
                                        </p:tgtEl>
                                        <p:attrNameLst>
                                          <p:attrName>style.visibility</p:attrName>
                                        </p:attrNameLst>
                                      </p:cBhvr>
                                      <p:to>
                                        <p:strVal val="visible"/>
                                      </p:to>
                                    </p:set>
                                    <p:anim calcmode="lin" valueType="num">
                                      <p:cBhvr additive="base">
                                        <p:cTn id="49" dur="500" fill="hold"/>
                                        <p:tgtEl>
                                          <p:spTgt spid="410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0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101">
                                            <p:txEl>
                                              <p:pRg st="9" end="9"/>
                                            </p:txEl>
                                          </p:spTgt>
                                        </p:tgtEl>
                                        <p:attrNameLst>
                                          <p:attrName>style.visibility</p:attrName>
                                        </p:attrNameLst>
                                      </p:cBhvr>
                                      <p:to>
                                        <p:strVal val="visible"/>
                                      </p:to>
                                    </p:set>
                                    <p:anim calcmode="lin" valueType="num">
                                      <p:cBhvr additive="base">
                                        <p:cTn id="55" dur="500" fill="hold"/>
                                        <p:tgtEl>
                                          <p:spTgt spid="410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0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7162800" y="228600"/>
            <a:ext cx="1828800" cy="566738"/>
          </a:xfrm>
          <a:prstGeom prst="rect">
            <a:avLst/>
          </a:prstGeom>
          <a:noFill/>
          <a:ln w="9525">
            <a:noFill/>
            <a:round/>
            <a:headEnd/>
            <a:tailEnd/>
          </a:ln>
        </p:spPr>
      </p:pic>
      <p:sp>
        <p:nvSpPr>
          <p:cNvPr id="4100" name="Text Box 3"/>
          <p:cNvSpPr txBox="1">
            <a:spLocks noChangeArrowheads="1"/>
          </p:cNvSpPr>
          <p:nvPr/>
        </p:nvSpPr>
        <p:spPr bwMode="auto">
          <a:xfrm>
            <a:off x="6553200" y="6356350"/>
            <a:ext cx="2133600" cy="365125"/>
          </a:xfrm>
          <a:prstGeom prst="rect">
            <a:avLst/>
          </a:prstGeom>
          <a:noFill/>
          <a:ln w="9525">
            <a:noFill/>
            <a:round/>
            <a:headEnd/>
            <a:tailEnd/>
          </a:ln>
        </p:spPr>
        <p:txBody>
          <a:bodyPr lIns="90000" tIns="45000" rIns="90000" bIns="45000"/>
          <a:lstStyle/>
          <a:p>
            <a:pPr algn="r" hangingPunct="0">
              <a:lnSpc>
                <a:spcPct val="100000"/>
              </a:lnSpc>
              <a:tabLst>
                <a:tab pos="723900" algn="l"/>
                <a:tab pos="1447800" algn="l"/>
              </a:tabLst>
            </a:pPr>
            <a:fld id="{A9EC4A76-798B-4FDB-A783-6C65E36AF2F3}" type="slidenum">
              <a:rPr lang="en-IN" sz="1400" b="1">
                <a:solidFill>
                  <a:srgbClr val="002060"/>
                </a:solidFill>
                <a:latin typeface="Times New Roman" pitchFamily="16" charset="0"/>
              </a:rPr>
              <a:pPr algn="r" hangingPunct="0">
                <a:lnSpc>
                  <a:spcPct val="100000"/>
                </a:lnSpc>
                <a:tabLst>
                  <a:tab pos="723900" algn="l"/>
                  <a:tab pos="1447800" algn="l"/>
                </a:tabLst>
              </a:pPr>
              <a:t>9</a:t>
            </a:fld>
            <a:endParaRPr lang="en-IN" sz="1400" b="1" dirty="0">
              <a:solidFill>
                <a:srgbClr val="002060"/>
              </a:solidFill>
              <a:latin typeface="Times New Roman" pitchFamily="16" charset="0"/>
            </a:endParaRPr>
          </a:p>
        </p:txBody>
      </p:sp>
      <p:sp>
        <p:nvSpPr>
          <p:cNvPr id="4101" name="Rectangle 4"/>
          <p:cNvSpPr>
            <a:spLocks noChangeArrowheads="1"/>
          </p:cNvSpPr>
          <p:nvPr/>
        </p:nvSpPr>
        <p:spPr bwMode="auto">
          <a:xfrm>
            <a:off x="838200" y="1371600"/>
            <a:ext cx="7696200" cy="2953201"/>
          </a:xfrm>
          <a:prstGeom prst="rect">
            <a:avLst/>
          </a:prstGeom>
          <a:noFill/>
          <a:ln w="9525">
            <a:noFill/>
            <a:round/>
            <a:headEnd/>
            <a:tailEnd/>
          </a:ln>
        </p:spPr>
        <p:txBody>
          <a:bodyPr lIns="90000" tIns="45000" rIns="90000" bIns="45000">
            <a:spAutoFit/>
          </a:bodyPr>
          <a:lstStyle/>
          <a:p>
            <a:r>
              <a:rPr lang="en-US" sz="2000" b="1" dirty="0" smtClean="0"/>
              <a:t>Literature </a:t>
            </a:r>
            <a:r>
              <a:rPr lang="en-US" sz="2000" b="1" dirty="0" smtClean="0"/>
              <a:t>Survey </a:t>
            </a:r>
          </a:p>
          <a:p>
            <a:endParaRPr lang="en-US" sz="2000" b="1" dirty="0"/>
          </a:p>
          <a:p>
            <a:pPr marL="342900" indent="-342900">
              <a:buFont typeface="Wingdings" panose="05000000000000000000" pitchFamily="2" charset="2"/>
              <a:buChar char="§"/>
            </a:pPr>
            <a:r>
              <a:rPr lang="en-IN" sz="2000" dirty="0">
                <a:latin typeface="+mn-lt"/>
              </a:rPr>
              <a:t>However the authors have suggested that logistic model </a:t>
            </a:r>
            <a:r>
              <a:rPr lang="en-IN" sz="2000" dirty="0" err="1" smtClean="0">
                <a:latin typeface="+mn-lt"/>
              </a:rPr>
              <a:t>trees,ngram</a:t>
            </a:r>
            <a:r>
              <a:rPr lang="en-IN" sz="2000" dirty="0" smtClean="0">
                <a:latin typeface="+mn-lt"/>
              </a:rPr>
              <a:t> </a:t>
            </a:r>
            <a:r>
              <a:rPr lang="en-IN" sz="2000" dirty="0">
                <a:latin typeface="+mn-lt"/>
              </a:rPr>
              <a:t>,k nearest neighbours for bag of words would all</a:t>
            </a:r>
            <a:r>
              <a:rPr lang="en-IN" sz="2000" dirty="0">
                <a:latin typeface="+mn-lt"/>
              </a:rPr>
              <a:t> </a:t>
            </a:r>
            <a:r>
              <a:rPr lang="en-IN" sz="2000" dirty="0">
                <a:latin typeface="+mn-lt"/>
              </a:rPr>
              <a:t>improve the system.</a:t>
            </a:r>
          </a:p>
          <a:p>
            <a:pPr marL="342900" indent="-342900">
              <a:buFont typeface="Wingdings" panose="05000000000000000000" pitchFamily="2" charset="2"/>
              <a:buChar char="§"/>
            </a:pPr>
            <a:r>
              <a:rPr lang="en-IN" sz="2000" b="1" dirty="0" smtClean="0">
                <a:latin typeface="+mn-lt"/>
              </a:rPr>
              <a:t> </a:t>
            </a:r>
            <a:r>
              <a:rPr lang="en-IN" sz="2000" dirty="0">
                <a:latin typeface="+mn-lt"/>
              </a:rPr>
              <a:t>Another possibility for improvement is the extraction of more complex </a:t>
            </a:r>
            <a:r>
              <a:rPr lang="en-IN" sz="2000" dirty="0" smtClean="0">
                <a:latin typeface="+mn-lt"/>
              </a:rPr>
              <a:t>essay features. For example, the noun-verb relatedness graphs which we constructed </a:t>
            </a:r>
            <a:r>
              <a:rPr lang="en-IN" sz="2000" dirty="0">
                <a:latin typeface="+mn-lt"/>
              </a:rPr>
              <a:t>may have been too local, as they only connected nouns and verbs if </a:t>
            </a:r>
            <a:r>
              <a:rPr lang="en-IN" sz="2000" dirty="0" smtClean="0">
                <a:latin typeface="+mn-lt"/>
              </a:rPr>
              <a:t>they </a:t>
            </a:r>
            <a:r>
              <a:rPr lang="en-IN" sz="2000" dirty="0">
                <a:latin typeface="+mn-lt"/>
              </a:rPr>
              <a:t>were the respective adjacent parts of speech to each other in a sentence.</a:t>
            </a:r>
            <a:r>
              <a:rPr lang="en-US" sz="2000" b="1" dirty="0" smtClean="0">
                <a:latin typeface="+mn-lt"/>
              </a:rPr>
              <a:t>                                                                       </a:t>
            </a:r>
            <a:endParaRPr lang="en-US" sz="2000" b="1" dirty="0" smtClean="0">
              <a:latin typeface="+mn-lt"/>
            </a:endParaRPr>
          </a:p>
          <a:p>
            <a:endParaRPr lang="en-US" sz="2000" dirty="0" smtClean="0"/>
          </a:p>
        </p:txBody>
      </p:sp>
      <p:sp>
        <p:nvSpPr>
          <p:cNvPr id="6" name="Text Box 2"/>
          <p:cNvSpPr txBox="1">
            <a:spLocks noChangeArrowheads="1"/>
          </p:cNvSpPr>
          <p:nvPr/>
        </p:nvSpPr>
        <p:spPr bwMode="auto">
          <a:xfrm>
            <a:off x="457200" y="6492875"/>
            <a:ext cx="2133600" cy="365125"/>
          </a:xfrm>
          <a:prstGeom prst="rect">
            <a:avLst/>
          </a:prstGeom>
          <a:noFill/>
          <a:ln w="9525">
            <a:noFill/>
            <a:round/>
            <a:headEnd/>
            <a:tailEnd/>
          </a:ln>
        </p:spPr>
        <p:txBody>
          <a:bodyPr lIns="90000" tIns="45000" rIns="90000" bIns="45000"/>
          <a:lstStyle/>
          <a:p>
            <a:pPr hangingPunct="0">
              <a:lnSpc>
                <a:spcPct val="100000"/>
              </a:lnSpc>
              <a:tabLst>
                <a:tab pos="723900" algn="l"/>
                <a:tab pos="1447800" algn="l"/>
              </a:tabLst>
            </a:pPr>
            <a:fld id="{84CD4097-92C9-4AAF-ABD8-8ACB49FE04FA}" type="datetime4">
              <a:rPr lang="en-US" sz="1400" b="1" smtClean="0">
                <a:solidFill>
                  <a:srgbClr val="953735"/>
                </a:solidFill>
                <a:latin typeface="Times New Roman" pitchFamily="16" charset="0"/>
              </a:rPr>
              <a:pPr hangingPunct="0">
                <a:lnSpc>
                  <a:spcPct val="100000"/>
                </a:lnSpc>
                <a:tabLst>
                  <a:tab pos="723900" algn="l"/>
                  <a:tab pos="1447800" algn="l"/>
                </a:tabLst>
              </a:pPr>
              <a:t>January 25, 2016</a:t>
            </a:fld>
            <a:endParaRPr lang="en-IN" sz="1400" b="1" dirty="0">
              <a:solidFill>
                <a:srgbClr val="953735"/>
              </a:solidFill>
              <a:latin typeface="Times New Roman" pitchFamily="16" charset="0"/>
            </a:endParaRPr>
          </a:p>
        </p:txBody>
      </p:sp>
      <p:sp>
        <p:nvSpPr>
          <p:cNvPr id="7" name="Footer Placeholder 6"/>
          <p:cNvSpPr>
            <a:spLocks noGrp="1"/>
          </p:cNvSpPr>
          <p:nvPr>
            <p:ph type="ftr" idx="11"/>
          </p:nvPr>
        </p:nvSpPr>
        <p:spPr/>
        <p:txBody>
          <a:bodyPr/>
          <a:lstStyle/>
          <a:p>
            <a:pPr>
              <a:defRPr/>
            </a:pPr>
            <a:r>
              <a:rPr lang="en-US" smtClean="0"/>
              <a:t>Guide: Name of the guide</a:t>
            </a:r>
            <a:endParaRPr lang="en-US" dirty="0"/>
          </a:p>
        </p:txBody>
      </p:sp>
      <p:sp>
        <p:nvSpPr>
          <p:cNvPr id="8" name="TextBox 7"/>
          <p:cNvSpPr txBox="1"/>
          <p:nvPr/>
        </p:nvSpPr>
        <p:spPr>
          <a:xfrm>
            <a:off x="2133600" y="304800"/>
            <a:ext cx="4572000" cy="292709"/>
          </a:xfrm>
          <a:prstGeom prst="rect">
            <a:avLst/>
          </a:prstGeom>
          <a:noFill/>
        </p:spPr>
        <p:txBody>
          <a:bodyPr wrap="square" rtlCol="0">
            <a:spAutoFit/>
          </a:bodyPr>
          <a:lstStyle/>
          <a:p>
            <a:r>
              <a:rPr lang="en-US" sz="1400" dirty="0" smtClean="0">
                <a:latin typeface="+mj-lt"/>
              </a:rPr>
              <a:t>Scoring Algorithm For Short Answers and Essays</a:t>
            </a:r>
            <a:endParaRPr lang="hi-IN" sz="1400" dirty="0">
              <a:latin typeface="+mj-lt"/>
            </a:endParaRPr>
          </a:p>
        </p:txBody>
      </p:sp>
      <p:pic>
        <p:nvPicPr>
          <p:cNvPr id="10" name="Picture 9" descr="logo2"/>
          <p:cNvPicPr/>
          <p:nvPr/>
        </p:nvPicPr>
        <p:blipFill>
          <a:blip r:embed="rId4"/>
          <a:srcRect/>
          <a:stretch>
            <a:fillRect/>
          </a:stretch>
        </p:blipFill>
        <p:spPr bwMode="auto">
          <a:xfrm>
            <a:off x="228600" y="0"/>
            <a:ext cx="914400" cy="990600"/>
          </a:xfrm>
          <a:prstGeom prst="rect">
            <a:avLst/>
          </a:prstGeom>
          <a:noFill/>
          <a:ln w="9525">
            <a:noFill/>
            <a:miter lim="800000"/>
            <a:headEnd/>
            <a:tailEnd/>
          </a:ln>
        </p:spPr>
      </p:pic>
    </p:spTree>
    <p:extLst>
      <p:ext uri="{BB962C8B-B14F-4D97-AF65-F5344CB8AC3E}">
        <p14:creationId xmlns:p14="http://schemas.microsoft.com/office/powerpoint/2010/main" val="323570482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2" end="2"/>
                                            </p:txEl>
                                          </p:spTgt>
                                        </p:tgtEl>
                                        <p:attrNameLst>
                                          <p:attrName>style.visibility</p:attrName>
                                        </p:attrNameLst>
                                      </p:cBhvr>
                                      <p:to>
                                        <p:strVal val="visible"/>
                                      </p:to>
                                    </p:set>
                                    <p:anim calcmode="lin" valueType="num">
                                      <p:cBhvr additive="base">
                                        <p:cTn id="13"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anim calcmode="lin" valueType="num">
                                      <p:cBhvr additive="base">
                                        <p:cTn id="19"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theme/theme1.xml><?xml version="1.0" encoding="utf-8"?>
<a:theme xmlns:a="http://schemas.openxmlformats.org/drawingml/2006/main" name="Software Engineering Unit I">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ejaVu Sans"/>
        <a:cs typeface="DejaVu Sans"/>
      </a:majorFont>
      <a:minorFont>
        <a:latin typeface="Calibri"/>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US"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Software Engineering Unit I</Template>
  <TotalTime>5399</TotalTime>
  <Words>1489</Words>
  <Application>Microsoft Office PowerPoint</Application>
  <PresentationFormat>On-screen Show (4:3)</PresentationFormat>
  <Paragraphs>226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DejaVu Sans</vt:lpstr>
      <vt:lpstr>Times New Roman</vt:lpstr>
      <vt:lpstr>Wingdings</vt:lpstr>
      <vt:lpstr>Software Engineering Unit I</vt:lpstr>
      <vt:lpstr>Scoring Algorithm for Short Answers and Essays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project review</dc:title>
  <dc:creator>anand</dc:creator>
  <cp:lastModifiedBy>Windows User</cp:lastModifiedBy>
  <cp:revision>526</cp:revision>
  <cp:lastPrinted>1601-01-01T00:00:00Z</cp:lastPrinted>
  <dcterms:created xsi:type="dcterms:W3CDTF">2012-07-13T05:54:24Z</dcterms:created>
  <dcterms:modified xsi:type="dcterms:W3CDTF">2016-01-24T19:04:10Z</dcterms:modified>
</cp:coreProperties>
</file>