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40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34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6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717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202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8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206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984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73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12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6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71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3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4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62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5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7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9680B6-FE3C-4336-9B2F-7D67C75A7416}" type="datetimeFigureOut">
              <a:rPr lang="en-IN" smtClean="0"/>
              <a:t>04-12-2022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C424-E468-4DF1-9E40-5BBDDA2C94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505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amnugent/sandp500?resource=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553196"/>
            <a:ext cx="10132074" cy="2387600"/>
          </a:xfrm>
        </p:spPr>
        <p:txBody>
          <a:bodyPr>
            <a:normAutofit/>
          </a:bodyPr>
          <a:lstStyle/>
          <a:p>
            <a:r>
              <a:rPr lang="en-IN" sz="4400" b="1" dirty="0"/>
              <a:t>DATA MINING ON S&amp;P 500 COMPANIES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755" y="3275467"/>
            <a:ext cx="9824164" cy="316265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STOCK PRICE ANALYSIS AND FUTURE PRICE PREDICTION USING TIME SERIES ANALYSIS PROCEDURES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											</a:t>
            </a:r>
            <a:r>
              <a:rPr lang="en-IN" sz="3200" dirty="0">
                <a:solidFill>
                  <a:schemeClr val="tx1"/>
                </a:solidFill>
              </a:rPr>
              <a:t>_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												ArVind KUMAR NALLI KUPPUSWAMI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												</a:t>
            </a:r>
            <a:r>
              <a:rPr lang="en-IN" sz="1800" b="1" dirty="0">
                <a:solidFill>
                  <a:schemeClr val="tx1"/>
                </a:solidFill>
              </a:rPr>
              <a:t>Jayanth Kodur Kumar</a:t>
            </a:r>
          </a:p>
          <a:p>
            <a:r>
              <a:rPr lang="en-IN" sz="1800" b="1" dirty="0">
                <a:solidFill>
                  <a:schemeClr val="tx1"/>
                </a:solidFill>
              </a:rPr>
              <a:t>												SiddHarth Choudhary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0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AGGLOMERATIVE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PCA, now we </a:t>
            </a:r>
            <a:r>
              <a:rPr lang="en-IN"/>
              <a:t>try to find </a:t>
            </a:r>
            <a:r>
              <a:rPr lang="en-IN" dirty="0"/>
              <a:t>the number of clusters using Hierarchial clustering technique.</a:t>
            </a:r>
          </a:p>
          <a:p>
            <a:r>
              <a:rPr lang="en-IN" dirty="0"/>
              <a:t>The number of clusters were tried for values 2 to 7.</a:t>
            </a:r>
          </a:p>
          <a:p>
            <a:r>
              <a:rPr lang="en-IN" dirty="0"/>
              <a:t>And the results,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4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20" y="736932"/>
            <a:ext cx="2888318" cy="263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046" y="770323"/>
            <a:ext cx="2863395" cy="2602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383" y="773002"/>
            <a:ext cx="2860983" cy="2599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64" y="3948884"/>
            <a:ext cx="2821374" cy="2385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047" y="3944121"/>
            <a:ext cx="2876126" cy="2390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9383" y="3944121"/>
            <a:ext cx="2890413" cy="2390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9675" y="336430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 =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3539" y="333476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67670" y="300059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 =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9675" y="3476238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 =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63539" y="3479749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 = 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385" y="3473857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 = 7</a:t>
            </a:r>
          </a:p>
        </p:txBody>
      </p:sp>
    </p:spTree>
    <p:extLst>
      <p:ext uri="{BB962C8B-B14F-4D97-AF65-F5344CB8AC3E}">
        <p14:creationId xmlns:p14="http://schemas.microsoft.com/office/powerpoint/2010/main" val="271333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THE RIGHT CLUSTER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 of now, we have sorted clusters of upto 7.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Now we have to find out the right cluster size. This can be found out using the SILHOUETTE score.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can be found out using plotting a graph with taking the values of PCA data in X-axis and the predicting the fitted value of PCA in Y-axis.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93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630"/>
          </a:xfrm>
        </p:spPr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756"/>
            <a:ext cx="10515600" cy="5213077"/>
          </a:xfrm>
        </p:spPr>
        <p:txBody>
          <a:bodyPr>
            <a:normAutofit/>
          </a:bodyPr>
          <a:lstStyle/>
          <a:p>
            <a:r>
              <a:rPr lang="en-IN" dirty="0"/>
              <a:t>Upon finding out the silhouette scores of the clusters, we find out that..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score for the cluster size = 3 has the highest silhouette score which means the clusters are well apart from each other and distinguished.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537" y="2041500"/>
            <a:ext cx="2305050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00CE5-9244-0796-B504-FE0977942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97" y="2041500"/>
            <a:ext cx="371491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3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705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128"/>
            <a:ext cx="10515600" cy="4632835"/>
          </a:xfrm>
        </p:spPr>
        <p:txBody>
          <a:bodyPr/>
          <a:lstStyle/>
          <a:p>
            <a:r>
              <a:rPr lang="en-IN" dirty="0"/>
              <a:t>We started with the S&amp;P 500 dataset of individual stocks. The datset was cleaned from null values unsing ‘bfill’ method.</a:t>
            </a:r>
          </a:p>
          <a:p>
            <a:r>
              <a:rPr lang="en-IN" dirty="0"/>
              <a:t>The data was resampled to take only the closing prices at the end of every month (i.e) one closing price for every month.</a:t>
            </a:r>
          </a:p>
          <a:p>
            <a:r>
              <a:rPr lang="en-IN" dirty="0"/>
              <a:t>The data was scaled, normalized and the value was used to calculate the PCA.</a:t>
            </a:r>
          </a:p>
          <a:p>
            <a:r>
              <a:rPr lang="en-IN" dirty="0"/>
              <a:t>Using the PCA, dendogram was formed and the silhouette scores were calculated.</a:t>
            </a:r>
          </a:p>
          <a:p>
            <a:r>
              <a:rPr lang="en-IN" dirty="0"/>
              <a:t>Using the score, we found out that the number of clusters for the stocks clustering is 3 with a score of 0.6722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9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FUTURE STOCK PRICE PREDICTION USING TIME SERIES ANALYSIS LSTM method.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scope of this piece of analysis is predicting the stock value price based on the past price movement of a particular stock (Daily or Monthly or Yearly).</a:t>
            </a:r>
          </a:p>
          <a:p>
            <a:r>
              <a:rPr lang="en-IN" dirty="0"/>
              <a:t>The model being used here is LSTM – Long Short Term Memory Networks.</a:t>
            </a:r>
          </a:p>
          <a:p>
            <a:r>
              <a:rPr lang="en-IN" dirty="0"/>
              <a:t>The model competes with Recurrent Neural Networks, ARIMA models in terms of accuracy and working with the size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7879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taken a random stock for the price prediction (AMAZON stock price).</a:t>
            </a:r>
          </a:p>
          <a:p>
            <a:r>
              <a:rPr lang="en-IN" dirty="0"/>
              <a:t>We then plot the opening and closing prices of AMAZON for the entire period.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41" y="3730206"/>
            <a:ext cx="5198922" cy="2316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999" y="3730207"/>
            <a:ext cx="2767101" cy="25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54" y="804863"/>
            <a:ext cx="10294099" cy="56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3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LSTM model is to be trained with the training set of AMAZON stock price data and find out the accuracy of the train data.</a:t>
            </a:r>
          </a:p>
          <a:p>
            <a:endParaRPr lang="en-IN" dirty="0"/>
          </a:p>
          <a:p>
            <a:r>
              <a:rPr lang="en-IN" dirty="0"/>
              <a:t>Using the modelled train set, we can find out the prediction value of the stock price in the future.</a:t>
            </a:r>
          </a:p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LSTM’s are a special kind of Recurrent Neural Networks that is capable of learning long-term dependencies.</a:t>
            </a:r>
          </a:p>
          <a:p>
            <a:r>
              <a:rPr lang="en-IN" dirty="0"/>
              <a:t>LSTMs deal with vanishing and exploding gradient problem.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74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54DE-83EB-2570-23F0-C4935C59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254" y="2608090"/>
            <a:ext cx="9404723" cy="1400530"/>
          </a:xfrm>
        </p:spPr>
        <p:txBody>
          <a:bodyPr/>
          <a:lstStyle/>
          <a:p>
            <a:pPr algn="ctr"/>
            <a:r>
              <a:rPr lang="en-IN" b="1" dirty="0"/>
              <a:t>THANK 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08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24726"/>
            <a:ext cx="9404723" cy="140053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dataset contains all the companies that are in the S&amp;P index and their data for the last 5 years.</a:t>
            </a:r>
          </a:p>
          <a:p>
            <a:r>
              <a:rPr lang="en-IN" dirty="0"/>
              <a:t>All the company details have a separate csv files and have to be collated.</a:t>
            </a:r>
          </a:p>
          <a:p>
            <a:r>
              <a:rPr lang="en-IN" dirty="0"/>
              <a:t>The dataset can found in the following link: </a:t>
            </a:r>
            <a:r>
              <a:rPr lang="en-IN" sz="1800" dirty="0">
                <a:hlinkClick r:id="rId2"/>
              </a:rPr>
              <a:t>https://www.kaggle.com/datasets/camnugent/sandp500?resource=download</a:t>
            </a:r>
            <a:endParaRPr lang="en-IN" sz="1800" dirty="0"/>
          </a:p>
          <a:p>
            <a:r>
              <a:rPr lang="en-IN" dirty="0"/>
              <a:t>The dataset contains file that has the stock details for all the companies for the 5-year period and also, individual csv files that has details of a single company.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91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16" y="1871955"/>
            <a:ext cx="5177847" cy="4157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39" y="1871955"/>
            <a:ext cx="5177847" cy="4157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8AD205-DA0F-5ABF-9B42-10E0C3383438}"/>
              </a:ext>
            </a:extLst>
          </p:cNvPr>
          <p:cNvSpPr txBox="1"/>
          <p:nvPr/>
        </p:nvSpPr>
        <p:spPr>
          <a:xfrm>
            <a:off x="1262742" y="1051682"/>
            <a:ext cx="966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ALL STOCKS DATASET AND INDIVIDUAL STOCK DATASET</a:t>
            </a:r>
          </a:p>
        </p:txBody>
      </p:sp>
    </p:spTree>
    <p:extLst>
      <p:ext uri="{BB962C8B-B14F-4D97-AF65-F5344CB8AC3E}">
        <p14:creationId xmlns:p14="http://schemas.microsoft.com/office/powerpoint/2010/main" val="196270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8C67-342A-5E57-7415-41E28D39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1487D-33B4-6FFB-4323-C30E0DFC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816" y="2106029"/>
            <a:ext cx="3806012" cy="3534323"/>
          </a:xfrm>
          <a:prstGeom prst="rect">
            <a:avLst/>
          </a:prstGeom>
        </p:spPr>
      </p:pic>
      <p:pic>
        <p:nvPicPr>
          <p:cNvPr id="11" name="Picture 10" descr="Text">
            <a:extLst>
              <a:ext uri="{FF2B5EF4-FFF2-40B4-BE49-F238E27FC236}">
                <a16:creationId xmlns:a16="http://schemas.microsoft.com/office/drawing/2014/main" id="{F9833AEB-86D1-865B-23B6-3E29942F0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88" y="2096603"/>
            <a:ext cx="3667125" cy="35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509460" cy="341630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As we are about to clean the data for any discrepancies, we check for the NULL values (if any) and try to rectify it.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We remove the NULL values and replace it with a function named ‘bfill()’.</a:t>
            </a:r>
          </a:p>
          <a:p>
            <a:r>
              <a:rPr lang="en-IN" sz="2400" dirty="0"/>
              <a:t>We then plot the graphs for each of the individual stocks.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39" y="3966383"/>
            <a:ext cx="2981326" cy="2165680"/>
          </a:xfrm>
          <a:prstGeom prst="rect">
            <a:avLst/>
          </a:prstGeom>
        </p:spPr>
      </p:pic>
      <p:pic>
        <p:nvPicPr>
          <p:cNvPr id="12" name="Picture 11" descr="Text">
            <a:extLst>
              <a:ext uri="{FF2B5EF4-FFF2-40B4-BE49-F238E27FC236}">
                <a16:creationId xmlns:a16="http://schemas.microsoft.com/office/drawing/2014/main" id="{004AAE67-5224-ECA9-6408-5320B6935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39" y="2164242"/>
            <a:ext cx="4099285" cy="1009339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2D260C29-D059-278B-6102-D12A9B3DB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978" y="3338207"/>
            <a:ext cx="1596324" cy="3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4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RESAMPLING &amp;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contains stock details for a period of 5 years.</a:t>
            </a:r>
          </a:p>
          <a:p>
            <a:r>
              <a:rPr lang="en-IN" dirty="0"/>
              <a:t>What we do is that we take only the End of the Month values for all the stocks so that we have the closing prices for that particular month.</a:t>
            </a:r>
          </a:p>
          <a:p>
            <a:endParaRPr lang="en-IN" dirty="0"/>
          </a:p>
        </p:txBody>
      </p:sp>
      <p:pic>
        <p:nvPicPr>
          <p:cNvPr id="8" name="Picture 7" descr="Graphical user interface, text">
            <a:extLst>
              <a:ext uri="{FF2B5EF4-FFF2-40B4-BE49-F238E27FC236}">
                <a16:creationId xmlns:a16="http://schemas.microsoft.com/office/drawing/2014/main" id="{1D8C9B72-62C5-B080-5A39-937206421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18" y="3581514"/>
            <a:ext cx="6750590" cy="29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the data is being scaled using StandardScaler() to bring the mean to 0 and scale each of the feature to UNIT variance.</a:t>
            </a:r>
          </a:p>
          <a:p>
            <a:r>
              <a:rPr lang="en-IN" dirty="0"/>
              <a:t>The scaled values are then brought to UNIT norm using normalize().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70" y="3255753"/>
            <a:ext cx="3804184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main aim of this process is to cluster the given stock details based on the movement of prices over 5 years.</a:t>
            </a:r>
          </a:p>
          <a:p>
            <a:r>
              <a:rPr lang="en-IN" dirty="0"/>
              <a:t>We use Agglomerative clustering for this and check for the clustering output.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PCA:</a:t>
            </a:r>
          </a:p>
          <a:p>
            <a:pPr>
              <a:lnSpc>
                <a:spcPct val="100000"/>
              </a:lnSpc>
            </a:pPr>
            <a:r>
              <a:rPr lang="en-IN" dirty="0"/>
              <a:t>First, we reduce the number of components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transform the normalized data.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8C1963-5D30-ED70-8385-72BE16224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13" y="2062857"/>
            <a:ext cx="2021821" cy="3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9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THE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18208" cy="4351338"/>
          </a:xfrm>
        </p:spPr>
        <p:txBody>
          <a:bodyPr>
            <a:normAutofit/>
          </a:bodyPr>
          <a:lstStyle/>
          <a:p>
            <a:r>
              <a:rPr lang="en-IN" dirty="0"/>
              <a:t>Dendrogram is used here to show the hierarchical relationship between the stocks. </a:t>
            </a:r>
          </a:p>
          <a:p>
            <a:endParaRPr lang="en-IN" dirty="0"/>
          </a:p>
          <a:p>
            <a:r>
              <a:rPr lang="en-IN" dirty="0"/>
              <a:t>We can work out the best way to allocate the stocks to clusters.</a:t>
            </a:r>
          </a:p>
          <a:p>
            <a:endParaRPr lang="en-IN" dirty="0"/>
          </a:p>
          <a:p>
            <a:r>
              <a:rPr lang="en-IN" dirty="0"/>
              <a:t>The height of the dendrogram indicates the order in which the clusters are to be joined.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42" y="1825625"/>
            <a:ext cx="4312489" cy="43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3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548</TotalTime>
  <Words>889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DATA MINING ON S&amp;P 500 COMPANIES</vt:lpstr>
      <vt:lpstr>DATASET DESCRIPTION</vt:lpstr>
      <vt:lpstr>PowerPoint Presentation</vt:lpstr>
      <vt:lpstr>DATASET INFORMATION</vt:lpstr>
      <vt:lpstr>DATA PREPROCESSING </vt:lpstr>
      <vt:lpstr>RESAMPLING &amp; NORMALIZATION</vt:lpstr>
      <vt:lpstr>Contd..</vt:lpstr>
      <vt:lpstr>CLUSTERING</vt:lpstr>
      <vt:lpstr>VISUALIZING THE PCA</vt:lpstr>
      <vt:lpstr>AGGLOMERATIVE CLUSTERING</vt:lpstr>
      <vt:lpstr>PowerPoint Presentation</vt:lpstr>
      <vt:lpstr>FINDING THE RIGHT CLUSTER SIZE</vt:lpstr>
      <vt:lpstr>EVALUATION</vt:lpstr>
      <vt:lpstr>CONCLUSION</vt:lpstr>
      <vt:lpstr>FURTHER PROJECT SCOPE</vt:lpstr>
      <vt:lpstr>PROCESS..</vt:lpstr>
      <vt:lpstr>PowerPoint Presentation</vt:lpstr>
      <vt:lpstr>PROCESS CONTD..</vt:lpstr>
      <vt:lpstr>THANK YOU…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TECHNIQUES</dc:title>
  <dc:creator>Arvindkumar Nalli</dc:creator>
  <cp:lastModifiedBy>Kodur Kumar, Jayanth</cp:lastModifiedBy>
  <cp:revision>45</cp:revision>
  <dcterms:created xsi:type="dcterms:W3CDTF">2022-12-04T16:09:30Z</dcterms:created>
  <dcterms:modified xsi:type="dcterms:W3CDTF">2022-12-05T01:22:20Z</dcterms:modified>
</cp:coreProperties>
</file>