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0" r:id="rId3"/>
    <p:sldId id="281" r:id="rId4"/>
    <p:sldId id="28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5" r:id="rId22"/>
    <p:sldId id="273" r:id="rId23"/>
    <p:sldId id="274" r:id="rId24"/>
    <p:sldId id="276" r:id="rId25"/>
    <p:sldId id="277" r:id="rId26"/>
    <p:sldId id="278" r:id="rId27"/>
    <p:sldId id="279" r:id="rId28"/>
  </p:sldIdLst>
  <p:sldSz cx="11887200" cy="7772400"/>
  <p:notesSz cx="6858000" cy="9144000"/>
  <p:defaultTextStyle>
    <a:defPPr>
      <a:defRPr lang="en-US"/>
    </a:defPPr>
    <a:lvl1pPr marL="0" algn="l" defTabSz="1123340" rtl="0" eaLnBrk="1" latinLnBrk="0" hangingPunct="1">
      <a:defRPr sz="2200" kern="1200">
        <a:solidFill>
          <a:schemeClr val="tx1"/>
        </a:solidFill>
        <a:latin typeface="+mn-lt"/>
        <a:ea typeface="+mn-ea"/>
        <a:cs typeface="+mn-cs"/>
      </a:defRPr>
    </a:lvl1pPr>
    <a:lvl2pPr marL="561670" algn="l" defTabSz="1123340" rtl="0" eaLnBrk="1" latinLnBrk="0" hangingPunct="1">
      <a:defRPr sz="2200" kern="1200">
        <a:solidFill>
          <a:schemeClr val="tx1"/>
        </a:solidFill>
        <a:latin typeface="+mn-lt"/>
        <a:ea typeface="+mn-ea"/>
        <a:cs typeface="+mn-cs"/>
      </a:defRPr>
    </a:lvl2pPr>
    <a:lvl3pPr marL="1123340" algn="l" defTabSz="1123340" rtl="0" eaLnBrk="1" latinLnBrk="0" hangingPunct="1">
      <a:defRPr sz="2200" kern="1200">
        <a:solidFill>
          <a:schemeClr val="tx1"/>
        </a:solidFill>
        <a:latin typeface="+mn-lt"/>
        <a:ea typeface="+mn-ea"/>
        <a:cs typeface="+mn-cs"/>
      </a:defRPr>
    </a:lvl3pPr>
    <a:lvl4pPr marL="1685011" algn="l" defTabSz="1123340" rtl="0" eaLnBrk="1" latinLnBrk="0" hangingPunct="1">
      <a:defRPr sz="2200" kern="1200">
        <a:solidFill>
          <a:schemeClr val="tx1"/>
        </a:solidFill>
        <a:latin typeface="+mn-lt"/>
        <a:ea typeface="+mn-ea"/>
        <a:cs typeface="+mn-cs"/>
      </a:defRPr>
    </a:lvl4pPr>
    <a:lvl5pPr marL="2246681" algn="l" defTabSz="1123340" rtl="0" eaLnBrk="1" latinLnBrk="0" hangingPunct="1">
      <a:defRPr sz="2200" kern="1200">
        <a:solidFill>
          <a:schemeClr val="tx1"/>
        </a:solidFill>
        <a:latin typeface="+mn-lt"/>
        <a:ea typeface="+mn-ea"/>
        <a:cs typeface="+mn-cs"/>
      </a:defRPr>
    </a:lvl5pPr>
    <a:lvl6pPr marL="2808351" algn="l" defTabSz="1123340" rtl="0" eaLnBrk="1" latinLnBrk="0" hangingPunct="1">
      <a:defRPr sz="2200" kern="1200">
        <a:solidFill>
          <a:schemeClr val="tx1"/>
        </a:solidFill>
        <a:latin typeface="+mn-lt"/>
        <a:ea typeface="+mn-ea"/>
        <a:cs typeface="+mn-cs"/>
      </a:defRPr>
    </a:lvl6pPr>
    <a:lvl7pPr marL="3370021" algn="l" defTabSz="1123340" rtl="0" eaLnBrk="1" latinLnBrk="0" hangingPunct="1">
      <a:defRPr sz="2200" kern="1200">
        <a:solidFill>
          <a:schemeClr val="tx1"/>
        </a:solidFill>
        <a:latin typeface="+mn-lt"/>
        <a:ea typeface="+mn-ea"/>
        <a:cs typeface="+mn-cs"/>
      </a:defRPr>
    </a:lvl7pPr>
    <a:lvl8pPr marL="3931691" algn="l" defTabSz="1123340" rtl="0" eaLnBrk="1" latinLnBrk="0" hangingPunct="1">
      <a:defRPr sz="2200" kern="1200">
        <a:solidFill>
          <a:schemeClr val="tx1"/>
        </a:solidFill>
        <a:latin typeface="+mn-lt"/>
        <a:ea typeface="+mn-ea"/>
        <a:cs typeface="+mn-cs"/>
      </a:defRPr>
    </a:lvl8pPr>
    <a:lvl9pPr marL="4493362" algn="l" defTabSz="1123340"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1" d="100"/>
          <a:sy n="61" d="100"/>
        </p:scale>
        <p:origin x="-1110" y="-72"/>
      </p:cViewPr>
      <p:guideLst>
        <p:guide orient="horz" pos="2448"/>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033237" y="4318001"/>
            <a:ext cx="4853965"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24" name="Rectangle 23"/>
          <p:cNvSpPr/>
          <p:nvPr/>
        </p:nvSpPr>
        <p:spPr>
          <a:xfrm flipV="1">
            <a:off x="7033261" y="4416611"/>
            <a:ext cx="4853941"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25" name="Rectangle 24"/>
          <p:cNvSpPr/>
          <p:nvPr/>
        </p:nvSpPr>
        <p:spPr>
          <a:xfrm flipV="1">
            <a:off x="7033261" y="4663856"/>
            <a:ext cx="4853941"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26" name="Rectangle 25"/>
          <p:cNvSpPr/>
          <p:nvPr/>
        </p:nvSpPr>
        <p:spPr>
          <a:xfrm flipV="1">
            <a:off x="7033260" y="4719657"/>
            <a:ext cx="2555748"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27" name="Rectangle 26"/>
          <p:cNvSpPr/>
          <p:nvPr/>
        </p:nvSpPr>
        <p:spPr>
          <a:xfrm flipV="1">
            <a:off x="7033260" y="4759515"/>
            <a:ext cx="2555748"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useBgFill="1">
        <p:nvSpPr>
          <p:cNvPr id="30" name="Rounded Rectangle 29"/>
          <p:cNvSpPr/>
          <p:nvPr/>
        </p:nvSpPr>
        <p:spPr bwMode="white">
          <a:xfrm>
            <a:off x="7033260" y="4490720"/>
            <a:ext cx="3982212"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useBgFill="1">
        <p:nvSpPr>
          <p:cNvPr id="31" name="Rounded Rectangle 30"/>
          <p:cNvSpPr/>
          <p:nvPr/>
        </p:nvSpPr>
        <p:spPr bwMode="white">
          <a:xfrm>
            <a:off x="9589459" y="4602447"/>
            <a:ext cx="208026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7" name="Rectangle 6"/>
          <p:cNvSpPr/>
          <p:nvPr/>
        </p:nvSpPr>
        <p:spPr>
          <a:xfrm>
            <a:off x="1" y="4136284"/>
            <a:ext cx="118872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10" name="Rectangle 9"/>
          <p:cNvSpPr/>
          <p:nvPr/>
        </p:nvSpPr>
        <p:spPr>
          <a:xfrm>
            <a:off x="1" y="4165598"/>
            <a:ext cx="11887201"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11" name="Rectangle 10"/>
          <p:cNvSpPr/>
          <p:nvPr/>
        </p:nvSpPr>
        <p:spPr>
          <a:xfrm flipV="1">
            <a:off x="8338266" y="4128835"/>
            <a:ext cx="3548935"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19" name="Rectangle 18"/>
          <p:cNvSpPr/>
          <p:nvPr/>
        </p:nvSpPr>
        <p:spPr>
          <a:xfrm>
            <a:off x="0" y="0"/>
            <a:ext cx="118872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8" name="Title 7"/>
          <p:cNvSpPr>
            <a:spLocks noGrp="1"/>
          </p:cNvSpPr>
          <p:nvPr>
            <p:ph type="ctrTitle"/>
          </p:nvPr>
        </p:nvSpPr>
        <p:spPr>
          <a:xfrm>
            <a:off x="594360" y="2722139"/>
            <a:ext cx="10995660" cy="1666028"/>
          </a:xfrm>
        </p:spPr>
        <p:txBody>
          <a:bodyPr anchor="b"/>
          <a:lstStyle>
            <a:lvl1pPr>
              <a:defRPr sz="5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594360" y="4419930"/>
            <a:ext cx="6438900" cy="1986280"/>
          </a:xfrm>
        </p:spPr>
        <p:txBody>
          <a:bodyPr/>
          <a:lstStyle>
            <a:lvl1pPr marL="78634" indent="0" algn="l">
              <a:buNone/>
              <a:defRPr sz="2900">
                <a:solidFill>
                  <a:schemeClr val="tx2"/>
                </a:solidFill>
              </a:defRPr>
            </a:lvl1pPr>
            <a:lvl2pPr marL="561670" indent="0" algn="ctr">
              <a:buNone/>
            </a:lvl2pPr>
            <a:lvl3pPr marL="1123340" indent="0" algn="ctr">
              <a:buNone/>
            </a:lvl3pPr>
            <a:lvl4pPr marL="1685011" indent="0" algn="ctr">
              <a:buNone/>
            </a:lvl4pPr>
            <a:lvl5pPr marL="2246681" indent="0" algn="ctr">
              <a:buNone/>
            </a:lvl5pPr>
            <a:lvl6pPr marL="2808351" indent="0" algn="ctr">
              <a:buNone/>
            </a:lvl6pPr>
            <a:lvl7pPr marL="3370021" indent="0" algn="ctr">
              <a:buNone/>
            </a:lvl7pPr>
            <a:lvl8pPr marL="3931691" indent="0" algn="ctr">
              <a:buNone/>
            </a:lvl8pPr>
            <a:lvl9pPr marL="449336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717280" y="4767072"/>
            <a:ext cx="1248156" cy="518160"/>
          </a:xfrm>
        </p:spPr>
        <p:txBody>
          <a:bodyPr/>
          <a:lstStyle/>
          <a:p>
            <a:fld id="{20EAC7DC-37D4-497A-BF90-93ED7AC17C53}" type="datetimeFigureOut">
              <a:rPr lang="en-US" smtClean="0"/>
              <a:t>12/11/2019</a:t>
            </a:fld>
            <a:endParaRPr lang="en-US"/>
          </a:p>
        </p:txBody>
      </p:sp>
      <p:sp>
        <p:nvSpPr>
          <p:cNvPr id="17" name="Footer Placeholder 16"/>
          <p:cNvSpPr>
            <a:spLocks noGrp="1"/>
          </p:cNvSpPr>
          <p:nvPr>
            <p:ph type="ftr" sz="quarter" idx="11"/>
          </p:nvPr>
        </p:nvSpPr>
        <p:spPr>
          <a:xfrm>
            <a:off x="7033260" y="4765993"/>
            <a:ext cx="1684020" cy="518160"/>
          </a:xfrm>
        </p:spPr>
        <p:txBody>
          <a:bodyPr/>
          <a:lstStyle/>
          <a:p>
            <a:endParaRPr lang="en-US"/>
          </a:p>
        </p:txBody>
      </p:sp>
      <p:sp>
        <p:nvSpPr>
          <p:cNvPr id="29" name="Slide Number Placeholder 28"/>
          <p:cNvSpPr>
            <a:spLocks noGrp="1"/>
          </p:cNvSpPr>
          <p:nvPr>
            <p:ph type="sldNum" sz="quarter" idx="12"/>
          </p:nvPr>
        </p:nvSpPr>
        <p:spPr>
          <a:xfrm>
            <a:off x="10816114" y="1287"/>
            <a:ext cx="972026" cy="414528"/>
          </a:xfrm>
        </p:spPr>
        <p:txBody>
          <a:bodyPr/>
          <a:lstStyle>
            <a:lvl1pPr algn="r">
              <a:defRPr sz="2200">
                <a:solidFill>
                  <a:schemeClr val="bg1"/>
                </a:solidFill>
              </a:defRPr>
            </a:lvl1pPr>
          </a:lstStyle>
          <a:p>
            <a:fld id="{C2A1FB69-07CF-45C0-909C-D7534F8FD7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EAC7DC-37D4-497A-BF90-93ED7AC17C5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1295400"/>
            <a:ext cx="2476500" cy="62179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295400"/>
            <a:ext cx="8122920" cy="62179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EAC7DC-37D4-497A-BF90-93ED7AC17C5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EAC7DC-37D4-497A-BF90-93ED7AC17C5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2245361"/>
            <a:ext cx="10104120" cy="1543685"/>
          </a:xfrm>
        </p:spPr>
        <p:txBody>
          <a:bodyPr anchor="b">
            <a:noAutofit/>
          </a:bodyPr>
          <a:lstStyle>
            <a:lvl1pPr algn="l">
              <a:buNone/>
              <a:defRPr sz="5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39007" y="3816033"/>
            <a:ext cx="10104120" cy="1711007"/>
          </a:xfrm>
        </p:spPr>
        <p:txBody>
          <a:bodyPr anchor="t"/>
          <a:lstStyle>
            <a:lvl1pPr marL="56167" indent="0">
              <a:buNone/>
              <a:defRPr sz="2600" b="0">
                <a:solidFill>
                  <a:schemeClr val="tx2"/>
                </a:solidFill>
              </a:defRPr>
            </a:lvl1pPr>
            <a:lvl2pPr>
              <a:buNone/>
              <a:defRPr sz="2200">
                <a:solidFill>
                  <a:schemeClr val="tx1">
                    <a:tint val="75000"/>
                  </a:schemeClr>
                </a:solidFill>
              </a:defRPr>
            </a:lvl2pPr>
            <a:lvl3pPr>
              <a:buNone/>
              <a:defRPr sz="20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EAC7DC-37D4-497A-BF90-93ED7AC17C53}"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94360" y="2549348"/>
            <a:ext cx="5250180" cy="5129425"/>
          </a:xfrm>
        </p:spPr>
        <p:txBody>
          <a:bodyPr/>
          <a:lstStyle>
            <a:lvl1pPr>
              <a:defRPr sz="2500"/>
            </a:lvl1pPr>
            <a:lvl2pPr>
              <a:defRPr sz="2300"/>
            </a:lvl2pPr>
            <a:lvl3pPr>
              <a:defRPr sz="22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0" y="2549348"/>
            <a:ext cx="5250180" cy="5129425"/>
          </a:xfrm>
        </p:spPr>
        <p:txBody>
          <a:bodyPr/>
          <a:lstStyle>
            <a:lvl1pPr>
              <a:defRPr sz="2500"/>
            </a:lvl1pPr>
            <a:lvl2pPr>
              <a:defRPr sz="2300"/>
            </a:lvl2pPr>
            <a:lvl3pPr>
              <a:defRPr sz="22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EAC7DC-37D4-497A-BF90-93ED7AC17C5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1295400"/>
            <a:ext cx="10896600" cy="1212494"/>
          </a:xfrm>
        </p:spPr>
        <p:txBody>
          <a:bodyPr anchor="ctr"/>
          <a:lstStyle>
            <a:lvl1pPr>
              <a:defRPr sz="49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2544299"/>
            <a:ext cx="5254142" cy="518160"/>
          </a:xfrm>
          <a:solidFill>
            <a:schemeClr val="accent2">
              <a:satMod val="150000"/>
              <a:alpha val="25000"/>
            </a:schemeClr>
          </a:solidFill>
          <a:ln w="12700">
            <a:solidFill>
              <a:schemeClr val="accent2"/>
            </a:solidFill>
          </a:ln>
        </p:spPr>
        <p:txBody>
          <a:bodyPr anchor="ctr">
            <a:noAutofit/>
          </a:bodyPr>
          <a:lstStyle>
            <a:lvl1pPr marL="56167" indent="0">
              <a:buNone/>
              <a:defRPr sz="2300" b="1">
                <a:solidFill>
                  <a:schemeClr val="tx1">
                    <a:tint val="95000"/>
                  </a:schemeClr>
                </a:solidFill>
              </a:defRPr>
            </a:lvl1pPr>
            <a:lvl2pPr>
              <a:buNone/>
              <a:defRPr sz="2500" b="1"/>
            </a:lvl2pPr>
            <a:lvl3pPr>
              <a:buNone/>
              <a:defRPr sz="2200" b="1"/>
            </a:lvl3pPr>
            <a:lvl4pPr>
              <a:buNone/>
              <a:defRPr sz="2000" b="1"/>
            </a:lvl4pPr>
            <a:lvl5pPr>
              <a:buNone/>
              <a:defRPr sz="20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37593" y="2544299"/>
            <a:ext cx="5254308" cy="518160"/>
          </a:xfrm>
          <a:solidFill>
            <a:schemeClr val="accent2">
              <a:satMod val="150000"/>
              <a:alpha val="25000"/>
            </a:schemeClr>
          </a:solidFill>
          <a:ln w="12700">
            <a:solidFill>
              <a:schemeClr val="accent2"/>
            </a:solidFill>
          </a:ln>
        </p:spPr>
        <p:txBody>
          <a:bodyPr anchor="ctr">
            <a:noAutofit/>
          </a:bodyPr>
          <a:lstStyle>
            <a:lvl1pPr marL="56167" indent="0">
              <a:buNone/>
              <a:defRPr sz="2300" b="1">
                <a:solidFill>
                  <a:schemeClr val="tx1">
                    <a:tint val="95000"/>
                  </a:schemeClr>
                </a:solidFill>
              </a:defRPr>
            </a:lvl1pPr>
            <a:lvl2pPr>
              <a:buNone/>
              <a:defRPr sz="2500" b="1"/>
            </a:lvl2pPr>
            <a:lvl3pPr>
              <a:buNone/>
              <a:defRPr sz="2200" b="1"/>
            </a:lvl3pPr>
            <a:lvl4pPr>
              <a:buNone/>
              <a:defRPr sz="2000" b="1"/>
            </a:lvl4pPr>
            <a:lvl5pPr>
              <a:buNone/>
              <a:defRPr sz="20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3069655"/>
            <a:ext cx="5254142" cy="4404360"/>
          </a:xfrm>
        </p:spPr>
        <p:txBody>
          <a:bodyPr/>
          <a:lstStyle>
            <a:lvl1pPr>
              <a:defRPr sz="2500"/>
            </a:lvl1pPr>
            <a:lvl2pPr>
              <a:defRPr sz="25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33796" y="3069655"/>
            <a:ext cx="5254308" cy="4404360"/>
          </a:xfrm>
        </p:spPr>
        <p:txBody>
          <a:bodyPr/>
          <a:lstStyle>
            <a:lvl1pPr>
              <a:defRPr sz="2500"/>
            </a:lvl1pPr>
            <a:lvl2pPr>
              <a:defRPr sz="25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0EAC7DC-37D4-497A-BF90-93ED7AC17C53}" type="datetimeFigureOut">
              <a:rPr lang="en-US" smtClean="0"/>
              <a:t>12/11/2019</a:t>
            </a:fld>
            <a:endParaRPr lang="en-US"/>
          </a:p>
        </p:txBody>
      </p:sp>
      <p:sp>
        <p:nvSpPr>
          <p:cNvPr id="27" name="Slide Number Placeholder 26"/>
          <p:cNvSpPr>
            <a:spLocks noGrp="1"/>
          </p:cNvSpPr>
          <p:nvPr>
            <p:ph type="sldNum" sz="quarter" idx="11"/>
          </p:nvPr>
        </p:nvSpPr>
        <p:spPr/>
        <p:txBody>
          <a:bodyPr rtlCol="0"/>
          <a:lstStyle/>
          <a:p>
            <a:fld id="{C2A1FB69-07CF-45C0-909C-D7534F8FD7C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4360" y="1295400"/>
            <a:ext cx="10698480" cy="1212494"/>
          </a:xfrm>
        </p:spPr>
        <p:txBody>
          <a:bodyPr anchor="ctr"/>
          <a:lstStyle>
            <a:lvl1pPr>
              <a:defRPr sz="49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558784" y="694334"/>
            <a:ext cx="1244443" cy="518160"/>
          </a:xfrm>
        </p:spPr>
        <p:txBody>
          <a:bodyPr/>
          <a:lstStyle/>
          <a:p>
            <a:fld id="{20EAC7DC-37D4-497A-BF90-93ED7AC17C53}" type="datetimeFigureOut">
              <a:rPr lang="en-US" smtClean="0"/>
              <a:t>12/11/2019</a:t>
            </a:fld>
            <a:endParaRPr lang="en-US"/>
          </a:p>
        </p:txBody>
      </p:sp>
      <p:sp>
        <p:nvSpPr>
          <p:cNvPr id="4" name="Footer Placeholder 3"/>
          <p:cNvSpPr>
            <a:spLocks noGrp="1"/>
          </p:cNvSpPr>
          <p:nvPr>
            <p:ph type="ftr" sz="quarter" idx="11"/>
          </p:nvPr>
        </p:nvSpPr>
        <p:spPr>
          <a:xfrm>
            <a:off x="6835140" y="694334"/>
            <a:ext cx="1723644" cy="518160"/>
          </a:xfrm>
        </p:spPr>
        <p:txBody>
          <a:bodyPr/>
          <a:lstStyle/>
          <a:p>
            <a:endParaRPr lang="en-US"/>
          </a:p>
        </p:txBody>
      </p:sp>
      <p:sp>
        <p:nvSpPr>
          <p:cNvPr id="5" name="Slide Number Placeholder 4"/>
          <p:cNvSpPr>
            <a:spLocks noGrp="1"/>
          </p:cNvSpPr>
          <p:nvPr>
            <p:ph type="sldNum" sz="quarter" idx="12"/>
          </p:nvPr>
        </p:nvSpPr>
        <p:spPr>
          <a:xfrm>
            <a:off x="10627157" y="2575"/>
            <a:ext cx="990600" cy="414528"/>
          </a:xfrm>
        </p:spPr>
        <p:txBody>
          <a:bodyPr/>
          <a:lstStyle/>
          <a:p>
            <a:fld id="{C2A1FB69-07CF-45C0-909C-D7534F8FD7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AC7DC-37D4-497A-BF90-93ED7AC17C53}"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9545" y="1248899"/>
            <a:ext cx="4398264" cy="994867"/>
          </a:xfrm>
        </p:spPr>
        <p:txBody>
          <a:bodyPr anchor="b"/>
          <a:lstStyle>
            <a:lvl1pPr algn="l">
              <a:buNone/>
              <a:defRPr sz="22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959545" y="2278824"/>
            <a:ext cx="4398264" cy="5233416"/>
          </a:xfrm>
        </p:spPr>
        <p:txBody>
          <a:bodyPr/>
          <a:lstStyle>
            <a:lvl1pPr marL="11233" indent="0">
              <a:buNone/>
              <a:defRPr sz="1700"/>
            </a:lvl1pPr>
            <a:lvl2pPr>
              <a:buNone/>
              <a:defRPr sz="1500"/>
            </a:lvl2pPr>
            <a:lvl3pPr>
              <a:buNone/>
              <a:defRPr sz="1200"/>
            </a:lvl3pPr>
            <a:lvl4pPr>
              <a:buNone/>
              <a:defRPr sz="1100"/>
            </a:lvl4pPr>
            <a:lvl5pPr>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98120" y="879792"/>
            <a:ext cx="6633058" cy="6632448"/>
          </a:xfrm>
        </p:spPr>
        <p:txBody>
          <a:bodyPr/>
          <a:lstStyle>
            <a:lvl1pPr>
              <a:defRPr sz="3900"/>
            </a:lvl1pPr>
            <a:lvl2pPr>
              <a:defRPr sz="3400"/>
            </a:lvl2pPr>
            <a:lvl3pPr>
              <a:defRPr sz="29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EAC7DC-37D4-497A-BF90-93ED7AC17C5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2565" y="1257049"/>
            <a:ext cx="762844" cy="5305855"/>
          </a:xfrm>
        </p:spPr>
        <p:txBody>
          <a:bodyPr vert="vert270" lIns="56167" tIns="0" rIns="56167" anchor="t"/>
          <a:lstStyle>
            <a:lvl1pPr algn="ctr">
              <a:buNone/>
              <a:defRPr sz="25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24772" y="1295400"/>
            <a:ext cx="59436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9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914976" y="3710883"/>
            <a:ext cx="3368040" cy="2852021"/>
          </a:xfrm>
        </p:spPr>
        <p:txBody>
          <a:bodyPr lIns="0" tIns="0" rIns="56167" anchor="t"/>
          <a:lstStyle>
            <a:lvl1pPr marL="0" indent="0">
              <a:lnSpc>
                <a:spcPct val="100000"/>
              </a:lnSpc>
              <a:spcBef>
                <a:spcPts val="0"/>
              </a:spcBef>
              <a:buFontTx/>
              <a:buNone/>
              <a:defRPr sz="1600"/>
            </a:lvl1pPr>
            <a:lvl2pPr>
              <a:buFontTx/>
              <a:buNone/>
              <a:defRPr sz="1500"/>
            </a:lvl2pPr>
            <a:lvl3pPr>
              <a:buFontTx/>
              <a:buNone/>
              <a:defRPr sz="1200"/>
            </a:lvl3pPr>
            <a:lvl4pPr>
              <a:buFontTx/>
              <a:buNone/>
              <a:defRPr sz="1100"/>
            </a:lvl4pPr>
            <a:lvl5pPr>
              <a:buFontTx/>
              <a:buNone/>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EAC7DC-37D4-497A-BF90-93ED7AC17C53}"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1FB69-07CF-45C0-909C-D7534F8FD7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415728"/>
            <a:ext cx="118872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29" name="Rectangle 28"/>
          <p:cNvSpPr/>
          <p:nvPr/>
        </p:nvSpPr>
        <p:spPr>
          <a:xfrm>
            <a:off x="0" y="-1"/>
            <a:ext cx="118872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0" name="Rectangle 29"/>
          <p:cNvSpPr/>
          <p:nvPr/>
        </p:nvSpPr>
        <p:spPr>
          <a:xfrm>
            <a:off x="1" y="349380"/>
            <a:ext cx="11887201"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1" name="Rectangle 30"/>
          <p:cNvSpPr/>
          <p:nvPr/>
        </p:nvSpPr>
        <p:spPr>
          <a:xfrm flipV="1">
            <a:off x="7033237" y="408279"/>
            <a:ext cx="4853965"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2" name="Rectangle 31"/>
          <p:cNvSpPr/>
          <p:nvPr/>
        </p:nvSpPr>
        <p:spPr>
          <a:xfrm flipV="1">
            <a:off x="7033261" y="498794"/>
            <a:ext cx="4853941"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useBgFill="1">
        <p:nvSpPr>
          <p:cNvPr id="33" name="Rounded Rectangle 32"/>
          <p:cNvSpPr/>
          <p:nvPr/>
        </p:nvSpPr>
        <p:spPr bwMode="white">
          <a:xfrm>
            <a:off x="7029541" y="563838"/>
            <a:ext cx="3982212"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useBgFill="1">
        <p:nvSpPr>
          <p:cNvPr id="34" name="Rounded Rectangle 33"/>
          <p:cNvSpPr/>
          <p:nvPr/>
        </p:nvSpPr>
        <p:spPr bwMode="white">
          <a:xfrm>
            <a:off x="9585740" y="667469"/>
            <a:ext cx="208026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5" name="Rectangle 34"/>
          <p:cNvSpPr/>
          <p:nvPr/>
        </p:nvSpPr>
        <p:spPr bwMode="invGray">
          <a:xfrm>
            <a:off x="11810456" y="-2268"/>
            <a:ext cx="74914"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dirty="0"/>
          </a:p>
        </p:txBody>
      </p:sp>
      <p:sp>
        <p:nvSpPr>
          <p:cNvPr id="36" name="Rectangle 35"/>
          <p:cNvSpPr/>
          <p:nvPr/>
        </p:nvSpPr>
        <p:spPr bwMode="invGray">
          <a:xfrm>
            <a:off x="11757825" y="-2268"/>
            <a:ext cx="3566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dirty="0"/>
          </a:p>
        </p:txBody>
      </p:sp>
      <p:sp>
        <p:nvSpPr>
          <p:cNvPr id="37" name="Rectangle 36"/>
          <p:cNvSpPr/>
          <p:nvPr/>
        </p:nvSpPr>
        <p:spPr bwMode="invGray">
          <a:xfrm>
            <a:off x="11733057" y="-2268"/>
            <a:ext cx="11887"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8" name="Rectangle 37"/>
          <p:cNvSpPr/>
          <p:nvPr/>
        </p:nvSpPr>
        <p:spPr bwMode="invGray">
          <a:xfrm>
            <a:off x="11668050" y="-2268"/>
            <a:ext cx="35662"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39" name="Rectangle 38"/>
          <p:cNvSpPr/>
          <p:nvPr/>
        </p:nvSpPr>
        <p:spPr bwMode="invGray">
          <a:xfrm>
            <a:off x="11590380" y="431"/>
            <a:ext cx="71323"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a:p>
        </p:txBody>
      </p:sp>
      <p:sp>
        <p:nvSpPr>
          <p:cNvPr id="40" name="Rectangle 39"/>
          <p:cNvSpPr/>
          <p:nvPr/>
        </p:nvSpPr>
        <p:spPr bwMode="invGray">
          <a:xfrm>
            <a:off x="11535518" y="431"/>
            <a:ext cx="11887"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2334" tIns="56167" rIns="112334" bIns="56167" anchor="ctr"/>
          <a:lstStyle/>
          <a:p>
            <a:pPr algn="ctr" eaLnBrk="1" latinLnBrk="0" hangingPunct="1"/>
            <a:endParaRPr kumimoji="0" lang="en-US" dirty="0"/>
          </a:p>
        </p:txBody>
      </p:sp>
      <p:sp>
        <p:nvSpPr>
          <p:cNvPr id="22" name="Title Placeholder 21"/>
          <p:cNvSpPr>
            <a:spLocks noGrp="1"/>
          </p:cNvSpPr>
          <p:nvPr>
            <p:ph type="title"/>
          </p:nvPr>
        </p:nvSpPr>
        <p:spPr>
          <a:xfrm>
            <a:off x="594360" y="1295400"/>
            <a:ext cx="10698480" cy="1209040"/>
          </a:xfrm>
          <a:prstGeom prst="rect">
            <a:avLst/>
          </a:prstGeom>
        </p:spPr>
        <p:txBody>
          <a:bodyPr vert="horz" lIns="112334" tIns="56167" rIns="112334" bIns="56167"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2549347"/>
            <a:ext cx="10698480" cy="4901794"/>
          </a:xfrm>
          <a:prstGeom prst="rect">
            <a:avLst/>
          </a:prstGeom>
        </p:spPr>
        <p:txBody>
          <a:bodyPr vert="horz" lIns="112334" tIns="56167" rIns="112334" bIns="5616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62497" y="694334"/>
            <a:ext cx="1244443" cy="518160"/>
          </a:xfrm>
          <a:prstGeom prst="rect">
            <a:avLst/>
          </a:prstGeom>
        </p:spPr>
        <p:txBody>
          <a:bodyPr vert="horz" lIns="112334" tIns="56167" rIns="112334" bIns="56167"/>
          <a:lstStyle>
            <a:lvl1pPr algn="l" eaLnBrk="1" latinLnBrk="0" hangingPunct="1">
              <a:defRPr kumimoji="0" sz="1000">
                <a:solidFill>
                  <a:schemeClr val="accent2"/>
                </a:solidFill>
              </a:defRPr>
            </a:lvl1pPr>
          </a:lstStyle>
          <a:p>
            <a:fld id="{20EAC7DC-37D4-497A-BF90-93ED7AC17C53}" type="datetimeFigureOut">
              <a:rPr lang="en-US" smtClean="0"/>
              <a:t>12/11/2019</a:t>
            </a:fld>
            <a:endParaRPr lang="en-US"/>
          </a:p>
        </p:txBody>
      </p:sp>
      <p:sp>
        <p:nvSpPr>
          <p:cNvPr id="3" name="Footer Placeholder 2"/>
          <p:cNvSpPr>
            <a:spLocks noGrp="1"/>
          </p:cNvSpPr>
          <p:nvPr>
            <p:ph type="ftr" sz="quarter" idx="3"/>
          </p:nvPr>
        </p:nvSpPr>
        <p:spPr>
          <a:xfrm>
            <a:off x="6835140" y="694334"/>
            <a:ext cx="1723644" cy="518160"/>
          </a:xfrm>
          <a:prstGeom prst="rect">
            <a:avLst/>
          </a:prstGeom>
        </p:spPr>
        <p:txBody>
          <a:bodyPr vert="horz" lIns="112334" tIns="56167" rIns="112334" bIns="56167"/>
          <a:lstStyle>
            <a:lvl1pPr algn="r" eaLnBrk="1" latinLnBrk="0" hangingPunct="1">
              <a:defRPr kumimoji="0" sz="1000">
                <a:solidFill>
                  <a:schemeClr val="accent2"/>
                </a:solidFill>
              </a:defRPr>
            </a:lvl1pPr>
          </a:lstStyle>
          <a:p>
            <a:endParaRPr lang="en-US"/>
          </a:p>
        </p:txBody>
      </p:sp>
      <p:sp>
        <p:nvSpPr>
          <p:cNvPr id="23" name="Slide Number Placeholder 22"/>
          <p:cNvSpPr>
            <a:spLocks noGrp="1"/>
          </p:cNvSpPr>
          <p:nvPr>
            <p:ph type="sldNum" sz="quarter" idx="4"/>
          </p:nvPr>
        </p:nvSpPr>
        <p:spPr>
          <a:xfrm>
            <a:off x="10627157" y="2575"/>
            <a:ext cx="990600" cy="414528"/>
          </a:xfrm>
          <a:prstGeom prst="rect">
            <a:avLst/>
          </a:prstGeom>
        </p:spPr>
        <p:txBody>
          <a:bodyPr vert="horz" lIns="112334" tIns="56167" rIns="112334" bIns="56167" anchor="b"/>
          <a:lstStyle>
            <a:lvl1pPr algn="r" eaLnBrk="1" latinLnBrk="0" hangingPunct="1">
              <a:defRPr kumimoji="0" sz="2200">
                <a:solidFill>
                  <a:srgbClr val="FFFFFF"/>
                </a:solidFill>
              </a:defRPr>
            </a:lvl1pPr>
          </a:lstStyle>
          <a:p>
            <a:fld id="{C2A1FB69-07CF-45C0-909C-D7534F8FD7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900" kern="1200">
          <a:solidFill>
            <a:schemeClr val="tx2"/>
          </a:solidFill>
          <a:latin typeface="+mj-lt"/>
          <a:ea typeface="+mj-ea"/>
          <a:cs typeface="+mj-cs"/>
        </a:defRPr>
      </a:lvl1pPr>
    </p:titleStyle>
    <p:bodyStyle>
      <a:lvl1pPr marL="449336" indent="-314535" algn="l" rtl="0" eaLnBrk="1" latinLnBrk="0" hangingPunct="1">
        <a:spcBef>
          <a:spcPts val="369"/>
        </a:spcBef>
        <a:buClr>
          <a:schemeClr val="accent3"/>
        </a:buClr>
        <a:buFont typeface="Georgia"/>
        <a:buChar char="•"/>
        <a:defRPr kumimoji="0" sz="3400" kern="1200">
          <a:solidFill>
            <a:schemeClr val="tx1"/>
          </a:solidFill>
          <a:latin typeface="+mn-lt"/>
          <a:ea typeface="+mn-ea"/>
          <a:cs typeface="+mn-cs"/>
        </a:defRPr>
      </a:lvl1pPr>
      <a:lvl2pPr marL="808805" indent="-303302" algn="l" rtl="0" eaLnBrk="1" latinLnBrk="0" hangingPunct="1">
        <a:spcBef>
          <a:spcPts val="369"/>
        </a:spcBef>
        <a:buClr>
          <a:schemeClr val="accent2"/>
        </a:buClr>
        <a:buFont typeface="Georgia"/>
        <a:buChar char="▫"/>
        <a:defRPr kumimoji="0" sz="3200" kern="1200">
          <a:solidFill>
            <a:schemeClr val="accent2"/>
          </a:solidFill>
          <a:latin typeface="+mn-lt"/>
          <a:ea typeface="+mn-ea"/>
          <a:cs typeface="+mn-cs"/>
        </a:defRPr>
      </a:lvl2pPr>
      <a:lvl3pPr marL="1134574" indent="-269602" algn="l" rtl="0" eaLnBrk="1" latinLnBrk="0" hangingPunct="1">
        <a:spcBef>
          <a:spcPts val="369"/>
        </a:spcBef>
        <a:buClr>
          <a:schemeClr val="accent1"/>
        </a:buClr>
        <a:buFont typeface="Wingdings 2"/>
        <a:buChar char=""/>
        <a:defRPr kumimoji="0" sz="2900" kern="1200">
          <a:solidFill>
            <a:schemeClr val="accent1"/>
          </a:solidFill>
          <a:latin typeface="+mn-lt"/>
          <a:ea typeface="+mn-ea"/>
          <a:cs typeface="+mn-cs"/>
        </a:defRPr>
      </a:lvl3pPr>
      <a:lvl4pPr marL="1449109" indent="-247135" algn="l" rtl="0" eaLnBrk="1" latinLnBrk="0" hangingPunct="1">
        <a:spcBef>
          <a:spcPts val="369"/>
        </a:spcBef>
        <a:buClr>
          <a:schemeClr val="accent1"/>
        </a:buClr>
        <a:buFont typeface="Wingdings 2"/>
        <a:buChar char=""/>
        <a:defRPr kumimoji="0" sz="2700" kern="1200">
          <a:solidFill>
            <a:schemeClr val="accent1"/>
          </a:solidFill>
          <a:latin typeface="+mn-lt"/>
          <a:ea typeface="+mn-ea"/>
          <a:cs typeface="+mn-cs"/>
        </a:defRPr>
      </a:lvl4pPr>
      <a:lvl5pPr marL="1707477" indent="-224668" algn="l" rtl="0" eaLnBrk="1" latinLnBrk="0" hangingPunct="1">
        <a:spcBef>
          <a:spcPts val="369"/>
        </a:spcBef>
        <a:buClr>
          <a:schemeClr val="accent3"/>
        </a:buClr>
        <a:buFont typeface="Georgia"/>
        <a:buChar char="▫"/>
        <a:defRPr kumimoji="0" sz="2500" kern="1200">
          <a:solidFill>
            <a:schemeClr val="accent3"/>
          </a:solidFill>
          <a:latin typeface="+mn-lt"/>
          <a:ea typeface="+mn-ea"/>
          <a:cs typeface="+mn-cs"/>
        </a:defRPr>
      </a:lvl5pPr>
      <a:lvl6pPr marL="1977079" indent="-224668" algn="l" rtl="0" eaLnBrk="1" latinLnBrk="0" hangingPunct="1">
        <a:spcBef>
          <a:spcPts val="369"/>
        </a:spcBef>
        <a:buClr>
          <a:schemeClr val="accent3"/>
        </a:buClr>
        <a:buFont typeface="Georgia"/>
        <a:buChar char="▫"/>
        <a:defRPr kumimoji="0" sz="2200" kern="1200">
          <a:solidFill>
            <a:schemeClr val="accent3"/>
          </a:solidFill>
          <a:latin typeface="+mn-lt"/>
          <a:ea typeface="+mn-ea"/>
          <a:cs typeface="+mn-cs"/>
        </a:defRPr>
      </a:lvl6pPr>
      <a:lvl7pPr marL="2246681" indent="-224668" algn="l" rtl="0" eaLnBrk="1" latinLnBrk="0" hangingPunct="1">
        <a:spcBef>
          <a:spcPts val="369"/>
        </a:spcBef>
        <a:buClr>
          <a:schemeClr val="accent3"/>
        </a:buClr>
        <a:buFont typeface="Georgia"/>
        <a:buChar char="▫"/>
        <a:defRPr kumimoji="0" sz="2000" kern="1200">
          <a:solidFill>
            <a:schemeClr val="accent3"/>
          </a:solidFill>
          <a:latin typeface="+mn-lt"/>
          <a:ea typeface="+mn-ea"/>
          <a:cs typeface="+mn-cs"/>
        </a:defRPr>
      </a:lvl7pPr>
      <a:lvl8pPr marL="2493816" indent="-224668" algn="l" rtl="0" eaLnBrk="1" latinLnBrk="0" hangingPunct="1">
        <a:spcBef>
          <a:spcPts val="369"/>
        </a:spcBef>
        <a:buClr>
          <a:schemeClr val="accent3"/>
        </a:buClr>
        <a:buFont typeface="Georgia"/>
        <a:buChar char="◦"/>
        <a:defRPr kumimoji="0" sz="1800" kern="1200">
          <a:solidFill>
            <a:schemeClr val="accent3"/>
          </a:solidFill>
          <a:latin typeface="+mn-lt"/>
          <a:ea typeface="+mn-ea"/>
          <a:cs typeface="+mn-cs"/>
        </a:defRPr>
      </a:lvl8pPr>
      <a:lvl9pPr marL="2752184" indent="-224668" algn="l" rtl="0" eaLnBrk="1" latinLnBrk="0" hangingPunct="1">
        <a:spcBef>
          <a:spcPts val="369"/>
        </a:spcBef>
        <a:buClr>
          <a:schemeClr val="accent3"/>
        </a:buClr>
        <a:buFont typeface="Georgia"/>
        <a:buChar char="◦"/>
        <a:defRPr kumimoji="0" sz="17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61670" algn="l" rtl="0" eaLnBrk="1" latinLnBrk="0" hangingPunct="1">
        <a:defRPr kumimoji="0" kern="1200">
          <a:solidFill>
            <a:schemeClr val="tx1"/>
          </a:solidFill>
          <a:latin typeface="+mn-lt"/>
          <a:ea typeface="+mn-ea"/>
          <a:cs typeface="+mn-cs"/>
        </a:defRPr>
      </a:lvl2pPr>
      <a:lvl3pPr marL="1123340" algn="l" rtl="0" eaLnBrk="1" latinLnBrk="0" hangingPunct="1">
        <a:defRPr kumimoji="0" kern="1200">
          <a:solidFill>
            <a:schemeClr val="tx1"/>
          </a:solidFill>
          <a:latin typeface="+mn-lt"/>
          <a:ea typeface="+mn-ea"/>
          <a:cs typeface="+mn-cs"/>
        </a:defRPr>
      </a:lvl3pPr>
      <a:lvl4pPr marL="1685011" algn="l" rtl="0" eaLnBrk="1" latinLnBrk="0" hangingPunct="1">
        <a:defRPr kumimoji="0" kern="1200">
          <a:solidFill>
            <a:schemeClr val="tx1"/>
          </a:solidFill>
          <a:latin typeface="+mn-lt"/>
          <a:ea typeface="+mn-ea"/>
          <a:cs typeface="+mn-cs"/>
        </a:defRPr>
      </a:lvl4pPr>
      <a:lvl5pPr marL="2246681" algn="l" rtl="0" eaLnBrk="1" latinLnBrk="0" hangingPunct="1">
        <a:defRPr kumimoji="0" kern="1200">
          <a:solidFill>
            <a:schemeClr val="tx1"/>
          </a:solidFill>
          <a:latin typeface="+mn-lt"/>
          <a:ea typeface="+mn-ea"/>
          <a:cs typeface="+mn-cs"/>
        </a:defRPr>
      </a:lvl5pPr>
      <a:lvl6pPr marL="2808351" algn="l" rtl="0" eaLnBrk="1" latinLnBrk="0" hangingPunct="1">
        <a:defRPr kumimoji="0" kern="1200">
          <a:solidFill>
            <a:schemeClr val="tx1"/>
          </a:solidFill>
          <a:latin typeface="+mn-lt"/>
          <a:ea typeface="+mn-ea"/>
          <a:cs typeface="+mn-cs"/>
        </a:defRPr>
      </a:lvl6pPr>
      <a:lvl7pPr marL="3370021" algn="l" rtl="0" eaLnBrk="1" latinLnBrk="0" hangingPunct="1">
        <a:defRPr kumimoji="0" kern="1200">
          <a:solidFill>
            <a:schemeClr val="tx1"/>
          </a:solidFill>
          <a:latin typeface="+mn-lt"/>
          <a:ea typeface="+mn-ea"/>
          <a:cs typeface="+mn-cs"/>
        </a:defRPr>
      </a:lvl7pPr>
      <a:lvl8pPr marL="3931691" algn="l" rtl="0" eaLnBrk="1" latinLnBrk="0" hangingPunct="1">
        <a:defRPr kumimoji="0" kern="1200">
          <a:solidFill>
            <a:schemeClr val="tx1"/>
          </a:solidFill>
          <a:latin typeface="+mn-lt"/>
          <a:ea typeface="+mn-ea"/>
          <a:cs typeface="+mn-cs"/>
        </a:defRPr>
      </a:lvl8pPr>
      <a:lvl9pPr marL="449336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en.wikipedia.org/wiki/Time_ser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oot-mean-square_deviation" TargetMode="External"/><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My Introduction</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a:bodyPr>
          <a:lstStyle/>
          <a:p>
            <a:r>
              <a:rPr lang="en-US" sz="2400" dirty="0" smtClean="0">
                <a:effectLst>
                  <a:outerShdw blurRad="38100" dist="38100" dir="2700000" algn="tl">
                    <a:srgbClr val="000000">
                      <a:alpha val="43137"/>
                    </a:srgbClr>
                  </a:outerShdw>
                </a:effectLst>
              </a:rPr>
              <a:t>I am </a:t>
            </a:r>
            <a:r>
              <a:rPr lang="en-US" sz="2400" dirty="0" err="1" smtClean="0">
                <a:effectLst>
                  <a:outerShdw blurRad="38100" dist="38100" dir="2700000" algn="tl">
                    <a:srgbClr val="000000">
                      <a:alpha val="43137"/>
                    </a:srgbClr>
                  </a:outerShdw>
                </a:effectLst>
              </a:rPr>
              <a:t>Arvind</a:t>
            </a:r>
            <a:r>
              <a:rPr lang="en-US" sz="2400" dirty="0" smtClean="0">
                <a:effectLst>
                  <a:outerShdw blurRad="38100" dist="38100" dir="2700000" algn="tl">
                    <a:srgbClr val="000000">
                      <a:alpha val="43137"/>
                    </a:srgbClr>
                  </a:outerShdw>
                </a:effectLst>
              </a:rPr>
              <a:t> Kumar from Rajasthan (India)  I have Done My College graduation in Bachelor of Computer Application(BCA) From </a:t>
            </a:r>
            <a:r>
              <a:rPr lang="en-US" sz="2400" dirty="0" err="1" smtClean="0">
                <a:effectLst>
                  <a:outerShdw blurRad="38100" dist="38100" dir="2700000" algn="tl">
                    <a:srgbClr val="000000">
                      <a:alpha val="43137"/>
                    </a:srgbClr>
                  </a:outerShdw>
                </a:effectLst>
              </a:rPr>
              <a:t>Mohanlal</a:t>
            </a:r>
            <a:r>
              <a:rPr lang="en-US" sz="2400" dirty="0" smtClean="0">
                <a:effectLst>
                  <a:outerShdw blurRad="38100" dist="38100" dir="2700000" algn="tl">
                    <a:srgbClr val="000000">
                      <a:alpha val="43137"/>
                    </a:srgbClr>
                  </a:outerShdw>
                </a:effectLst>
              </a:rPr>
              <a:t> Sukhadia University of Udaipur in 2018.</a:t>
            </a:r>
          </a:p>
          <a:p>
            <a:pPr marL="134801" indent="0">
              <a:buNone/>
            </a:pPr>
            <a:endParaRPr lang="en-US" sz="2400"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Certification Courses –</a:t>
            </a:r>
            <a:r>
              <a:rPr lang="en-US" sz="2400" dirty="0">
                <a:effectLst>
                  <a:outerShdw blurRad="38100" dist="38100" dir="2700000" algn="tl">
                    <a:srgbClr val="000000">
                      <a:alpha val="43137"/>
                    </a:srgbClr>
                  </a:outerShdw>
                </a:effectLst>
              </a:rPr>
              <a:t> </a:t>
            </a:r>
            <a:endParaRPr lang="en-US" sz="2400" dirty="0" smtClean="0">
              <a:effectLst>
                <a:outerShdw blurRad="38100" dist="38100" dir="2700000" algn="tl">
                  <a:srgbClr val="000000">
                    <a:alpha val="43137"/>
                  </a:srgbClr>
                </a:outerShdw>
              </a:effectLst>
            </a:endParaRPr>
          </a:p>
          <a:p>
            <a:pPr marL="134801" indent="0">
              <a:buNone/>
            </a:pP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 Programming with Python(NIIT Mumbai)</a:t>
            </a:r>
          </a:p>
          <a:p>
            <a:pPr marL="134801" indent="0">
              <a:buNone/>
            </a:pPr>
            <a:r>
              <a:rPr lang="en-US" sz="2400" dirty="0" smtClean="0">
                <a:effectLst>
                  <a:outerShdw blurRad="38100" dist="38100" dir="2700000" algn="tl">
                    <a:srgbClr val="000000">
                      <a:alpha val="43137"/>
                    </a:srgbClr>
                  </a:outerShdw>
                </a:effectLst>
              </a:rPr>
              <a:t>   - SQL Server DBMS (NIIT Mumbai)</a:t>
            </a:r>
          </a:p>
          <a:p>
            <a:pPr marL="134801" indent="0">
              <a:buNone/>
            </a:pPr>
            <a:r>
              <a:rPr lang="en-US" sz="2400" dirty="0" smtClean="0">
                <a:effectLst>
                  <a:outerShdw blurRad="38100" dist="38100" dir="2700000" algn="tl">
                    <a:srgbClr val="000000">
                      <a:alpha val="43137"/>
                    </a:srgbClr>
                  </a:outerShdw>
                </a:effectLst>
              </a:rPr>
              <a:t>   - PGD In Data Science (IMS </a:t>
            </a:r>
            <a:r>
              <a:rPr lang="en-US" sz="2400" dirty="0" err="1" smtClean="0">
                <a:effectLst>
                  <a:outerShdw blurRad="38100" dist="38100" dir="2700000" algn="tl">
                    <a:srgbClr val="000000">
                      <a:alpha val="43137"/>
                    </a:srgbClr>
                  </a:outerShdw>
                </a:effectLst>
              </a:rPr>
              <a:t>Proschool</a:t>
            </a:r>
            <a:r>
              <a:rPr lang="en-US" sz="2400" dirty="0" smtClean="0">
                <a:effectLst>
                  <a:outerShdw blurRad="38100" dist="38100" dir="2700000" algn="tl">
                    <a:srgbClr val="000000">
                      <a:alpha val="43137"/>
                    </a:srgbClr>
                  </a:outerShdw>
                </a:effectLst>
              </a:rPr>
              <a:t> Mumbai)</a:t>
            </a:r>
          </a:p>
          <a:p>
            <a:pPr>
              <a:buFontTx/>
              <a:buChar char="-"/>
            </a:pPr>
            <a:endParaRPr lang="en-US" sz="2400"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 Technical Skill  – Programming with </a:t>
            </a:r>
            <a:r>
              <a:rPr lang="en-US" sz="2400" dirty="0" err="1" smtClean="0">
                <a:effectLst>
                  <a:outerShdw blurRad="38100" dist="38100" dir="2700000" algn="tl">
                    <a:srgbClr val="000000">
                      <a:alpha val="43137"/>
                    </a:srgbClr>
                  </a:outerShdw>
                </a:effectLst>
              </a:rPr>
              <a:t>Python,Text</a:t>
            </a:r>
            <a:r>
              <a:rPr lang="en-US" sz="2400" dirty="0" smtClean="0">
                <a:effectLst>
                  <a:outerShdw blurRad="38100" dist="38100" dir="2700000" algn="tl">
                    <a:srgbClr val="000000">
                      <a:alpha val="43137"/>
                    </a:srgbClr>
                  </a:outerShdw>
                </a:effectLst>
              </a:rPr>
              <a:t>  Mining with </a:t>
            </a:r>
            <a:r>
              <a:rPr lang="en-US" sz="2400" dirty="0" err="1" smtClean="0">
                <a:effectLst>
                  <a:outerShdw blurRad="38100" dist="38100" dir="2700000" algn="tl">
                    <a:srgbClr val="000000">
                      <a:alpha val="43137"/>
                    </a:srgbClr>
                  </a:outerShdw>
                </a:effectLst>
              </a:rPr>
              <a:t>Python,Stastical</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Analysis,ML</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Algorithm,Data</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Structure,Web</a:t>
            </a:r>
            <a:r>
              <a:rPr lang="en-US" sz="2400" dirty="0" smtClean="0">
                <a:effectLst>
                  <a:outerShdw blurRad="38100" dist="38100" dir="2700000" algn="tl">
                    <a:srgbClr val="000000">
                      <a:alpha val="43137"/>
                    </a:srgbClr>
                  </a:outerShdw>
                </a:effectLst>
              </a:rPr>
              <a:t> Scrapping </a:t>
            </a:r>
          </a:p>
          <a:p>
            <a:endParaRPr lang="en-US" dirty="0" smtClean="0"/>
          </a:p>
          <a:p>
            <a:endParaRPr lang="en-US" dirty="0" smtClean="0"/>
          </a:p>
        </p:txBody>
      </p:sp>
    </p:spTree>
    <p:extLst>
      <p:ext uri="{BB962C8B-B14F-4D97-AF65-F5344CB8AC3E}">
        <p14:creationId xmlns:p14="http://schemas.microsoft.com/office/powerpoint/2010/main" val="1733825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effectLst>
                  <a:outerShdw blurRad="38100" dist="38100" dir="2700000" algn="tl">
                    <a:srgbClr val="000000">
                      <a:alpha val="43137"/>
                    </a:srgbClr>
                  </a:outerShdw>
                </a:effectLst>
                <a:latin typeface="Cambria" pitchFamily="18" charset="0"/>
              </a:rPr>
              <a:t/>
            </a:r>
            <a:br>
              <a:rPr lang="en-US" sz="5400" dirty="0" smtClean="0">
                <a:effectLst>
                  <a:outerShdw blurRad="38100" dist="38100" dir="2700000" algn="tl">
                    <a:srgbClr val="000000">
                      <a:alpha val="43137"/>
                    </a:srgbClr>
                  </a:outerShdw>
                </a:effectLst>
                <a:latin typeface="Cambria" pitchFamily="18" charset="0"/>
              </a:rPr>
            </a:br>
            <a:r>
              <a:rPr lang="en-US" sz="5400" dirty="0">
                <a:effectLst>
                  <a:outerShdw blurRad="38100" dist="38100" dir="2700000" algn="tl">
                    <a:srgbClr val="000000">
                      <a:alpha val="43137"/>
                    </a:srgbClr>
                  </a:outerShdw>
                </a:effectLst>
                <a:latin typeface="Cambria" pitchFamily="18" charset="0"/>
              </a:rPr>
              <a:t>6. Check Missing Values</a:t>
            </a:r>
            <a:br>
              <a:rPr lang="en-US" sz="5400" dirty="0">
                <a:effectLst>
                  <a:outerShdw blurRad="38100" dist="38100" dir="2700000" algn="tl">
                    <a:srgbClr val="000000">
                      <a:alpha val="43137"/>
                    </a:srgbClr>
                  </a:outerShdw>
                </a:effectLst>
                <a:latin typeface="Cambria" pitchFamily="18" charset="0"/>
              </a:rPr>
            </a:br>
            <a:r>
              <a:rPr lang="en-US" sz="5400" dirty="0">
                <a:effectLst>
                  <a:outerShdw blurRad="38100" dist="38100" dir="2700000" algn="tl">
                    <a:srgbClr val="000000">
                      <a:alpha val="43137"/>
                    </a:srgbClr>
                  </a:outerShdw>
                </a:effectLst>
                <a:latin typeface="Cambria" pitchFamily="18" charset="0"/>
              </a:rPr>
              <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lstStyle/>
          <a:p>
            <a:pPr marL="505503" lvl="1" indent="0">
              <a:buNone/>
            </a:pPr>
            <a:r>
              <a:rPr lang="en-US" sz="2400" dirty="0" smtClean="0">
                <a:solidFill>
                  <a:schemeClr val="tx1"/>
                </a:solidFill>
                <a:effectLst>
                  <a:outerShdw blurRad="38100" dist="38100" dir="2700000" algn="tl">
                    <a:srgbClr val="000000">
                      <a:alpha val="43137"/>
                    </a:srgbClr>
                  </a:outerShdw>
                </a:effectLst>
              </a:rPr>
              <a:t>Now we have Two Columns ‘Order Date’ and ‘Sales’.</a:t>
            </a:r>
          </a:p>
          <a:p>
            <a:pPr marL="505503" lvl="1" indent="0">
              <a:buNone/>
            </a:pPr>
            <a:r>
              <a:rPr lang="en-US" sz="2400" dirty="0" smtClean="0">
                <a:solidFill>
                  <a:schemeClr val="tx1"/>
                </a:solidFill>
                <a:effectLst>
                  <a:outerShdw blurRad="38100" dist="38100" dir="2700000" algn="tl">
                    <a:srgbClr val="000000">
                      <a:alpha val="43137"/>
                    </a:srgbClr>
                  </a:outerShdw>
                </a:effectLst>
              </a:rPr>
              <a:t>Let’s Check Missing Values .</a:t>
            </a:r>
          </a:p>
          <a:p>
            <a:pPr marL="505503" lvl="1" indent="0">
              <a:buNone/>
            </a:pPr>
            <a:r>
              <a:rPr lang="en-US" sz="2400" dirty="0" smtClean="0">
                <a:solidFill>
                  <a:schemeClr val="tx1"/>
                </a:solidFill>
                <a:effectLst>
                  <a:outerShdw blurRad="38100" dist="38100" dir="2700000" algn="tl">
                    <a:srgbClr val="000000">
                      <a:alpha val="43137"/>
                    </a:srgbClr>
                  </a:outerShdw>
                </a:effectLst>
              </a:rPr>
              <a:t>We Don’t Have Missing Values That’s Good.</a:t>
            </a:r>
          </a:p>
          <a:p>
            <a:pPr marL="505503" lvl="1" indent="0">
              <a:buNone/>
            </a:pPr>
            <a:endParaRPr lang="en-US" dirty="0" smtClean="0"/>
          </a:p>
          <a:p>
            <a:pPr marL="505503" lvl="1"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90999"/>
            <a:ext cx="9453528" cy="262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40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7. Grouping the Data</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479879" y="1816303"/>
            <a:ext cx="10698480" cy="4901794"/>
          </a:xfrm>
        </p:spPr>
        <p:txBody>
          <a:bodyPr>
            <a:normAutofit/>
          </a:bodyPr>
          <a:lstStyle/>
          <a:p>
            <a:r>
              <a:rPr lang="en-US" sz="2800" dirty="0" smtClean="0">
                <a:effectLst>
                  <a:outerShdw blurRad="38100" dist="38100" dir="2700000" algn="tl">
                    <a:srgbClr val="000000">
                      <a:alpha val="43137"/>
                    </a:srgbClr>
                  </a:outerShdw>
                </a:effectLst>
              </a:rPr>
              <a:t>In this Step First we print total Observation in Oder Date Column and Second we print Number of Unique Values. We Found Duplicate values in Order Date Column. We Grouped Data By Order Date Column and sum of Sales Data.</a:t>
            </a:r>
            <a:endParaRPr lang="en-US" sz="28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10439606" cy="188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943600"/>
            <a:ext cx="1043960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3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8. Set Index Date</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2800" dirty="0" smtClean="0">
                <a:effectLst>
                  <a:outerShdw blurRad="38100" dist="38100" dir="2700000" algn="tl">
                    <a:srgbClr val="000000">
                      <a:alpha val="43137"/>
                    </a:srgbClr>
                  </a:outerShdw>
                </a:effectLst>
              </a:rPr>
              <a:t>After Grouped data we will set index Our ‘Order data’ Column.</a:t>
            </a:r>
            <a:endParaRPr lang="en-US" sz="28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52800"/>
            <a:ext cx="9677400" cy="387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778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9. Resampling</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2400" dirty="0">
                <a:effectLst>
                  <a:outerShdw blurRad="38100" dist="38100" dir="2700000" algn="tl">
                    <a:srgbClr val="000000">
                      <a:alpha val="43137"/>
                    </a:srgbClr>
                  </a:outerShdw>
                </a:effectLst>
              </a:rPr>
              <a:t>Our current </a:t>
            </a:r>
            <a:r>
              <a:rPr lang="en-US" sz="2400" dirty="0" err="1">
                <a:effectLst>
                  <a:outerShdw blurRad="38100" dist="38100" dir="2700000" algn="tl">
                    <a:srgbClr val="000000">
                      <a:alpha val="43137"/>
                    </a:srgbClr>
                  </a:outerShdw>
                </a:effectLst>
              </a:rPr>
              <a:t>datetime</a:t>
            </a:r>
            <a:r>
              <a:rPr lang="en-US" sz="2400" dirty="0">
                <a:effectLst>
                  <a:outerShdw blurRad="38100" dist="38100" dir="2700000" algn="tl">
                    <a:srgbClr val="000000">
                      <a:alpha val="43137"/>
                    </a:srgbClr>
                  </a:outerShdw>
                </a:effectLst>
              </a:rPr>
              <a:t> data can be tricky to work with, therefore, we will use the averages daily sales value for that month instead, and we are using the start of each month as the timestamp</a:t>
            </a:r>
            <a:r>
              <a:rPr lang="en-US" sz="2400" dirty="0" smtClean="0">
                <a:effectLst>
                  <a:outerShdw blurRad="38100" dist="38100" dir="2700000" algn="tl">
                    <a:srgbClr val="000000">
                      <a:alpha val="43137"/>
                    </a:srgbClr>
                  </a:outerShdw>
                </a:effectLst>
              </a:rPr>
              <a:t>.</a:t>
            </a:r>
          </a:p>
          <a:p>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962095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30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10287000" cy="91440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10. Visualize The Our Category</a:t>
            </a:r>
          </a:p>
        </p:txBody>
      </p:sp>
      <p:sp>
        <p:nvSpPr>
          <p:cNvPr id="3" name="Content Placeholder 2"/>
          <p:cNvSpPr>
            <a:spLocks noGrp="1"/>
          </p:cNvSpPr>
          <p:nvPr>
            <p:ph idx="1"/>
          </p:nvPr>
        </p:nvSpPr>
        <p:spPr>
          <a:xfrm>
            <a:off x="381000" y="1828800"/>
            <a:ext cx="10698480" cy="4901794"/>
          </a:xfrm>
        </p:spPr>
        <p:txBody>
          <a:bodyPr>
            <a:normAutofit/>
          </a:bodyPr>
          <a:lstStyle/>
          <a:p>
            <a:r>
              <a:rPr lang="en-US" sz="2000" dirty="0">
                <a:effectLst>
                  <a:outerShdw blurRad="38100" dist="38100" dir="2700000" algn="tl">
                    <a:srgbClr val="000000">
                      <a:alpha val="43137"/>
                    </a:srgbClr>
                  </a:outerShdw>
                </a:effectLst>
              </a:rPr>
              <a:t>Some distinguishable patterns appear when we plot the data. The time-series has seasonality pattern, such as sales are always low at the beginning of the year and high at the end of the year. There is always an upward trend within any single year with a couple of low months in the mid of the year.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92651"/>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23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11. Visualize with Decomposition </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2400" dirty="0">
                <a:effectLst>
                  <a:outerShdw blurRad="38100" dist="38100" dir="2700000" algn="tl">
                    <a:srgbClr val="000000">
                      <a:alpha val="43137"/>
                    </a:srgbClr>
                  </a:outerShdw>
                </a:effectLst>
              </a:rPr>
              <a:t>We can also visualize our data using a method called time-series decomposition that allows us to decompose our time series into three distinct components: trend, seasonality, and noise</a:t>
            </a:r>
            <a:r>
              <a:rPr lang="en-US" sz="2400" dirty="0" smtClean="0">
                <a:effectLst>
                  <a:outerShdw blurRad="38100" dist="38100" dir="2700000" algn="tl">
                    <a:srgbClr val="000000">
                      <a:alpha val="43137"/>
                    </a:srgbClr>
                  </a:outerShdw>
                </a:effectLst>
              </a:rPr>
              <a:t>.</a:t>
            </a:r>
          </a:p>
          <a:p>
            <a:endParaRPr lang="en-US" sz="24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10582274" cy="270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248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260024"/>
            <a:ext cx="10698480" cy="4901794"/>
          </a:xfrm>
        </p:spPr>
        <p:txBody>
          <a:bodyPr>
            <a:normAutofit/>
          </a:bodyPr>
          <a:lstStyle/>
          <a:p>
            <a:r>
              <a:rPr lang="en-US" sz="2800" dirty="0">
                <a:effectLst>
                  <a:outerShdw blurRad="38100" dist="38100" dir="2700000" algn="tl">
                    <a:srgbClr val="000000">
                      <a:alpha val="43137"/>
                    </a:srgbClr>
                  </a:outerShdw>
                </a:effectLst>
              </a:rPr>
              <a:t>The plot above clearly shows that the sales of furniture is unstable, along with its obvious seasonality.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1021482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97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12. ARIMA Model</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3200" dirty="0">
                <a:effectLst>
                  <a:outerShdw blurRad="38100" dist="38100" dir="2700000" algn="tl">
                    <a:srgbClr val="000000">
                      <a:alpha val="43137"/>
                    </a:srgbClr>
                  </a:outerShdw>
                </a:effectLst>
              </a:rPr>
              <a:t>We are going to apply one of the most commonly used method for time-series forecasting, known as ARIMA, which stands for Autoregressive Integrated Moving Average.</a:t>
            </a:r>
          </a:p>
          <a:p>
            <a:r>
              <a:rPr lang="en-US" sz="3200" dirty="0">
                <a:effectLst>
                  <a:outerShdw blurRad="38100" dist="38100" dir="2700000" algn="tl">
                    <a:srgbClr val="000000">
                      <a:alpha val="43137"/>
                    </a:srgbClr>
                  </a:outerShdw>
                </a:effectLst>
              </a:rPr>
              <a:t>ARIMA models are denoted with the notation ARIMA(p, d, q). These three parameters account for seasonality, trend, and noise in </a:t>
            </a:r>
            <a:r>
              <a:rPr lang="en-US" sz="3200" dirty="0" smtClean="0">
                <a:effectLst>
                  <a:outerShdw blurRad="38100" dist="38100" dir="2700000" algn="tl">
                    <a:srgbClr val="000000">
                      <a:alpha val="43137"/>
                    </a:srgbClr>
                  </a:outerShdw>
                </a:effectLst>
              </a:rPr>
              <a:t>data.</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579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13. Model Parameters</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609600" y="2057400"/>
            <a:ext cx="10698480" cy="4901794"/>
          </a:xfrm>
        </p:spPr>
        <p:txBody>
          <a:bodyPr>
            <a:normAutofit/>
          </a:bodyPr>
          <a:lstStyle/>
          <a:p>
            <a:r>
              <a:rPr lang="en-US" sz="2800" dirty="0">
                <a:effectLst>
                  <a:outerShdw blurRad="38100" dist="38100" dir="2700000" algn="tl">
                    <a:srgbClr val="000000">
                      <a:alpha val="43137"/>
                    </a:srgbClr>
                  </a:outerShdw>
                </a:effectLst>
              </a:rPr>
              <a:t>ARIMA models are denoted with the notation ARIMA(p, d, q). These three parameters account for seasonality, trend, and noise in data</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05200"/>
            <a:ext cx="8867775" cy="395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14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14. Find The Optimal Parameters</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680085" y="2286000"/>
            <a:ext cx="10698480" cy="4901794"/>
          </a:xfrm>
        </p:spPr>
        <p:txBody>
          <a:bodyPr>
            <a:normAutofit/>
          </a:bodyPr>
          <a:lstStyle/>
          <a:p>
            <a:r>
              <a:rPr lang="en-US" sz="2400" dirty="0">
                <a:effectLst>
                  <a:outerShdw blurRad="38100" dist="38100" dir="2700000" algn="tl">
                    <a:srgbClr val="000000">
                      <a:alpha val="43137"/>
                    </a:srgbClr>
                  </a:outerShdw>
                </a:effectLst>
              </a:rPr>
              <a:t>This step is parameter Selection for our furniture’s sales ARIMA Time Series Model. Our goal here is to use a “grid search” to find the optimal set of parameters that yields the best performance for our model</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498" y="3581400"/>
            <a:ext cx="993195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42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Time Series</a:t>
            </a:r>
            <a:endParaRPr lang="en-US" dirty="0"/>
          </a:p>
        </p:txBody>
      </p:sp>
      <p:sp>
        <p:nvSpPr>
          <p:cNvPr id="3" name="Content Placeholder 2"/>
          <p:cNvSpPr>
            <a:spLocks noGrp="1"/>
          </p:cNvSpPr>
          <p:nvPr>
            <p:ph idx="1"/>
          </p:nvPr>
        </p:nvSpPr>
        <p:spPr/>
        <p:txBody>
          <a:bodyPr>
            <a:normAutofit fontScale="92500"/>
          </a:bodyPr>
          <a:lstStyle/>
          <a:p>
            <a:r>
              <a:rPr lang="en-US" b="1" dirty="0">
                <a:solidFill>
                  <a:srgbClr val="FF0000"/>
                </a:solidFill>
                <a:effectLst>
                  <a:outerShdw blurRad="38100" dist="38100" dir="2700000" algn="tl">
                    <a:srgbClr val="000000">
                      <a:alpha val="43137"/>
                    </a:srgbClr>
                  </a:outerShdw>
                </a:effectLst>
                <a:latin typeface="Cambria" pitchFamily="18" charset="0"/>
                <a:hlinkClick r:id="rId2"/>
              </a:rPr>
              <a:t>Time series</a:t>
            </a:r>
            <a:r>
              <a:rPr lang="en-US" dirty="0">
                <a:effectLst>
                  <a:outerShdw blurRad="38100" dist="38100" dir="2700000" algn="tl">
                    <a:srgbClr val="000000">
                      <a:alpha val="43137"/>
                    </a:srgbClr>
                  </a:outerShdw>
                </a:effectLst>
                <a:latin typeface="Cambria" pitchFamily="18" charset="0"/>
              </a:rPr>
              <a:t> analysis comprises methods for analyzing time series data in order to extract meaningful statistics and other characteristics of the data. Time series forecasting is the use of a model to predict future values based on previously observed values.</a:t>
            </a:r>
          </a:p>
          <a:p>
            <a:r>
              <a:rPr lang="en-US" dirty="0">
                <a:effectLst>
                  <a:outerShdw blurRad="38100" dist="38100" dir="2700000" algn="tl">
                    <a:srgbClr val="000000">
                      <a:alpha val="43137"/>
                    </a:srgbClr>
                  </a:outerShdw>
                </a:effectLst>
                <a:latin typeface="Cambria" pitchFamily="18" charset="0"/>
              </a:rPr>
              <a:t>Time series are widely used for non-stationary data, like economic, weather, stock price, and retail sales in this post. We will demonstrate different approaches for forecasting retail sales time series. Let’s get started!</a:t>
            </a: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pic>
        <p:nvPicPr>
          <p:cNvPr id="3074" name="Picture 2" descr="Image result for time serie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838200"/>
            <a:ext cx="3200400" cy="18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56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Output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00" y="2464876"/>
            <a:ext cx="576326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825" y="2464876"/>
            <a:ext cx="4667775" cy="462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50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15. Fitting ARIMA Model</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609600" y="2209800"/>
            <a:ext cx="10698480" cy="4901794"/>
          </a:xfrm>
        </p:spPr>
        <p:txBody>
          <a:bodyPr/>
          <a:lstStyle/>
          <a:p>
            <a:r>
              <a:rPr lang="en-US" sz="2400" dirty="0" smtClean="0">
                <a:effectLst>
                  <a:outerShdw blurRad="38100" dist="38100" dir="2700000" algn="tl">
                    <a:srgbClr val="000000">
                      <a:alpha val="43137"/>
                    </a:srgbClr>
                  </a:outerShdw>
                </a:effectLst>
              </a:rPr>
              <a:t>Output </a:t>
            </a:r>
            <a:r>
              <a:rPr lang="en-US" sz="2400" dirty="0">
                <a:effectLst>
                  <a:outerShdw blurRad="38100" dist="38100" dir="2700000" algn="tl">
                    <a:srgbClr val="000000">
                      <a:alpha val="43137"/>
                    </a:srgbClr>
                  </a:outerShdw>
                </a:effectLst>
              </a:rPr>
              <a:t>suggests that SARIMAX(1, 1, 1)x(1, 1, 0, 12) yields the lowest AIC value of 297.78. Therefore we should consider this to be optimal option</a:t>
            </a:r>
            <a:r>
              <a:rPr lang="en-US" dirty="0">
                <a:effectLst>
                  <a:outerShdw blurRad="38100" dist="38100" dir="2700000" algn="tl">
                    <a:srgbClr val="000000">
                      <a:alpha val="43137"/>
                    </a:srgbClr>
                  </a:outerShdw>
                </a:effectLst>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83982"/>
            <a:ext cx="9096375" cy="39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72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16. Model Diagnostics</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609600" y="1295400"/>
            <a:ext cx="10698480" cy="4901794"/>
          </a:xfrm>
        </p:spPr>
        <p:txBody>
          <a:bodyPr>
            <a:normAutofit/>
          </a:bodyPr>
          <a:lstStyle/>
          <a:p>
            <a:r>
              <a:rPr lang="en-US" sz="2000" dirty="0">
                <a:effectLst>
                  <a:outerShdw blurRad="38100" dist="38100" dir="2700000" algn="tl">
                    <a:srgbClr val="000000">
                      <a:alpha val="43137"/>
                    </a:srgbClr>
                  </a:outerShdw>
                </a:effectLst>
              </a:rPr>
              <a:t>We should always run model diagnostics to investigate any unusual behavior</a:t>
            </a:r>
            <a:r>
              <a:rPr lang="en-US" sz="2000" dirty="0" smtClean="0">
                <a:effectLst>
                  <a:outerShdw blurRad="38100" dist="38100" dir="2700000" algn="tl">
                    <a:srgbClr val="000000">
                      <a:alpha val="43137"/>
                    </a:srgbClr>
                  </a:outerShdw>
                </a:effectLst>
              </a:rPr>
              <a:t>.</a:t>
            </a:r>
          </a:p>
          <a:p>
            <a:r>
              <a:rPr lang="en-US" sz="2000" dirty="0">
                <a:effectLst>
                  <a:outerShdw blurRad="38100" dist="38100" dir="2700000" algn="tl">
                    <a:srgbClr val="000000">
                      <a:alpha val="43137"/>
                    </a:srgbClr>
                  </a:outerShdw>
                </a:effectLst>
              </a:rPr>
              <a:t>It is not perfect, however, our model diagnostics suggests that the model residuals are near normally distributed.</a:t>
            </a:r>
            <a:endParaRPr lang="en-US" sz="2000" dirty="0" smtClean="0">
              <a:effectLst>
                <a:outerShdw blurRad="38100" dist="38100" dir="2700000" algn="tl">
                  <a:srgbClr val="000000">
                    <a:alpha val="43137"/>
                  </a:srgbClr>
                </a:outerShdw>
              </a:effectLst>
            </a:endParaRPr>
          </a:p>
          <a:p>
            <a:endParaRPr lang="en-US" sz="1800"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93238"/>
            <a:ext cx="9429750" cy="512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423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17. Validate/Test The Model</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pPr marL="134801" indent="0">
              <a:buNone/>
            </a:pPr>
            <a:r>
              <a:rPr lang="en-US" sz="2400" dirty="0">
                <a:effectLst>
                  <a:outerShdw blurRad="38100" dist="38100" dir="2700000" algn="tl">
                    <a:srgbClr val="000000">
                      <a:alpha val="43137"/>
                    </a:srgbClr>
                  </a:outerShdw>
                </a:effectLst>
              </a:rPr>
              <a:t>It is  help us understand the accuracy of our forecasts, we compare predicted sales to real sales of the time series, and we set forecasts to start at 2017–01–01 to the end of the data.</a:t>
            </a:r>
          </a:p>
          <a:p>
            <a:pPr marL="134801" indent="0">
              <a:buNone/>
            </a:pPr>
            <a:endParaRPr lang="en-US" sz="2400"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85" y="3810000"/>
            <a:ext cx="10001250" cy="364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482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0"/>
            <a:ext cx="10698480" cy="1209040"/>
          </a:xfrm>
        </p:spPr>
        <p:txBody>
          <a:bodyPr>
            <a:noAutofit/>
          </a:bodyPr>
          <a:lstStyle/>
          <a:p>
            <a:r>
              <a:rPr lang="en-US" sz="2400" dirty="0">
                <a:effectLst>
                  <a:outerShdw blurRad="38100" dist="38100" dir="2700000" algn="tl">
                    <a:srgbClr val="000000">
                      <a:alpha val="43137"/>
                    </a:srgbClr>
                  </a:outerShdw>
                </a:effectLst>
              </a:rPr>
              <a:t>The line plot is showing the observed values compared to the rolling forecast predictions. Overall, our forecasts align with the true values very well, showing an upward trend starts from the beginning of the year and captured the seasonality toward the end of the year.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10769460" cy="490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74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204" y="1981200"/>
            <a:ext cx="10698480" cy="1209040"/>
          </a:xfrm>
        </p:spPr>
        <p:txBody>
          <a:bodyPr>
            <a:noAutofit/>
          </a:bodyPr>
          <a:lstStyle/>
          <a:p>
            <a:r>
              <a:rPr lang="en-US" sz="2800" dirty="0">
                <a:effectLst>
                  <a:outerShdw blurRad="38100" dist="38100" dir="2700000" algn="tl">
                    <a:srgbClr val="000000">
                      <a:alpha val="43137"/>
                    </a:srgbClr>
                  </a:outerShdw>
                </a:effectLst>
                <a:latin typeface="Cambria" pitchFamily="18" charset="0"/>
              </a:rPr>
              <a:t>18. Calculate </a:t>
            </a:r>
            <a:r>
              <a:rPr lang="en-US" sz="2800" dirty="0" smtClean="0">
                <a:effectLst>
                  <a:outerShdw blurRad="38100" dist="38100" dir="2700000" algn="tl">
                    <a:srgbClr val="000000">
                      <a:alpha val="43137"/>
                    </a:srgbClr>
                  </a:outerShdw>
                </a:effectLst>
                <a:latin typeface="Cambria" pitchFamily="18" charset="0"/>
              </a:rPr>
              <a:t>MSE -</a:t>
            </a:r>
            <a:r>
              <a:rPr lang="en-US" sz="2000" dirty="0">
                <a:effectLst>
                  <a:outerShdw blurRad="38100" dist="38100" dir="2700000" algn="tl">
                    <a:srgbClr val="000000">
                      <a:alpha val="43137"/>
                    </a:srgbClr>
                  </a:outerShdw>
                </a:effectLst>
              </a:rPr>
              <a:t>In statistics, the </a:t>
            </a:r>
            <a:r>
              <a:rPr lang="en-US" sz="2000" dirty="0">
                <a:effectLst>
                  <a:outerShdw blurRad="38100" dist="38100" dir="2700000" algn="tl">
                    <a:srgbClr val="000000">
                      <a:alpha val="43137"/>
                    </a:srgbClr>
                  </a:outerShdw>
                </a:effectLst>
                <a:hlinkClick r:id="rId2"/>
              </a:rPr>
              <a:t>mean squared error (MSE)</a:t>
            </a:r>
            <a:r>
              <a:rPr lang="en-US" sz="2000" dirty="0">
                <a:effectLst>
                  <a:outerShdw blurRad="38100" dist="38100" dir="2700000" algn="tl">
                    <a:srgbClr val="000000">
                      <a:alpha val="43137"/>
                    </a:srgbClr>
                  </a:outerShdw>
                </a:effectLst>
              </a:rPr>
              <a:t> of an estimator measures the average of the squares of the errors — that is, the average squared difference between the estimated values and what is estimated. The MSE is a measure of the quality of an estimator — it is always non-negative, and the smaller the MSE, the closer we are to finding the line of best fit.</a:t>
            </a:r>
            <a:br>
              <a:rPr lang="en-US" sz="2000"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latin typeface="Cambria" pitchFamily="18" charset="0"/>
              </a:rPr>
              <a:t>19. Calculate </a:t>
            </a:r>
            <a:r>
              <a:rPr lang="en-US" sz="2400" dirty="0" smtClean="0">
                <a:effectLst>
                  <a:outerShdw blurRad="38100" dist="38100" dir="2700000" algn="tl">
                    <a:srgbClr val="000000">
                      <a:alpha val="43137"/>
                    </a:srgbClr>
                  </a:outerShdw>
                </a:effectLst>
                <a:latin typeface="Cambria" pitchFamily="18" charset="0"/>
              </a:rPr>
              <a:t>RMSE </a:t>
            </a:r>
            <a:r>
              <a:rPr lang="en-US" sz="2000" dirty="0" smtClean="0">
                <a:effectLst>
                  <a:outerShdw blurRad="38100" dist="38100" dir="2700000" algn="tl">
                    <a:srgbClr val="000000">
                      <a:alpha val="43137"/>
                    </a:srgbClr>
                  </a:outerShdw>
                </a:effectLst>
                <a:latin typeface="Cambria" pitchFamily="18" charset="0"/>
              </a:rPr>
              <a:t>- </a:t>
            </a:r>
            <a:r>
              <a:rPr lang="en-US" sz="2000" dirty="0" smtClean="0">
                <a:effectLst>
                  <a:outerShdw blurRad="38100" dist="38100" dir="2700000" algn="tl">
                    <a:srgbClr val="000000">
                      <a:alpha val="43137"/>
                    </a:srgbClr>
                  </a:outerShdw>
                </a:effectLst>
                <a:hlinkClick r:id="rId3"/>
              </a:rPr>
              <a:t>Root </a:t>
            </a:r>
            <a:r>
              <a:rPr lang="en-US" sz="2000" dirty="0">
                <a:effectLst>
                  <a:outerShdw blurRad="38100" dist="38100" dir="2700000" algn="tl">
                    <a:srgbClr val="000000">
                      <a:alpha val="43137"/>
                    </a:srgbClr>
                  </a:outerShdw>
                </a:effectLst>
                <a:hlinkClick r:id="rId3"/>
              </a:rPr>
              <a:t>Mean Square Error (RMSE)</a:t>
            </a:r>
            <a:r>
              <a:rPr lang="en-US" sz="2000" dirty="0">
                <a:effectLst>
                  <a:outerShdw blurRad="38100" dist="38100" dir="2700000" algn="tl">
                    <a:srgbClr val="000000">
                      <a:alpha val="43137"/>
                    </a:srgbClr>
                  </a:outerShdw>
                </a:effectLst>
              </a:rPr>
              <a:t> tells us that our model was able to forecast the average daily furniture sales in the test set within 151.64 of the real sales. Our furniture daily sales range from around 400 to over 1200. In my opinion, this is a pretty good model so far.</a:t>
            </a:r>
            <a:br>
              <a:rPr lang="en-US" sz="20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latin typeface="Cambria" pitchFamily="18" charset="0"/>
              </a:rPr>
              <a:t/>
            </a:r>
            <a:br>
              <a:rPr lang="en-US" sz="2800" dirty="0">
                <a:effectLst>
                  <a:outerShdw blurRad="38100" dist="38100" dir="2700000" algn="tl">
                    <a:srgbClr val="000000">
                      <a:alpha val="43137"/>
                    </a:srgbClr>
                  </a:outerShdw>
                </a:effectLst>
                <a:latin typeface="Cambria" pitchFamily="18" charset="0"/>
              </a:rPr>
            </a:br>
            <a:endParaRPr lang="en-US" sz="2000"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892" y="3810000"/>
            <a:ext cx="8490284" cy="343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40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20. Produce and Visualize Forecasts</a:t>
            </a:r>
            <a:br>
              <a:rPr lang="en-US" sz="5400" dirty="0">
                <a:effectLst>
                  <a:outerShdw blurRad="38100" dist="38100" dir="2700000" algn="tl">
                    <a:srgbClr val="000000">
                      <a:alpha val="43137"/>
                    </a:srgbClr>
                  </a:outerShdw>
                </a:effectLst>
                <a:latin typeface="Cambria" pitchFamily="18" charset="0"/>
              </a:rPr>
            </a:b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62200"/>
            <a:ext cx="8820150" cy="5035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040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96" y="6019800"/>
            <a:ext cx="10698480" cy="1209040"/>
          </a:xfrm>
        </p:spPr>
        <p:txBody>
          <a:bodyPr>
            <a:noAutofit/>
          </a:bodyPr>
          <a:lstStyle/>
          <a:p>
            <a:r>
              <a:rPr lang="en-US" sz="2400" dirty="0">
                <a:solidFill>
                  <a:schemeClr val="tx1"/>
                </a:solidFill>
                <a:effectLst>
                  <a:outerShdw blurRad="38100" dist="38100" dir="2700000" algn="tl">
                    <a:srgbClr val="000000">
                      <a:alpha val="43137"/>
                    </a:srgbClr>
                  </a:outerShdw>
                </a:effectLst>
              </a:rPr>
              <a:t>Our model clearly captured furniture sales seasonality. As we forecast further out into the future, it is natural for us to become less confident in our values. This is reflected by the confidence intervals generated by our model, which grow larger as we move further out into the future.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143000"/>
            <a:ext cx="11115675" cy="457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06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Have Knowledge of</a:t>
            </a:r>
            <a:endParaRPr lang="en-US" dirty="0"/>
          </a:p>
        </p:txBody>
      </p:sp>
      <p:sp>
        <p:nvSpPr>
          <p:cNvPr id="3" name="Content Placeholder 2"/>
          <p:cNvSpPr>
            <a:spLocks noGrp="1"/>
          </p:cNvSpPr>
          <p:nvPr>
            <p:ph idx="1"/>
          </p:nvPr>
        </p:nvSpPr>
        <p:spPr/>
        <p:txBody>
          <a:bodyPr/>
          <a:lstStyle/>
          <a:p>
            <a:r>
              <a:rPr lang="en-US" sz="2800" dirty="0" smtClean="0">
                <a:effectLst>
                  <a:outerShdw blurRad="38100" dist="38100" dir="2700000" algn="tl">
                    <a:srgbClr val="000000">
                      <a:alpha val="43137"/>
                    </a:srgbClr>
                  </a:outerShdw>
                </a:effectLst>
              </a:rPr>
              <a:t>Time Series Concept </a:t>
            </a:r>
          </a:p>
          <a:p>
            <a:r>
              <a:rPr lang="en-US" sz="2800" dirty="0" smtClean="0">
                <a:effectLst>
                  <a:outerShdw blurRad="38100" dist="38100" dir="2700000" algn="tl">
                    <a:srgbClr val="000000">
                      <a:alpha val="43137"/>
                    </a:srgbClr>
                  </a:outerShdw>
                </a:effectLst>
              </a:rPr>
              <a:t>Python Programming</a:t>
            </a:r>
          </a:p>
          <a:p>
            <a:r>
              <a:rPr lang="en-US" sz="2800" dirty="0" smtClean="0">
                <a:effectLst>
                  <a:outerShdw blurRad="38100" dist="38100" dir="2700000" algn="tl">
                    <a:srgbClr val="000000">
                      <a:alpha val="43137"/>
                    </a:srgbClr>
                  </a:outerShdw>
                </a:effectLst>
              </a:rPr>
              <a:t>Python Libraries(</a:t>
            </a:r>
            <a:r>
              <a:rPr lang="en-US" sz="2800" dirty="0" err="1" smtClean="0">
                <a:effectLst>
                  <a:outerShdw blurRad="38100" dist="38100" dir="2700000" algn="tl">
                    <a:srgbClr val="000000">
                      <a:alpha val="43137"/>
                    </a:srgbClr>
                  </a:outerShdw>
                </a:effectLst>
              </a:rPr>
              <a:t>Pandas,Numpy,Matplotlib,Statesmodels</a:t>
            </a:r>
            <a:r>
              <a:rPr lang="en-US" sz="2800" dirty="0" smtClean="0">
                <a:effectLst>
                  <a:outerShdw blurRad="38100" dist="38100" dir="2700000" algn="tl">
                    <a:srgbClr val="000000">
                      <a:alpha val="43137"/>
                    </a:srgbClr>
                  </a:outerShdw>
                </a:effectLst>
              </a:rPr>
              <a:t>)</a:t>
            </a:r>
          </a:p>
          <a:p>
            <a:pPr marL="134801" indent="0">
              <a:buNone/>
            </a:pPr>
            <a:endParaRPr lang="en-US" sz="2800" dirty="0">
              <a:effectLst>
                <a:outerShdw blurRad="38100" dist="38100" dir="2700000" algn="tl">
                  <a:srgbClr val="000000">
                    <a:alpha val="43137"/>
                  </a:srgbClr>
                </a:outerShdw>
              </a:effectLst>
            </a:endParaRPr>
          </a:p>
          <a:p>
            <a:pPr marL="134801" indent="0">
              <a:buNone/>
            </a:pPr>
            <a:r>
              <a:rPr lang="en-US" sz="2800" dirty="0" smtClean="0">
                <a:effectLst>
                  <a:outerShdw blurRad="38100" dist="38100" dir="2700000" algn="tl">
                    <a:srgbClr val="000000">
                      <a:alpha val="43137"/>
                    </a:srgbClr>
                  </a:outerShdw>
                </a:effectLst>
              </a:rPr>
              <a:t>Note :</a:t>
            </a:r>
          </a:p>
          <a:p>
            <a:r>
              <a:rPr lang="en-US" sz="2400" dirty="0" smtClean="0">
                <a:effectLst>
                  <a:outerShdw blurRad="38100" dist="38100" dir="2700000" algn="tl">
                    <a:srgbClr val="000000">
                      <a:alpha val="43137"/>
                    </a:srgbClr>
                  </a:outerShdw>
                </a:effectLst>
              </a:rPr>
              <a:t>In This Case Study Will Forecast Superstore Dataset.</a:t>
            </a:r>
          </a:p>
          <a:p>
            <a:r>
              <a:rPr lang="en-US" sz="2400" dirty="0" smtClean="0">
                <a:effectLst>
                  <a:outerShdw blurRad="38100" dist="38100" dir="2700000" algn="tl">
                    <a:srgbClr val="000000">
                      <a:alpha val="43137"/>
                    </a:srgbClr>
                  </a:outerShdw>
                </a:effectLst>
              </a:rPr>
              <a:t>There is Three Categories Furniture,Office </a:t>
            </a:r>
            <a:r>
              <a:rPr lang="en-US" sz="2400" dirty="0">
                <a:effectLst>
                  <a:outerShdw blurRad="38100" dist="38100" dir="2700000" algn="tl">
                    <a:srgbClr val="000000">
                      <a:alpha val="43137"/>
                    </a:srgbClr>
                  </a:outerShdw>
                </a:effectLst>
              </a:rPr>
              <a:t>Supply, </a:t>
            </a:r>
            <a:r>
              <a:rPr lang="en-US" sz="2400" dirty="0" smtClean="0">
                <a:effectLst>
                  <a:outerShdw blurRad="38100" dist="38100" dir="2700000" algn="tl">
                    <a:srgbClr val="000000">
                      <a:alpha val="43137"/>
                    </a:srgbClr>
                  </a:outerShdw>
                </a:effectLst>
              </a:rPr>
              <a:t>Technology</a:t>
            </a:r>
          </a:p>
          <a:p>
            <a:r>
              <a:rPr lang="en-US" sz="2400" dirty="0" smtClean="0">
                <a:effectLst>
                  <a:outerShdw blurRad="38100" dist="38100" dir="2700000" algn="tl">
                    <a:srgbClr val="000000">
                      <a:alpha val="43137"/>
                    </a:srgbClr>
                  </a:outerShdw>
                </a:effectLst>
              </a:rPr>
              <a:t>We will Use Furniture Category Sales Data and Forecast Future Sales</a:t>
            </a:r>
          </a:p>
          <a:p>
            <a:endParaRPr lang="en-US" dirty="0" smtClean="0"/>
          </a:p>
          <a:p>
            <a:endParaRPr lang="en-US" dirty="0"/>
          </a:p>
        </p:txBody>
      </p:sp>
      <p:pic>
        <p:nvPicPr>
          <p:cNvPr id="4098" name="Picture 2" descr="Image result for prerequisite imag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175" y="1524000"/>
            <a:ext cx="3228975" cy="181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4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09" y="1676400"/>
            <a:ext cx="10698480" cy="1209040"/>
          </a:xfrm>
        </p:spPr>
        <p:txBody>
          <a:bodyPr>
            <a:normAutofit fontScale="90000"/>
          </a:bodyPr>
          <a:lstStyle/>
          <a:p>
            <a:r>
              <a:rPr lang="en-US" dirty="0" smtClean="0"/>
              <a:t>Data Look like </a:t>
            </a:r>
            <a:br>
              <a:rPr lang="en-US" dirty="0" smtClean="0"/>
            </a:br>
            <a:r>
              <a:rPr lang="en-US" sz="2700" dirty="0" smtClean="0">
                <a:solidFill>
                  <a:schemeClr val="tx1"/>
                </a:solidFill>
                <a:effectLst>
                  <a:outerShdw blurRad="38100" dist="38100" dir="2700000" algn="tl">
                    <a:srgbClr val="000000">
                      <a:alpha val="43137"/>
                    </a:srgbClr>
                  </a:outerShdw>
                </a:effectLst>
              </a:rPr>
              <a:t>There is many Columns But we will use only two columns ‘Order Date’ and Sales</a:t>
            </a:r>
            <a:r>
              <a:rPr lang="en-US" sz="2700" dirty="0">
                <a:solidFill>
                  <a:schemeClr val="tx1"/>
                </a:solidFill>
                <a:effectLst>
                  <a:outerShdw blurRad="38100" dist="38100" dir="2700000" algn="tl">
                    <a:srgbClr val="000000">
                      <a:alpha val="43137"/>
                    </a:srgbClr>
                  </a:outerShdw>
                </a:effectLst>
              </a:rPr>
              <a:t> </a:t>
            </a:r>
            <a:r>
              <a:rPr lang="en-US" sz="2700" dirty="0" smtClean="0">
                <a:solidFill>
                  <a:schemeClr val="tx1"/>
                </a:solidFill>
                <a:effectLst>
                  <a:outerShdw blurRad="38100" dist="38100" dir="2700000" algn="tl">
                    <a:srgbClr val="000000">
                      <a:alpha val="43137"/>
                    </a:srgbClr>
                  </a:outerShdw>
                </a:effectLst>
              </a:rPr>
              <a:t>Of Furniture Category.</a:t>
            </a:r>
            <a:endParaRPr lang="en-US" sz="2700" dirty="0">
              <a:solidFill>
                <a:schemeClr val="tx1"/>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98189"/>
            <a:ext cx="7440928"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328" y="3598189"/>
            <a:ext cx="3468229" cy="274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10896600" cy="1212494"/>
          </a:xfrm>
        </p:spPr>
        <p:txBody>
          <a:bodyPr/>
          <a:lstStyle/>
          <a:p>
            <a:r>
              <a:rPr lang="en-US" dirty="0" smtClean="0">
                <a:effectLst>
                  <a:outerShdw blurRad="38100" dist="38100" dir="2700000" algn="tl">
                    <a:srgbClr val="000000">
                      <a:alpha val="43137"/>
                    </a:srgbClr>
                  </a:outerShdw>
                </a:effectLst>
              </a:rPr>
              <a:t>Case Study Approached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2"/>
          </p:nvPr>
        </p:nvSpPr>
        <p:spPr>
          <a:xfrm>
            <a:off x="457200" y="1828800"/>
            <a:ext cx="5334000" cy="5638800"/>
          </a:xfr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pPr marL="0" indent="0">
              <a:buNone/>
            </a:pPr>
            <a:r>
              <a:rPr lang="en-US" sz="1800" dirty="0" smtClean="0">
                <a:effectLst>
                  <a:outerShdw blurRad="38100" dist="38100" dir="2700000" algn="tl">
                    <a:srgbClr val="000000">
                      <a:alpha val="43137"/>
                    </a:srgbClr>
                  </a:outerShdw>
                </a:effectLst>
                <a:latin typeface="Cambria" pitchFamily="18" charset="0"/>
              </a:rPr>
              <a:t>1. Import Libraries</a:t>
            </a:r>
          </a:p>
          <a:p>
            <a:pPr marL="0" indent="0">
              <a:buNone/>
            </a:pPr>
            <a:r>
              <a:rPr lang="en-US" sz="1800" dirty="0" smtClean="0">
                <a:effectLst>
                  <a:outerShdw blurRad="38100" dist="38100" dir="2700000" algn="tl">
                    <a:srgbClr val="000000">
                      <a:alpha val="43137"/>
                    </a:srgbClr>
                  </a:outerShdw>
                </a:effectLst>
                <a:latin typeface="Cambria" pitchFamily="18" charset="0"/>
              </a:rPr>
              <a:t>2. Filter Data By Categories</a:t>
            </a:r>
          </a:p>
          <a:p>
            <a:pPr marL="0" indent="0">
              <a:buNone/>
            </a:pPr>
            <a:r>
              <a:rPr lang="en-US" sz="1800" dirty="0" smtClean="0">
                <a:effectLst>
                  <a:outerShdw blurRad="38100" dist="38100" dir="2700000" algn="tl">
                    <a:srgbClr val="000000">
                      <a:alpha val="43137"/>
                    </a:srgbClr>
                  </a:outerShdw>
                </a:effectLst>
                <a:latin typeface="Cambria" pitchFamily="18" charset="0"/>
              </a:rPr>
              <a:t>3. Check Range of Data </a:t>
            </a:r>
          </a:p>
          <a:p>
            <a:pPr marL="0" indent="0">
              <a:buNone/>
            </a:pPr>
            <a:r>
              <a:rPr lang="en-US" sz="1800" dirty="0" smtClean="0">
                <a:effectLst>
                  <a:outerShdw blurRad="38100" dist="38100" dir="2700000" algn="tl">
                    <a:srgbClr val="000000">
                      <a:alpha val="43137"/>
                    </a:srgbClr>
                  </a:outerShdw>
                </a:effectLst>
                <a:latin typeface="Cambria" pitchFamily="18" charset="0"/>
              </a:rPr>
              <a:t>4. Remove Unnecessary Columns</a:t>
            </a:r>
          </a:p>
          <a:p>
            <a:pPr marL="0" indent="0">
              <a:buNone/>
            </a:pPr>
            <a:r>
              <a:rPr lang="en-US" sz="1800" dirty="0" smtClean="0">
                <a:effectLst>
                  <a:outerShdw blurRad="38100" dist="38100" dir="2700000" algn="tl">
                    <a:srgbClr val="000000">
                      <a:alpha val="43137"/>
                    </a:srgbClr>
                  </a:outerShdw>
                </a:effectLst>
                <a:latin typeface="Cambria" pitchFamily="18" charset="0"/>
              </a:rPr>
              <a:t>5. Sort Values By Date</a:t>
            </a:r>
          </a:p>
          <a:p>
            <a:pPr marL="0" indent="0">
              <a:buNone/>
            </a:pPr>
            <a:r>
              <a:rPr lang="en-US" sz="1800" dirty="0" smtClean="0">
                <a:effectLst>
                  <a:outerShdw blurRad="38100" dist="38100" dir="2700000" algn="tl">
                    <a:srgbClr val="000000">
                      <a:alpha val="43137"/>
                    </a:srgbClr>
                  </a:outerShdw>
                </a:effectLst>
                <a:latin typeface="Cambria" pitchFamily="18" charset="0"/>
              </a:rPr>
              <a:t>6. Check Missing Values</a:t>
            </a:r>
          </a:p>
          <a:p>
            <a:pPr marL="0" indent="0">
              <a:buNone/>
            </a:pPr>
            <a:r>
              <a:rPr lang="en-US" sz="1800" dirty="0" smtClean="0">
                <a:effectLst>
                  <a:outerShdw blurRad="38100" dist="38100" dir="2700000" algn="tl">
                    <a:srgbClr val="000000">
                      <a:alpha val="43137"/>
                    </a:srgbClr>
                  </a:outerShdw>
                </a:effectLst>
                <a:latin typeface="Cambria" pitchFamily="18" charset="0"/>
              </a:rPr>
              <a:t>7. Grouping the Data</a:t>
            </a:r>
          </a:p>
          <a:p>
            <a:pPr marL="0" indent="0">
              <a:buNone/>
            </a:pPr>
            <a:r>
              <a:rPr lang="en-US" sz="1800" dirty="0" smtClean="0">
                <a:effectLst>
                  <a:outerShdw blurRad="38100" dist="38100" dir="2700000" algn="tl">
                    <a:srgbClr val="000000">
                      <a:alpha val="43137"/>
                    </a:srgbClr>
                  </a:outerShdw>
                </a:effectLst>
                <a:latin typeface="Cambria" pitchFamily="18" charset="0"/>
              </a:rPr>
              <a:t>8. Set Index Date</a:t>
            </a:r>
          </a:p>
          <a:p>
            <a:pPr marL="0" indent="0">
              <a:buNone/>
            </a:pPr>
            <a:r>
              <a:rPr lang="en-US" sz="1800" dirty="0" smtClean="0">
                <a:effectLst>
                  <a:outerShdw blurRad="38100" dist="38100" dir="2700000" algn="tl">
                    <a:srgbClr val="000000">
                      <a:alpha val="43137"/>
                    </a:srgbClr>
                  </a:outerShdw>
                </a:effectLst>
                <a:latin typeface="Cambria" pitchFamily="18" charset="0"/>
              </a:rPr>
              <a:t>9. Resampling</a:t>
            </a:r>
          </a:p>
          <a:p>
            <a:pPr marL="0" indent="0">
              <a:buNone/>
            </a:pPr>
            <a:r>
              <a:rPr lang="en-US" sz="1800" dirty="0" smtClean="0">
                <a:effectLst>
                  <a:outerShdw blurRad="38100" dist="38100" dir="2700000" algn="tl">
                    <a:srgbClr val="000000">
                      <a:alpha val="43137"/>
                    </a:srgbClr>
                  </a:outerShdw>
                </a:effectLst>
                <a:latin typeface="Cambria" pitchFamily="18" charset="0"/>
              </a:rPr>
              <a:t>10. Visualize The Our Category</a:t>
            </a:r>
          </a:p>
          <a:p>
            <a:pPr marL="0" indent="0">
              <a:buNone/>
            </a:pPr>
            <a:r>
              <a:rPr lang="en-US" sz="1800" dirty="0">
                <a:effectLst>
                  <a:outerShdw blurRad="38100" dist="38100" dir="2700000" algn="tl">
                    <a:srgbClr val="000000">
                      <a:alpha val="43137"/>
                    </a:srgbClr>
                  </a:outerShdw>
                </a:effectLst>
                <a:latin typeface="Cambria" pitchFamily="18" charset="0"/>
              </a:rPr>
              <a:t>11. Visualize with Decomposition </a:t>
            </a:r>
          </a:p>
          <a:p>
            <a:pPr marL="0" indent="0">
              <a:buNone/>
            </a:pPr>
            <a:r>
              <a:rPr lang="en-US" sz="1800" dirty="0">
                <a:effectLst>
                  <a:outerShdw blurRad="38100" dist="38100" dir="2700000" algn="tl">
                    <a:srgbClr val="000000">
                      <a:alpha val="43137"/>
                    </a:srgbClr>
                  </a:outerShdw>
                </a:effectLst>
                <a:latin typeface="Cambria" pitchFamily="18" charset="0"/>
              </a:rPr>
              <a:t>12. ARIMA Model</a:t>
            </a:r>
          </a:p>
          <a:p>
            <a:pPr marL="0" indent="0">
              <a:buNone/>
            </a:pPr>
            <a:r>
              <a:rPr lang="en-US" sz="1800" dirty="0">
                <a:effectLst>
                  <a:outerShdw blurRad="38100" dist="38100" dir="2700000" algn="tl">
                    <a:srgbClr val="000000">
                      <a:alpha val="43137"/>
                    </a:srgbClr>
                  </a:outerShdw>
                </a:effectLst>
                <a:latin typeface="Cambria" pitchFamily="18" charset="0"/>
              </a:rPr>
              <a:t>13. Model Parameters</a:t>
            </a:r>
          </a:p>
          <a:p>
            <a:pPr marL="0" indent="0">
              <a:buNone/>
            </a:pPr>
            <a:r>
              <a:rPr lang="en-US" sz="1800" dirty="0">
                <a:effectLst>
                  <a:outerShdw blurRad="38100" dist="38100" dir="2700000" algn="tl">
                    <a:srgbClr val="000000">
                      <a:alpha val="43137"/>
                    </a:srgbClr>
                  </a:outerShdw>
                </a:effectLst>
                <a:latin typeface="Cambria" pitchFamily="18" charset="0"/>
              </a:rPr>
              <a:t>14. Find The Optimal </a:t>
            </a:r>
            <a:r>
              <a:rPr lang="en-US" sz="1800" dirty="0" smtClean="0">
                <a:effectLst>
                  <a:outerShdw blurRad="38100" dist="38100" dir="2700000" algn="tl">
                    <a:srgbClr val="000000">
                      <a:alpha val="43137"/>
                    </a:srgbClr>
                  </a:outerShdw>
                </a:effectLst>
                <a:latin typeface="Cambria" pitchFamily="18" charset="0"/>
              </a:rPr>
              <a:t>Parameters</a:t>
            </a:r>
            <a:endParaRPr lang="en-US" sz="1800" dirty="0" smtClean="0">
              <a:effectLst>
                <a:outerShdw blurRad="38100" dist="38100" dir="2700000" algn="tl">
                  <a:srgbClr val="000000">
                    <a:alpha val="43137"/>
                  </a:srgbClr>
                </a:outerShdw>
              </a:effectLst>
              <a:latin typeface="Cambria" pitchFamily="18" charset="0"/>
            </a:endParaRPr>
          </a:p>
          <a:p>
            <a:pPr marL="0" indent="0">
              <a:buNone/>
            </a:pPr>
            <a:r>
              <a:rPr lang="en-US" sz="1800" dirty="0">
                <a:effectLst>
                  <a:outerShdw blurRad="38100" dist="38100" dir="2700000" algn="tl">
                    <a:srgbClr val="000000">
                      <a:alpha val="43137"/>
                    </a:srgbClr>
                  </a:outerShdw>
                </a:effectLst>
                <a:latin typeface="Cambria" pitchFamily="18" charset="0"/>
              </a:rPr>
              <a:t>15. Fitting ARIMA Model</a:t>
            </a:r>
          </a:p>
          <a:p>
            <a:pPr marL="0" indent="0">
              <a:buNone/>
            </a:pPr>
            <a:r>
              <a:rPr lang="en-US" sz="1800" dirty="0">
                <a:effectLst>
                  <a:outerShdw blurRad="38100" dist="38100" dir="2700000" algn="tl">
                    <a:srgbClr val="000000">
                      <a:alpha val="43137"/>
                    </a:srgbClr>
                  </a:outerShdw>
                </a:effectLst>
                <a:latin typeface="Cambria" pitchFamily="18" charset="0"/>
              </a:rPr>
              <a:t>16. Model </a:t>
            </a:r>
            <a:r>
              <a:rPr lang="en-US" sz="1800" dirty="0" smtClean="0">
                <a:effectLst>
                  <a:outerShdw blurRad="38100" dist="38100" dir="2700000" algn="tl">
                    <a:srgbClr val="000000">
                      <a:alpha val="43137"/>
                    </a:srgbClr>
                  </a:outerShdw>
                </a:effectLst>
                <a:latin typeface="Cambria" pitchFamily="18" charset="0"/>
              </a:rPr>
              <a:t>Diagnostics</a:t>
            </a:r>
            <a:endParaRPr lang="en-US" sz="1800" dirty="0">
              <a:effectLst>
                <a:outerShdw blurRad="38100" dist="38100" dir="2700000" algn="tl">
                  <a:srgbClr val="000000">
                    <a:alpha val="43137"/>
                  </a:srgbClr>
                </a:outerShdw>
              </a:effectLst>
              <a:latin typeface="Cambria" pitchFamily="18" charset="0"/>
            </a:endParaRPr>
          </a:p>
          <a:p>
            <a:pPr marL="0" indent="0">
              <a:buNone/>
            </a:pPr>
            <a:r>
              <a:rPr lang="en-US" sz="1800" dirty="0">
                <a:effectLst>
                  <a:outerShdw blurRad="38100" dist="38100" dir="2700000" algn="tl">
                    <a:srgbClr val="000000">
                      <a:alpha val="43137"/>
                    </a:srgbClr>
                  </a:outerShdw>
                </a:effectLst>
                <a:latin typeface="Cambria" pitchFamily="18" charset="0"/>
              </a:rPr>
              <a:t>17. Validate/Test The Model</a:t>
            </a:r>
          </a:p>
          <a:p>
            <a:pPr marL="0" indent="0">
              <a:buNone/>
            </a:pPr>
            <a:r>
              <a:rPr lang="en-US" sz="1800" dirty="0">
                <a:effectLst>
                  <a:outerShdw blurRad="38100" dist="38100" dir="2700000" algn="tl">
                    <a:srgbClr val="000000">
                      <a:alpha val="43137"/>
                    </a:srgbClr>
                  </a:outerShdw>
                </a:effectLst>
                <a:latin typeface="Cambria" pitchFamily="18" charset="0"/>
              </a:rPr>
              <a:t>18. Calculate MSE</a:t>
            </a:r>
          </a:p>
          <a:p>
            <a:pPr marL="0" indent="0">
              <a:buNone/>
            </a:pPr>
            <a:r>
              <a:rPr lang="en-US" sz="1800" dirty="0">
                <a:effectLst>
                  <a:outerShdw blurRad="38100" dist="38100" dir="2700000" algn="tl">
                    <a:srgbClr val="000000">
                      <a:alpha val="43137"/>
                    </a:srgbClr>
                  </a:outerShdw>
                </a:effectLst>
                <a:latin typeface="Cambria" pitchFamily="18" charset="0"/>
              </a:rPr>
              <a:t>19. Calculate RMSE</a:t>
            </a:r>
          </a:p>
          <a:p>
            <a:pPr marL="0" indent="0">
              <a:buNone/>
            </a:pPr>
            <a:r>
              <a:rPr lang="en-US" sz="1800" dirty="0">
                <a:effectLst>
                  <a:outerShdw blurRad="38100" dist="38100" dir="2700000" algn="tl">
                    <a:srgbClr val="000000">
                      <a:alpha val="43137"/>
                    </a:srgbClr>
                  </a:outerShdw>
                </a:effectLst>
                <a:latin typeface="Cambria" pitchFamily="18" charset="0"/>
              </a:rPr>
              <a:t>20. Produce and Visualize Forecasts</a:t>
            </a:r>
          </a:p>
          <a:p>
            <a:pPr marL="0" indent="0">
              <a:buNone/>
            </a:pPr>
            <a:endParaRPr lang="en-US" sz="1800" dirty="0"/>
          </a:p>
          <a:p>
            <a:pPr marL="0" indent="0">
              <a:buNone/>
            </a:pPr>
            <a:endParaRPr lang="en-US" sz="1800" dirty="0"/>
          </a:p>
          <a:p>
            <a:pPr marL="0" indent="0">
              <a:buNone/>
            </a:pPr>
            <a:endParaRPr lang="en-US" sz="1800" dirty="0" smtClean="0"/>
          </a:p>
          <a:p>
            <a:pPr marL="0" indent="0">
              <a:buNone/>
            </a:pPr>
            <a:endParaRPr lang="en-US" sz="1800" dirty="0" smtClean="0"/>
          </a:p>
          <a:p>
            <a:pPr marL="342900" indent="-342900">
              <a:buFont typeface="+mj-lt"/>
              <a:buAutoNum type="arabicPeriod"/>
            </a:pPr>
            <a:endParaRPr lang="en-US" sz="1800" dirty="0" smtClean="0"/>
          </a:p>
        </p:txBody>
      </p:sp>
      <p:sp>
        <p:nvSpPr>
          <p:cNvPr id="4" name="AutoShape 2" descr="Image result for step by step image&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step by step image&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step by step image&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Image result for step by step imag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524000"/>
            <a:ext cx="5562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5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1. Import Libraries</a:t>
            </a:r>
            <a:br>
              <a:rPr lang="en-US" sz="5400" dirty="0">
                <a:effectLst>
                  <a:outerShdw blurRad="38100" dist="38100" dir="2700000" algn="tl">
                    <a:srgbClr val="000000">
                      <a:alpha val="43137"/>
                    </a:srgbClr>
                  </a:outerShdw>
                </a:effectLst>
                <a:latin typeface="Cambria" pitchFamily="18" charset="0"/>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0"/>
            <a:ext cx="7696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433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2. Filter Data By Categories</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a:xfrm>
            <a:off x="609600" y="1905000"/>
            <a:ext cx="10698480" cy="4901794"/>
          </a:xfrm>
        </p:spPr>
        <p:txBody>
          <a:bodyPr>
            <a:normAutofit/>
          </a:bodyPr>
          <a:lstStyle/>
          <a:p>
            <a:r>
              <a:rPr lang="en-US" sz="2000" dirty="0">
                <a:effectLst>
                  <a:outerShdw blurRad="38100" dist="38100" dir="2700000" algn="tl">
                    <a:srgbClr val="000000">
                      <a:alpha val="43137"/>
                    </a:srgbClr>
                  </a:outerShdw>
                </a:effectLst>
              </a:rPr>
              <a:t>There are several categories in the Superstore sales data, we start from time series analysis and forecasting for </a:t>
            </a:r>
            <a:r>
              <a:rPr lang="en-US" sz="2000" dirty="0" smtClean="0">
                <a:effectLst>
                  <a:outerShdw blurRad="38100" dist="38100" dir="2700000" algn="tl">
                    <a:srgbClr val="000000">
                      <a:alpha val="43137"/>
                    </a:srgbClr>
                  </a:outerShdw>
                </a:effectLst>
              </a:rPr>
              <a:t>furniture </a:t>
            </a:r>
            <a:r>
              <a:rPr lang="en-US" sz="2000" dirty="0">
                <a:effectLst>
                  <a:outerShdw blurRad="38100" dist="38100" dir="2700000" algn="tl">
                    <a:srgbClr val="000000">
                      <a:alpha val="43137"/>
                    </a:srgbClr>
                  </a:outerShdw>
                </a:effectLst>
              </a:rPr>
              <a:t>sales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65039"/>
            <a:ext cx="10041610" cy="452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441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3. Check Range of Data </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2800" dirty="0">
                <a:effectLst>
                  <a:outerShdw blurRad="38100" dist="38100" dir="2700000" algn="tl">
                    <a:srgbClr val="000000">
                      <a:alpha val="43137"/>
                    </a:srgbClr>
                  </a:outerShdw>
                </a:effectLst>
              </a:rPr>
              <a:t>We have a good 4-year furniture sales data</a:t>
            </a:r>
            <a:r>
              <a:rPr lang="en-US" sz="2800" dirty="0" smtClean="0">
                <a:effectLst>
                  <a:outerShdw blurRad="38100" dist="38100" dir="2700000" algn="tl">
                    <a:srgbClr val="000000">
                      <a:alpha val="43137"/>
                    </a:srgbClr>
                  </a:outerShdw>
                </a:effectLst>
              </a:rPr>
              <a:t>.</a:t>
            </a:r>
          </a:p>
          <a:p>
            <a:endParaRPr lang="en-US" sz="2000" b="1" i="1" dirty="0" smtClean="0">
              <a:effectLst>
                <a:outerShdw blurRad="38100" dist="38100" dir="2700000" algn="tl">
                  <a:srgbClr val="000000">
                    <a:alpha val="43137"/>
                  </a:srgbClr>
                </a:outerShdw>
              </a:effectLst>
            </a:endParaRPr>
          </a:p>
          <a:p>
            <a:pPr marL="134801" indent="0">
              <a:buNone/>
            </a:pPr>
            <a:r>
              <a:rPr lang="en-US" sz="2000" b="1" dirty="0" smtClean="0">
                <a:effectLst>
                  <a:outerShdw blurRad="38100" dist="38100" dir="2700000" algn="tl">
                    <a:srgbClr val="000000">
                      <a:alpha val="43137"/>
                    </a:srgbClr>
                  </a:outerShdw>
                </a:effectLst>
              </a:rPr>
              <a:t>Timestamp</a:t>
            </a:r>
            <a:r>
              <a:rPr lang="en-US" sz="2000" b="1" dirty="0">
                <a:effectLst>
                  <a:outerShdw blurRad="38100" dist="38100" dir="2700000" algn="tl">
                    <a:srgbClr val="000000">
                      <a:alpha val="43137"/>
                    </a:srgbClr>
                  </a:outerShdw>
                </a:effectLst>
              </a:rPr>
              <a:t>(‘2014–01–06 00:00:00</a:t>
            </a:r>
            <a:r>
              <a:rPr lang="en-US" sz="2000" b="1" dirty="0" smtClean="0">
                <a:effectLst>
                  <a:outerShdw blurRad="38100" dist="38100" dir="2700000" algn="tl">
                    <a:srgbClr val="000000">
                      <a:alpha val="43137"/>
                    </a:srgbClr>
                  </a:outerShdw>
                </a:effectLst>
              </a:rPr>
              <a:t>’) To Timestamp</a:t>
            </a:r>
            <a:r>
              <a:rPr lang="en-US" sz="2000" b="1" dirty="0">
                <a:effectLst>
                  <a:outerShdw blurRad="38100" dist="38100" dir="2700000" algn="tl">
                    <a:srgbClr val="000000">
                      <a:alpha val="43137"/>
                    </a:srgbClr>
                  </a:outerShdw>
                </a:effectLst>
              </a:rPr>
              <a:t>(‘2017–12–30 00:00:00’)</a:t>
            </a:r>
            <a:endParaRPr lang="en-US" sz="20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955868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484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901" y="1143000"/>
            <a:ext cx="10698480" cy="1209040"/>
          </a:xfrm>
        </p:spPr>
        <p:txBody>
          <a:bodyPr>
            <a:normAutofit fontScale="90000"/>
          </a:bodyPr>
          <a:lstStyle/>
          <a:p>
            <a:r>
              <a:rPr lang="en-US" sz="5400" dirty="0">
                <a:effectLst>
                  <a:outerShdw blurRad="38100" dist="38100" dir="2700000" algn="tl">
                    <a:srgbClr val="000000">
                      <a:alpha val="43137"/>
                    </a:srgbClr>
                  </a:outerShdw>
                </a:effectLst>
                <a:latin typeface="Cambria" pitchFamily="18" charset="0"/>
              </a:rPr>
              <a:t>4. Remove Unnecessary Columns</a:t>
            </a:r>
            <a:br>
              <a:rPr lang="en-US" sz="5400" dirty="0">
                <a:effectLst>
                  <a:outerShdw blurRad="38100" dist="38100" dir="2700000" algn="tl">
                    <a:srgbClr val="000000">
                      <a:alpha val="43137"/>
                    </a:srgbClr>
                  </a:outerShdw>
                </a:effectLst>
                <a:latin typeface="Cambria" pitchFamily="18" charset="0"/>
              </a:rPr>
            </a:br>
            <a:r>
              <a:rPr lang="en-US" sz="5400" dirty="0">
                <a:effectLst>
                  <a:outerShdw blurRad="38100" dist="38100" dir="2700000" algn="tl">
                    <a:srgbClr val="000000">
                      <a:alpha val="43137"/>
                    </a:srgbClr>
                  </a:outerShdw>
                </a:effectLst>
                <a:latin typeface="Cambria" pitchFamily="18" charset="0"/>
              </a:rPr>
              <a:t>5. Sort Values By Date</a:t>
            </a:r>
            <a:br>
              <a:rPr lang="en-US" sz="5400" dirty="0">
                <a:effectLst>
                  <a:outerShdw blurRad="38100" dist="38100" dir="2700000" algn="tl">
                    <a:srgbClr val="000000">
                      <a:alpha val="43137"/>
                    </a:srgbClr>
                  </a:outerShdw>
                </a:effectLst>
                <a:latin typeface="Cambria" pitchFamily="18" charset="0"/>
              </a:rPr>
            </a:br>
            <a:endParaRPr lang="en-US" dirty="0"/>
          </a:p>
        </p:txBody>
      </p:sp>
      <p:sp>
        <p:nvSpPr>
          <p:cNvPr id="3" name="Content Placeholder 2"/>
          <p:cNvSpPr>
            <a:spLocks noGrp="1"/>
          </p:cNvSpPr>
          <p:nvPr>
            <p:ph idx="1"/>
          </p:nvPr>
        </p:nvSpPr>
        <p:spPr/>
        <p:txBody>
          <a:bodyPr>
            <a:normAutofit/>
          </a:bodyPr>
          <a:lstStyle/>
          <a:p>
            <a:r>
              <a:rPr lang="en-US" sz="2000" dirty="0">
                <a:effectLst>
                  <a:outerShdw blurRad="38100" dist="38100" dir="2700000" algn="tl">
                    <a:srgbClr val="000000">
                      <a:alpha val="43137"/>
                    </a:srgbClr>
                  </a:outerShdw>
                </a:effectLst>
              </a:rPr>
              <a:t>This step includes removing columns we do not </a:t>
            </a:r>
            <a:r>
              <a:rPr lang="en-US" sz="2000" dirty="0" smtClean="0">
                <a:effectLst>
                  <a:outerShdw blurRad="38100" dist="38100" dir="2700000" algn="tl">
                    <a:srgbClr val="000000">
                      <a:alpha val="43137"/>
                    </a:srgbClr>
                  </a:outerShdw>
                </a:effectLst>
              </a:rPr>
              <a:t>need . After Removed Now we have Two </a:t>
            </a:r>
          </a:p>
          <a:p>
            <a:r>
              <a:rPr lang="en-US" sz="2000" dirty="0" smtClean="0">
                <a:effectLst>
                  <a:outerShdw blurRad="38100" dist="38100" dir="2700000" algn="tl">
                    <a:srgbClr val="000000">
                      <a:alpha val="43137"/>
                    </a:srgbClr>
                  </a:outerShdw>
                </a:effectLst>
              </a:rPr>
              <a:t>Columns ‘Order Date’ and ‘Sales’. And also Sort Order Date.</a:t>
            </a:r>
            <a:endParaRPr lang="en-US" sz="20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1038024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12" y="5067300"/>
            <a:ext cx="10361044"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9198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1569</TotalTime>
  <Words>878</Words>
  <Application>Microsoft Office PowerPoint</Application>
  <PresentationFormat>Custom</PresentationFormat>
  <Paragraphs>90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Urban</vt:lpstr>
      <vt:lpstr>My Introduction</vt:lpstr>
      <vt:lpstr>Time Series</vt:lpstr>
      <vt:lpstr>Should Have Knowledge of</vt:lpstr>
      <vt:lpstr>Data Look like  There is many Columns But we will use only two columns ‘Order Date’ and Sales Of Furniture Category.</vt:lpstr>
      <vt:lpstr>Case Study Approached</vt:lpstr>
      <vt:lpstr>1. Import Libraries </vt:lpstr>
      <vt:lpstr>2. Filter Data By Categories </vt:lpstr>
      <vt:lpstr>3. Check Range of Data  </vt:lpstr>
      <vt:lpstr>4. Remove Unnecessary Columns 5. Sort Values By Date </vt:lpstr>
      <vt:lpstr> 6. Check Missing Values  </vt:lpstr>
      <vt:lpstr>7. Grouping the Data </vt:lpstr>
      <vt:lpstr>8. Set Index Date </vt:lpstr>
      <vt:lpstr>9. Resampling </vt:lpstr>
      <vt:lpstr>10. Visualize The Our Category</vt:lpstr>
      <vt:lpstr>11. Visualize with Decomposition  </vt:lpstr>
      <vt:lpstr>PowerPoint Presentation</vt:lpstr>
      <vt:lpstr>12. ARIMA Model </vt:lpstr>
      <vt:lpstr>13. Model Parameters </vt:lpstr>
      <vt:lpstr>14. Find The Optimal Parameters </vt:lpstr>
      <vt:lpstr>Output </vt:lpstr>
      <vt:lpstr>15. Fitting ARIMA Model </vt:lpstr>
      <vt:lpstr>16. Model Diagnostics </vt:lpstr>
      <vt:lpstr>17. Validate/Test The Model </vt:lpstr>
      <vt:lpstr>The line plot is showing the observed values compared to the rolling forecast predictions. Overall, our forecasts align with the true values very well, showing an upward trend starts from the beginning of the year and captured the seasonality toward the end of the year.</vt:lpstr>
      <vt:lpstr>18. Calculate MSE -In statistics, the mean squared error (MSE) of an estimator measures the average of the squares of the errors — that is, the average squared difference between the estimated values and what is estimated. The MSE is a measure of the quality of an estimator — it is always non-negative, and the smaller the MSE, the closer we are to finding the line of best fit. 19. Calculate RMSE - Root Mean Square Error (RMSE) tells us that our model was able to forecast the average daily furniture sales in the test set within 151.64 of the real sales. Our furniture daily sales range from around 400 to over 1200. In my opinion, this is a pretty good model so far.  </vt:lpstr>
      <vt:lpstr>20. Produce and Visualize Forecasts </vt:lpstr>
      <vt:lpstr>Our model clearly captured furniture sales seasonality. As we forecast further out into the future, it is natural for us to become less confident in our values. This is reflected by the confidence intervals generated by our model, which grow larger as we move further out into the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dc:creator>
  <cp:lastModifiedBy>arvind</cp:lastModifiedBy>
  <cp:revision>42</cp:revision>
  <dcterms:created xsi:type="dcterms:W3CDTF">2019-12-02T14:54:58Z</dcterms:created>
  <dcterms:modified xsi:type="dcterms:W3CDTF">2019-12-11T16:45:51Z</dcterms:modified>
</cp:coreProperties>
</file>