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Proxima Nova"/>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C71DFD2-E876-48E8-9BB7-FCE2FBBF96D0}">
  <a:tblStyle styleId="{1C71DFD2-E876-48E8-9BB7-FCE2FBBF96D0}"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roximaNova-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ProximaNova-italic.fntdata"/><Relationship Id="rId14" Type="http://schemas.openxmlformats.org/officeDocument/2006/relationships/slide" Target="slides/slide8.xml"/><Relationship Id="rId36" Type="http://schemas.openxmlformats.org/officeDocument/2006/relationships/font" Target="fonts/ProximaNova-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ProximaNova-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ed39c27534_0_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ed39c27534_0_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ed39c27534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ed39c27534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ed39c27534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ed39c27534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ed39c27534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ed39c27534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ed39c27534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ed39c27534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ed39c27534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ed39c27534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ed39c27abf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ed39c27abf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ed39c27abf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ed39c27abf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ed39c27534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ed39c27534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ed39c27534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ed39c27534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ed39c27534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ed39c27534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ed39c27534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ed39c27534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ed39c27abf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ed39c27abf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ed39c27abf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ed39c27abf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ed39c27534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ed39c27534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ed39c27abf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ed39c27abf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ed39c27534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ed39c27534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ed39c27abf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ed39c27abf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ed39c27534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ed39c27534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ed39c27534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ed39c27534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ed39c27534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ed39c27534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ed39c27534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ed39c27534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ed39c27534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ed39c27534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ed39c27534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ed39c27534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ed39c27534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ed39c27534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ed39c27534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ed39c27534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ed39c27534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ed39c27534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8.png"/><Relationship Id="rId4" Type="http://schemas.openxmlformats.org/officeDocument/2006/relationships/image" Target="../media/image31.png"/><Relationship Id="rId5" Type="http://schemas.openxmlformats.org/officeDocument/2006/relationships/image" Target="../media/image21.png"/><Relationship Id="rId6"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FIFA24 - Regression Analysis and Player Value Prediction</a:t>
            </a:r>
            <a:endParaRPr/>
          </a:p>
        </p:txBody>
      </p:sp>
      <p:sp>
        <p:nvSpPr>
          <p:cNvPr id="60" name="Google Shape;60;p13"/>
          <p:cNvSpPr txBox="1"/>
          <p:nvPr/>
        </p:nvSpPr>
        <p:spPr>
          <a:xfrm>
            <a:off x="5529575" y="3924225"/>
            <a:ext cx="3483000" cy="11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accent3"/>
              </a:solidFill>
              <a:latin typeface="Proxima Nova"/>
              <a:ea typeface="Proxima Nova"/>
              <a:cs typeface="Proxima Nova"/>
              <a:sym typeface="Proxima Nova"/>
            </a:endParaRPr>
          </a:p>
        </p:txBody>
      </p:sp>
      <p:pic>
        <p:nvPicPr>
          <p:cNvPr id="61" name="Google Shape;61;p13"/>
          <p:cNvPicPr preferRelativeResize="0"/>
          <p:nvPr/>
        </p:nvPicPr>
        <p:blipFill>
          <a:blip r:embed="rId3">
            <a:alphaModFix/>
          </a:blip>
          <a:stretch>
            <a:fillRect/>
          </a:stretch>
        </p:blipFill>
        <p:spPr>
          <a:xfrm>
            <a:off x="5760775" y="3290450"/>
            <a:ext cx="2872775" cy="1241400"/>
          </a:xfrm>
          <a:prstGeom prst="rect">
            <a:avLst/>
          </a:prstGeom>
          <a:noFill/>
          <a:ln>
            <a:noFill/>
          </a:ln>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Player’s Age Vs Value</a:t>
            </a:r>
            <a:endParaRPr>
              <a:latin typeface="Times New Roman"/>
              <a:ea typeface="Times New Roman"/>
              <a:cs typeface="Times New Roman"/>
              <a:sym typeface="Times New Roman"/>
            </a:endParaRPr>
          </a:p>
        </p:txBody>
      </p:sp>
      <p:pic>
        <p:nvPicPr>
          <p:cNvPr id="118" name="Google Shape;118;p22"/>
          <p:cNvPicPr preferRelativeResize="0"/>
          <p:nvPr/>
        </p:nvPicPr>
        <p:blipFill>
          <a:blip r:embed="rId3">
            <a:alphaModFix/>
          </a:blip>
          <a:stretch>
            <a:fillRect/>
          </a:stretch>
        </p:blipFill>
        <p:spPr>
          <a:xfrm>
            <a:off x="1604338" y="572700"/>
            <a:ext cx="5935325" cy="4498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535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Scatterplots of some other features against Player Value</a:t>
            </a:r>
            <a:endParaRPr>
              <a:latin typeface="Times New Roman"/>
              <a:ea typeface="Times New Roman"/>
              <a:cs typeface="Times New Roman"/>
              <a:sym typeface="Times New Roman"/>
            </a:endParaRPr>
          </a:p>
        </p:txBody>
      </p:sp>
      <p:pic>
        <p:nvPicPr>
          <p:cNvPr id="124" name="Google Shape;124;p23"/>
          <p:cNvPicPr preferRelativeResize="0"/>
          <p:nvPr/>
        </p:nvPicPr>
        <p:blipFill>
          <a:blip r:embed="rId3">
            <a:alphaModFix/>
          </a:blip>
          <a:stretch>
            <a:fillRect/>
          </a:stretch>
        </p:blipFill>
        <p:spPr>
          <a:xfrm>
            <a:off x="1172738" y="626200"/>
            <a:ext cx="6798521" cy="4517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262750" y="371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Correlation Heatmap</a:t>
            </a:r>
            <a:endParaRPr>
              <a:latin typeface="Times New Roman"/>
              <a:ea typeface="Times New Roman"/>
              <a:cs typeface="Times New Roman"/>
              <a:sym typeface="Times New Roman"/>
            </a:endParaRPr>
          </a:p>
        </p:txBody>
      </p:sp>
      <p:pic>
        <p:nvPicPr>
          <p:cNvPr id="130" name="Google Shape;130;p24"/>
          <p:cNvPicPr preferRelativeResize="0"/>
          <p:nvPr/>
        </p:nvPicPr>
        <p:blipFill>
          <a:blip r:embed="rId3">
            <a:alphaModFix/>
          </a:blip>
          <a:stretch>
            <a:fillRect/>
          </a:stretch>
        </p:blipFill>
        <p:spPr>
          <a:xfrm>
            <a:off x="2471924" y="609875"/>
            <a:ext cx="4200152" cy="4387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265500" y="1816950"/>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Feature Engineering</a:t>
            </a:r>
            <a:endParaRPr>
              <a:latin typeface="Times New Roman"/>
              <a:ea typeface="Times New Roman"/>
              <a:cs typeface="Times New Roman"/>
              <a:sym typeface="Times New Roman"/>
            </a:endParaRPr>
          </a:p>
        </p:txBody>
      </p:sp>
      <p:sp>
        <p:nvSpPr>
          <p:cNvPr id="136" name="Google Shape;136;p2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Feature Selection with Ridge Regularization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Feature Selection based on attribute Significance from Hypothesis Testing</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Feature Reduction with PCA</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Modelling</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Modelling</a:t>
            </a:r>
            <a:endParaRPr>
              <a:latin typeface="Times New Roman"/>
              <a:ea typeface="Times New Roman"/>
              <a:cs typeface="Times New Roman"/>
              <a:sym typeface="Times New Roman"/>
            </a:endParaRPr>
          </a:p>
        </p:txBody>
      </p:sp>
      <p:sp>
        <p:nvSpPr>
          <p:cNvPr id="147" name="Google Shape;147;p27"/>
          <p:cNvSpPr txBox="1"/>
          <p:nvPr/>
        </p:nvSpPr>
        <p:spPr>
          <a:xfrm>
            <a:off x="0" y="1136900"/>
            <a:ext cx="3029700" cy="425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3"/>
              </a:buClr>
              <a:buSzPts val="1200"/>
              <a:buFont typeface="Times New Roman"/>
              <a:buChar char="●"/>
            </a:pPr>
            <a:r>
              <a:rPr lang="en" sz="1200">
                <a:latin typeface="Times New Roman"/>
                <a:ea typeface="Times New Roman"/>
                <a:cs typeface="Times New Roman"/>
                <a:sym typeface="Times New Roman"/>
              </a:rPr>
              <a:t>Linear-Regression(scikit-learn)</a:t>
            </a:r>
            <a:endParaRPr sz="1200">
              <a:solidFill>
                <a:schemeClr val="accent3"/>
              </a:solidFill>
              <a:latin typeface="Times New Roman"/>
              <a:ea typeface="Times New Roman"/>
              <a:cs typeface="Times New Roman"/>
              <a:sym typeface="Times New Roman"/>
            </a:endParaRPr>
          </a:p>
        </p:txBody>
      </p:sp>
      <p:pic>
        <p:nvPicPr>
          <p:cNvPr id="148" name="Google Shape;148;p27"/>
          <p:cNvPicPr preferRelativeResize="0"/>
          <p:nvPr/>
        </p:nvPicPr>
        <p:blipFill>
          <a:blip r:embed="rId3">
            <a:alphaModFix/>
          </a:blip>
          <a:stretch>
            <a:fillRect/>
          </a:stretch>
        </p:blipFill>
        <p:spPr>
          <a:xfrm>
            <a:off x="3785325" y="630275"/>
            <a:ext cx="4272425" cy="2064575"/>
          </a:xfrm>
          <a:prstGeom prst="rect">
            <a:avLst/>
          </a:prstGeom>
          <a:noFill/>
          <a:ln>
            <a:noFill/>
          </a:ln>
        </p:spPr>
      </p:pic>
      <p:graphicFrame>
        <p:nvGraphicFramePr>
          <p:cNvPr id="149" name="Google Shape;149;p27"/>
          <p:cNvGraphicFramePr/>
          <p:nvPr/>
        </p:nvGraphicFramePr>
        <p:xfrm>
          <a:off x="537850" y="1562600"/>
          <a:ext cx="3000000" cy="3000000"/>
        </p:xfrm>
        <a:graphic>
          <a:graphicData uri="http://schemas.openxmlformats.org/drawingml/2006/table">
            <a:tbl>
              <a:tblPr>
                <a:noFill/>
                <a:tableStyleId>{1C71DFD2-E876-48E8-9BB7-FCE2FBBF96D0}</a:tableStyleId>
              </a:tblPr>
              <a:tblGrid>
                <a:gridCol w="1441675"/>
                <a:gridCol w="1491425"/>
              </a:tblGrid>
              <a:tr h="156000">
                <a:tc>
                  <a:txBody>
                    <a:bodyPr/>
                    <a:lstStyle/>
                    <a:p>
                      <a:pPr indent="0" lvl="0" marL="0" rtl="0" algn="l">
                        <a:spcBef>
                          <a:spcPts val="0"/>
                        </a:spcBef>
                        <a:spcAft>
                          <a:spcPts val="0"/>
                        </a:spcAft>
                        <a:buNone/>
                      </a:pPr>
                      <a:r>
                        <a:rPr b="1" lang="en" sz="1200">
                          <a:latin typeface="Calibri"/>
                          <a:ea typeface="Calibri"/>
                          <a:cs typeface="Calibri"/>
                          <a:sym typeface="Calibri"/>
                        </a:rPr>
                        <a:t>RMSE</a:t>
                      </a:r>
                      <a:endParaRPr b="1"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b="1" lang="en" sz="1200">
                          <a:latin typeface="Calibri"/>
                          <a:ea typeface="Calibri"/>
                          <a:cs typeface="Calibri"/>
                          <a:sym typeface="Calibri"/>
                        </a:rPr>
                        <a:t>R^2</a:t>
                      </a:r>
                      <a:endParaRPr b="1" sz="1200">
                        <a:latin typeface="Calibri"/>
                        <a:ea typeface="Calibri"/>
                        <a:cs typeface="Calibri"/>
                        <a:sym typeface="Calibri"/>
                      </a:endParaRPr>
                    </a:p>
                  </a:txBody>
                  <a:tcPr marT="63500" marB="63500" marR="63500" marL="63500"/>
                </a:tc>
              </a:tr>
              <a:tr h="232175">
                <a:tc>
                  <a:txBody>
                    <a:bodyPr/>
                    <a:lstStyle/>
                    <a:p>
                      <a:pPr indent="0" lvl="0" marL="0" rtl="0" algn="l">
                        <a:spcBef>
                          <a:spcPts val="0"/>
                        </a:spcBef>
                        <a:spcAft>
                          <a:spcPts val="0"/>
                        </a:spcAft>
                        <a:buNone/>
                      </a:pPr>
                      <a:r>
                        <a:rPr lang="en" sz="1000">
                          <a:latin typeface="Calibri"/>
                          <a:ea typeface="Calibri"/>
                          <a:cs typeface="Calibri"/>
                          <a:sym typeface="Calibri"/>
                        </a:rPr>
                        <a:t>3.233079991126887</a:t>
                      </a:r>
                      <a:endParaRPr sz="10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000">
                          <a:latin typeface="Calibri"/>
                          <a:ea typeface="Calibri"/>
                          <a:cs typeface="Calibri"/>
                          <a:sym typeface="Calibri"/>
                        </a:rPr>
                        <a:t>0.3896136375378023</a:t>
                      </a:r>
                      <a:endParaRPr sz="1000">
                        <a:latin typeface="Calibri"/>
                        <a:ea typeface="Calibri"/>
                        <a:cs typeface="Calibri"/>
                        <a:sym typeface="Calibri"/>
                      </a:endParaRPr>
                    </a:p>
                  </a:txBody>
                  <a:tcPr marT="63500" marB="63500" marR="63500" marL="63500"/>
                </a:tc>
              </a:tr>
            </a:tbl>
          </a:graphicData>
        </a:graphic>
      </p:graphicFrame>
      <p:sp>
        <p:nvSpPr>
          <p:cNvPr id="150" name="Google Shape;150;p27"/>
          <p:cNvSpPr txBox="1"/>
          <p:nvPr/>
        </p:nvSpPr>
        <p:spPr>
          <a:xfrm>
            <a:off x="0" y="2694850"/>
            <a:ext cx="3114300" cy="3852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700"/>
              </a:spcBef>
              <a:spcAft>
                <a:spcPts val="0"/>
              </a:spcAft>
              <a:buClr>
                <a:srgbClr val="212121"/>
              </a:buClr>
              <a:buSzPts val="1200"/>
              <a:buFont typeface="Times New Roman"/>
              <a:buChar char="●"/>
            </a:pPr>
            <a:r>
              <a:rPr lang="en" sz="1200">
                <a:solidFill>
                  <a:srgbClr val="212121"/>
                </a:solidFill>
                <a:latin typeface="Times New Roman"/>
                <a:ea typeface="Times New Roman"/>
                <a:cs typeface="Times New Roman"/>
                <a:sym typeface="Times New Roman"/>
              </a:rPr>
              <a:t>Ordinary Least Squares Estimation</a:t>
            </a:r>
            <a:endParaRPr sz="1800">
              <a:solidFill>
                <a:schemeClr val="accent3"/>
              </a:solidFill>
              <a:latin typeface="Times New Roman"/>
              <a:ea typeface="Times New Roman"/>
              <a:cs typeface="Times New Roman"/>
              <a:sym typeface="Times New Roman"/>
            </a:endParaRPr>
          </a:p>
        </p:txBody>
      </p:sp>
      <p:graphicFrame>
        <p:nvGraphicFramePr>
          <p:cNvPr id="151" name="Google Shape;151;p27"/>
          <p:cNvGraphicFramePr/>
          <p:nvPr/>
        </p:nvGraphicFramePr>
        <p:xfrm>
          <a:off x="537850" y="3019275"/>
          <a:ext cx="3000000" cy="3000000"/>
        </p:xfrm>
        <a:graphic>
          <a:graphicData uri="http://schemas.openxmlformats.org/drawingml/2006/table">
            <a:tbl>
              <a:tblPr>
                <a:noFill/>
                <a:tableStyleId>{1C71DFD2-E876-48E8-9BB7-FCE2FBBF96D0}</a:tableStyleId>
              </a:tblPr>
              <a:tblGrid>
                <a:gridCol w="1344375"/>
                <a:gridCol w="1588725"/>
              </a:tblGrid>
              <a:tr h="324125">
                <a:tc>
                  <a:txBody>
                    <a:bodyPr/>
                    <a:lstStyle/>
                    <a:p>
                      <a:pPr indent="0" lvl="0" marL="0" rtl="0" algn="l">
                        <a:spcBef>
                          <a:spcPts val="0"/>
                        </a:spcBef>
                        <a:spcAft>
                          <a:spcPts val="0"/>
                        </a:spcAft>
                        <a:buNone/>
                      </a:pPr>
                      <a:r>
                        <a:rPr b="1" lang="en" sz="1200">
                          <a:latin typeface="Calibri"/>
                          <a:ea typeface="Calibri"/>
                          <a:cs typeface="Calibri"/>
                          <a:sym typeface="Calibri"/>
                        </a:rPr>
                        <a:t>RMSE</a:t>
                      </a:r>
                      <a:endParaRPr sz="8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b="1" lang="en" sz="1200">
                          <a:latin typeface="Calibri"/>
                          <a:ea typeface="Calibri"/>
                          <a:cs typeface="Calibri"/>
                          <a:sym typeface="Calibri"/>
                        </a:rPr>
                        <a:t>R^2</a:t>
                      </a:r>
                      <a:endParaRPr sz="800">
                        <a:latin typeface="Calibri"/>
                        <a:ea typeface="Calibri"/>
                        <a:cs typeface="Calibri"/>
                        <a:sym typeface="Calibri"/>
                      </a:endParaRPr>
                    </a:p>
                  </a:txBody>
                  <a:tcPr marT="63500" marB="63500" marR="63500" marL="63500"/>
                </a:tc>
              </a:tr>
              <a:tr h="276500">
                <a:tc>
                  <a:txBody>
                    <a:bodyPr/>
                    <a:lstStyle/>
                    <a:p>
                      <a:pPr indent="0" lvl="0" marL="0" rtl="0" algn="l">
                        <a:spcBef>
                          <a:spcPts val="0"/>
                        </a:spcBef>
                        <a:spcAft>
                          <a:spcPts val="0"/>
                        </a:spcAft>
                        <a:buNone/>
                      </a:pPr>
                      <a:r>
                        <a:rPr lang="en" sz="800">
                          <a:latin typeface="Calibri"/>
                          <a:ea typeface="Calibri"/>
                          <a:cs typeface="Calibri"/>
                          <a:sym typeface="Calibri"/>
                        </a:rPr>
                        <a:t>3.222857346243236</a:t>
                      </a:r>
                      <a:endParaRPr sz="8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800">
                          <a:latin typeface="Calibri"/>
                          <a:ea typeface="Calibri"/>
                          <a:cs typeface="Calibri"/>
                          <a:sym typeface="Calibri"/>
                        </a:rPr>
                        <a:t>0.489</a:t>
                      </a:r>
                      <a:endParaRPr sz="800">
                        <a:latin typeface="Calibri"/>
                        <a:ea typeface="Calibri"/>
                        <a:cs typeface="Calibri"/>
                        <a:sym typeface="Calibri"/>
                      </a:endParaRPr>
                    </a:p>
                  </a:txBody>
                  <a:tcPr marT="63500" marB="63500" marR="63500" marL="63500"/>
                </a:tc>
              </a:tr>
            </a:tbl>
          </a:graphicData>
        </a:graphic>
      </p:graphicFrame>
      <p:pic>
        <p:nvPicPr>
          <p:cNvPr id="152" name="Google Shape;152;p27"/>
          <p:cNvPicPr preferRelativeResize="0"/>
          <p:nvPr/>
        </p:nvPicPr>
        <p:blipFill>
          <a:blip r:embed="rId4">
            <a:alphaModFix/>
          </a:blip>
          <a:stretch>
            <a:fillRect/>
          </a:stretch>
        </p:blipFill>
        <p:spPr>
          <a:xfrm>
            <a:off x="3947025" y="2806725"/>
            <a:ext cx="4110725" cy="2143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Modelling</a:t>
            </a:r>
            <a:endParaRPr>
              <a:latin typeface="Times New Roman"/>
              <a:ea typeface="Times New Roman"/>
              <a:cs typeface="Times New Roman"/>
              <a:sym typeface="Times New Roman"/>
            </a:endParaRPr>
          </a:p>
        </p:txBody>
      </p:sp>
      <p:sp>
        <p:nvSpPr>
          <p:cNvPr id="158" name="Google Shape;158;p28"/>
          <p:cNvSpPr txBox="1"/>
          <p:nvPr/>
        </p:nvSpPr>
        <p:spPr>
          <a:xfrm>
            <a:off x="0" y="1136900"/>
            <a:ext cx="3029700" cy="425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3"/>
              </a:buClr>
              <a:buSzPts val="1200"/>
              <a:buFont typeface="Times New Roman"/>
              <a:buChar char="●"/>
            </a:pPr>
            <a:r>
              <a:rPr lang="en" sz="1200">
                <a:latin typeface="Times New Roman"/>
                <a:ea typeface="Times New Roman"/>
                <a:cs typeface="Times New Roman"/>
                <a:sym typeface="Times New Roman"/>
              </a:rPr>
              <a:t>OLS with log Transformation</a:t>
            </a:r>
            <a:endParaRPr sz="1200">
              <a:solidFill>
                <a:schemeClr val="accent3"/>
              </a:solidFill>
              <a:latin typeface="Times New Roman"/>
              <a:ea typeface="Times New Roman"/>
              <a:cs typeface="Times New Roman"/>
              <a:sym typeface="Times New Roman"/>
            </a:endParaRPr>
          </a:p>
        </p:txBody>
      </p:sp>
      <p:graphicFrame>
        <p:nvGraphicFramePr>
          <p:cNvPr id="159" name="Google Shape;159;p28"/>
          <p:cNvGraphicFramePr/>
          <p:nvPr/>
        </p:nvGraphicFramePr>
        <p:xfrm>
          <a:off x="537850" y="1562600"/>
          <a:ext cx="3000000" cy="3000000"/>
        </p:xfrm>
        <a:graphic>
          <a:graphicData uri="http://schemas.openxmlformats.org/drawingml/2006/table">
            <a:tbl>
              <a:tblPr>
                <a:noFill/>
                <a:tableStyleId>{1C71DFD2-E876-48E8-9BB7-FCE2FBBF96D0}</a:tableStyleId>
              </a:tblPr>
              <a:tblGrid>
                <a:gridCol w="1441675"/>
                <a:gridCol w="1491425"/>
              </a:tblGrid>
              <a:tr h="156000">
                <a:tc>
                  <a:txBody>
                    <a:bodyPr/>
                    <a:lstStyle/>
                    <a:p>
                      <a:pPr indent="0" lvl="0" marL="0" rtl="0" algn="l">
                        <a:spcBef>
                          <a:spcPts val="0"/>
                        </a:spcBef>
                        <a:spcAft>
                          <a:spcPts val="0"/>
                        </a:spcAft>
                        <a:buNone/>
                      </a:pPr>
                      <a:r>
                        <a:rPr b="1" lang="en" sz="1200">
                          <a:latin typeface="Calibri"/>
                          <a:ea typeface="Calibri"/>
                          <a:cs typeface="Calibri"/>
                          <a:sym typeface="Calibri"/>
                        </a:rPr>
                        <a:t>RMSE</a:t>
                      </a:r>
                      <a:endParaRPr b="1"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b="1" lang="en" sz="1200">
                          <a:latin typeface="Calibri"/>
                          <a:ea typeface="Calibri"/>
                          <a:cs typeface="Calibri"/>
                          <a:sym typeface="Calibri"/>
                        </a:rPr>
                        <a:t>R^2</a:t>
                      </a:r>
                      <a:endParaRPr b="1" sz="1200">
                        <a:latin typeface="Calibri"/>
                        <a:ea typeface="Calibri"/>
                        <a:cs typeface="Calibri"/>
                        <a:sym typeface="Calibri"/>
                      </a:endParaRPr>
                    </a:p>
                  </a:txBody>
                  <a:tcPr marT="63500" marB="63500" marR="63500" marL="63500"/>
                </a:tc>
              </a:tr>
              <a:tr h="232175">
                <a:tc>
                  <a:txBody>
                    <a:bodyPr/>
                    <a:lstStyle/>
                    <a:p>
                      <a:pPr indent="0" lvl="0" marL="0" rtl="0" algn="l">
                        <a:spcBef>
                          <a:spcPts val="0"/>
                        </a:spcBef>
                        <a:spcAft>
                          <a:spcPts val="0"/>
                        </a:spcAft>
                        <a:buNone/>
                      </a:pPr>
                      <a:r>
                        <a:rPr lang="en" sz="800">
                          <a:latin typeface="Calibri"/>
                          <a:ea typeface="Calibri"/>
                          <a:cs typeface="Calibri"/>
                          <a:sym typeface="Calibri"/>
                        </a:rPr>
                        <a:t>4.723467923706853</a:t>
                      </a:r>
                      <a:endParaRPr sz="10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800">
                          <a:latin typeface="Calibri"/>
                          <a:ea typeface="Calibri"/>
                          <a:cs typeface="Calibri"/>
                          <a:sym typeface="Calibri"/>
                        </a:rPr>
                        <a:t>0.825</a:t>
                      </a:r>
                      <a:endParaRPr sz="1000">
                        <a:latin typeface="Calibri"/>
                        <a:ea typeface="Calibri"/>
                        <a:cs typeface="Calibri"/>
                        <a:sym typeface="Calibri"/>
                      </a:endParaRPr>
                    </a:p>
                  </a:txBody>
                  <a:tcPr marT="63500" marB="63500" marR="63500" marL="63500"/>
                </a:tc>
              </a:tr>
            </a:tbl>
          </a:graphicData>
        </a:graphic>
      </p:graphicFrame>
      <p:sp>
        <p:nvSpPr>
          <p:cNvPr id="160" name="Google Shape;160;p28"/>
          <p:cNvSpPr txBox="1"/>
          <p:nvPr/>
        </p:nvSpPr>
        <p:spPr>
          <a:xfrm>
            <a:off x="0" y="2694850"/>
            <a:ext cx="3114300" cy="385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212121"/>
              </a:buClr>
              <a:buSzPts val="1200"/>
              <a:buFont typeface="Times New Roman"/>
              <a:buChar char="●"/>
            </a:pPr>
            <a:r>
              <a:rPr lang="en" sz="1200">
                <a:latin typeface="Times New Roman"/>
                <a:ea typeface="Times New Roman"/>
                <a:cs typeface="Times New Roman"/>
                <a:sym typeface="Times New Roman"/>
              </a:rPr>
              <a:t>OLS with box-cox Transformation</a:t>
            </a:r>
            <a:endParaRPr sz="1800">
              <a:solidFill>
                <a:schemeClr val="accent3"/>
              </a:solidFill>
              <a:latin typeface="Times New Roman"/>
              <a:ea typeface="Times New Roman"/>
              <a:cs typeface="Times New Roman"/>
              <a:sym typeface="Times New Roman"/>
            </a:endParaRPr>
          </a:p>
        </p:txBody>
      </p:sp>
      <p:graphicFrame>
        <p:nvGraphicFramePr>
          <p:cNvPr id="161" name="Google Shape;161;p28"/>
          <p:cNvGraphicFramePr/>
          <p:nvPr/>
        </p:nvGraphicFramePr>
        <p:xfrm>
          <a:off x="537850" y="3019275"/>
          <a:ext cx="3000000" cy="3000000"/>
        </p:xfrm>
        <a:graphic>
          <a:graphicData uri="http://schemas.openxmlformats.org/drawingml/2006/table">
            <a:tbl>
              <a:tblPr>
                <a:noFill/>
                <a:tableStyleId>{1C71DFD2-E876-48E8-9BB7-FCE2FBBF96D0}</a:tableStyleId>
              </a:tblPr>
              <a:tblGrid>
                <a:gridCol w="1344375"/>
                <a:gridCol w="1588725"/>
              </a:tblGrid>
              <a:tr h="324125">
                <a:tc>
                  <a:txBody>
                    <a:bodyPr/>
                    <a:lstStyle/>
                    <a:p>
                      <a:pPr indent="0" lvl="0" marL="0" rtl="0" algn="l">
                        <a:spcBef>
                          <a:spcPts val="0"/>
                        </a:spcBef>
                        <a:spcAft>
                          <a:spcPts val="0"/>
                        </a:spcAft>
                        <a:buNone/>
                      </a:pPr>
                      <a:r>
                        <a:rPr b="1" lang="en" sz="1200">
                          <a:latin typeface="Calibri"/>
                          <a:ea typeface="Calibri"/>
                          <a:cs typeface="Calibri"/>
                          <a:sym typeface="Calibri"/>
                        </a:rPr>
                        <a:t>RMSE</a:t>
                      </a:r>
                      <a:endParaRPr sz="8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b="1" lang="en" sz="1200">
                          <a:latin typeface="Calibri"/>
                          <a:ea typeface="Calibri"/>
                          <a:cs typeface="Calibri"/>
                          <a:sym typeface="Calibri"/>
                        </a:rPr>
                        <a:t>R^2</a:t>
                      </a:r>
                      <a:endParaRPr sz="800">
                        <a:latin typeface="Calibri"/>
                        <a:ea typeface="Calibri"/>
                        <a:cs typeface="Calibri"/>
                        <a:sym typeface="Calibri"/>
                      </a:endParaRPr>
                    </a:p>
                  </a:txBody>
                  <a:tcPr marT="63500" marB="63500" marR="63500" marL="63500"/>
                </a:tc>
              </a:tr>
              <a:tr h="276500">
                <a:tc>
                  <a:txBody>
                    <a:bodyPr/>
                    <a:lstStyle/>
                    <a:p>
                      <a:pPr indent="0" lvl="0" marL="0" rtl="0" algn="l">
                        <a:spcBef>
                          <a:spcPts val="0"/>
                        </a:spcBef>
                        <a:spcAft>
                          <a:spcPts val="0"/>
                        </a:spcAft>
                        <a:buNone/>
                      </a:pPr>
                      <a:r>
                        <a:rPr lang="en" sz="750">
                          <a:latin typeface="Calibri"/>
                          <a:ea typeface="Calibri"/>
                          <a:cs typeface="Calibri"/>
                          <a:sym typeface="Calibri"/>
                        </a:rPr>
                        <a:t>5.0443790758369955</a:t>
                      </a:r>
                      <a:endParaRPr sz="8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750">
                          <a:latin typeface="Calibri"/>
                          <a:ea typeface="Calibri"/>
                          <a:cs typeface="Calibri"/>
                          <a:sym typeface="Calibri"/>
                        </a:rPr>
                        <a:t>0.839</a:t>
                      </a:r>
                      <a:endParaRPr sz="800">
                        <a:latin typeface="Calibri"/>
                        <a:ea typeface="Calibri"/>
                        <a:cs typeface="Calibri"/>
                        <a:sym typeface="Calibri"/>
                      </a:endParaRPr>
                    </a:p>
                  </a:txBody>
                  <a:tcPr marT="63500" marB="63500" marR="63500" marL="63500"/>
                </a:tc>
              </a:tr>
            </a:tbl>
          </a:graphicData>
        </a:graphic>
      </p:graphicFrame>
      <p:pic>
        <p:nvPicPr>
          <p:cNvPr id="162" name="Google Shape;162;p28"/>
          <p:cNvPicPr preferRelativeResize="0"/>
          <p:nvPr/>
        </p:nvPicPr>
        <p:blipFill>
          <a:blip r:embed="rId3">
            <a:alphaModFix/>
          </a:blip>
          <a:stretch>
            <a:fillRect/>
          </a:stretch>
        </p:blipFill>
        <p:spPr>
          <a:xfrm>
            <a:off x="4057300" y="551000"/>
            <a:ext cx="4071374" cy="2143850"/>
          </a:xfrm>
          <a:prstGeom prst="rect">
            <a:avLst/>
          </a:prstGeom>
          <a:noFill/>
          <a:ln>
            <a:noFill/>
          </a:ln>
        </p:spPr>
      </p:pic>
      <p:pic>
        <p:nvPicPr>
          <p:cNvPr id="163" name="Google Shape;163;p28"/>
          <p:cNvPicPr preferRelativeResize="0"/>
          <p:nvPr/>
        </p:nvPicPr>
        <p:blipFill>
          <a:blip r:embed="rId4">
            <a:alphaModFix/>
          </a:blip>
          <a:stretch>
            <a:fillRect/>
          </a:stretch>
        </p:blipFill>
        <p:spPr>
          <a:xfrm>
            <a:off x="4057300" y="2847250"/>
            <a:ext cx="4071374" cy="2057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Modelling</a:t>
            </a:r>
            <a:endParaRPr/>
          </a:p>
        </p:txBody>
      </p:sp>
      <p:sp>
        <p:nvSpPr>
          <p:cNvPr id="169" name="Google Shape;169;p29"/>
          <p:cNvSpPr txBox="1"/>
          <p:nvPr/>
        </p:nvSpPr>
        <p:spPr>
          <a:xfrm>
            <a:off x="0" y="1136900"/>
            <a:ext cx="3029700" cy="425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3"/>
              </a:buClr>
              <a:buSzPts val="1200"/>
              <a:buFont typeface="Times New Roman"/>
              <a:buChar char="●"/>
            </a:pPr>
            <a:r>
              <a:rPr lang="en" sz="1200">
                <a:latin typeface="Times New Roman"/>
                <a:ea typeface="Times New Roman"/>
                <a:cs typeface="Times New Roman"/>
                <a:sym typeface="Times New Roman"/>
              </a:rPr>
              <a:t>Ridge Regression</a:t>
            </a:r>
            <a:endParaRPr sz="1200">
              <a:solidFill>
                <a:schemeClr val="accent3"/>
              </a:solidFill>
              <a:latin typeface="Times New Roman"/>
              <a:ea typeface="Times New Roman"/>
              <a:cs typeface="Times New Roman"/>
              <a:sym typeface="Times New Roman"/>
            </a:endParaRPr>
          </a:p>
        </p:txBody>
      </p:sp>
      <p:graphicFrame>
        <p:nvGraphicFramePr>
          <p:cNvPr id="170" name="Google Shape;170;p29"/>
          <p:cNvGraphicFramePr/>
          <p:nvPr/>
        </p:nvGraphicFramePr>
        <p:xfrm>
          <a:off x="537850" y="1562600"/>
          <a:ext cx="3000000" cy="3000000"/>
        </p:xfrm>
        <a:graphic>
          <a:graphicData uri="http://schemas.openxmlformats.org/drawingml/2006/table">
            <a:tbl>
              <a:tblPr>
                <a:noFill/>
                <a:tableStyleId>{1C71DFD2-E876-48E8-9BB7-FCE2FBBF96D0}</a:tableStyleId>
              </a:tblPr>
              <a:tblGrid>
                <a:gridCol w="1441675"/>
                <a:gridCol w="1491425"/>
              </a:tblGrid>
              <a:tr h="156000">
                <a:tc>
                  <a:txBody>
                    <a:bodyPr/>
                    <a:lstStyle/>
                    <a:p>
                      <a:pPr indent="0" lvl="0" marL="0" rtl="0" algn="l">
                        <a:spcBef>
                          <a:spcPts val="0"/>
                        </a:spcBef>
                        <a:spcAft>
                          <a:spcPts val="0"/>
                        </a:spcAft>
                        <a:buNone/>
                      </a:pPr>
                      <a:r>
                        <a:rPr b="1" lang="en" sz="1200">
                          <a:latin typeface="Calibri"/>
                          <a:ea typeface="Calibri"/>
                          <a:cs typeface="Calibri"/>
                          <a:sym typeface="Calibri"/>
                        </a:rPr>
                        <a:t>RMSE</a:t>
                      </a:r>
                      <a:endParaRPr b="1"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b="1" lang="en" sz="1200">
                          <a:latin typeface="Calibri"/>
                          <a:ea typeface="Calibri"/>
                          <a:cs typeface="Calibri"/>
                          <a:sym typeface="Calibri"/>
                        </a:rPr>
                        <a:t>R^2</a:t>
                      </a:r>
                      <a:endParaRPr b="1" sz="1200">
                        <a:latin typeface="Calibri"/>
                        <a:ea typeface="Calibri"/>
                        <a:cs typeface="Calibri"/>
                        <a:sym typeface="Calibri"/>
                      </a:endParaRPr>
                    </a:p>
                  </a:txBody>
                  <a:tcPr marT="63500" marB="63500" marR="63500" marL="63500"/>
                </a:tc>
              </a:tr>
              <a:tr h="232175">
                <a:tc>
                  <a:txBody>
                    <a:bodyPr/>
                    <a:lstStyle/>
                    <a:p>
                      <a:pPr indent="0" lvl="0" marL="0" rtl="0" algn="l">
                        <a:spcBef>
                          <a:spcPts val="0"/>
                        </a:spcBef>
                        <a:spcAft>
                          <a:spcPts val="0"/>
                        </a:spcAft>
                        <a:buNone/>
                      </a:pPr>
                      <a:r>
                        <a:rPr lang="en" sz="800">
                          <a:latin typeface="Calibri"/>
                          <a:ea typeface="Calibri"/>
                          <a:cs typeface="Calibri"/>
                          <a:sym typeface="Calibri"/>
                        </a:rPr>
                        <a:t>3.2049928647223513</a:t>
                      </a:r>
                      <a:endParaRPr sz="10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800">
                          <a:latin typeface="Calibri"/>
                          <a:ea typeface="Calibri"/>
                          <a:cs typeface="Calibri"/>
                          <a:sym typeface="Calibri"/>
                        </a:rPr>
                        <a:t>0.4001729372757731</a:t>
                      </a:r>
                      <a:endParaRPr sz="1000">
                        <a:latin typeface="Calibri"/>
                        <a:ea typeface="Calibri"/>
                        <a:cs typeface="Calibri"/>
                        <a:sym typeface="Calibri"/>
                      </a:endParaRPr>
                    </a:p>
                  </a:txBody>
                  <a:tcPr marT="63500" marB="63500" marR="63500" marL="63500"/>
                </a:tc>
              </a:tr>
            </a:tbl>
          </a:graphicData>
        </a:graphic>
      </p:graphicFrame>
      <p:sp>
        <p:nvSpPr>
          <p:cNvPr id="171" name="Google Shape;171;p29"/>
          <p:cNvSpPr txBox="1"/>
          <p:nvPr/>
        </p:nvSpPr>
        <p:spPr>
          <a:xfrm>
            <a:off x="0" y="2694850"/>
            <a:ext cx="3114300" cy="385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212121"/>
              </a:buClr>
              <a:buSzPts val="1200"/>
              <a:buFont typeface="Times New Roman"/>
              <a:buChar char="●"/>
            </a:pPr>
            <a:r>
              <a:rPr lang="en" sz="1200">
                <a:latin typeface="Times New Roman"/>
                <a:ea typeface="Times New Roman"/>
                <a:cs typeface="Times New Roman"/>
                <a:sym typeface="Times New Roman"/>
              </a:rPr>
              <a:t>Lasso Regression</a:t>
            </a:r>
            <a:endParaRPr sz="1800">
              <a:solidFill>
                <a:schemeClr val="accent3"/>
              </a:solidFill>
              <a:latin typeface="Times New Roman"/>
              <a:ea typeface="Times New Roman"/>
              <a:cs typeface="Times New Roman"/>
              <a:sym typeface="Times New Roman"/>
            </a:endParaRPr>
          </a:p>
        </p:txBody>
      </p:sp>
      <p:graphicFrame>
        <p:nvGraphicFramePr>
          <p:cNvPr id="172" name="Google Shape;172;p29"/>
          <p:cNvGraphicFramePr/>
          <p:nvPr/>
        </p:nvGraphicFramePr>
        <p:xfrm>
          <a:off x="537850" y="3019275"/>
          <a:ext cx="3000000" cy="3000000"/>
        </p:xfrm>
        <a:graphic>
          <a:graphicData uri="http://schemas.openxmlformats.org/drawingml/2006/table">
            <a:tbl>
              <a:tblPr>
                <a:noFill/>
                <a:tableStyleId>{1C71DFD2-E876-48E8-9BB7-FCE2FBBF96D0}</a:tableStyleId>
              </a:tblPr>
              <a:tblGrid>
                <a:gridCol w="1344375"/>
                <a:gridCol w="1588725"/>
              </a:tblGrid>
              <a:tr h="324125">
                <a:tc>
                  <a:txBody>
                    <a:bodyPr/>
                    <a:lstStyle/>
                    <a:p>
                      <a:pPr indent="0" lvl="0" marL="0" rtl="0" algn="l">
                        <a:spcBef>
                          <a:spcPts val="0"/>
                        </a:spcBef>
                        <a:spcAft>
                          <a:spcPts val="0"/>
                        </a:spcAft>
                        <a:buNone/>
                      </a:pPr>
                      <a:r>
                        <a:rPr b="1" lang="en" sz="1200">
                          <a:latin typeface="Calibri"/>
                          <a:ea typeface="Calibri"/>
                          <a:cs typeface="Calibri"/>
                          <a:sym typeface="Calibri"/>
                        </a:rPr>
                        <a:t>RMSE</a:t>
                      </a:r>
                      <a:endParaRPr sz="8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b="1" lang="en" sz="1200">
                          <a:latin typeface="Calibri"/>
                          <a:ea typeface="Calibri"/>
                          <a:cs typeface="Calibri"/>
                          <a:sym typeface="Calibri"/>
                        </a:rPr>
                        <a:t>R^2</a:t>
                      </a:r>
                      <a:endParaRPr sz="800">
                        <a:latin typeface="Calibri"/>
                        <a:ea typeface="Calibri"/>
                        <a:cs typeface="Calibri"/>
                        <a:sym typeface="Calibri"/>
                      </a:endParaRPr>
                    </a:p>
                  </a:txBody>
                  <a:tcPr marT="63500" marB="63500" marR="63500" marL="63500"/>
                </a:tc>
              </a:tr>
              <a:tr h="276500">
                <a:tc>
                  <a:txBody>
                    <a:bodyPr/>
                    <a:lstStyle/>
                    <a:p>
                      <a:pPr indent="0" lvl="0" marL="0" rtl="0" algn="l">
                        <a:spcBef>
                          <a:spcPts val="0"/>
                        </a:spcBef>
                        <a:spcAft>
                          <a:spcPts val="0"/>
                        </a:spcAft>
                        <a:buNone/>
                      </a:pPr>
                      <a:r>
                        <a:rPr lang="en" sz="800">
                          <a:latin typeface="Calibri"/>
                          <a:ea typeface="Calibri"/>
                          <a:cs typeface="Calibri"/>
                          <a:sym typeface="Calibri"/>
                        </a:rPr>
                        <a:t>3.2830299287585074</a:t>
                      </a:r>
                      <a:endParaRPr sz="8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800">
                          <a:latin typeface="Calibri"/>
                          <a:ea typeface="Calibri"/>
                          <a:cs typeface="Calibri"/>
                          <a:sym typeface="Calibri"/>
                        </a:rPr>
                        <a:t>0.3706074384439773</a:t>
                      </a:r>
                      <a:endParaRPr sz="800">
                        <a:latin typeface="Calibri"/>
                        <a:ea typeface="Calibri"/>
                        <a:cs typeface="Calibri"/>
                        <a:sym typeface="Calibri"/>
                      </a:endParaRPr>
                    </a:p>
                  </a:txBody>
                  <a:tcPr marT="63500" marB="63500" marR="63500" marL="63500"/>
                </a:tc>
              </a:tr>
            </a:tbl>
          </a:graphicData>
        </a:graphic>
      </p:graphicFrame>
      <p:pic>
        <p:nvPicPr>
          <p:cNvPr id="173" name="Google Shape;173;p29"/>
          <p:cNvPicPr preferRelativeResize="0"/>
          <p:nvPr/>
        </p:nvPicPr>
        <p:blipFill>
          <a:blip r:embed="rId3">
            <a:alphaModFix/>
          </a:blip>
          <a:stretch>
            <a:fillRect/>
          </a:stretch>
        </p:blipFill>
        <p:spPr>
          <a:xfrm>
            <a:off x="4057300" y="404825"/>
            <a:ext cx="4071374" cy="2166925"/>
          </a:xfrm>
          <a:prstGeom prst="rect">
            <a:avLst/>
          </a:prstGeom>
          <a:noFill/>
          <a:ln>
            <a:noFill/>
          </a:ln>
        </p:spPr>
      </p:pic>
      <p:pic>
        <p:nvPicPr>
          <p:cNvPr id="174" name="Google Shape;174;p29"/>
          <p:cNvPicPr preferRelativeResize="0"/>
          <p:nvPr/>
        </p:nvPicPr>
        <p:blipFill>
          <a:blip r:embed="rId4">
            <a:alphaModFix/>
          </a:blip>
          <a:stretch>
            <a:fillRect/>
          </a:stretch>
        </p:blipFill>
        <p:spPr>
          <a:xfrm>
            <a:off x="4057300" y="2724150"/>
            <a:ext cx="4071375" cy="2266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Hypothesis Testing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idx="1" type="body"/>
          </p:nvPr>
        </p:nvSpPr>
        <p:spPr>
          <a:xfrm>
            <a:off x="311700" y="489275"/>
            <a:ext cx="8520600" cy="975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Font typeface="Times New Roman"/>
              <a:buAutoNum type="arabicParenR"/>
            </a:pPr>
            <a:r>
              <a:rPr lang="en" sz="1300">
                <a:solidFill>
                  <a:schemeClr val="dk1"/>
                </a:solidFill>
                <a:latin typeface="Times New Roman"/>
                <a:ea typeface="Times New Roman"/>
                <a:cs typeface="Times New Roman"/>
                <a:sym typeface="Times New Roman"/>
              </a:rPr>
              <a:t>Model with the possible features of the striker:</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Model: value ~ dribbling + crossing + att_position + reactions + short_pass + acceleration + sprint_speed + agility + heading + shot_power + finishing + long_shots + volleys</a:t>
            </a:r>
            <a:endParaRPr>
              <a:latin typeface="Times New Roman"/>
              <a:ea typeface="Times New Roman"/>
              <a:cs typeface="Times New Roman"/>
              <a:sym typeface="Times New Roman"/>
            </a:endParaRPr>
          </a:p>
        </p:txBody>
      </p:sp>
      <p:sp>
        <p:nvSpPr>
          <p:cNvPr id="185" name="Google Shape;185;p31"/>
          <p:cNvSpPr txBox="1"/>
          <p:nvPr/>
        </p:nvSpPr>
        <p:spPr>
          <a:xfrm>
            <a:off x="3680125" y="1408225"/>
            <a:ext cx="5152200" cy="61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H0: 𝛽dribbling=𝛽crossing=𝛽ball_control=𝛽acceleration= 0 Vs</a:t>
            </a:r>
            <a:endParaRPr sz="1200">
              <a:solidFill>
                <a:schemeClr val="accent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H1: At Least one of 𝛽dribbling, 𝛽crossing, 𝛽ball_control, 𝛽acceleration ≠ 0</a:t>
            </a:r>
            <a:endParaRPr sz="1200">
              <a:solidFill>
                <a:schemeClr val="accent3"/>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pic>
        <p:nvPicPr>
          <p:cNvPr id="186" name="Google Shape;186;p31"/>
          <p:cNvPicPr preferRelativeResize="0"/>
          <p:nvPr/>
        </p:nvPicPr>
        <p:blipFill>
          <a:blip r:embed="rId3">
            <a:alphaModFix/>
          </a:blip>
          <a:stretch>
            <a:fillRect/>
          </a:stretch>
        </p:blipFill>
        <p:spPr>
          <a:xfrm>
            <a:off x="3802175" y="1943100"/>
            <a:ext cx="4233900" cy="1566387"/>
          </a:xfrm>
          <a:prstGeom prst="rect">
            <a:avLst/>
          </a:prstGeom>
          <a:noFill/>
          <a:ln>
            <a:noFill/>
          </a:ln>
        </p:spPr>
      </p:pic>
      <p:pic>
        <p:nvPicPr>
          <p:cNvPr id="187" name="Google Shape;187;p31"/>
          <p:cNvPicPr preferRelativeResize="0"/>
          <p:nvPr/>
        </p:nvPicPr>
        <p:blipFill>
          <a:blip r:embed="rId4">
            <a:alphaModFix/>
          </a:blip>
          <a:stretch>
            <a:fillRect/>
          </a:stretch>
        </p:blipFill>
        <p:spPr>
          <a:xfrm>
            <a:off x="536025" y="1539650"/>
            <a:ext cx="3144100" cy="1910732"/>
          </a:xfrm>
          <a:prstGeom prst="rect">
            <a:avLst/>
          </a:prstGeom>
          <a:noFill/>
          <a:ln>
            <a:noFill/>
          </a:ln>
        </p:spPr>
      </p:pic>
      <p:sp>
        <p:nvSpPr>
          <p:cNvPr id="188" name="Google Shape;188;p31"/>
          <p:cNvSpPr txBox="1"/>
          <p:nvPr/>
        </p:nvSpPr>
        <p:spPr>
          <a:xfrm>
            <a:off x="432750" y="3764625"/>
            <a:ext cx="8278500" cy="50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200">
                <a:latin typeface="Times New Roman"/>
                <a:ea typeface="Times New Roman"/>
                <a:cs typeface="Times New Roman"/>
                <a:sym typeface="Times New Roman"/>
              </a:rPr>
              <a:t>p-value is large =&gt; H0(restricted model) not rejected =&gt; dribbling, crossing, ball_control, acceleration do not have significant effect on the value</a:t>
            </a:r>
            <a:endParaRPr i="1" sz="1200">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257350" y="2187450"/>
            <a:ext cx="4045200" cy="768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Objective</a:t>
            </a:r>
            <a:endParaRPr/>
          </a:p>
        </p:txBody>
      </p:sp>
      <p:sp>
        <p:nvSpPr>
          <p:cNvPr id="67" name="Google Shape;67;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Predict soccer player values using regression models on the FIFA 24 Player Stats Dataset, providing insights into market valuation dynamics for strategic decision-making by soccer clubs.</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idx="1" type="body"/>
          </p:nvPr>
        </p:nvSpPr>
        <p:spPr>
          <a:xfrm>
            <a:off x="311700" y="489275"/>
            <a:ext cx="8520600" cy="975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2)   Model with the possible features of the midfielder:</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Model : value ~ vision + ball_control + crossing + dribbling + reactions + long_pass + stamina + sprint_speed + agility + short_pass + finishing + long_shots</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dk1"/>
              </a:solidFill>
            </a:endParaRPr>
          </a:p>
        </p:txBody>
      </p:sp>
      <p:sp>
        <p:nvSpPr>
          <p:cNvPr id="194" name="Google Shape;194;p32"/>
          <p:cNvSpPr txBox="1"/>
          <p:nvPr/>
        </p:nvSpPr>
        <p:spPr>
          <a:xfrm>
            <a:off x="3543450" y="1389450"/>
            <a:ext cx="5487900" cy="82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H0:𝛽dribbling=𝛽crossing=𝛽ball_control=𝛽long_pass=𝛽agility=𝛽short_pass= 0 Vs</a:t>
            </a:r>
            <a:endParaRPr sz="1200">
              <a:solidFill>
                <a:schemeClr val="accent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H1: Atleast one of 𝛽dribbling, 𝛽crossing, 𝛽ball_control, 𝛽long_pass, </a:t>
            </a:r>
            <a:r>
              <a:rPr lang="en" sz="1200">
                <a:solidFill>
                  <a:schemeClr val="accent3"/>
                </a:solidFill>
                <a:latin typeface="Proxima Nova"/>
                <a:ea typeface="Proxima Nova"/>
                <a:cs typeface="Proxima Nova"/>
                <a:sym typeface="Proxima Nova"/>
              </a:rPr>
              <a:t>𝛽short_pass, 𝛽agility ≠ 0</a:t>
            </a:r>
            <a:endParaRPr sz="1200">
              <a:solidFill>
                <a:schemeClr val="accent3"/>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
        <p:nvSpPr>
          <p:cNvPr id="195" name="Google Shape;195;p32"/>
          <p:cNvSpPr txBox="1"/>
          <p:nvPr/>
        </p:nvSpPr>
        <p:spPr>
          <a:xfrm>
            <a:off x="432750" y="3914825"/>
            <a:ext cx="8278500" cy="50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200">
                <a:latin typeface="Times New Roman"/>
                <a:ea typeface="Times New Roman"/>
                <a:cs typeface="Times New Roman"/>
                <a:sym typeface="Times New Roman"/>
              </a:rPr>
              <a:t>p-value is large =&gt; H0(restricted model) not rejected =&gt; dribbling, crossing, ball_control, long_pass,short_pass, agility do not have significant effect on the value.</a:t>
            </a:r>
            <a:endParaRPr i="1" sz="1200">
              <a:latin typeface="Times New Roman"/>
              <a:ea typeface="Times New Roman"/>
              <a:cs typeface="Times New Roman"/>
              <a:sym typeface="Times New Roman"/>
            </a:endParaRPr>
          </a:p>
          <a:p>
            <a:pPr indent="0" lvl="0" marL="0" rtl="0" algn="l">
              <a:spcBef>
                <a:spcPts val="0"/>
              </a:spcBef>
              <a:spcAft>
                <a:spcPts val="0"/>
              </a:spcAft>
              <a:buNone/>
            </a:pPr>
            <a:r>
              <a:t/>
            </a:r>
            <a:endParaRPr i="1" sz="1200"/>
          </a:p>
        </p:txBody>
      </p:sp>
      <p:pic>
        <p:nvPicPr>
          <p:cNvPr id="196" name="Google Shape;196;p32"/>
          <p:cNvPicPr preferRelativeResize="0"/>
          <p:nvPr/>
        </p:nvPicPr>
        <p:blipFill>
          <a:blip r:embed="rId3">
            <a:alphaModFix/>
          </a:blip>
          <a:stretch>
            <a:fillRect/>
          </a:stretch>
        </p:blipFill>
        <p:spPr>
          <a:xfrm>
            <a:off x="349550" y="1464575"/>
            <a:ext cx="3193890" cy="1995251"/>
          </a:xfrm>
          <a:prstGeom prst="rect">
            <a:avLst/>
          </a:prstGeom>
          <a:noFill/>
          <a:ln>
            <a:noFill/>
          </a:ln>
        </p:spPr>
      </p:pic>
      <p:pic>
        <p:nvPicPr>
          <p:cNvPr id="197" name="Google Shape;197;p32"/>
          <p:cNvPicPr preferRelativeResize="0"/>
          <p:nvPr/>
        </p:nvPicPr>
        <p:blipFill>
          <a:blip r:embed="rId4">
            <a:alphaModFix/>
          </a:blip>
          <a:stretch>
            <a:fillRect/>
          </a:stretch>
        </p:blipFill>
        <p:spPr>
          <a:xfrm>
            <a:off x="3642575" y="2150925"/>
            <a:ext cx="4187074" cy="1546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idx="1" type="body"/>
          </p:nvPr>
        </p:nvSpPr>
        <p:spPr>
          <a:xfrm>
            <a:off x="311700" y="489275"/>
            <a:ext cx="8520600" cy="9753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3300">
                <a:solidFill>
                  <a:schemeClr val="dk1"/>
                </a:solidFill>
                <a:latin typeface="Times New Roman"/>
                <a:ea typeface="Times New Roman"/>
                <a:cs typeface="Times New Roman"/>
                <a:sym typeface="Times New Roman"/>
              </a:rPr>
              <a:t>3</a:t>
            </a:r>
            <a:r>
              <a:rPr lang="en" sz="3300">
                <a:solidFill>
                  <a:schemeClr val="dk1"/>
                </a:solidFill>
                <a:latin typeface="Times New Roman"/>
                <a:ea typeface="Times New Roman"/>
                <a:cs typeface="Times New Roman"/>
                <a:sym typeface="Times New Roman"/>
              </a:rPr>
              <a:t>)   Model with the possible features of the defender:</a:t>
            </a:r>
            <a:endParaRPr sz="3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3357">
                <a:solidFill>
                  <a:srgbClr val="000000"/>
                </a:solidFill>
                <a:latin typeface="Times New Roman"/>
                <a:ea typeface="Times New Roman"/>
                <a:cs typeface="Times New Roman"/>
                <a:sym typeface="Times New Roman"/>
              </a:rPr>
              <a:t>Model: value~stamina + strength + aggression + sprint_speed + slide_tackle + stand_tackle + interceptions + reactions + crossing + sprint_speed + jumping + heading + short_pass</a:t>
            </a:r>
            <a:endParaRPr sz="3357">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165">
              <a:solidFill>
                <a:schemeClr val="dk1"/>
              </a:solidFill>
            </a:endParaRPr>
          </a:p>
          <a:p>
            <a:pPr indent="0" lvl="0" marL="0" rtl="0" algn="l">
              <a:spcBef>
                <a:spcPts val="0"/>
              </a:spcBef>
              <a:spcAft>
                <a:spcPts val="0"/>
              </a:spcAft>
              <a:buNone/>
            </a:pPr>
            <a:r>
              <a:t/>
            </a:r>
            <a:endParaRPr sz="1300">
              <a:solidFill>
                <a:schemeClr val="dk1"/>
              </a:solidFill>
            </a:endParaRPr>
          </a:p>
        </p:txBody>
      </p:sp>
      <p:sp>
        <p:nvSpPr>
          <p:cNvPr id="203" name="Google Shape;203;p33"/>
          <p:cNvSpPr txBox="1"/>
          <p:nvPr/>
        </p:nvSpPr>
        <p:spPr>
          <a:xfrm>
            <a:off x="3314000" y="1389450"/>
            <a:ext cx="5717400" cy="82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H0:𝛽strength=𝛽aggression=𝛽slide_tackle=𝛽crossing=𝛽jumping= 0 Vs</a:t>
            </a:r>
            <a:endParaRPr sz="1200">
              <a:solidFill>
                <a:schemeClr val="accent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H1: At Least one of 𝛽strength, 𝛽aggression, 𝛽slide_tackle, 𝛽crossing, 𝛽jumping ≠ 0</a:t>
            </a:r>
            <a:endParaRPr sz="1200">
              <a:solidFill>
                <a:schemeClr val="accent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accent3"/>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
        <p:nvSpPr>
          <p:cNvPr id="204" name="Google Shape;204;p33"/>
          <p:cNvSpPr txBox="1"/>
          <p:nvPr/>
        </p:nvSpPr>
        <p:spPr>
          <a:xfrm>
            <a:off x="432750" y="3914825"/>
            <a:ext cx="8278500" cy="50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200">
                <a:latin typeface="Times New Roman"/>
                <a:ea typeface="Times New Roman"/>
                <a:cs typeface="Times New Roman"/>
                <a:sym typeface="Times New Roman"/>
              </a:rPr>
              <a:t>p-values is large =&gt; H0(restricted model) not rejected =&gt;strength, aggression, slide_tackle, crossing, jumping do not significantly affect the value.</a:t>
            </a:r>
            <a:endParaRPr i="1" sz="1200">
              <a:latin typeface="Times New Roman"/>
              <a:ea typeface="Times New Roman"/>
              <a:cs typeface="Times New Roman"/>
              <a:sym typeface="Times New Roman"/>
            </a:endParaRPr>
          </a:p>
          <a:p>
            <a:pPr indent="0" lvl="0" marL="0" rtl="0" algn="l">
              <a:spcBef>
                <a:spcPts val="0"/>
              </a:spcBef>
              <a:spcAft>
                <a:spcPts val="0"/>
              </a:spcAft>
              <a:buNone/>
            </a:pPr>
            <a:r>
              <a:t/>
            </a:r>
            <a:endParaRPr i="1" sz="1200"/>
          </a:p>
        </p:txBody>
      </p:sp>
      <p:pic>
        <p:nvPicPr>
          <p:cNvPr id="205" name="Google Shape;205;p33"/>
          <p:cNvPicPr preferRelativeResize="0"/>
          <p:nvPr/>
        </p:nvPicPr>
        <p:blipFill>
          <a:blip r:embed="rId3">
            <a:alphaModFix/>
          </a:blip>
          <a:stretch>
            <a:fillRect/>
          </a:stretch>
        </p:blipFill>
        <p:spPr>
          <a:xfrm>
            <a:off x="3576825" y="2010400"/>
            <a:ext cx="4187074" cy="1546350"/>
          </a:xfrm>
          <a:prstGeom prst="rect">
            <a:avLst/>
          </a:prstGeom>
          <a:noFill/>
          <a:ln>
            <a:noFill/>
          </a:ln>
        </p:spPr>
      </p:pic>
      <p:pic>
        <p:nvPicPr>
          <p:cNvPr id="206" name="Google Shape;206;p33"/>
          <p:cNvPicPr preferRelativeResize="0"/>
          <p:nvPr/>
        </p:nvPicPr>
        <p:blipFill>
          <a:blip r:embed="rId4">
            <a:alphaModFix/>
          </a:blip>
          <a:stretch>
            <a:fillRect/>
          </a:stretch>
        </p:blipFill>
        <p:spPr>
          <a:xfrm>
            <a:off x="311700" y="1389450"/>
            <a:ext cx="3105575" cy="2097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idx="1" type="body"/>
          </p:nvPr>
        </p:nvSpPr>
        <p:spPr>
          <a:xfrm>
            <a:off x="311700" y="489275"/>
            <a:ext cx="8520600" cy="50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latin typeface="Times New Roman"/>
                <a:ea typeface="Times New Roman"/>
                <a:cs typeface="Times New Roman"/>
                <a:sym typeface="Times New Roman"/>
              </a:rPr>
              <a:t>4)Model: heading ~height + weight + jumping</a:t>
            </a:r>
            <a:endParaRPr sz="4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440"/>
              <a:buNone/>
            </a:pPr>
            <a:r>
              <a:t/>
            </a:r>
            <a:endParaRPr sz="620">
              <a:solidFill>
                <a:schemeClr val="dk1"/>
              </a:solidFill>
            </a:endParaRPr>
          </a:p>
          <a:p>
            <a:pPr indent="0" lvl="0" marL="0" rtl="0" algn="l">
              <a:lnSpc>
                <a:spcPct val="95000"/>
              </a:lnSpc>
              <a:spcBef>
                <a:spcPts val="0"/>
              </a:spcBef>
              <a:spcAft>
                <a:spcPts val="0"/>
              </a:spcAft>
              <a:buSzPts val="440"/>
              <a:buNone/>
            </a:pPr>
            <a:r>
              <a:t/>
            </a:r>
            <a:endParaRPr sz="620">
              <a:solidFill>
                <a:schemeClr val="dk1"/>
              </a:solidFill>
            </a:endParaRPr>
          </a:p>
          <a:p>
            <a:pPr indent="0" lvl="0" marL="0" rtl="0" algn="l">
              <a:lnSpc>
                <a:spcPct val="95000"/>
              </a:lnSpc>
              <a:spcBef>
                <a:spcPts val="0"/>
              </a:spcBef>
              <a:spcAft>
                <a:spcPts val="0"/>
              </a:spcAft>
              <a:buSzPts val="440"/>
              <a:buNone/>
            </a:pPr>
            <a:r>
              <a:t/>
            </a:r>
            <a:endParaRPr sz="620">
              <a:solidFill>
                <a:schemeClr val="dk1"/>
              </a:solidFill>
            </a:endParaRPr>
          </a:p>
        </p:txBody>
      </p:sp>
      <p:sp>
        <p:nvSpPr>
          <p:cNvPr id="212" name="Google Shape;212;p34"/>
          <p:cNvSpPr txBox="1"/>
          <p:nvPr/>
        </p:nvSpPr>
        <p:spPr>
          <a:xfrm>
            <a:off x="432750" y="2429163"/>
            <a:ext cx="8278500" cy="50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200">
                <a:latin typeface="Times New Roman"/>
                <a:ea typeface="Times New Roman"/>
                <a:cs typeface="Times New Roman"/>
                <a:sym typeface="Times New Roman"/>
              </a:rPr>
              <a:t>p-value is large =&gt; H0(restricted model) not rejected =&gt;height and weight do not have significant effect on heading.</a:t>
            </a:r>
            <a:endParaRPr i="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i="1" sz="900"/>
          </a:p>
          <a:p>
            <a:pPr indent="0" lvl="0" marL="0" rtl="0" algn="l">
              <a:spcBef>
                <a:spcPts val="0"/>
              </a:spcBef>
              <a:spcAft>
                <a:spcPts val="0"/>
              </a:spcAft>
              <a:buNone/>
            </a:pPr>
            <a:r>
              <a:t/>
            </a:r>
            <a:endParaRPr i="1" sz="1200"/>
          </a:p>
        </p:txBody>
      </p:sp>
      <p:sp>
        <p:nvSpPr>
          <p:cNvPr id="213" name="Google Shape;213;p34"/>
          <p:cNvSpPr txBox="1"/>
          <p:nvPr/>
        </p:nvSpPr>
        <p:spPr>
          <a:xfrm>
            <a:off x="311700" y="800975"/>
            <a:ext cx="5487900" cy="40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H0:𝛽height=𝛽weight= 0 Vs H1: At Least one of 𝛽height, 𝛽weight ≠ 0</a:t>
            </a:r>
            <a:endParaRPr sz="1200">
              <a:solidFill>
                <a:schemeClr val="accent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pic>
        <p:nvPicPr>
          <p:cNvPr id="214" name="Google Shape;214;p34"/>
          <p:cNvPicPr preferRelativeResize="0"/>
          <p:nvPr/>
        </p:nvPicPr>
        <p:blipFill>
          <a:blip r:embed="rId3">
            <a:alphaModFix/>
          </a:blip>
          <a:stretch>
            <a:fillRect/>
          </a:stretch>
        </p:blipFill>
        <p:spPr>
          <a:xfrm>
            <a:off x="432750" y="1129800"/>
            <a:ext cx="2871849" cy="1291925"/>
          </a:xfrm>
          <a:prstGeom prst="rect">
            <a:avLst/>
          </a:prstGeom>
          <a:noFill/>
          <a:ln>
            <a:noFill/>
          </a:ln>
        </p:spPr>
      </p:pic>
      <p:pic>
        <p:nvPicPr>
          <p:cNvPr id="215" name="Google Shape;215;p34"/>
          <p:cNvPicPr preferRelativeResize="0"/>
          <p:nvPr/>
        </p:nvPicPr>
        <p:blipFill>
          <a:blip r:embed="rId4">
            <a:alphaModFix/>
          </a:blip>
          <a:stretch>
            <a:fillRect/>
          </a:stretch>
        </p:blipFill>
        <p:spPr>
          <a:xfrm>
            <a:off x="189650" y="2943588"/>
            <a:ext cx="4091324" cy="993840"/>
          </a:xfrm>
          <a:prstGeom prst="rect">
            <a:avLst/>
          </a:prstGeom>
          <a:noFill/>
          <a:ln>
            <a:noFill/>
          </a:ln>
        </p:spPr>
      </p:pic>
      <p:pic>
        <p:nvPicPr>
          <p:cNvPr id="216" name="Google Shape;216;p34"/>
          <p:cNvPicPr preferRelativeResize="0"/>
          <p:nvPr/>
        </p:nvPicPr>
        <p:blipFill>
          <a:blip r:embed="rId5">
            <a:alphaModFix/>
          </a:blip>
          <a:stretch>
            <a:fillRect/>
          </a:stretch>
        </p:blipFill>
        <p:spPr>
          <a:xfrm>
            <a:off x="189643" y="3937413"/>
            <a:ext cx="4341382" cy="1054550"/>
          </a:xfrm>
          <a:prstGeom prst="rect">
            <a:avLst/>
          </a:prstGeom>
          <a:noFill/>
          <a:ln>
            <a:noFill/>
          </a:ln>
        </p:spPr>
      </p:pic>
      <p:pic>
        <p:nvPicPr>
          <p:cNvPr id="217" name="Google Shape;217;p34"/>
          <p:cNvPicPr preferRelativeResize="0"/>
          <p:nvPr/>
        </p:nvPicPr>
        <p:blipFill>
          <a:blip r:embed="rId6">
            <a:alphaModFix/>
          </a:blip>
          <a:stretch>
            <a:fillRect/>
          </a:stretch>
        </p:blipFill>
        <p:spPr>
          <a:xfrm>
            <a:off x="4472800" y="3991975"/>
            <a:ext cx="756350" cy="945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Improvements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nvSpPr>
        <p:spPr>
          <a:xfrm>
            <a:off x="0" y="1136900"/>
            <a:ext cx="3029700" cy="425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3"/>
              </a:buClr>
              <a:buSzPts val="1200"/>
              <a:buFont typeface="Proxima Nova"/>
              <a:buChar char="●"/>
            </a:pPr>
            <a:r>
              <a:rPr lang="en" sz="1200">
                <a:latin typeface="Calibri"/>
                <a:ea typeface="Calibri"/>
                <a:cs typeface="Calibri"/>
                <a:sym typeface="Calibri"/>
              </a:rPr>
              <a:t>Random Forest Regressor</a:t>
            </a:r>
            <a:endParaRPr sz="1200">
              <a:solidFill>
                <a:schemeClr val="accent3"/>
              </a:solidFill>
              <a:latin typeface="Proxima Nova"/>
              <a:ea typeface="Proxima Nova"/>
              <a:cs typeface="Proxima Nova"/>
              <a:sym typeface="Proxima Nova"/>
            </a:endParaRPr>
          </a:p>
        </p:txBody>
      </p:sp>
      <p:graphicFrame>
        <p:nvGraphicFramePr>
          <p:cNvPr id="228" name="Google Shape;228;p36"/>
          <p:cNvGraphicFramePr/>
          <p:nvPr/>
        </p:nvGraphicFramePr>
        <p:xfrm>
          <a:off x="537850" y="1562600"/>
          <a:ext cx="3000000" cy="3000000"/>
        </p:xfrm>
        <a:graphic>
          <a:graphicData uri="http://schemas.openxmlformats.org/drawingml/2006/table">
            <a:tbl>
              <a:tblPr>
                <a:noFill/>
                <a:tableStyleId>{1C71DFD2-E876-48E8-9BB7-FCE2FBBF96D0}</a:tableStyleId>
              </a:tblPr>
              <a:tblGrid>
                <a:gridCol w="1441675"/>
                <a:gridCol w="1491425"/>
              </a:tblGrid>
              <a:tr h="156000">
                <a:tc>
                  <a:txBody>
                    <a:bodyPr/>
                    <a:lstStyle/>
                    <a:p>
                      <a:pPr indent="0" lvl="0" marL="0" rtl="0" algn="l">
                        <a:spcBef>
                          <a:spcPts val="0"/>
                        </a:spcBef>
                        <a:spcAft>
                          <a:spcPts val="0"/>
                        </a:spcAft>
                        <a:buNone/>
                      </a:pPr>
                      <a:r>
                        <a:rPr b="1" lang="en" sz="1200">
                          <a:latin typeface="Calibri"/>
                          <a:ea typeface="Calibri"/>
                          <a:cs typeface="Calibri"/>
                          <a:sym typeface="Calibri"/>
                        </a:rPr>
                        <a:t>RMSE</a:t>
                      </a:r>
                      <a:endParaRPr b="1"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b="1" lang="en" sz="1200">
                          <a:latin typeface="Calibri"/>
                          <a:ea typeface="Calibri"/>
                          <a:cs typeface="Calibri"/>
                          <a:sym typeface="Calibri"/>
                        </a:rPr>
                        <a:t>R^2</a:t>
                      </a:r>
                      <a:endParaRPr b="1" sz="1200">
                        <a:latin typeface="Calibri"/>
                        <a:ea typeface="Calibri"/>
                        <a:cs typeface="Calibri"/>
                        <a:sym typeface="Calibri"/>
                      </a:endParaRPr>
                    </a:p>
                  </a:txBody>
                  <a:tcPr marT="63500" marB="63500" marR="63500" marL="63500"/>
                </a:tc>
              </a:tr>
              <a:tr h="232175">
                <a:tc>
                  <a:txBody>
                    <a:bodyPr/>
                    <a:lstStyle/>
                    <a:p>
                      <a:pPr indent="0" lvl="0" marL="0" rtl="0" algn="l">
                        <a:spcBef>
                          <a:spcPts val="0"/>
                        </a:spcBef>
                        <a:spcAft>
                          <a:spcPts val="0"/>
                        </a:spcAft>
                        <a:buNone/>
                      </a:pPr>
                      <a:r>
                        <a:rPr lang="en" sz="800">
                          <a:latin typeface="Calibri"/>
                          <a:ea typeface="Calibri"/>
                          <a:cs typeface="Calibri"/>
                          <a:sym typeface="Calibri"/>
                        </a:rPr>
                        <a:t>1.5152210320565866</a:t>
                      </a:r>
                      <a:endParaRPr sz="10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800">
                          <a:latin typeface="Calibri"/>
                          <a:ea typeface="Calibri"/>
                          <a:cs typeface="Calibri"/>
                          <a:sym typeface="Calibri"/>
                        </a:rPr>
                        <a:t>0.865932379285945</a:t>
                      </a:r>
                      <a:endParaRPr sz="1000">
                        <a:latin typeface="Calibri"/>
                        <a:ea typeface="Calibri"/>
                        <a:cs typeface="Calibri"/>
                        <a:sym typeface="Calibri"/>
                      </a:endParaRPr>
                    </a:p>
                  </a:txBody>
                  <a:tcPr marT="63500" marB="63500" marR="63500" marL="63500"/>
                </a:tc>
              </a:tr>
            </a:tbl>
          </a:graphicData>
        </a:graphic>
      </p:graphicFrame>
      <p:sp>
        <p:nvSpPr>
          <p:cNvPr id="229" name="Google Shape;229;p36"/>
          <p:cNvSpPr txBox="1"/>
          <p:nvPr/>
        </p:nvSpPr>
        <p:spPr>
          <a:xfrm>
            <a:off x="0" y="2694850"/>
            <a:ext cx="3114300" cy="385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212121"/>
              </a:buClr>
              <a:buSzPts val="1200"/>
              <a:buFont typeface="Calibri"/>
              <a:buChar char="●"/>
            </a:pPr>
            <a:r>
              <a:rPr lang="en" sz="1200">
                <a:latin typeface="Calibri"/>
                <a:ea typeface="Calibri"/>
                <a:cs typeface="Calibri"/>
                <a:sym typeface="Calibri"/>
              </a:rPr>
              <a:t>XGboost Regressor</a:t>
            </a:r>
            <a:endParaRPr sz="1800">
              <a:solidFill>
                <a:schemeClr val="accent3"/>
              </a:solidFill>
              <a:latin typeface="Proxima Nova"/>
              <a:ea typeface="Proxima Nova"/>
              <a:cs typeface="Proxima Nova"/>
              <a:sym typeface="Proxima Nova"/>
            </a:endParaRPr>
          </a:p>
        </p:txBody>
      </p:sp>
      <p:graphicFrame>
        <p:nvGraphicFramePr>
          <p:cNvPr id="230" name="Google Shape;230;p36"/>
          <p:cNvGraphicFramePr/>
          <p:nvPr/>
        </p:nvGraphicFramePr>
        <p:xfrm>
          <a:off x="537850" y="3019275"/>
          <a:ext cx="3000000" cy="3000000"/>
        </p:xfrm>
        <a:graphic>
          <a:graphicData uri="http://schemas.openxmlformats.org/drawingml/2006/table">
            <a:tbl>
              <a:tblPr>
                <a:noFill/>
                <a:tableStyleId>{1C71DFD2-E876-48E8-9BB7-FCE2FBBF96D0}</a:tableStyleId>
              </a:tblPr>
              <a:tblGrid>
                <a:gridCol w="1344375"/>
                <a:gridCol w="1588725"/>
              </a:tblGrid>
              <a:tr h="324125">
                <a:tc>
                  <a:txBody>
                    <a:bodyPr/>
                    <a:lstStyle/>
                    <a:p>
                      <a:pPr indent="0" lvl="0" marL="0" rtl="0" algn="l">
                        <a:spcBef>
                          <a:spcPts val="0"/>
                        </a:spcBef>
                        <a:spcAft>
                          <a:spcPts val="0"/>
                        </a:spcAft>
                        <a:buNone/>
                      </a:pPr>
                      <a:r>
                        <a:rPr b="1" lang="en" sz="1200">
                          <a:latin typeface="Calibri"/>
                          <a:ea typeface="Calibri"/>
                          <a:cs typeface="Calibri"/>
                          <a:sym typeface="Calibri"/>
                        </a:rPr>
                        <a:t>RMSE</a:t>
                      </a:r>
                      <a:endParaRPr sz="8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b="1" lang="en" sz="1200">
                          <a:latin typeface="Calibri"/>
                          <a:ea typeface="Calibri"/>
                          <a:cs typeface="Calibri"/>
                          <a:sym typeface="Calibri"/>
                        </a:rPr>
                        <a:t>R^2</a:t>
                      </a:r>
                      <a:endParaRPr sz="800">
                        <a:latin typeface="Calibri"/>
                        <a:ea typeface="Calibri"/>
                        <a:cs typeface="Calibri"/>
                        <a:sym typeface="Calibri"/>
                      </a:endParaRPr>
                    </a:p>
                  </a:txBody>
                  <a:tcPr marT="63500" marB="63500" marR="63500" marL="63500"/>
                </a:tc>
              </a:tr>
              <a:tr h="276500">
                <a:tc>
                  <a:txBody>
                    <a:bodyPr/>
                    <a:lstStyle/>
                    <a:p>
                      <a:pPr indent="0" lvl="0" marL="0" rtl="0" algn="l">
                        <a:spcBef>
                          <a:spcPts val="0"/>
                        </a:spcBef>
                        <a:spcAft>
                          <a:spcPts val="0"/>
                        </a:spcAft>
                        <a:buNone/>
                      </a:pPr>
                      <a:r>
                        <a:rPr lang="en" sz="800">
                          <a:latin typeface="Calibri"/>
                          <a:ea typeface="Calibri"/>
                          <a:cs typeface="Calibri"/>
                          <a:sym typeface="Calibri"/>
                        </a:rPr>
                        <a:t>1.5255279598790699</a:t>
                      </a:r>
                      <a:endParaRPr sz="8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800">
                          <a:latin typeface="Calibri"/>
                          <a:ea typeface="Calibri"/>
                          <a:cs typeface="Calibri"/>
                          <a:sym typeface="Calibri"/>
                        </a:rPr>
                        <a:t>0.8641022501782685</a:t>
                      </a:r>
                      <a:endParaRPr sz="800">
                        <a:latin typeface="Calibri"/>
                        <a:ea typeface="Calibri"/>
                        <a:cs typeface="Calibri"/>
                        <a:sym typeface="Calibri"/>
                      </a:endParaRPr>
                    </a:p>
                  </a:txBody>
                  <a:tcPr marT="63500" marB="63500" marR="63500" marL="63500"/>
                </a:tc>
              </a:tr>
            </a:tbl>
          </a:graphicData>
        </a:graphic>
      </p:graphicFrame>
      <p:pic>
        <p:nvPicPr>
          <p:cNvPr id="231" name="Google Shape;231;p36"/>
          <p:cNvPicPr preferRelativeResize="0"/>
          <p:nvPr/>
        </p:nvPicPr>
        <p:blipFill>
          <a:blip r:embed="rId3">
            <a:alphaModFix/>
          </a:blip>
          <a:stretch>
            <a:fillRect/>
          </a:stretch>
        </p:blipFill>
        <p:spPr>
          <a:xfrm>
            <a:off x="4116025" y="152400"/>
            <a:ext cx="4468624" cy="2419350"/>
          </a:xfrm>
          <a:prstGeom prst="rect">
            <a:avLst/>
          </a:prstGeom>
          <a:noFill/>
          <a:ln>
            <a:noFill/>
          </a:ln>
        </p:spPr>
      </p:pic>
      <p:pic>
        <p:nvPicPr>
          <p:cNvPr id="232" name="Google Shape;232;p36"/>
          <p:cNvPicPr preferRelativeResize="0"/>
          <p:nvPr/>
        </p:nvPicPr>
        <p:blipFill>
          <a:blip r:embed="rId4">
            <a:alphaModFix/>
          </a:blip>
          <a:stretch>
            <a:fillRect/>
          </a:stretch>
        </p:blipFill>
        <p:spPr>
          <a:xfrm>
            <a:off x="4116025" y="2694850"/>
            <a:ext cx="4468624" cy="2296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Ridge Regularisation with Pipeline Model</a:t>
            </a:r>
            <a:endParaRPr/>
          </a:p>
        </p:txBody>
      </p:sp>
      <p:pic>
        <p:nvPicPr>
          <p:cNvPr id="238" name="Google Shape;238;p37"/>
          <p:cNvPicPr preferRelativeResize="0"/>
          <p:nvPr/>
        </p:nvPicPr>
        <p:blipFill rotWithShape="1">
          <a:blip r:embed="rId3">
            <a:alphaModFix/>
          </a:blip>
          <a:srcRect b="-65590" l="0" r="-52648" t="0"/>
          <a:stretch/>
        </p:blipFill>
        <p:spPr>
          <a:xfrm>
            <a:off x="111775" y="1245375"/>
            <a:ext cx="6478650" cy="3877000"/>
          </a:xfrm>
          <a:prstGeom prst="rect">
            <a:avLst/>
          </a:prstGeom>
          <a:noFill/>
          <a:ln>
            <a:noFill/>
          </a:ln>
        </p:spPr>
      </p:pic>
      <p:pic>
        <p:nvPicPr>
          <p:cNvPr id="239" name="Google Shape;239;p37"/>
          <p:cNvPicPr preferRelativeResize="0"/>
          <p:nvPr/>
        </p:nvPicPr>
        <p:blipFill>
          <a:blip r:embed="rId4">
            <a:alphaModFix/>
          </a:blip>
          <a:stretch>
            <a:fillRect/>
          </a:stretch>
        </p:blipFill>
        <p:spPr>
          <a:xfrm>
            <a:off x="4372325" y="1245375"/>
            <a:ext cx="4459976" cy="2469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After Feature Selection </a:t>
            </a:r>
            <a:endParaRPr/>
          </a:p>
        </p:txBody>
      </p:sp>
      <p:pic>
        <p:nvPicPr>
          <p:cNvPr id="245" name="Google Shape;245;p38"/>
          <p:cNvPicPr preferRelativeResize="0"/>
          <p:nvPr/>
        </p:nvPicPr>
        <p:blipFill>
          <a:blip r:embed="rId3">
            <a:alphaModFix/>
          </a:blip>
          <a:stretch>
            <a:fillRect/>
          </a:stretch>
        </p:blipFill>
        <p:spPr>
          <a:xfrm>
            <a:off x="311700" y="1779725"/>
            <a:ext cx="4192500" cy="1171575"/>
          </a:xfrm>
          <a:prstGeom prst="rect">
            <a:avLst/>
          </a:prstGeom>
          <a:noFill/>
          <a:ln>
            <a:noFill/>
          </a:ln>
        </p:spPr>
      </p:pic>
      <p:pic>
        <p:nvPicPr>
          <p:cNvPr id="246" name="Google Shape;246;p38"/>
          <p:cNvPicPr preferRelativeResize="0"/>
          <p:nvPr/>
        </p:nvPicPr>
        <p:blipFill>
          <a:blip r:embed="rId4">
            <a:alphaModFix/>
          </a:blip>
          <a:stretch>
            <a:fillRect/>
          </a:stretch>
        </p:blipFill>
        <p:spPr>
          <a:xfrm>
            <a:off x="4371375" y="1220175"/>
            <a:ext cx="4460925" cy="2978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nvSpPr>
        <p:spPr>
          <a:xfrm>
            <a:off x="0" y="1136900"/>
            <a:ext cx="3029700" cy="425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3"/>
              </a:buClr>
              <a:buSzPts val="1200"/>
              <a:buFont typeface="Proxima Nova"/>
              <a:buChar char="●"/>
            </a:pPr>
            <a:r>
              <a:rPr lang="en" sz="1200">
                <a:latin typeface="Calibri"/>
                <a:ea typeface="Calibri"/>
                <a:cs typeface="Calibri"/>
                <a:sym typeface="Calibri"/>
              </a:rPr>
              <a:t>XGBoost with PCA</a:t>
            </a:r>
            <a:endParaRPr sz="1200">
              <a:solidFill>
                <a:schemeClr val="accent3"/>
              </a:solidFill>
              <a:latin typeface="Proxima Nova"/>
              <a:ea typeface="Proxima Nova"/>
              <a:cs typeface="Proxima Nova"/>
              <a:sym typeface="Proxima Nova"/>
            </a:endParaRPr>
          </a:p>
        </p:txBody>
      </p:sp>
      <p:graphicFrame>
        <p:nvGraphicFramePr>
          <p:cNvPr id="252" name="Google Shape;252;p39"/>
          <p:cNvGraphicFramePr/>
          <p:nvPr/>
        </p:nvGraphicFramePr>
        <p:xfrm>
          <a:off x="537850" y="1562600"/>
          <a:ext cx="3000000" cy="3000000"/>
        </p:xfrm>
        <a:graphic>
          <a:graphicData uri="http://schemas.openxmlformats.org/drawingml/2006/table">
            <a:tbl>
              <a:tblPr>
                <a:noFill/>
                <a:tableStyleId>{1C71DFD2-E876-48E8-9BB7-FCE2FBBF96D0}</a:tableStyleId>
              </a:tblPr>
              <a:tblGrid>
                <a:gridCol w="1441675"/>
                <a:gridCol w="1491425"/>
              </a:tblGrid>
              <a:tr h="156000">
                <a:tc>
                  <a:txBody>
                    <a:bodyPr/>
                    <a:lstStyle/>
                    <a:p>
                      <a:pPr indent="0" lvl="0" marL="0" rtl="0" algn="l">
                        <a:spcBef>
                          <a:spcPts val="0"/>
                        </a:spcBef>
                        <a:spcAft>
                          <a:spcPts val="0"/>
                        </a:spcAft>
                        <a:buNone/>
                      </a:pPr>
                      <a:r>
                        <a:rPr b="1" lang="en" sz="1200">
                          <a:latin typeface="Calibri"/>
                          <a:ea typeface="Calibri"/>
                          <a:cs typeface="Calibri"/>
                          <a:sym typeface="Calibri"/>
                        </a:rPr>
                        <a:t>RMSE</a:t>
                      </a:r>
                      <a:endParaRPr b="1"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b="1" lang="en" sz="1200">
                          <a:latin typeface="Calibri"/>
                          <a:ea typeface="Calibri"/>
                          <a:cs typeface="Calibri"/>
                          <a:sym typeface="Calibri"/>
                        </a:rPr>
                        <a:t>R^2</a:t>
                      </a:r>
                      <a:endParaRPr b="1" sz="1200">
                        <a:latin typeface="Calibri"/>
                        <a:ea typeface="Calibri"/>
                        <a:cs typeface="Calibri"/>
                        <a:sym typeface="Calibri"/>
                      </a:endParaRPr>
                    </a:p>
                  </a:txBody>
                  <a:tcPr marT="63500" marB="63500" marR="63500" marL="63500"/>
                </a:tc>
              </a:tr>
              <a:tr h="232175">
                <a:tc>
                  <a:txBody>
                    <a:bodyPr/>
                    <a:lstStyle/>
                    <a:p>
                      <a:pPr indent="0" lvl="0" marL="0" rtl="0" algn="l">
                        <a:spcBef>
                          <a:spcPts val="0"/>
                        </a:spcBef>
                        <a:spcAft>
                          <a:spcPts val="0"/>
                        </a:spcAft>
                        <a:buNone/>
                      </a:pPr>
                      <a:r>
                        <a:rPr lang="en" sz="800">
                          <a:latin typeface="Calibri"/>
                          <a:ea typeface="Calibri"/>
                          <a:cs typeface="Calibri"/>
                          <a:sym typeface="Calibri"/>
                        </a:rPr>
                        <a:t>1.8776395523021796</a:t>
                      </a:r>
                      <a:endParaRPr sz="10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800">
                          <a:latin typeface="Calibri"/>
                          <a:ea typeface="Calibri"/>
                          <a:cs typeface="Calibri"/>
                          <a:sym typeface="Calibri"/>
                        </a:rPr>
                        <a:t>0.7941284319905643</a:t>
                      </a:r>
                      <a:endParaRPr sz="1000">
                        <a:latin typeface="Calibri"/>
                        <a:ea typeface="Calibri"/>
                        <a:cs typeface="Calibri"/>
                        <a:sym typeface="Calibri"/>
                      </a:endParaRPr>
                    </a:p>
                  </a:txBody>
                  <a:tcPr marT="63500" marB="63500" marR="63500" marL="63500"/>
                </a:tc>
              </a:tr>
            </a:tbl>
          </a:graphicData>
        </a:graphic>
      </p:graphicFrame>
      <p:sp>
        <p:nvSpPr>
          <p:cNvPr id="253" name="Google Shape;253;p39"/>
          <p:cNvSpPr txBox="1"/>
          <p:nvPr/>
        </p:nvSpPr>
        <p:spPr>
          <a:xfrm>
            <a:off x="65275" y="2421525"/>
            <a:ext cx="3114300" cy="3852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700"/>
              </a:spcBef>
              <a:spcAft>
                <a:spcPts val="0"/>
              </a:spcAft>
              <a:buClr>
                <a:srgbClr val="212121"/>
              </a:buClr>
              <a:buSzPts val="1200"/>
              <a:buFont typeface="Calibri"/>
              <a:buChar char="●"/>
            </a:pPr>
            <a:r>
              <a:rPr lang="en" sz="1200">
                <a:solidFill>
                  <a:srgbClr val="212121"/>
                </a:solidFill>
                <a:latin typeface="Calibri"/>
                <a:ea typeface="Calibri"/>
                <a:cs typeface="Calibri"/>
                <a:sym typeface="Calibri"/>
              </a:rPr>
              <a:t>XGBoost with Feature Selection based on Hypothesis Testing</a:t>
            </a:r>
            <a:endParaRPr sz="1800">
              <a:solidFill>
                <a:schemeClr val="accent3"/>
              </a:solidFill>
              <a:latin typeface="Proxima Nova"/>
              <a:ea typeface="Proxima Nova"/>
              <a:cs typeface="Proxima Nova"/>
              <a:sym typeface="Proxima Nova"/>
            </a:endParaRPr>
          </a:p>
        </p:txBody>
      </p:sp>
      <p:graphicFrame>
        <p:nvGraphicFramePr>
          <p:cNvPr id="254" name="Google Shape;254;p39"/>
          <p:cNvGraphicFramePr/>
          <p:nvPr/>
        </p:nvGraphicFramePr>
        <p:xfrm>
          <a:off x="537850" y="3019275"/>
          <a:ext cx="3000000" cy="3000000"/>
        </p:xfrm>
        <a:graphic>
          <a:graphicData uri="http://schemas.openxmlformats.org/drawingml/2006/table">
            <a:tbl>
              <a:tblPr>
                <a:noFill/>
                <a:tableStyleId>{1C71DFD2-E876-48E8-9BB7-FCE2FBBF96D0}</a:tableStyleId>
              </a:tblPr>
              <a:tblGrid>
                <a:gridCol w="1344375"/>
                <a:gridCol w="1588725"/>
              </a:tblGrid>
              <a:tr h="324125">
                <a:tc>
                  <a:txBody>
                    <a:bodyPr/>
                    <a:lstStyle/>
                    <a:p>
                      <a:pPr indent="0" lvl="0" marL="0" rtl="0" algn="l">
                        <a:spcBef>
                          <a:spcPts val="0"/>
                        </a:spcBef>
                        <a:spcAft>
                          <a:spcPts val="0"/>
                        </a:spcAft>
                        <a:buNone/>
                      </a:pPr>
                      <a:r>
                        <a:rPr b="1" lang="en" sz="1200">
                          <a:latin typeface="Calibri"/>
                          <a:ea typeface="Calibri"/>
                          <a:cs typeface="Calibri"/>
                          <a:sym typeface="Calibri"/>
                        </a:rPr>
                        <a:t>RMSE</a:t>
                      </a:r>
                      <a:endParaRPr sz="8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b="1" lang="en" sz="1200">
                          <a:latin typeface="Calibri"/>
                          <a:ea typeface="Calibri"/>
                          <a:cs typeface="Calibri"/>
                          <a:sym typeface="Calibri"/>
                        </a:rPr>
                        <a:t>R^2</a:t>
                      </a:r>
                      <a:endParaRPr sz="800">
                        <a:latin typeface="Calibri"/>
                        <a:ea typeface="Calibri"/>
                        <a:cs typeface="Calibri"/>
                        <a:sym typeface="Calibri"/>
                      </a:endParaRPr>
                    </a:p>
                  </a:txBody>
                  <a:tcPr marT="63500" marB="63500" marR="63500" marL="63500"/>
                </a:tc>
              </a:tr>
              <a:tr h="276500">
                <a:tc>
                  <a:txBody>
                    <a:bodyPr/>
                    <a:lstStyle/>
                    <a:p>
                      <a:pPr indent="0" lvl="0" marL="0" rtl="0" algn="l">
                        <a:spcBef>
                          <a:spcPts val="0"/>
                        </a:spcBef>
                        <a:spcAft>
                          <a:spcPts val="0"/>
                        </a:spcAft>
                        <a:buNone/>
                      </a:pPr>
                      <a:r>
                        <a:rPr lang="en" sz="800">
                          <a:latin typeface="Calibri"/>
                          <a:ea typeface="Calibri"/>
                          <a:cs typeface="Calibri"/>
                          <a:sym typeface="Calibri"/>
                        </a:rPr>
                        <a:t>1.634440755713893</a:t>
                      </a:r>
                      <a:endParaRPr sz="8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800">
                          <a:latin typeface="Calibri"/>
                          <a:ea typeface="Calibri"/>
                          <a:cs typeface="Calibri"/>
                          <a:sym typeface="Calibri"/>
                        </a:rPr>
                        <a:t>0.8440051400707622</a:t>
                      </a:r>
                      <a:endParaRPr sz="800">
                        <a:latin typeface="Calibri"/>
                        <a:ea typeface="Calibri"/>
                        <a:cs typeface="Calibri"/>
                        <a:sym typeface="Calibri"/>
                      </a:endParaRPr>
                    </a:p>
                  </a:txBody>
                  <a:tcPr marT="63500" marB="63500" marR="63500" marL="63500"/>
                </a:tc>
              </a:tr>
            </a:tbl>
          </a:graphicData>
        </a:graphic>
      </p:graphicFrame>
      <p:pic>
        <p:nvPicPr>
          <p:cNvPr id="255" name="Google Shape;255;p39"/>
          <p:cNvPicPr preferRelativeResize="0"/>
          <p:nvPr/>
        </p:nvPicPr>
        <p:blipFill>
          <a:blip r:embed="rId3">
            <a:alphaModFix/>
          </a:blip>
          <a:stretch>
            <a:fillRect/>
          </a:stretch>
        </p:blipFill>
        <p:spPr>
          <a:xfrm>
            <a:off x="4373775" y="2492775"/>
            <a:ext cx="4238923" cy="2498325"/>
          </a:xfrm>
          <a:prstGeom prst="rect">
            <a:avLst/>
          </a:prstGeom>
          <a:noFill/>
          <a:ln>
            <a:noFill/>
          </a:ln>
        </p:spPr>
      </p:pic>
      <p:pic>
        <p:nvPicPr>
          <p:cNvPr id="256" name="Google Shape;256;p39"/>
          <p:cNvPicPr preferRelativeResize="0"/>
          <p:nvPr/>
        </p:nvPicPr>
        <p:blipFill>
          <a:blip r:embed="rId4">
            <a:alphaModFix/>
          </a:blip>
          <a:stretch>
            <a:fillRect/>
          </a:stretch>
        </p:blipFill>
        <p:spPr>
          <a:xfrm>
            <a:off x="4917375" y="-5550"/>
            <a:ext cx="3151725" cy="2498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256125" y="140800"/>
            <a:ext cx="4045200" cy="753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500"/>
              <a:t>Conclusion</a:t>
            </a:r>
            <a:endParaRPr sz="2500"/>
          </a:p>
        </p:txBody>
      </p:sp>
      <p:sp>
        <p:nvSpPr>
          <p:cNvPr id="262" name="Google Shape;262;p4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Feature selection techniques, especially with XGBoost and hypothesis testing, proved effective in maintaining accuracy while improving interpretability. </a:t>
            </a:r>
            <a:endParaRPr sz="1200">
              <a:latin typeface="Times New Roman"/>
              <a:ea typeface="Times New Roman"/>
              <a:cs typeface="Times New Roman"/>
              <a:sym typeface="Times New Roman"/>
            </a:endParaRPr>
          </a:p>
          <a:p>
            <a:pPr indent="0" lvl="0" marL="0" rtl="0" algn="l">
              <a:spcBef>
                <a:spcPts val="1200"/>
              </a:spcBef>
              <a:spcAft>
                <a:spcPts val="1200"/>
              </a:spcAft>
              <a:buNone/>
            </a:pPr>
            <a:r>
              <a:rPr lang="en" sz="1200">
                <a:latin typeface="Times New Roman"/>
                <a:ea typeface="Times New Roman"/>
                <a:cs typeface="Times New Roman"/>
                <a:sym typeface="Times New Roman"/>
              </a:rPr>
              <a:t>In conclusion, Random Forest and XGBoost Regressors are robust choices that outperform traditional linear methods. Careful consideration of feature selection techniques is crucial, balancing simplicity and explanatory power.</a:t>
            </a:r>
            <a:endParaRPr sz="1200">
              <a:latin typeface="Times New Roman"/>
              <a:ea typeface="Times New Roman"/>
              <a:cs typeface="Times New Roman"/>
              <a:sym typeface="Times New Roman"/>
            </a:endParaRPr>
          </a:p>
        </p:txBody>
      </p:sp>
      <p:pic>
        <p:nvPicPr>
          <p:cNvPr id="263" name="Google Shape;263;p40"/>
          <p:cNvPicPr preferRelativeResize="0"/>
          <p:nvPr/>
        </p:nvPicPr>
        <p:blipFill>
          <a:blip r:embed="rId3">
            <a:alphaModFix/>
          </a:blip>
          <a:stretch>
            <a:fillRect/>
          </a:stretch>
        </p:blipFill>
        <p:spPr>
          <a:xfrm>
            <a:off x="152400" y="1046500"/>
            <a:ext cx="4344499" cy="3546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Data Description</a:t>
            </a:r>
            <a:r>
              <a:rPr lang="en"/>
              <a:t> </a:t>
            </a:r>
            <a:endParaRPr/>
          </a:p>
        </p:txBody>
      </p:sp>
      <p:sp>
        <p:nvSpPr>
          <p:cNvPr id="73" name="Google Shape;73;p15"/>
          <p:cNvSpPr txBox="1"/>
          <p:nvPr>
            <p:ph idx="1" type="body"/>
          </p:nvPr>
        </p:nvSpPr>
        <p:spPr>
          <a:xfrm>
            <a:off x="311700" y="1017725"/>
            <a:ext cx="3999900" cy="34164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SzPts val="1000"/>
              <a:buChar char="●"/>
            </a:pPr>
            <a:r>
              <a:rPr lang="en" sz="1000"/>
              <a:t>Player: The name of the football player.</a:t>
            </a:r>
            <a:endParaRPr sz="1000"/>
          </a:p>
          <a:p>
            <a:pPr indent="-292100" lvl="0" marL="457200" rtl="0" algn="l">
              <a:lnSpc>
                <a:spcPct val="100000"/>
              </a:lnSpc>
              <a:spcBef>
                <a:spcPts val="0"/>
              </a:spcBef>
              <a:spcAft>
                <a:spcPts val="0"/>
              </a:spcAft>
              <a:buSzPts val="1000"/>
              <a:buChar char="●"/>
            </a:pPr>
            <a:r>
              <a:rPr lang="en" sz="1000"/>
              <a:t>Country: The nationality or home country of the player.</a:t>
            </a:r>
            <a:endParaRPr sz="1000"/>
          </a:p>
          <a:p>
            <a:pPr indent="-292100" lvl="0" marL="457200" rtl="0" algn="l">
              <a:lnSpc>
                <a:spcPct val="100000"/>
              </a:lnSpc>
              <a:spcBef>
                <a:spcPts val="0"/>
              </a:spcBef>
              <a:spcAft>
                <a:spcPts val="0"/>
              </a:spcAft>
              <a:buSzPts val="1000"/>
              <a:buChar char="●"/>
            </a:pPr>
            <a:r>
              <a:rPr lang="en" sz="1000"/>
              <a:t>Height: The height of the player in centimeters.</a:t>
            </a:r>
            <a:endParaRPr sz="1000"/>
          </a:p>
          <a:p>
            <a:pPr indent="-292100" lvl="0" marL="457200" rtl="0" algn="l">
              <a:lnSpc>
                <a:spcPct val="100000"/>
              </a:lnSpc>
              <a:spcBef>
                <a:spcPts val="0"/>
              </a:spcBef>
              <a:spcAft>
                <a:spcPts val="0"/>
              </a:spcAft>
              <a:buSzPts val="1000"/>
              <a:buChar char="●"/>
            </a:pPr>
            <a:r>
              <a:rPr lang="en" sz="1000"/>
              <a:t>Weight: The weight of the player in kilograms.</a:t>
            </a:r>
            <a:endParaRPr sz="1000"/>
          </a:p>
          <a:p>
            <a:pPr indent="-292100" lvl="0" marL="457200" rtl="0" algn="l">
              <a:lnSpc>
                <a:spcPct val="100000"/>
              </a:lnSpc>
              <a:spcBef>
                <a:spcPts val="0"/>
              </a:spcBef>
              <a:spcAft>
                <a:spcPts val="0"/>
              </a:spcAft>
              <a:buSzPts val="1000"/>
              <a:buChar char="●"/>
            </a:pPr>
            <a:r>
              <a:rPr lang="en" sz="1000"/>
              <a:t>Age: The age of the player.</a:t>
            </a:r>
            <a:endParaRPr sz="1000"/>
          </a:p>
          <a:p>
            <a:pPr indent="-292100" lvl="0" marL="457200" rtl="0" algn="l">
              <a:lnSpc>
                <a:spcPct val="100000"/>
              </a:lnSpc>
              <a:spcBef>
                <a:spcPts val="0"/>
              </a:spcBef>
              <a:spcAft>
                <a:spcPts val="0"/>
              </a:spcAft>
              <a:buSzPts val="1000"/>
              <a:buChar char="●"/>
            </a:pPr>
            <a:r>
              <a:rPr lang="en" sz="1000"/>
              <a:t>Club: The club to which the player is currently affiliated.</a:t>
            </a:r>
            <a:endParaRPr sz="1000"/>
          </a:p>
          <a:p>
            <a:pPr indent="-292100" lvl="0" marL="457200" rtl="0" algn="l">
              <a:lnSpc>
                <a:spcPct val="100000"/>
              </a:lnSpc>
              <a:spcBef>
                <a:spcPts val="0"/>
              </a:spcBef>
              <a:spcAft>
                <a:spcPts val="0"/>
              </a:spcAft>
              <a:buSzPts val="1000"/>
              <a:buChar char="●"/>
            </a:pPr>
            <a:r>
              <a:rPr lang="en" sz="1000"/>
              <a:t>Ball Control: Player's skill in controlling the ball.</a:t>
            </a:r>
            <a:endParaRPr sz="1000"/>
          </a:p>
          <a:p>
            <a:pPr indent="-292100" lvl="0" marL="457200" rtl="0" algn="l">
              <a:lnSpc>
                <a:spcPct val="100000"/>
              </a:lnSpc>
              <a:spcBef>
                <a:spcPts val="0"/>
              </a:spcBef>
              <a:spcAft>
                <a:spcPts val="0"/>
              </a:spcAft>
              <a:buSzPts val="1000"/>
              <a:buChar char="●"/>
            </a:pPr>
            <a:r>
              <a:rPr lang="en" sz="1000"/>
              <a:t>Dribbling: Player's dribbling ability.</a:t>
            </a:r>
            <a:endParaRPr sz="1000"/>
          </a:p>
          <a:p>
            <a:pPr indent="-292100" lvl="0" marL="457200" rtl="0" algn="l">
              <a:lnSpc>
                <a:spcPct val="100000"/>
              </a:lnSpc>
              <a:spcBef>
                <a:spcPts val="0"/>
              </a:spcBef>
              <a:spcAft>
                <a:spcPts val="0"/>
              </a:spcAft>
              <a:buSzPts val="1000"/>
              <a:buChar char="●"/>
            </a:pPr>
            <a:r>
              <a:rPr lang="en" sz="1000"/>
              <a:t>Marking: Player's marking skill.</a:t>
            </a:r>
            <a:endParaRPr sz="1000"/>
          </a:p>
          <a:p>
            <a:pPr indent="-292100" lvl="0" marL="457200" rtl="0" algn="l">
              <a:lnSpc>
                <a:spcPct val="100000"/>
              </a:lnSpc>
              <a:spcBef>
                <a:spcPts val="0"/>
              </a:spcBef>
              <a:spcAft>
                <a:spcPts val="0"/>
              </a:spcAft>
              <a:buSzPts val="1000"/>
              <a:buChar char="●"/>
            </a:pPr>
            <a:r>
              <a:rPr lang="en" sz="1000"/>
              <a:t>Slide Tackle: Player's ability to perform slide tackles.</a:t>
            </a:r>
            <a:endParaRPr sz="1000"/>
          </a:p>
          <a:p>
            <a:pPr indent="-292100" lvl="0" marL="457200" rtl="0" algn="l">
              <a:lnSpc>
                <a:spcPct val="100000"/>
              </a:lnSpc>
              <a:spcBef>
                <a:spcPts val="0"/>
              </a:spcBef>
              <a:spcAft>
                <a:spcPts val="0"/>
              </a:spcAft>
              <a:buSzPts val="1000"/>
              <a:buChar char="●"/>
            </a:pPr>
            <a:r>
              <a:rPr lang="en" sz="1000"/>
              <a:t>Stand Tackle: Player's ability to perform standing tackles.</a:t>
            </a:r>
            <a:endParaRPr sz="1000"/>
          </a:p>
          <a:p>
            <a:pPr indent="-292100" lvl="0" marL="457200" rtl="0" algn="l">
              <a:lnSpc>
                <a:spcPct val="100000"/>
              </a:lnSpc>
              <a:spcBef>
                <a:spcPts val="0"/>
              </a:spcBef>
              <a:spcAft>
                <a:spcPts val="0"/>
              </a:spcAft>
              <a:buSzPts val="1000"/>
              <a:buChar char="●"/>
            </a:pPr>
            <a:r>
              <a:rPr lang="en" sz="1000"/>
              <a:t>Aggression: Player's aggression level.</a:t>
            </a:r>
            <a:endParaRPr sz="1000"/>
          </a:p>
          <a:p>
            <a:pPr indent="-292100" lvl="0" marL="457200" rtl="0" algn="l">
              <a:lnSpc>
                <a:spcPct val="100000"/>
              </a:lnSpc>
              <a:spcBef>
                <a:spcPts val="0"/>
              </a:spcBef>
              <a:spcAft>
                <a:spcPts val="0"/>
              </a:spcAft>
              <a:buSzPts val="1000"/>
              <a:buChar char="●"/>
            </a:pPr>
            <a:r>
              <a:rPr lang="en" sz="1000"/>
              <a:t>Reactions: Player's reaction time.</a:t>
            </a:r>
            <a:endParaRPr sz="1000"/>
          </a:p>
          <a:p>
            <a:pPr indent="-292100" lvl="0" marL="457200" rtl="0" algn="l">
              <a:lnSpc>
                <a:spcPct val="100000"/>
              </a:lnSpc>
              <a:spcBef>
                <a:spcPts val="0"/>
              </a:spcBef>
              <a:spcAft>
                <a:spcPts val="0"/>
              </a:spcAft>
              <a:buSzPts val="1000"/>
              <a:buChar char="●"/>
            </a:pPr>
            <a:r>
              <a:rPr lang="en" sz="1000"/>
              <a:t>Attacking Position: Player's positioning for attacking plays.</a:t>
            </a:r>
            <a:endParaRPr sz="1000"/>
          </a:p>
          <a:p>
            <a:pPr indent="-292100" lvl="0" marL="457200" rtl="0" algn="l">
              <a:lnSpc>
                <a:spcPct val="100000"/>
              </a:lnSpc>
              <a:spcBef>
                <a:spcPts val="0"/>
              </a:spcBef>
              <a:spcAft>
                <a:spcPts val="0"/>
              </a:spcAft>
              <a:buSzPts val="1000"/>
              <a:buChar char="●"/>
            </a:pPr>
            <a:r>
              <a:rPr lang="en" sz="1000"/>
              <a:t>Interceptions: Player's skill in intercepting passes.</a:t>
            </a:r>
            <a:endParaRPr sz="1000"/>
          </a:p>
          <a:p>
            <a:pPr indent="-292100" lvl="0" marL="457200" rtl="0" algn="l">
              <a:lnSpc>
                <a:spcPct val="100000"/>
              </a:lnSpc>
              <a:spcBef>
                <a:spcPts val="0"/>
              </a:spcBef>
              <a:spcAft>
                <a:spcPts val="0"/>
              </a:spcAft>
              <a:buSzPts val="1000"/>
              <a:buChar char="●"/>
            </a:pPr>
            <a:r>
              <a:rPr lang="en" sz="1000"/>
              <a:t>Vision: Player's vision on the field.</a:t>
            </a:r>
            <a:endParaRPr sz="1000"/>
          </a:p>
          <a:p>
            <a:pPr indent="-292100" lvl="0" marL="457200" rtl="0" algn="l">
              <a:lnSpc>
                <a:spcPct val="100000"/>
              </a:lnSpc>
              <a:spcBef>
                <a:spcPts val="0"/>
              </a:spcBef>
              <a:spcAft>
                <a:spcPts val="0"/>
              </a:spcAft>
              <a:buSzPts val="1000"/>
              <a:buChar char="●"/>
            </a:pPr>
            <a:r>
              <a:rPr lang="en" sz="1000"/>
              <a:t>Composure: Player's composure under pressure.</a:t>
            </a:r>
            <a:endParaRPr sz="1000"/>
          </a:p>
          <a:p>
            <a:pPr indent="-292100" lvl="0" marL="457200" rtl="0" algn="l">
              <a:lnSpc>
                <a:spcPct val="100000"/>
              </a:lnSpc>
              <a:spcBef>
                <a:spcPts val="0"/>
              </a:spcBef>
              <a:spcAft>
                <a:spcPts val="0"/>
              </a:spcAft>
              <a:buSzPts val="1000"/>
              <a:buChar char="●"/>
            </a:pPr>
            <a:r>
              <a:rPr lang="en" sz="1000"/>
              <a:t>Crossing: Player's ability to deliver crosses.</a:t>
            </a:r>
            <a:endParaRPr sz="1000"/>
          </a:p>
          <a:p>
            <a:pPr indent="-292100" lvl="0" marL="457200" rtl="0" algn="l">
              <a:lnSpc>
                <a:spcPct val="100000"/>
              </a:lnSpc>
              <a:spcBef>
                <a:spcPts val="0"/>
              </a:spcBef>
              <a:spcAft>
                <a:spcPts val="0"/>
              </a:spcAft>
              <a:buSzPts val="1000"/>
              <a:buChar char="●"/>
            </a:pPr>
            <a:r>
              <a:rPr lang="en" sz="1000"/>
              <a:t>Short Pass: Player's short passing accuracy.</a:t>
            </a:r>
            <a:endParaRPr sz="1000"/>
          </a:p>
          <a:p>
            <a:pPr indent="-292100" lvl="0" marL="457200" rtl="0" algn="l">
              <a:lnSpc>
                <a:spcPct val="100000"/>
              </a:lnSpc>
              <a:spcBef>
                <a:spcPts val="0"/>
              </a:spcBef>
              <a:spcAft>
                <a:spcPts val="0"/>
              </a:spcAft>
              <a:buSzPts val="1000"/>
              <a:buChar char="●"/>
            </a:pPr>
            <a:r>
              <a:rPr lang="en" sz="1000"/>
              <a:t>Long Pass: Player's ability in long passing.</a:t>
            </a:r>
            <a:endParaRPr sz="1000"/>
          </a:p>
          <a:p>
            <a:pPr indent="-292100" lvl="0" marL="457200" rtl="0" algn="l">
              <a:lnSpc>
                <a:spcPct val="100000"/>
              </a:lnSpc>
              <a:spcBef>
                <a:spcPts val="0"/>
              </a:spcBef>
              <a:spcAft>
                <a:spcPts val="0"/>
              </a:spcAft>
              <a:buSzPts val="1000"/>
              <a:buChar char="●"/>
            </a:pPr>
            <a:r>
              <a:rPr lang="en" sz="1000"/>
              <a:t>Acceleration: Player's acceleration on the field.</a:t>
            </a:r>
            <a:endParaRPr sz="1000"/>
          </a:p>
          <a:p>
            <a:pPr indent="-292100" lvl="0" marL="457200" rtl="0" algn="l">
              <a:lnSpc>
                <a:spcPct val="100000"/>
              </a:lnSpc>
              <a:spcBef>
                <a:spcPts val="0"/>
              </a:spcBef>
              <a:spcAft>
                <a:spcPts val="0"/>
              </a:spcAft>
              <a:buSzPts val="1000"/>
              <a:buChar char="●"/>
            </a:pPr>
            <a:r>
              <a:rPr lang="en" sz="1000"/>
              <a:t>Stamina: Player's stamina level.</a:t>
            </a:r>
            <a:endParaRPr sz="1000"/>
          </a:p>
          <a:p>
            <a:pPr indent="-292100" lvl="0" marL="457200" rtl="0" algn="l">
              <a:lnSpc>
                <a:spcPct val="100000"/>
              </a:lnSpc>
              <a:spcBef>
                <a:spcPts val="0"/>
              </a:spcBef>
              <a:spcAft>
                <a:spcPts val="0"/>
              </a:spcAft>
              <a:buSzPts val="1000"/>
              <a:buChar char="●"/>
            </a:pPr>
            <a:r>
              <a:rPr lang="en" sz="1000"/>
              <a:t>Strength: Player's physical strength.</a:t>
            </a:r>
            <a:endParaRPr sz="1000"/>
          </a:p>
        </p:txBody>
      </p:sp>
      <p:sp>
        <p:nvSpPr>
          <p:cNvPr id="74" name="Google Shape;74;p15"/>
          <p:cNvSpPr txBox="1"/>
          <p:nvPr>
            <p:ph idx="2" type="body"/>
          </p:nvPr>
        </p:nvSpPr>
        <p:spPr>
          <a:xfrm>
            <a:off x="4832400" y="1017725"/>
            <a:ext cx="3999900" cy="34164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SzPts val="1000"/>
              <a:buChar char="●"/>
            </a:pPr>
            <a:r>
              <a:rPr lang="en" sz="1000"/>
              <a:t>Balance: Player's balance while playing.</a:t>
            </a:r>
            <a:endParaRPr sz="1000"/>
          </a:p>
          <a:p>
            <a:pPr indent="-292100" lvl="0" marL="457200" rtl="0" algn="l">
              <a:lnSpc>
                <a:spcPct val="100000"/>
              </a:lnSpc>
              <a:spcBef>
                <a:spcPts val="0"/>
              </a:spcBef>
              <a:spcAft>
                <a:spcPts val="0"/>
              </a:spcAft>
              <a:buSzPts val="1000"/>
              <a:buChar char="●"/>
            </a:pPr>
            <a:r>
              <a:rPr lang="en" sz="1000"/>
              <a:t>Sprint Speed: Player's speed in sprints.</a:t>
            </a:r>
            <a:endParaRPr sz="1000"/>
          </a:p>
          <a:p>
            <a:pPr indent="-292100" lvl="0" marL="457200" rtl="0" algn="l">
              <a:lnSpc>
                <a:spcPct val="100000"/>
              </a:lnSpc>
              <a:spcBef>
                <a:spcPts val="0"/>
              </a:spcBef>
              <a:spcAft>
                <a:spcPts val="0"/>
              </a:spcAft>
              <a:buSzPts val="1000"/>
              <a:buChar char="●"/>
            </a:pPr>
            <a:r>
              <a:rPr lang="en" sz="1000"/>
              <a:t>Agility: Player's agility in maneuvering.</a:t>
            </a:r>
            <a:endParaRPr sz="1000"/>
          </a:p>
          <a:p>
            <a:pPr indent="-292100" lvl="0" marL="457200" rtl="0" algn="l">
              <a:lnSpc>
                <a:spcPct val="100000"/>
              </a:lnSpc>
              <a:spcBef>
                <a:spcPts val="0"/>
              </a:spcBef>
              <a:spcAft>
                <a:spcPts val="0"/>
              </a:spcAft>
              <a:buSzPts val="1000"/>
              <a:buChar char="●"/>
            </a:pPr>
            <a:r>
              <a:rPr lang="en" sz="1000"/>
              <a:t>Jumping: Player's jumping ability.</a:t>
            </a:r>
            <a:endParaRPr sz="1000"/>
          </a:p>
          <a:p>
            <a:pPr indent="-292100" lvl="0" marL="457200" rtl="0" algn="l">
              <a:lnSpc>
                <a:spcPct val="100000"/>
              </a:lnSpc>
              <a:spcBef>
                <a:spcPts val="0"/>
              </a:spcBef>
              <a:spcAft>
                <a:spcPts val="0"/>
              </a:spcAft>
              <a:buSzPts val="1000"/>
              <a:buChar char="●"/>
            </a:pPr>
            <a:r>
              <a:rPr lang="en" sz="1000"/>
              <a:t>Heading: Player's heading skills.</a:t>
            </a:r>
            <a:endParaRPr sz="1000"/>
          </a:p>
          <a:p>
            <a:pPr indent="-292100" lvl="0" marL="457200" rtl="0" algn="l">
              <a:lnSpc>
                <a:spcPct val="100000"/>
              </a:lnSpc>
              <a:spcBef>
                <a:spcPts val="0"/>
              </a:spcBef>
              <a:spcAft>
                <a:spcPts val="0"/>
              </a:spcAft>
              <a:buSzPts val="1000"/>
              <a:buChar char="●"/>
            </a:pPr>
            <a:r>
              <a:rPr lang="en" sz="1000"/>
              <a:t>Shot Power: Player's power in shooting.</a:t>
            </a:r>
            <a:endParaRPr sz="1000"/>
          </a:p>
          <a:p>
            <a:pPr indent="-292100" lvl="0" marL="457200" rtl="0" algn="l">
              <a:lnSpc>
                <a:spcPct val="100000"/>
              </a:lnSpc>
              <a:spcBef>
                <a:spcPts val="0"/>
              </a:spcBef>
              <a:spcAft>
                <a:spcPts val="0"/>
              </a:spcAft>
              <a:buSzPts val="1000"/>
              <a:buChar char="●"/>
            </a:pPr>
            <a:r>
              <a:rPr lang="en" sz="1000"/>
              <a:t>Finishing: Player's finishing skills.</a:t>
            </a:r>
            <a:endParaRPr sz="1000"/>
          </a:p>
          <a:p>
            <a:pPr indent="-292100" lvl="0" marL="457200" rtl="0" algn="l">
              <a:lnSpc>
                <a:spcPct val="100000"/>
              </a:lnSpc>
              <a:spcBef>
                <a:spcPts val="0"/>
              </a:spcBef>
              <a:spcAft>
                <a:spcPts val="0"/>
              </a:spcAft>
              <a:buSzPts val="1000"/>
              <a:buChar char="●"/>
            </a:pPr>
            <a:r>
              <a:rPr lang="en" sz="1000"/>
              <a:t>Long Shots: Player's ability to make long-range shots.</a:t>
            </a:r>
            <a:endParaRPr sz="1000"/>
          </a:p>
          <a:p>
            <a:pPr indent="-292100" lvl="0" marL="457200" rtl="0" algn="l">
              <a:lnSpc>
                <a:spcPct val="100000"/>
              </a:lnSpc>
              <a:spcBef>
                <a:spcPts val="0"/>
              </a:spcBef>
              <a:spcAft>
                <a:spcPts val="0"/>
              </a:spcAft>
              <a:buSzPts val="1000"/>
              <a:buChar char="●"/>
            </a:pPr>
            <a:r>
              <a:rPr lang="en" sz="1000"/>
              <a:t>Curve: Player's ability to curve the ball.</a:t>
            </a:r>
            <a:endParaRPr sz="1000"/>
          </a:p>
          <a:p>
            <a:pPr indent="-292100" lvl="0" marL="457200" rtl="0" algn="l">
              <a:lnSpc>
                <a:spcPct val="100000"/>
              </a:lnSpc>
              <a:spcBef>
                <a:spcPts val="0"/>
              </a:spcBef>
              <a:spcAft>
                <a:spcPts val="0"/>
              </a:spcAft>
              <a:buSzPts val="1000"/>
              <a:buChar char="●"/>
            </a:pPr>
            <a:r>
              <a:rPr lang="en" sz="1000"/>
              <a:t>Free Kick Accuracy: Player's accuracy in free-kick situations.</a:t>
            </a:r>
            <a:endParaRPr sz="1000"/>
          </a:p>
          <a:p>
            <a:pPr indent="-292100" lvl="0" marL="457200" rtl="0" algn="l">
              <a:lnSpc>
                <a:spcPct val="100000"/>
              </a:lnSpc>
              <a:spcBef>
                <a:spcPts val="0"/>
              </a:spcBef>
              <a:spcAft>
                <a:spcPts val="0"/>
              </a:spcAft>
              <a:buSzPts val="1000"/>
              <a:buChar char="●"/>
            </a:pPr>
            <a:r>
              <a:rPr lang="en" sz="1000"/>
              <a:t>Penalties: Player's penalty-taking skills.</a:t>
            </a:r>
            <a:endParaRPr sz="1000"/>
          </a:p>
          <a:p>
            <a:pPr indent="-292100" lvl="0" marL="457200" rtl="0" algn="l">
              <a:lnSpc>
                <a:spcPct val="100000"/>
              </a:lnSpc>
              <a:spcBef>
                <a:spcPts val="0"/>
              </a:spcBef>
              <a:spcAft>
                <a:spcPts val="0"/>
              </a:spcAft>
              <a:buSzPts val="1000"/>
              <a:buChar char="●"/>
            </a:pPr>
            <a:r>
              <a:rPr lang="en" sz="1000"/>
              <a:t>Volleys: Player's volleying skills.</a:t>
            </a:r>
            <a:endParaRPr sz="1000"/>
          </a:p>
          <a:p>
            <a:pPr indent="-292100" lvl="0" marL="457200" rtl="0" algn="l">
              <a:lnSpc>
                <a:spcPct val="100000"/>
              </a:lnSpc>
              <a:spcBef>
                <a:spcPts val="0"/>
              </a:spcBef>
              <a:spcAft>
                <a:spcPts val="0"/>
              </a:spcAft>
              <a:buSzPts val="1000"/>
              <a:buChar char="●"/>
            </a:pPr>
            <a:r>
              <a:rPr lang="en" sz="1000"/>
              <a:t>Goalkeeper Positioning: Goalkeeper's positioning attribute (specific to goalkeepers).</a:t>
            </a:r>
            <a:endParaRPr sz="1000"/>
          </a:p>
          <a:p>
            <a:pPr indent="-292100" lvl="0" marL="457200" rtl="0" algn="l">
              <a:lnSpc>
                <a:spcPct val="100000"/>
              </a:lnSpc>
              <a:spcBef>
                <a:spcPts val="0"/>
              </a:spcBef>
              <a:spcAft>
                <a:spcPts val="0"/>
              </a:spcAft>
              <a:buSzPts val="1000"/>
              <a:buChar char="●"/>
            </a:pPr>
            <a:r>
              <a:rPr lang="en" sz="1000"/>
              <a:t>Goalkeeper Diving: Goalkeeper's diving ability (specific to goalkeepers).</a:t>
            </a:r>
            <a:endParaRPr sz="1000"/>
          </a:p>
          <a:p>
            <a:pPr indent="-292100" lvl="0" marL="457200" rtl="0" algn="l">
              <a:lnSpc>
                <a:spcPct val="100000"/>
              </a:lnSpc>
              <a:spcBef>
                <a:spcPts val="0"/>
              </a:spcBef>
              <a:spcAft>
                <a:spcPts val="0"/>
              </a:spcAft>
              <a:buSzPts val="1000"/>
              <a:buChar char="●"/>
            </a:pPr>
            <a:r>
              <a:rPr lang="en" sz="1000"/>
              <a:t>Goalkeeper Handling: Goalkeeper's ball-handling skill (specific to goalkeepers).</a:t>
            </a:r>
            <a:endParaRPr sz="1000"/>
          </a:p>
          <a:p>
            <a:pPr indent="-292100" lvl="0" marL="457200" rtl="0" algn="l">
              <a:lnSpc>
                <a:spcPct val="100000"/>
              </a:lnSpc>
              <a:spcBef>
                <a:spcPts val="0"/>
              </a:spcBef>
              <a:spcAft>
                <a:spcPts val="0"/>
              </a:spcAft>
              <a:buSzPts val="1000"/>
              <a:buChar char="●"/>
            </a:pPr>
            <a:r>
              <a:rPr lang="en" sz="1000"/>
              <a:t>Goalkeeper Kicking: Goalkeeper's kicking ability (specific to goalkeepers).</a:t>
            </a:r>
            <a:endParaRPr sz="1000"/>
          </a:p>
          <a:p>
            <a:pPr indent="-292100" lvl="0" marL="457200" rtl="0" algn="l">
              <a:lnSpc>
                <a:spcPct val="100000"/>
              </a:lnSpc>
              <a:spcBef>
                <a:spcPts val="0"/>
              </a:spcBef>
              <a:spcAft>
                <a:spcPts val="0"/>
              </a:spcAft>
              <a:buSzPts val="1000"/>
              <a:buChar char="●"/>
            </a:pPr>
            <a:r>
              <a:rPr lang="en" sz="1000"/>
              <a:t>Goalkeeper Reflexes: Goalkeeper's reflexes (specific to goalkeepers).</a:t>
            </a:r>
            <a:endParaRPr sz="1000"/>
          </a:p>
          <a:p>
            <a:pPr indent="-292100" lvl="0" marL="457200" rtl="0" algn="l">
              <a:lnSpc>
                <a:spcPct val="100000"/>
              </a:lnSpc>
              <a:spcBef>
                <a:spcPts val="0"/>
              </a:spcBef>
              <a:spcAft>
                <a:spcPts val="0"/>
              </a:spcAft>
              <a:buSzPts val="1000"/>
              <a:buChar char="●"/>
            </a:pPr>
            <a:r>
              <a:rPr lang="en" sz="1000"/>
              <a:t>Value: The estimated value of the player</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249175" y="2194050"/>
            <a:ext cx="4045200" cy="755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Agenda</a:t>
            </a:r>
            <a:endParaRPr/>
          </a:p>
        </p:txBody>
      </p:sp>
      <p:sp>
        <p:nvSpPr>
          <p:cNvPr id="80" name="Google Shape;80;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Data Preprocessing</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Visualization</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Feature Engineering</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Modelling</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Hypothesis Testing</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Model Improvements</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265500" y="2191500"/>
            <a:ext cx="4045200" cy="760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Pre-processing</a:t>
            </a:r>
            <a:endParaRPr/>
          </a:p>
        </p:txBody>
      </p:sp>
      <p:sp>
        <p:nvSpPr>
          <p:cNvPr id="86" name="Google Shape;86;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Data Cleaning</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Null Value Treatment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Outlier Treatment</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Preprocessing</a:t>
            </a:r>
            <a:endParaRPr>
              <a:latin typeface="Times New Roman"/>
              <a:ea typeface="Times New Roman"/>
              <a:cs typeface="Times New Roman"/>
              <a:sym typeface="Times New Roman"/>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latin typeface="Times New Roman"/>
                <a:ea typeface="Times New Roman"/>
                <a:cs typeface="Times New Roman"/>
                <a:sym typeface="Times New Roman"/>
              </a:rPr>
              <a:t>Value column conversion: </a:t>
            </a:r>
            <a:r>
              <a:rPr lang="en">
                <a:latin typeface="Times New Roman"/>
                <a:ea typeface="Times New Roman"/>
                <a:cs typeface="Times New Roman"/>
                <a:sym typeface="Times New Roman"/>
              </a:rPr>
              <a:t>The Player value column in the data is in string format, so we removed the unnecessary characters and converted it into float. Further, we scaled the player value to millions to make visualizations simpler.</a:t>
            </a:r>
            <a:endParaRPr>
              <a:latin typeface="Times New Roman"/>
              <a:ea typeface="Times New Roman"/>
              <a:cs typeface="Times New Roman"/>
              <a:sym typeface="Times New Roman"/>
            </a:endParaRPr>
          </a:p>
          <a:p>
            <a:pPr indent="-342900" lvl="0" marL="457200" rtl="0" algn="l">
              <a:spcBef>
                <a:spcPts val="0"/>
              </a:spcBef>
              <a:spcAft>
                <a:spcPts val="0"/>
              </a:spcAft>
              <a:buSzPts val="1800"/>
              <a:buChar char="●"/>
            </a:pPr>
            <a:r>
              <a:rPr b="1" lang="en">
                <a:latin typeface="Times New Roman"/>
                <a:ea typeface="Times New Roman"/>
                <a:cs typeface="Times New Roman"/>
                <a:sym typeface="Times New Roman"/>
              </a:rPr>
              <a:t>Null value treatment:</a:t>
            </a:r>
            <a:r>
              <a:rPr lang="en">
                <a:latin typeface="Times New Roman"/>
                <a:ea typeface="Times New Roman"/>
                <a:cs typeface="Times New Roman"/>
                <a:sym typeface="Times New Roman"/>
              </a:rPr>
              <a:t> More than 90% of the column has missing values, so we have decided to drop the particular column as replacing the missing values might result in reduced accuracy.</a:t>
            </a:r>
            <a:endParaRPr>
              <a:latin typeface="Times New Roman"/>
              <a:ea typeface="Times New Roman"/>
              <a:cs typeface="Times New Roman"/>
              <a:sym typeface="Times New Roman"/>
            </a:endParaRPr>
          </a:p>
          <a:p>
            <a:pPr indent="-342900" lvl="0" marL="457200" rtl="0" algn="l">
              <a:spcBef>
                <a:spcPts val="0"/>
              </a:spcBef>
              <a:spcAft>
                <a:spcPts val="0"/>
              </a:spcAft>
              <a:buSzPts val="1800"/>
              <a:buChar char="●"/>
            </a:pPr>
            <a:r>
              <a:rPr b="1" lang="en">
                <a:latin typeface="Times New Roman"/>
                <a:ea typeface="Times New Roman"/>
                <a:cs typeface="Times New Roman"/>
                <a:sym typeface="Times New Roman"/>
              </a:rPr>
              <a:t>Outlier treatment:</a:t>
            </a:r>
            <a:r>
              <a:rPr lang="en">
                <a:latin typeface="Times New Roman"/>
                <a:ea typeface="Times New Roman"/>
                <a:cs typeface="Times New Roman"/>
                <a:sym typeface="Times New Roman"/>
              </a:rPr>
              <a:t> we defined a function, remove_outliers, which takes a DataFrame and a z-score threshold as parameters, the function identifies and removes outliers by filtering rows where the absolute z-scores in all columns exceed the specified threshold, mitigating the impact of extreme values on subsequent analyses.</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Visualizations</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#Players per Country/Club</a:t>
            </a:r>
            <a:endParaRPr>
              <a:latin typeface="Times New Roman"/>
              <a:ea typeface="Times New Roman"/>
              <a:cs typeface="Times New Roman"/>
              <a:sym typeface="Times New Roman"/>
            </a:endParaRPr>
          </a:p>
        </p:txBody>
      </p:sp>
      <p:sp>
        <p:nvSpPr>
          <p:cNvPr id="103" name="Google Shape;103;p20"/>
          <p:cNvSpPr txBox="1"/>
          <p:nvPr>
            <p:ph idx="1" type="body"/>
          </p:nvPr>
        </p:nvSpPr>
        <p:spPr>
          <a:xfrm>
            <a:off x="311700" y="3996175"/>
            <a:ext cx="39999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Top 10 Countries Based on No. of Players</a:t>
            </a:r>
            <a:endParaRPr/>
          </a:p>
        </p:txBody>
      </p:sp>
      <p:sp>
        <p:nvSpPr>
          <p:cNvPr id="104" name="Google Shape;104;p20"/>
          <p:cNvSpPr txBox="1"/>
          <p:nvPr>
            <p:ph idx="2" type="body"/>
          </p:nvPr>
        </p:nvSpPr>
        <p:spPr>
          <a:xfrm>
            <a:off x="4832400" y="4134475"/>
            <a:ext cx="3999900" cy="434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Top 5 Clubs Based on No. of Players</a:t>
            </a:r>
            <a:endParaRPr/>
          </a:p>
        </p:txBody>
      </p:sp>
      <p:pic>
        <p:nvPicPr>
          <p:cNvPr id="105" name="Google Shape;105;p20"/>
          <p:cNvPicPr preferRelativeResize="0"/>
          <p:nvPr/>
        </p:nvPicPr>
        <p:blipFill>
          <a:blip r:embed="rId3">
            <a:alphaModFix/>
          </a:blip>
          <a:stretch>
            <a:fillRect/>
          </a:stretch>
        </p:blipFill>
        <p:spPr>
          <a:xfrm>
            <a:off x="311700" y="1152475"/>
            <a:ext cx="3999900" cy="2829861"/>
          </a:xfrm>
          <a:prstGeom prst="rect">
            <a:avLst/>
          </a:prstGeom>
          <a:noFill/>
          <a:ln>
            <a:noFill/>
          </a:ln>
        </p:spPr>
      </p:pic>
      <p:pic>
        <p:nvPicPr>
          <p:cNvPr id="106" name="Google Shape;106;p20"/>
          <p:cNvPicPr preferRelativeResize="0"/>
          <p:nvPr/>
        </p:nvPicPr>
        <p:blipFill>
          <a:blip r:embed="rId4">
            <a:alphaModFix/>
          </a:blip>
          <a:stretch>
            <a:fillRect/>
          </a:stretch>
        </p:blipFill>
        <p:spPr>
          <a:xfrm>
            <a:off x="4832400" y="1152475"/>
            <a:ext cx="3999900" cy="29820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Numerical Features Distribution</a:t>
            </a:r>
            <a:endParaRPr>
              <a:latin typeface="Times New Roman"/>
              <a:ea typeface="Times New Roman"/>
              <a:cs typeface="Times New Roman"/>
              <a:sym typeface="Times New Roman"/>
            </a:endParaRPr>
          </a:p>
        </p:txBody>
      </p:sp>
      <p:pic>
        <p:nvPicPr>
          <p:cNvPr id="112" name="Google Shape;112;p21"/>
          <p:cNvPicPr preferRelativeResize="0"/>
          <p:nvPr/>
        </p:nvPicPr>
        <p:blipFill>
          <a:blip r:embed="rId3">
            <a:alphaModFix/>
          </a:blip>
          <a:stretch>
            <a:fillRect/>
          </a:stretch>
        </p:blipFill>
        <p:spPr>
          <a:xfrm>
            <a:off x="602817" y="1017725"/>
            <a:ext cx="7780758" cy="39733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