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3" r:id="rId2"/>
    <p:sldId id="257" r:id="rId3"/>
    <p:sldId id="267" r:id="rId4"/>
    <p:sldId id="269" r:id="rId5"/>
    <p:sldId id="259" r:id="rId6"/>
    <p:sldId id="264" r:id="rId7"/>
    <p:sldId id="268" r:id="rId8"/>
    <p:sldId id="265" r:id="rId9"/>
    <p:sldId id="261" r:id="rId10"/>
    <p:sldId id="271" r:id="rId11"/>
    <p:sldId id="272" r:id="rId12"/>
    <p:sldId id="274" r:id="rId13"/>
    <p:sldId id="275" r:id="rId14"/>
    <p:sldId id="276" r:id="rId15"/>
    <p:sldId id="278" r:id="rId16"/>
    <p:sldId id="280" r:id="rId17"/>
    <p:sldId id="281" r:id="rId18"/>
    <p:sldId id="282" r:id="rId19"/>
    <p:sldId id="283" r:id="rId20"/>
    <p:sldId id="284" r:id="rId21"/>
    <p:sldId id="288" r:id="rId22"/>
    <p:sldId id="285" r:id="rId23"/>
    <p:sldId id="286" r:id="rId24"/>
    <p:sldId id="296" r:id="rId25"/>
    <p:sldId id="290" r:id="rId26"/>
    <p:sldId id="292" r:id="rId27"/>
    <p:sldId id="293" r:id="rId28"/>
    <p:sldId id="295" r:id="rId29"/>
    <p:sldId id="297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093E5-65D2-4890-9B40-1A0F4268947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9D1B85-C4F5-4865-8771-56D434535248}">
      <dgm:prSet phldrT="[Text]"/>
      <dgm:spPr/>
      <dgm:t>
        <a:bodyPr/>
        <a:lstStyle/>
        <a:p>
          <a:r>
            <a:rPr lang="en-US" dirty="0"/>
            <a:t>Database as hospital Management</a:t>
          </a:r>
        </a:p>
      </dgm:t>
    </dgm:pt>
    <dgm:pt modelId="{46EE9C3B-D98D-42E4-8AC7-932EB0CC532C}" type="parTrans" cxnId="{7CFD857F-D85A-44EB-9C36-E112DED6E593}">
      <dgm:prSet/>
      <dgm:spPr/>
      <dgm:t>
        <a:bodyPr/>
        <a:lstStyle/>
        <a:p>
          <a:endParaRPr lang="en-US"/>
        </a:p>
      </dgm:t>
    </dgm:pt>
    <dgm:pt modelId="{6C5DBE8D-19FE-4899-90B3-03FA25EA08E0}" type="sibTrans" cxnId="{7CFD857F-D85A-44EB-9C36-E112DED6E593}">
      <dgm:prSet/>
      <dgm:spPr/>
      <dgm:t>
        <a:bodyPr/>
        <a:lstStyle/>
        <a:p>
          <a:endParaRPr lang="en-US"/>
        </a:p>
      </dgm:t>
    </dgm:pt>
    <dgm:pt modelId="{50E6DB1A-5E75-4970-BD82-85C6F3817FF0}">
      <dgm:prSet phldrT="[Text]"/>
      <dgm:spPr/>
      <dgm:t>
        <a:bodyPr/>
        <a:lstStyle/>
        <a:p>
          <a:r>
            <a:rPr lang="en-US" dirty="0"/>
            <a:t>Collection 2: Ventilator Details</a:t>
          </a:r>
        </a:p>
      </dgm:t>
    </dgm:pt>
    <dgm:pt modelId="{408C83EB-B4B1-476F-99A3-77BBAA9C5067}" type="parTrans" cxnId="{B07E4D5A-F1CD-4B7B-8CE4-4B960FE2C9EE}">
      <dgm:prSet/>
      <dgm:spPr/>
      <dgm:t>
        <a:bodyPr/>
        <a:lstStyle/>
        <a:p>
          <a:endParaRPr lang="en-US"/>
        </a:p>
      </dgm:t>
    </dgm:pt>
    <dgm:pt modelId="{99F310CB-F132-4C67-9EAE-8357113B7B5E}" type="sibTrans" cxnId="{B07E4D5A-F1CD-4B7B-8CE4-4B960FE2C9EE}">
      <dgm:prSet/>
      <dgm:spPr/>
      <dgm:t>
        <a:bodyPr/>
        <a:lstStyle/>
        <a:p>
          <a:endParaRPr lang="en-US"/>
        </a:p>
      </dgm:t>
    </dgm:pt>
    <dgm:pt modelId="{1B1AA84E-2354-411F-B9DB-BB67F54EDD34}">
      <dgm:prSet phldrT="[Text]"/>
      <dgm:spPr/>
      <dgm:t>
        <a:bodyPr/>
        <a:lstStyle/>
        <a:p>
          <a:r>
            <a:rPr lang="en-US" dirty="0"/>
            <a:t>Collection 1: Hospital </a:t>
          </a:r>
          <a:r>
            <a:rPr lang="en-US" dirty="0" err="1"/>
            <a:t>Deatils</a:t>
          </a:r>
          <a:endParaRPr lang="en-US" dirty="0"/>
        </a:p>
      </dgm:t>
    </dgm:pt>
    <dgm:pt modelId="{497AB6CE-4B29-4881-859F-C8AB1066787A}" type="sibTrans" cxnId="{69D33051-A081-4F94-9C96-A8C6E0F18A64}">
      <dgm:prSet/>
      <dgm:spPr/>
      <dgm:t>
        <a:bodyPr/>
        <a:lstStyle/>
        <a:p>
          <a:endParaRPr lang="en-US"/>
        </a:p>
      </dgm:t>
    </dgm:pt>
    <dgm:pt modelId="{FFEB6659-3C7B-4C60-B461-6F339916F081}" type="parTrans" cxnId="{69D33051-A081-4F94-9C96-A8C6E0F18A64}">
      <dgm:prSet/>
      <dgm:spPr/>
      <dgm:t>
        <a:bodyPr/>
        <a:lstStyle/>
        <a:p>
          <a:endParaRPr lang="en-US"/>
        </a:p>
      </dgm:t>
    </dgm:pt>
    <dgm:pt modelId="{2B7D03F4-C0C8-4B69-BE20-DCB5DE5D89F9}" type="pres">
      <dgm:prSet presAssocID="{76E093E5-65D2-4890-9B40-1A0F4268947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BA5151-DCC8-48CB-BBF2-C9517C5551C7}" type="pres">
      <dgm:prSet presAssocID="{3F9D1B85-C4F5-4865-8771-56D434535248}" presName="hierRoot1" presStyleCnt="0"/>
      <dgm:spPr/>
    </dgm:pt>
    <dgm:pt modelId="{0F2D0A5F-1D4B-4437-B4B3-6332000E4655}" type="pres">
      <dgm:prSet presAssocID="{3F9D1B85-C4F5-4865-8771-56D434535248}" presName="composite" presStyleCnt="0"/>
      <dgm:spPr/>
    </dgm:pt>
    <dgm:pt modelId="{2744CFA2-A806-43B2-943C-718FE9F40BFE}" type="pres">
      <dgm:prSet presAssocID="{3F9D1B85-C4F5-4865-8771-56D434535248}" presName="background" presStyleLbl="node0" presStyleIdx="0" presStyleCnt="1"/>
      <dgm:spPr/>
    </dgm:pt>
    <dgm:pt modelId="{4D3DC5C3-CF8B-4439-AA47-FD93635A2AEC}" type="pres">
      <dgm:prSet presAssocID="{3F9D1B85-C4F5-4865-8771-56D434535248}" presName="text" presStyleLbl="fgAcc0" presStyleIdx="0" presStyleCnt="1">
        <dgm:presLayoutVars>
          <dgm:chPref val="3"/>
        </dgm:presLayoutVars>
      </dgm:prSet>
      <dgm:spPr/>
    </dgm:pt>
    <dgm:pt modelId="{2131696C-47E5-449C-824E-9995BE30DFB1}" type="pres">
      <dgm:prSet presAssocID="{3F9D1B85-C4F5-4865-8771-56D434535248}" presName="hierChild2" presStyleCnt="0"/>
      <dgm:spPr/>
    </dgm:pt>
    <dgm:pt modelId="{3B55BE6C-6B72-4EE2-96E3-51BAFB29A063}" type="pres">
      <dgm:prSet presAssocID="{FFEB6659-3C7B-4C60-B461-6F339916F081}" presName="Name10" presStyleLbl="parChTrans1D2" presStyleIdx="0" presStyleCnt="2"/>
      <dgm:spPr/>
    </dgm:pt>
    <dgm:pt modelId="{42837339-3DF5-4F3B-AD60-F963F560034A}" type="pres">
      <dgm:prSet presAssocID="{1B1AA84E-2354-411F-B9DB-BB67F54EDD34}" presName="hierRoot2" presStyleCnt="0"/>
      <dgm:spPr/>
    </dgm:pt>
    <dgm:pt modelId="{96A1EE57-5FD7-47AD-976C-01107B457702}" type="pres">
      <dgm:prSet presAssocID="{1B1AA84E-2354-411F-B9DB-BB67F54EDD34}" presName="composite2" presStyleCnt="0"/>
      <dgm:spPr/>
    </dgm:pt>
    <dgm:pt modelId="{4CC5ACB8-8ACF-48C6-BD03-CC91DA21C8D7}" type="pres">
      <dgm:prSet presAssocID="{1B1AA84E-2354-411F-B9DB-BB67F54EDD34}" presName="background2" presStyleLbl="node2" presStyleIdx="0" presStyleCnt="2"/>
      <dgm:spPr/>
    </dgm:pt>
    <dgm:pt modelId="{2345389D-2B98-4BB5-941D-0C77C3E376EE}" type="pres">
      <dgm:prSet presAssocID="{1B1AA84E-2354-411F-B9DB-BB67F54EDD34}" presName="text2" presStyleLbl="fgAcc2" presStyleIdx="0" presStyleCnt="2" custLinFactNeighborX="-15675" custLinFactNeighborY="2645">
        <dgm:presLayoutVars>
          <dgm:chPref val="3"/>
        </dgm:presLayoutVars>
      </dgm:prSet>
      <dgm:spPr/>
    </dgm:pt>
    <dgm:pt modelId="{DE028F51-3DAE-45BC-9AEC-C256611B5270}" type="pres">
      <dgm:prSet presAssocID="{1B1AA84E-2354-411F-B9DB-BB67F54EDD34}" presName="hierChild3" presStyleCnt="0"/>
      <dgm:spPr/>
    </dgm:pt>
    <dgm:pt modelId="{7A2D53F0-2831-4F53-8300-2C80B7EE3497}" type="pres">
      <dgm:prSet presAssocID="{408C83EB-B4B1-476F-99A3-77BBAA9C5067}" presName="Name10" presStyleLbl="parChTrans1D2" presStyleIdx="1" presStyleCnt="2"/>
      <dgm:spPr/>
    </dgm:pt>
    <dgm:pt modelId="{20659F27-F6F2-4F0A-9FBE-23F1374B6208}" type="pres">
      <dgm:prSet presAssocID="{50E6DB1A-5E75-4970-BD82-85C6F3817FF0}" presName="hierRoot2" presStyleCnt="0"/>
      <dgm:spPr/>
    </dgm:pt>
    <dgm:pt modelId="{7867805A-2F05-4260-BA2F-D368F67A0F53}" type="pres">
      <dgm:prSet presAssocID="{50E6DB1A-5E75-4970-BD82-85C6F3817FF0}" presName="composite2" presStyleCnt="0"/>
      <dgm:spPr/>
    </dgm:pt>
    <dgm:pt modelId="{C570558F-A97D-46BD-A7B4-FECCE9A1C2B6}" type="pres">
      <dgm:prSet presAssocID="{50E6DB1A-5E75-4970-BD82-85C6F3817FF0}" presName="background2" presStyleLbl="node2" presStyleIdx="1" presStyleCnt="2"/>
      <dgm:spPr/>
    </dgm:pt>
    <dgm:pt modelId="{5783ACEF-7D96-4395-88AD-23595B8D3C66}" type="pres">
      <dgm:prSet presAssocID="{50E6DB1A-5E75-4970-BD82-85C6F3817FF0}" presName="text2" presStyleLbl="fgAcc2" presStyleIdx="1" presStyleCnt="2" custLinFactNeighborX="17717" custLinFactNeighborY="6">
        <dgm:presLayoutVars>
          <dgm:chPref val="3"/>
        </dgm:presLayoutVars>
      </dgm:prSet>
      <dgm:spPr/>
    </dgm:pt>
    <dgm:pt modelId="{66A006ED-BF74-46AF-849F-1FC47E6C2525}" type="pres">
      <dgm:prSet presAssocID="{50E6DB1A-5E75-4970-BD82-85C6F3817FF0}" presName="hierChild3" presStyleCnt="0"/>
      <dgm:spPr/>
    </dgm:pt>
  </dgm:ptLst>
  <dgm:cxnLst>
    <dgm:cxn modelId="{BE50DD1C-E07D-4EFF-9E52-2A1C6EDB0041}" type="presOf" srcId="{1B1AA84E-2354-411F-B9DB-BB67F54EDD34}" destId="{2345389D-2B98-4BB5-941D-0C77C3E376EE}" srcOrd="0" destOrd="0" presId="urn:microsoft.com/office/officeart/2005/8/layout/hierarchy1"/>
    <dgm:cxn modelId="{03134E38-6AF0-428C-97F6-CC3605A4F25F}" type="presOf" srcId="{FFEB6659-3C7B-4C60-B461-6F339916F081}" destId="{3B55BE6C-6B72-4EE2-96E3-51BAFB29A063}" srcOrd="0" destOrd="0" presId="urn:microsoft.com/office/officeart/2005/8/layout/hierarchy1"/>
    <dgm:cxn modelId="{25F18067-DFBD-49E1-98D3-D4F8B4E4A010}" type="presOf" srcId="{3F9D1B85-C4F5-4865-8771-56D434535248}" destId="{4D3DC5C3-CF8B-4439-AA47-FD93635A2AEC}" srcOrd="0" destOrd="0" presId="urn:microsoft.com/office/officeart/2005/8/layout/hierarchy1"/>
    <dgm:cxn modelId="{69D33051-A081-4F94-9C96-A8C6E0F18A64}" srcId="{3F9D1B85-C4F5-4865-8771-56D434535248}" destId="{1B1AA84E-2354-411F-B9DB-BB67F54EDD34}" srcOrd="0" destOrd="0" parTransId="{FFEB6659-3C7B-4C60-B461-6F339916F081}" sibTransId="{497AB6CE-4B29-4881-859F-C8AB1066787A}"/>
    <dgm:cxn modelId="{B07E4D5A-F1CD-4B7B-8CE4-4B960FE2C9EE}" srcId="{3F9D1B85-C4F5-4865-8771-56D434535248}" destId="{50E6DB1A-5E75-4970-BD82-85C6F3817FF0}" srcOrd="1" destOrd="0" parTransId="{408C83EB-B4B1-476F-99A3-77BBAA9C5067}" sibTransId="{99F310CB-F132-4C67-9EAE-8357113B7B5E}"/>
    <dgm:cxn modelId="{7CFD857F-D85A-44EB-9C36-E112DED6E593}" srcId="{76E093E5-65D2-4890-9B40-1A0F42689471}" destId="{3F9D1B85-C4F5-4865-8771-56D434535248}" srcOrd="0" destOrd="0" parTransId="{46EE9C3B-D98D-42E4-8AC7-932EB0CC532C}" sibTransId="{6C5DBE8D-19FE-4899-90B3-03FA25EA08E0}"/>
    <dgm:cxn modelId="{F9E875A1-D6F5-47F7-B101-C427F3490D39}" type="presOf" srcId="{76E093E5-65D2-4890-9B40-1A0F42689471}" destId="{2B7D03F4-C0C8-4B69-BE20-DCB5DE5D89F9}" srcOrd="0" destOrd="0" presId="urn:microsoft.com/office/officeart/2005/8/layout/hierarchy1"/>
    <dgm:cxn modelId="{791D81A2-75DD-409A-8186-C0935D27F6D6}" type="presOf" srcId="{408C83EB-B4B1-476F-99A3-77BBAA9C5067}" destId="{7A2D53F0-2831-4F53-8300-2C80B7EE3497}" srcOrd="0" destOrd="0" presId="urn:microsoft.com/office/officeart/2005/8/layout/hierarchy1"/>
    <dgm:cxn modelId="{83728FED-800F-42C5-BC2E-E0D3337EE579}" type="presOf" srcId="{50E6DB1A-5E75-4970-BD82-85C6F3817FF0}" destId="{5783ACEF-7D96-4395-88AD-23595B8D3C66}" srcOrd="0" destOrd="0" presId="urn:microsoft.com/office/officeart/2005/8/layout/hierarchy1"/>
    <dgm:cxn modelId="{7EE1F4E0-A581-402B-8DD2-F80DB7AD459D}" type="presParOf" srcId="{2B7D03F4-C0C8-4B69-BE20-DCB5DE5D89F9}" destId="{9EBA5151-DCC8-48CB-BBF2-C9517C5551C7}" srcOrd="0" destOrd="0" presId="urn:microsoft.com/office/officeart/2005/8/layout/hierarchy1"/>
    <dgm:cxn modelId="{C05EA799-51DA-451B-B0E2-906554BCA92C}" type="presParOf" srcId="{9EBA5151-DCC8-48CB-BBF2-C9517C5551C7}" destId="{0F2D0A5F-1D4B-4437-B4B3-6332000E4655}" srcOrd="0" destOrd="0" presId="urn:microsoft.com/office/officeart/2005/8/layout/hierarchy1"/>
    <dgm:cxn modelId="{9C7BA11E-4AF9-4836-BCA8-3808D1C49ED8}" type="presParOf" srcId="{0F2D0A5F-1D4B-4437-B4B3-6332000E4655}" destId="{2744CFA2-A806-43B2-943C-718FE9F40BFE}" srcOrd="0" destOrd="0" presId="urn:microsoft.com/office/officeart/2005/8/layout/hierarchy1"/>
    <dgm:cxn modelId="{2F70BB20-609E-4883-9DC1-7B69546AAFB7}" type="presParOf" srcId="{0F2D0A5F-1D4B-4437-B4B3-6332000E4655}" destId="{4D3DC5C3-CF8B-4439-AA47-FD93635A2AEC}" srcOrd="1" destOrd="0" presId="urn:microsoft.com/office/officeart/2005/8/layout/hierarchy1"/>
    <dgm:cxn modelId="{B85E7460-7830-4FF1-A0E4-4D079CC899D8}" type="presParOf" srcId="{9EBA5151-DCC8-48CB-BBF2-C9517C5551C7}" destId="{2131696C-47E5-449C-824E-9995BE30DFB1}" srcOrd="1" destOrd="0" presId="urn:microsoft.com/office/officeart/2005/8/layout/hierarchy1"/>
    <dgm:cxn modelId="{D16A65BB-6A32-4586-BDD1-CB74FEA252CE}" type="presParOf" srcId="{2131696C-47E5-449C-824E-9995BE30DFB1}" destId="{3B55BE6C-6B72-4EE2-96E3-51BAFB29A063}" srcOrd="0" destOrd="0" presId="urn:microsoft.com/office/officeart/2005/8/layout/hierarchy1"/>
    <dgm:cxn modelId="{5532285F-2C00-48EF-AEA1-5BB2AB550C5D}" type="presParOf" srcId="{2131696C-47E5-449C-824E-9995BE30DFB1}" destId="{42837339-3DF5-4F3B-AD60-F963F560034A}" srcOrd="1" destOrd="0" presId="urn:microsoft.com/office/officeart/2005/8/layout/hierarchy1"/>
    <dgm:cxn modelId="{6B7EBA04-5D9B-4F17-B3AD-8BA46E2805B9}" type="presParOf" srcId="{42837339-3DF5-4F3B-AD60-F963F560034A}" destId="{96A1EE57-5FD7-47AD-976C-01107B457702}" srcOrd="0" destOrd="0" presId="urn:microsoft.com/office/officeart/2005/8/layout/hierarchy1"/>
    <dgm:cxn modelId="{F87B02C3-608E-4627-85ED-E31538F06FEF}" type="presParOf" srcId="{96A1EE57-5FD7-47AD-976C-01107B457702}" destId="{4CC5ACB8-8ACF-48C6-BD03-CC91DA21C8D7}" srcOrd="0" destOrd="0" presId="urn:microsoft.com/office/officeart/2005/8/layout/hierarchy1"/>
    <dgm:cxn modelId="{250BDF57-AE7A-4F6B-9CF7-52182DAFCC4F}" type="presParOf" srcId="{96A1EE57-5FD7-47AD-976C-01107B457702}" destId="{2345389D-2B98-4BB5-941D-0C77C3E376EE}" srcOrd="1" destOrd="0" presId="urn:microsoft.com/office/officeart/2005/8/layout/hierarchy1"/>
    <dgm:cxn modelId="{D171206F-31A7-453B-B210-F25AC63734BA}" type="presParOf" srcId="{42837339-3DF5-4F3B-AD60-F963F560034A}" destId="{DE028F51-3DAE-45BC-9AEC-C256611B5270}" srcOrd="1" destOrd="0" presId="urn:microsoft.com/office/officeart/2005/8/layout/hierarchy1"/>
    <dgm:cxn modelId="{0D99628C-AA2F-48E6-BB5F-06ACDB4E1C9A}" type="presParOf" srcId="{2131696C-47E5-449C-824E-9995BE30DFB1}" destId="{7A2D53F0-2831-4F53-8300-2C80B7EE3497}" srcOrd="2" destOrd="0" presId="urn:microsoft.com/office/officeart/2005/8/layout/hierarchy1"/>
    <dgm:cxn modelId="{745C81F9-3647-42E9-98B4-96D2D65F9B2E}" type="presParOf" srcId="{2131696C-47E5-449C-824E-9995BE30DFB1}" destId="{20659F27-F6F2-4F0A-9FBE-23F1374B6208}" srcOrd="3" destOrd="0" presId="urn:microsoft.com/office/officeart/2005/8/layout/hierarchy1"/>
    <dgm:cxn modelId="{30A3B6B3-76C3-4BCB-BFEF-C7DE1BAFABC8}" type="presParOf" srcId="{20659F27-F6F2-4F0A-9FBE-23F1374B6208}" destId="{7867805A-2F05-4260-BA2F-D368F67A0F53}" srcOrd="0" destOrd="0" presId="urn:microsoft.com/office/officeart/2005/8/layout/hierarchy1"/>
    <dgm:cxn modelId="{6D61FE79-39FD-4E59-8D4A-D1EBBA054ED7}" type="presParOf" srcId="{7867805A-2F05-4260-BA2F-D368F67A0F53}" destId="{C570558F-A97D-46BD-A7B4-FECCE9A1C2B6}" srcOrd="0" destOrd="0" presId="urn:microsoft.com/office/officeart/2005/8/layout/hierarchy1"/>
    <dgm:cxn modelId="{7B069BC2-D2B2-4578-A66B-99EED1387D5A}" type="presParOf" srcId="{7867805A-2F05-4260-BA2F-D368F67A0F53}" destId="{5783ACEF-7D96-4395-88AD-23595B8D3C66}" srcOrd="1" destOrd="0" presId="urn:microsoft.com/office/officeart/2005/8/layout/hierarchy1"/>
    <dgm:cxn modelId="{62438273-CB99-4FDE-8166-ACC21321918A}" type="presParOf" srcId="{20659F27-F6F2-4F0A-9FBE-23F1374B6208}" destId="{66A006ED-BF74-46AF-849F-1FC47E6C252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2D53F0-2831-4F53-8300-2C80B7EE3497}">
      <dsp:nvSpPr>
        <dsp:cNvPr id="0" name=""/>
        <dsp:cNvSpPr/>
      </dsp:nvSpPr>
      <dsp:spPr>
        <a:xfrm>
          <a:off x="3307965" y="1819887"/>
          <a:ext cx="1875755" cy="8331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67821"/>
              </a:lnTo>
              <a:lnTo>
                <a:pt x="1875755" y="567821"/>
              </a:lnTo>
              <a:lnTo>
                <a:pt x="1875755" y="8331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5BE6C-6B72-4EE2-96E3-51BAFB29A063}">
      <dsp:nvSpPr>
        <dsp:cNvPr id="0" name=""/>
        <dsp:cNvSpPr/>
      </dsp:nvSpPr>
      <dsp:spPr>
        <a:xfrm>
          <a:off x="1113941" y="1819887"/>
          <a:ext cx="2194024" cy="834049"/>
        </a:xfrm>
        <a:custGeom>
          <a:avLst/>
          <a:gdLst/>
          <a:ahLst/>
          <a:cxnLst/>
          <a:rect l="0" t="0" r="0" b="0"/>
          <a:pathLst>
            <a:path>
              <a:moveTo>
                <a:pt x="2194024" y="0"/>
              </a:moveTo>
              <a:lnTo>
                <a:pt x="2194024" y="568692"/>
              </a:lnTo>
              <a:lnTo>
                <a:pt x="0" y="568692"/>
              </a:lnTo>
              <a:lnTo>
                <a:pt x="0" y="83404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44CFA2-A806-43B2-943C-718FE9F40BFE}">
      <dsp:nvSpPr>
        <dsp:cNvPr id="0" name=""/>
        <dsp:cNvSpPr/>
      </dsp:nvSpPr>
      <dsp:spPr>
        <a:xfrm>
          <a:off x="1875755" y="980"/>
          <a:ext cx="2864420" cy="181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DC5C3-CF8B-4439-AA47-FD93635A2AEC}">
      <dsp:nvSpPr>
        <dsp:cNvPr id="0" name=""/>
        <dsp:cNvSpPr/>
      </dsp:nvSpPr>
      <dsp:spPr>
        <a:xfrm>
          <a:off x="2194024" y="303336"/>
          <a:ext cx="2864420" cy="181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Database as hospital Management</a:t>
          </a:r>
        </a:p>
      </dsp:txBody>
      <dsp:txXfrm>
        <a:off x="2247298" y="356610"/>
        <a:ext cx="2757872" cy="1712359"/>
      </dsp:txXfrm>
    </dsp:sp>
    <dsp:sp modelId="{4CC5ACB8-8ACF-48C6-BD03-CC91DA21C8D7}">
      <dsp:nvSpPr>
        <dsp:cNvPr id="0" name=""/>
        <dsp:cNvSpPr/>
      </dsp:nvSpPr>
      <dsp:spPr>
        <a:xfrm>
          <a:off x="-318268" y="2653937"/>
          <a:ext cx="2864420" cy="181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5389D-2B98-4BB5-941D-0C77C3E376EE}">
      <dsp:nvSpPr>
        <dsp:cNvPr id="0" name=""/>
        <dsp:cNvSpPr/>
      </dsp:nvSpPr>
      <dsp:spPr>
        <a:xfrm>
          <a:off x="0" y="2956292"/>
          <a:ext cx="2864420" cy="181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Collection 1: Hospital </a:t>
          </a:r>
          <a:r>
            <a:rPr lang="en-US" sz="3400" kern="1200" dirty="0" err="1"/>
            <a:t>Deatils</a:t>
          </a:r>
          <a:endParaRPr lang="en-US" sz="3400" kern="1200" dirty="0"/>
        </a:p>
      </dsp:txBody>
      <dsp:txXfrm>
        <a:off x="53274" y="3009566"/>
        <a:ext cx="2757872" cy="1712359"/>
      </dsp:txXfrm>
    </dsp:sp>
    <dsp:sp modelId="{C570558F-A97D-46BD-A7B4-FECCE9A1C2B6}">
      <dsp:nvSpPr>
        <dsp:cNvPr id="0" name=""/>
        <dsp:cNvSpPr/>
      </dsp:nvSpPr>
      <dsp:spPr>
        <a:xfrm>
          <a:off x="3751510" y="2653065"/>
          <a:ext cx="2864420" cy="1818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3ACEF-7D96-4395-88AD-23595B8D3C66}">
      <dsp:nvSpPr>
        <dsp:cNvPr id="0" name=""/>
        <dsp:cNvSpPr/>
      </dsp:nvSpPr>
      <dsp:spPr>
        <a:xfrm>
          <a:off x="4069779" y="2955421"/>
          <a:ext cx="2864420" cy="1818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Collection 2: Ventilator Details</a:t>
          </a:r>
        </a:p>
      </dsp:txBody>
      <dsp:txXfrm>
        <a:off x="4123053" y="3008695"/>
        <a:ext cx="2757872" cy="1712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026E93-AC8E-4C85-A6E4-E41F1338926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7A2F8F-DD9B-4752-9E9C-02F7A0363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74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A2F8F-DD9B-4752-9E9C-02F7A03630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36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and without parameter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7A2F8F-DD9B-4752-9E9C-02F7A03630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18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Together, the data and the DBMS, along with the applications that are associated with them, are referred to as a database system, often shortened to just database.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BB9C5-B2F2-4432-98FE-BEF22E5F0E2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138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availability -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BB9C5-B2F2-4432-98FE-BEF22E5F0E2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19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E02-70B8-4421-80C7-8628F0F9264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D8CC-86F0-47BA-A05D-AB681555B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E02-70B8-4421-80C7-8628F0F9264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D8CC-86F0-47BA-A05D-AB681555B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E02-70B8-4421-80C7-8628F0F9264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D8CC-86F0-47BA-A05D-AB681555B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E02-70B8-4421-80C7-8628F0F9264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D8CC-86F0-47BA-A05D-AB681555B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E02-70B8-4421-80C7-8628F0F9264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D8CC-86F0-47BA-A05D-AB681555B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E02-70B8-4421-80C7-8628F0F9264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D8CC-86F0-47BA-A05D-AB681555B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E02-70B8-4421-80C7-8628F0F9264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D8CC-86F0-47BA-A05D-AB681555B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E02-70B8-4421-80C7-8628F0F9264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D8CC-86F0-47BA-A05D-AB681555B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E02-70B8-4421-80C7-8628F0F9264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D8CC-86F0-47BA-A05D-AB681555B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E02-70B8-4421-80C7-8628F0F9264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D8CC-86F0-47BA-A05D-AB681555B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ACE02-70B8-4421-80C7-8628F0F9264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D8CC-86F0-47BA-A05D-AB681555B0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ACE02-70B8-4421-80C7-8628F0F92646}" type="datetimeFigureOut">
              <a:rPr lang="en-US" smtClean="0"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0D8CC-86F0-47BA-A05D-AB681555B0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ongodb.org/download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639826"/>
            <a:ext cx="733488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Building </a:t>
            </a:r>
            <a:r>
              <a:rPr sz="3200" dirty="0"/>
              <a:t>Application REST </a:t>
            </a:r>
            <a:r>
              <a:rPr sz="3200" spc="-5" dirty="0"/>
              <a:t>ful with </a:t>
            </a:r>
            <a:r>
              <a:rPr sz="3200" dirty="0"/>
              <a:t>Express</a:t>
            </a:r>
            <a:r>
              <a:rPr sz="3200" spc="-114" dirty="0"/>
              <a:t> </a:t>
            </a:r>
            <a:r>
              <a:rPr sz="3200" spc="-5" dirty="0"/>
              <a:t>Js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764540" y="1701355"/>
            <a:ext cx="6854825" cy="319574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680"/>
              </a:spcBef>
              <a:buClr>
                <a:srgbClr val="AC0000"/>
              </a:buClr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2400" dirty="0">
                <a:solidFill>
                  <a:srgbClr val="2F2F2F"/>
                </a:solidFill>
                <a:latin typeface="Times New Roman"/>
                <a:cs typeface="Times New Roman"/>
              </a:rPr>
              <a:t>Understand to start application nodejs with Express</a:t>
            </a:r>
            <a:r>
              <a:rPr sz="2400" spc="-18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Times New Roman"/>
                <a:cs typeface="Times New Roman"/>
              </a:rPr>
              <a:t>js</a:t>
            </a:r>
            <a:endParaRPr sz="2400" dirty="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580"/>
              </a:spcBef>
              <a:buClr>
                <a:srgbClr val="AC0000"/>
              </a:buClr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2400" dirty="0">
                <a:solidFill>
                  <a:srgbClr val="2F2F2F"/>
                </a:solidFill>
                <a:latin typeface="Times New Roman"/>
                <a:cs typeface="Times New Roman"/>
              </a:rPr>
              <a:t>Create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module </a:t>
            </a:r>
            <a:r>
              <a:rPr sz="2400" dirty="0">
                <a:solidFill>
                  <a:srgbClr val="2F2F2F"/>
                </a:solidFill>
                <a:latin typeface="Times New Roman"/>
                <a:cs typeface="Times New Roman"/>
              </a:rPr>
              <a:t>and require</a:t>
            </a:r>
            <a:r>
              <a:rPr sz="2400" spc="-70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F2F2F"/>
                </a:solidFill>
                <a:latin typeface="Times New Roman"/>
                <a:cs typeface="Times New Roman"/>
              </a:rPr>
              <a:t>it</a:t>
            </a:r>
            <a:endParaRPr sz="2400" dirty="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575"/>
              </a:spcBef>
              <a:buClr>
                <a:srgbClr val="AC0000"/>
              </a:buClr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2400" dirty="0">
                <a:solidFill>
                  <a:srgbClr val="2F2F2F"/>
                </a:solidFill>
                <a:latin typeface="Times New Roman"/>
                <a:cs typeface="Times New Roman"/>
              </a:rPr>
              <a:t>Render view in</a:t>
            </a:r>
            <a:r>
              <a:rPr sz="2400" spc="-1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express</a:t>
            </a:r>
            <a:endParaRPr sz="2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AC0000"/>
              </a:buClr>
            </a:pPr>
            <a:endParaRPr sz="3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Developing</a:t>
            </a:r>
            <a:r>
              <a:rPr sz="2400" spc="-25" dirty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F2F2F"/>
                </a:solidFill>
                <a:latin typeface="Times New Roman"/>
                <a:cs typeface="Times New Roman"/>
              </a:rPr>
              <a:t>more:</a:t>
            </a:r>
            <a:endParaRPr sz="2400" dirty="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580"/>
              </a:spcBef>
              <a:buClr>
                <a:srgbClr val="AC0000"/>
              </a:buClr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2400" dirty="0">
                <a:solidFill>
                  <a:srgbClr val="2F2F2F"/>
                </a:solidFill>
                <a:latin typeface="Times New Roman"/>
                <a:cs typeface="Times New Roman"/>
              </a:rPr>
              <a:t>Backbonejs</a:t>
            </a:r>
            <a:endParaRPr sz="2400" dirty="0">
              <a:latin typeface="Times New Roman"/>
              <a:cs typeface="Times New Roman"/>
            </a:endParaRPr>
          </a:p>
          <a:p>
            <a:pPr marL="287020" indent="-274955">
              <a:lnSpc>
                <a:spcPct val="100000"/>
              </a:lnSpc>
              <a:spcBef>
                <a:spcPts val="575"/>
              </a:spcBef>
              <a:buClr>
                <a:srgbClr val="AC0000"/>
              </a:buClr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2400" dirty="0">
                <a:solidFill>
                  <a:srgbClr val="2F2F2F"/>
                </a:solidFill>
                <a:latin typeface="Times New Roman"/>
                <a:cs typeface="Times New Roman"/>
              </a:rPr>
              <a:t>MongoDb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4321" b="54542"/>
          <a:stretch/>
        </p:blipFill>
        <p:spPr>
          <a:xfrm>
            <a:off x="228600" y="1752600"/>
            <a:ext cx="8300448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9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5832" y="533400"/>
            <a:ext cx="7203281" cy="576943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3401" y="1110343"/>
            <a:ext cx="8001000" cy="55190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is a systematic collection of data. </a:t>
            </a: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support storage and manipulation of data. 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Tx/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 System (DBMS) is a collection of programs which enables us to:</a:t>
            </a:r>
          </a:p>
          <a:p>
            <a:pPr lvl="1">
              <a:lnSpc>
                <a:spcPct val="150000"/>
              </a:lnSpc>
              <a:buClrTx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data, manipulate data, representation of  data</a:t>
            </a:r>
          </a:p>
        </p:txBody>
      </p:sp>
      <p:pic>
        <p:nvPicPr>
          <p:cNvPr id="4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484" y="3733800"/>
            <a:ext cx="57299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72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95"/>
          <a:stretch/>
        </p:blipFill>
        <p:spPr bwMode="auto">
          <a:xfrm>
            <a:off x="1524000" y="228600"/>
            <a:ext cx="5168361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mongodb vs rdb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880" y="3651913"/>
            <a:ext cx="48006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33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DF5DF6-9F0D-4B85-B12E-641617F82076}"/>
              </a:ext>
            </a:extLst>
          </p:cNvPr>
          <p:cNvSpPr/>
          <p:nvPr/>
        </p:nvSpPr>
        <p:spPr>
          <a:xfrm>
            <a:off x="2511942" y="1048636"/>
            <a:ext cx="3528730" cy="6232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62E16C-B562-433E-A9EA-F1A6B14543B5}"/>
              </a:ext>
            </a:extLst>
          </p:cNvPr>
          <p:cNvSpPr/>
          <p:nvPr/>
        </p:nvSpPr>
        <p:spPr>
          <a:xfrm>
            <a:off x="167076" y="2133600"/>
            <a:ext cx="874832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 err="1"/>
              <a:t>MongoDB</a:t>
            </a:r>
            <a:r>
              <a:rPr lang="en-US" sz="2000" dirty="0"/>
              <a:t> is a No SQL database. </a:t>
            </a: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It is an open-source, cross-platform, document-oriented database written in C++.</a:t>
            </a:r>
          </a:p>
          <a:p>
            <a:pPr marL="214313" indent="-214313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Companies like Google, Flipkart, Facebook, Twitter, Bosch, Nokia, and MTV are all among the major users of MongoDB.</a:t>
            </a:r>
          </a:p>
        </p:txBody>
      </p:sp>
    </p:spTree>
    <p:extLst>
      <p:ext uri="{BB962C8B-B14F-4D97-AF65-F5344CB8AC3E}">
        <p14:creationId xmlns:p14="http://schemas.microsoft.com/office/powerpoint/2010/main" val="120722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68136" y="2102032"/>
            <a:ext cx="72573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with ease is possible with mongo DB.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is a document oriented database that provides</a:t>
            </a:r>
          </a:p>
          <a:p>
            <a:pPr marL="557213" lvl="1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</a:t>
            </a:r>
          </a:p>
          <a:p>
            <a:pPr marL="557213" lvl="1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availability</a:t>
            </a:r>
          </a:p>
          <a:p>
            <a:pPr marL="557213" lvl="1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It is based on distributed database, making it horizontally scalable.</a:t>
            </a:r>
          </a:p>
          <a:p>
            <a:pPr marL="557213" lvl="1" indent="-21431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Flexibility: The documents that are inserted are not checked against any schema, which makes the system flexible for handling variety of data.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7DA1B6-0CF6-4798-9E10-A687563FAEA0}"/>
              </a:ext>
            </a:extLst>
          </p:cNvPr>
          <p:cNvSpPr/>
          <p:nvPr/>
        </p:nvSpPr>
        <p:spPr>
          <a:xfrm>
            <a:off x="2057400" y="685800"/>
            <a:ext cx="35725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Mongo DB</a:t>
            </a:r>
            <a:r>
              <a:rPr lang="en-CA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5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2E2337-D923-44AA-9894-0AACCFC4BD09}"/>
              </a:ext>
            </a:extLst>
          </p:cNvPr>
          <p:cNvSpPr/>
          <p:nvPr/>
        </p:nvSpPr>
        <p:spPr>
          <a:xfrm>
            <a:off x="279735" y="1091866"/>
            <a:ext cx="530167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AVAILABILITY</a:t>
            </a:r>
          </a:p>
        </p:txBody>
      </p:sp>
      <p:pic>
        <p:nvPicPr>
          <p:cNvPr id="2050" name="Picture 2" descr="Image result for how to show mongodb is high available than sql">
            <a:extLst>
              <a:ext uri="{FF2B5EF4-FFF2-40B4-BE49-F238E27FC236}">
                <a16:creationId xmlns:a16="http://schemas.microsoft.com/office/drawing/2014/main" id="{443C559D-5539-45FE-A4E1-30D333E6D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73" y="1958140"/>
            <a:ext cx="8447095" cy="2896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893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02CACE-6962-4C8C-AAA5-F85759DA6740}"/>
              </a:ext>
            </a:extLst>
          </p:cNvPr>
          <p:cNvSpPr/>
          <p:nvPr/>
        </p:nvSpPr>
        <p:spPr>
          <a:xfrm>
            <a:off x="1371600" y="457200"/>
            <a:ext cx="58674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Document(JSON) Structure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C9F965-1D6A-4018-9E20-468BFD168A07}"/>
              </a:ext>
            </a:extLst>
          </p:cNvPr>
          <p:cNvSpPr/>
          <p:nvPr/>
        </p:nvSpPr>
        <p:spPr>
          <a:xfrm>
            <a:off x="228600" y="1561884"/>
            <a:ext cx="55820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stored in MongoDB in the form of </a:t>
            </a:r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Style.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simple structure and very easy to understand the content.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is smaller, faster and lightweight. 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data delivery between servers and browsers, JSON is a better choice</a:t>
            </a:r>
          </a:p>
          <a:p>
            <a:pPr marL="214313" indent="-214313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in parsing and processing the data.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0AEE942C-8084-41B7-8C72-2076BC9DDAD0}"/>
              </a:ext>
            </a:extLst>
          </p:cNvPr>
          <p:cNvSpPr txBox="1">
            <a:spLocks/>
          </p:cNvSpPr>
          <p:nvPr/>
        </p:nvSpPr>
        <p:spPr>
          <a:xfrm>
            <a:off x="5626395" y="1567923"/>
            <a:ext cx="3225209" cy="4522743"/>
          </a:xfrm>
          <a:prstGeom prst="rect">
            <a:avLst/>
          </a:prstGeom>
          <a:solidFill>
            <a:srgbClr val="CC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1500" b="1" dirty="0"/>
          </a:p>
          <a:p>
            <a:r>
              <a:rPr lang="en-US" sz="21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</a:p>
          <a:p>
            <a:r>
              <a:rPr lang="en-US" sz="21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21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"Name": "Tom",</a:t>
            </a:r>
          </a:p>
          <a:p>
            <a:r>
              <a:rPr lang="en-US" sz="21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"Age": 30,</a:t>
            </a:r>
          </a:p>
          <a:p>
            <a:r>
              <a:rPr lang="en-US" sz="21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"Role": "Student",</a:t>
            </a:r>
          </a:p>
          <a:p>
            <a:r>
              <a:rPr lang="en-US" sz="21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"University": "CU",</a:t>
            </a:r>
          </a:p>
          <a:p>
            <a:pPr marL="0" indent="0">
              <a:buNone/>
            </a:pPr>
            <a:r>
              <a:rPr lang="en-US" sz="21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indent="0">
              <a:buNone/>
            </a:pPr>
            <a:r>
              <a:rPr lang="en-US" sz="21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{</a:t>
            </a:r>
          </a:p>
          <a:p>
            <a:r>
              <a:rPr lang="en-US" sz="21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"Name": “Sam",</a:t>
            </a:r>
          </a:p>
          <a:p>
            <a:r>
              <a:rPr lang="en-US" sz="21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"Age": 32,</a:t>
            </a:r>
          </a:p>
          <a:p>
            <a:r>
              <a:rPr lang="en-US" sz="21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"Role": "Student",</a:t>
            </a:r>
          </a:p>
          <a:p>
            <a:r>
              <a:rPr lang="en-US" sz="21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"University": “OU",</a:t>
            </a:r>
          </a:p>
          <a:p>
            <a:pPr marL="0" indent="0">
              <a:buNone/>
            </a:pPr>
            <a:r>
              <a:rPr lang="en-US" sz="21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  <a:p>
            <a:pPr marL="0" indent="0">
              <a:buNone/>
            </a:pPr>
            <a:r>
              <a:rPr lang="en-US" sz="2175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sz="1500" b="1" dirty="0"/>
          </a:p>
        </p:txBody>
      </p:sp>
    </p:spTree>
    <p:extLst>
      <p:ext uri="{BB962C8B-B14F-4D97-AF65-F5344CB8AC3E}">
        <p14:creationId xmlns:p14="http://schemas.microsoft.com/office/powerpoint/2010/main" val="150102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50E2E3-ECA6-42EE-9634-4C91E0647F44}"/>
              </a:ext>
            </a:extLst>
          </p:cNvPr>
          <p:cNvSpPr txBox="1"/>
          <p:nvPr/>
        </p:nvSpPr>
        <p:spPr>
          <a:xfrm>
            <a:off x="1828800" y="609600"/>
            <a:ext cx="530298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 OF MONGODB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1BC2FD-E59F-422D-8773-AEC210BE64EA}"/>
              </a:ext>
            </a:extLst>
          </p:cNvPr>
          <p:cNvSpPr/>
          <p:nvPr/>
        </p:nvSpPr>
        <p:spPr>
          <a:xfrm>
            <a:off x="685800" y="1371600"/>
            <a:ext cx="8029575" cy="5028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8" indent="-21431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go to this link and click on the appropriate OS and architecture: 				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http://www.mongodb.org/downloads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0038" indent="-21431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downloaded file and start installing.</a:t>
            </a:r>
          </a:p>
          <a:p>
            <a:pPr marL="300038" indent="-21431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installation click on next till you get Finish button.</a:t>
            </a:r>
          </a:p>
          <a:p>
            <a:pPr marL="300038" indent="-21431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data directory on C:\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use i.e. “data” followed by “data\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”.</a:t>
            </a:r>
          </a:p>
          <a:p>
            <a:pPr marL="300038" indent="-21431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your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/bin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directory and run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mongod.exe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start the database server.</a:t>
            </a:r>
          </a:p>
          <a:p>
            <a:pPr marL="300038" indent="-214313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a connection to the server, open another command prompt window and go to the same directory, entering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mongo.exe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engages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shell.</a:t>
            </a:r>
          </a:p>
        </p:txBody>
      </p:sp>
    </p:spTree>
    <p:extLst>
      <p:ext uri="{BB962C8B-B14F-4D97-AF65-F5344CB8AC3E}">
        <p14:creationId xmlns:p14="http://schemas.microsoft.com/office/powerpoint/2010/main" val="31954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FE25C2-04AD-41FF-BDF6-9A0C79E092E2}"/>
              </a:ext>
            </a:extLst>
          </p:cNvPr>
          <p:cNvSpPr/>
          <p:nvPr/>
        </p:nvSpPr>
        <p:spPr>
          <a:xfrm>
            <a:off x="352426" y="1878806"/>
            <a:ext cx="8160203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new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&lt;name&gt;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which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you’re using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all databases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dbs</a:t>
            </a:r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 all collections</a:t>
            </a:r>
          </a:p>
          <a:p>
            <a:pPr>
              <a:lnSpc>
                <a:spcPct val="150000"/>
              </a:lnSpc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collections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0AB73-7093-4602-A6A2-F7B54176135A}"/>
              </a:ext>
            </a:extLst>
          </p:cNvPr>
          <p:cNvSpPr txBox="1"/>
          <p:nvPr/>
        </p:nvSpPr>
        <p:spPr>
          <a:xfrm>
            <a:off x="762000" y="685800"/>
            <a:ext cx="5386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Database</a:t>
            </a:r>
          </a:p>
        </p:txBody>
      </p:sp>
    </p:spTree>
    <p:extLst>
      <p:ext uri="{BB962C8B-B14F-4D97-AF65-F5344CB8AC3E}">
        <p14:creationId xmlns:p14="http://schemas.microsoft.com/office/powerpoint/2010/main" val="427096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E98CB3F-F095-4C13-9336-7735F8A340CC}"/>
              </a:ext>
            </a:extLst>
          </p:cNvPr>
          <p:cNvSpPr/>
          <p:nvPr/>
        </p:nvSpPr>
        <p:spPr>
          <a:xfrm>
            <a:off x="685800" y="630451"/>
            <a:ext cx="67222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insert() Method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1028D7-CCA0-48DE-8F4D-310DB7E972E9}"/>
              </a:ext>
            </a:extLst>
          </p:cNvPr>
          <p:cNvSpPr/>
          <p:nvPr/>
        </p:nvSpPr>
        <p:spPr>
          <a:xfrm>
            <a:off x="200026" y="1943101"/>
            <a:ext cx="5547632" cy="3673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insert data into MongoDB collection, we use MongoDB's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method.</a:t>
            </a:r>
          </a:p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lnSpc>
                <a:spcPct val="200000"/>
              </a:lnSpc>
            </a:pP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db.COLLECTION_NAME.insert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(document)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02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676400"/>
            <a:ext cx="7924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020" marR="5080" indent="-274320" algn="just">
              <a:lnSpc>
                <a:spcPct val="100000"/>
              </a:lnSpc>
              <a:spcBef>
                <a:spcPts val="600"/>
              </a:spcBef>
              <a:buClr>
                <a:srgbClr val="464648"/>
              </a:buClr>
              <a:buSzPct val="80769"/>
              <a:tabLst>
                <a:tab pos="287020" algn="l"/>
              </a:tabLst>
            </a:pPr>
            <a:r>
              <a:rPr lang="en-US" b="1" dirty="0">
                <a:latin typeface="Calibri" pitchFamily="34" charset="0"/>
              </a:rPr>
              <a:t>     </a:t>
            </a:r>
            <a:r>
              <a:rPr lang="en-US" sz="2400" dirty="0"/>
              <a:t>Express.js is a Node </a:t>
            </a:r>
            <a:r>
              <a:rPr lang="en-US" sz="2400" dirty="0" err="1"/>
              <a:t>js</a:t>
            </a:r>
            <a:r>
              <a:rPr lang="en-US" sz="2400" dirty="0"/>
              <a:t> web application server framework, which is specifically designed for building single-page, multi-page, and hybrid web applications.</a:t>
            </a:r>
          </a:p>
          <a:p>
            <a:pPr marL="287020" marR="5080" indent="-274320" algn="just">
              <a:lnSpc>
                <a:spcPct val="100000"/>
              </a:lnSpc>
              <a:spcBef>
                <a:spcPts val="600"/>
              </a:spcBef>
              <a:buClr>
                <a:srgbClr val="464648"/>
              </a:buClr>
              <a:buSzPct val="80769"/>
              <a:tabLst>
                <a:tab pos="287020" algn="l"/>
              </a:tabLst>
            </a:pPr>
            <a:endParaRPr lang="en-US" sz="2400" dirty="0"/>
          </a:p>
          <a:p>
            <a:pPr marL="287020" marR="5080" indent="-274320" algn="just">
              <a:lnSpc>
                <a:spcPct val="100000"/>
              </a:lnSpc>
              <a:spcBef>
                <a:spcPts val="600"/>
              </a:spcBef>
              <a:buClr>
                <a:srgbClr val="464648"/>
              </a:buClr>
              <a:buSzPct val="80769"/>
              <a:tabLst>
                <a:tab pos="287020" algn="l"/>
              </a:tabLst>
            </a:pPr>
            <a:r>
              <a:rPr lang="en-US" sz="2400" b="1" dirty="0">
                <a:latin typeface="Calibri" pitchFamily="34" charset="0"/>
              </a:rPr>
              <a:t>	Express</a:t>
            </a:r>
            <a:r>
              <a:rPr lang="en-US" sz="2400" dirty="0">
                <a:latin typeface="Calibri" pitchFamily="34" charset="0"/>
              </a:rPr>
              <a:t> is a minimal and flexible Node.js web application framework that provides a robust set of features for web and mobile applications. </a:t>
            </a:r>
          </a:p>
          <a:p>
            <a:pPr marL="287020" marR="5080" indent="-274320" algn="just">
              <a:lnSpc>
                <a:spcPct val="100000"/>
              </a:lnSpc>
              <a:spcBef>
                <a:spcPts val="600"/>
              </a:spcBef>
              <a:buClr>
                <a:srgbClr val="464648"/>
              </a:buClr>
              <a:buSzPct val="80769"/>
              <a:tabLst>
                <a:tab pos="287020" algn="l"/>
              </a:tabLst>
            </a:pPr>
            <a:endParaRPr lang="en-US" sz="2400" dirty="0">
              <a:latin typeface="Calibri" pitchFamily="34" charset="0"/>
            </a:endParaRPr>
          </a:p>
          <a:p>
            <a:pPr marL="287020" marR="5080" indent="-274320" algn="just">
              <a:lnSpc>
                <a:spcPct val="100000"/>
              </a:lnSpc>
              <a:spcBef>
                <a:spcPts val="600"/>
              </a:spcBef>
              <a:buClr>
                <a:srgbClr val="464648"/>
              </a:buClr>
              <a:buSzPct val="80769"/>
              <a:tabLst>
                <a:tab pos="287020" algn="l"/>
              </a:tabLst>
            </a:pPr>
            <a:r>
              <a:rPr lang="en-US" sz="2400" dirty="0">
                <a:latin typeface="Calibri" pitchFamily="34" charset="0"/>
              </a:rPr>
              <a:t>	It is an open source framework developed and maintained by the Node.js foundation.</a:t>
            </a:r>
            <a:endParaRPr lang="en-US" sz="2400" dirty="0"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43200" y="6096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 JS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0FA06F-A7FE-4F70-BA0C-1FCC2F032A9B}"/>
              </a:ext>
            </a:extLst>
          </p:cNvPr>
          <p:cNvSpPr/>
          <p:nvPr/>
        </p:nvSpPr>
        <p:spPr>
          <a:xfrm>
            <a:off x="304801" y="791315"/>
            <a:ext cx="3429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find()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D6401-F43C-4B2B-AF6E-15E4A3FF7628}"/>
              </a:ext>
            </a:extLst>
          </p:cNvPr>
          <p:cNvSpPr txBox="1">
            <a:spLocks/>
          </p:cNvSpPr>
          <p:nvPr/>
        </p:nvSpPr>
        <p:spPr>
          <a:xfrm>
            <a:off x="185736" y="1921669"/>
            <a:ext cx="8577263" cy="470773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query data from MongoDB collection, we use MongoDB's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of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method:</a:t>
            </a:r>
          </a:p>
          <a:p>
            <a:pPr marL="0" indent="0" algn="ctr">
              <a:buNone/>
            </a:pP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db.COLLECTION_NAME.find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find() method will display all the documents in a non-structured way.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display the results in a formatted way, we can use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pretty()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method.</a:t>
            </a:r>
          </a:p>
          <a:p>
            <a:pPr marL="0" indent="0" algn="ctr">
              <a:buNone/>
            </a:pPr>
            <a:r>
              <a:rPr lang="en-US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db.mycol.find</a:t>
            </a: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().pretty()</a:t>
            </a:r>
            <a:endParaRPr lang="en-US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08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8592" y="1522426"/>
            <a:ext cx="704076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 criteria</a:t>
            </a:r>
          </a:p>
          <a:p>
            <a:pPr algn="ctr">
              <a:lnSpc>
                <a:spcPct val="150000"/>
              </a:lnSpc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db.employees.find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({"name":"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raju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"})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search criteria</a:t>
            </a:r>
          </a:p>
          <a:p>
            <a:pPr algn="ctr">
              <a:lnSpc>
                <a:spcPct val="150000"/>
              </a:lnSpc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db.employees.find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({salary:{$gt:30000} })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search criteria</a:t>
            </a:r>
          </a:p>
          <a:p>
            <a:pPr algn="ctr">
              <a:lnSpc>
                <a:spcPct val="150000"/>
              </a:lnSpc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db.employees.find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({age:{$lt:30}})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operator:</a:t>
            </a:r>
          </a:p>
          <a:p>
            <a:pPr algn="ctr">
              <a:lnSpc>
                <a:spcPct val="150000"/>
              </a:lnSpc>
            </a:pP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db.employees.find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({age:{$in: [23,32]} })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command retrieves the documents from the employees collection where age equals either 23 or 32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FDC527-F2CD-4A8A-A9EB-B514B7416961}"/>
              </a:ext>
            </a:extLst>
          </p:cNvPr>
          <p:cNvSpPr/>
          <p:nvPr/>
        </p:nvSpPr>
        <p:spPr>
          <a:xfrm>
            <a:off x="1143000" y="457200"/>
            <a:ext cx="624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Document using find()</a:t>
            </a:r>
          </a:p>
        </p:txBody>
      </p:sp>
    </p:spTree>
    <p:extLst>
      <p:ext uri="{BB962C8B-B14F-4D97-AF65-F5344CB8AC3E}">
        <p14:creationId xmlns:p14="http://schemas.microsoft.com/office/powerpoint/2010/main" val="374709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D64E03-DF4C-49D9-B317-3B3C694E13B0}"/>
              </a:ext>
            </a:extLst>
          </p:cNvPr>
          <p:cNvSpPr/>
          <p:nvPr/>
        </p:nvSpPr>
        <p:spPr>
          <a:xfrm>
            <a:off x="838200" y="685800"/>
            <a:ext cx="5216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update() Method</a:t>
            </a:r>
            <a:endParaRPr lang="en-US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6ED873-DCB5-4A67-9D30-69A90FCBC0F6}"/>
              </a:ext>
            </a:extLst>
          </p:cNvPr>
          <p:cNvSpPr/>
          <p:nvPr/>
        </p:nvSpPr>
        <p:spPr>
          <a:xfrm>
            <a:off x="739378" y="2088017"/>
            <a:ext cx="775232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MongoDB’s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update()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method updates the values in the existing document.</a:t>
            </a:r>
          </a:p>
          <a:p>
            <a:pPr>
              <a:lnSpc>
                <a:spcPct val="200000"/>
              </a:lnSpc>
            </a:pPr>
            <a:r>
              <a:rPr lang="en-US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db.COLLECTION_NAME.update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(SELECTION_CRITTERIA,UPDATED_DATA)</a:t>
            </a:r>
          </a:p>
          <a:p>
            <a:pPr>
              <a:lnSpc>
                <a:spcPct val="200000"/>
              </a:lnSpc>
            </a:pPr>
            <a:endParaRPr lang="en-US" sz="16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db.COLLECTION_NAME.updateMany</a:t>
            </a:r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(SELECTION_CRITTERIA,UPDATED_DATA)</a:t>
            </a:r>
          </a:p>
          <a:p>
            <a:pPr>
              <a:lnSpc>
                <a:spcPct val="200000"/>
              </a:lnSpc>
            </a:pPr>
            <a:endParaRPr lang="en-US" sz="2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50F186-8870-4635-B75B-8983B68777A1}"/>
              </a:ext>
            </a:extLst>
          </p:cNvPr>
          <p:cNvSpPr/>
          <p:nvPr/>
        </p:nvSpPr>
        <p:spPr>
          <a:xfrm>
            <a:off x="642258" y="533400"/>
            <a:ext cx="66579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delete()/remove() Method</a:t>
            </a:r>
            <a:b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6DD83E-D579-4F0D-8BEE-03BC57B437AF}"/>
              </a:ext>
            </a:extLst>
          </p:cNvPr>
          <p:cNvSpPr/>
          <p:nvPr/>
        </p:nvSpPr>
        <p:spPr>
          <a:xfrm>
            <a:off x="642258" y="2230056"/>
            <a:ext cx="79628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MongoDB’s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remove()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is used to remove a document from the collection.  </a:t>
            </a:r>
            <a:r>
              <a:rPr lang="en-US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db.COLLECTION_NAME.remove</a:t>
            </a:r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(DELLETION_CRITTERIA)</a:t>
            </a:r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db.COLLECTION_NAME.deleteOne</a:t>
            </a:r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(DELLETION_CRITTERIA) </a:t>
            </a:r>
            <a:r>
              <a:rPr lang="en-US" sz="20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db.COLLECTION_NAME.deleteMany</a:t>
            </a:r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(DELLETION_CRITTERIA)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95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3621024" y="362210"/>
            <a:ext cx="5514971" cy="55396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1375" y="853847"/>
            <a:ext cx="2986732" cy="50397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52020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685800"/>
            <a:ext cx="7569252" cy="7292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u="sng" dirty="0">
                <a:solidFill>
                  <a:srgbClr val="FF0000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Getting Started with our Project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957256"/>
            <a:ext cx="3867405" cy="6018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200" b="1" u="sng" dirty="0">
                <a:solidFill>
                  <a:srgbClr val="343434"/>
                </a:solidFill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Statement: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1326" y="3068387"/>
            <a:ext cx="8610600" cy="3046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Inventory management of critical health care infrastructure including real time usage tracking has become inevitable following the current pandemic. </a:t>
            </a:r>
            <a:br>
              <a:rPr lang="en-US" sz="2000" dirty="0"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US" sz="2000" dirty="0"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project aims at building an inventory tracking system for ventilators that allows authorized hospital users to input details of the available inventory and tag it as </a:t>
            </a:r>
            <a:r>
              <a:rPr lang="en-US" sz="2000" dirty="0">
                <a:solidFill>
                  <a:srgbClr val="FF0000"/>
                </a:solidFill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“occupied</a:t>
            </a:r>
            <a:r>
              <a:rPr lang="en-US" sz="2000" dirty="0"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”, </a:t>
            </a:r>
            <a:r>
              <a:rPr lang="en-US" sz="2000" dirty="0">
                <a:solidFill>
                  <a:srgbClr val="FF0000"/>
                </a:solidFill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“available</a:t>
            </a:r>
            <a:r>
              <a:rPr lang="en-US" sz="2000" dirty="0"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” and </a:t>
            </a:r>
            <a:r>
              <a:rPr lang="en-US" sz="2000" dirty="0">
                <a:solidFill>
                  <a:srgbClr val="FF0000"/>
                </a:solidFill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“in-maintenance</a:t>
            </a:r>
            <a:r>
              <a:rPr lang="en-US" sz="2000" dirty="0"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”. The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three</a:t>
            </a:r>
            <a:r>
              <a:rPr lang="en-US" sz="2000" dirty="0">
                <a:latin typeface="Bell MT" panose="020205030603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status can also be updated using a secure API for real time usage metrics. The application should have the ability to also add any ventilator to a specific hospital and search ventilators which are available.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261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06507473"/>
              </p:ext>
            </p:extLst>
          </p:nvPr>
        </p:nvGraphicFramePr>
        <p:xfrm>
          <a:off x="685800" y="1397000"/>
          <a:ext cx="6934200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7148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" y="287179"/>
            <a:ext cx="8686800" cy="6155531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Collection 1:  Hospital: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rgbClr val="343434"/>
              </a:solidFill>
              <a:effectLst/>
              <a:latin typeface="Bell MT" panose="02020503060305020303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rgbClr val="343434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343434"/>
              </a:solidFill>
              <a:latin typeface="Bell MT" panose="02020503060305020303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43434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"hId":"H1",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43434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"name": "Apollo hospital",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43434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"location":"17.398644, 78.484334",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43434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"address": "Plot No. 3-5-874/1 Near, Old MLA Quarters   	            	           Rd, </a:t>
            </a:r>
            <a:r>
              <a:rPr lang="en-US" sz="2400" dirty="0" err="1">
                <a:solidFill>
                  <a:srgbClr val="343434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Hyderguda,Hyderabad,Telangana</a:t>
            </a:r>
            <a:r>
              <a:rPr lang="en-US" sz="2400" dirty="0">
                <a:solidFill>
                  <a:srgbClr val="343434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500029",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43434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"</a:t>
            </a:r>
            <a:r>
              <a:rPr lang="en-US" sz="2400" dirty="0" err="1">
                <a:solidFill>
                  <a:srgbClr val="343434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contactNo</a:t>
            </a:r>
            <a:r>
              <a:rPr lang="en-US" sz="2400" dirty="0">
                <a:solidFill>
                  <a:srgbClr val="343434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": "040-23231380“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343434"/>
              </a:solidFill>
              <a:latin typeface="Bell MT" panose="02020503060305020303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43434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rgbClr val="343434"/>
              </a:solidFill>
              <a:effectLst/>
              <a:latin typeface="Bell MT" panose="02020503060305020303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>
              <a:solidFill>
                <a:srgbClr val="343434"/>
              </a:solidFill>
              <a:latin typeface="Bell MT" panose="02020503060305020303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33600" y="1143000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848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" y="902732"/>
            <a:ext cx="8686800" cy="492442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Collection 2:  Ventilators:</a:t>
            </a:r>
            <a:endParaRPr lang="en-US" sz="2400" dirty="0">
              <a:solidFill>
                <a:srgbClr val="343434"/>
              </a:solidFill>
              <a:latin typeface="Bell MT" panose="02020503060305020303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343434"/>
              </a:solidFill>
              <a:latin typeface="Bell MT" panose="02020503060305020303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43434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43434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"</a:t>
            </a:r>
            <a:r>
              <a:rPr lang="en-US" sz="2400" dirty="0" err="1">
                <a:solidFill>
                  <a:srgbClr val="343434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hId</a:t>
            </a:r>
            <a:r>
              <a:rPr lang="en-US" sz="2400" dirty="0">
                <a:solidFill>
                  <a:srgbClr val="343434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" : "H1",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43434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</a:t>
            </a:r>
            <a:r>
              <a:rPr lang="en-US" sz="2400" dirty="0" err="1">
                <a:solidFill>
                  <a:srgbClr val="343434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ventilatorId</a:t>
            </a:r>
            <a:r>
              <a:rPr lang="en-US" sz="2400" dirty="0">
                <a:solidFill>
                  <a:srgbClr val="343434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" : "H1V5",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43434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"status" : "occupied",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43434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"name" : "Apollo hospital"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343434"/>
                </a:solidFill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343434"/>
              </a:solidFill>
              <a:latin typeface="Bell MT" panose="02020503060305020303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>
              <a:ln>
                <a:noFill/>
              </a:ln>
              <a:solidFill>
                <a:srgbClr val="343434"/>
              </a:solidFill>
              <a:effectLst/>
              <a:latin typeface="Bell MT" panose="02020503060305020303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b="1" dirty="0">
              <a:solidFill>
                <a:srgbClr val="343434"/>
              </a:solidFill>
              <a:latin typeface="Bell MT" panose="02020503060305020303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343434"/>
                </a:solidFill>
                <a:effectLst/>
                <a:latin typeface="Bell MT" panose="02020503060305020303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33600" y="1143000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76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838200"/>
            <a:ext cx="4637167" cy="7929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457200">
              <a:lnSpc>
                <a:spcPct val="107000"/>
              </a:lnSpc>
              <a:spcAft>
                <a:spcPts val="800"/>
              </a:spcAft>
            </a:pPr>
            <a:r>
              <a:rPr lang="en-US" sz="4400" b="1" dirty="0">
                <a:latin typeface="Bell MT" panose="020205030603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to be built: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03378"/>
              </p:ext>
            </p:extLst>
          </p:nvPr>
        </p:nvGraphicFramePr>
        <p:xfrm>
          <a:off x="1828800" y="1905000"/>
          <a:ext cx="5867400" cy="4052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53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1. Read Hospital  and Ventilator Details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53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2. Search Ventilators by status and  </a:t>
                      </a:r>
                      <a:r>
                        <a:rPr lang="en-US" sz="2000" dirty="0" err="1">
                          <a:effectLst/>
                        </a:rPr>
                        <a:t>hosp</a:t>
                      </a:r>
                      <a:r>
                        <a:rPr lang="en-US" sz="2000" dirty="0">
                          <a:effectLst/>
                        </a:rPr>
                        <a:t> name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3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3. Search Hospital by name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3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4. Update Ventilators Details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3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5. Add Ventilator 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38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6. Delete Ventilator by Vent ID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127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626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endParaRPr lang="en-US" sz="2800" spc="-20" dirty="0">
              <a:cs typeface="Calibri"/>
            </a:endParaRPr>
          </a:p>
          <a:p>
            <a:r>
              <a:rPr lang="en-US" sz="2800" spc="-5" dirty="0">
                <a:latin typeface="Calibri"/>
                <a:cs typeface="Calibri"/>
              </a:rPr>
              <a:t>Now to create the </a:t>
            </a:r>
            <a:r>
              <a:rPr lang="en-US" sz="2800" spc="-5" dirty="0" err="1">
                <a:latin typeface="Calibri"/>
                <a:cs typeface="Calibri"/>
              </a:rPr>
              <a:t>package.json</a:t>
            </a:r>
            <a:r>
              <a:rPr lang="en-US" sz="2800" spc="-5" dirty="0">
                <a:latin typeface="Calibri"/>
                <a:cs typeface="Calibri"/>
              </a:rPr>
              <a:t> file :</a:t>
            </a:r>
          </a:p>
          <a:p>
            <a:pPr marL="109728" indent="0">
              <a:buNone/>
            </a:pPr>
            <a:endParaRPr lang="en-US" sz="2800" spc="-5" dirty="0">
              <a:latin typeface="Calibri"/>
              <a:cs typeface="Calibri"/>
            </a:endParaRPr>
          </a:p>
          <a:p>
            <a:pPr lvl="2"/>
            <a:r>
              <a:rPr lang="en-US" sz="2200" spc="-20" dirty="0">
                <a:cs typeface="Calibri"/>
              </a:rPr>
              <a:t>Create a folder “</a:t>
            </a:r>
            <a:r>
              <a:rPr lang="en-US" sz="2200" spc="-20" dirty="0" err="1">
                <a:cs typeface="Calibri"/>
              </a:rPr>
              <a:t>microproject</a:t>
            </a:r>
            <a:r>
              <a:rPr lang="en-US" sz="2200" spc="-20" dirty="0">
                <a:cs typeface="Calibri"/>
              </a:rPr>
              <a:t>” on desktop- will act as a  project directory </a:t>
            </a:r>
          </a:p>
          <a:p>
            <a:pPr marL="630936" lvl="2" indent="0">
              <a:buNone/>
            </a:pPr>
            <a:endParaRPr lang="en-US" sz="2200" spc="-20" dirty="0">
              <a:cs typeface="Calibri"/>
            </a:endParaRPr>
          </a:p>
          <a:p>
            <a:pPr lvl="2"/>
            <a:r>
              <a:rPr lang="en-US" sz="2200" spc="-20" dirty="0">
                <a:cs typeface="Calibri"/>
              </a:rPr>
              <a:t>using </a:t>
            </a:r>
            <a:r>
              <a:rPr lang="en-US" sz="2200" spc="-20" dirty="0" err="1">
                <a:cs typeface="Calibri"/>
              </a:rPr>
              <a:t>npm</a:t>
            </a:r>
            <a:r>
              <a:rPr lang="en-US" sz="2200" spc="-20" dirty="0">
                <a:cs typeface="Calibri"/>
              </a:rPr>
              <a:t>, use the following code.:  </a:t>
            </a:r>
            <a:r>
              <a:rPr lang="en-US" sz="2200" b="1" spc="-20" dirty="0" err="1">
                <a:cs typeface="Calibri"/>
              </a:rPr>
              <a:t>npm</a:t>
            </a:r>
            <a:r>
              <a:rPr lang="en-US" sz="2200" b="1" spc="-20" dirty="0">
                <a:cs typeface="Calibri"/>
              </a:rPr>
              <a:t> </a:t>
            </a:r>
            <a:r>
              <a:rPr lang="en-US" sz="2200" b="1" spc="-20" dirty="0" err="1">
                <a:cs typeface="Calibri"/>
              </a:rPr>
              <a:t>init</a:t>
            </a:r>
            <a:endParaRPr lang="en-US" sz="2200" b="1" spc="-20" dirty="0">
              <a:cs typeface="Calibri"/>
            </a:endParaRPr>
          </a:p>
          <a:p>
            <a:pPr marL="630936" lvl="2" indent="0">
              <a:buNone/>
            </a:pPr>
            <a:endParaRPr lang="en-US" sz="2200" b="1" spc="-20" dirty="0">
              <a:cs typeface="Calibri"/>
            </a:endParaRPr>
          </a:p>
          <a:p>
            <a:pPr lvl="2"/>
            <a:r>
              <a:rPr lang="en-US" sz="2200" spc="-20" dirty="0">
                <a:cs typeface="Calibri"/>
              </a:rPr>
              <a:t>Let everything remain default and </a:t>
            </a:r>
            <a:r>
              <a:rPr lang="en-US" sz="2200" spc="-20" dirty="0" err="1">
                <a:cs typeface="Calibri"/>
              </a:rPr>
              <a:t>package.json</a:t>
            </a:r>
            <a:r>
              <a:rPr lang="en-US" sz="2200" spc="-20" dirty="0">
                <a:cs typeface="Calibri"/>
              </a:rPr>
              <a:t> will be created</a:t>
            </a:r>
          </a:p>
          <a:p>
            <a:pPr marL="630936" lvl="2" indent="0">
              <a:buNone/>
            </a:pPr>
            <a:endParaRPr lang="en-US" sz="2200" spc="-20" dirty="0">
              <a:cs typeface="Calibri"/>
            </a:endParaRPr>
          </a:p>
          <a:p>
            <a:pPr marL="630936" lvl="2" indent="0">
              <a:buNone/>
            </a:pPr>
            <a:endParaRPr lang="en-US" sz="2200" spc="-20" dirty="0"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40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package.json</a:t>
            </a:r>
            <a:r>
              <a:rPr lang="en-US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"name": "</a:t>
            </a:r>
            <a:r>
              <a:rPr lang="en-US" sz="2400" dirty="0" err="1"/>
              <a:t>microproject</a:t>
            </a:r>
            <a:r>
              <a:rPr lang="en-US" sz="2400" dirty="0"/>
              <a:t>",</a:t>
            </a:r>
          </a:p>
          <a:p>
            <a:pPr marL="0" indent="0">
              <a:buNone/>
            </a:pPr>
            <a:r>
              <a:rPr lang="en-US" sz="2400" dirty="0"/>
              <a:t>  "version": "1.0.0",</a:t>
            </a:r>
          </a:p>
          <a:p>
            <a:pPr marL="0" indent="0">
              <a:buNone/>
            </a:pPr>
            <a:r>
              <a:rPr lang="en-US" sz="2400" dirty="0"/>
              <a:t>  "description": "",</a:t>
            </a:r>
          </a:p>
          <a:p>
            <a:pPr marL="0" indent="0">
              <a:buNone/>
            </a:pPr>
            <a:r>
              <a:rPr lang="en-US" sz="2400" dirty="0"/>
              <a:t>  "main": "index.js",</a:t>
            </a:r>
          </a:p>
          <a:p>
            <a:pPr marL="0" indent="0">
              <a:buNone/>
            </a:pPr>
            <a:r>
              <a:rPr lang="en-US" sz="2400" dirty="0"/>
              <a:t>  "scripts": {</a:t>
            </a:r>
          </a:p>
          <a:p>
            <a:pPr marL="0" indent="0">
              <a:buNone/>
            </a:pPr>
            <a:r>
              <a:rPr lang="en-US" sz="2400" dirty="0"/>
              <a:t>    "test": "echo \"Error: no test specified\" &amp;&amp; exit 1"</a:t>
            </a:r>
          </a:p>
          <a:p>
            <a:pPr marL="0" indent="0">
              <a:buNone/>
            </a:pPr>
            <a:r>
              <a:rPr lang="en-US" sz="2400" dirty="0"/>
              <a:t>  	     },</a:t>
            </a:r>
          </a:p>
          <a:p>
            <a:pPr marL="0" indent="0">
              <a:buNone/>
            </a:pPr>
            <a:r>
              <a:rPr lang="en-US" sz="2400" dirty="0"/>
              <a:t>  "author": "",</a:t>
            </a:r>
          </a:p>
          <a:p>
            <a:pPr marL="0" indent="0">
              <a:buNone/>
            </a:pPr>
            <a:r>
              <a:rPr lang="en-US" sz="2400" dirty="0"/>
              <a:t>  "license": "ISC"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810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594106"/>
            <a:ext cx="38538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spc="-5" dirty="0"/>
              <a:t>How </a:t>
            </a:r>
            <a:r>
              <a:rPr sz="2900" dirty="0"/>
              <a:t>to </a:t>
            </a:r>
            <a:r>
              <a:rPr sz="3200" spc="-5" dirty="0"/>
              <a:t>setup </a:t>
            </a:r>
            <a:r>
              <a:rPr sz="2900" dirty="0"/>
              <a:t>Express</a:t>
            </a:r>
            <a:r>
              <a:rPr sz="2900" spc="-95" dirty="0"/>
              <a:t> </a:t>
            </a:r>
            <a:r>
              <a:rPr sz="2900" spc="-5" dirty="0"/>
              <a:t>JS?</a:t>
            </a:r>
            <a:endParaRPr sz="2900" dirty="0"/>
          </a:p>
        </p:txBody>
      </p:sp>
      <p:sp>
        <p:nvSpPr>
          <p:cNvPr id="4" name="object 4"/>
          <p:cNvSpPr txBox="1"/>
          <p:nvPr/>
        </p:nvSpPr>
        <p:spPr>
          <a:xfrm>
            <a:off x="840739" y="6209012"/>
            <a:ext cx="417067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178712"/>
            <a:ext cx="7481239" cy="2606483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spcBef>
                <a:spcPts val="600"/>
              </a:spcBef>
              <a:buClr>
                <a:srgbClr val="464648"/>
              </a:buClr>
              <a:buSzPct val="84615"/>
              <a:tabLst>
                <a:tab pos="469265" algn="l"/>
                <a:tab pos="469900" algn="l"/>
              </a:tabLst>
            </a:pPr>
            <a:endParaRPr lang="en-US" sz="2000" b="1" dirty="0">
              <a:cs typeface="Calibri"/>
            </a:endParaRPr>
          </a:p>
          <a:p>
            <a:pPr marL="12700">
              <a:spcBef>
                <a:spcPts val="600"/>
              </a:spcBef>
              <a:buClr>
                <a:srgbClr val="464648"/>
              </a:buClr>
              <a:buSzPct val="84615"/>
              <a:tabLst>
                <a:tab pos="469265" algn="l"/>
                <a:tab pos="469900" algn="l"/>
              </a:tabLst>
            </a:pPr>
            <a:r>
              <a:rPr lang="en-US" sz="2000" b="1" dirty="0">
                <a:cs typeface="Calibri"/>
              </a:rPr>
              <a:t>$ </a:t>
            </a:r>
            <a:r>
              <a:rPr lang="en-US" sz="2000" b="1" spc="-5" dirty="0" err="1">
                <a:cs typeface="Calibri"/>
              </a:rPr>
              <a:t>npm</a:t>
            </a:r>
            <a:r>
              <a:rPr lang="en-US" sz="2000" b="1" spc="-5" dirty="0">
                <a:cs typeface="Calibri"/>
              </a:rPr>
              <a:t> </a:t>
            </a:r>
            <a:r>
              <a:rPr lang="en-US" sz="2000" b="1" spc="-10" dirty="0">
                <a:cs typeface="Calibri"/>
              </a:rPr>
              <a:t>install  --save </a:t>
            </a:r>
            <a:r>
              <a:rPr lang="en-US" sz="2000" b="1" spc="-15" dirty="0">
                <a:cs typeface="Calibri"/>
              </a:rPr>
              <a:t>express</a:t>
            </a:r>
            <a:r>
              <a:rPr lang="en-US" sz="2000" b="1" spc="-70" dirty="0">
                <a:cs typeface="Calibri"/>
              </a:rPr>
              <a:t> </a:t>
            </a:r>
          </a:p>
          <a:p>
            <a:pPr marL="12700">
              <a:spcBef>
                <a:spcPts val="600"/>
              </a:spcBef>
              <a:buClr>
                <a:srgbClr val="464648"/>
              </a:buClr>
              <a:buSzPct val="84615"/>
              <a:tabLst>
                <a:tab pos="469265" algn="l"/>
                <a:tab pos="469900" algn="l"/>
              </a:tabLst>
            </a:pPr>
            <a:endParaRPr lang="en-US" sz="2000" b="1" dirty="0">
              <a:cs typeface="Calibri"/>
            </a:endParaRPr>
          </a:p>
          <a:p>
            <a:pPr marL="560705" lvl="1" indent="-229235">
              <a:lnSpc>
                <a:spcPct val="100000"/>
              </a:lnSpc>
              <a:spcBef>
                <a:spcPts val="490"/>
              </a:spcBef>
              <a:buClr>
                <a:srgbClr val="AC0000"/>
              </a:buClr>
              <a:buFont typeface="Arial"/>
              <a:buChar char="•"/>
              <a:tabLst>
                <a:tab pos="560705" algn="l"/>
                <a:tab pos="561340" algn="l"/>
              </a:tabLst>
            </a:pPr>
            <a:r>
              <a:rPr sz="2000" spc="-5" dirty="0">
                <a:solidFill>
                  <a:srgbClr val="2F2F2F"/>
                </a:solidFill>
                <a:latin typeface="Arial Narrow"/>
                <a:cs typeface="Arial Narrow"/>
              </a:rPr>
              <a:t>Express:</a:t>
            </a:r>
            <a:endParaRPr sz="2000" dirty="0">
              <a:latin typeface="Arial Narrow"/>
              <a:cs typeface="Arial Narrow"/>
            </a:endParaRPr>
          </a:p>
          <a:p>
            <a:pPr marL="835025" lvl="2" indent="-229235">
              <a:lnSpc>
                <a:spcPct val="100000"/>
              </a:lnSpc>
              <a:spcBef>
                <a:spcPts val="415"/>
              </a:spcBef>
              <a:buClr>
                <a:srgbClr val="AC0000"/>
              </a:buClr>
              <a:buFont typeface="Arial"/>
              <a:buChar char="•"/>
              <a:tabLst>
                <a:tab pos="835025" algn="l"/>
                <a:tab pos="835660" algn="l"/>
              </a:tabLst>
            </a:pPr>
            <a:r>
              <a:rPr sz="2000" dirty="0">
                <a:solidFill>
                  <a:srgbClr val="2F2F2F"/>
                </a:solidFill>
                <a:latin typeface="Times New Roman"/>
                <a:cs typeface="Times New Roman"/>
              </a:rPr>
              <a:t>-h, --help </a:t>
            </a:r>
            <a:r>
              <a:rPr sz="2000" dirty="0">
                <a:solidFill>
                  <a:srgbClr val="2F2F2F"/>
                </a:solidFill>
                <a:latin typeface="Arial Narrow"/>
                <a:cs typeface="Arial Narrow"/>
              </a:rPr>
              <a:t>: </a:t>
            </a:r>
            <a:r>
              <a:rPr sz="2000" spc="-10" dirty="0">
                <a:solidFill>
                  <a:srgbClr val="2F2F2F"/>
                </a:solidFill>
                <a:latin typeface="Arial Narrow"/>
                <a:cs typeface="Arial Narrow"/>
              </a:rPr>
              <a:t>Show </a:t>
            </a:r>
            <a:r>
              <a:rPr sz="2000" spc="-5" dirty="0">
                <a:solidFill>
                  <a:srgbClr val="2F2F2F"/>
                </a:solidFill>
                <a:latin typeface="Arial Narrow"/>
                <a:cs typeface="Arial Narrow"/>
              </a:rPr>
              <a:t>help </a:t>
            </a:r>
            <a:r>
              <a:rPr sz="2000" spc="-10" dirty="0">
                <a:solidFill>
                  <a:srgbClr val="2F2F2F"/>
                </a:solidFill>
                <a:latin typeface="Arial Narrow"/>
                <a:cs typeface="Arial Narrow"/>
              </a:rPr>
              <a:t>command</a:t>
            </a:r>
            <a:endParaRPr sz="2000" dirty="0">
              <a:latin typeface="Arial Narrow"/>
              <a:cs typeface="Arial Narrow"/>
            </a:endParaRPr>
          </a:p>
          <a:p>
            <a:pPr marL="835025" lvl="2" indent="-229235">
              <a:lnSpc>
                <a:spcPct val="100000"/>
              </a:lnSpc>
              <a:spcBef>
                <a:spcPts val="434"/>
              </a:spcBef>
              <a:buClr>
                <a:srgbClr val="AC0000"/>
              </a:buClr>
              <a:buFont typeface="Arial"/>
              <a:buChar char="•"/>
              <a:tabLst>
                <a:tab pos="835025" algn="l"/>
                <a:tab pos="835660" algn="l"/>
              </a:tabLst>
            </a:pPr>
            <a:r>
              <a:rPr sz="2000" spc="-80" dirty="0">
                <a:solidFill>
                  <a:srgbClr val="2F2F2F"/>
                </a:solidFill>
                <a:latin typeface="Times New Roman"/>
                <a:cs typeface="Times New Roman"/>
              </a:rPr>
              <a:t>-V, </a:t>
            </a:r>
            <a:r>
              <a:rPr sz="2000" dirty="0">
                <a:solidFill>
                  <a:srgbClr val="2F2F2F"/>
                </a:solidFill>
                <a:latin typeface="Times New Roman"/>
                <a:cs typeface="Times New Roman"/>
              </a:rPr>
              <a:t>--version </a:t>
            </a:r>
            <a:r>
              <a:rPr sz="2000" dirty="0">
                <a:solidFill>
                  <a:srgbClr val="2F2F2F"/>
                </a:solidFill>
                <a:latin typeface="Arial Narrow"/>
                <a:cs typeface="Arial Narrow"/>
              </a:rPr>
              <a:t>: </a:t>
            </a:r>
            <a:r>
              <a:rPr sz="2000" spc="-20" dirty="0">
                <a:solidFill>
                  <a:srgbClr val="2F2F2F"/>
                </a:solidFill>
                <a:latin typeface="Arial Narrow"/>
                <a:cs typeface="Arial Narrow"/>
              </a:rPr>
              <a:t>Version </a:t>
            </a:r>
            <a:r>
              <a:rPr sz="2000" spc="-5" dirty="0">
                <a:solidFill>
                  <a:srgbClr val="2F2F2F"/>
                </a:solidFill>
                <a:latin typeface="Arial Narrow"/>
                <a:cs typeface="Arial Narrow"/>
              </a:rPr>
              <a:t>of</a:t>
            </a:r>
            <a:r>
              <a:rPr sz="2000" spc="80" dirty="0">
                <a:solidFill>
                  <a:srgbClr val="2F2F2F"/>
                </a:solidFill>
                <a:latin typeface="Arial Narrow"/>
                <a:cs typeface="Arial Narrow"/>
              </a:rPr>
              <a:t> </a:t>
            </a:r>
            <a:r>
              <a:rPr sz="2000" spc="-5" dirty="0">
                <a:solidFill>
                  <a:srgbClr val="2F2F2F"/>
                </a:solidFill>
                <a:latin typeface="Arial Narrow"/>
                <a:cs typeface="Arial Narrow"/>
              </a:rPr>
              <a:t>express</a:t>
            </a:r>
            <a:endParaRPr sz="2000" dirty="0">
              <a:latin typeface="Arial Narrow"/>
              <a:cs typeface="Arial Narrow"/>
            </a:endParaRPr>
          </a:p>
          <a:p>
            <a:pPr marL="835025" lvl="2" indent="-229235">
              <a:lnSpc>
                <a:spcPct val="100000"/>
              </a:lnSpc>
              <a:spcBef>
                <a:spcPts val="430"/>
              </a:spcBef>
              <a:buClr>
                <a:srgbClr val="AC0000"/>
              </a:buClr>
              <a:buFont typeface="Arial"/>
              <a:buChar char="•"/>
              <a:tabLst>
                <a:tab pos="835025" algn="l"/>
                <a:tab pos="835660" algn="l"/>
              </a:tabLst>
            </a:pPr>
            <a:r>
              <a:rPr sz="2000" spc="-5" dirty="0">
                <a:solidFill>
                  <a:srgbClr val="2F2F2F"/>
                </a:solidFill>
                <a:latin typeface="Times New Roman"/>
                <a:cs typeface="Times New Roman"/>
              </a:rPr>
              <a:t>-s, --sessions </a:t>
            </a:r>
            <a:r>
              <a:rPr sz="2000" dirty="0">
                <a:solidFill>
                  <a:srgbClr val="2F2F2F"/>
                </a:solidFill>
                <a:latin typeface="Arial Narrow"/>
                <a:cs typeface="Arial Narrow"/>
              </a:rPr>
              <a:t>: </a:t>
            </a:r>
            <a:r>
              <a:rPr sz="2000" spc="-5" dirty="0">
                <a:solidFill>
                  <a:srgbClr val="2F2F2F"/>
                </a:solidFill>
                <a:latin typeface="Arial Narrow"/>
                <a:cs typeface="Arial Narrow"/>
              </a:rPr>
              <a:t>Add support session for Express</a:t>
            </a:r>
            <a:endParaRPr sz="2000" dirty="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guru99.com/images/NodeJS/010716_0613_NodejsExpre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9600"/>
            <a:ext cx="8610600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Lets Develop Server Side first “hello world” using EXPRESS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endParaRPr lang="en-US" sz="2000" b="1" dirty="0"/>
          </a:p>
          <a:p>
            <a:pPr marL="109728" indent="0">
              <a:buNone/>
            </a:pPr>
            <a:r>
              <a:rPr lang="en-US" sz="2000" b="1" dirty="0"/>
              <a:t>Create a file index.js and write a code: </a:t>
            </a:r>
          </a:p>
          <a:p>
            <a:pPr marL="109728" indent="0">
              <a:buNone/>
            </a:pPr>
            <a:endParaRPr lang="en-US" sz="2000" dirty="0"/>
          </a:p>
          <a:p>
            <a:pPr marL="109728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express = require('express');</a:t>
            </a:r>
          </a:p>
          <a:p>
            <a:pPr marL="109728" indent="0">
              <a:buNone/>
            </a:pPr>
            <a:r>
              <a:rPr lang="en-US" sz="2000" dirty="0" err="1"/>
              <a:t>var</a:t>
            </a:r>
            <a:r>
              <a:rPr lang="en-US" sz="2000" dirty="0"/>
              <a:t> app = express();</a:t>
            </a:r>
          </a:p>
          <a:p>
            <a:pPr marL="109728" indent="0">
              <a:buNone/>
            </a:pPr>
            <a:r>
              <a:rPr lang="en-US" sz="2000" dirty="0"/>
              <a:t> </a:t>
            </a:r>
          </a:p>
          <a:p>
            <a:pPr marL="109728" indent="0">
              <a:buNone/>
            </a:pPr>
            <a:r>
              <a:rPr lang="en-US" sz="2000" dirty="0" err="1"/>
              <a:t>app.get</a:t>
            </a:r>
            <a:r>
              <a:rPr lang="en-US" sz="2000" dirty="0"/>
              <a:t>('/', function(</a:t>
            </a:r>
            <a:r>
              <a:rPr lang="en-US" sz="2000" dirty="0" err="1"/>
              <a:t>req</a:t>
            </a:r>
            <a:r>
              <a:rPr lang="en-US" sz="2000" dirty="0"/>
              <a:t>, res)</a:t>
            </a:r>
          </a:p>
          <a:p>
            <a:pPr marL="109728" indent="0">
              <a:buNone/>
            </a:pPr>
            <a:r>
              <a:rPr lang="en-US" sz="2000" dirty="0"/>
              <a:t>{   </a:t>
            </a:r>
            <a:r>
              <a:rPr lang="en-US" sz="2000" dirty="0" err="1"/>
              <a:t>res.send</a:t>
            </a:r>
            <a:r>
              <a:rPr lang="en-US" sz="2000" dirty="0"/>
              <a:t>("Hello world!");   }   );</a:t>
            </a:r>
          </a:p>
          <a:p>
            <a:pPr marL="109728" indent="0">
              <a:buNone/>
            </a:pPr>
            <a:r>
              <a:rPr lang="en-US" sz="2000" dirty="0" err="1"/>
              <a:t>app.listen</a:t>
            </a:r>
            <a:r>
              <a:rPr lang="en-US" sz="2000" dirty="0"/>
              <a:t>(3000);</a:t>
            </a:r>
          </a:p>
          <a:p>
            <a:pPr marL="109728" indent="0">
              <a:buNone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7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s://www.guru99.com/images/NodeJS/010716_0613_NodejsExpre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828800"/>
            <a:ext cx="6629400" cy="4191000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533400" y="8382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365246"/>
            <a:ext cx="83058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How to send query request with parameters???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152400" y="2438400"/>
            <a:ext cx="8686800" cy="3472746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r>
              <a:rPr lang="en-US" sz="2000" dirty="0" err="1"/>
              <a:t>var</a:t>
            </a:r>
            <a:r>
              <a:rPr lang="en-US" sz="2000" dirty="0"/>
              <a:t> express = require('express');</a:t>
            </a:r>
          </a:p>
          <a:p>
            <a:r>
              <a:rPr lang="en-US" sz="2000" dirty="0" err="1"/>
              <a:t>var</a:t>
            </a:r>
            <a:r>
              <a:rPr lang="en-US" sz="2000" dirty="0"/>
              <a:t> app = express();</a:t>
            </a:r>
          </a:p>
          <a:p>
            <a:br>
              <a:rPr lang="en-US" sz="2000" dirty="0"/>
            </a:br>
            <a:r>
              <a:rPr lang="en-US" sz="2000" dirty="0" err="1"/>
              <a:t>app.get</a:t>
            </a:r>
            <a:r>
              <a:rPr lang="en-US" sz="2000" dirty="0"/>
              <a:t>('/color', (</a:t>
            </a:r>
            <a:r>
              <a:rPr lang="en-US" sz="2000" dirty="0" err="1"/>
              <a:t>req</a:t>
            </a:r>
            <a:r>
              <a:rPr lang="en-US" sz="2000" dirty="0"/>
              <a:t>, res) =&gt; {</a:t>
            </a:r>
          </a:p>
          <a:p>
            <a:r>
              <a:rPr lang="en-US" sz="2000" dirty="0"/>
              <a:t>  console.log(req.query.color1) ;</a:t>
            </a:r>
          </a:p>
          <a:p>
            <a:r>
              <a:rPr lang="en-US" sz="2000" dirty="0" err="1"/>
              <a:t>res.send</a:t>
            </a:r>
            <a:r>
              <a:rPr lang="en-US" sz="2000" dirty="0"/>
              <a:t>("Color is :   "+ req.query.color1 );</a:t>
            </a:r>
          </a:p>
          <a:p>
            <a:r>
              <a:rPr lang="en-US" sz="2000" dirty="0"/>
              <a:t>    //console.log(req.query.color2) ;  </a:t>
            </a:r>
          </a:p>
          <a:p>
            <a:r>
              <a:rPr lang="en-US" sz="2000" dirty="0"/>
              <a:t>//</a:t>
            </a:r>
            <a:r>
              <a:rPr lang="en-US" sz="2000" dirty="0" err="1"/>
              <a:t>res.send</a:t>
            </a:r>
            <a:r>
              <a:rPr lang="en-US" sz="2000" dirty="0"/>
              <a:t>("Colors are:   "+ req.query.color1 + "  and  "+ req.query.color2);</a:t>
            </a:r>
          </a:p>
          <a:p>
            <a:r>
              <a:rPr lang="en-US" sz="2000" dirty="0"/>
              <a:t> console.log("colors printing");</a:t>
            </a:r>
            <a:br>
              <a:rPr lang="en-US" sz="2000" dirty="0"/>
            </a:br>
            <a:r>
              <a:rPr lang="en-US" sz="2000" dirty="0"/>
              <a:t>});</a:t>
            </a:r>
          </a:p>
          <a:p>
            <a:r>
              <a:rPr lang="en-US" sz="2000" dirty="0" err="1"/>
              <a:t>app.listen</a:t>
            </a:r>
            <a:r>
              <a:rPr lang="en-US" sz="2000" dirty="0"/>
              <a:t>(3000);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1492</Words>
  <Application>Microsoft Office PowerPoint</Application>
  <PresentationFormat>On-screen Show (4:3)</PresentationFormat>
  <Paragraphs>196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Narrow</vt:lpstr>
      <vt:lpstr>Bell MT</vt:lpstr>
      <vt:lpstr>Calibri</vt:lpstr>
      <vt:lpstr>Times New Roman</vt:lpstr>
      <vt:lpstr>Wingdings</vt:lpstr>
      <vt:lpstr>Office Theme</vt:lpstr>
      <vt:lpstr>Building Application REST ful with Express Js</vt:lpstr>
      <vt:lpstr>PowerPoint Presentation</vt:lpstr>
      <vt:lpstr>PowerPoint Presentation</vt:lpstr>
      <vt:lpstr>package.json file</vt:lpstr>
      <vt:lpstr>How to setup Express JS?</vt:lpstr>
      <vt:lpstr>PowerPoint Presentation</vt:lpstr>
      <vt:lpstr>Lets Develop Server Side first “hello world” using EXPRESS</vt:lpstr>
      <vt:lpstr>PowerPoint Presentation</vt:lpstr>
      <vt:lpstr>How to send query request with parameters??? </vt:lpstr>
      <vt:lpstr>PowerPoint Presentation</vt:lpstr>
      <vt:lpstr>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Guggilla</dc:creator>
  <cp:lastModifiedBy>Arvind Reddy</cp:lastModifiedBy>
  <cp:revision>63</cp:revision>
  <dcterms:created xsi:type="dcterms:W3CDTF">2020-09-24T02:00:23Z</dcterms:created>
  <dcterms:modified xsi:type="dcterms:W3CDTF">2020-09-26T13:24:52Z</dcterms:modified>
</cp:coreProperties>
</file>