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80" r:id="rId19"/>
    <p:sldId id="281" r:id="rId20"/>
    <p:sldId id="284" r:id="rId21"/>
    <p:sldId id="283" r:id="rId22"/>
    <p:sldId id="277" r:id="rId23"/>
    <p:sldId id="278" r:id="rId24"/>
    <p:sldId id="279" r:id="rId25"/>
    <p:sldId id="282" r:id="rId26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775" autoAdjust="0"/>
  </p:normalViewPr>
  <p:slideViewPr>
    <p:cSldViewPr>
      <p:cViewPr>
        <p:scale>
          <a:sx n="80" d="100"/>
          <a:sy n="80" d="100"/>
        </p:scale>
        <p:origin x="-1720" y="-1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38051" y="483518"/>
            <a:ext cx="5042061" cy="2088232"/>
          </a:xfrm>
        </p:spPr>
        <p:txBody>
          <a:bodyPr anchor="b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Bandera Pro" panose="02060504040200020004" pitchFamily="18" charset="0"/>
              </a:defRPr>
            </a:lvl1pPr>
          </a:lstStyle>
          <a:p>
            <a:r>
              <a:rPr lang="ru-RU" dirty="0" smtClean="0"/>
              <a:t>Длинное название темы для </a:t>
            </a:r>
            <a:r>
              <a:rPr lang="en-US" dirty="0" err="1" smtClean="0"/>
              <a:t>HighLoad</a:t>
            </a:r>
            <a:r>
              <a:rPr lang="en-US" dirty="0" smtClean="0"/>
              <a:t>++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8051" y="2643913"/>
            <a:ext cx="3986219" cy="713240"/>
          </a:xfrm>
        </p:spPr>
        <p:txBody>
          <a:bodyPr/>
          <a:lstStyle>
            <a:lvl1pPr marL="0" indent="0" algn="l">
              <a:buNone/>
              <a:defRPr sz="2400" b="0" baseline="0">
                <a:solidFill>
                  <a:schemeClr val="tx1"/>
                </a:solidFill>
                <a:latin typeface="Bandera Pro Light" panose="02060304040200020004" pitchFamily="18" charset="0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Олег Бунин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640960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080000"/>
            <a:ext cx="8640960" cy="3816424"/>
          </a:xfrm>
        </p:spPr>
        <p:txBody>
          <a:bodyPr/>
          <a:lstStyle>
            <a:lvl1pPr>
              <a:defRPr>
                <a:latin typeface="Bandera Pro" panose="02060504040200020004" pitchFamily="18" charset="0"/>
              </a:defRPr>
            </a:lvl1pPr>
            <a:lvl2pPr>
              <a:defRPr>
                <a:latin typeface="Bandera Pro" panose="02060504040200020004" pitchFamily="18" charset="0"/>
              </a:defRPr>
            </a:lvl2pPr>
            <a:lvl3pPr>
              <a:defRPr>
                <a:latin typeface="Bandera Pro" panose="02060504040200020004" pitchFamily="18" charset="0"/>
              </a:defRPr>
            </a:lvl3pPr>
            <a:lvl4pPr>
              <a:defRPr>
                <a:latin typeface="Bandera Pro" panose="02060504040200020004" pitchFamily="18" charset="0"/>
              </a:defRPr>
            </a:lvl4pPr>
            <a:lvl5pPr>
              <a:defRPr>
                <a:latin typeface="Bandera Pro" panose="020605040402000200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90661"/>
            <a:ext cx="8712968" cy="6969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251520" y="252000"/>
            <a:ext cx="8640960" cy="73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251520" y="1080000"/>
            <a:ext cx="864096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20" r:id="rId3"/>
    <p:sldLayoutId id="2147483721" r:id="rId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Bandera Pro" panose="020605040402000200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5pPr>
      <a:lvl6pPr marL="609585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6pPr>
      <a:lvl7pPr marL="1219170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7pPr>
      <a:lvl8pPr marL="1828754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8pPr>
      <a:lvl9pPr marL="2438339" algn="ctr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</a:defRPr>
      </a:lvl9pPr>
    </p:titleStyle>
    <p:bodyStyle>
      <a:lvl1pPr marL="457189" indent="-45718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1pPr>
      <a:lvl2pPr marL="990575" indent="-38099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2pPr>
      <a:lvl3pPr marL="1523962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3pPr>
      <a:lvl4pPr marL="2133547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4pPr>
      <a:lvl5pPr marL="2743131" indent="-30479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Bandera Pro Light" panose="02060304040200020004" pitchFamily="18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igor@webzilla.com" TargetMode="Externa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8051" y="411509"/>
            <a:ext cx="5280587" cy="2232403"/>
          </a:xfrm>
        </p:spPr>
        <p:txBody>
          <a:bodyPr/>
          <a:lstStyle/>
          <a:p>
            <a:r>
              <a:rPr lang="ru-RU" dirty="0"/>
              <a:t>Гетерогенные сервисы для </a:t>
            </a:r>
            <a:r>
              <a:rPr lang="ru-RU" dirty="0" err="1"/>
              <a:t>highload</a:t>
            </a:r>
            <a:r>
              <a:rPr lang="ru-RU" dirty="0"/>
              <a:t>-проектов на примере IMHOnet.ru и 4talk.im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8051" y="2646740"/>
            <a:ext cx="3986219" cy="713240"/>
          </a:xfrm>
        </p:spPr>
        <p:txBody>
          <a:bodyPr/>
          <a:lstStyle/>
          <a:p>
            <a:r>
              <a:rPr lang="ru-RU" dirty="0" smtClean="0">
                <a:latin typeface="Bandera Pro" panose="02060504040200020004" pitchFamily="18" charset="0"/>
              </a:rPr>
              <a:t>Игорь </a:t>
            </a:r>
            <a:r>
              <a:rPr lang="ru-RU" dirty="0" err="1" smtClean="0">
                <a:latin typeface="Bandera Pro" panose="02060504040200020004" pitchFamily="18" charset="0"/>
              </a:rPr>
              <a:t>Мызгин</a:t>
            </a:r>
            <a:r>
              <a:rPr lang="en-US" dirty="0" smtClean="0">
                <a:latin typeface="Bandera Pro" panose="02060504040200020004" pitchFamily="18" charset="0"/>
              </a:rPr>
              <a:t>, </a:t>
            </a:r>
            <a:r>
              <a:rPr lang="en-US" dirty="0" err="1" smtClean="0">
                <a:latin typeface="Bandera Pro" panose="02060504040200020004" pitchFamily="18" charset="0"/>
              </a:rPr>
              <a:t>Webzilla</a:t>
            </a:r>
            <a:endParaRPr lang="ru-RU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651870"/>
            <a:ext cx="1630680" cy="70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4talk.im         </a:t>
            </a:r>
            <a:r>
              <a:rPr lang="ru-RU" b="1" dirty="0" smtClean="0"/>
              <a:t>НАЧАЛО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>
                <a:latin typeface="Bandera Pro" panose="02060504040200020004" pitchFamily="18" charset="0"/>
              </a:rPr>
              <a:t>4talk.im – </a:t>
            </a:r>
            <a:r>
              <a:rPr lang="ru-RU" sz="1800" dirty="0" smtClean="0">
                <a:latin typeface="Bandera Pro" panose="02060504040200020004" pitchFamily="18" charset="0"/>
              </a:rPr>
              <a:t>облачный </a:t>
            </a:r>
            <a:r>
              <a:rPr lang="en-US" sz="1800" dirty="0" smtClean="0">
                <a:latin typeface="Bandera Pro" panose="02060504040200020004" pitchFamily="18" charset="0"/>
              </a:rPr>
              <a:t>instant messenger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Реализуется командой, которая раньше сделала </a:t>
            </a:r>
            <a:r>
              <a:rPr lang="en-US" sz="1800" dirty="0" smtClean="0">
                <a:latin typeface="Bandera Pro" panose="02060504040200020004" pitchFamily="18" charset="0"/>
              </a:rPr>
              <a:t>QIP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Изначально проектируется под горизонтально масштабируемую платформу</a:t>
            </a:r>
            <a:endParaRPr lang="en-US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19935"/>
            <a:ext cx="1630680" cy="707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60732"/>
            <a:ext cx="1917799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75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4talk.im        </a:t>
            </a:r>
            <a:r>
              <a:rPr lang="ru-RU" b="1" dirty="0" smtClean="0"/>
              <a:t>ЗАЧЕМ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/>
              <a:t>Интеграция облачного мессенджера и облачного хранилища</a:t>
            </a:r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Быстро и много передавать между пользователями</a:t>
            </a:r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smtClean="0"/>
              <a:t>Freemium </a:t>
            </a:r>
            <a:r>
              <a:rPr lang="ru-RU" sz="1800" dirty="0" smtClean="0"/>
              <a:t>модель монетизации</a:t>
            </a:r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Сквозные коммуникации на всех платформах</a:t>
            </a: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20375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60732"/>
            <a:ext cx="1917799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65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4talk.im </a:t>
            </a:r>
            <a:r>
              <a:rPr lang="ru-RU" b="1" dirty="0" smtClean="0"/>
              <a:t>         КАК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1200"/>
              </a:spcBef>
              <a:buNone/>
            </a:pPr>
            <a:r>
              <a:rPr lang="ru-RU" sz="1800" dirty="0" smtClean="0">
                <a:latin typeface="Bandera Pro" panose="02060504040200020004" pitchFamily="18" charset="0"/>
              </a:rPr>
              <a:t>Гетерогенная инфраструктура:</a:t>
            </a:r>
          </a:p>
          <a:p>
            <a:pPr>
              <a:spcBef>
                <a:spcPts val="1200"/>
              </a:spcBef>
            </a:pPr>
            <a:endParaRPr lang="ru-RU" sz="1800" dirty="0"/>
          </a:p>
          <a:p>
            <a:pPr lvl="1">
              <a:spcBef>
                <a:spcPts val="1200"/>
              </a:spcBef>
            </a:pPr>
            <a:r>
              <a:rPr lang="ru-RU" sz="1600" dirty="0" smtClean="0"/>
              <a:t>Кластер из </a:t>
            </a:r>
            <a:r>
              <a:rPr lang="en-US" sz="1600" dirty="0" smtClean="0"/>
              <a:t>Cisco ASA </a:t>
            </a:r>
            <a:r>
              <a:rPr lang="ru-RU" sz="1600" dirty="0" smtClean="0"/>
              <a:t>для подключения клиентов</a:t>
            </a:r>
          </a:p>
          <a:p>
            <a:pPr lvl="1">
              <a:spcBef>
                <a:spcPts val="1200"/>
              </a:spcBef>
            </a:pPr>
            <a:r>
              <a:rPr lang="ru-RU" sz="1600" dirty="0" err="1" smtClean="0"/>
              <a:t>Виртуализированные</a:t>
            </a:r>
            <a:r>
              <a:rPr lang="ru-RU" sz="1600" dirty="0" smtClean="0"/>
              <a:t> </a:t>
            </a:r>
            <a:r>
              <a:rPr lang="en-US" sz="1600" dirty="0" smtClean="0"/>
              <a:t>frontend </a:t>
            </a:r>
            <a:r>
              <a:rPr lang="ru-RU" sz="1600" dirty="0" smtClean="0"/>
              <a:t>и  </a:t>
            </a:r>
            <a:r>
              <a:rPr lang="en-US" sz="1600" dirty="0" smtClean="0"/>
              <a:t>network load balancer</a:t>
            </a:r>
          </a:p>
          <a:p>
            <a:pPr lvl="1">
              <a:spcBef>
                <a:spcPts val="1200"/>
              </a:spcBef>
            </a:pPr>
            <a:r>
              <a:rPr lang="ru-RU" sz="1600" dirty="0" smtClean="0"/>
              <a:t>Физические сервера индексации и управления сессиями</a:t>
            </a:r>
          </a:p>
          <a:p>
            <a:pPr lvl="1">
              <a:spcBef>
                <a:spcPts val="1200"/>
              </a:spcBef>
            </a:pPr>
            <a:r>
              <a:rPr lang="ru-RU" sz="1600" dirty="0" smtClean="0"/>
              <a:t>Хранение объектов в объектном хранилище</a:t>
            </a:r>
            <a:endParaRPr lang="ru-RU" sz="20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07177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60732"/>
            <a:ext cx="1917799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90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4</a:t>
            </a:r>
            <a:r>
              <a:rPr lang="en-US" b="1" dirty="0" smtClean="0"/>
              <a:t>talk.im   </a:t>
            </a:r>
            <a:r>
              <a:rPr lang="ru-RU" b="1" dirty="0" smtClean="0"/>
              <a:t>НЮАНСЫ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Как обычно – связанность по 10</a:t>
            </a:r>
            <a:r>
              <a:rPr lang="en-US" sz="1800" dirty="0" smtClean="0">
                <a:latin typeface="Bandera Pro" panose="02060504040200020004" pitchFamily="18" charset="0"/>
              </a:rPr>
              <a:t>G </a:t>
            </a:r>
            <a:r>
              <a:rPr lang="ru-RU" sz="1800" dirty="0" smtClean="0"/>
              <a:t>между </a:t>
            </a:r>
            <a:r>
              <a:rPr lang="ru-RU" sz="1800" dirty="0" smtClean="0">
                <a:latin typeface="Bandera Pro" panose="02060504040200020004" pitchFamily="18" charset="0"/>
              </a:rPr>
              <a:t>физическими серверами и </a:t>
            </a:r>
            <a:r>
              <a:rPr lang="ru-RU" sz="1800" dirty="0" err="1" smtClean="0"/>
              <a:t>виртуализированными</a:t>
            </a:r>
            <a:r>
              <a:rPr lang="ru-RU" sz="1800" dirty="0" smtClean="0"/>
              <a:t> с минимизацией </a:t>
            </a:r>
            <a:r>
              <a:rPr lang="en-US" sz="1800" dirty="0" smtClean="0"/>
              <a:t>latency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Управление созданием\удалением </a:t>
            </a:r>
            <a:r>
              <a:rPr lang="en-US" sz="1800" dirty="0" smtClean="0"/>
              <a:t>frontend </a:t>
            </a:r>
            <a:r>
              <a:rPr lang="ru-RU" sz="1800" dirty="0" smtClean="0"/>
              <a:t>из кода </a:t>
            </a:r>
            <a:r>
              <a:rPr lang="ru-RU" sz="1800" dirty="0" err="1" smtClean="0"/>
              <a:t>балансировщиков</a:t>
            </a:r>
            <a:r>
              <a:rPr lang="ru-RU" sz="1800" dirty="0" smtClean="0"/>
              <a:t> нагрузки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Формирование </a:t>
            </a:r>
            <a:r>
              <a:rPr lang="en-US" sz="1800" dirty="0" smtClean="0">
                <a:latin typeface="Bandera Pro" panose="02060504040200020004" pitchFamily="18" charset="0"/>
              </a:rPr>
              <a:t>permanent URL </a:t>
            </a:r>
            <a:r>
              <a:rPr lang="ru-RU" sz="1800" dirty="0" smtClean="0">
                <a:latin typeface="Bandera Pro" panose="02060504040200020004" pitchFamily="18" charset="0"/>
              </a:rPr>
              <a:t>на объекты в </a:t>
            </a:r>
            <a:r>
              <a:rPr lang="en-US" sz="1800" dirty="0" smtClean="0">
                <a:latin typeface="Bandera Pro" panose="02060504040200020004" pitchFamily="18" charset="0"/>
              </a:rPr>
              <a:t>Swift </a:t>
            </a:r>
            <a:r>
              <a:rPr lang="ru-RU" sz="1800" dirty="0" smtClean="0">
                <a:latin typeface="Bandera Pro" panose="02060504040200020004" pitchFamily="18" charset="0"/>
              </a:rPr>
              <a:t>доступный из Интернет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/>
              <a:t>Собственная </a:t>
            </a:r>
            <a:r>
              <a:rPr lang="en-US" sz="1800" dirty="0" smtClean="0"/>
              <a:t>AAA (</a:t>
            </a:r>
            <a:r>
              <a:rPr lang="en-US" sz="1800" dirty="0"/>
              <a:t>authorization </a:t>
            </a:r>
            <a:r>
              <a:rPr lang="en-US" sz="1800" dirty="0" smtClean="0"/>
              <a:t>authentication accounting</a:t>
            </a:r>
            <a:r>
              <a:rPr lang="ru-RU" sz="1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Возможность использования </a:t>
            </a:r>
            <a:r>
              <a:rPr lang="en-US" sz="1800" dirty="0" smtClean="0">
                <a:latin typeface="Bandera Pro" panose="02060504040200020004" pitchFamily="18" charset="0"/>
              </a:rPr>
              <a:t>CDN </a:t>
            </a:r>
            <a:r>
              <a:rPr lang="ru-RU" sz="1800" dirty="0" smtClean="0"/>
              <a:t>для дистрибуции контента</a:t>
            </a:r>
            <a:endParaRPr lang="ru-RU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20375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260732"/>
            <a:ext cx="1917799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870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4talk.im </a:t>
            </a:r>
            <a:r>
              <a:rPr lang="ru-RU" b="1" dirty="0" smtClean="0"/>
              <a:t>       ИТОГИ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059582"/>
            <a:ext cx="5238813" cy="3924000"/>
          </a:xfrm>
          <a:prstGeom prst="rect">
            <a:avLst/>
          </a:prstGeom>
        </p:spPr>
      </p:pic>
      <p:pic>
        <p:nvPicPr>
          <p:cNvPr id="6" name="Picture 5" descr="logos cop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8" y="4371950"/>
            <a:ext cx="1630680" cy="7071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23371"/>
            <a:ext cx="1917799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61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dirty="0"/>
              <a:t>Боль и тлен, грусть и безысходность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203598"/>
            <a:ext cx="8640960" cy="38164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Код, код, код!!!!!!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Что-то должно масштабироваться горизонтально, что-то вертикально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Network latency – </a:t>
            </a:r>
            <a:r>
              <a:rPr lang="ru-RU" sz="1800" dirty="0" smtClean="0"/>
              <a:t>один </a:t>
            </a:r>
            <a:r>
              <a:rPr lang="en-US" sz="1800" dirty="0" smtClean="0"/>
              <a:t>L2 </a:t>
            </a:r>
            <a:r>
              <a:rPr lang="ru-RU" sz="1800" dirty="0" smtClean="0"/>
              <a:t>сегмент / не критичны потери на </a:t>
            </a:r>
            <a:r>
              <a:rPr lang="en-US" sz="1800" dirty="0" smtClean="0"/>
              <a:t>Neutron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/>
              <a:t>Блочное хранение с гарантированными </a:t>
            </a:r>
            <a:r>
              <a:rPr lang="en-US" sz="1800" dirty="0" smtClean="0"/>
              <a:t>IOPS / GB 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Эластичность?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Высокая сетевая доступность (или </a:t>
            </a:r>
            <a:r>
              <a:rPr lang="en-US" sz="1800" dirty="0" smtClean="0"/>
              <a:t>BGP + public cloud = ? )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Вчера и бесплатно, так можно?</a:t>
            </a:r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/>
          </a:p>
          <a:p>
            <a:pPr>
              <a:spcBef>
                <a:spcPts val="1200"/>
              </a:spcBef>
            </a:pPr>
            <a:endParaRPr lang="ru-RU" sz="1800" dirty="0" smtClean="0"/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6" y="4330493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42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Выход есть!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Многие наши клиенты в определенный момент задают нам одни и те же вопросы – или про наш </a:t>
            </a:r>
            <a:r>
              <a:rPr lang="en-US" sz="1800" dirty="0" err="1" smtClean="0">
                <a:latin typeface="Bandera Pro" panose="02060504040200020004" pitchFamily="18" charset="0"/>
              </a:rPr>
              <a:t>OpenStack</a:t>
            </a:r>
            <a:r>
              <a:rPr lang="en-US" sz="1800" dirty="0" smtClean="0">
                <a:latin typeface="Bandera Pro" panose="02060504040200020004" pitchFamily="18" charset="0"/>
              </a:rPr>
              <a:t> </a:t>
            </a:r>
            <a:r>
              <a:rPr lang="ru-RU" sz="1800" dirty="0" smtClean="0">
                <a:latin typeface="Bandera Pro" panose="02060504040200020004" pitchFamily="18" charset="0"/>
              </a:rPr>
              <a:t>или про наши </a:t>
            </a:r>
            <a:r>
              <a:rPr lang="en-US" sz="1800" dirty="0" err="1" smtClean="0">
                <a:latin typeface="Bandera Pro" panose="02060504040200020004" pitchFamily="18" charset="0"/>
              </a:rPr>
              <a:t>colo</a:t>
            </a:r>
            <a:r>
              <a:rPr lang="en-US" sz="1800" dirty="0" smtClean="0">
                <a:latin typeface="Bandera Pro" panose="02060504040200020004" pitchFamily="18" charset="0"/>
              </a:rPr>
              <a:t>/server rent </a:t>
            </a:r>
            <a:r>
              <a:rPr lang="ru-RU" sz="1800" dirty="0" smtClean="0">
                <a:latin typeface="Bandera Pro" panose="02060504040200020004" pitchFamily="18" charset="0"/>
              </a:rPr>
              <a:t>сервисы</a:t>
            </a:r>
          </a:p>
          <a:p>
            <a:pPr>
              <a:spcBef>
                <a:spcPts val="1200"/>
              </a:spcBef>
            </a:pPr>
            <a:endParaRPr lang="ru-RU" sz="1800" dirty="0" smtClean="0"/>
          </a:p>
          <a:p>
            <a:pPr>
              <a:spcBef>
                <a:spcPts val="1200"/>
              </a:spcBef>
            </a:pPr>
            <a:r>
              <a:rPr lang="ru-RU" sz="1800" dirty="0" smtClean="0"/>
              <a:t>Изучение рынка наших коллег показало: </a:t>
            </a:r>
            <a:r>
              <a:rPr lang="en-US" sz="1800" dirty="0" smtClean="0"/>
              <a:t>Amazon / Rackspace /</a:t>
            </a:r>
            <a:r>
              <a:rPr lang="ru-RU" sz="1800" dirty="0" smtClean="0"/>
              <a:t> ??? Ой..</a:t>
            </a:r>
            <a:r>
              <a:rPr lang="en-US" sz="1800" dirty="0" smtClean="0"/>
              <a:t> </a:t>
            </a:r>
            <a:endParaRPr lang="ru-RU" sz="1800" dirty="0"/>
          </a:p>
          <a:p>
            <a:pPr>
              <a:spcBef>
                <a:spcPts val="1200"/>
              </a:spcBef>
            </a:pPr>
            <a:endParaRPr lang="ru-RU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Гетерогенное – а почему гетерогенное, а не гибридное?</a:t>
            </a:r>
          </a:p>
          <a:p>
            <a:pPr>
              <a:spcBef>
                <a:spcPts val="1200"/>
              </a:spcBef>
            </a:pPr>
            <a:endParaRPr lang="ru-RU" sz="1800" dirty="0"/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405663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4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Как оно устроено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Наша имплементация </a:t>
            </a:r>
            <a:r>
              <a:rPr lang="en-US" sz="1800" dirty="0" smtClean="0">
                <a:latin typeface="Bandera Pro" panose="02060504040200020004" pitchFamily="18" charset="0"/>
              </a:rPr>
              <a:t>public cloud </a:t>
            </a:r>
            <a:r>
              <a:rPr lang="ru-RU" sz="1800" dirty="0" smtClean="0">
                <a:latin typeface="Bandera Pro" panose="02060504040200020004" pitchFamily="18" charset="0"/>
              </a:rPr>
              <a:t>на </a:t>
            </a:r>
            <a:r>
              <a:rPr lang="en-US" sz="1800" dirty="0" err="1" smtClean="0">
                <a:latin typeface="Bandera Pro" panose="02060504040200020004" pitchFamily="18" charset="0"/>
              </a:rPr>
              <a:t>OpenStack</a:t>
            </a:r>
            <a:endParaRPr lang="ru-RU" sz="1800" dirty="0"/>
          </a:p>
          <a:p>
            <a:pPr>
              <a:spcBef>
                <a:spcPts val="1200"/>
              </a:spcBef>
            </a:pPr>
            <a:endParaRPr lang="ru-RU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Сетевая среда – полностью наша – кооперация менеджмента сетей и облака – гибкость сетевых конфигураций.</a:t>
            </a:r>
            <a:endParaRPr lang="en-US" sz="1800" dirty="0" smtClean="0"/>
          </a:p>
          <a:p>
            <a:pPr>
              <a:spcBef>
                <a:spcPts val="1200"/>
              </a:spcBef>
            </a:pPr>
            <a:endParaRPr lang="ru-RU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Классические услуги аренды оборудования</a:t>
            </a:r>
            <a:endParaRPr lang="en-US" sz="1800" dirty="0" smtClean="0"/>
          </a:p>
          <a:p>
            <a:pPr>
              <a:spcBef>
                <a:spcPts val="1200"/>
              </a:spcBef>
            </a:pPr>
            <a:endParaRPr lang="en-US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Сквозной мониторинг инфраструктуры нами</a:t>
            </a:r>
            <a:endParaRPr lang="ru-RU" sz="1800" dirty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411679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439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Эра </a:t>
            </a:r>
            <a:r>
              <a:rPr lang="en-US" dirty="0" err="1" smtClean="0"/>
              <a:t>OpenStack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/>
              <a:t>Раньше было</a:t>
            </a:r>
            <a:r>
              <a:rPr lang="en-US" sz="1800" dirty="0" smtClean="0"/>
              <a:t>: </a:t>
            </a:r>
            <a:r>
              <a:rPr lang="ru-RU" sz="1800" dirty="0" err="1" smtClean="0"/>
              <a:t>пропиетарные</a:t>
            </a:r>
            <a:r>
              <a:rPr lang="ru-RU" sz="1800" dirty="0" smtClean="0"/>
              <a:t> </a:t>
            </a:r>
            <a:r>
              <a:rPr lang="en-US" sz="1800" dirty="0" smtClean="0"/>
              <a:t> API,</a:t>
            </a:r>
            <a:r>
              <a:rPr lang="ru-RU" sz="1800" dirty="0" smtClean="0"/>
              <a:t> </a:t>
            </a:r>
            <a:r>
              <a:rPr lang="en-US" sz="1800" dirty="0" smtClean="0"/>
              <a:t>vendor lock</a:t>
            </a: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Теперь</a:t>
            </a:r>
            <a:r>
              <a:rPr lang="en-US" sz="1800" dirty="0" smtClean="0"/>
              <a:t>: </a:t>
            </a:r>
            <a:r>
              <a:rPr lang="ru-RU" sz="1800" dirty="0" smtClean="0"/>
              <a:t>индустриальный стандарт </a:t>
            </a:r>
            <a:r>
              <a:rPr lang="en-US" sz="1800" dirty="0" smtClean="0"/>
              <a:t> </a:t>
            </a:r>
            <a:r>
              <a:rPr lang="en-US" sz="1800" dirty="0" err="1" smtClean="0"/>
              <a:t>OpenStack</a:t>
            </a:r>
            <a:r>
              <a:rPr lang="en-US" sz="1800" dirty="0" smtClean="0"/>
              <a:t> API</a:t>
            </a:r>
            <a:r>
              <a:rPr lang="ru-RU" sz="1800" dirty="0" smtClean="0"/>
              <a:t>, свобода выбора поставщика, совместимость имплементаций</a:t>
            </a:r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Совместимость</a:t>
            </a:r>
            <a:r>
              <a:rPr lang="en-US" sz="1800" dirty="0" smtClean="0"/>
              <a:t>: FTP </a:t>
            </a:r>
            <a:r>
              <a:rPr lang="ru-RU" sz="1800" dirty="0" smtClean="0"/>
              <a:t> к </a:t>
            </a:r>
            <a:r>
              <a:rPr lang="en-US" sz="1800" dirty="0" smtClean="0"/>
              <a:t>Swift,</a:t>
            </a:r>
            <a:r>
              <a:rPr lang="ru-RU" sz="1800" dirty="0" smtClean="0"/>
              <a:t> </a:t>
            </a:r>
            <a:r>
              <a:rPr lang="en-US" sz="1800" dirty="0"/>
              <a:t>Amazon AWS API </a:t>
            </a:r>
            <a:r>
              <a:rPr lang="ru-RU" sz="1800" dirty="0" smtClean="0"/>
              <a:t>совместимость</a:t>
            </a:r>
          </a:p>
          <a:p>
            <a:pPr>
              <a:spcBef>
                <a:spcPts val="1200"/>
              </a:spcBef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5" y="4355667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4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Наши улучшения </a:t>
            </a:r>
            <a:r>
              <a:rPr lang="en-US" dirty="0" err="1" smtClean="0"/>
              <a:t>OpenStack</a:t>
            </a:r>
            <a:r>
              <a:rPr lang="ru-RU" dirty="0" smtClean="0"/>
              <a:t> 1</a:t>
            </a:r>
            <a:r>
              <a:rPr lang="en-US" dirty="0" smtClean="0"/>
              <a:t> 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ru-RU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Create network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Create sub-network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Create router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Plug router to network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Plug router to external network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Create instance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Allocate floating IP</a:t>
            </a: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Assign floating IP to instance</a:t>
            </a:r>
            <a:endParaRPr lang="ru-RU" sz="1800" dirty="0">
              <a:latin typeface="Bandera Pro" panose="020605040402000200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283968" y="1419622"/>
            <a:ext cx="864096" cy="3240360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724128" y="1995686"/>
            <a:ext cx="2880320" cy="194421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dirty="0">
                <a:latin typeface="Bandera Pro" panose="02060504040200020004" pitchFamily="18" charset="0"/>
                <a:cs typeface="+mn-cs"/>
              </a:rPr>
              <a:t>Create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dirty="0">
                <a:latin typeface="Bandera Pro" panose="02060504040200020004" pitchFamily="18" charset="0"/>
                <a:cs typeface="+mn-cs"/>
              </a:rPr>
              <a:t>Instance</a:t>
            </a:r>
          </a:p>
        </p:txBody>
      </p:sp>
      <p:pic>
        <p:nvPicPr>
          <p:cNvPr id="6" name="Picture 5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92" y="4320375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28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План презентации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/>
              <a:t>Ситуация в Интернете и в Рунете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Кейс </a:t>
            </a:r>
            <a:r>
              <a:rPr lang="en-US" sz="1800" dirty="0" err="1" smtClean="0">
                <a:latin typeface="Bandera Pro" panose="02060504040200020004" pitchFamily="18" charset="0"/>
              </a:rPr>
              <a:t>IMHOnet</a:t>
            </a:r>
            <a:endParaRPr lang="en-US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Кейс </a:t>
            </a:r>
            <a:r>
              <a:rPr lang="en-US" sz="1800" dirty="0" smtClean="0">
                <a:latin typeface="Bandera Pro" panose="02060504040200020004" pitchFamily="18" charset="0"/>
              </a:rPr>
              <a:t>4talk.im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Боль и тлен, грусть и безысходность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Выход есть!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Вопросы?</a:t>
            </a:r>
            <a:endParaRPr lang="ru-RU" sz="1800" dirty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27934"/>
            <a:ext cx="1630680" cy="707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Наши улучшения </a:t>
            </a:r>
            <a:r>
              <a:rPr lang="en-US" dirty="0" err="1" smtClean="0"/>
              <a:t>OpenStack</a:t>
            </a:r>
            <a:r>
              <a:rPr lang="ru-RU" dirty="0" smtClean="0"/>
              <a:t> 2</a:t>
            </a:r>
            <a:r>
              <a:rPr lang="en-US" dirty="0" smtClean="0"/>
              <a:t> 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smtClean="0"/>
              <a:t>Подключение </a:t>
            </a:r>
            <a:r>
              <a:rPr lang="en-US" sz="1800" dirty="0" smtClean="0"/>
              <a:t>CDN </a:t>
            </a:r>
            <a:r>
              <a:rPr lang="ru-RU" sz="1800" dirty="0" smtClean="0"/>
              <a:t> к </a:t>
            </a:r>
            <a:r>
              <a:rPr lang="en-US" sz="1800" dirty="0" smtClean="0"/>
              <a:t>origin </a:t>
            </a:r>
            <a:r>
              <a:rPr lang="ru-RU" sz="1800" dirty="0" smtClean="0"/>
              <a:t>в </a:t>
            </a:r>
            <a:r>
              <a:rPr lang="en-US" sz="1800" dirty="0" smtClean="0"/>
              <a:t>Swift </a:t>
            </a:r>
            <a:r>
              <a:rPr lang="ru-RU" sz="1800" dirty="0"/>
              <a:t> </a:t>
            </a:r>
            <a:r>
              <a:rPr lang="ru-RU" sz="1800" dirty="0" smtClean="0"/>
              <a:t>- в один клик 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1800" dirty="0" smtClean="0"/>
              <a:t>FTP </a:t>
            </a:r>
            <a:r>
              <a:rPr lang="ru-RU" sz="1800" dirty="0" smtClean="0"/>
              <a:t>доступ к </a:t>
            </a:r>
            <a:r>
              <a:rPr lang="en-US" sz="1800" dirty="0" smtClean="0"/>
              <a:t>Swift</a:t>
            </a:r>
            <a:r>
              <a:rPr lang="ru-RU" sz="1800" dirty="0" smtClean="0"/>
              <a:t>. И он точно работает!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Поддержка версионности данных на </a:t>
            </a:r>
            <a:r>
              <a:rPr lang="en-US" sz="1800" dirty="0" smtClean="0"/>
              <a:t>Swift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Возможность </a:t>
            </a:r>
            <a:r>
              <a:rPr lang="en-US" sz="1800" dirty="0" smtClean="0"/>
              <a:t>delete protection (trashcan undo option)</a:t>
            </a:r>
          </a:p>
          <a:p>
            <a:pPr>
              <a:spcBef>
                <a:spcPts val="1200"/>
              </a:spcBef>
            </a:pPr>
            <a:r>
              <a:rPr lang="en-US" sz="1800" dirty="0" smtClean="0"/>
              <a:t>RAW disks + SSD = IOPS!!!!!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Синхронизация между Далласом и Амстердамом работающая на больших объемах (в оригинале – в один поток)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24128" y="1995686"/>
            <a:ext cx="2880320" cy="1944216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ru-RU" dirty="0" smtClean="0">
              <a:latin typeface="Bandera Pro" panose="02060504040200020004" pitchFamily="18" charset="0"/>
              <a:cs typeface="+mn-cs"/>
            </a:endParaRP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n-US" dirty="0">
              <a:latin typeface="Bandera Pro" panose="02060504040200020004" pitchFamily="18" charset="0"/>
              <a:cs typeface="+mn-cs"/>
            </a:endParaRPr>
          </a:p>
        </p:txBody>
      </p:sp>
      <p:pic>
        <p:nvPicPr>
          <p:cNvPr id="6" name="Picture 5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5" y="4355667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97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Единая консоль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endParaRPr lang="en-US" sz="1800" dirty="0"/>
          </a:p>
          <a:p>
            <a:pPr>
              <a:spcBef>
                <a:spcPts val="1200"/>
              </a:spcBef>
            </a:pPr>
            <a:r>
              <a:rPr lang="en-US" sz="1800" dirty="0" smtClean="0"/>
              <a:t>Dashboard – </a:t>
            </a:r>
            <a:r>
              <a:rPr lang="ru-RU" sz="1800" dirty="0" smtClean="0"/>
              <a:t>единая панель управления всеми сервисами</a:t>
            </a:r>
            <a:r>
              <a:rPr lang="en-US" sz="1800" dirty="0" smtClean="0"/>
              <a:t>:</a:t>
            </a:r>
          </a:p>
          <a:p>
            <a:pPr lvl="1">
              <a:spcBef>
                <a:spcPts val="1200"/>
              </a:spcBef>
            </a:pPr>
            <a:r>
              <a:rPr lang="ru-RU" sz="1800" dirty="0" smtClean="0"/>
              <a:t>Управление </a:t>
            </a:r>
            <a:r>
              <a:rPr lang="en-US" sz="1800" dirty="0" err="1" smtClean="0"/>
              <a:t>OpenStack</a:t>
            </a:r>
            <a:endParaRPr lang="en-US" sz="1800" dirty="0" smtClean="0"/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Network &amp; IP management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Colocation services / rental services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Licenses rental management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CDN management</a:t>
            </a:r>
            <a:endParaRPr lang="ru-RU" sz="1800" dirty="0"/>
          </a:p>
        </p:txBody>
      </p:sp>
      <p:pic>
        <p:nvPicPr>
          <p:cNvPr id="6" name="Picture 5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5" y="4355667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87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Почему у нас это получается	</a:t>
            </a:r>
          </a:p>
        </p:txBody>
      </p:sp>
      <p:pic>
        <p:nvPicPr>
          <p:cNvPr id="4" name="Picture 3" descr="logos copy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1085455"/>
            <a:ext cx="3325368" cy="658368"/>
          </a:xfrm>
          <a:prstGeom prst="rect">
            <a:avLst/>
          </a:prstGeom>
        </p:spPr>
      </p:pic>
      <p:pic>
        <p:nvPicPr>
          <p:cNvPr id="5" name="Picture 4" descr="logos cop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6" y="2037085"/>
            <a:ext cx="1630680" cy="707136"/>
          </a:xfrm>
          <a:prstGeom prst="rect">
            <a:avLst/>
          </a:prstGeom>
        </p:spPr>
      </p:pic>
      <p:pic>
        <p:nvPicPr>
          <p:cNvPr id="6" name="Picture 5" descr="logos copy3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156" y="2320549"/>
            <a:ext cx="1200912" cy="381000"/>
          </a:xfrm>
          <a:prstGeom prst="rect">
            <a:avLst/>
          </a:prstGeom>
        </p:spPr>
      </p:pic>
      <p:pic>
        <p:nvPicPr>
          <p:cNvPr id="7" name="Picture 6" descr="logos copy4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218" y="2277877"/>
            <a:ext cx="1045464" cy="466344"/>
          </a:xfrm>
          <a:prstGeom prst="rect">
            <a:avLst/>
          </a:prstGeom>
        </p:spPr>
      </p:pic>
      <p:pic>
        <p:nvPicPr>
          <p:cNvPr id="8" name="Picture 7" descr="logos copy5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438" y="2320549"/>
            <a:ext cx="2429256" cy="390144"/>
          </a:xfrm>
          <a:prstGeom prst="rect">
            <a:avLst/>
          </a:prstGeom>
        </p:spPr>
      </p:pic>
      <p:pic>
        <p:nvPicPr>
          <p:cNvPr id="9" name="Picture 8" descr="logos copy6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22" y="3363948"/>
            <a:ext cx="2307336" cy="438912"/>
          </a:xfrm>
          <a:prstGeom prst="rect">
            <a:avLst/>
          </a:prstGeom>
        </p:spPr>
      </p:pic>
      <p:pic>
        <p:nvPicPr>
          <p:cNvPr id="10" name="Picture 9" descr="logos copy8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449" y="3089628"/>
            <a:ext cx="1392936" cy="713232"/>
          </a:xfrm>
          <a:prstGeom prst="rect">
            <a:avLst/>
          </a:prstGeom>
        </p:spPr>
      </p:pic>
      <p:pic>
        <p:nvPicPr>
          <p:cNvPr id="11" name="Picture 10" descr="logos copy9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066" y="4313776"/>
            <a:ext cx="2191512" cy="4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7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Какая у нас инфраструктура	</a:t>
            </a:r>
          </a:p>
        </p:txBody>
      </p:sp>
      <p:pic>
        <p:nvPicPr>
          <p:cNvPr id="4" name="Picture 3" descr="graph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9622"/>
            <a:ext cx="5532120" cy="3599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2682" y="3119971"/>
            <a:ext cx="2043071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&gt;</a:t>
            </a:r>
            <a:r>
              <a:rPr lang="ru-RU" sz="1600" b="1" dirty="0" smtClean="0">
                <a:solidFill>
                  <a:srgbClr val="FF6600"/>
                </a:solidFill>
              </a:rPr>
              <a:t> </a:t>
            </a:r>
            <a:r>
              <a:rPr lang="en-US" sz="1600" b="1" dirty="0" smtClean="0">
                <a:solidFill>
                  <a:srgbClr val="FF6600"/>
                </a:solidFill>
              </a:rPr>
              <a:t>1</a:t>
            </a:r>
            <a:r>
              <a:rPr lang="ru-RU" sz="1600" b="1" dirty="0" smtClean="0">
                <a:solidFill>
                  <a:srgbClr val="FF6600"/>
                </a:solidFill>
              </a:rPr>
              <a:t>500</a:t>
            </a:r>
          </a:p>
          <a:p>
            <a:pPr>
              <a:lnSpc>
                <a:spcPct val="80000"/>
              </a:lnSpc>
            </a:pP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Международных клиентов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20073" y="863244"/>
            <a:ext cx="26352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1.5</a:t>
            </a:r>
            <a:r>
              <a:rPr lang="ru-RU" sz="1600" b="1" dirty="0" smtClean="0">
                <a:solidFill>
                  <a:srgbClr val="FF3300"/>
                </a:solidFill>
              </a:rPr>
              <a:t> 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бит\сек </a:t>
            </a:r>
          </a:p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пропускной способности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06935" y="914730"/>
            <a:ext cx="16345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&gt; 18K</a:t>
            </a:r>
            <a:endParaRPr lang="ru-RU" sz="1600" b="1" dirty="0" smtClean="0">
              <a:solidFill>
                <a:srgbClr val="FF6600"/>
              </a:solidFill>
            </a:endParaRPr>
          </a:p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Серверов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4711" y="1084007"/>
            <a:ext cx="163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&gt; 1K</a:t>
            </a:r>
            <a:endParaRPr lang="ru-RU" sz="1600" b="1" dirty="0" smtClean="0">
              <a:solidFill>
                <a:srgbClr val="FF6600"/>
              </a:solidFill>
            </a:endParaRPr>
          </a:p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Используемых серверных стоек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3542" y="1313325"/>
            <a:ext cx="2654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7</a:t>
            </a:r>
            <a:endParaRPr lang="ru-RU" sz="1600" b="1" dirty="0" smtClean="0">
              <a:solidFill>
                <a:srgbClr val="FF6600"/>
              </a:solidFill>
            </a:endParaRPr>
          </a:p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 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провайдеров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7657" y="2270217"/>
            <a:ext cx="18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13</a:t>
            </a:r>
            <a:endParaRPr lang="ru-RU" sz="1600" b="1" dirty="0" smtClean="0">
              <a:solidFill>
                <a:srgbClr val="FF6600"/>
              </a:solidFill>
            </a:endParaRPr>
          </a:p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Точек присутствия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20246" y="3347303"/>
            <a:ext cx="18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5</a:t>
            </a:r>
            <a:endParaRPr lang="ru-RU" sz="1600" b="1" dirty="0" smtClean="0">
              <a:solidFill>
                <a:srgbClr val="FF6600"/>
              </a:solidFill>
            </a:endParaRPr>
          </a:p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Дата-центров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1680" y="4333325"/>
            <a:ext cx="18424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700</a:t>
            </a:r>
            <a:r>
              <a:rPr lang="ru-RU" sz="1600" b="1" dirty="0" smtClean="0">
                <a:solidFill>
                  <a:srgbClr val="FF6600"/>
                </a:solidFill>
              </a:rPr>
              <a:t>+ </a:t>
            </a:r>
            <a:r>
              <a:rPr lang="ru-RU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гбит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\сек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т</a:t>
            </a:r>
            <a:r>
              <a:rPr lang="ru-RU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рафика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38105" y="4249869"/>
            <a:ext cx="1880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6600"/>
                </a:solidFill>
              </a:rPr>
              <a:t>&gt; 1K</a:t>
            </a:r>
            <a:endParaRPr lang="ru-RU" sz="1600" b="1" dirty="0" smtClean="0">
              <a:solidFill>
                <a:srgbClr val="FF6600"/>
              </a:solidFill>
            </a:endParaRPr>
          </a:p>
          <a:p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Частных стыков с партнерами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37698" y="2824215"/>
            <a:ext cx="115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Факты о </a:t>
            </a:r>
            <a:r>
              <a:rPr lang="en-US" b="1" dirty="0" err="1" smtClean="0">
                <a:solidFill>
                  <a:srgbClr val="FF6600"/>
                </a:solidFill>
              </a:rPr>
              <a:t>Webzilla</a:t>
            </a:r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15" name="Picture 14" descr="logos cop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" y="4450832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3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75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75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75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75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Кто наши клиенты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930631"/>
            <a:ext cx="4876800" cy="154781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4" y="2441533"/>
            <a:ext cx="5044699" cy="1051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507854"/>
            <a:ext cx="4998977" cy="1036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42" y="1275606"/>
            <a:ext cx="3657788" cy="965250"/>
          </a:xfrm>
          <a:prstGeom prst="rect">
            <a:avLst/>
          </a:prstGeom>
        </p:spPr>
      </p:pic>
      <p:pic>
        <p:nvPicPr>
          <p:cNvPr id="8" name="Picture 7" descr="logos copy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71950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41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ВОПРОСЫ?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sz="1800" dirty="0" smtClean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ru-RU" sz="400" dirty="0"/>
          </a:p>
          <a:p>
            <a:pPr marL="0" indent="0">
              <a:buNone/>
            </a:pPr>
            <a:r>
              <a:rPr lang="ru-RU" sz="1800" dirty="0" smtClean="0">
                <a:latin typeface="Bandera Pro" panose="02060504040200020004" pitchFamily="18" charset="0"/>
              </a:rPr>
              <a:t>			</a:t>
            </a:r>
            <a:r>
              <a:rPr lang="ru-RU" sz="1800" dirty="0" smtClean="0"/>
              <a:t>Игорь </a:t>
            </a:r>
            <a:r>
              <a:rPr lang="ru-RU" sz="1800" dirty="0" err="1" smtClean="0"/>
              <a:t>Мызгин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			+7 916 779 74 70</a:t>
            </a:r>
          </a:p>
          <a:p>
            <a:pPr marL="0" indent="0">
              <a:buNone/>
            </a:pPr>
            <a:r>
              <a:rPr lang="ru-RU" sz="1800" dirty="0">
                <a:latin typeface="Bandera Pro" panose="02060504040200020004" pitchFamily="18" charset="0"/>
              </a:rPr>
              <a:t>	</a:t>
            </a:r>
            <a:r>
              <a:rPr lang="ru-RU" sz="1800" dirty="0" smtClean="0">
                <a:latin typeface="Bandera Pro" panose="02060504040200020004" pitchFamily="18" charset="0"/>
              </a:rPr>
              <a:t>		</a:t>
            </a:r>
            <a:r>
              <a:rPr lang="en-US" sz="1800" dirty="0" smtClean="0">
                <a:latin typeface="Bandera Pro" panose="02060504040200020004" pitchFamily="18" charset="0"/>
                <a:hlinkClick r:id="rId2"/>
              </a:rPr>
              <a:t>igor@webzilla.com</a:t>
            </a:r>
            <a:endParaRPr lang="en-US" sz="1800" dirty="0" smtClean="0">
              <a:latin typeface="Bandera Pro" panose="02060504040200020004" pitchFamily="18" charset="0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		skype </a:t>
            </a:r>
            <a:r>
              <a:rPr lang="en-US" sz="1800" dirty="0" err="1" smtClean="0"/>
              <a:t>igor.myzgin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1800" dirty="0" smtClean="0">
                <a:latin typeface="Bandera Pro" panose="02060504040200020004" pitchFamily="18" charset="0"/>
              </a:rPr>
              <a:t>	</a:t>
            </a:r>
            <a:r>
              <a:rPr lang="ru-RU" sz="1800" dirty="0" smtClean="0"/>
              <a:t>Напишите письмо с сабжем «</a:t>
            </a:r>
            <a:r>
              <a:rPr lang="en-US" sz="2400" b="1" dirty="0" err="1" smtClean="0"/>
              <a:t>HighLoad</a:t>
            </a:r>
            <a:r>
              <a:rPr lang="ru-RU" sz="2400" b="1" dirty="0" smtClean="0"/>
              <a:t>» </a:t>
            </a:r>
            <a:r>
              <a:rPr lang="ru-RU" sz="1800" dirty="0" smtClean="0"/>
              <a:t>– </a:t>
            </a:r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ru-RU" sz="1800" dirty="0" smtClean="0"/>
              <a:t>гарантируем специальные условия на услуги</a:t>
            </a: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25" y="4355667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8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Интернет </a:t>
            </a:r>
            <a:r>
              <a:rPr lang="en-US" b="1" dirty="0" smtClean="0"/>
              <a:t>vs </a:t>
            </a:r>
            <a:r>
              <a:rPr lang="ru-RU" b="1" dirty="0" smtClean="0"/>
              <a:t>Рунет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943700"/>
            <a:ext cx="8640960" cy="381642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1800" dirty="0" smtClean="0">
                <a:latin typeface="Bandera Pro" panose="02060504040200020004" pitchFamily="18" charset="0"/>
              </a:rPr>
              <a:t>Facebook </a:t>
            </a:r>
            <a:r>
              <a:rPr lang="en-US" sz="1800" b="1" dirty="0" smtClean="0">
                <a:latin typeface="Bandera Pro" panose="02060504040200020004" pitchFamily="18" charset="0"/>
              </a:rPr>
              <a:t>$191,72B</a:t>
            </a:r>
            <a:r>
              <a:rPr lang="ru-RU" sz="1800" dirty="0" smtClean="0"/>
              <a:t>, </a:t>
            </a:r>
            <a:r>
              <a:rPr lang="en-US" sz="1800" dirty="0" smtClean="0"/>
              <a:t>LinkedIn </a:t>
            </a:r>
            <a:r>
              <a:rPr lang="en-US" sz="1800" b="1" dirty="0" smtClean="0"/>
              <a:t>$24,52B</a:t>
            </a:r>
            <a:r>
              <a:rPr lang="ru-RU" sz="1800" dirty="0" smtClean="0"/>
              <a:t> и их сотни и сотни</a:t>
            </a:r>
            <a:endParaRPr lang="en-US" sz="1800" dirty="0" smtClean="0"/>
          </a:p>
          <a:p>
            <a:pPr>
              <a:spcBef>
                <a:spcPts val="1200"/>
              </a:spcBef>
            </a:pPr>
            <a:r>
              <a:rPr lang="en-US" sz="1800" dirty="0" smtClean="0"/>
              <a:t>Global Internet Sites </a:t>
            </a:r>
            <a:r>
              <a:rPr lang="ru-RU" sz="1800" dirty="0" smtClean="0"/>
              <a:t>– нет корреляции между выручкой и стоимостью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Стоимость на юзера – не важна</a:t>
            </a:r>
          </a:p>
          <a:p>
            <a:pPr>
              <a:spcBef>
                <a:spcPts val="1200"/>
              </a:spcBef>
            </a:pPr>
            <a:r>
              <a:rPr lang="ru-RU" sz="1800" u="sng" dirty="0" smtClean="0"/>
              <a:t>Капитализация и </a:t>
            </a:r>
            <a:r>
              <a:rPr lang="en-US" sz="1800" u="sng" dirty="0" smtClean="0"/>
              <a:t>IPO/SPO </a:t>
            </a:r>
            <a:r>
              <a:rPr lang="en-US" sz="1800" dirty="0" smtClean="0"/>
              <a:t>– </a:t>
            </a:r>
            <a:r>
              <a:rPr lang="ru-RU" sz="1800" dirty="0" smtClean="0"/>
              <a:t>источник роста</a:t>
            </a:r>
            <a:endParaRPr lang="ru-RU" sz="1800" dirty="0" smtClean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endParaRPr lang="ru-RU" sz="1800" dirty="0"/>
          </a:p>
          <a:p>
            <a:pPr>
              <a:spcBef>
                <a:spcPts val="1200"/>
              </a:spcBef>
            </a:pPr>
            <a:r>
              <a:rPr lang="en-US" sz="1800" dirty="0" err="1" smtClean="0">
                <a:latin typeface="Bandera Pro" panose="02060504040200020004" pitchFamily="18" charset="0"/>
              </a:rPr>
              <a:t>Yandex</a:t>
            </a:r>
            <a:r>
              <a:rPr lang="en-US" sz="1800" dirty="0" smtClean="0">
                <a:latin typeface="Bandera Pro" panose="02060504040200020004" pitchFamily="18" charset="0"/>
              </a:rPr>
              <a:t> BV  - $8,92B, </a:t>
            </a:r>
            <a:r>
              <a:rPr lang="en-US" sz="1800" dirty="0" err="1" smtClean="0">
                <a:latin typeface="Bandera Pro" panose="02060504040200020004" pitchFamily="18" charset="0"/>
              </a:rPr>
              <a:t>Mail.Ru</a:t>
            </a:r>
            <a:r>
              <a:rPr lang="en-US" sz="1800" dirty="0" smtClean="0">
                <a:latin typeface="Bandera Pro" panose="02060504040200020004" pitchFamily="18" charset="0"/>
              </a:rPr>
              <a:t> – $5,85B, </a:t>
            </a:r>
            <a:r>
              <a:rPr lang="ru-RU" sz="2000" b="1" dirty="0" smtClean="0"/>
              <a:t>кто третий????</a:t>
            </a:r>
            <a:endParaRPr lang="ru-RU" sz="1800" b="1" dirty="0" smtClean="0"/>
          </a:p>
          <a:p>
            <a:pPr>
              <a:spcBef>
                <a:spcPts val="1200"/>
              </a:spcBef>
            </a:pPr>
            <a:r>
              <a:rPr lang="ru-RU" sz="1800" b="1" dirty="0" smtClean="0">
                <a:latin typeface="Bandera Pro" panose="02060504040200020004" pitchFamily="18" charset="0"/>
              </a:rPr>
              <a:t>«Ценовые ножницы»</a:t>
            </a:r>
          </a:p>
          <a:p>
            <a:pPr>
              <a:spcBef>
                <a:spcPts val="1200"/>
              </a:spcBef>
            </a:pPr>
            <a:r>
              <a:rPr lang="ru-RU" sz="1800" u="sng" dirty="0" smtClean="0"/>
              <a:t>Монетизация аудитории и сервиса </a:t>
            </a:r>
            <a:r>
              <a:rPr lang="ru-RU" sz="1800" dirty="0" smtClean="0"/>
              <a:t>– источник роста</a:t>
            </a:r>
            <a:endParaRPr lang="ru-RU" sz="1800" dirty="0" smtClean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325406"/>
            <a:ext cx="1630680" cy="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02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IMHOnet.ru         </a:t>
            </a:r>
            <a:r>
              <a:rPr lang="ru-RU" dirty="0" smtClean="0"/>
              <a:t>БЫЛО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b="1" dirty="0" smtClean="0"/>
              <a:t>80+ </a:t>
            </a:r>
            <a:r>
              <a:rPr lang="ru-RU" sz="1800" dirty="0" smtClean="0"/>
              <a:t>серверов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Классическая инфраструктура (</a:t>
            </a:r>
            <a:r>
              <a:rPr lang="en-US" sz="1800" dirty="0" smtClean="0">
                <a:latin typeface="Bandera Pro" panose="02060504040200020004" pitchFamily="18" charset="0"/>
              </a:rPr>
              <a:t>frontend/backend/DB)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Отдельно – рекомендательный движок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ТЗ на функциональность сайта – </a:t>
            </a:r>
            <a:r>
              <a:rPr lang="ru-RU" sz="1800" u="sng" dirty="0" smtClean="0"/>
              <a:t>менялось динамически</a:t>
            </a:r>
          </a:p>
          <a:p>
            <a:pPr marL="0" indent="0">
              <a:spcBef>
                <a:spcPts val="120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1200"/>
              </a:spcBef>
              <a:buNone/>
            </a:pPr>
            <a:endParaRPr lang="ru-RU" sz="18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Последние несколько лет любимая тема «</a:t>
            </a:r>
            <a:r>
              <a:rPr lang="ru-RU" sz="1800" b="1" dirty="0" smtClean="0"/>
              <a:t>нам нужен </a:t>
            </a:r>
            <a:r>
              <a:rPr lang="ru-RU" sz="1800" b="1" dirty="0" err="1"/>
              <a:t>р</a:t>
            </a:r>
            <a:r>
              <a:rPr lang="ru-RU" sz="1800" b="1" dirty="0" err="1" smtClean="0"/>
              <a:t>ефакторинг</a:t>
            </a:r>
            <a:r>
              <a:rPr lang="ru-RU" sz="1800" b="1" dirty="0" smtClean="0"/>
              <a:t> кода!</a:t>
            </a:r>
            <a:r>
              <a:rPr lang="ru-RU" sz="1800" dirty="0" smtClean="0"/>
              <a:t>»</a:t>
            </a:r>
            <a:endParaRPr lang="ru-RU" sz="1800" dirty="0"/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343454"/>
            <a:ext cx="1630680" cy="7071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4790"/>
            <a:ext cx="1590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28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IMHOnet.ru </a:t>
            </a:r>
            <a:r>
              <a:rPr lang="ru-RU" b="1" dirty="0" smtClean="0"/>
              <a:t>       БЫЛО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2000" b="1" dirty="0" smtClean="0">
                <a:latin typeface="Bandera Pro" panose="02060504040200020004" pitchFamily="18" charset="0"/>
              </a:rPr>
              <a:t>Код </a:t>
            </a:r>
            <a:r>
              <a:rPr lang="en-US" sz="2000" b="1" dirty="0" smtClean="0">
                <a:latin typeface="Bandera Pro" panose="02060504040200020004" pitchFamily="18" charset="0"/>
              </a:rPr>
              <a:t>legacy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Архитектура и код существенно определяли инфраструктуру</a:t>
            </a:r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Ограничения </a:t>
            </a:r>
            <a:r>
              <a:rPr lang="ru-RU" sz="1800" dirty="0" err="1" smtClean="0">
                <a:latin typeface="Bandera Pro" panose="02060504040200020004" pitchFamily="18" charset="0"/>
              </a:rPr>
              <a:t>хостинговой</a:t>
            </a:r>
            <a:r>
              <a:rPr lang="ru-RU" sz="1800" dirty="0" smtClean="0">
                <a:latin typeface="Bandera Pro" panose="02060504040200020004" pitchFamily="18" charset="0"/>
              </a:rPr>
              <a:t> площадки – </a:t>
            </a:r>
            <a:r>
              <a:rPr lang="ru-RU" sz="1800" u="sng" dirty="0" smtClean="0">
                <a:latin typeface="Bandera Pro" panose="02060504040200020004" pitchFamily="18" charset="0"/>
              </a:rPr>
              <a:t>1</a:t>
            </a:r>
            <a:r>
              <a:rPr lang="en-US" sz="1800" u="sng" dirty="0" smtClean="0">
                <a:latin typeface="Bandera Pro" panose="02060504040200020004" pitchFamily="18" charset="0"/>
              </a:rPr>
              <a:t>mbps – 6,00</a:t>
            </a:r>
            <a:r>
              <a:rPr lang="ru-RU" sz="1800" u="sng" dirty="0" smtClean="0">
                <a:latin typeface="Bandera Pro" panose="02060504040200020004" pitchFamily="18" charset="0"/>
              </a:rPr>
              <a:t> евро</a:t>
            </a:r>
          </a:p>
          <a:p>
            <a:pPr>
              <a:spcBef>
                <a:spcPts val="1200"/>
              </a:spcBef>
            </a:pPr>
            <a:r>
              <a:rPr lang="ru-RU" sz="1800" dirty="0" smtClean="0"/>
              <a:t>Внешние </a:t>
            </a:r>
            <a:r>
              <a:rPr lang="en-US" sz="1800" dirty="0" smtClean="0"/>
              <a:t>CDN </a:t>
            </a:r>
            <a:r>
              <a:rPr lang="ru-RU" sz="1800" dirty="0" smtClean="0"/>
              <a:t>провайдеры</a:t>
            </a: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71950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4790"/>
            <a:ext cx="1590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IMHOnet.ru  </a:t>
            </a:r>
            <a:r>
              <a:rPr lang="ru-RU" b="1" dirty="0" smtClean="0"/>
              <a:t>ПРОБЛЕМЫ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3200" b="1" i="1" u="sng" dirty="0" smtClean="0">
                <a:latin typeface="Bandera Pro" panose="02060504040200020004" pitchFamily="18" charset="0"/>
              </a:rPr>
              <a:t>Код </a:t>
            </a:r>
            <a:r>
              <a:rPr lang="en-US" sz="3200" b="1" i="1" u="sng" dirty="0" smtClean="0">
                <a:latin typeface="Bandera Pro" panose="02060504040200020004" pitchFamily="18" charset="0"/>
              </a:rPr>
              <a:t>legacy</a:t>
            </a:r>
          </a:p>
          <a:p>
            <a:pPr>
              <a:spcBef>
                <a:spcPts val="1200"/>
              </a:spcBef>
            </a:pPr>
            <a:endParaRPr lang="en-US" sz="700" dirty="0"/>
          </a:p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Не эластичность инфраструктуры под изменение нагрузок, средняя утилизация серверов – 30%</a:t>
            </a:r>
          </a:p>
          <a:p>
            <a:pPr>
              <a:spcBef>
                <a:spcPts val="1200"/>
              </a:spcBef>
            </a:pPr>
            <a:endParaRPr lang="ru-RU" sz="900" dirty="0" smtClean="0"/>
          </a:p>
          <a:p>
            <a:pPr>
              <a:spcBef>
                <a:spcPts val="1200"/>
              </a:spcBef>
            </a:pPr>
            <a:r>
              <a:rPr lang="ru-RU" sz="1800" dirty="0" smtClean="0"/>
              <a:t>2014 год</a:t>
            </a:r>
          </a:p>
          <a:p>
            <a:pPr>
              <a:spcBef>
                <a:spcPts val="1200"/>
              </a:spcBef>
            </a:pPr>
            <a:endParaRPr lang="ru-RU" sz="3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800" dirty="0" smtClean="0"/>
              <a:t>LEGACY </a:t>
            </a:r>
            <a:r>
              <a:rPr lang="ru-RU" sz="1800" dirty="0" smtClean="0"/>
              <a:t>код и архитектура кода фактически не изменяемая</a:t>
            </a:r>
            <a:endParaRPr lang="ru-RU" sz="1800" dirty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299942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4790"/>
            <a:ext cx="1590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52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IMHOnet.ru</a:t>
            </a:r>
            <a:r>
              <a:rPr lang="ru-RU" b="1" dirty="0" smtClean="0"/>
              <a:t> ВЫХОД ЕСТЬ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Миграция </a:t>
            </a:r>
            <a:r>
              <a:rPr lang="en-US" sz="1800" dirty="0" smtClean="0"/>
              <a:t>backend </a:t>
            </a:r>
            <a:r>
              <a:rPr lang="ru-RU" sz="1800" dirty="0" smtClean="0"/>
              <a:t>на виртуальные машины без изменения кода </a:t>
            </a:r>
            <a:r>
              <a:rPr lang="ru-RU" sz="1800" dirty="0" err="1" smtClean="0"/>
              <a:t>приложенимя</a:t>
            </a:r>
            <a:endParaRPr lang="ru-RU" sz="1800" dirty="0" smtClean="0"/>
          </a:p>
          <a:p>
            <a:endParaRPr lang="ru-RU" sz="1000" dirty="0">
              <a:latin typeface="Bandera Pro" panose="02060504040200020004" pitchFamily="18" charset="0"/>
            </a:endParaRPr>
          </a:p>
          <a:p>
            <a:r>
              <a:rPr lang="ru-RU" sz="1800" dirty="0" smtClean="0"/>
              <a:t>Консолидация серверов </a:t>
            </a:r>
            <a:r>
              <a:rPr lang="ru-RU" sz="1800" dirty="0" err="1" smtClean="0"/>
              <a:t>датапровайдеров</a:t>
            </a:r>
            <a:r>
              <a:rPr lang="ru-RU" sz="1800" dirty="0" smtClean="0"/>
              <a:t> (</a:t>
            </a:r>
            <a:r>
              <a:rPr lang="ru-RU" sz="1800" dirty="0" err="1" smtClean="0"/>
              <a:t>кеши</a:t>
            </a:r>
            <a:r>
              <a:rPr lang="ru-RU" sz="1800" dirty="0" smtClean="0"/>
              <a:t>, рекомендательный движок) на крупных узлах</a:t>
            </a:r>
          </a:p>
          <a:p>
            <a:endParaRPr lang="ru-RU" sz="1000" dirty="0">
              <a:latin typeface="Bandera Pro" panose="02060504040200020004" pitchFamily="18" charset="0"/>
            </a:endParaRPr>
          </a:p>
          <a:p>
            <a:r>
              <a:rPr lang="ru-RU" sz="1800" dirty="0" smtClean="0"/>
              <a:t>Отказ от систем хранения данных и миграция хранения контента в объектное распределенное хранилище с поддержкой текущих </a:t>
            </a:r>
            <a:r>
              <a:rPr lang="en-US" sz="1800" dirty="0" smtClean="0"/>
              <a:t>API </a:t>
            </a:r>
            <a:r>
              <a:rPr lang="ru-RU" sz="1800" dirty="0" smtClean="0"/>
              <a:t>доступа </a:t>
            </a:r>
            <a:r>
              <a:rPr lang="ru-RU" sz="1800" b="1" dirty="0" smtClean="0"/>
              <a:t>(</a:t>
            </a:r>
            <a:r>
              <a:rPr lang="ru-RU" sz="1800" b="1" u="sng" dirty="0" smtClean="0"/>
              <a:t>с минимальной модификацией кода</a:t>
            </a:r>
            <a:r>
              <a:rPr lang="ru-RU" sz="1800" b="1" dirty="0" smtClean="0"/>
              <a:t>)</a:t>
            </a:r>
          </a:p>
          <a:p>
            <a:endParaRPr lang="ru-RU" sz="900" dirty="0">
              <a:latin typeface="Bandera Pro" panose="02060504040200020004" pitchFamily="18" charset="0"/>
            </a:endParaRPr>
          </a:p>
          <a:p>
            <a:r>
              <a:rPr lang="ru-RU" sz="1800" b="1" dirty="0" smtClean="0"/>
              <a:t>Интеграция в </a:t>
            </a:r>
            <a:r>
              <a:rPr lang="en-US" sz="1800" b="1" dirty="0" smtClean="0"/>
              <a:t>CDN </a:t>
            </a:r>
            <a:r>
              <a:rPr lang="ru-RU" sz="1800" b="1" dirty="0" smtClean="0"/>
              <a:t>провайдера</a:t>
            </a:r>
            <a:endParaRPr lang="ru-RU" sz="1800" b="1" dirty="0"/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2" y="4343454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4790"/>
            <a:ext cx="1590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55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b="1" dirty="0" smtClean="0"/>
              <a:t>Кейс </a:t>
            </a:r>
            <a:r>
              <a:rPr lang="en-US" b="1" dirty="0" smtClean="0"/>
              <a:t>IMHOnet.ru </a:t>
            </a:r>
            <a:r>
              <a:rPr lang="ru-RU" b="1" dirty="0" smtClean="0"/>
              <a:t>   НЮАНСЫ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/>
              <a:t>Стык физики и виртуальной среды – проблемы </a:t>
            </a:r>
            <a:r>
              <a:rPr lang="en-US" sz="1800" dirty="0" smtClean="0"/>
              <a:t>latency</a:t>
            </a:r>
            <a:r>
              <a:rPr lang="ru-RU" sz="1800" dirty="0" smtClean="0"/>
              <a:t>, проблемы </a:t>
            </a:r>
            <a:r>
              <a:rPr lang="en-US" sz="1800" dirty="0" smtClean="0"/>
              <a:t>legacy code</a:t>
            </a:r>
            <a:r>
              <a:rPr lang="ru-RU" sz="1800" dirty="0" smtClean="0"/>
              <a:t> (</a:t>
            </a:r>
            <a:r>
              <a:rPr lang="en-US" sz="1800" dirty="0" err="1" smtClean="0"/>
              <a:t>memcache</a:t>
            </a:r>
            <a:r>
              <a:rPr lang="en-US" sz="1800" dirty="0" smtClean="0"/>
              <a:t> issue)</a:t>
            </a:r>
          </a:p>
          <a:p>
            <a:pPr>
              <a:spcBef>
                <a:spcPts val="1200"/>
              </a:spcBef>
            </a:pPr>
            <a:endParaRPr lang="en-US" sz="1800" dirty="0"/>
          </a:p>
          <a:p>
            <a:pPr>
              <a:spcBef>
                <a:spcPts val="1200"/>
              </a:spcBef>
            </a:pPr>
            <a:r>
              <a:rPr lang="ru-RU" sz="1800" dirty="0" smtClean="0"/>
              <a:t>Тарификация трафика  - </a:t>
            </a:r>
            <a:r>
              <a:rPr lang="ru-RU" sz="1800" dirty="0" err="1" smtClean="0"/>
              <a:t>помегабайтно</a:t>
            </a:r>
            <a:r>
              <a:rPr lang="ru-RU" sz="1800" dirty="0" smtClean="0"/>
              <a:t>\по полосе пропускания – </a:t>
            </a:r>
            <a:r>
              <a:rPr lang="en-US" sz="1800" dirty="0" smtClean="0"/>
              <a:t>frontend </a:t>
            </a:r>
            <a:r>
              <a:rPr lang="ru-RU" sz="1800" dirty="0" smtClean="0"/>
              <a:t>не должен быть </a:t>
            </a:r>
            <a:r>
              <a:rPr lang="ru-RU" sz="1800" dirty="0" err="1" smtClean="0"/>
              <a:t>виртуализированным</a:t>
            </a:r>
            <a:endParaRPr lang="ru-RU" sz="1800" dirty="0" smtClean="0"/>
          </a:p>
          <a:p>
            <a:pPr>
              <a:spcBef>
                <a:spcPts val="1200"/>
              </a:spcBef>
            </a:pP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800" dirty="0" err="1" smtClean="0"/>
              <a:t>Датапровайдеры</a:t>
            </a:r>
            <a:r>
              <a:rPr lang="ru-RU" sz="1800" dirty="0" smtClean="0"/>
              <a:t> не разумно </a:t>
            </a:r>
            <a:r>
              <a:rPr lang="ru-RU" sz="1800" dirty="0" err="1" smtClean="0"/>
              <a:t>виртуализировать</a:t>
            </a:r>
            <a:r>
              <a:rPr lang="ru-RU" sz="1800" dirty="0" smtClean="0"/>
              <a:t> в текущей архитектуре (</a:t>
            </a:r>
            <a:r>
              <a:rPr lang="en-US" sz="1800" dirty="0" smtClean="0"/>
              <a:t>RAM 200GB+ per instance)</a:t>
            </a: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320375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4790"/>
            <a:ext cx="1590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07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>
          <a:xfrm>
            <a:off x="251520" y="252000"/>
            <a:ext cx="8229600" cy="696913"/>
          </a:xfrm>
        </p:spPr>
        <p:txBody>
          <a:bodyPr/>
          <a:lstStyle/>
          <a:p>
            <a:pPr algn="l" eaLnBrk="1" hangingPunct="1"/>
            <a:r>
              <a:rPr lang="ru-RU" dirty="0" smtClean="0"/>
              <a:t>Кейс </a:t>
            </a:r>
            <a:r>
              <a:rPr lang="en-US" dirty="0" smtClean="0"/>
              <a:t>IMHOnet.ru </a:t>
            </a:r>
            <a:r>
              <a:rPr lang="ru-RU" dirty="0" smtClean="0"/>
              <a:t>     ИТОГИ</a:t>
            </a:r>
            <a:endParaRPr lang="ru-RU" b="1" dirty="0" smtClean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ru-RU" sz="1800" dirty="0" smtClean="0">
                <a:latin typeface="Bandera Pro" panose="02060504040200020004" pitchFamily="18" charset="0"/>
              </a:rPr>
              <a:t>Бюджет на хостин</a:t>
            </a:r>
            <a:r>
              <a:rPr lang="ru-RU" sz="1800" dirty="0" smtClean="0"/>
              <a:t>г </a:t>
            </a:r>
            <a:r>
              <a:rPr lang="ru-RU" sz="2000" b="1" dirty="0" smtClean="0"/>
              <a:t>уменьшили в 1,7 раза</a:t>
            </a:r>
          </a:p>
          <a:p>
            <a:pPr>
              <a:spcBef>
                <a:spcPts val="1200"/>
              </a:spcBef>
            </a:pPr>
            <a:endParaRPr lang="ru-RU" sz="6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20+ серверов, 10+ виртуальных машин</a:t>
            </a:r>
          </a:p>
          <a:p>
            <a:pPr>
              <a:spcBef>
                <a:spcPts val="1200"/>
              </a:spcBef>
            </a:pPr>
            <a:endParaRPr lang="ru-RU" sz="6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Использование </a:t>
            </a:r>
            <a:r>
              <a:rPr lang="en-US" sz="1800" dirty="0" smtClean="0"/>
              <a:t>CDN </a:t>
            </a:r>
            <a:r>
              <a:rPr lang="ru-RU" sz="1800" dirty="0" smtClean="0"/>
              <a:t>для раздачи статики</a:t>
            </a:r>
          </a:p>
          <a:p>
            <a:pPr>
              <a:spcBef>
                <a:spcPts val="1200"/>
              </a:spcBef>
            </a:pPr>
            <a:endParaRPr lang="ru-RU" sz="6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Использование </a:t>
            </a:r>
            <a:r>
              <a:rPr lang="en-US" sz="1800" dirty="0" err="1" smtClean="0"/>
              <a:t>OpenStack</a:t>
            </a:r>
            <a:r>
              <a:rPr lang="en-US" sz="1800" dirty="0" smtClean="0"/>
              <a:t> Swift </a:t>
            </a:r>
            <a:r>
              <a:rPr lang="ru-RU" sz="1800" dirty="0" smtClean="0"/>
              <a:t>для хранения контента</a:t>
            </a:r>
          </a:p>
          <a:p>
            <a:pPr>
              <a:spcBef>
                <a:spcPts val="1200"/>
              </a:spcBef>
            </a:pPr>
            <a:endParaRPr lang="ru-RU" sz="600" dirty="0">
              <a:latin typeface="Bandera Pro" panose="02060504040200020004" pitchFamily="18" charset="0"/>
            </a:endParaRPr>
          </a:p>
          <a:p>
            <a:pPr>
              <a:spcBef>
                <a:spcPts val="1200"/>
              </a:spcBef>
            </a:pPr>
            <a:r>
              <a:rPr lang="ru-RU" sz="1800" dirty="0" smtClean="0"/>
              <a:t>Наличие резерва по ресурсам и возможность масштабирования при текущем коде</a:t>
            </a:r>
            <a:endParaRPr lang="ru-RU" sz="1800" dirty="0">
              <a:latin typeface="Bandera Pro" panose="02060504040200020004" pitchFamily="18" charset="0"/>
            </a:endParaRPr>
          </a:p>
          <a:p>
            <a:pPr marL="0" indent="0">
              <a:buNone/>
            </a:pPr>
            <a:endParaRPr lang="ru-RU" sz="1800" dirty="0">
              <a:latin typeface="Bandera Pro" panose="02060504040200020004" pitchFamily="18" charset="0"/>
            </a:endParaRPr>
          </a:p>
        </p:txBody>
      </p:sp>
      <p:pic>
        <p:nvPicPr>
          <p:cNvPr id="4" name="Picture 3" descr="logos copy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67" y="4371950"/>
            <a:ext cx="1630680" cy="707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4364790"/>
            <a:ext cx="15906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8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Шаблон презентаци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chemeClr val="bg1">
                <a:lumMod val="65000"/>
              </a:schemeClr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Шаблон HL++ 2014.potx" id="{8695006E-AED9-46F2-870F-6794A45C24BC}" vid="{01DC9245-C6FF-4B9A-8411-39F575BBBC9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HL++ 2014</Template>
  <TotalTime>4016</TotalTime>
  <Words>831</Words>
  <Application>Microsoft Macintosh PowerPoint</Application>
  <PresentationFormat>On-screen Show (16:9)</PresentationFormat>
  <Paragraphs>179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Шаблон презентации</vt:lpstr>
      <vt:lpstr>Гетерогенные сервисы для highload-проектов на примере IMHOnet.ru и 4talk.im</vt:lpstr>
      <vt:lpstr>План презентации</vt:lpstr>
      <vt:lpstr>Интернет vs Рунет</vt:lpstr>
      <vt:lpstr>Кейс IMHOnet.ru         БЫЛО</vt:lpstr>
      <vt:lpstr>Кейс IMHOnet.ru        БЫЛО</vt:lpstr>
      <vt:lpstr>Кейс IMHOnet.ru  ПРОБЛЕМЫ</vt:lpstr>
      <vt:lpstr>Кейс IMHOnet.ru ВЫХОД ЕСТЬ</vt:lpstr>
      <vt:lpstr>Кейс IMHOnet.ru    НЮАНСЫ</vt:lpstr>
      <vt:lpstr>Кейс IMHOnet.ru      ИТОГИ</vt:lpstr>
      <vt:lpstr>Кейс 4talk.im         НАЧАЛО</vt:lpstr>
      <vt:lpstr>Кейс 4talk.im        ЗАЧЕМ</vt:lpstr>
      <vt:lpstr>Кейс 4talk.im          КАК</vt:lpstr>
      <vt:lpstr>Кейс 4talk.im   НЮАНСЫ</vt:lpstr>
      <vt:lpstr>Кейс 4talk.im        ИТОГИ </vt:lpstr>
      <vt:lpstr>Боль и тлен, грусть и безысходность</vt:lpstr>
      <vt:lpstr>Выход есть!</vt:lpstr>
      <vt:lpstr>Как оно устроено</vt:lpstr>
      <vt:lpstr>Эра OpenStack</vt:lpstr>
      <vt:lpstr>Наши улучшения OpenStack 1 </vt:lpstr>
      <vt:lpstr>Наши улучшения OpenStack 2 </vt:lpstr>
      <vt:lpstr>Единая консоль</vt:lpstr>
      <vt:lpstr>Почему у нас это получается </vt:lpstr>
      <vt:lpstr>Какая у нас инфраструктура </vt:lpstr>
      <vt:lpstr>Кто наши клиенты</vt:lpstr>
      <vt:lpstr>ВОПРОСЫ?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Длинное название темы на HighLoad++</dc:title>
  <dc:creator>Igor Myzgin</dc:creator>
  <cp:lastModifiedBy>Igor</cp:lastModifiedBy>
  <cp:revision>48</cp:revision>
  <dcterms:created xsi:type="dcterms:W3CDTF">2014-10-28T09:44:49Z</dcterms:created>
  <dcterms:modified xsi:type="dcterms:W3CDTF">2014-11-01T09:24:33Z</dcterms:modified>
</cp:coreProperties>
</file>