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85" r:id="rId3"/>
    <p:sldId id="257" r:id="rId4"/>
    <p:sldId id="262" r:id="rId5"/>
    <p:sldId id="263" r:id="rId6"/>
    <p:sldId id="284" r:id="rId7"/>
    <p:sldId id="266" r:id="rId8"/>
    <p:sldId id="267" r:id="rId9"/>
    <p:sldId id="268" r:id="rId10"/>
    <p:sldId id="269" r:id="rId11"/>
    <p:sldId id="270" r:id="rId12"/>
    <p:sldId id="272" r:id="rId13"/>
    <p:sldId id="271" r:id="rId14"/>
    <p:sldId id="273" r:id="rId15"/>
    <p:sldId id="274" r:id="rId16"/>
    <p:sldId id="275" r:id="rId17"/>
    <p:sldId id="276" r:id="rId18"/>
    <p:sldId id="277" r:id="rId19"/>
    <p:sldId id="279" r:id="rId20"/>
    <p:sldId id="286" r:id="rId21"/>
    <p:sldId id="287" r:id="rId22"/>
    <p:sldId id="288" r:id="rId23"/>
    <p:sldId id="281" r:id="rId24"/>
    <p:sldId id="290" r:id="rId25"/>
    <p:sldId id="282" r:id="rId26"/>
    <p:sldId id="283" r:id="rId27"/>
    <p:sldId id="289" r:id="rId28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775" autoAdjust="0"/>
  </p:normalViewPr>
  <p:slideViewPr>
    <p:cSldViewPr>
      <p:cViewPr varScale="1">
        <p:scale>
          <a:sx n="164" d="100"/>
          <a:sy n="164" d="100"/>
        </p:scale>
        <p:origin x="-102" y="-3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____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Neo4J</c:v>
                </c:pt>
              </c:strCache>
            </c:strRef>
          </c:tx>
          <c:invertIfNegative val="0"/>
          <c:dLbls>
            <c:dLbl>
              <c:idx val="2"/>
              <c:delete val="1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Лист1!$A$2:$A$4</c:f>
              <c:strCache>
                <c:ptCount val="3"/>
                <c:pt idx="0">
                  <c:v>100 млн</c:v>
                </c:pt>
                <c:pt idx="1">
                  <c:v>500 млн</c:v>
                </c:pt>
                <c:pt idx="2">
                  <c:v>1 млрд</c:v>
                </c:pt>
              </c:strCache>
            </c:strRef>
          </c:cat>
          <c:val>
            <c:numRef>
              <c:f>Лист1!$B$2:$B$4</c:f>
              <c:numCache>
                <c:formatCode>0.00</c:formatCode>
                <c:ptCount val="3"/>
                <c:pt idx="0">
                  <c:v>0.5</c:v>
                </c:pt>
                <c:pt idx="1">
                  <c:v>14.1</c:v>
                </c:pt>
                <c:pt idx="2">
                  <c:v>24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Sparksee</c:v>
                </c:pt>
              </c:strCache>
            </c:strRef>
          </c:tx>
          <c:invertIfNegative val="0"/>
          <c:dLbls>
            <c:dLbl>
              <c:idx val="2"/>
              <c:delete val="1"/>
            </c:dLbl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Лист1!$A$2:$A$4</c:f>
              <c:strCache>
                <c:ptCount val="3"/>
                <c:pt idx="0">
                  <c:v>100 млн</c:v>
                </c:pt>
                <c:pt idx="1">
                  <c:v>500 млн</c:v>
                </c:pt>
                <c:pt idx="2">
                  <c:v>1 млрд</c:v>
                </c:pt>
              </c:strCache>
            </c:strRef>
          </c:cat>
          <c:val>
            <c:numRef>
              <c:f>Лист1!$C$2:$C$4</c:f>
              <c:numCache>
                <c:formatCode>0.00</c:formatCode>
                <c:ptCount val="3"/>
                <c:pt idx="0">
                  <c:v>1.3</c:v>
                </c:pt>
                <c:pt idx="1">
                  <c:v>6.4</c:v>
                </c:pt>
                <c:pt idx="2">
                  <c:v>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047424"/>
        <c:axId val="108584256"/>
      </c:barChart>
      <c:catAx>
        <c:axId val="43047424"/>
        <c:scaling>
          <c:orientation val="minMax"/>
        </c:scaling>
        <c:delete val="0"/>
        <c:axPos val="b"/>
        <c:majorTickMark val="out"/>
        <c:minorTickMark val="none"/>
        <c:tickLblPos val="nextTo"/>
        <c:crossAx val="108584256"/>
        <c:crosses val="autoZero"/>
        <c:auto val="1"/>
        <c:lblAlgn val="ctr"/>
        <c:lblOffset val="100"/>
        <c:noMultiLvlLbl val="0"/>
      </c:catAx>
      <c:valAx>
        <c:axId val="108584256"/>
        <c:scaling>
          <c:orientation val="minMax"/>
          <c:max val="30"/>
        </c:scaling>
        <c:delete val="0"/>
        <c:axPos val="l"/>
        <c:majorGridlines/>
        <c:numFmt formatCode="0.00" sourceLinked="1"/>
        <c:majorTickMark val="none"/>
        <c:minorTickMark val="none"/>
        <c:tickLblPos val="nextTo"/>
        <c:spPr>
          <a:ln w="0"/>
        </c:spPr>
        <c:crossAx val="43047424"/>
        <c:crosses val="autoZero"/>
        <c:crossBetween val="between"/>
      </c:valAx>
      <c:spPr>
        <a:noFill/>
      </c:spPr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Neo4J</c:v>
                </c:pt>
              </c:strCache>
            </c:strRef>
          </c:tx>
          <c:invertIfNegative val="0"/>
          <c:dLbls>
            <c:dLbl>
              <c:idx val="2"/>
              <c:layout/>
              <c:tx>
                <c:rich>
                  <a:bodyPr/>
                  <a:lstStyle/>
                  <a:p>
                    <a:r>
                      <a:rPr lang="ru-RU" dirty="0" smtClean="0"/>
                      <a:t>0,8</a:t>
                    </a:r>
                    <a:endParaRPr lang="ru-RU" dirty="0" smtClean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Лист1!$A$2:$A$4</c:f>
              <c:strCache>
                <c:ptCount val="3"/>
                <c:pt idx="0">
                  <c:v>BFS</c:v>
                </c:pt>
                <c:pt idx="1">
                  <c:v>Shortest path</c:v>
                </c:pt>
                <c:pt idx="2">
                  <c:v>Neighbors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210</c:v>
                </c:pt>
                <c:pt idx="1">
                  <c:v>51</c:v>
                </c:pt>
                <c:pt idx="2">
                  <c:v>0.8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Sparksee</c:v>
                </c:pt>
              </c:strCache>
            </c:strRef>
          </c:tx>
          <c:invertIfNegative val="0"/>
          <c:dLbls>
            <c:dLbl>
              <c:idx val="2"/>
              <c:layout/>
              <c:tx>
                <c:rich>
                  <a:bodyPr/>
                  <a:lstStyle/>
                  <a:p>
                    <a:r>
                      <a:rPr lang="ru-RU" dirty="0" smtClean="0"/>
                      <a:t>2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Лист1!$A$2:$A$4</c:f>
              <c:strCache>
                <c:ptCount val="3"/>
                <c:pt idx="0">
                  <c:v>BFS</c:v>
                </c:pt>
                <c:pt idx="1">
                  <c:v>Shortest path</c:v>
                </c:pt>
                <c:pt idx="2">
                  <c:v>Neighbors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130</c:v>
                </c:pt>
                <c:pt idx="1">
                  <c:v>33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5767936"/>
        <c:axId val="117527616"/>
      </c:barChart>
      <c:catAx>
        <c:axId val="65767936"/>
        <c:scaling>
          <c:orientation val="minMax"/>
        </c:scaling>
        <c:delete val="0"/>
        <c:axPos val="b"/>
        <c:majorTickMark val="out"/>
        <c:minorTickMark val="none"/>
        <c:tickLblPos val="nextTo"/>
        <c:crossAx val="117527616"/>
        <c:crosses val="autoZero"/>
        <c:auto val="1"/>
        <c:lblAlgn val="ctr"/>
        <c:lblOffset val="100"/>
        <c:noMultiLvlLbl val="0"/>
      </c:catAx>
      <c:valAx>
        <c:axId val="1175276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57679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Neo4J</c:v>
                </c:pt>
              </c:strCache>
            </c:strRef>
          </c:tx>
          <c:invertIfNegative val="0"/>
          <c:dLbls>
            <c:dLbl>
              <c:idx val="2"/>
              <c:layout/>
              <c:tx>
                <c:rich>
                  <a:bodyPr/>
                  <a:lstStyle/>
                  <a:p>
                    <a:r>
                      <a:rPr lang="ru-RU" smtClean="0"/>
                      <a:t>12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Лист1!$A$2:$A$4</c:f>
              <c:strCache>
                <c:ptCount val="3"/>
                <c:pt idx="0">
                  <c:v>BFS</c:v>
                </c:pt>
                <c:pt idx="1">
                  <c:v>Shortest path</c:v>
                </c:pt>
                <c:pt idx="2">
                  <c:v>Neighbors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3650</c:v>
                </c:pt>
                <c:pt idx="1">
                  <c:v>570</c:v>
                </c:pt>
                <c:pt idx="2">
                  <c:v>30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Sparksee</c:v>
                </c:pt>
              </c:strCache>
            </c:strRef>
          </c:tx>
          <c:invertIfNegative val="0"/>
          <c:dLbls>
            <c:dLbl>
              <c:idx val="2"/>
              <c:layout/>
              <c:tx>
                <c:rich>
                  <a:bodyPr/>
                  <a:lstStyle/>
                  <a:p>
                    <a:r>
                      <a:rPr lang="ru-RU" smtClean="0"/>
                      <a:t>3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Лист1!$A$2:$A$4</c:f>
              <c:strCache>
                <c:ptCount val="3"/>
                <c:pt idx="0">
                  <c:v>BFS</c:v>
                </c:pt>
                <c:pt idx="1">
                  <c:v>Shortest path</c:v>
                </c:pt>
                <c:pt idx="2">
                  <c:v>Neighbors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720</c:v>
                </c:pt>
                <c:pt idx="1">
                  <c:v>240</c:v>
                </c:pt>
                <c:pt idx="2">
                  <c:v>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0573056"/>
        <c:axId val="68789952"/>
      </c:barChart>
      <c:catAx>
        <c:axId val="70573056"/>
        <c:scaling>
          <c:orientation val="minMax"/>
        </c:scaling>
        <c:delete val="0"/>
        <c:axPos val="b"/>
        <c:majorTickMark val="out"/>
        <c:minorTickMark val="none"/>
        <c:tickLblPos val="nextTo"/>
        <c:crossAx val="68789952"/>
        <c:crosses val="autoZero"/>
        <c:auto val="1"/>
        <c:lblAlgn val="ctr"/>
        <c:lblOffset val="100"/>
        <c:noMultiLvlLbl val="0"/>
      </c:catAx>
      <c:valAx>
        <c:axId val="687899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05730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0.6249</cdr:x>
      <cdr:y>0.03774</cdr:y>
    </cdr:from>
    <cdr:to>
      <cdr:x>0.82487</cdr:x>
      <cdr:y>0.21277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400600" y="144016"/>
          <a:ext cx="1728192" cy="66799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wrap="none" lIns="91440" tIns="45720" rIns="91440" bIns="45720" rtlCol="0">
          <a:normAutofit/>
        </a:bodyPr>
        <a:lstStyle xmlns:a="http://schemas.openxmlformats.org/drawingml/2006/main"/>
        <a:p xmlns:a="http://schemas.openxmlformats.org/drawingml/2006/main">
          <a:pPr marL="0" marR="0" indent="0" algn="ctr" defTabSz="914400" rtl="0" eaLnBrk="1" fontAlgn="auto" latinLnBrk="0" hangingPunct="1">
            <a:lnSpc>
              <a:spcPct val="100000"/>
            </a:lnSpc>
            <a:spcBef>
              <a:spcPct val="20000"/>
            </a:spcBef>
            <a:spcAft>
              <a:spcPts val="0"/>
            </a:spcAft>
            <a:buClrTx/>
            <a:buSzTx/>
            <a:buFont typeface="Arial" pitchFamily="34" charset="0"/>
            <a:buNone/>
            <a:tabLst/>
          </a:pPr>
          <a:r>
            <a:rPr kumimoji="0" lang="ru-RU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ndera Pro Light"/>
            </a:rPr>
            <a:t>Больше суток.</a:t>
          </a:r>
        </a:p>
        <a:p xmlns:a="http://schemas.openxmlformats.org/drawingml/2006/main">
          <a:pPr marL="0" marR="0" indent="0" algn="ctr" defTabSz="914400" rtl="0" eaLnBrk="1" fontAlgn="auto" latinLnBrk="0" hangingPunct="1">
            <a:lnSpc>
              <a:spcPct val="100000"/>
            </a:lnSpc>
            <a:spcBef>
              <a:spcPct val="20000"/>
            </a:spcBef>
            <a:spcAft>
              <a:spcPts val="0"/>
            </a:spcAft>
            <a:buClrTx/>
            <a:buSzTx/>
            <a:buFont typeface="Arial" pitchFamily="34" charset="0"/>
            <a:buNone/>
            <a:tabLst/>
          </a:pPr>
          <a:r>
            <a:rPr lang="ru-RU" sz="1600" b="1" kern="1200" dirty="0" smtClean="0">
              <a:solidFill>
                <a:schemeClr val="tx1"/>
              </a:solidFill>
              <a:latin typeface="Bandera Pro Light"/>
            </a:rPr>
            <a:t>Слишком долго!</a:t>
          </a:r>
          <a:endParaRPr kumimoji="0" lang="ru-RU" sz="160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Bandera Pro Light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38051" y="483518"/>
            <a:ext cx="5042061" cy="2088232"/>
          </a:xfrm>
        </p:spPr>
        <p:txBody>
          <a:bodyPr anchor="b">
            <a:noAutofit/>
          </a:bodyPr>
          <a:lstStyle>
            <a:lvl1pPr algn="l">
              <a:defRPr sz="3600" b="1" baseline="0">
                <a:solidFill>
                  <a:schemeClr val="tx1"/>
                </a:solidFill>
                <a:latin typeface="Bandera Pro" panose="02060504040200020004" pitchFamily="18" charset="0"/>
              </a:defRPr>
            </a:lvl1pPr>
          </a:lstStyle>
          <a:p>
            <a:r>
              <a:rPr lang="ru-RU" dirty="0" smtClean="0"/>
              <a:t>Длинное название темы для </a:t>
            </a:r>
            <a:r>
              <a:rPr lang="en-US" dirty="0" err="1" smtClean="0"/>
              <a:t>HighLoad</a:t>
            </a:r>
            <a:r>
              <a:rPr lang="en-US" dirty="0" smtClean="0"/>
              <a:t>++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538051" y="2643913"/>
            <a:ext cx="3986219" cy="713240"/>
          </a:xfrm>
        </p:spPr>
        <p:txBody>
          <a:bodyPr/>
          <a:lstStyle>
            <a:lvl1pPr marL="0" indent="0" algn="l">
              <a:buNone/>
              <a:defRPr sz="2400" b="0" baseline="0">
                <a:solidFill>
                  <a:schemeClr val="tx1"/>
                </a:solidFill>
                <a:latin typeface="Bandera Pro Light" panose="02060304040200020004" pitchFamily="18" charset="0"/>
                <a:cs typeface="Arial" panose="020B060402020202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Олег Бунин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52000"/>
            <a:ext cx="8640960" cy="69691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080000"/>
            <a:ext cx="8640960" cy="3816424"/>
          </a:xfrm>
        </p:spPr>
        <p:txBody>
          <a:bodyPr/>
          <a:lstStyle>
            <a:lvl1pPr>
              <a:defRPr>
                <a:latin typeface="Bandera Pro" panose="02060504040200020004" pitchFamily="18" charset="0"/>
              </a:defRPr>
            </a:lvl1pPr>
            <a:lvl2pPr>
              <a:defRPr>
                <a:latin typeface="Bandera Pro" panose="02060504040200020004" pitchFamily="18" charset="0"/>
              </a:defRPr>
            </a:lvl2pPr>
            <a:lvl3pPr>
              <a:defRPr>
                <a:latin typeface="Bandera Pro" panose="02060504040200020004" pitchFamily="18" charset="0"/>
              </a:defRPr>
            </a:lvl3pPr>
            <a:lvl4pPr>
              <a:defRPr>
                <a:latin typeface="Bandera Pro" panose="02060504040200020004" pitchFamily="18" charset="0"/>
              </a:defRPr>
            </a:lvl4pPr>
            <a:lvl5pPr>
              <a:defRPr>
                <a:latin typeface="Bandera Pro" panose="02060504040200020004" pitchFamily="18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90661"/>
            <a:ext cx="8712968" cy="69691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251520" y="252000"/>
            <a:ext cx="8640960" cy="73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251520" y="1080000"/>
            <a:ext cx="8640960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20" r:id="rId3"/>
    <p:sldLayoutId id="2147483721" r:id="rId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Bandera Pro" panose="020605040402000200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Bandera Pro Light" panose="02060304040200020004" pitchFamily="18" charset="0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000" kern="1200">
          <a:solidFill>
            <a:schemeClr val="tx1"/>
          </a:solidFill>
          <a:latin typeface="Bandera Pro Light" panose="02060304040200020004" pitchFamily="18" charset="0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Bandera Pro Light" panose="02060304040200020004" pitchFamily="18" charset="0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Bandera Pro Light" panose="02060304040200020004" pitchFamily="18" charset="0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Bandera Pro Light" panose="02060304040200020004" pitchFamily="18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-28856"/>
            <a:ext cx="5978165" cy="2232402"/>
          </a:xfrm>
        </p:spPr>
        <p:txBody>
          <a:bodyPr/>
          <a:lstStyle/>
          <a:p>
            <a:r>
              <a:rPr lang="ru-RU" sz="4000" dirty="0" smtClean="0"/>
              <a:t>Как мы храним большой социальный граф</a:t>
            </a:r>
            <a:endParaRPr lang="ru-RU" sz="4000" dirty="0">
              <a:latin typeface="Bandera Pro" panose="020605040402000200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2355726"/>
            <a:ext cx="3986219" cy="713240"/>
          </a:xfrm>
        </p:spPr>
        <p:txBody>
          <a:bodyPr/>
          <a:lstStyle/>
          <a:p>
            <a:r>
              <a:rPr lang="ru-RU" dirty="0" smtClean="0">
                <a:latin typeface="Bandera Pro" panose="02060504040200020004" pitchFamily="18" charset="0"/>
              </a:rPr>
              <a:t>Бартенев Максим</a:t>
            </a:r>
            <a:br>
              <a:rPr lang="ru-RU" dirty="0" smtClean="0">
                <a:latin typeface="Bandera Pro" panose="02060504040200020004" pitchFamily="18" charset="0"/>
              </a:rPr>
            </a:br>
            <a:r>
              <a:rPr lang="ru-RU" sz="1800" dirty="0" err="1" smtClean="0">
                <a:latin typeface="Bandera Pro" panose="02060504040200020004" pitchFamily="18" charset="0"/>
              </a:rPr>
              <a:t>Норси</a:t>
            </a:r>
            <a:r>
              <a:rPr lang="ru-RU" sz="1800" dirty="0" smtClean="0">
                <a:latin typeface="Bandera Pro" panose="02060504040200020004" pitchFamily="18" charset="0"/>
              </a:rPr>
              <a:t>-Транс</a:t>
            </a:r>
            <a:endParaRPr lang="ru-RU" sz="1800" dirty="0">
              <a:latin typeface="Bandera Pro" panose="020605040402000200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Индексирование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Новый метод </a:t>
            </a:r>
            <a:r>
              <a:rPr lang="en-US" sz="3200" dirty="0" err="1" smtClean="0"/>
              <a:t>schema.indexFor</a:t>
            </a:r>
            <a:r>
              <a:rPr lang="ru-RU" sz="3200" dirty="0" smtClean="0"/>
              <a:t>() – только по атрибутам на вершинах</a:t>
            </a:r>
          </a:p>
          <a:p>
            <a:r>
              <a:rPr lang="ru-RU" sz="3200" dirty="0" smtClean="0"/>
              <a:t>Устаревший метод </a:t>
            </a:r>
            <a:r>
              <a:rPr lang="en-US" sz="3200" dirty="0" err="1"/>
              <a:t>graphDb.index</a:t>
            </a:r>
            <a:r>
              <a:rPr lang="en-US" sz="3200" dirty="0" smtClean="0"/>
              <a:t>()</a:t>
            </a:r>
            <a:r>
              <a:rPr lang="ru-RU" sz="3200" dirty="0" smtClean="0"/>
              <a:t> – и по вершинам и по ребрам</a:t>
            </a:r>
          </a:p>
          <a:p>
            <a:r>
              <a:rPr lang="ru-RU" sz="3200" dirty="0" smtClean="0"/>
              <a:t>Индексация в режиме </a:t>
            </a:r>
            <a:r>
              <a:rPr lang="en-US" sz="3200" dirty="0" smtClean="0"/>
              <a:t>Batch inserter BatchInserterIndexProvider.nodeIndex()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0927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mapped cache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Служит для ускорения </a:t>
            </a:r>
            <a:r>
              <a:rPr lang="en-US" dirty="0" smtClean="0"/>
              <a:t>I/O</a:t>
            </a:r>
          </a:p>
          <a:p>
            <a:r>
              <a:rPr lang="ru-RU" dirty="0" smtClean="0"/>
              <a:t>Проецирует файлы хранилища в память</a:t>
            </a:r>
          </a:p>
          <a:p>
            <a:r>
              <a:rPr lang="ru-RU" dirty="0" smtClean="0"/>
              <a:t>Каждому файлу свой кэш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659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Размеры объектов на диске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438195"/>
              </p:ext>
            </p:extLst>
          </p:nvPr>
        </p:nvGraphicFramePr>
        <p:xfrm>
          <a:off x="395536" y="1059582"/>
          <a:ext cx="3240360" cy="2606576"/>
        </p:xfrm>
        <a:graphic>
          <a:graphicData uri="http://schemas.openxmlformats.org/drawingml/2006/table">
            <a:tbl>
              <a:tblPr/>
              <a:tblGrid>
                <a:gridCol w="1944216"/>
                <a:gridCol w="1296144"/>
              </a:tblGrid>
              <a:tr h="504056">
                <a:tc>
                  <a:txBody>
                    <a:bodyPr/>
                    <a:lstStyle/>
                    <a:p>
                      <a:pPr algn="l" fontAlgn="t"/>
                      <a:r>
                        <a:rPr lang="ru-RU" sz="2800" dirty="0" smtClean="0">
                          <a:effectLst/>
                        </a:rPr>
                        <a:t>Вершина</a:t>
                      </a:r>
                      <a:endParaRPr lang="en-US" sz="2800" dirty="0">
                        <a:effectLst/>
                      </a:endParaRPr>
                    </a:p>
                  </a:txBody>
                  <a:tcPr marL="42240" marR="42240" marT="42240" marB="422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15 B</a:t>
                      </a:r>
                    </a:p>
                  </a:txBody>
                  <a:tcPr marL="42240" marR="42240" marT="42240" marB="422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7219">
                <a:tc>
                  <a:txBody>
                    <a:bodyPr/>
                    <a:lstStyle/>
                    <a:p>
                      <a:pPr algn="l" fontAlgn="t"/>
                      <a:r>
                        <a:rPr lang="ru-RU" sz="2800" dirty="0" smtClean="0">
                          <a:effectLst/>
                        </a:rPr>
                        <a:t>Ребро</a:t>
                      </a:r>
                      <a:endParaRPr lang="en-US" sz="2800" dirty="0">
                        <a:effectLst/>
                      </a:endParaRPr>
                    </a:p>
                  </a:txBody>
                  <a:tcPr marL="42240" marR="42240" marT="42240" marB="422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34 B</a:t>
                      </a:r>
                    </a:p>
                  </a:txBody>
                  <a:tcPr marL="42240" marR="42240" marT="42240" marB="422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5757">
                <a:tc>
                  <a:txBody>
                    <a:bodyPr/>
                    <a:lstStyle/>
                    <a:p>
                      <a:pPr algn="l" fontAlgn="t"/>
                      <a:r>
                        <a:rPr lang="ru-RU" sz="2800" dirty="0" smtClean="0">
                          <a:effectLst/>
                        </a:rPr>
                        <a:t>Атрибут</a:t>
                      </a:r>
                      <a:endParaRPr lang="en-US" sz="2800" dirty="0">
                        <a:effectLst/>
                      </a:endParaRPr>
                    </a:p>
                  </a:txBody>
                  <a:tcPr marL="42240" marR="42240" marT="42240" marB="422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41 B</a:t>
                      </a:r>
                    </a:p>
                  </a:txBody>
                  <a:tcPr marL="42240" marR="42240" marT="42240" marB="422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l" fontAlgn="t"/>
                      <a:r>
                        <a:rPr lang="ru-RU" sz="2800" dirty="0" smtClean="0">
                          <a:effectLst/>
                        </a:rPr>
                        <a:t>Строка</a:t>
                      </a:r>
                      <a:endParaRPr lang="en-US" sz="2800" dirty="0">
                        <a:effectLst/>
                      </a:endParaRPr>
                    </a:p>
                  </a:txBody>
                  <a:tcPr marL="42240" marR="42240" marT="42240" marB="422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128 B</a:t>
                      </a:r>
                    </a:p>
                  </a:txBody>
                  <a:tcPr marL="42240" marR="42240" marT="42240" marB="422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175">
                <a:tc>
                  <a:txBody>
                    <a:bodyPr/>
                    <a:lstStyle/>
                    <a:p>
                      <a:pPr algn="l" fontAlgn="t"/>
                      <a:r>
                        <a:rPr lang="ru-RU" sz="2800" dirty="0" smtClean="0">
                          <a:effectLst/>
                        </a:rPr>
                        <a:t>Массив</a:t>
                      </a:r>
                      <a:endParaRPr lang="en-US" sz="2800" dirty="0">
                        <a:effectLst/>
                      </a:endParaRPr>
                    </a:p>
                  </a:txBody>
                  <a:tcPr marL="42240" marR="42240" marT="42240" marB="422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128 B</a:t>
                      </a:r>
                    </a:p>
                  </a:txBody>
                  <a:tcPr marL="42240" marR="42240" marT="42240" marB="422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323528" y="3723878"/>
            <a:ext cx="864096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Bandera Pro" panose="02060504040200020004" pitchFamily="18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itchFamily="34" charset="0"/>
              </a:defRPr>
            </a:lvl5pPr>
            <a:lvl6pPr marL="609585" algn="ctr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itchFamily="34" charset="0"/>
              </a:defRPr>
            </a:lvl6pPr>
            <a:lvl7pPr marL="1219170" algn="ctr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itchFamily="34" charset="0"/>
              </a:defRPr>
            </a:lvl7pPr>
            <a:lvl8pPr marL="1828754" algn="ctr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itchFamily="34" charset="0"/>
              </a:defRPr>
            </a:lvl8pPr>
            <a:lvl9pPr marL="2438339" algn="ctr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b="0" dirty="0" smtClean="0"/>
              <a:t>Cache size = </a:t>
            </a:r>
            <a:r>
              <a:rPr lang="ru-RU" sz="2800" b="0" dirty="0" smtClean="0"/>
              <a:t>размер объекта * количество объектов</a:t>
            </a:r>
            <a:endParaRPr lang="ru-RU" sz="2800" b="0" dirty="0"/>
          </a:p>
        </p:txBody>
      </p:sp>
    </p:spTree>
    <p:extLst>
      <p:ext uri="{BB962C8B-B14F-4D97-AF65-F5344CB8AC3E}">
        <p14:creationId xmlns:p14="http://schemas.microsoft.com/office/powerpoint/2010/main" val="217779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Настройки </a:t>
            </a:r>
            <a:r>
              <a:rPr lang="en-US" dirty="0" smtClean="0"/>
              <a:t>memory mapped cache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 smtClean="0"/>
              <a:t>use_memory_mapped_buffers</a:t>
            </a:r>
            <a:endParaRPr lang="ru-RU" sz="3600" dirty="0" smtClean="0"/>
          </a:p>
          <a:p>
            <a:r>
              <a:rPr lang="en-US" sz="3600" dirty="0" err="1" smtClean="0"/>
              <a:t>mapped_memory</a:t>
            </a:r>
            <a:endParaRPr lang="en-US" sz="3600" dirty="0" smtClean="0"/>
          </a:p>
          <a:p>
            <a:pPr lvl="1"/>
            <a:r>
              <a:rPr lang="en-US" sz="3200" dirty="0" err="1" smtClean="0"/>
              <a:t>nodestore.db.mapped_memory</a:t>
            </a:r>
            <a:endParaRPr lang="en-US" sz="3200" dirty="0" smtClean="0"/>
          </a:p>
          <a:p>
            <a:pPr lvl="1"/>
            <a:r>
              <a:rPr lang="en-US" sz="3200" dirty="0" err="1" smtClean="0"/>
              <a:t>relationshipstore.db.mapped_memory</a:t>
            </a:r>
            <a:endParaRPr lang="en-US" sz="3200" dirty="0" smtClean="0"/>
          </a:p>
          <a:p>
            <a:pPr lvl="1"/>
            <a:r>
              <a:rPr lang="en-US" sz="3200" dirty="0" err="1" smtClean="0"/>
              <a:t>propertystore.db.mapped_memory</a:t>
            </a:r>
            <a:endParaRPr lang="en-US" sz="3200" dirty="0" smtClean="0"/>
          </a:p>
          <a:p>
            <a:pPr lvl="1"/>
            <a:r>
              <a:rPr lang="ru-RU" sz="3200" dirty="0"/>
              <a:t>и</a:t>
            </a:r>
            <a:r>
              <a:rPr lang="ru-RU" sz="3200" dirty="0" smtClean="0"/>
              <a:t> т.д.</a:t>
            </a:r>
            <a:endParaRPr lang="en-US" sz="3200" dirty="0" smtClean="0"/>
          </a:p>
          <a:p>
            <a:pPr marL="609585" lvl="1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6306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cache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Хранит в себе объекты для быстрого доступа при обходах графа</a:t>
            </a:r>
          </a:p>
          <a:p>
            <a:r>
              <a:rPr lang="ru-RU" dirty="0" smtClean="0"/>
              <a:t>Вытеснение объектов осуществляет </a:t>
            </a:r>
            <a:r>
              <a:rPr lang="en-US" dirty="0" smtClean="0"/>
              <a:t>GC</a:t>
            </a:r>
          </a:p>
          <a:p>
            <a:r>
              <a:rPr lang="ru-RU" dirty="0" smtClean="0"/>
              <a:t>Реально производительный кэш есть только в </a:t>
            </a:r>
            <a:r>
              <a:rPr lang="en-US" dirty="0" err="1" smtClean="0"/>
              <a:t>Enterprice</a:t>
            </a:r>
            <a:r>
              <a:rPr lang="en-US" dirty="0" smtClean="0"/>
              <a:t> </a:t>
            </a:r>
            <a:r>
              <a:rPr lang="ru-RU" dirty="0" smtClean="0"/>
              <a:t>версии</a:t>
            </a:r>
          </a:p>
        </p:txBody>
      </p:sp>
    </p:spTree>
    <p:extLst>
      <p:ext uri="{BB962C8B-B14F-4D97-AF65-F5344CB8AC3E}">
        <p14:creationId xmlns:p14="http://schemas.microsoft.com/office/powerpoint/2010/main" val="292412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95486"/>
            <a:ext cx="8640960" cy="696913"/>
          </a:xfrm>
        </p:spPr>
        <p:txBody>
          <a:bodyPr/>
          <a:lstStyle/>
          <a:p>
            <a:r>
              <a:rPr lang="ru-RU" dirty="0" smtClean="0"/>
              <a:t>Типы</a:t>
            </a:r>
            <a:r>
              <a:rPr lang="en-US" dirty="0" smtClean="0"/>
              <a:t> Object cache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5596699"/>
              </p:ext>
            </p:extLst>
          </p:nvPr>
        </p:nvGraphicFramePr>
        <p:xfrm>
          <a:off x="395536" y="1060767"/>
          <a:ext cx="8496944" cy="3406088"/>
        </p:xfrm>
        <a:graphic>
          <a:graphicData uri="http://schemas.openxmlformats.org/drawingml/2006/table">
            <a:tbl>
              <a:tblPr/>
              <a:tblGrid>
                <a:gridCol w="1213849"/>
                <a:gridCol w="7283095"/>
              </a:tblGrid>
              <a:tr h="413916"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none</a:t>
                      </a:r>
                    </a:p>
                  </a:txBody>
                  <a:tcPr marL="14806" marR="14806" marT="14806" marB="148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800" dirty="0" smtClean="0">
                          <a:effectLst/>
                        </a:rPr>
                        <a:t>кэш отсутствует</a:t>
                      </a:r>
                      <a:endParaRPr lang="en-US" sz="2800" dirty="0">
                        <a:effectLst/>
                      </a:endParaRPr>
                    </a:p>
                  </a:txBody>
                  <a:tcPr marL="14806" marR="14806" marT="14806" marB="148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4909"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soft</a:t>
                      </a:r>
                    </a:p>
                  </a:txBody>
                  <a:tcPr marL="14806" marR="14806" marT="14806" marB="148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800" dirty="0" smtClean="0">
                          <a:effectLst/>
                        </a:rPr>
                        <a:t>стандартное значение в бесплатной версии</a:t>
                      </a:r>
                      <a:endParaRPr lang="en-US" sz="2800" dirty="0">
                        <a:effectLst/>
                      </a:endParaRPr>
                    </a:p>
                  </a:txBody>
                  <a:tcPr marL="14806" marR="14806" marT="14806" marB="148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00972"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weak</a:t>
                      </a:r>
                    </a:p>
                  </a:txBody>
                  <a:tcPr marL="14806" marR="14806" marT="14806" marB="148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800" dirty="0" smtClean="0">
                          <a:effectLst/>
                        </a:rPr>
                        <a:t>больше данных при меньшем времени их жизни</a:t>
                      </a:r>
                      <a:endParaRPr lang="en-US" sz="2800" dirty="0">
                        <a:effectLst/>
                      </a:endParaRPr>
                    </a:p>
                  </a:txBody>
                  <a:tcPr marL="14806" marR="14806" marT="14806" marB="148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3916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strong</a:t>
                      </a:r>
                    </a:p>
                  </a:txBody>
                  <a:tcPr marL="14806" marR="14806" marT="14806" marB="148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800" dirty="0" smtClean="0">
                          <a:effectLst/>
                        </a:rPr>
                        <a:t>хранит</a:t>
                      </a:r>
                      <a:r>
                        <a:rPr lang="ru-RU" sz="2800" baseline="0" dirty="0" smtClean="0">
                          <a:effectLst/>
                        </a:rPr>
                        <a:t> в себе все объекты графа</a:t>
                      </a:r>
                      <a:endParaRPr lang="en-US" sz="2800" dirty="0">
                        <a:effectLst/>
                      </a:endParaRPr>
                    </a:p>
                  </a:txBody>
                  <a:tcPr marL="14806" marR="14806" marT="14806" marB="148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5463"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 err="1">
                          <a:effectLst/>
                        </a:rPr>
                        <a:t>hpc</a:t>
                      </a:r>
                      <a:endParaRPr lang="en-US" sz="2800" dirty="0">
                        <a:effectLst/>
                      </a:endParaRPr>
                    </a:p>
                  </a:txBody>
                  <a:tcPr marL="14806" marR="14806" marT="14806" marB="148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800" dirty="0" smtClean="0">
                          <a:effectLst/>
                          <a:cs typeface="AngsanaUPC" pitchFamily="18" charset="-34"/>
                        </a:rPr>
                        <a:t>специальный</a:t>
                      </a:r>
                      <a:r>
                        <a:rPr lang="ru-RU" sz="2800" dirty="0" smtClean="0">
                          <a:effectLst/>
                        </a:rPr>
                        <a:t> высокопроизводительный кэш</a:t>
                      </a:r>
                      <a:endParaRPr lang="en-US" sz="2800" dirty="0">
                        <a:effectLst/>
                      </a:endParaRPr>
                    </a:p>
                  </a:txBody>
                  <a:tcPr marL="14806" marR="14806" marT="14806" marB="148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69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Sparksee</a:t>
            </a:r>
            <a:r>
              <a:rPr lang="en-US" dirty="0" smtClean="0"/>
              <a:t> (</a:t>
            </a:r>
            <a:r>
              <a:rPr lang="ru-RU" dirty="0" smtClean="0"/>
              <a:t>в прошлом </a:t>
            </a:r>
            <a:r>
              <a:rPr lang="en-US" dirty="0" smtClean="0"/>
              <a:t>DEX)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Заявлена высокая </a:t>
            </a:r>
            <a:r>
              <a:rPr lang="ru-RU" dirty="0" smtClean="0"/>
              <a:t>производительность</a:t>
            </a:r>
          </a:p>
          <a:p>
            <a:r>
              <a:rPr lang="ru-RU" dirty="0" smtClean="0"/>
              <a:t>Только встраиваемая</a:t>
            </a:r>
            <a:endParaRPr lang="en-US" dirty="0" smtClean="0"/>
          </a:p>
          <a:p>
            <a:r>
              <a:rPr lang="ru-RU" dirty="0" smtClean="0"/>
              <a:t>Не столь распространенная</a:t>
            </a:r>
          </a:p>
          <a:p>
            <a:r>
              <a:rPr lang="ru-RU" dirty="0"/>
              <a:t>С</a:t>
            </a:r>
            <a:r>
              <a:rPr lang="ru-RU" dirty="0" smtClean="0"/>
              <a:t>ообщество очень маленькое</a:t>
            </a:r>
          </a:p>
          <a:p>
            <a:r>
              <a:rPr lang="ru-RU" dirty="0"/>
              <a:t>П</a:t>
            </a:r>
            <a:r>
              <a:rPr lang="ru-RU" dirty="0" smtClean="0"/>
              <a:t>олностью закрытая</a:t>
            </a:r>
            <a:endParaRPr lang="ru-RU" dirty="0"/>
          </a:p>
          <a:p>
            <a:r>
              <a:rPr lang="ru-RU" dirty="0" smtClean="0"/>
              <a:t>Бесплатна для исследований</a:t>
            </a:r>
          </a:p>
        </p:txBody>
      </p:sp>
    </p:spTree>
    <p:extLst>
      <p:ext uri="{BB962C8B-B14F-4D97-AF65-F5344CB8AC3E}">
        <p14:creationId xmlns:p14="http://schemas.microsoft.com/office/powerpoint/2010/main" val="2482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</a:t>
            </a:r>
            <a:r>
              <a:rPr lang="en-US" dirty="0" err="1" smtClean="0"/>
              <a:t>Sparksee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Обязательно задается схема </a:t>
            </a:r>
            <a:r>
              <a:rPr lang="ru-RU" dirty="0" smtClean="0"/>
              <a:t>данных</a:t>
            </a:r>
          </a:p>
          <a:p>
            <a:r>
              <a:rPr lang="ru-RU" dirty="0" smtClean="0"/>
              <a:t>Доступ к объекту только по внутреннему идентификатору</a:t>
            </a:r>
          </a:p>
        </p:txBody>
      </p:sp>
    </p:spTree>
    <p:extLst>
      <p:ext uri="{BB962C8B-B14F-4D97-AF65-F5344CB8AC3E}">
        <p14:creationId xmlns:p14="http://schemas.microsoft.com/office/powerpoint/2010/main" val="347276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95486"/>
            <a:ext cx="8640960" cy="696913"/>
          </a:xfrm>
        </p:spPr>
        <p:txBody>
          <a:bodyPr/>
          <a:lstStyle/>
          <a:p>
            <a:r>
              <a:rPr lang="ru-RU" dirty="0" smtClean="0"/>
              <a:t>Настройки </a:t>
            </a:r>
            <a:r>
              <a:rPr lang="en-US" dirty="0" err="1" smtClean="0"/>
              <a:t>Sparksee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15566"/>
            <a:ext cx="8640960" cy="3816424"/>
          </a:xfrm>
        </p:spPr>
        <p:txBody>
          <a:bodyPr/>
          <a:lstStyle/>
          <a:p>
            <a:r>
              <a:rPr lang="ru-RU" dirty="0" smtClean="0"/>
              <a:t>Настройки ребер:</a:t>
            </a:r>
          </a:p>
          <a:p>
            <a:pPr lvl="1"/>
            <a:r>
              <a:rPr lang="ru-RU" dirty="0" smtClean="0"/>
              <a:t>Ориентированные</a:t>
            </a:r>
          </a:p>
          <a:p>
            <a:pPr lvl="1"/>
            <a:r>
              <a:rPr lang="ru-RU" dirty="0" smtClean="0"/>
              <a:t>Индексированные</a:t>
            </a:r>
          </a:p>
          <a:p>
            <a:r>
              <a:rPr lang="ru-RU" dirty="0" smtClean="0"/>
              <a:t>Типы атрибутов:</a:t>
            </a:r>
            <a:endParaRPr lang="en-US" dirty="0" smtClean="0"/>
          </a:p>
          <a:p>
            <a:pPr lvl="1"/>
            <a:r>
              <a:rPr lang="ru-RU" dirty="0" smtClean="0"/>
              <a:t>Обычный</a:t>
            </a:r>
          </a:p>
          <a:p>
            <a:pPr lvl="1"/>
            <a:r>
              <a:rPr lang="ru-RU" dirty="0" smtClean="0"/>
              <a:t>Индексированный</a:t>
            </a:r>
          </a:p>
          <a:p>
            <a:pPr lvl="1"/>
            <a:r>
              <a:rPr lang="ru-RU" dirty="0" smtClean="0"/>
              <a:t>Уникальный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17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Sparksee</a:t>
            </a:r>
            <a:r>
              <a:rPr lang="en-US" dirty="0" smtClean="0"/>
              <a:t> cache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Настройки кэширования минимальны</a:t>
            </a:r>
            <a:endParaRPr lang="en-US" dirty="0" smtClean="0"/>
          </a:p>
          <a:p>
            <a:r>
              <a:rPr lang="ru-RU" dirty="0" smtClean="0"/>
              <a:t>Все новые объекты попадают в кэш</a:t>
            </a:r>
          </a:p>
          <a:p>
            <a:r>
              <a:rPr lang="en-US" dirty="0" err="1" smtClean="0"/>
              <a:t>SetCacheMaxSize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megabytes)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megabytes == 0, </a:t>
            </a:r>
            <a:r>
              <a:rPr lang="ru-RU" dirty="0" smtClean="0"/>
              <a:t>то используется вся свободная память минус 512</a:t>
            </a:r>
            <a:r>
              <a:rPr lang="en-US" dirty="0" err="1" smtClean="0"/>
              <a:t>mb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06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95486"/>
            <a:ext cx="8640960" cy="696913"/>
          </a:xfrm>
        </p:spPr>
        <p:txBody>
          <a:bodyPr/>
          <a:lstStyle/>
          <a:p>
            <a:r>
              <a:rPr lang="ru-RU" dirty="0" smtClean="0"/>
              <a:t>План доклада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203598"/>
            <a:ext cx="8640960" cy="3219942"/>
          </a:xfrm>
        </p:spPr>
        <p:txBody>
          <a:bodyPr/>
          <a:lstStyle/>
          <a:p>
            <a:r>
              <a:rPr lang="ru-RU" sz="3200" dirty="0" smtClean="0"/>
              <a:t>Что мы решали с помощью </a:t>
            </a:r>
            <a:r>
              <a:rPr lang="ru-RU" sz="3200" dirty="0" err="1" smtClean="0"/>
              <a:t>графовых</a:t>
            </a:r>
            <a:r>
              <a:rPr lang="ru-RU" sz="3200" dirty="0" smtClean="0"/>
              <a:t> БД</a:t>
            </a:r>
          </a:p>
          <a:p>
            <a:r>
              <a:rPr lang="ru-RU" sz="3200" dirty="0" err="1" smtClean="0"/>
              <a:t>Графовые</a:t>
            </a:r>
            <a:r>
              <a:rPr lang="ru-RU" sz="3200" dirty="0" smtClean="0"/>
              <a:t> БД </a:t>
            </a:r>
            <a:r>
              <a:rPr lang="en-US" sz="3200" dirty="0" smtClean="0"/>
              <a:t>Neo4J </a:t>
            </a:r>
            <a:r>
              <a:rPr lang="ru-RU" sz="3200" dirty="0" smtClean="0"/>
              <a:t>и </a:t>
            </a:r>
            <a:r>
              <a:rPr lang="en-US" sz="3200" dirty="0" err="1" smtClean="0"/>
              <a:t>Sparksee</a:t>
            </a:r>
            <a:endParaRPr lang="en-US" sz="3200" dirty="0" smtClean="0"/>
          </a:p>
          <a:p>
            <a:r>
              <a:rPr lang="ru-RU" sz="3200" dirty="0" smtClean="0"/>
              <a:t>Настройка и оптимизация </a:t>
            </a:r>
            <a:r>
              <a:rPr lang="en-US" sz="3200" dirty="0" smtClean="0"/>
              <a:t>Neo4J </a:t>
            </a:r>
            <a:r>
              <a:rPr lang="ru-RU" sz="3200" dirty="0" smtClean="0"/>
              <a:t>и </a:t>
            </a:r>
            <a:r>
              <a:rPr lang="en-US" sz="3200" dirty="0" err="1" smtClean="0"/>
              <a:t>Sparksee</a:t>
            </a:r>
            <a:endParaRPr lang="en-US" sz="3200" dirty="0" smtClean="0"/>
          </a:p>
          <a:p>
            <a:r>
              <a:rPr lang="ru-RU" sz="3200" dirty="0" smtClean="0"/>
              <a:t>Каких результатов удалось достичь</a:t>
            </a:r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33310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Тестовый стенд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 Xeon E7540 2.0 GHz</a:t>
            </a:r>
          </a:p>
          <a:p>
            <a:r>
              <a:rPr lang="en-US" dirty="0" smtClean="0"/>
              <a:t>64GB DDR3</a:t>
            </a:r>
          </a:p>
          <a:p>
            <a:r>
              <a:rPr lang="en-US" dirty="0" smtClean="0"/>
              <a:t>2x2TB hard drive</a:t>
            </a:r>
          </a:p>
        </p:txBody>
      </p:sp>
    </p:spTree>
    <p:extLst>
      <p:ext uri="{BB962C8B-B14F-4D97-AF65-F5344CB8AC3E}">
        <p14:creationId xmlns:p14="http://schemas.microsoft.com/office/powerpoint/2010/main" val="334947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 и настройки</a:t>
            </a:r>
            <a:r>
              <a:rPr lang="en-US" dirty="0" smtClean="0"/>
              <a:t> Neo4J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80000"/>
            <a:ext cx="8784976" cy="3816424"/>
          </a:xfrm>
        </p:spPr>
        <p:txBody>
          <a:bodyPr/>
          <a:lstStyle/>
          <a:p>
            <a:pPr marL="533399" indent="-457200"/>
            <a:r>
              <a:rPr lang="en-US" sz="3200" dirty="0" smtClean="0"/>
              <a:t>Neo4J 2.1.5 Community Edition</a:t>
            </a:r>
          </a:p>
          <a:p>
            <a:pPr marL="533399" indent="-457200"/>
            <a:r>
              <a:rPr lang="en-US" sz="3200" dirty="0" smtClean="0"/>
              <a:t>Ubuntu 14.04 LTS</a:t>
            </a:r>
          </a:p>
          <a:p>
            <a:pPr marL="533399" indent="-457200"/>
            <a:r>
              <a:rPr lang="en-US" sz="3200" dirty="0" smtClean="0"/>
              <a:t>JVM</a:t>
            </a:r>
            <a:r>
              <a:rPr lang="en-US" sz="3200" dirty="0"/>
              <a:t>: -d64 </a:t>
            </a:r>
            <a:r>
              <a:rPr lang="en-US" sz="3200" dirty="0" smtClean="0"/>
              <a:t>–Xmx40G </a:t>
            </a:r>
            <a:r>
              <a:rPr lang="en-US" sz="3200" dirty="0"/>
              <a:t>-XX:+UseParallelGC</a:t>
            </a:r>
          </a:p>
          <a:p>
            <a:pPr marL="533399" indent="-457200"/>
            <a:r>
              <a:rPr lang="en-US" sz="3200" dirty="0" smtClean="0"/>
              <a:t>Batch insertion </a:t>
            </a:r>
            <a:r>
              <a:rPr lang="en-US" sz="3200" dirty="0"/>
              <a:t>mode</a:t>
            </a:r>
          </a:p>
          <a:p>
            <a:pPr marL="533399" indent="-457200"/>
            <a:r>
              <a:rPr lang="en-US" sz="3200" dirty="0" err="1"/>
              <a:t>Use_memory_mapped_buffers</a:t>
            </a:r>
            <a:endParaRPr lang="en-US" sz="3200" dirty="0"/>
          </a:p>
          <a:p>
            <a:pPr marL="533399" indent="-457200"/>
            <a:r>
              <a:rPr lang="en-US" sz="3200" dirty="0"/>
              <a:t>Cache vertices  2GB, relationships </a:t>
            </a:r>
            <a:r>
              <a:rPr lang="en-US" sz="3200" dirty="0" smtClean="0"/>
              <a:t>18GB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1753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 и настройки</a:t>
            </a:r>
            <a:r>
              <a:rPr lang="en-US" dirty="0"/>
              <a:t> </a:t>
            </a:r>
            <a:r>
              <a:rPr lang="en-US" dirty="0" err="1" smtClean="0"/>
              <a:t>Sparksee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Sparksee 5.1.0 Unlimited licence</a:t>
            </a:r>
          </a:p>
          <a:p>
            <a:r>
              <a:rPr lang="en-US" dirty="0" smtClean="0"/>
              <a:t>Windows Server 2008 x64</a:t>
            </a:r>
          </a:p>
          <a:p>
            <a:r>
              <a:rPr lang="en-US" dirty="0" smtClean="0"/>
              <a:t>.NET API</a:t>
            </a:r>
          </a:p>
          <a:p>
            <a:r>
              <a:rPr lang="en-US" dirty="0" smtClean="0"/>
              <a:t>Cache size 60GB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611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Время импорта </a:t>
            </a:r>
            <a:r>
              <a:rPr lang="ru-RU" dirty="0" smtClean="0"/>
              <a:t>данных</a:t>
            </a:r>
            <a:r>
              <a:rPr lang="en-US" dirty="0" smtClean="0"/>
              <a:t> (</a:t>
            </a:r>
            <a:r>
              <a:rPr lang="ru-RU" dirty="0" smtClean="0"/>
              <a:t>ч</a:t>
            </a:r>
            <a:r>
              <a:rPr lang="en-US" dirty="0" smtClean="0"/>
              <a:t>)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817135"/>
              </p:ext>
            </p:extLst>
          </p:nvPr>
        </p:nvGraphicFramePr>
        <p:xfrm>
          <a:off x="251520" y="987574"/>
          <a:ext cx="8642350" cy="3816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844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обработки графа (с)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148984"/>
              </p:ext>
            </p:extLst>
          </p:nvPr>
        </p:nvGraphicFramePr>
        <p:xfrm>
          <a:off x="395536" y="987574"/>
          <a:ext cx="8136904" cy="3312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57973" y="437195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000" noProof="0" dirty="0" smtClean="0">
                <a:latin typeface="Bandera Pro Light"/>
                <a:cs typeface="+mn-cs"/>
              </a:rPr>
              <a:t>~</a:t>
            </a:r>
            <a:r>
              <a:rPr lang="ru-RU" sz="2000" noProof="0" dirty="0" smtClean="0">
                <a:latin typeface="Bandera Pro Light"/>
                <a:cs typeface="+mn-cs"/>
              </a:rPr>
              <a:t>1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Bandera Pro Light"/>
                <a:cs typeface="+mn-cs"/>
              </a:rPr>
              <a:t>0</a:t>
            </a:r>
            <a:r>
              <a:rPr lang="ru-RU" sz="2000" dirty="0" smtClean="0">
                <a:latin typeface="Bandera Pro Light"/>
                <a:cs typeface="+mn-cs"/>
              </a:rPr>
              <a:t> </a:t>
            </a:r>
            <a:r>
              <a:rPr lang="ru-RU" sz="2000" dirty="0" smtClean="0">
                <a:latin typeface="Bandera Pro Light"/>
                <a:cs typeface="+mn-cs"/>
              </a:rPr>
              <a:t>миллионов вершин и </a:t>
            </a:r>
            <a:r>
              <a:rPr lang="en-US" sz="2000" dirty="0" smtClean="0">
                <a:latin typeface="Bandera Pro Light"/>
                <a:cs typeface="+mn-cs"/>
              </a:rPr>
              <a:t>~</a:t>
            </a:r>
            <a:r>
              <a:rPr lang="ru-RU" sz="2000" dirty="0">
                <a:latin typeface="Bandera Pro Light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Bandera Pro Light"/>
                <a:cs typeface="+mn-cs"/>
              </a:rPr>
              <a:t>00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Bandera Pro Light"/>
                <a:cs typeface="+mn-cs"/>
              </a:rPr>
              <a:t> </a:t>
            </a:r>
            <a:r>
              <a:rPr kumimoji="0" lang="ru-RU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Bandera Pro Light"/>
                <a:cs typeface="+mn-cs"/>
              </a:rPr>
              <a:t>миллионов ребер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Bandera Pro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381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Время обработки </a:t>
            </a:r>
            <a:r>
              <a:rPr lang="ru-RU" dirty="0" smtClean="0"/>
              <a:t>графа (с)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57959"/>
              </p:ext>
            </p:extLst>
          </p:nvPr>
        </p:nvGraphicFramePr>
        <p:xfrm>
          <a:off x="250825" y="1079500"/>
          <a:ext cx="8642350" cy="3148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57973" y="437195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000" noProof="0" dirty="0" smtClean="0">
                <a:latin typeface="Bandera Pro Light"/>
                <a:cs typeface="+mn-cs"/>
              </a:rPr>
              <a:t>~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Bandera Pro Light"/>
                <a:cs typeface="+mn-cs"/>
              </a:rPr>
              <a:t>50</a:t>
            </a:r>
            <a:r>
              <a:rPr lang="ru-RU" sz="2000" dirty="0">
                <a:latin typeface="Bandera Pro Light"/>
                <a:cs typeface="+mn-cs"/>
              </a:rPr>
              <a:t> </a:t>
            </a:r>
            <a:r>
              <a:rPr lang="ru-RU" sz="2000" dirty="0" smtClean="0">
                <a:latin typeface="Bandera Pro Light"/>
                <a:cs typeface="+mn-cs"/>
              </a:rPr>
              <a:t>миллионов вершин и </a:t>
            </a:r>
            <a:r>
              <a:rPr lang="en-US" sz="2000" dirty="0" smtClean="0">
                <a:latin typeface="Bandera Pro Light"/>
                <a:cs typeface="+mn-cs"/>
              </a:rPr>
              <a:t>~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Bandera Pro Light"/>
                <a:cs typeface="+mn-cs"/>
              </a:rPr>
              <a:t>500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Bandera Pro Light"/>
                <a:cs typeface="+mn-cs"/>
              </a:rPr>
              <a:t> </a:t>
            </a:r>
            <a:r>
              <a:rPr kumimoji="0" lang="ru-RU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Bandera Pro Light"/>
                <a:cs typeface="+mn-cs"/>
              </a:rPr>
              <a:t>миллионов ребер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Bandera Pro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816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Sparksee</a:t>
            </a:r>
            <a:r>
              <a:rPr lang="en-US" dirty="0"/>
              <a:t> </a:t>
            </a:r>
            <a:r>
              <a:rPr lang="ru-RU" dirty="0"/>
              <a:t>производительнее </a:t>
            </a:r>
            <a:r>
              <a:rPr lang="en-US" dirty="0" smtClean="0"/>
              <a:t>Neo4J</a:t>
            </a:r>
            <a:endParaRPr lang="ru-RU" dirty="0" smtClean="0"/>
          </a:p>
          <a:p>
            <a:r>
              <a:rPr lang="ru-RU" dirty="0" smtClean="0"/>
              <a:t>Высокая производительность </a:t>
            </a:r>
            <a:r>
              <a:rPr lang="ru-RU" dirty="0" err="1" smtClean="0"/>
              <a:t>графовых</a:t>
            </a:r>
            <a:r>
              <a:rPr lang="ru-RU" dirty="0" smtClean="0"/>
              <a:t> БД ограничивается размером памяти</a:t>
            </a:r>
          </a:p>
          <a:p>
            <a:r>
              <a:rPr lang="ru-RU" dirty="0" smtClean="0"/>
              <a:t>Графы размером больше 1 млрд вершин не получится обработать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314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347614"/>
            <a:ext cx="8640960" cy="1800200"/>
          </a:xfrm>
        </p:spPr>
        <p:txBody>
          <a:bodyPr/>
          <a:lstStyle/>
          <a:p>
            <a:pPr algn="ctr"/>
            <a:r>
              <a:rPr lang="ru-RU" sz="6600" dirty="0" smtClean="0"/>
              <a:t>Спасибо </a:t>
            </a:r>
            <a:br>
              <a:rPr lang="ru-RU" sz="6600" dirty="0" smtClean="0"/>
            </a:br>
            <a:r>
              <a:rPr lang="ru-RU" sz="6600" dirty="0" smtClean="0"/>
              <a:t>за </a:t>
            </a:r>
            <a:br>
              <a:rPr lang="ru-RU" sz="6600" dirty="0" smtClean="0"/>
            </a:br>
            <a:r>
              <a:rPr lang="ru-RU" sz="6600" dirty="0" smtClean="0"/>
              <a:t>внимание!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381716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251520" y="252000"/>
            <a:ext cx="8229600" cy="696913"/>
          </a:xfrm>
        </p:spPr>
        <p:txBody>
          <a:bodyPr/>
          <a:lstStyle/>
          <a:p>
            <a:pPr algn="l" eaLnBrk="1" hangingPunct="1"/>
            <a:r>
              <a:rPr lang="ru-RU" b="1" dirty="0" smtClean="0"/>
              <a:t>Графы везде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327076"/>
            <a:ext cx="8640960" cy="3332906"/>
          </a:xfrm>
        </p:spPr>
        <p:txBody>
          <a:bodyPr/>
          <a:lstStyle/>
          <a:p>
            <a:pPr marL="0" indent="0">
              <a:buNone/>
            </a:pPr>
            <a:r>
              <a:rPr lang="ru-RU" sz="2400" b="1" dirty="0" smtClean="0"/>
              <a:t>Применяются</a:t>
            </a:r>
            <a:r>
              <a:rPr lang="ru-RU" sz="2400" dirty="0" smtClean="0"/>
              <a:t> </a:t>
            </a:r>
            <a:r>
              <a:rPr lang="ru-RU" sz="2400" b="1" dirty="0" smtClean="0"/>
              <a:t>во многих сферах</a:t>
            </a:r>
            <a:r>
              <a:rPr lang="ru-RU" sz="2400" dirty="0" smtClean="0"/>
              <a:t>: </a:t>
            </a:r>
          </a:p>
          <a:p>
            <a:r>
              <a:rPr lang="ru-RU" sz="2400" dirty="0" smtClean="0"/>
              <a:t>веб-ссылки</a:t>
            </a:r>
            <a:r>
              <a:rPr lang="en-US" sz="2400" dirty="0" smtClean="0"/>
              <a:t>;</a:t>
            </a:r>
            <a:r>
              <a:rPr lang="ru-RU" sz="2400" dirty="0" smtClean="0"/>
              <a:t> </a:t>
            </a:r>
          </a:p>
          <a:p>
            <a:r>
              <a:rPr lang="ru-RU" sz="2400" dirty="0" smtClean="0"/>
              <a:t>маршруты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r>
              <a:rPr lang="ru-RU" sz="2400" dirty="0" smtClean="0"/>
              <a:t>социальные сети</a:t>
            </a:r>
            <a:r>
              <a:rPr lang="en-US" sz="2400" dirty="0" smtClean="0"/>
              <a:t>;</a:t>
            </a:r>
          </a:p>
          <a:p>
            <a:r>
              <a:rPr lang="ru-RU" sz="2400" dirty="0" smtClean="0"/>
              <a:t>и т.д.</a:t>
            </a:r>
          </a:p>
          <a:p>
            <a:pPr marL="0" indent="0">
              <a:buNone/>
            </a:pPr>
            <a:r>
              <a:rPr lang="ru-RU" sz="2400" b="1" dirty="0" smtClean="0"/>
              <a:t>Имеют</a:t>
            </a:r>
            <a:r>
              <a:rPr lang="ru-RU" sz="2400" dirty="0" smtClean="0"/>
              <a:t> </a:t>
            </a:r>
            <a:r>
              <a:rPr lang="ru-RU" sz="2400" b="1" dirty="0" smtClean="0"/>
              <a:t>очень большой объем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b="1" dirty="0" smtClean="0"/>
              <a:t>Сложность в анализе графа</a:t>
            </a:r>
            <a:r>
              <a:rPr lang="ru-RU" sz="2400" dirty="0" smtClean="0"/>
              <a:t>, а не в хранении.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410"/>
            <a:ext cx="3995936" cy="36326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Графовое</a:t>
            </a:r>
            <a:r>
              <a:rPr lang="ru-RU" dirty="0" smtClean="0"/>
              <a:t> хранилище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15" y="1131590"/>
            <a:ext cx="6696745" cy="354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0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Решаемые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75606"/>
            <a:ext cx="8640960" cy="3147934"/>
          </a:xfrm>
        </p:spPr>
        <p:txBody>
          <a:bodyPr/>
          <a:lstStyle/>
          <a:p>
            <a:r>
              <a:rPr lang="ru-RU" sz="2800" dirty="0" smtClean="0"/>
              <a:t>Загрузка графа </a:t>
            </a:r>
          </a:p>
          <a:p>
            <a:r>
              <a:rPr lang="ru-RU" sz="2800" dirty="0" smtClean="0"/>
              <a:t>Выполнение аналитической операции</a:t>
            </a:r>
            <a:endParaRPr lang="ru-RU" sz="2800" dirty="0"/>
          </a:p>
          <a:p>
            <a:r>
              <a:rPr lang="ru-RU" sz="2800" dirty="0" smtClean="0"/>
              <a:t>Догрузка новых данных, в случае их появления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8375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Аналитические </a:t>
            </a:r>
            <a:r>
              <a:rPr lang="ru-RU" dirty="0"/>
              <a:t>задачи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179512" y="1131590"/>
            <a:ext cx="8640960" cy="3816424"/>
          </a:xfrm>
        </p:spPr>
        <p:txBody>
          <a:bodyPr/>
          <a:lstStyle/>
          <a:p>
            <a:pPr lvl="0"/>
            <a:r>
              <a:rPr lang="ru-RU" sz="2800" dirty="0"/>
              <a:t>П</a:t>
            </a:r>
            <a:r>
              <a:rPr lang="ru-RU" sz="2800" dirty="0" smtClean="0"/>
              <a:t>олучить </a:t>
            </a:r>
            <a:r>
              <a:rPr lang="ru-RU" sz="2800" dirty="0"/>
              <a:t>всех соседей </a:t>
            </a:r>
            <a:r>
              <a:rPr lang="ru-RU" sz="2800" dirty="0" smtClean="0"/>
              <a:t>вершины (</a:t>
            </a:r>
            <a:r>
              <a:rPr lang="en-US" sz="2800" dirty="0" smtClean="0"/>
              <a:t>Neighbors</a:t>
            </a:r>
            <a:r>
              <a:rPr lang="ru-RU" sz="2800" dirty="0" smtClean="0"/>
              <a:t>)</a:t>
            </a:r>
            <a:endParaRPr lang="ru-RU" sz="2800" dirty="0"/>
          </a:p>
          <a:p>
            <a:pPr lvl="0"/>
            <a:r>
              <a:rPr lang="ru-RU" sz="2800" dirty="0"/>
              <a:t>В</a:t>
            </a:r>
            <a:r>
              <a:rPr lang="ru-RU" sz="2800" dirty="0" smtClean="0"/>
              <a:t>ыполнить </a:t>
            </a:r>
            <a:r>
              <a:rPr lang="ru-RU" sz="2800" dirty="0"/>
              <a:t>обход графа (</a:t>
            </a:r>
            <a:r>
              <a:rPr lang="en-US" sz="2800" dirty="0"/>
              <a:t>BFS</a:t>
            </a:r>
            <a:r>
              <a:rPr lang="ru-RU" sz="2800" dirty="0"/>
              <a:t>)</a:t>
            </a:r>
          </a:p>
          <a:p>
            <a:pPr lvl="0"/>
            <a:r>
              <a:rPr lang="ru-RU" sz="2800" dirty="0" smtClean="0"/>
              <a:t>Найти кратчайший </a:t>
            </a:r>
            <a:r>
              <a:rPr lang="ru-RU" sz="2800" dirty="0"/>
              <a:t>путь </a:t>
            </a:r>
            <a:r>
              <a:rPr lang="en-US" sz="2400" dirty="0" smtClean="0"/>
              <a:t>(Shortest path)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1333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Наиболее распространенная</a:t>
            </a:r>
          </a:p>
          <a:p>
            <a:r>
              <a:rPr lang="ru-RU" dirty="0" smtClean="0"/>
              <a:t>Развитое сообщество</a:t>
            </a:r>
          </a:p>
          <a:p>
            <a:r>
              <a:rPr lang="ru-RU" dirty="0" smtClean="0"/>
              <a:t>Высокая функциональность</a:t>
            </a:r>
          </a:p>
          <a:p>
            <a:r>
              <a:rPr lang="ru-RU" dirty="0" smtClean="0"/>
              <a:t>Может быть как серверным приложением, так и встраиваемым</a:t>
            </a:r>
          </a:p>
          <a:p>
            <a:r>
              <a:rPr lang="ru-RU" dirty="0" smtClean="0"/>
              <a:t>Есть бесплатная версия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617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</a:t>
            </a:r>
            <a:r>
              <a:rPr lang="en-US" dirty="0" smtClean="0"/>
              <a:t>Neo4J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операции только внутри транзакции – правильно и надежно, но медленно и ест много оперативной памяти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Объекты – вершины, ребра и атрибуты. Доступ к ним только по внутреннему идентификатору.</a:t>
            </a:r>
            <a:endParaRPr lang="en-US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5074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BatchInserter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Быстрый импорт</a:t>
            </a:r>
          </a:p>
          <a:p>
            <a:r>
              <a:rPr lang="ru-RU" dirty="0" smtClean="0"/>
              <a:t>НЕ отказоустойчивый</a:t>
            </a:r>
          </a:p>
          <a:p>
            <a:r>
              <a:rPr lang="ru-RU" dirty="0" smtClean="0"/>
              <a:t>НЕ </a:t>
            </a:r>
            <a:r>
              <a:rPr lang="ru-RU" dirty="0" err="1" smtClean="0"/>
              <a:t>потокобезопасный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0138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Шаблон HL++ 2014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schemeClr val="bg1">
                <a:lumMod val="65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Шаблон HL++ 2014.potx" id="{8695006E-AED9-46F2-870F-6794A45C24BC}" vid="{01DC9245-C6FF-4B9A-8411-39F575BBBC9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HL++ 2014</Template>
  <TotalTime>4167</TotalTime>
  <Words>509</Words>
  <Application>Microsoft Office PowerPoint</Application>
  <PresentationFormat>Экран (16:9)</PresentationFormat>
  <Paragraphs>134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Шаблон HL++ 2014</vt:lpstr>
      <vt:lpstr>Как мы храним большой социальный граф</vt:lpstr>
      <vt:lpstr>План доклада</vt:lpstr>
      <vt:lpstr>Графы везде</vt:lpstr>
      <vt:lpstr>Графовое хранилище</vt:lpstr>
      <vt:lpstr>Решаемые задачи</vt:lpstr>
      <vt:lpstr>Аналитические задачи</vt:lpstr>
      <vt:lpstr>Neo4J</vt:lpstr>
      <vt:lpstr>Особенности Neo4J</vt:lpstr>
      <vt:lpstr>BatchInserter</vt:lpstr>
      <vt:lpstr>Индексирование</vt:lpstr>
      <vt:lpstr>Memory mapped cache</vt:lpstr>
      <vt:lpstr>Размеры объектов на диске</vt:lpstr>
      <vt:lpstr>Настройки memory mapped cache</vt:lpstr>
      <vt:lpstr>Object cache</vt:lpstr>
      <vt:lpstr>Типы Object cache</vt:lpstr>
      <vt:lpstr>Sparksee (в прошлом DEX)</vt:lpstr>
      <vt:lpstr>Особенности Sparksee</vt:lpstr>
      <vt:lpstr>Настройки Sparksee</vt:lpstr>
      <vt:lpstr>Sparksee cache</vt:lpstr>
      <vt:lpstr>Тестовый стенд</vt:lpstr>
      <vt:lpstr>ПО и настройки Neo4J</vt:lpstr>
      <vt:lpstr>ПО и настройки Sparksee</vt:lpstr>
      <vt:lpstr>Время импорта данных (ч)</vt:lpstr>
      <vt:lpstr>Время обработки графа (с)</vt:lpstr>
      <vt:lpstr>Время обработки графа (с)</vt:lpstr>
      <vt:lpstr>Выводы</vt:lpstr>
      <vt:lpstr>Спасибо  за  внимание!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мы храним большой социальный граф</dc:title>
  <dc:creator>Max</dc:creator>
  <cp:lastModifiedBy>Windows User</cp:lastModifiedBy>
  <cp:revision>127</cp:revision>
  <dcterms:created xsi:type="dcterms:W3CDTF">2014-10-25T09:06:31Z</dcterms:created>
  <dcterms:modified xsi:type="dcterms:W3CDTF">2014-10-30T21:08:06Z</dcterms:modified>
</cp:coreProperties>
</file>