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99" r:id="rId3"/>
    <p:sldId id="264" r:id="rId4"/>
    <p:sldId id="265" r:id="rId5"/>
    <p:sldId id="300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89" r:id="rId29"/>
    <p:sldId id="290" r:id="rId30"/>
    <p:sldId id="298" r:id="rId31"/>
    <p:sldId id="292" r:id="rId32"/>
    <p:sldId id="293" r:id="rId33"/>
    <p:sldId id="294" r:id="rId34"/>
    <p:sldId id="295" r:id="rId35"/>
    <p:sldId id="296" r:id="rId36"/>
    <p:sldId id="297" r:id="rId37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2969" autoAdjust="0"/>
  </p:normalViewPr>
  <p:slideViewPr>
    <p:cSldViewPr>
      <p:cViewPr>
        <p:scale>
          <a:sx n="75" d="100"/>
          <a:sy n="75" d="100"/>
        </p:scale>
        <p:origin x="1716" y="9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82E24-BB6E-4EC6-AA9B-9D7C3089EEE8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3F19C2-78AF-43BF-A1AB-672925E18B20}">
      <dgm:prSet/>
      <dgm:spPr/>
      <dgm:t>
        <a:bodyPr/>
        <a:lstStyle/>
        <a:p>
          <a:pPr rtl="0"/>
          <a:r>
            <a:rPr lang="ru-RU" dirty="0" smtClean="0">
              <a:latin typeface="Bandera Pro" pitchFamily="18" charset="0"/>
            </a:rPr>
            <a:t>Задача</a:t>
          </a:r>
          <a:endParaRPr lang="en-US" dirty="0">
            <a:latin typeface="Bandera Pro" pitchFamily="18" charset="0"/>
          </a:endParaRPr>
        </a:p>
      </dgm:t>
    </dgm:pt>
    <dgm:pt modelId="{93F086B8-4CFA-4903-9DAE-8BD86F5ADCF6}" type="parTrans" cxnId="{B6B12EBC-4899-433F-9F2F-8B6BE3745809}">
      <dgm:prSet/>
      <dgm:spPr/>
      <dgm:t>
        <a:bodyPr/>
        <a:lstStyle/>
        <a:p>
          <a:endParaRPr lang="en-US"/>
        </a:p>
      </dgm:t>
    </dgm:pt>
    <dgm:pt modelId="{98AD4010-9F84-4B52-9F21-6432A4465CB5}" type="sibTrans" cxnId="{B6B12EBC-4899-433F-9F2F-8B6BE3745809}">
      <dgm:prSet/>
      <dgm:spPr/>
      <dgm:t>
        <a:bodyPr/>
        <a:lstStyle/>
        <a:p>
          <a:endParaRPr lang="en-US"/>
        </a:p>
      </dgm:t>
    </dgm:pt>
    <dgm:pt modelId="{448484F0-EBD9-4026-8565-CF8506594737}">
      <dgm:prSet/>
      <dgm:spPr/>
      <dgm:t>
        <a:bodyPr/>
        <a:lstStyle/>
        <a:p>
          <a:pPr rtl="0"/>
          <a:r>
            <a:rPr lang="ru-RU" dirty="0" smtClean="0">
              <a:latin typeface="Bandera Pro" pitchFamily="18" charset="0"/>
            </a:rPr>
            <a:t>Архитектура</a:t>
          </a:r>
          <a:endParaRPr lang="en-US" dirty="0">
            <a:latin typeface="Bandera Pro" pitchFamily="18" charset="0"/>
          </a:endParaRPr>
        </a:p>
      </dgm:t>
    </dgm:pt>
    <dgm:pt modelId="{4C87DAAB-74FB-4601-8CD0-30F9905E0A8C}" type="parTrans" cxnId="{A5D34C44-A02B-4F99-A3EE-751BDA10BA9A}">
      <dgm:prSet/>
      <dgm:spPr/>
      <dgm:t>
        <a:bodyPr/>
        <a:lstStyle/>
        <a:p>
          <a:endParaRPr lang="en-US"/>
        </a:p>
      </dgm:t>
    </dgm:pt>
    <dgm:pt modelId="{F1234144-C058-4582-9B43-C074EAC6BF81}" type="sibTrans" cxnId="{A5D34C44-A02B-4F99-A3EE-751BDA10BA9A}">
      <dgm:prSet/>
      <dgm:spPr/>
      <dgm:t>
        <a:bodyPr/>
        <a:lstStyle/>
        <a:p>
          <a:endParaRPr lang="en-US"/>
        </a:p>
      </dgm:t>
    </dgm:pt>
    <dgm:pt modelId="{9E5DA577-1ECB-4751-BBC4-CBA7006F7E76}">
      <dgm:prSet/>
      <dgm:spPr/>
      <dgm:t>
        <a:bodyPr/>
        <a:lstStyle/>
        <a:p>
          <a:pPr rtl="0"/>
          <a:r>
            <a:rPr lang="ru-RU" dirty="0" smtClean="0">
              <a:latin typeface="Bandera Pro" pitchFamily="18" charset="0"/>
            </a:rPr>
            <a:t>Дизайн</a:t>
          </a:r>
          <a:endParaRPr lang="en-US" dirty="0">
            <a:latin typeface="Bandera Pro" pitchFamily="18" charset="0"/>
          </a:endParaRPr>
        </a:p>
      </dgm:t>
    </dgm:pt>
    <dgm:pt modelId="{3253797B-10EA-413E-9C0F-C30004D63D48}" type="parTrans" cxnId="{4D9E3C10-EA98-44DB-BD82-FB52F71FC790}">
      <dgm:prSet/>
      <dgm:spPr/>
      <dgm:t>
        <a:bodyPr/>
        <a:lstStyle/>
        <a:p>
          <a:endParaRPr lang="en-US"/>
        </a:p>
      </dgm:t>
    </dgm:pt>
    <dgm:pt modelId="{B69A0DD4-9A3C-43AC-8506-6AA160E5204F}" type="sibTrans" cxnId="{4D9E3C10-EA98-44DB-BD82-FB52F71FC790}">
      <dgm:prSet/>
      <dgm:spPr/>
      <dgm:t>
        <a:bodyPr/>
        <a:lstStyle/>
        <a:p>
          <a:endParaRPr lang="en-US"/>
        </a:p>
      </dgm:t>
    </dgm:pt>
    <dgm:pt modelId="{B83941C0-5D73-4000-AE11-64DD0B5D61B0}">
      <dgm:prSet/>
      <dgm:spPr/>
      <dgm:t>
        <a:bodyPr/>
        <a:lstStyle/>
        <a:p>
          <a:pPr rtl="0"/>
          <a:r>
            <a:rPr lang="ru-RU" dirty="0" smtClean="0">
              <a:latin typeface="Bandera Pro" pitchFamily="18" charset="0"/>
            </a:rPr>
            <a:t>Истории успеха</a:t>
          </a:r>
          <a:endParaRPr lang="en-US" dirty="0">
            <a:latin typeface="Bandera Pro" pitchFamily="18" charset="0"/>
          </a:endParaRPr>
        </a:p>
      </dgm:t>
    </dgm:pt>
    <dgm:pt modelId="{F7E5375F-2C17-48C9-BE2C-287B98791BB4}" type="parTrans" cxnId="{54C93E71-5387-4E65-A94C-2B5DEB43684B}">
      <dgm:prSet/>
      <dgm:spPr/>
      <dgm:t>
        <a:bodyPr/>
        <a:lstStyle/>
        <a:p>
          <a:endParaRPr lang="en-US"/>
        </a:p>
      </dgm:t>
    </dgm:pt>
    <dgm:pt modelId="{FBF6D269-F309-45C0-BC4F-F5280A63C558}" type="sibTrans" cxnId="{54C93E71-5387-4E65-A94C-2B5DEB43684B}">
      <dgm:prSet/>
      <dgm:spPr/>
      <dgm:t>
        <a:bodyPr/>
        <a:lstStyle/>
        <a:p>
          <a:endParaRPr lang="en-US"/>
        </a:p>
      </dgm:t>
    </dgm:pt>
    <dgm:pt modelId="{6E5C0A16-1A82-4082-A604-1420A8D7A12B}" type="pres">
      <dgm:prSet presAssocID="{58982E24-BB6E-4EC6-AA9B-9D7C3089EE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3E3E41-9877-457F-B2A2-B424C9653D29}" type="pres">
      <dgm:prSet presAssocID="{2C3F19C2-78AF-43BF-A1AB-672925E18B2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D3F00-5B7A-4F12-A6EA-EC07F5C0D1BA}" type="pres">
      <dgm:prSet presAssocID="{98AD4010-9F84-4B52-9F21-6432A4465CB5}" presName="parTxOnlySpace" presStyleCnt="0"/>
      <dgm:spPr/>
    </dgm:pt>
    <dgm:pt modelId="{EBF946DC-5DF5-4D83-8BAF-D7C57E7A1860}" type="pres">
      <dgm:prSet presAssocID="{448484F0-EBD9-4026-8565-CF850659473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9C77C-F103-405E-85BE-01CF1A14A0F2}" type="pres">
      <dgm:prSet presAssocID="{F1234144-C058-4582-9B43-C074EAC6BF81}" presName="parTxOnlySpace" presStyleCnt="0"/>
      <dgm:spPr/>
    </dgm:pt>
    <dgm:pt modelId="{CB6F26ED-DEB8-4517-82B9-696C97BA5CD2}" type="pres">
      <dgm:prSet presAssocID="{9E5DA577-1ECB-4751-BBC4-CBA7006F7E7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16520-BA97-4F83-A48A-E64052AE5F7A}" type="pres">
      <dgm:prSet presAssocID="{B69A0DD4-9A3C-43AC-8506-6AA160E5204F}" presName="parTxOnlySpace" presStyleCnt="0"/>
      <dgm:spPr/>
    </dgm:pt>
    <dgm:pt modelId="{3B5CD5FA-4A88-4D4D-8ADB-687708948E0E}" type="pres">
      <dgm:prSet presAssocID="{B83941C0-5D73-4000-AE11-64DD0B5D61B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93E71-5387-4E65-A94C-2B5DEB43684B}" srcId="{58982E24-BB6E-4EC6-AA9B-9D7C3089EEE8}" destId="{B83941C0-5D73-4000-AE11-64DD0B5D61B0}" srcOrd="3" destOrd="0" parTransId="{F7E5375F-2C17-48C9-BE2C-287B98791BB4}" sibTransId="{FBF6D269-F309-45C0-BC4F-F5280A63C558}"/>
    <dgm:cxn modelId="{537162C3-4C78-401D-909C-DDEB0FFF4824}" type="presOf" srcId="{2C3F19C2-78AF-43BF-A1AB-672925E18B20}" destId="{EA3E3E41-9877-457F-B2A2-B424C9653D29}" srcOrd="0" destOrd="0" presId="urn:microsoft.com/office/officeart/2005/8/layout/chevron1"/>
    <dgm:cxn modelId="{4D9E3C10-EA98-44DB-BD82-FB52F71FC790}" srcId="{58982E24-BB6E-4EC6-AA9B-9D7C3089EEE8}" destId="{9E5DA577-1ECB-4751-BBC4-CBA7006F7E76}" srcOrd="2" destOrd="0" parTransId="{3253797B-10EA-413E-9C0F-C30004D63D48}" sibTransId="{B69A0DD4-9A3C-43AC-8506-6AA160E5204F}"/>
    <dgm:cxn modelId="{3F3F10A2-3975-439F-8148-47D1C9DC2E6D}" type="presOf" srcId="{9E5DA577-1ECB-4751-BBC4-CBA7006F7E76}" destId="{CB6F26ED-DEB8-4517-82B9-696C97BA5CD2}" srcOrd="0" destOrd="0" presId="urn:microsoft.com/office/officeart/2005/8/layout/chevron1"/>
    <dgm:cxn modelId="{B6B12EBC-4899-433F-9F2F-8B6BE3745809}" srcId="{58982E24-BB6E-4EC6-AA9B-9D7C3089EEE8}" destId="{2C3F19C2-78AF-43BF-A1AB-672925E18B20}" srcOrd="0" destOrd="0" parTransId="{93F086B8-4CFA-4903-9DAE-8BD86F5ADCF6}" sibTransId="{98AD4010-9F84-4B52-9F21-6432A4465CB5}"/>
    <dgm:cxn modelId="{D0E9D950-320C-47E8-A136-1A026738952E}" type="presOf" srcId="{58982E24-BB6E-4EC6-AA9B-9D7C3089EEE8}" destId="{6E5C0A16-1A82-4082-A604-1420A8D7A12B}" srcOrd="0" destOrd="0" presId="urn:microsoft.com/office/officeart/2005/8/layout/chevron1"/>
    <dgm:cxn modelId="{A5D34C44-A02B-4F99-A3EE-751BDA10BA9A}" srcId="{58982E24-BB6E-4EC6-AA9B-9D7C3089EEE8}" destId="{448484F0-EBD9-4026-8565-CF8506594737}" srcOrd="1" destOrd="0" parTransId="{4C87DAAB-74FB-4601-8CD0-30F9905E0A8C}" sibTransId="{F1234144-C058-4582-9B43-C074EAC6BF81}"/>
    <dgm:cxn modelId="{EFB12C95-7321-47AF-A6B9-7B49D20D0615}" type="presOf" srcId="{B83941C0-5D73-4000-AE11-64DD0B5D61B0}" destId="{3B5CD5FA-4A88-4D4D-8ADB-687708948E0E}" srcOrd="0" destOrd="0" presId="urn:microsoft.com/office/officeart/2005/8/layout/chevron1"/>
    <dgm:cxn modelId="{424261B6-7107-4917-A10C-B6FBABBF0C2B}" type="presOf" srcId="{448484F0-EBD9-4026-8565-CF8506594737}" destId="{EBF946DC-5DF5-4D83-8BAF-D7C57E7A1860}" srcOrd="0" destOrd="0" presId="urn:microsoft.com/office/officeart/2005/8/layout/chevron1"/>
    <dgm:cxn modelId="{8EE9AE93-262A-45F4-8FCD-0A2EDFE590F1}" type="presParOf" srcId="{6E5C0A16-1A82-4082-A604-1420A8D7A12B}" destId="{EA3E3E41-9877-457F-B2A2-B424C9653D29}" srcOrd="0" destOrd="0" presId="urn:microsoft.com/office/officeart/2005/8/layout/chevron1"/>
    <dgm:cxn modelId="{006CF8D7-2C37-4799-9FF4-4CADD9D49C97}" type="presParOf" srcId="{6E5C0A16-1A82-4082-A604-1420A8D7A12B}" destId="{5C7D3F00-5B7A-4F12-A6EA-EC07F5C0D1BA}" srcOrd="1" destOrd="0" presId="urn:microsoft.com/office/officeart/2005/8/layout/chevron1"/>
    <dgm:cxn modelId="{B510005C-D61B-4E8C-B8B8-4C52D1CF6E91}" type="presParOf" srcId="{6E5C0A16-1A82-4082-A604-1420A8D7A12B}" destId="{EBF946DC-5DF5-4D83-8BAF-D7C57E7A1860}" srcOrd="2" destOrd="0" presId="urn:microsoft.com/office/officeart/2005/8/layout/chevron1"/>
    <dgm:cxn modelId="{62192C16-7003-457A-9079-EADA4C5B4C19}" type="presParOf" srcId="{6E5C0A16-1A82-4082-A604-1420A8D7A12B}" destId="{0089C77C-F103-405E-85BE-01CF1A14A0F2}" srcOrd="3" destOrd="0" presId="urn:microsoft.com/office/officeart/2005/8/layout/chevron1"/>
    <dgm:cxn modelId="{5606D2AD-FBAD-4202-A81B-67EBB76329B1}" type="presParOf" srcId="{6E5C0A16-1A82-4082-A604-1420A8D7A12B}" destId="{CB6F26ED-DEB8-4517-82B9-696C97BA5CD2}" srcOrd="4" destOrd="0" presId="urn:microsoft.com/office/officeart/2005/8/layout/chevron1"/>
    <dgm:cxn modelId="{9C20E321-EA6C-4463-9393-3E664656DA89}" type="presParOf" srcId="{6E5C0A16-1A82-4082-A604-1420A8D7A12B}" destId="{03816520-BA97-4F83-A48A-E64052AE5F7A}" srcOrd="5" destOrd="0" presId="urn:microsoft.com/office/officeart/2005/8/layout/chevron1"/>
    <dgm:cxn modelId="{71457540-ADBF-454C-86BC-F1B0658B5A51}" type="presParOf" srcId="{6E5C0A16-1A82-4082-A604-1420A8D7A12B}" destId="{3B5CD5FA-4A88-4D4D-8ADB-687708948E0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BF14F-78FB-40FE-B3D2-A80BC04C26E3}" type="doc">
      <dgm:prSet loTypeId="urn:microsoft.com/office/officeart/2005/8/layout/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8665C5-220C-4BB5-8B1D-A93CA7B09D35}">
      <dgm:prSet phldrT="[Text]"/>
      <dgm:spPr/>
      <dgm:t>
        <a:bodyPr/>
        <a:lstStyle/>
        <a:p>
          <a:r>
            <a:rPr lang="en-US" dirty="0" smtClean="0">
              <a:latin typeface="Bandera Pro" pitchFamily="18" charset="0"/>
            </a:rPr>
            <a:t>UnitTests</a:t>
          </a:r>
          <a:endParaRPr lang="en-US" dirty="0">
            <a:latin typeface="Bandera Pro" pitchFamily="18" charset="0"/>
          </a:endParaRPr>
        </a:p>
      </dgm:t>
    </dgm:pt>
    <dgm:pt modelId="{5F627C5A-CD01-44F9-A70D-915ECC0D27CA}" type="parTrans" cxnId="{9E7D5CDC-89C9-410D-9369-D066CF3C549F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E332F72B-6878-4CDF-8099-EBFC8757EA69}" type="sibTrans" cxnId="{9E7D5CDC-89C9-410D-9369-D066CF3C549F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314AB30E-FDA1-4FA5-B26F-97B9B20037A9}">
      <dgm:prSet phldrT="[Text]"/>
      <dgm:spPr/>
      <dgm:t>
        <a:bodyPr/>
        <a:lstStyle/>
        <a:p>
          <a:r>
            <a:rPr lang="ru-RU" dirty="0" smtClean="0">
              <a:latin typeface="Bandera Pro" pitchFamily="18" charset="0"/>
            </a:rPr>
            <a:t>Рефакторинг</a:t>
          </a:r>
          <a:r>
            <a:rPr lang="en-US" dirty="0" smtClean="0">
              <a:latin typeface="Bandera Pro" pitchFamily="18" charset="0"/>
            </a:rPr>
            <a:t>,</a:t>
          </a:r>
        </a:p>
        <a:p>
          <a:r>
            <a:rPr lang="ru-RU" dirty="0" smtClean="0">
              <a:latin typeface="Bandera Pro" pitchFamily="18" charset="0"/>
            </a:rPr>
            <a:t>профилирование</a:t>
          </a:r>
          <a:endParaRPr lang="en-US" dirty="0">
            <a:latin typeface="Bandera Pro" pitchFamily="18" charset="0"/>
          </a:endParaRPr>
        </a:p>
      </dgm:t>
    </dgm:pt>
    <dgm:pt modelId="{6CDA8004-1BB4-446C-810D-50DC6545586C}" type="parTrans" cxnId="{6194E55F-6087-4212-B06F-3B17341A2CF2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F345293D-B546-4C92-8ED2-A609FB9E4BB0}" type="sibTrans" cxnId="{6194E55F-6087-4212-B06F-3B17341A2CF2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37BB45A9-0F71-46C2-9980-95B75D0DD599}">
      <dgm:prSet phldrT="[Text]"/>
      <dgm:spPr/>
      <dgm:t>
        <a:bodyPr/>
        <a:lstStyle/>
        <a:p>
          <a:r>
            <a:rPr lang="ru-RU" dirty="0" smtClean="0">
              <a:latin typeface="Bandera Pro" pitchFamily="18" charset="0"/>
            </a:rPr>
            <a:t>Автотесты</a:t>
          </a:r>
          <a:endParaRPr lang="en-US" dirty="0">
            <a:latin typeface="Bandera Pro" pitchFamily="18" charset="0"/>
          </a:endParaRPr>
        </a:p>
      </dgm:t>
    </dgm:pt>
    <dgm:pt modelId="{C0E0C33C-3D23-44E0-A2A1-506EBF8C3016}" type="sibTrans" cxnId="{C0575A8A-194C-4A0C-BC32-47D419B346CB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562BF55C-86BC-460E-8CE5-C256AB9BB2D1}" type="parTrans" cxnId="{C0575A8A-194C-4A0C-BC32-47D419B346CB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3788194A-BAFC-4DCD-AD5D-9D15E4E20B97}">
      <dgm:prSet phldrT="[Text]"/>
      <dgm:spPr/>
      <dgm:t>
        <a:bodyPr/>
        <a:lstStyle/>
        <a:p>
          <a:r>
            <a:rPr lang="ru-RU" dirty="0" smtClean="0">
              <a:latin typeface="Bandera Pro" pitchFamily="18" charset="0"/>
            </a:rPr>
            <a:t>Нагрузочные тесты</a:t>
          </a:r>
          <a:endParaRPr lang="en-US" dirty="0">
            <a:latin typeface="Bandera Pro" pitchFamily="18" charset="0"/>
          </a:endParaRPr>
        </a:p>
      </dgm:t>
    </dgm:pt>
    <dgm:pt modelId="{259E6535-186C-4D3D-87BC-3DC1131A9469}" type="sibTrans" cxnId="{226407D9-29CD-4538-A5E9-615A07FE7016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7CE62FF8-C210-47BC-BE7A-30599A8B6B8C}" type="parTrans" cxnId="{226407D9-29CD-4538-A5E9-615A07FE7016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B5E017C3-1964-4D97-B91D-D314AAF06232}">
      <dgm:prSet phldrT="[Text]"/>
      <dgm:spPr/>
      <dgm:t>
        <a:bodyPr/>
        <a:lstStyle/>
        <a:p>
          <a:r>
            <a:rPr lang="ru-RU" dirty="0" smtClean="0">
              <a:latin typeface="Bandera Pro" pitchFamily="18" charset="0"/>
            </a:rPr>
            <a:t>Разработка</a:t>
          </a:r>
          <a:endParaRPr lang="en-US" dirty="0">
            <a:latin typeface="Bandera Pro" pitchFamily="18" charset="0"/>
          </a:endParaRPr>
        </a:p>
      </dgm:t>
    </dgm:pt>
    <dgm:pt modelId="{A88FE250-1F35-4AD4-95C6-2E1D8C9EA5B4}" type="parTrans" cxnId="{2B1AD720-57B2-431A-9550-E3CC5D9E55FC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D2921032-92B3-4ABE-B471-042BEADF5CF5}" type="sibTrans" cxnId="{2B1AD720-57B2-431A-9550-E3CC5D9E55FC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489EC809-D9A3-4F7B-A9E2-77838A8A5B51}">
      <dgm:prSet phldrT="[Text]"/>
      <dgm:spPr/>
      <dgm:t>
        <a:bodyPr/>
        <a:lstStyle/>
        <a:p>
          <a:r>
            <a:rPr lang="en-US" dirty="0" smtClean="0">
              <a:latin typeface="Bandera Pro" pitchFamily="18" charset="0"/>
            </a:rPr>
            <a:t>CodeReview</a:t>
          </a:r>
          <a:endParaRPr lang="en-US" dirty="0">
            <a:latin typeface="Bandera Pro" pitchFamily="18" charset="0"/>
          </a:endParaRPr>
        </a:p>
      </dgm:t>
    </dgm:pt>
    <dgm:pt modelId="{68BE84CF-2810-49B9-B36C-8F8F80D8E6D9}" type="parTrans" cxnId="{FF6E62C8-809B-4CDB-AD67-6598701920D4}">
      <dgm:prSet/>
      <dgm:spPr/>
      <dgm:t>
        <a:bodyPr/>
        <a:lstStyle/>
        <a:p>
          <a:endParaRPr lang="en-US">
            <a:latin typeface="Bandera Pro" pitchFamily="18" charset="0"/>
          </a:endParaRPr>
        </a:p>
      </dgm:t>
    </dgm:pt>
    <dgm:pt modelId="{A4789F1A-D0A2-4D6D-BF90-CB9C987EDF9E}" type="sibTrans" cxnId="{FF6E62C8-809B-4CDB-AD67-6598701920D4}">
      <dgm:prSet/>
      <dgm:spPr/>
      <dgm:t>
        <a:bodyPr/>
        <a:lstStyle/>
        <a:p>
          <a:endParaRPr lang="en-US" dirty="0">
            <a:latin typeface="Bandera Pro" pitchFamily="18" charset="0"/>
          </a:endParaRPr>
        </a:p>
      </dgm:t>
    </dgm:pt>
    <dgm:pt modelId="{2E05E502-D3B4-4C27-A480-7EF89CC275F3}" type="pres">
      <dgm:prSet presAssocID="{462BF14F-78FB-40FE-B3D2-A80BC04C26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A6246B-EAEC-4635-B25D-B1C48D8F4CEA}" type="pres">
      <dgm:prSet presAssocID="{B5E017C3-1964-4D97-B91D-D314AAF062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D4AF8-34B2-41A6-AD3D-02B5F295D5D9}" type="pres">
      <dgm:prSet presAssocID="{D2921032-92B3-4ABE-B471-042BEADF5CF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B1E72B2-1448-457D-BE7C-808BE897A85F}" type="pres">
      <dgm:prSet presAssocID="{D2921032-92B3-4ABE-B471-042BEADF5CF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091650C-DA44-4FC7-91FD-78FA0767A02D}" type="pres">
      <dgm:prSet presAssocID="{9C8665C5-220C-4BB5-8B1D-A93CA7B09D3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ADF6-EBD1-486B-ACCE-A845D7EFCED5}" type="pres">
      <dgm:prSet presAssocID="{E332F72B-6878-4CDF-8099-EBFC8757EA69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E8AC0B8-27E9-4CC4-BB2F-03864E702DCC}" type="pres">
      <dgm:prSet presAssocID="{E332F72B-6878-4CDF-8099-EBFC8757EA69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C697708-400E-4322-99EB-3721F984AC15}" type="pres">
      <dgm:prSet presAssocID="{489EC809-D9A3-4F7B-A9E2-77838A8A5B5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01C7F-F945-4D28-8CCA-C7FB2A8AB190}" type="pres">
      <dgm:prSet presAssocID="{A4789F1A-D0A2-4D6D-BF90-CB9C987EDF9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0DA8AC8-B872-49E3-9487-D5F189092AEB}" type="pres">
      <dgm:prSet presAssocID="{A4789F1A-D0A2-4D6D-BF90-CB9C987EDF9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F9EA6DD-31BB-4740-9662-7DF178C74279}" type="pres">
      <dgm:prSet presAssocID="{37BB45A9-0F71-46C2-9980-95B75D0DD59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B79D9-E55C-448B-A76F-C5082141D300}" type="pres">
      <dgm:prSet presAssocID="{C0E0C33C-3D23-44E0-A2A1-506EBF8C301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B3BC4C1-87E2-41C2-A456-1AE3BCF7769A}" type="pres">
      <dgm:prSet presAssocID="{C0E0C33C-3D23-44E0-A2A1-506EBF8C301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1476D80-A775-4292-88B6-0D037B215015}" type="pres">
      <dgm:prSet presAssocID="{3788194A-BAFC-4DCD-AD5D-9D15E4E20B9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23149-F523-48DE-ACE9-A74E2F29E315}" type="pres">
      <dgm:prSet presAssocID="{259E6535-186C-4D3D-87BC-3DC1131A946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281B789-05CD-4D6F-8968-2ED1CDD2AC60}" type="pres">
      <dgm:prSet presAssocID="{259E6535-186C-4D3D-87BC-3DC1131A946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6F5E7C2-9195-4051-80A3-D5A316CACC8A}" type="pres">
      <dgm:prSet presAssocID="{314AB30E-FDA1-4FA5-B26F-97B9B20037A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496B4A-5B72-42C7-90F9-E0F1E66C0629}" type="presOf" srcId="{259E6535-186C-4D3D-87BC-3DC1131A9469}" destId="{0281B789-05CD-4D6F-8968-2ED1CDD2AC60}" srcOrd="1" destOrd="0" presId="urn:microsoft.com/office/officeart/2005/8/layout/process5"/>
    <dgm:cxn modelId="{37E6A876-DDEA-4608-8221-DA14A9E81227}" type="presOf" srcId="{462BF14F-78FB-40FE-B3D2-A80BC04C26E3}" destId="{2E05E502-D3B4-4C27-A480-7EF89CC275F3}" srcOrd="0" destOrd="0" presId="urn:microsoft.com/office/officeart/2005/8/layout/process5"/>
    <dgm:cxn modelId="{B5DC4933-59B0-40BD-8B9A-8AD8A6974D9D}" type="presOf" srcId="{9C8665C5-220C-4BB5-8B1D-A93CA7B09D35}" destId="{D091650C-DA44-4FC7-91FD-78FA0767A02D}" srcOrd="0" destOrd="0" presId="urn:microsoft.com/office/officeart/2005/8/layout/process5"/>
    <dgm:cxn modelId="{34C6C6A7-6865-4723-8781-693784251BE6}" type="presOf" srcId="{A4789F1A-D0A2-4D6D-BF90-CB9C987EDF9E}" destId="{90DA8AC8-B872-49E3-9487-D5F189092AEB}" srcOrd="1" destOrd="0" presId="urn:microsoft.com/office/officeart/2005/8/layout/process5"/>
    <dgm:cxn modelId="{FF6E62C8-809B-4CDB-AD67-6598701920D4}" srcId="{462BF14F-78FB-40FE-B3D2-A80BC04C26E3}" destId="{489EC809-D9A3-4F7B-A9E2-77838A8A5B51}" srcOrd="2" destOrd="0" parTransId="{68BE84CF-2810-49B9-B36C-8F8F80D8E6D9}" sibTransId="{A4789F1A-D0A2-4D6D-BF90-CB9C987EDF9E}"/>
    <dgm:cxn modelId="{1496BE63-721D-4D02-9056-F42684A62F40}" type="presOf" srcId="{314AB30E-FDA1-4FA5-B26F-97B9B20037A9}" destId="{76F5E7C2-9195-4051-80A3-D5A316CACC8A}" srcOrd="0" destOrd="0" presId="urn:microsoft.com/office/officeart/2005/8/layout/process5"/>
    <dgm:cxn modelId="{9E7D5CDC-89C9-410D-9369-D066CF3C549F}" srcId="{462BF14F-78FB-40FE-B3D2-A80BC04C26E3}" destId="{9C8665C5-220C-4BB5-8B1D-A93CA7B09D35}" srcOrd="1" destOrd="0" parTransId="{5F627C5A-CD01-44F9-A70D-915ECC0D27CA}" sibTransId="{E332F72B-6878-4CDF-8099-EBFC8757EA69}"/>
    <dgm:cxn modelId="{1559C809-FCE4-4335-B520-6ADA835248E7}" type="presOf" srcId="{37BB45A9-0F71-46C2-9980-95B75D0DD599}" destId="{3F9EA6DD-31BB-4740-9662-7DF178C74279}" srcOrd="0" destOrd="0" presId="urn:microsoft.com/office/officeart/2005/8/layout/process5"/>
    <dgm:cxn modelId="{7E2AD1CE-B24D-4ABF-92C3-A7751C30FD32}" type="presOf" srcId="{D2921032-92B3-4ABE-B471-042BEADF5CF5}" destId="{86DD4AF8-34B2-41A6-AD3D-02B5F295D5D9}" srcOrd="0" destOrd="0" presId="urn:microsoft.com/office/officeart/2005/8/layout/process5"/>
    <dgm:cxn modelId="{A77B6186-0B3E-4C6C-A5D6-4B45FF6BE601}" type="presOf" srcId="{3788194A-BAFC-4DCD-AD5D-9D15E4E20B97}" destId="{A1476D80-A775-4292-88B6-0D037B215015}" srcOrd="0" destOrd="0" presId="urn:microsoft.com/office/officeart/2005/8/layout/process5"/>
    <dgm:cxn modelId="{226407D9-29CD-4538-A5E9-615A07FE7016}" srcId="{462BF14F-78FB-40FE-B3D2-A80BC04C26E3}" destId="{3788194A-BAFC-4DCD-AD5D-9D15E4E20B97}" srcOrd="4" destOrd="0" parTransId="{7CE62FF8-C210-47BC-BE7A-30599A8B6B8C}" sibTransId="{259E6535-186C-4D3D-87BC-3DC1131A9469}"/>
    <dgm:cxn modelId="{ACAF4104-4FB1-447D-B40F-D0E6C3BD2F35}" type="presOf" srcId="{489EC809-D9A3-4F7B-A9E2-77838A8A5B51}" destId="{BC697708-400E-4322-99EB-3721F984AC15}" srcOrd="0" destOrd="0" presId="urn:microsoft.com/office/officeart/2005/8/layout/process5"/>
    <dgm:cxn modelId="{6194E55F-6087-4212-B06F-3B17341A2CF2}" srcId="{462BF14F-78FB-40FE-B3D2-A80BC04C26E3}" destId="{314AB30E-FDA1-4FA5-B26F-97B9B20037A9}" srcOrd="5" destOrd="0" parTransId="{6CDA8004-1BB4-446C-810D-50DC6545586C}" sibTransId="{F345293D-B546-4C92-8ED2-A609FB9E4BB0}"/>
    <dgm:cxn modelId="{6C20D8A0-01F4-4A89-BB5D-E771FDACEF32}" type="presOf" srcId="{B5E017C3-1964-4D97-B91D-D314AAF06232}" destId="{73A6246B-EAEC-4635-B25D-B1C48D8F4CEA}" srcOrd="0" destOrd="0" presId="urn:microsoft.com/office/officeart/2005/8/layout/process5"/>
    <dgm:cxn modelId="{948799F5-833F-49FA-8BCB-A0D75B5F27AE}" type="presOf" srcId="{C0E0C33C-3D23-44E0-A2A1-506EBF8C3016}" destId="{DB3BC4C1-87E2-41C2-A456-1AE3BCF7769A}" srcOrd="1" destOrd="0" presId="urn:microsoft.com/office/officeart/2005/8/layout/process5"/>
    <dgm:cxn modelId="{756744BA-99A4-475C-B803-316BAB00993C}" type="presOf" srcId="{A4789F1A-D0A2-4D6D-BF90-CB9C987EDF9E}" destId="{C5B01C7F-F945-4D28-8CCA-C7FB2A8AB190}" srcOrd="0" destOrd="0" presId="urn:microsoft.com/office/officeart/2005/8/layout/process5"/>
    <dgm:cxn modelId="{4F6659D5-C06B-4A3A-859D-CED931F137DC}" type="presOf" srcId="{259E6535-186C-4D3D-87BC-3DC1131A9469}" destId="{40623149-F523-48DE-ACE9-A74E2F29E315}" srcOrd="0" destOrd="0" presId="urn:microsoft.com/office/officeart/2005/8/layout/process5"/>
    <dgm:cxn modelId="{6CC58227-C7C1-4BAA-8B8E-7A714BB90B4B}" type="presOf" srcId="{E332F72B-6878-4CDF-8099-EBFC8757EA69}" destId="{8DA1ADF6-EBD1-486B-ACCE-A845D7EFCED5}" srcOrd="0" destOrd="0" presId="urn:microsoft.com/office/officeart/2005/8/layout/process5"/>
    <dgm:cxn modelId="{2B1AD720-57B2-431A-9550-E3CC5D9E55FC}" srcId="{462BF14F-78FB-40FE-B3D2-A80BC04C26E3}" destId="{B5E017C3-1964-4D97-B91D-D314AAF06232}" srcOrd="0" destOrd="0" parTransId="{A88FE250-1F35-4AD4-95C6-2E1D8C9EA5B4}" sibTransId="{D2921032-92B3-4ABE-B471-042BEADF5CF5}"/>
    <dgm:cxn modelId="{B23E3919-60DF-43EF-8306-381D39CB2AAF}" type="presOf" srcId="{D2921032-92B3-4ABE-B471-042BEADF5CF5}" destId="{4B1E72B2-1448-457D-BE7C-808BE897A85F}" srcOrd="1" destOrd="0" presId="urn:microsoft.com/office/officeart/2005/8/layout/process5"/>
    <dgm:cxn modelId="{A3138D28-6B9D-4E67-85BE-6B4571F069A8}" type="presOf" srcId="{E332F72B-6878-4CDF-8099-EBFC8757EA69}" destId="{BE8AC0B8-27E9-4CC4-BB2F-03864E702DCC}" srcOrd="1" destOrd="0" presId="urn:microsoft.com/office/officeart/2005/8/layout/process5"/>
    <dgm:cxn modelId="{C0575A8A-194C-4A0C-BC32-47D419B346CB}" srcId="{462BF14F-78FB-40FE-B3D2-A80BC04C26E3}" destId="{37BB45A9-0F71-46C2-9980-95B75D0DD599}" srcOrd="3" destOrd="0" parTransId="{562BF55C-86BC-460E-8CE5-C256AB9BB2D1}" sibTransId="{C0E0C33C-3D23-44E0-A2A1-506EBF8C3016}"/>
    <dgm:cxn modelId="{6738C7D2-BD00-43FA-A25F-0C85D1B3DA11}" type="presOf" srcId="{C0E0C33C-3D23-44E0-A2A1-506EBF8C3016}" destId="{3DEB79D9-E55C-448B-A76F-C5082141D300}" srcOrd="0" destOrd="0" presId="urn:microsoft.com/office/officeart/2005/8/layout/process5"/>
    <dgm:cxn modelId="{55853D76-AF4A-478E-9471-A721C18390E2}" type="presParOf" srcId="{2E05E502-D3B4-4C27-A480-7EF89CC275F3}" destId="{73A6246B-EAEC-4635-B25D-B1C48D8F4CEA}" srcOrd="0" destOrd="0" presId="urn:microsoft.com/office/officeart/2005/8/layout/process5"/>
    <dgm:cxn modelId="{B5A55321-17C6-4DAD-8486-1DB602CBC779}" type="presParOf" srcId="{2E05E502-D3B4-4C27-A480-7EF89CC275F3}" destId="{86DD4AF8-34B2-41A6-AD3D-02B5F295D5D9}" srcOrd="1" destOrd="0" presId="urn:microsoft.com/office/officeart/2005/8/layout/process5"/>
    <dgm:cxn modelId="{C4E28600-EEC4-4CCE-9ED8-BD2EAB04445D}" type="presParOf" srcId="{86DD4AF8-34B2-41A6-AD3D-02B5F295D5D9}" destId="{4B1E72B2-1448-457D-BE7C-808BE897A85F}" srcOrd="0" destOrd="0" presId="urn:microsoft.com/office/officeart/2005/8/layout/process5"/>
    <dgm:cxn modelId="{33320F85-3CEE-4DBE-A5C3-8A6B9809AD6B}" type="presParOf" srcId="{2E05E502-D3B4-4C27-A480-7EF89CC275F3}" destId="{D091650C-DA44-4FC7-91FD-78FA0767A02D}" srcOrd="2" destOrd="0" presId="urn:microsoft.com/office/officeart/2005/8/layout/process5"/>
    <dgm:cxn modelId="{D0966960-6601-43D1-B7E6-44DB885C495B}" type="presParOf" srcId="{2E05E502-D3B4-4C27-A480-7EF89CC275F3}" destId="{8DA1ADF6-EBD1-486B-ACCE-A845D7EFCED5}" srcOrd="3" destOrd="0" presId="urn:microsoft.com/office/officeart/2005/8/layout/process5"/>
    <dgm:cxn modelId="{7DDA1377-3D6E-48DC-ABA5-0BD0E64F0715}" type="presParOf" srcId="{8DA1ADF6-EBD1-486B-ACCE-A845D7EFCED5}" destId="{BE8AC0B8-27E9-4CC4-BB2F-03864E702DCC}" srcOrd="0" destOrd="0" presId="urn:microsoft.com/office/officeart/2005/8/layout/process5"/>
    <dgm:cxn modelId="{248131C3-DC3B-4BAB-B726-3ABA9975A55B}" type="presParOf" srcId="{2E05E502-D3B4-4C27-A480-7EF89CC275F3}" destId="{BC697708-400E-4322-99EB-3721F984AC15}" srcOrd="4" destOrd="0" presId="urn:microsoft.com/office/officeart/2005/8/layout/process5"/>
    <dgm:cxn modelId="{C411B55C-1F76-4B6C-ABB6-8E5973030927}" type="presParOf" srcId="{2E05E502-D3B4-4C27-A480-7EF89CC275F3}" destId="{C5B01C7F-F945-4D28-8CCA-C7FB2A8AB190}" srcOrd="5" destOrd="0" presId="urn:microsoft.com/office/officeart/2005/8/layout/process5"/>
    <dgm:cxn modelId="{D38D6221-D4AA-4D7D-9029-23C3BEA51CF1}" type="presParOf" srcId="{C5B01C7F-F945-4D28-8CCA-C7FB2A8AB190}" destId="{90DA8AC8-B872-49E3-9487-D5F189092AEB}" srcOrd="0" destOrd="0" presId="urn:microsoft.com/office/officeart/2005/8/layout/process5"/>
    <dgm:cxn modelId="{C90B2C4C-9E1E-4211-9DAB-304595373041}" type="presParOf" srcId="{2E05E502-D3B4-4C27-A480-7EF89CC275F3}" destId="{3F9EA6DD-31BB-4740-9662-7DF178C74279}" srcOrd="6" destOrd="0" presId="urn:microsoft.com/office/officeart/2005/8/layout/process5"/>
    <dgm:cxn modelId="{92AE9E6B-2F0E-4DCE-B507-C1C9786C22BE}" type="presParOf" srcId="{2E05E502-D3B4-4C27-A480-7EF89CC275F3}" destId="{3DEB79D9-E55C-448B-A76F-C5082141D300}" srcOrd="7" destOrd="0" presId="urn:microsoft.com/office/officeart/2005/8/layout/process5"/>
    <dgm:cxn modelId="{95C28A22-F2C5-4F8D-9043-D05AB88E1C9C}" type="presParOf" srcId="{3DEB79D9-E55C-448B-A76F-C5082141D300}" destId="{DB3BC4C1-87E2-41C2-A456-1AE3BCF7769A}" srcOrd="0" destOrd="0" presId="urn:microsoft.com/office/officeart/2005/8/layout/process5"/>
    <dgm:cxn modelId="{F0EED2DF-2881-43E7-842B-D5C9A4C90696}" type="presParOf" srcId="{2E05E502-D3B4-4C27-A480-7EF89CC275F3}" destId="{A1476D80-A775-4292-88B6-0D037B215015}" srcOrd="8" destOrd="0" presId="urn:microsoft.com/office/officeart/2005/8/layout/process5"/>
    <dgm:cxn modelId="{09CC55D0-FC36-4675-9E54-E9B23F2D06CA}" type="presParOf" srcId="{2E05E502-D3B4-4C27-A480-7EF89CC275F3}" destId="{40623149-F523-48DE-ACE9-A74E2F29E315}" srcOrd="9" destOrd="0" presId="urn:microsoft.com/office/officeart/2005/8/layout/process5"/>
    <dgm:cxn modelId="{2ADAD110-FF56-4C42-930F-576A2F280731}" type="presParOf" srcId="{40623149-F523-48DE-ACE9-A74E2F29E315}" destId="{0281B789-05CD-4D6F-8968-2ED1CDD2AC60}" srcOrd="0" destOrd="0" presId="urn:microsoft.com/office/officeart/2005/8/layout/process5"/>
    <dgm:cxn modelId="{B5F4D7C4-0377-45D7-9B99-6858F2677F2D}" type="presParOf" srcId="{2E05E502-D3B4-4C27-A480-7EF89CC275F3}" destId="{76F5E7C2-9195-4051-80A3-D5A316CACC8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DB8F7-C3C6-4378-9CC9-E93389827D8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6E940-F624-404B-A8CC-4DC8B12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-1.Петере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сервим</a:t>
            </a:r>
            <a:r>
              <a:rPr lang="ru-RU" baseline="0" dirty="0" smtClean="0"/>
              <a:t> разработчик ПО в области телекоммуникации и в ходит входит в ТОП 50 крупнейших компании РФ. (по доходу согласно </a:t>
            </a:r>
            <a:r>
              <a:rPr lang="en-US" baseline="0" dirty="0" err="1" smtClean="0"/>
              <a:t>cnews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-1.Слова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мастер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слейв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говорить человечески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-2.Про гор связь не говорить, но сказать 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контекстов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6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про важность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-резервирования для оператора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свяиз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-2.Привести пример,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напримен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целый дата центр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обесточился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площадка вышла из строя, то данные…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0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-1.Для</a:t>
            </a:r>
            <a:r>
              <a:rPr lang="ru-RU" baseline="0" dirty="0" smtClean="0"/>
              <a:t> расширения ввели мета язык. Данные и изменяющие сущности описаны на метаязыка, а обработки их отдали </a:t>
            </a:r>
            <a:r>
              <a:rPr lang="en-US" baseline="0" dirty="0" smtClean="0"/>
              <a:t>LUA-</a:t>
            </a:r>
            <a:r>
              <a:rPr lang="ru-RU" baseline="0" dirty="0" smtClean="0"/>
              <a:t>скриптам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81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-Задачи требующие процессорного времени</a:t>
            </a:r>
          </a:p>
          <a:p>
            <a:r>
              <a:rPr lang="ru-RU" dirty="0" smtClean="0"/>
              <a:t>-Уникальный</a:t>
            </a:r>
            <a:r>
              <a:rPr lang="ru-RU" baseline="0" dirty="0" smtClean="0"/>
              <a:t> идентификатор абонента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-1.В некоторый случая</a:t>
            </a:r>
            <a:r>
              <a:rPr lang="ru-RU" baseline="0" dirty="0" smtClean="0"/>
              <a:t> приходится </a:t>
            </a:r>
            <a:r>
              <a:rPr lang="ru-RU" baseline="0" dirty="0" err="1" smtClean="0"/>
              <a:t>сделаь</a:t>
            </a:r>
            <a:r>
              <a:rPr lang="ru-RU" baseline="0" dirty="0" smtClean="0"/>
              <a:t> 2 прохода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-1.На текущий момент мы используем </a:t>
            </a:r>
            <a:r>
              <a:rPr lang="ru-RU" dirty="0" err="1" smtClean="0"/>
              <a:t>собвственный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менедрже</a:t>
            </a:r>
            <a:r>
              <a:rPr lang="ru-RU" baseline="0" dirty="0" smtClean="0"/>
              <a:t> памяти. Он предоставляем помощь при поиске утечек памяти…</a:t>
            </a:r>
          </a:p>
          <a:p>
            <a:r>
              <a:rPr lang="ru-RU" baseline="0" dirty="0" smtClean="0"/>
              <a:t>-2.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91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-1.Операторы </a:t>
            </a:r>
            <a:r>
              <a:rPr lang="ru-RU" dirty="0" err="1" smtClean="0"/>
              <a:t>строяст</a:t>
            </a:r>
            <a:r>
              <a:rPr lang="ru-RU" baseline="0" dirty="0" smtClean="0"/>
              <a:t> свою сеть согласно стандартам. Это дает возможность им в будущем </a:t>
            </a:r>
            <a:r>
              <a:rPr lang="ru-RU" baseline="0" dirty="0" err="1" smtClean="0"/>
              <a:t>разсширтяь</a:t>
            </a:r>
            <a:r>
              <a:rPr lang="ru-RU" baseline="0" dirty="0" smtClean="0"/>
              <a:t> ее и заменять </a:t>
            </a:r>
            <a:r>
              <a:rPr lang="ru-RU" baseline="0" dirty="0" err="1" smtClean="0"/>
              <a:t>вендоров</a:t>
            </a:r>
            <a:r>
              <a:rPr lang="ru-RU" baseline="0" dirty="0" smtClean="0"/>
              <a:t>. Последнее видение построение сети определяется стандартом </a:t>
            </a:r>
            <a:r>
              <a:rPr lang="en-US" baseline="0" dirty="0" smtClean="0"/>
              <a:t>LTE </a:t>
            </a:r>
            <a:r>
              <a:rPr lang="ru-RU" baseline="0" dirty="0" err="1" smtClean="0"/>
              <a:t>которя</a:t>
            </a:r>
            <a:r>
              <a:rPr lang="ru-RU" baseline="0" dirty="0" smtClean="0"/>
              <a:t> описана </a:t>
            </a:r>
            <a:r>
              <a:rPr lang="en-US" baseline="0" dirty="0" smtClean="0"/>
              <a:t>3GPP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9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-1.</a:t>
            </a:r>
            <a:r>
              <a:rPr lang="ru-RU" dirty="0" smtClean="0"/>
              <a:t>Инструменты</a:t>
            </a:r>
            <a:r>
              <a:rPr lang="ru-RU" baseline="0" dirty="0" smtClean="0"/>
              <a:t> </a:t>
            </a:r>
            <a:r>
              <a:rPr lang="en-US" baseline="0" dirty="0" err="1" smtClean="0"/>
              <a:t>ReviewBoard</a:t>
            </a:r>
            <a:r>
              <a:rPr lang="en-US" baseline="0" dirty="0" smtClean="0"/>
              <a:t>, Jenkins</a:t>
            </a:r>
          </a:p>
          <a:p>
            <a:r>
              <a:rPr lang="en-US" baseline="0" dirty="0" smtClean="0"/>
              <a:t>-2.</a:t>
            </a:r>
            <a:r>
              <a:rPr lang="ru-RU" baseline="0" dirty="0" err="1" smtClean="0"/>
              <a:t>Расказать</a:t>
            </a:r>
            <a:r>
              <a:rPr lang="ru-RU" baseline="0" dirty="0" smtClean="0"/>
              <a:t> про </a:t>
            </a:r>
            <a:r>
              <a:rPr lang="en-US" baseline="0" dirty="0" err="1" smtClean="0"/>
              <a:t>jenkins</a:t>
            </a:r>
            <a:endParaRPr lang="en-US" baseline="0" dirty="0" smtClean="0"/>
          </a:p>
          <a:p>
            <a:r>
              <a:rPr lang="en-US" baseline="0" dirty="0" smtClean="0"/>
              <a:t>-3.</a:t>
            </a:r>
            <a:r>
              <a:rPr lang="ru-RU" baseline="0" dirty="0" err="1" smtClean="0"/>
              <a:t>Автотесты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покрили</a:t>
            </a:r>
            <a:r>
              <a:rPr lang="ru-RU" baseline="0" dirty="0" smtClean="0"/>
              <a:t> 70</a:t>
            </a:r>
            <a:r>
              <a:rPr lang="en-US" baseline="0" dirty="0" smtClean="0"/>
              <a:t>%</a:t>
            </a:r>
          </a:p>
          <a:p>
            <a:r>
              <a:rPr lang="en-US" baseline="0" dirty="0" smtClean="0"/>
              <a:t>-4</a:t>
            </a:r>
            <a:r>
              <a:rPr lang="ru-RU" baseline="0" dirty="0" smtClean="0"/>
              <a:t>.В предыдущей части презентации я </a:t>
            </a:r>
            <a:r>
              <a:rPr lang="ru-RU" baseline="0" dirty="0" err="1" smtClean="0"/>
              <a:t>расказал</a:t>
            </a:r>
            <a:r>
              <a:rPr lang="ru-RU" baseline="0" dirty="0" smtClean="0"/>
              <a:t> про </a:t>
            </a:r>
            <a:r>
              <a:rPr lang="en-US" baseline="0" dirty="0" smtClean="0"/>
              <a:t>PCRF </a:t>
            </a:r>
            <a:r>
              <a:rPr lang="ru-RU" baseline="0" dirty="0" smtClean="0"/>
              <a:t>и ее реализацию в компании Петер-Сервис. Очевидно что данная система большая, сложная и необходимо обеспечить ее адекватное качества.  Для достижения этой цели мы встроили </a:t>
            </a:r>
            <a:r>
              <a:rPr lang="ru-RU" baseline="0" dirty="0" err="1" smtClean="0"/>
              <a:t>качествао</a:t>
            </a:r>
            <a:r>
              <a:rPr lang="ru-RU" baseline="0" dirty="0" smtClean="0"/>
              <a:t> в процесс.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Bandera Pro" pitchFamily="18" charset="0"/>
              </a:rPr>
              <a:t>-1.</a:t>
            </a:r>
            <a:r>
              <a:rPr lang="ru-RU" sz="1200" dirty="0" smtClean="0">
                <a:latin typeface="Bandera Pro" pitchFamily="18" charset="0"/>
              </a:rPr>
              <a:t>Одним</a:t>
            </a:r>
            <a:r>
              <a:rPr lang="ru-RU" sz="1200" baseline="0" dirty="0" smtClean="0">
                <a:latin typeface="Bandera Pro" pitchFamily="18" charset="0"/>
              </a:rPr>
              <a:t> из узлов в сети </a:t>
            </a:r>
            <a:r>
              <a:rPr lang="en-US" sz="1200" baseline="0" dirty="0" smtClean="0">
                <a:latin typeface="Bandera Pro" pitchFamily="18" charset="0"/>
              </a:rPr>
              <a:t>LTE </a:t>
            </a:r>
            <a:r>
              <a:rPr lang="ru-RU" sz="1200" baseline="0" dirty="0" err="1" smtClean="0">
                <a:latin typeface="Bandera Pro" pitchFamily="18" charset="0"/>
              </a:rPr>
              <a:t>стандрата</a:t>
            </a:r>
            <a:r>
              <a:rPr lang="ru-RU" sz="1200" baseline="0" dirty="0" smtClean="0">
                <a:latin typeface="Bandera Pro" pitchFamily="18" charset="0"/>
              </a:rPr>
              <a:t> </a:t>
            </a:r>
            <a:r>
              <a:rPr lang="en-US" sz="1200" baseline="0" dirty="0" smtClean="0">
                <a:latin typeface="Bandera Pro" pitchFamily="18" charset="0"/>
              </a:rPr>
              <a:t>3GPP </a:t>
            </a:r>
            <a:r>
              <a:rPr lang="ru-RU" sz="1200" baseline="0" dirty="0" smtClean="0">
                <a:latin typeface="Bandera Pro" pitchFamily="18" charset="0"/>
              </a:rPr>
              <a:t>это </a:t>
            </a:r>
            <a:r>
              <a:rPr lang="en-US" sz="1200" baseline="0" dirty="0" smtClean="0">
                <a:latin typeface="Bandera Pro" pitchFamily="18" charset="0"/>
              </a:rPr>
              <a:t>PCRF (Policy Control &amp; Charging Rules Function)</a:t>
            </a:r>
            <a:endParaRPr lang="en-US" sz="1200" dirty="0" smtClean="0">
              <a:latin typeface="Bandera Pro" pitchFamily="18" charset="0"/>
            </a:endParaRPr>
          </a:p>
          <a:p>
            <a:r>
              <a:rPr lang="ru-RU" sz="1200" dirty="0" smtClean="0">
                <a:latin typeface="Bandera Pro" pitchFamily="18" charset="0"/>
              </a:rPr>
              <a:t>-</a:t>
            </a:r>
            <a:r>
              <a:rPr lang="en-US" sz="1200" dirty="0" smtClean="0">
                <a:latin typeface="Bandera Pro" pitchFamily="18" charset="0"/>
              </a:rPr>
              <a:t>2</a:t>
            </a:r>
            <a:r>
              <a:rPr lang="ru-RU" sz="1200" dirty="0" smtClean="0">
                <a:latin typeface="Bandera Pro" pitchFamily="18" charset="0"/>
              </a:rPr>
              <a:t>.Упрощенно PCRF – это приложение, которое принимает решение о скорости предоставления услуги абоненту. При принятии решения учитываются такие факторы, как тарифный план абонента с его опциями и турбо-кнопкой, его местоположение в сети, перегруженность сети и другие. </a:t>
            </a:r>
            <a:endParaRPr lang="en-US" sz="1200" dirty="0" smtClean="0">
              <a:latin typeface="Bandera Pro" pitchFamily="18" charset="0"/>
            </a:endParaRPr>
          </a:p>
          <a:p>
            <a:r>
              <a:rPr lang="ru-RU" sz="1200" dirty="0" smtClean="0">
                <a:latin typeface="Bandera Pro" pitchFamily="18" charset="0"/>
              </a:rPr>
              <a:t>-</a:t>
            </a:r>
            <a:r>
              <a:rPr lang="en-US" sz="1200" dirty="0" smtClean="0">
                <a:latin typeface="Bandera Pro" pitchFamily="18" charset="0"/>
              </a:rPr>
              <a:t>3</a:t>
            </a:r>
            <a:r>
              <a:rPr lang="ru-RU" sz="1200" dirty="0" smtClean="0">
                <a:latin typeface="Bandera Pro" pitchFamily="18" charset="0"/>
              </a:rPr>
              <a:t>.Привести пример чувака на стадионе, который смотрит</a:t>
            </a:r>
            <a:r>
              <a:rPr lang="ru-RU" sz="1200" baseline="0" dirty="0" smtClean="0">
                <a:latin typeface="Bandera Pro" pitchFamily="18" charset="0"/>
              </a:rPr>
              <a:t> фильм</a:t>
            </a:r>
            <a:r>
              <a:rPr lang="en-US" sz="1200" baseline="0" dirty="0" smtClean="0">
                <a:latin typeface="Bandera Pro" pitchFamily="18" charset="0"/>
              </a:rPr>
              <a:t>/ </a:t>
            </a:r>
            <a:r>
              <a:rPr lang="ru-RU" sz="1200" baseline="0" dirty="0" smtClean="0">
                <a:latin typeface="Bandera Pro" pitchFamily="18" charset="0"/>
              </a:rPr>
              <a:t>мужика который находится в переполненном торговом центре и смотрит фильм пока жена выбирает что то там.</a:t>
            </a:r>
          </a:p>
          <a:p>
            <a:endParaRPr lang="ru-RU" sz="1200" dirty="0">
              <a:latin typeface="Bandera Pro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</a:t>
            </a:r>
            <a:r>
              <a:rPr lang="en-US" dirty="0" smtClean="0"/>
              <a:t>.</a:t>
            </a:r>
            <a:r>
              <a:rPr lang="ru-RU" dirty="0" smtClean="0"/>
              <a:t>Все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ти</a:t>
            </a:r>
            <a:r>
              <a:rPr lang="ru-RU" baseline="0" dirty="0" smtClean="0"/>
              <a:t> протокола основаны на </a:t>
            </a:r>
            <a:r>
              <a:rPr lang="ru-RU" baseline="0" dirty="0" err="1" smtClean="0"/>
              <a:t>диамтре</a:t>
            </a:r>
            <a:r>
              <a:rPr lang="ru-RU" baseline="0" dirty="0" smtClean="0"/>
              <a:t> и в качестве транспорта используется </a:t>
            </a:r>
            <a:r>
              <a:rPr lang="en-US" baseline="0" dirty="0" smtClean="0"/>
              <a:t>TCP &amp; SCTP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.Рассказывать на примере получения доступа в интернет.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простейшем случае абонент устанавливает интернет сессию для  просмотра данных. В более сложном случае…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-2.Обозначить каждую из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сушность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OCS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мыслить в простейшему случае как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биллинг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TDF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второе его название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DPI…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-1.Обозначить сложность: много сущностей, всех синхронизировать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-1.Традициаонный</a:t>
            </a:r>
            <a:r>
              <a:rPr lang="ru-RU" baseline="0" dirty="0" smtClean="0"/>
              <a:t> требования для </a:t>
            </a:r>
            <a:r>
              <a:rPr lang="ru-RU" baseline="0" dirty="0" err="1" smtClean="0"/>
              <a:t>телекома</a:t>
            </a:r>
            <a:r>
              <a:rPr lang="ru-RU" baseline="0" dirty="0" smtClean="0"/>
              <a:t>. В нашем случае были дополнительные требования.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-1.Обозначить</a:t>
            </a:r>
            <a:r>
              <a:rPr lang="ru-RU" baseline="0" dirty="0" smtClean="0"/>
              <a:t> почему собственные библиотеки</a:t>
            </a:r>
          </a:p>
          <a:p>
            <a:r>
              <a:rPr lang="ru-RU" baseline="0" dirty="0" smtClean="0"/>
              <a:t>-2.Обозначить что используется общее </a:t>
            </a:r>
            <a:r>
              <a:rPr lang="ru-RU" baseline="0" dirty="0" err="1" smtClean="0"/>
              <a:t>железон</a:t>
            </a:r>
            <a:r>
              <a:rPr lang="ru-RU" baseline="0" dirty="0" smtClean="0"/>
              <a:t>, но не дома.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-1.Перечислить</a:t>
            </a:r>
            <a:r>
              <a:rPr lang="ru-RU" baseline="0" dirty="0" smtClean="0"/>
              <a:t> алгоритмы </a:t>
            </a:r>
            <a:r>
              <a:rPr lang="ru-RU" baseline="0" dirty="0" err="1" smtClean="0"/>
              <a:t>максштабирования</a:t>
            </a:r>
            <a:r>
              <a:rPr lang="ru-RU" baseline="0" dirty="0" smtClean="0"/>
              <a:t>: </a:t>
            </a:r>
            <a:r>
              <a:rPr lang="en-US" baseline="0" dirty="0" smtClean="0"/>
              <a:t>round robin, </a:t>
            </a:r>
            <a:r>
              <a:rPr lang="ru-RU" baseline="0" dirty="0" smtClean="0"/>
              <a:t>посылка с весами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-1.Обозначить что резервируем данные между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PCRF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состояние диаметральной сессии для отсутствия единой точки отказа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6E940-F624-404B-A8CC-4DC8B127A2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8051" y="483518"/>
            <a:ext cx="5042061" cy="2088232"/>
          </a:xfrm>
        </p:spPr>
        <p:txBody>
          <a:bodyPr anchor="b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Bandera Pro" panose="02060504040200020004" pitchFamily="18" charset="0"/>
              </a:defRPr>
            </a:lvl1pPr>
          </a:lstStyle>
          <a:p>
            <a:r>
              <a:rPr lang="ru-RU" dirty="0" smtClean="0"/>
              <a:t>Длинное название темы для </a:t>
            </a:r>
            <a:r>
              <a:rPr lang="en-US" dirty="0" err="1" smtClean="0"/>
              <a:t>HighLoad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8051" y="2643913"/>
            <a:ext cx="3986219" cy="713240"/>
          </a:xfrm>
        </p:spPr>
        <p:txBody>
          <a:bodyPr/>
          <a:lstStyle>
            <a:lvl1pPr marL="0" indent="0" algn="l">
              <a:buNone/>
              <a:defRPr sz="2400" b="0" baseline="0">
                <a:solidFill>
                  <a:schemeClr val="tx1"/>
                </a:solidFill>
                <a:latin typeface="Bandera Pro Light" panose="02060304040200020004" pitchFamily="18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640960" cy="6969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/>
          <a:lstStyle>
            <a:lvl1pPr>
              <a:defRPr>
                <a:latin typeface="Bandera Pro" panose="02060504040200020004" pitchFamily="18" charset="0"/>
              </a:defRPr>
            </a:lvl1pPr>
            <a:lvl2pPr>
              <a:defRPr>
                <a:latin typeface="Bandera Pro" panose="02060504040200020004" pitchFamily="18" charset="0"/>
              </a:defRPr>
            </a:lvl2pPr>
            <a:lvl3pPr>
              <a:defRPr>
                <a:latin typeface="Bandera Pro" panose="02060504040200020004" pitchFamily="18" charset="0"/>
              </a:defRPr>
            </a:lvl3pPr>
            <a:lvl4pPr>
              <a:defRPr>
                <a:latin typeface="Bandera Pro" panose="02060504040200020004" pitchFamily="18" charset="0"/>
              </a:defRPr>
            </a:lvl4pPr>
            <a:lvl5pPr>
              <a:defRPr>
                <a:latin typeface="Bandera Pro" panose="02060504040200020004" pitchFamily="18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0661"/>
            <a:ext cx="8712968" cy="6969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251520" y="252000"/>
            <a:ext cx="8640960" cy="7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251520" y="1080000"/>
            <a:ext cx="86409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0" r:id="rId3"/>
    <p:sldLayoutId id="2147483721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Bandera Pro" panose="020605040402000200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vainahtelecom.ru/news/press/54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tdaily.ru/news/top-novosti/3400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ing.ru/" TargetMode="External"/><Relationship Id="rId2" Type="http://schemas.openxmlformats.org/officeDocument/2006/relationships/hyperlink" Target="mailto:Artem.Rufanov@billing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3gpp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обслужить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60 </a:t>
            </a:r>
            <a:r>
              <a:rPr lang="ru-RU" dirty="0"/>
              <a:t>миллионов абонентов?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>
                <a:latin typeface="Bandera Pro" pitchFamily="18" charset="0"/>
                <a:cs typeface="Arial" charset="0"/>
              </a:rPr>
              <a:t>Артем</a:t>
            </a:r>
            <a:r>
              <a:rPr lang="en-US" altLang="en-US" dirty="0">
                <a:latin typeface="Bandera Pro" pitchFamily="18" charset="0"/>
                <a:cs typeface="Arial" charset="0"/>
              </a:rPr>
              <a:t> </a:t>
            </a:r>
            <a:r>
              <a:rPr lang="en-US" altLang="en-US" dirty="0" err="1">
                <a:latin typeface="Bandera Pro" pitchFamily="18" charset="0"/>
                <a:cs typeface="Arial" charset="0"/>
              </a:rPr>
              <a:t>Руфанов</a:t>
            </a:r>
            <a:endParaRPr lang="en-US" altLang="en-US" dirty="0">
              <a:latin typeface="Bandera Pro" pitchFamily="18" charset="0"/>
              <a:cs typeface="Arial" charset="0"/>
            </a:endParaRPr>
          </a:p>
          <a:p>
            <a:r>
              <a:rPr lang="ru-RU" altLang="en-US" dirty="0" smtClean="0">
                <a:latin typeface="Bandera Pro" pitchFamily="18" charset="0"/>
                <a:cs typeface="Arial" charset="0"/>
              </a:rPr>
              <a:t>«</a:t>
            </a:r>
            <a:r>
              <a:rPr lang="en-US" altLang="en-US" dirty="0" err="1" smtClean="0">
                <a:latin typeface="Bandera Pro" pitchFamily="18" charset="0"/>
                <a:cs typeface="Arial" charset="0"/>
              </a:rPr>
              <a:t>Петер</a:t>
            </a:r>
            <a:r>
              <a:rPr lang="en-US" altLang="en-US" dirty="0" smtClean="0">
                <a:latin typeface="Bandera Pro" pitchFamily="18" charset="0"/>
                <a:cs typeface="Arial" charset="0"/>
              </a:rPr>
              <a:t>-</a:t>
            </a:r>
            <a:r>
              <a:rPr lang="ru-RU" altLang="en-US" dirty="0" smtClean="0">
                <a:latin typeface="Bandera Pro" pitchFamily="18" charset="0"/>
                <a:cs typeface="Arial" charset="0"/>
              </a:rPr>
              <a:t>С</a:t>
            </a:r>
            <a:r>
              <a:rPr lang="en-US" altLang="en-US" dirty="0" err="1" smtClean="0">
                <a:latin typeface="Bandera Pro" pitchFamily="18" charset="0"/>
                <a:cs typeface="Arial" charset="0"/>
              </a:rPr>
              <a:t>ервис</a:t>
            </a:r>
            <a:r>
              <a:rPr lang="ru-RU" altLang="en-US" dirty="0" smtClean="0">
                <a:latin typeface="Bandera Pro" pitchFamily="18" charset="0"/>
                <a:cs typeface="Arial" charset="0"/>
              </a:rPr>
              <a:t>»</a:t>
            </a:r>
            <a:endParaRPr lang="en-US" altLang="en-US" dirty="0">
              <a:latin typeface="Bandera Pro" pitchFamily="18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2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Окружение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080000"/>
            <a:ext cx="8352448" cy="38164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OS - Win32/64, Linux 5/6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Язык – </a:t>
            </a:r>
            <a:r>
              <a:rPr lang="en-US" sz="2000" dirty="0" smtClean="0"/>
              <a:t>C++, LUA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Собственные библиотеки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Типовое оборудование: </a:t>
            </a:r>
            <a:r>
              <a:rPr lang="en-US" sz="2000" dirty="0" smtClean="0"/>
              <a:t>CPU</a:t>
            </a:r>
            <a:r>
              <a:rPr lang="ru-RU" sz="2000" dirty="0" smtClean="0"/>
              <a:t> - </a:t>
            </a:r>
            <a:r>
              <a:rPr lang="en-US" sz="2000" dirty="0" smtClean="0"/>
              <a:t>Intel</a:t>
            </a:r>
            <a:r>
              <a:rPr lang="ru-RU" sz="2000" dirty="0" smtClean="0"/>
              <a:t>® </a:t>
            </a:r>
            <a:r>
              <a:rPr lang="en-US" sz="2000" dirty="0" smtClean="0"/>
              <a:t>Xeon</a:t>
            </a:r>
            <a:r>
              <a:rPr lang="ru-RU" sz="2000" dirty="0" smtClean="0"/>
              <a:t>® </a:t>
            </a:r>
            <a:r>
              <a:rPr lang="en-US" sz="2000" dirty="0" smtClean="0"/>
              <a:t>E</a:t>
            </a:r>
            <a:r>
              <a:rPr lang="ru-RU" sz="2000" dirty="0" smtClean="0"/>
              <a:t>5-2430 2.2</a:t>
            </a:r>
            <a:r>
              <a:rPr lang="en-US" sz="2000" dirty="0" smtClean="0"/>
              <a:t>GHZ</a:t>
            </a:r>
            <a:r>
              <a:rPr lang="ru-RU" sz="2000" dirty="0" smtClean="0"/>
              <a:t>, </a:t>
            </a:r>
            <a:r>
              <a:rPr lang="en-US" sz="2000" dirty="0" smtClean="0"/>
              <a:t>Memory</a:t>
            </a:r>
            <a:r>
              <a:rPr lang="ru-RU" sz="2000" dirty="0" smtClean="0"/>
              <a:t> - 24</a:t>
            </a:r>
            <a:r>
              <a:rPr lang="en-US" sz="2000" dirty="0" smtClean="0"/>
              <a:t>Gb</a:t>
            </a:r>
            <a:r>
              <a:rPr lang="ru-RU" sz="2000" dirty="0" smtClean="0"/>
              <a:t>, </a:t>
            </a:r>
            <a:r>
              <a:rPr lang="en-US" sz="2000" dirty="0" smtClean="0"/>
              <a:t>Disk</a:t>
            </a:r>
            <a:r>
              <a:rPr lang="ru-RU" sz="2000" dirty="0" smtClean="0"/>
              <a:t> - 2</a:t>
            </a:r>
            <a:r>
              <a:rPr lang="en-US" sz="2000" dirty="0" smtClean="0"/>
              <a:t>x</a:t>
            </a:r>
            <a:r>
              <a:rPr lang="ru-RU" sz="2000" dirty="0" smtClean="0"/>
              <a:t>600</a:t>
            </a:r>
            <a:r>
              <a:rPr lang="en-US" sz="2000" dirty="0" smtClean="0"/>
              <a:t>GB</a:t>
            </a:r>
            <a:endParaRPr lang="ru-RU" sz="2000" dirty="0" smtClean="0"/>
          </a:p>
          <a:p>
            <a:pPr lvl="1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46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Архитектура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080000"/>
            <a:ext cx="8640960" cy="38164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Масштабирование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Резервирование (избыточность - </a:t>
            </a:r>
            <a:r>
              <a:rPr lang="ru-RU" sz="2000" dirty="0" err="1"/>
              <a:t>redundancy</a:t>
            </a:r>
            <a:r>
              <a:rPr lang="ru-RU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Гео-резервирование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Резервирование внешних систем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Расширение без </a:t>
            </a:r>
            <a:r>
              <a:rPr lang="ru-RU" sz="2000" dirty="0" smtClean="0"/>
              <a:t>перекомпиляции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658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Масштабирование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080000"/>
            <a:ext cx="5256584" cy="3816424"/>
          </a:xfrm>
        </p:spPr>
        <p:txBody>
          <a:bodyPr>
            <a:normAutofit/>
          </a:bodyPr>
          <a:lstStyle/>
          <a:p>
            <a:r>
              <a:rPr lang="en-US" sz="2000" dirty="0"/>
              <a:t>PCRF </a:t>
            </a:r>
            <a:r>
              <a:rPr lang="ru-RU" sz="2000" dirty="0" smtClean="0"/>
              <a:t>состоит из:</a:t>
            </a:r>
          </a:p>
          <a:p>
            <a:pPr lvl="1"/>
            <a:r>
              <a:rPr lang="en-US" sz="2000" dirty="0" smtClean="0"/>
              <a:t>PCCM </a:t>
            </a:r>
            <a:r>
              <a:rPr lang="en-US" sz="2000" dirty="0"/>
              <a:t>(Policy &amp; Charging Control Manager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lvl="1"/>
            <a:r>
              <a:rPr lang="en-US" sz="2000" dirty="0" smtClean="0"/>
              <a:t>DRA </a:t>
            </a:r>
            <a:r>
              <a:rPr lang="en-US" sz="2000" dirty="0"/>
              <a:t>(Diameter Routing Agent)</a:t>
            </a:r>
          </a:p>
          <a:p>
            <a:r>
              <a:rPr lang="ru-RU" sz="2000" dirty="0"/>
              <a:t>Узел </a:t>
            </a:r>
            <a:r>
              <a:rPr lang="en-US" sz="2000" dirty="0"/>
              <a:t>PCCM </a:t>
            </a:r>
            <a:r>
              <a:rPr lang="ru-RU" sz="2000" dirty="0"/>
              <a:t>реализует 3</a:t>
            </a:r>
            <a:r>
              <a:rPr lang="en-US" sz="2000" dirty="0"/>
              <a:t>GPP </a:t>
            </a:r>
            <a:r>
              <a:rPr lang="ru-RU" sz="2000" dirty="0"/>
              <a:t>функциональность</a:t>
            </a:r>
          </a:p>
          <a:p>
            <a:r>
              <a:rPr lang="ru-RU" sz="2000" dirty="0"/>
              <a:t>Узел </a:t>
            </a:r>
            <a:r>
              <a:rPr lang="en-US" sz="2000" dirty="0"/>
              <a:t>DRA </a:t>
            </a:r>
            <a:r>
              <a:rPr lang="ru-RU" sz="2000" dirty="0" smtClean="0"/>
              <a:t>характеризуется:</a:t>
            </a:r>
            <a:endParaRPr lang="ru-RU" sz="2000" dirty="0"/>
          </a:p>
          <a:p>
            <a:pPr lvl="1"/>
            <a:r>
              <a:rPr lang="ru-RU" sz="2000" dirty="0" smtClean="0"/>
              <a:t>Быстротой </a:t>
            </a:r>
            <a:r>
              <a:rPr lang="ru-RU" sz="2000" dirty="0"/>
              <a:t>за счет простоты</a:t>
            </a:r>
          </a:p>
          <a:p>
            <a:pPr lvl="1"/>
            <a:r>
              <a:rPr lang="ru-RU" sz="2000" dirty="0" smtClean="0"/>
              <a:t>Различными алгоритмами </a:t>
            </a:r>
            <a:r>
              <a:rPr lang="ru-RU" sz="2000" dirty="0"/>
              <a:t>распределения </a:t>
            </a:r>
            <a:r>
              <a:rPr lang="ru-RU" sz="2000" dirty="0" smtClean="0"/>
              <a:t>нагрузки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080000"/>
            <a:ext cx="3415800" cy="35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7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Резервирование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80000"/>
            <a:ext cx="8640960" cy="3816424"/>
          </a:xfrm>
        </p:spPr>
        <p:txBody>
          <a:bodyPr/>
          <a:lstStyle/>
          <a:p>
            <a:r>
              <a:rPr lang="ru-RU" sz="2000" dirty="0"/>
              <a:t>Обеспечение отказоустойчивости </a:t>
            </a:r>
          </a:p>
          <a:p>
            <a:r>
              <a:rPr lang="ru-RU" sz="2000" dirty="0"/>
              <a:t>Классические схемы:</a:t>
            </a:r>
          </a:p>
          <a:p>
            <a:pPr lvl="1"/>
            <a:r>
              <a:rPr lang="ru-RU" sz="2000" dirty="0"/>
              <a:t>N+1</a:t>
            </a:r>
          </a:p>
          <a:p>
            <a:pPr lvl="1"/>
            <a:r>
              <a:rPr lang="ru-RU" sz="2000" dirty="0"/>
              <a:t>2N</a:t>
            </a:r>
          </a:p>
          <a:p>
            <a:pPr lvl="1"/>
            <a:r>
              <a:rPr lang="ru-RU" sz="2000" dirty="0"/>
              <a:t>2(N+1</a:t>
            </a:r>
            <a:r>
              <a:rPr lang="ru-RU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0686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Резервирование </a:t>
            </a:r>
            <a:r>
              <a:rPr lang="en-US" altLang="en-US" dirty="0"/>
              <a:t>N+1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841286"/>
            <a:ext cx="8640960" cy="2055137"/>
          </a:xfrm>
        </p:spPr>
        <p:txBody>
          <a:bodyPr>
            <a:noAutofit/>
          </a:bodyPr>
          <a:lstStyle/>
          <a:p>
            <a:r>
              <a:rPr lang="ru-RU" sz="2000" dirty="0"/>
              <a:t>Плюсы резервирования N+1:</a:t>
            </a:r>
          </a:p>
          <a:p>
            <a:pPr lvl="1"/>
            <a:r>
              <a:rPr lang="ru-RU" sz="2000" dirty="0"/>
              <a:t>Затраты на оборудование </a:t>
            </a:r>
            <a:r>
              <a:rPr lang="ru-RU" sz="2000" dirty="0" smtClean="0"/>
              <a:t>незначительны</a:t>
            </a:r>
            <a:endParaRPr lang="ru-RU" sz="2000" dirty="0"/>
          </a:p>
          <a:p>
            <a:r>
              <a:rPr lang="ru-RU" sz="2000" dirty="0"/>
              <a:t>Минусы резервирования N+1:</a:t>
            </a:r>
          </a:p>
          <a:p>
            <a:pPr lvl="1"/>
            <a:r>
              <a:rPr lang="ru-RU" sz="2000" dirty="0"/>
              <a:t>Низкая надежность резервирования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 </a:t>
            </a:r>
            <a:r>
              <a:rPr lang="ru-RU" sz="2000" dirty="0"/>
              <a:t>1 сервер)</a:t>
            </a: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15" y="1080000"/>
            <a:ext cx="4552950" cy="16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3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Резервирование</a:t>
            </a:r>
            <a:r>
              <a:rPr lang="en-US" altLang="en-US" dirty="0"/>
              <a:t> 2N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199404"/>
            <a:ext cx="8640960" cy="2036642"/>
          </a:xfrm>
        </p:spPr>
        <p:txBody>
          <a:bodyPr>
            <a:normAutofit/>
          </a:bodyPr>
          <a:lstStyle/>
          <a:p>
            <a:r>
              <a:rPr lang="ru-RU" sz="2000" dirty="0"/>
              <a:t>Плюсы резервирования 2N:</a:t>
            </a:r>
          </a:p>
          <a:p>
            <a:pPr lvl="1"/>
            <a:r>
              <a:rPr lang="ru-RU" sz="2000" dirty="0"/>
              <a:t>Резервирование каждого сервера</a:t>
            </a:r>
          </a:p>
          <a:p>
            <a:r>
              <a:rPr lang="ru-RU" sz="2000" dirty="0"/>
              <a:t>Минусы резервирования 2N:</a:t>
            </a:r>
          </a:p>
          <a:p>
            <a:pPr lvl="1"/>
            <a:r>
              <a:rPr lang="ru-RU" sz="2000" dirty="0"/>
              <a:t>Затраты на оборудование </a:t>
            </a:r>
            <a:r>
              <a:rPr lang="ru-RU" sz="2000" dirty="0" smtClean="0"/>
              <a:t>выше, </a:t>
            </a:r>
            <a:r>
              <a:rPr lang="ru-RU" sz="2000" dirty="0"/>
              <a:t>чем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N+1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080000"/>
            <a:ext cx="3629025" cy="20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Резервирование 2(</a:t>
            </a:r>
            <a:r>
              <a:rPr lang="en-US" altLang="en-US" dirty="0"/>
              <a:t>N+1</a:t>
            </a:r>
            <a:r>
              <a:rPr lang="ru-RU" altLang="en-US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139154"/>
            <a:ext cx="8640960" cy="1592836"/>
          </a:xfrm>
        </p:spPr>
        <p:txBody>
          <a:bodyPr>
            <a:noAutofit/>
          </a:bodyPr>
          <a:lstStyle/>
          <a:p>
            <a:r>
              <a:rPr lang="ru-RU" sz="2000" dirty="0"/>
              <a:t>Плюсы резервирования 2 (N+1):</a:t>
            </a:r>
          </a:p>
          <a:p>
            <a:pPr lvl="1"/>
            <a:r>
              <a:rPr lang="ru-RU" sz="2000" dirty="0"/>
              <a:t>Высокая отказоустойчивость </a:t>
            </a:r>
            <a:r>
              <a:rPr lang="ru-RU" sz="2000" dirty="0" smtClean="0"/>
              <a:t>(каждого </a:t>
            </a:r>
            <a:r>
              <a:rPr lang="ru-RU" sz="2000" dirty="0"/>
              <a:t>+ пары)</a:t>
            </a:r>
          </a:p>
          <a:p>
            <a:r>
              <a:rPr lang="ru-RU" sz="2000" dirty="0"/>
              <a:t>Минусы резервирования 2 (N+1):</a:t>
            </a:r>
          </a:p>
          <a:p>
            <a:pPr lvl="1"/>
            <a:r>
              <a:rPr lang="ru-RU" sz="2000" dirty="0"/>
              <a:t>Сложность реализации</a:t>
            </a:r>
          </a:p>
          <a:p>
            <a:pPr lvl="1"/>
            <a:r>
              <a:rPr lang="ru-RU" sz="2000" dirty="0"/>
              <a:t>Затраты на оборудование </a:t>
            </a:r>
            <a:r>
              <a:rPr lang="ru-RU" sz="2000" dirty="0" smtClean="0"/>
              <a:t>выше, </a:t>
            </a:r>
            <a:r>
              <a:rPr lang="ru-RU" sz="2000" dirty="0"/>
              <a:t>чем в 2N</a:t>
            </a:r>
          </a:p>
          <a:p>
            <a:endParaRPr lang="en-US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87574"/>
            <a:ext cx="4573251" cy="21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09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/>
              <a:t>PCCM 2N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8309" y="1080000"/>
            <a:ext cx="3456384" cy="2664296"/>
          </a:xfrm>
        </p:spPr>
        <p:txBody>
          <a:bodyPr>
            <a:noAutofit/>
          </a:bodyPr>
          <a:lstStyle/>
          <a:p>
            <a:r>
              <a:rPr lang="ru-RU" sz="2000" dirty="0"/>
              <a:t>Инкапсулируем алгоритмы в DRA </a:t>
            </a:r>
          </a:p>
          <a:p>
            <a:r>
              <a:rPr lang="ru-RU" sz="2000" dirty="0"/>
              <a:t>Для реализации выбрали </a:t>
            </a:r>
            <a:r>
              <a:rPr lang="ru-RU" sz="2000" dirty="0" smtClean="0"/>
              <a:t>схему резервирования 2N</a:t>
            </a:r>
            <a:endParaRPr lang="ru-RU" sz="2000" dirty="0"/>
          </a:p>
          <a:p>
            <a:r>
              <a:rPr lang="ru-RU" sz="2000" dirty="0"/>
              <a:t>DRA – единая точка </a:t>
            </a:r>
            <a:r>
              <a:rPr lang="ru-RU" sz="2000" dirty="0" smtClean="0"/>
              <a:t>отказа</a:t>
            </a:r>
            <a:endParaRPr 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96552" y="26437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080001"/>
            <a:ext cx="5196309" cy="28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3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Резервирование</a:t>
            </a:r>
            <a:r>
              <a:rPr lang="en-US" altLang="en-US" dirty="0"/>
              <a:t> DRA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6800" y="1080000"/>
            <a:ext cx="3600400" cy="30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Успех, PCRF </a:t>
            </a:r>
            <a:r>
              <a:rPr lang="ru-RU" sz="2000" dirty="0" smtClean="0"/>
              <a:t>резервируется, </a:t>
            </a:r>
            <a:r>
              <a:rPr lang="ru-RU" sz="2000" dirty="0"/>
              <a:t>так </a:t>
            </a:r>
            <a:r>
              <a:rPr lang="ru-RU" sz="2000" dirty="0" smtClean="0"/>
              <a:t>как:</a:t>
            </a:r>
            <a:endParaRPr lang="ru-RU" sz="2000" dirty="0"/>
          </a:p>
          <a:p>
            <a:r>
              <a:rPr lang="ru-RU" sz="2000" dirty="0"/>
              <a:t>PCCM - резервируется</a:t>
            </a:r>
          </a:p>
          <a:p>
            <a:r>
              <a:rPr lang="ru-RU" sz="2000" dirty="0"/>
              <a:t>DRA – резервируется, если PCEF поддерживает это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5054" y="-97824"/>
            <a:ext cx="6400753" cy="25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080002"/>
            <a:ext cx="5194800" cy="28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7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Гео-резервирование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6800" y="1080000"/>
            <a:ext cx="3168352" cy="27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Успех, PCRF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err="1" smtClean="0"/>
              <a:t>гео</a:t>
            </a:r>
            <a:r>
              <a:rPr lang="ru-RU" sz="2000" dirty="0" smtClean="0"/>
              <a:t>-резервируется.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Поддерживается </a:t>
            </a:r>
            <a:r>
              <a:rPr lang="ru-RU" sz="2000" dirty="0"/>
              <a:t>восстановление сессии по частичным </a:t>
            </a:r>
            <a:br>
              <a:rPr lang="ru-RU" sz="2000" dirty="0"/>
            </a:br>
            <a:r>
              <a:rPr lang="ru-RU" sz="2000" dirty="0" smtClean="0"/>
              <a:t>данным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1" y="1080000"/>
            <a:ext cx="5194800" cy="25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7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выступления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554638"/>
              </p:ext>
            </p:extLst>
          </p:nvPr>
        </p:nvGraphicFramePr>
        <p:xfrm>
          <a:off x="251520" y="1080000"/>
          <a:ext cx="864096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195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Fault tolerance &amp; load </a:t>
            </a:r>
            <a:r>
              <a:rPr lang="en-US" altLang="en-US" dirty="0" smtClean="0"/>
              <a:t>balancing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4894" y="1080000"/>
            <a:ext cx="4896544" cy="216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Для отсутствия единой точки отказа комплекса целиком необходимо, </a:t>
            </a:r>
            <a:r>
              <a:rPr lang="ru-RU" sz="2000" dirty="0" smtClean="0"/>
              <a:t>чтобы </a:t>
            </a:r>
            <a:r>
              <a:rPr lang="ru-RU" sz="2000" dirty="0"/>
              <a:t>PCRF имел функциональность резервировать внешние системы, </a:t>
            </a:r>
            <a:r>
              <a:rPr lang="ru-RU" sz="2000" dirty="0" smtClean="0"/>
              <a:t>например, </a:t>
            </a:r>
            <a:r>
              <a:rPr lang="ru-RU" sz="2000" dirty="0"/>
              <a:t>хранилище профилей абонентов UDR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818405"/>
            <a:ext cx="10284922" cy="66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80000"/>
            <a:ext cx="2590800" cy="22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8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</a:t>
            </a:r>
            <a:r>
              <a:rPr lang="ru-RU" dirty="0" smtClean="0"/>
              <a:t>бизнес-логики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1411" y="1080000"/>
            <a:ext cx="4691069" cy="3816424"/>
          </a:xfrm>
        </p:spPr>
        <p:txBody>
          <a:bodyPr>
            <a:noAutofit/>
          </a:bodyPr>
          <a:lstStyle/>
          <a:p>
            <a:r>
              <a:rPr lang="ru-RU" sz="2000" dirty="0"/>
              <a:t>Вся изменяющаяся часть описана на </a:t>
            </a:r>
            <a:r>
              <a:rPr lang="ru-RU" sz="2000" dirty="0" smtClean="0"/>
              <a:t>метаязыке (профили</a:t>
            </a:r>
            <a:r>
              <a:rPr lang="ru-RU" sz="2000" dirty="0"/>
              <a:t>, протоколы)</a:t>
            </a:r>
          </a:p>
          <a:p>
            <a:r>
              <a:rPr lang="ru-RU" sz="2000" dirty="0"/>
              <a:t>Вся </a:t>
            </a:r>
            <a:r>
              <a:rPr lang="ru-RU" sz="2000" dirty="0" smtClean="0"/>
              <a:t>бизнес-логика </a:t>
            </a:r>
            <a:r>
              <a:rPr lang="ru-RU" sz="2000" dirty="0"/>
              <a:t>в LUA (будущие </a:t>
            </a:r>
            <a:r>
              <a:rPr lang="ru-RU" sz="2000" dirty="0" smtClean="0"/>
              <a:t>бизнес-услуги</a:t>
            </a:r>
            <a:r>
              <a:rPr lang="ru-RU" sz="2000" dirty="0"/>
              <a:t>)</a:t>
            </a:r>
          </a:p>
          <a:p>
            <a:r>
              <a:rPr lang="ru-RU" sz="2000" dirty="0"/>
              <a:t>Статистика: 10% кода в динамике (LUA, </a:t>
            </a:r>
            <a:r>
              <a:rPr lang="ru-RU" sz="2000" dirty="0" err="1"/>
              <a:t>Def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840"/>
          <a:stretch/>
        </p:blipFill>
        <p:spPr>
          <a:xfrm>
            <a:off x="252000" y="1080000"/>
            <a:ext cx="3829050" cy="35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Реализация </a:t>
            </a:r>
            <a:r>
              <a:rPr lang="ru-RU" altLang="en-US" dirty="0" smtClean="0"/>
              <a:t>метаязыка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080000"/>
            <a:ext cx="5256583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Реализован </a:t>
            </a:r>
            <a:r>
              <a:rPr lang="ru-RU" sz="2000" dirty="0" smtClean="0"/>
              <a:t>метаязык </a:t>
            </a:r>
            <a:r>
              <a:rPr lang="ru-RU" sz="2000" dirty="0"/>
              <a:t>(</a:t>
            </a:r>
            <a:r>
              <a:rPr lang="ru-RU" sz="2000" dirty="0" err="1"/>
              <a:t>Def</a:t>
            </a:r>
            <a:r>
              <a:rPr lang="ru-RU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Статическая часть для работы в С++ &amp; LUA (</a:t>
            </a:r>
            <a:r>
              <a:rPr lang="ru-RU" sz="2000" dirty="0" err="1"/>
              <a:t>get</a:t>
            </a:r>
            <a:r>
              <a:rPr lang="ru-RU" sz="2000" dirty="0"/>
              <a:t>, </a:t>
            </a:r>
            <a:r>
              <a:rPr lang="ru-RU" sz="2000" dirty="0" err="1"/>
              <a:t>set</a:t>
            </a:r>
            <a:r>
              <a:rPr lang="ru-RU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Динамическая часть для работы в LUA (</a:t>
            </a:r>
            <a:r>
              <a:rPr lang="ru-RU" sz="2000" dirty="0" err="1"/>
              <a:t>key</a:t>
            </a:r>
            <a:r>
              <a:rPr lang="ru-RU" sz="2000" dirty="0"/>
              <a:t>–</a:t>
            </a:r>
            <a:r>
              <a:rPr lang="ru-RU" sz="2000" dirty="0" err="1"/>
              <a:t>value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dirty="0"/>
              <a:t>Компромисс между скоростью (вызов менеджера памяти) и потреблением памяти (выделение максимального размера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080000"/>
            <a:ext cx="3400425" cy="21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Дизайнерские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Обеспечение </a:t>
            </a:r>
            <a:r>
              <a:rPr lang="ru-RU" sz="2000" dirty="0" smtClean="0"/>
              <a:t>параллельного </a:t>
            </a:r>
            <a:r>
              <a:rPr lang="ru-RU" sz="2000" dirty="0"/>
              <a:t>выполнения задач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Минимизация единых точек синхронизации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Разнесение получения и декодирования данных из сети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собственного менеджера памяти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56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err="1"/>
              <a:t>Параллелизация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4155927"/>
            <a:ext cx="8568952" cy="864096"/>
          </a:xfrm>
        </p:spPr>
        <p:txBody>
          <a:bodyPr>
            <a:noAutofit/>
          </a:bodyPr>
          <a:lstStyle/>
          <a:p>
            <a:r>
              <a:rPr lang="ru-RU" sz="2000" dirty="0"/>
              <a:t>Максимальное количество </a:t>
            </a:r>
            <a:r>
              <a:rPr lang="ru-RU" sz="2000" dirty="0" err="1"/>
              <a:t>EvP</a:t>
            </a:r>
            <a:r>
              <a:rPr lang="ru-RU" sz="2000" dirty="0"/>
              <a:t> </a:t>
            </a:r>
            <a:r>
              <a:rPr lang="en-US" sz="2000" dirty="0"/>
              <a:t>~</a:t>
            </a:r>
            <a:r>
              <a:rPr lang="ru-RU" sz="2000" dirty="0" smtClean="0"/>
              <a:t>= </a:t>
            </a:r>
            <a:r>
              <a:rPr lang="ru-RU" sz="2000" dirty="0"/>
              <a:t>кол-во ядер</a:t>
            </a:r>
          </a:p>
          <a:p>
            <a:r>
              <a:rPr lang="ru-RU" sz="2000" dirty="0"/>
              <a:t>MOD(HASH(IMSI</a:t>
            </a:r>
            <a:r>
              <a:rPr lang="ru-RU" sz="2000" dirty="0" smtClean="0"/>
              <a:t>)/</a:t>
            </a:r>
            <a:r>
              <a:rPr lang="en-US" sz="2000" dirty="0" smtClean="0"/>
              <a:t>(</a:t>
            </a:r>
            <a:r>
              <a:rPr lang="ru-RU" sz="2000" dirty="0" smtClean="0"/>
              <a:t>кол</a:t>
            </a:r>
            <a:r>
              <a:rPr lang="en-US" sz="2000" dirty="0" smtClean="0"/>
              <a:t>-</a:t>
            </a:r>
            <a:r>
              <a:rPr lang="ru-RU" sz="2000" dirty="0" smtClean="0"/>
              <a:t>во </a:t>
            </a:r>
            <a:r>
              <a:rPr lang="ru-RU" sz="2000" dirty="0" err="1"/>
              <a:t>EvP</a:t>
            </a:r>
            <a:r>
              <a:rPr lang="en-US" sz="2000" dirty="0" smtClean="0"/>
              <a:t>)</a:t>
            </a:r>
            <a:r>
              <a:rPr lang="ru-RU" sz="2000" dirty="0" smtClean="0"/>
              <a:t>) </a:t>
            </a:r>
            <a:r>
              <a:rPr lang="en-US" sz="2000" dirty="0"/>
              <a:t>=</a:t>
            </a:r>
            <a:r>
              <a:rPr lang="ru-RU" sz="2000" dirty="0" smtClean="0"/>
              <a:t>= номер </a:t>
            </a:r>
            <a:r>
              <a:rPr lang="ru-RU" sz="2000" dirty="0" err="1" smtClean="0"/>
              <a:t>EvP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32240" y="1067907"/>
            <a:ext cx="2088232" cy="134806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IMSI</a:t>
            </a:r>
            <a:endParaRPr lang="ru-RU" altLang="en-US" sz="2000" dirty="0">
              <a:latin typeface="Bandera Pro" panose="02060504040200020004" pitchFamily="18" charset="0"/>
              <a:cs typeface="+mn-cs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MSISDN</a:t>
            </a:r>
            <a:endParaRPr lang="ru-RU" altLang="en-US" sz="2000" dirty="0">
              <a:latin typeface="Bandera Pro" panose="02060504040200020004" pitchFamily="18" charset="0"/>
              <a:cs typeface="+mn-cs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IMEI</a:t>
            </a:r>
            <a:endParaRPr lang="ru-RU" altLang="en-US" sz="2000" dirty="0">
              <a:latin typeface="Bandera Pro" panose="02060504040200020004" pitchFamily="18" charset="0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080000"/>
            <a:ext cx="6467476" cy="30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3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Отсутствие точки </a:t>
            </a:r>
            <a:r>
              <a:rPr lang="en-US" altLang="en-US" dirty="0" err="1"/>
              <a:t>синхр-ции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147814"/>
            <a:ext cx="5832648" cy="1818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Минусы</a:t>
            </a:r>
            <a:endParaRPr lang="ru-RU" sz="1800" dirty="0" smtClean="0"/>
          </a:p>
          <a:p>
            <a:r>
              <a:rPr lang="ru-RU" sz="1800" dirty="0" smtClean="0"/>
              <a:t>В </a:t>
            </a:r>
            <a:r>
              <a:rPr lang="ru-RU" sz="1800" dirty="0"/>
              <a:t>некоторых </a:t>
            </a:r>
            <a:r>
              <a:rPr lang="ru-RU" sz="1800" dirty="0" smtClean="0"/>
              <a:t>случаях </a:t>
            </a:r>
            <a:r>
              <a:rPr lang="ru-RU" sz="1800" dirty="0"/>
              <a:t>приходится дублировать данные, </a:t>
            </a:r>
            <a:r>
              <a:rPr lang="ru-RU" sz="1800" dirty="0" smtClean="0"/>
              <a:t>например, </a:t>
            </a:r>
            <a:r>
              <a:rPr lang="ru-RU" sz="1800" dirty="0"/>
              <a:t>справочник оборудования </a:t>
            </a:r>
          </a:p>
          <a:p>
            <a:r>
              <a:rPr lang="ru-RU" sz="1800" dirty="0"/>
              <a:t>Не для всех хранилищ это возможно </a:t>
            </a:r>
            <a:r>
              <a:rPr lang="ru-RU" sz="1800" dirty="0" smtClean="0"/>
              <a:t>сделать</a:t>
            </a:r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5076056" y="1079500"/>
            <a:ext cx="4104456" cy="314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Bandera Pro Light" pitchFamily="18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000">
                <a:solidFill>
                  <a:schemeClr val="tx1"/>
                </a:solidFill>
                <a:latin typeface="Bandera Pro Light" pitchFamily="18" charset="0"/>
              </a:defRPr>
            </a:lvl2pPr>
            <a:lvl3pPr marL="1522413" indent="-303213">
              <a:spcBef>
                <a:spcPct val="20000"/>
              </a:spcBef>
              <a:buFont typeface="Arial" charset="0"/>
              <a:buChar char="•"/>
              <a:defRPr sz="2600">
                <a:solidFill>
                  <a:schemeClr val="tx1"/>
                </a:solidFill>
                <a:latin typeface="Bandera Pro Light" pitchFamily="18" charset="0"/>
              </a:defRPr>
            </a:lvl3pPr>
            <a:lvl4pPr marL="2132013" indent="-303213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Bandera Pro Light" pitchFamily="18" charset="0"/>
              </a:defRPr>
            </a:lvl4pPr>
            <a:lvl5pPr marL="2741613" indent="-303213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Bandera Pro Light" pitchFamily="18" charset="0"/>
              </a:defRPr>
            </a:lvl5pPr>
            <a:lvl6pPr marL="3198813" indent="-3032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Bandera Pro Light" pitchFamily="18" charset="0"/>
              </a:defRPr>
            </a:lvl6pPr>
            <a:lvl7pPr marL="3656013" indent="-3032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Bandera Pro Light" pitchFamily="18" charset="0"/>
              </a:defRPr>
            </a:lvl7pPr>
            <a:lvl8pPr marL="4113213" indent="-3032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Bandera Pro Light" pitchFamily="18" charset="0"/>
              </a:defRPr>
            </a:lvl8pPr>
            <a:lvl9pPr marL="4570413" indent="-3032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Bandera Pro Light" pitchFamily="18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09660"/>
              </a:buClr>
              <a:buSzPct val="90000"/>
              <a:buNone/>
            </a:pPr>
            <a:r>
              <a:rPr lang="ru-RU" altLang="en-US" sz="2000" b="1" dirty="0">
                <a:latin typeface="Bandera Pro" panose="02060504040200020004" pitchFamily="18" charset="0"/>
                <a:cs typeface="+mn-cs"/>
              </a:rPr>
              <a:t>Пример хранилищ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Сессии абонента </a:t>
            </a:r>
            <a:endParaRPr lang="en-US" altLang="en-US" sz="2000" dirty="0">
              <a:latin typeface="Bandera Pro" panose="02060504040200020004" pitchFamily="18" charset="0"/>
              <a:cs typeface="+mn-cs"/>
            </a:endParaRP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Кэш (профили</a:t>
            </a: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 </a:t>
            </a: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абонентов)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 smtClean="0">
                <a:latin typeface="Bandera Pro" panose="02060504040200020004" pitchFamily="18" charset="0"/>
                <a:cs typeface="+mn-cs"/>
              </a:rPr>
              <a:t>Справочники </a:t>
            </a: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/>
            </a:r>
            <a:br>
              <a:rPr lang="ru-RU" altLang="en-US" sz="2000" dirty="0">
                <a:latin typeface="Bandera Pro" panose="02060504040200020004" pitchFamily="18" charset="0"/>
                <a:cs typeface="+mn-cs"/>
              </a:rPr>
            </a:b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оборудования (</a:t>
            </a: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IMEI/TAC)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Трассируемые абоненты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Статистика</a:t>
            </a:r>
            <a:r>
              <a:rPr lang="en-US" altLang="en-US" sz="2000" dirty="0">
                <a:latin typeface="Bandera Pro" panose="02060504040200020004" pitchFamily="18" charset="0"/>
                <a:cs typeface="+mn-cs"/>
              </a:rPr>
              <a:t> </a:t>
            </a:r>
            <a:r>
              <a:rPr lang="ru-RU" altLang="en-US" sz="2000" dirty="0">
                <a:latin typeface="Bandera Pro" panose="02060504040200020004" pitchFamily="18" charset="0"/>
                <a:cs typeface="+mn-cs"/>
              </a:rPr>
              <a:t>и диагностика</a:t>
            </a:r>
            <a:endParaRPr lang="en-US" altLang="en-US" sz="2000" dirty="0">
              <a:latin typeface="Bandera Pro" panose="02060504040200020004" pitchFamily="18" charset="0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080000"/>
            <a:ext cx="4773456" cy="16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9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Декодирование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0" y="1080000"/>
            <a:ext cx="4288700" cy="185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Минусы</a:t>
            </a:r>
            <a:endParaRPr lang="ru-RU" sz="2000" b="1" dirty="0"/>
          </a:p>
          <a:p>
            <a:r>
              <a:rPr lang="ru-RU" sz="2000" dirty="0"/>
              <a:t>Сложность, требуется </a:t>
            </a:r>
            <a:r>
              <a:rPr lang="ru-RU" sz="2000" dirty="0" err="1"/>
              <a:t>lookup</a:t>
            </a:r>
            <a:r>
              <a:rPr lang="ru-RU" sz="2000" dirty="0"/>
              <a:t> для определения </a:t>
            </a:r>
            <a:r>
              <a:rPr lang="ru-RU" sz="2000" dirty="0" err="1"/>
              <a:t>EvP</a:t>
            </a:r>
            <a:endParaRPr lang="ru-RU" sz="2000" dirty="0"/>
          </a:p>
          <a:p>
            <a:r>
              <a:rPr lang="ru-RU" sz="2000" dirty="0"/>
              <a:t>Дополнительное обращение к менеджеру памяти для </a:t>
            </a:r>
            <a:br>
              <a:rPr lang="ru-RU" sz="2000" dirty="0"/>
            </a:br>
            <a:r>
              <a:rPr lang="ru-RU" sz="2000" dirty="0"/>
              <a:t>создания сообщения декодирования в </a:t>
            </a:r>
            <a:r>
              <a:rPr lang="ru-RU" sz="2000" dirty="0" err="1" smtClean="0"/>
              <a:t>EvP</a:t>
            </a:r>
            <a:endParaRPr lang="ru-RU" altLang="en-US" sz="2000" b="1" dirty="0" smtClean="0"/>
          </a:p>
          <a:p>
            <a:pPr marL="0" indent="0">
              <a:lnSpc>
                <a:spcPct val="80000"/>
              </a:lnSpc>
              <a:buClr>
                <a:srgbClr val="009660"/>
              </a:buClr>
              <a:buSzPct val="90000"/>
              <a:buNone/>
            </a:pPr>
            <a:r>
              <a:rPr lang="ru-RU" altLang="en-US" sz="2000" b="1" dirty="0" smtClean="0"/>
              <a:t>Работа </a:t>
            </a:r>
            <a:r>
              <a:rPr lang="ru-RU" altLang="en-US" sz="2000" b="1" dirty="0"/>
              <a:t>с сетью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/>
              <a:t>Поток получения данных без их декодирования</a:t>
            </a:r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/>
              <a:t>Декодирование в </a:t>
            </a:r>
            <a:r>
              <a:rPr lang="ru-RU" altLang="en-US" sz="2000" dirty="0" err="1"/>
              <a:t>EvP</a:t>
            </a:r>
            <a:endParaRPr lang="ru-RU" altLang="en-US" sz="2000" dirty="0"/>
          </a:p>
          <a:p>
            <a:pPr>
              <a:lnSpc>
                <a:spcPct val="80000"/>
              </a:lnSpc>
              <a:buSzPct val="90000"/>
            </a:pPr>
            <a:r>
              <a:rPr lang="ru-RU" altLang="en-US" sz="2000" dirty="0" err="1"/>
              <a:t>No</a:t>
            </a:r>
            <a:r>
              <a:rPr lang="ru-RU" altLang="en-US" sz="2000" dirty="0"/>
              <a:t> </a:t>
            </a:r>
            <a:r>
              <a:rPr lang="ru-RU" altLang="en-US" sz="2000" dirty="0" err="1"/>
              <a:t>sleep</a:t>
            </a:r>
            <a:r>
              <a:rPr lang="ru-RU" altLang="en-US" sz="2000" dirty="0" smtClean="0"/>
              <a:t>!</a:t>
            </a: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23591" y="1284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2" y="1080000"/>
            <a:ext cx="4329450" cy="35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5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Менеджер памяти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843558"/>
            <a:ext cx="8892000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Требования</a:t>
            </a:r>
            <a:endParaRPr lang="ru-RU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Многопоточный (один - выделяет, второй - освобождает)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Помощь в поиске утечек </a:t>
            </a:r>
            <a:r>
              <a:rPr lang="ru-RU" sz="2000" dirty="0" smtClean="0"/>
              <a:t>памяти</a:t>
            </a:r>
          </a:p>
          <a:p>
            <a:pPr marL="0" indent="0">
              <a:buNone/>
            </a:pPr>
            <a:r>
              <a:rPr lang="ru-RU" sz="2000" b="1" dirty="0" smtClean="0"/>
              <a:t>Анализ менеджеров памяти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Системный </a:t>
            </a:r>
            <a:r>
              <a:rPr lang="ru-RU" sz="2000" dirty="0"/>
              <a:t>менеджер памяти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Собственная реализация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Библиотека </a:t>
            </a:r>
            <a:r>
              <a:rPr lang="ru-RU" sz="2000" dirty="0" err="1"/>
              <a:t>tcmalloc</a:t>
            </a:r>
            <a:r>
              <a:rPr lang="ru-RU" sz="2000" dirty="0"/>
              <a:t> (</a:t>
            </a:r>
            <a:r>
              <a:rPr lang="ru-RU" sz="2000" dirty="0" err="1"/>
              <a:t>thread-caching</a:t>
            </a:r>
            <a:r>
              <a:rPr lang="ru-RU" sz="2000" dirty="0"/>
              <a:t> </a:t>
            </a:r>
            <a:r>
              <a:rPr lang="ru-RU" sz="2000" dirty="0" err="1"/>
              <a:t>malloc</a:t>
            </a:r>
            <a:r>
              <a:rPr lang="ru-RU" sz="2000" dirty="0"/>
              <a:t> из </a:t>
            </a:r>
            <a:r>
              <a:rPr lang="ru-RU" sz="2000" dirty="0" err="1"/>
              <a:t>gperftools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r>
              <a:rPr lang="ru-RU" sz="2000" b="1" dirty="0"/>
              <a:t>Эксперимент (N = 1-8, </a:t>
            </a:r>
            <a:r>
              <a:rPr lang="ru-RU" sz="2000" b="1" dirty="0" err="1"/>
              <a:t>Size</a:t>
            </a:r>
            <a:r>
              <a:rPr lang="ru-RU" sz="2000" b="1" dirty="0"/>
              <a:t> = 128b - 1Mb):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Распараллеливание одной задачи, например, создать 1000 объектов на N потоках (N=1, Q=1000, N=2, Q=500)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Ожидаем: время выполнения обратно </a:t>
            </a:r>
            <a:br>
              <a:rPr lang="ru-RU" sz="2000" dirty="0" smtClean="0"/>
            </a:br>
            <a:r>
              <a:rPr lang="ru-RU" sz="2000" dirty="0" smtClean="0"/>
              <a:t>пропорционально количеству потоков</a:t>
            </a:r>
          </a:p>
          <a:p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853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Результат эксперимента </a:t>
            </a:r>
            <a:r>
              <a:rPr lang="en-US" altLang="en-US" dirty="0"/>
              <a:t>(</a:t>
            </a:r>
            <a:r>
              <a:rPr lang="ru-RU" altLang="en-US" dirty="0"/>
              <a:t>1 </a:t>
            </a:r>
            <a:r>
              <a:rPr lang="en-US" altLang="en-US" dirty="0"/>
              <a:t>Kb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31790"/>
            <a:ext cx="8892480" cy="182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Вывод</a:t>
            </a:r>
            <a:endParaRPr lang="ru-RU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Характер графика </a:t>
            </a:r>
            <a:r>
              <a:rPr lang="ru-RU" sz="2000" dirty="0" err="1"/>
              <a:t>tcmalloc</a:t>
            </a:r>
            <a:r>
              <a:rPr lang="ru-RU" sz="2000" dirty="0"/>
              <a:t> и системного одинаков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tcmalloc</a:t>
            </a:r>
            <a:r>
              <a:rPr lang="ru-RU" sz="2000" dirty="0"/>
              <a:t> быстрее системного в 16 раз (искусственный)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Наличие потокового кэширования – критично!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Tcmalloc</a:t>
            </a:r>
            <a:r>
              <a:rPr lang="ru-RU" sz="2000" dirty="0"/>
              <a:t> (</a:t>
            </a:r>
            <a:r>
              <a:rPr lang="ru-RU" sz="2000" dirty="0" smtClean="0"/>
              <a:t>нужен </a:t>
            </a:r>
            <a:r>
              <a:rPr lang="ru-RU" sz="2000" dirty="0"/>
              <a:t>контроль утечек)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Собственный (нужно потоковое кэширование)</a:t>
            </a:r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080000"/>
            <a:ext cx="8136904" cy="193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087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7" y="1664765"/>
            <a:ext cx="3370425" cy="263517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00" y="1080000"/>
            <a:ext cx="8640960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Реализованные требования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Работа в режиме 24/7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Отсутствие единой точки отказа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Масштабирование, резервирование, </a:t>
            </a:r>
            <a:r>
              <a:rPr lang="ru-RU" sz="2000" dirty="0" err="1"/>
              <a:t>гео</a:t>
            </a:r>
            <a:r>
              <a:rPr lang="ru-RU" sz="2000" dirty="0"/>
              <a:t>-резервирование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err="1"/>
              <a:t>Real-time</a:t>
            </a:r>
            <a:r>
              <a:rPr lang="ru-RU" sz="2000" dirty="0"/>
              <a:t> время реакции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Скорость 10 000 </a:t>
            </a:r>
            <a:r>
              <a:rPr lang="ru-RU" sz="2000" dirty="0" err="1"/>
              <a:t>req</a:t>
            </a:r>
            <a:r>
              <a:rPr lang="ru-RU" sz="2000" dirty="0"/>
              <a:t>/</a:t>
            </a:r>
            <a:r>
              <a:rPr lang="ru-RU" sz="2000" dirty="0" err="1"/>
              <a:t>sec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Поддержка </a:t>
            </a:r>
            <a:r>
              <a:rPr lang="ru-RU" sz="2000" dirty="0" err="1"/>
              <a:t>vendor-specific</a:t>
            </a:r>
            <a:r>
              <a:rPr lang="ru-RU" sz="2000" dirty="0"/>
              <a:t> интеграций (</a:t>
            </a:r>
            <a:r>
              <a:rPr lang="ru-RU" sz="2000" dirty="0" err="1"/>
              <a:t>Huawei</a:t>
            </a:r>
            <a:r>
              <a:rPr lang="ru-RU" sz="2000" dirty="0"/>
              <a:t>, NSN и т.д.)  без перекомпиляции приложения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Поддержка новых услуг без перекомпиляции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(= </a:t>
            </a:r>
            <a:r>
              <a:rPr lang="ru-RU" sz="2000" dirty="0"/>
              <a:t>новая версия) </a:t>
            </a:r>
            <a:r>
              <a:rPr lang="ru-RU" sz="2000" dirty="0" smtClean="0"/>
              <a:t>приложения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выполнения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33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Петер-Сервис - О компании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00" y="1080000"/>
            <a:ext cx="7056784" cy="38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5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</a:t>
            </a:r>
            <a:r>
              <a:rPr lang="ru-RU" dirty="0" smtClean="0"/>
              <a:t>разработки </a:t>
            </a:r>
            <a:r>
              <a:rPr lang="ru-RU" dirty="0"/>
              <a:t>(CI)</a:t>
            </a:r>
            <a:endParaRPr lang="en-US" dirty="0"/>
          </a:p>
        </p:txBody>
      </p:sp>
      <p:graphicFrame>
        <p:nvGraphicFramePr>
          <p:cNvPr id="5" name="Diagram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310119"/>
              </p:ext>
            </p:extLst>
          </p:nvPr>
        </p:nvGraphicFramePr>
        <p:xfrm>
          <a:off x="250825" y="1079500"/>
          <a:ext cx="864235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Группа 14"/>
          <p:cNvGrpSpPr/>
          <p:nvPr/>
        </p:nvGrpSpPr>
        <p:grpSpPr>
          <a:xfrm rot="10800000">
            <a:off x="1046805" y="2733002"/>
            <a:ext cx="563035" cy="481304"/>
            <a:chOff x="7218083" y="1653901"/>
            <a:chExt cx="563035" cy="481304"/>
          </a:xfrm>
        </p:grpSpPr>
        <p:sp>
          <p:nvSpPr>
            <p:cNvPr id="16" name="Стрелка вправо 15"/>
            <p:cNvSpPr/>
            <p:nvPr/>
          </p:nvSpPr>
          <p:spPr>
            <a:xfrm rot="5400000">
              <a:off x="7258949" y="1613035"/>
              <a:ext cx="481304" cy="56303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трелка вправо 4"/>
            <p:cNvSpPr/>
            <p:nvPr/>
          </p:nvSpPr>
          <p:spPr>
            <a:xfrm>
              <a:off x="7330691" y="1653901"/>
              <a:ext cx="337821" cy="336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 dirty="0">
                <a:latin typeface="Bandera Pro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013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 bIns="108000"/>
          <a:lstStyle/>
          <a:p>
            <a:pPr algn="ctr"/>
            <a:r>
              <a:rPr lang="ru-RU" altLang="en-US" dirty="0" smtClean="0"/>
              <a:t>Истории успеха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259632" y="3068468"/>
            <a:ext cx="6742929" cy="1107996"/>
            <a:chOff x="1259632" y="3068468"/>
            <a:chExt cx="6742929" cy="110799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3934109" y="3302155"/>
              <a:ext cx="4068452" cy="640623"/>
              <a:chOff x="5709477" y="3269126"/>
              <a:chExt cx="4068452" cy="640623"/>
            </a:xfrm>
          </p:grpSpPr>
          <p:pic>
            <p:nvPicPr>
              <p:cNvPr id="5" name="Рисунок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9697" y="3402638"/>
                <a:ext cx="2088232" cy="373598"/>
              </a:xfrm>
              <a:prstGeom prst="rect">
                <a:avLst/>
              </a:prstGeom>
            </p:spPr>
          </p:pic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9477" y="3269126"/>
                <a:ext cx="1872208" cy="640623"/>
              </a:xfrm>
              <a:prstGeom prst="rect">
                <a:avLst/>
              </a:prstGeom>
            </p:spPr>
          </p:pic>
        </p:grpSp>
        <p:grpSp>
          <p:nvGrpSpPr>
            <p:cNvPr id="6" name="Группа 5"/>
            <p:cNvGrpSpPr/>
            <p:nvPr/>
          </p:nvGrpSpPr>
          <p:grpSpPr>
            <a:xfrm>
              <a:off x="1259632" y="3068468"/>
              <a:ext cx="3031920" cy="1107996"/>
              <a:chOff x="1259632" y="3068468"/>
              <a:chExt cx="3031920" cy="1107996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259632" y="3068468"/>
                <a:ext cx="302433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6600" dirty="0" smtClean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  <a:r>
                  <a:rPr lang="ru-RU" sz="6000" dirty="0" smtClean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</a:t>
                </a:r>
                <a:endParaRPr lang="ru-RU" sz="6600" dirty="0"/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2499427" y="3360856"/>
                <a:ext cx="179212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Р</a:t>
                </a:r>
                <a:r>
                  <a:rPr lang="ru-RU" sz="1400" dirty="0" smtClean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егиональный </a:t>
                </a:r>
                <a:r>
                  <a:rPr lang="en-US" sz="1400" dirty="0" smtClean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                </a:t>
                </a:r>
                <a:r>
                  <a:rPr lang="ru-RU" sz="1400" dirty="0">
                    <a:solidFill>
                      <a:srgbClr val="C0504D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оператор</a:t>
                </a:r>
                <a:endParaRPr lang="ru-RU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97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егиональный оператор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Первая инсталляция</a:t>
            </a:r>
          </a:p>
          <a:p>
            <a:r>
              <a:rPr lang="ru-RU" sz="2000" dirty="0"/>
              <a:t>Бизнес в C++</a:t>
            </a:r>
          </a:p>
          <a:p>
            <a:r>
              <a:rPr lang="ru-RU" sz="2000" dirty="0" err="1"/>
              <a:t>Rg</a:t>
            </a:r>
            <a:r>
              <a:rPr lang="ru-RU" sz="2000" dirty="0"/>
              <a:t>-интерфейс к GUP-серверу</a:t>
            </a:r>
          </a:p>
          <a:p>
            <a:endParaRPr lang="en-US" sz="20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300192" y="46458"/>
            <a:ext cx="3024336" cy="1107996"/>
            <a:chOff x="5614996" y="3058142"/>
            <a:chExt cx="3024336" cy="11079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614996" y="3058142"/>
              <a:ext cx="302433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6600" dirty="0" smtClean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</a:t>
              </a:r>
              <a:r>
                <a:rPr lang="ru-RU" sz="6000" dirty="0" smtClean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</a:t>
              </a:r>
              <a:endParaRPr lang="ru-RU" sz="66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847207" y="3360856"/>
              <a:ext cx="17921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Р</a:t>
              </a:r>
              <a:r>
                <a:rPr lang="ru-RU" sz="1400" dirty="0" smtClean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егиональный </a:t>
              </a:r>
              <a:r>
                <a:rPr lang="en-US" sz="1400" dirty="0" smtClean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</a:t>
              </a:r>
              <a:r>
                <a:rPr lang="ru-RU" sz="1400" dirty="0">
                  <a:solidFill>
                    <a:srgbClr val="C0504D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оператор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2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Вайнах</a:t>
            </a:r>
            <a:r>
              <a:rPr lang="ru-RU" dirty="0"/>
              <a:t> </a:t>
            </a:r>
            <a:r>
              <a:rPr lang="ru-RU" dirty="0" smtClean="0"/>
              <a:t>Телеком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Вторая </a:t>
            </a:r>
            <a:r>
              <a:rPr lang="ru-RU" sz="2000" dirty="0"/>
              <a:t>инсталляция</a:t>
            </a:r>
          </a:p>
          <a:p>
            <a:r>
              <a:rPr lang="ru-RU" sz="2000" dirty="0"/>
              <a:t>Бизнес в LUA (</a:t>
            </a:r>
            <a:r>
              <a:rPr lang="ru-RU" sz="2000" dirty="0" err="1"/>
              <a:t>meta-engine</a:t>
            </a:r>
            <a:r>
              <a:rPr lang="ru-RU" sz="2000" dirty="0"/>
              <a:t>)</a:t>
            </a:r>
          </a:p>
          <a:p>
            <a:r>
              <a:rPr lang="ru-RU" sz="2000" dirty="0" err="1"/>
              <a:t>Rg</a:t>
            </a:r>
            <a:r>
              <a:rPr lang="ru-RU" sz="2000" dirty="0"/>
              <a:t>-интерфейс к GUP-серверу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Информацию о внедрении можно</a:t>
            </a:r>
            <a:br>
              <a:rPr lang="ru-RU" sz="2000" dirty="0" smtClean="0"/>
            </a:br>
            <a:r>
              <a:rPr lang="ru-RU" sz="2000" dirty="0" smtClean="0"/>
              <a:t>найти на сайте - </a:t>
            </a:r>
            <a:r>
              <a:rPr lang="ru-RU" sz="2000" u="sng" dirty="0" smtClean="0">
                <a:hlinkClick r:id="rId2"/>
              </a:rPr>
              <a:t>http</a:t>
            </a:r>
            <a:r>
              <a:rPr lang="ru-RU" sz="2000" u="sng" dirty="0">
                <a:hlinkClick r:id="rId2"/>
              </a:rPr>
              <a:t>://</a:t>
            </a:r>
            <a:r>
              <a:rPr lang="ru-RU" sz="2000" u="sng" dirty="0" smtClean="0">
                <a:hlinkClick r:id="rId2"/>
              </a:rPr>
              <a:t>www.vainahtelecom.ru/</a:t>
            </a:r>
            <a:br>
              <a:rPr lang="ru-RU" sz="2000" u="sng" dirty="0" smtClean="0">
                <a:hlinkClick r:id="rId2"/>
              </a:rPr>
            </a:br>
            <a:r>
              <a:rPr lang="ru-RU" sz="2000" u="sng" dirty="0" err="1" smtClean="0">
                <a:hlinkClick r:id="rId2"/>
              </a:rPr>
              <a:t>news</a:t>
            </a:r>
            <a:r>
              <a:rPr lang="ru-RU" sz="2000" u="sng" dirty="0" smtClean="0">
                <a:hlinkClick r:id="rId2"/>
              </a:rPr>
              <a:t>/</a:t>
            </a:r>
            <a:r>
              <a:rPr lang="ru-RU" sz="2000" u="sng" dirty="0" err="1" smtClean="0">
                <a:hlinkClick r:id="rId2"/>
              </a:rPr>
              <a:t>press</a:t>
            </a:r>
            <a:r>
              <a:rPr lang="ru-RU" sz="2000" u="sng" dirty="0" smtClean="0">
                <a:hlinkClick r:id="rId2"/>
              </a:rPr>
              <a:t>/54/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0"/>
            <a:ext cx="1885719" cy="27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47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МегаФон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Обслуживает </a:t>
            </a:r>
            <a:r>
              <a:rPr lang="ru-RU" sz="2000" dirty="0"/>
              <a:t>100% трафика</a:t>
            </a:r>
          </a:p>
          <a:p>
            <a:r>
              <a:rPr lang="ru-RU" sz="2000" dirty="0"/>
              <a:t>Самая большая инсталляция </a:t>
            </a:r>
            <a:r>
              <a:rPr lang="ru-RU" sz="2000" dirty="0" smtClean="0"/>
              <a:t>(~</a:t>
            </a:r>
            <a:r>
              <a:rPr lang="ru-RU" sz="2000" dirty="0"/>
              <a:t>200 узлов, ~15 дата-центрах)</a:t>
            </a:r>
          </a:p>
          <a:p>
            <a:r>
              <a:rPr lang="ru-RU" sz="2000" dirty="0"/>
              <a:t>Бизнес в LUA (</a:t>
            </a:r>
            <a:r>
              <a:rPr lang="ru-RU" sz="2000" dirty="0" err="1"/>
              <a:t>meta-engine</a:t>
            </a:r>
            <a:r>
              <a:rPr lang="ru-RU" sz="2000" dirty="0"/>
              <a:t>)</a:t>
            </a:r>
          </a:p>
          <a:p>
            <a:r>
              <a:rPr lang="ru-RU" sz="2000" dirty="0"/>
              <a:t>Ud-интерфейс к </a:t>
            </a:r>
            <a:r>
              <a:rPr lang="en-US" sz="2000" dirty="0" smtClean="0"/>
              <a:t>UDR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Информацию </a:t>
            </a:r>
            <a:r>
              <a:rPr lang="ru-RU" sz="2000" dirty="0"/>
              <a:t>о внедрении </a:t>
            </a:r>
            <a:r>
              <a:rPr lang="ru-RU" sz="2000" dirty="0" smtClean="0"/>
              <a:t>можно найти </a:t>
            </a:r>
            <a:r>
              <a:rPr lang="ru-RU" sz="2000" dirty="0"/>
              <a:t>на сайте - </a:t>
            </a:r>
            <a:r>
              <a:rPr lang="ru-RU" sz="2000" u="sng" dirty="0">
                <a:hlinkClick r:id="rId2"/>
              </a:rPr>
              <a:t>http://</a:t>
            </a:r>
            <a:r>
              <a:rPr lang="ru-RU" sz="2000" u="sng" dirty="0" smtClean="0">
                <a:hlinkClick r:id="rId2"/>
              </a:rPr>
              <a:t>www.tdaily.ru/news/</a:t>
            </a:r>
            <a:br>
              <a:rPr lang="ru-RU" sz="2000" u="sng" dirty="0" smtClean="0">
                <a:hlinkClick r:id="rId2"/>
              </a:rPr>
            </a:br>
            <a:r>
              <a:rPr lang="ru-RU" sz="2000" u="sng" dirty="0" err="1" smtClean="0">
                <a:hlinkClick r:id="rId2"/>
              </a:rPr>
              <a:t>top-novosti</a:t>
            </a:r>
            <a:r>
              <a:rPr lang="ru-RU" sz="2000" u="sng" dirty="0" smtClean="0">
                <a:hlinkClick r:id="rId2"/>
              </a:rPr>
              <a:t>/34006</a:t>
            </a:r>
            <a:endParaRPr lang="ru-RU" sz="2000" dirty="0"/>
          </a:p>
          <a:p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3494"/>
            <a:ext cx="2502024" cy="4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0661"/>
            <a:ext cx="8712968" cy="4657353"/>
          </a:xfrm>
        </p:spPr>
        <p:txBody>
          <a:bodyPr/>
          <a:lstStyle/>
          <a:p>
            <a:pPr algn="ctr"/>
            <a:r>
              <a:rPr lang="ru-RU" smtClean="0"/>
              <a:t>Задавайте вопросы! </a:t>
            </a:r>
            <a:br>
              <a:rPr lang="ru-RU" smtClean="0"/>
            </a:br>
            <a:r>
              <a:rPr lang="ru-RU" smtClean="0"/>
              <a:t>Мы открыты к диалогу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4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640960" cy="4624006"/>
          </a:xfrm>
        </p:spPr>
        <p:txBody>
          <a:bodyPr/>
          <a:lstStyle/>
          <a:p>
            <a:pPr algn="ctr"/>
            <a:r>
              <a:rPr lang="ru-RU" altLang="en-US" dirty="0" smtClean="0"/>
              <a:t>Спасибо!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291830"/>
            <a:ext cx="8640960" cy="1604594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ru-RU" altLang="en-US" sz="1800" b="1" dirty="0"/>
              <a:t>Артем </a:t>
            </a:r>
            <a:r>
              <a:rPr lang="ru-RU" altLang="en-US" sz="1800" b="1" dirty="0" err="1"/>
              <a:t>Руфанов</a:t>
            </a:r>
            <a:endParaRPr lang="ru-RU" altLang="en-US" sz="1800" b="1" dirty="0"/>
          </a:p>
          <a:p>
            <a:pPr marL="0" indent="0" algn="ctr">
              <a:buNone/>
              <a:defRPr/>
            </a:pPr>
            <a:r>
              <a:rPr lang="ru-RU" altLang="en-US" sz="1800" dirty="0" smtClean="0"/>
              <a:t>Компания «Петер-Сервис»</a:t>
            </a:r>
            <a:endParaRPr lang="ru-RU" altLang="en-US" sz="1800" dirty="0"/>
          </a:p>
          <a:p>
            <a:pPr marL="0" indent="0" algn="ctr">
              <a:buNone/>
              <a:defRPr/>
            </a:pPr>
            <a:r>
              <a:rPr lang="ru-RU" altLang="en-US" sz="1800" dirty="0" smtClean="0">
                <a:hlinkClick r:id="rId2"/>
              </a:rPr>
              <a:t>Artem.Rufanov@billing.ru</a:t>
            </a:r>
            <a:r>
              <a:rPr lang="ru-RU" altLang="en-US" sz="1800" dirty="0" smtClean="0"/>
              <a:t> </a:t>
            </a:r>
            <a:endParaRPr lang="ru-RU" altLang="en-US" sz="1800" dirty="0"/>
          </a:p>
          <a:p>
            <a:pPr marL="0" indent="0" algn="ctr">
              <a:buNone/>
              <a:defRPr/>
            </a:pPr>
            <a:r>
              <a:rPr lang="ru-RU" altLang="en-US" sz="1800" dirty="0" smtClean="0">
                <a:hlinkClick r:id="rId3"/>
              </a:rPr>
              <a:t>www.billing.ru</a:t>
            </a:r>
            <a:r>
              <a:rPr lang="ru-RU" altLang="en-US" sz="1800" dirty="0" smtClean="0"/>
              <a:t> </a:t>
            </a:r>
            <a:endParaRPr lang="ru-RU" altLang="en-US" sz="1800" dirty="0"/>
          </a:p>
          <a:p>
            <a:pPr algn="ctr">
              <a:defRPr/>
            </a:pPr>
            <a:endParaRPr lang="ru-RU" alt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6709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История</a:t>
            </a:r>
            <a:endParaRPr lang="en-US" dirty="0"/>
          </a:p>
        </p:txBody>
      </p:sp>
      <p:pic>
        <p:nvPicPr>
          <p:cNvPr id="4" name="Picture 5" descr="C:\Documents and Settings\Ilya.Shuyskiy\Desktop\3GPP\pictures\GSM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3" y="3793654"/>
            <a:ext cx="10604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Documents and Settings\Ilya.Shuyskiy\Desktop\3GPP\pictures\GPR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23" y="3831531"/>
            <a:ext cx="884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Documents and Settings\Ilya.Shuyskiy\Desktop\3GPP\pictures\edg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098" y="3937546"/>
            <a:ext cx="9175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Documents and Settings\Ilya.Shuyskiy\Desktop\3GPP\pictures\UMTS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79862"/>
            <a:ext cx="9144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Documents and Settings\Ilya.Shuyskiy\Desktop\3GPP\pictures\hsp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32" y="2822141"/>
            <a:ext cx="153828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:\Documents and Settings\Ilya.Shuyskiy\Desktop\3GPP\pictures\lte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15566"/>
            <a:ext cx="1445394" cy="131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 9"/>
          <p:cNvSpPr/>
          <p:nvPr/>
        </p:nvSpPr>
        <p:spPr>
          <a:xfrm>
            <a:off x="517799" y="1032768"/>
            <a:ext cx="7745414" cy="3493999"/>
          </a:xfrm>
          <a:custGeom>
            <a:avLst/>
            <a:gdLst>
              <a:gd name="connsiteX0" fmla="*/ 0 w 8013700"/>
              <a:gd name="connsiteY0" fmla="*/ 4838700 h 4852931"/>
              <a:gd name="connsiteX1" fmla="*/ 6019800 w 8013700"/>
              <a:gd name="connsiteY1" fmla="*/ 4102100 h 4852931"/>
              <a:gd name="connsiteX2" fmla="*/ 8013700 w 8013700"/>
              <a:gd name="connsiteY2" fmla="*/ 0 h 4852931"/>
              <a:gd name="connsiteX0" fmla="*/ 0 w 10140725"/>
              <a:gd name="connsiteY0" fmla="*/ 4876856 h 4891087"/>
              <a:gd name="connsiteX1" fmla="*/ 6019800 w 10140725"/>
              <a:gd name="connsiteY1" fmla="*/ 4140256 h 4891087"/>
              <a:gd name="connsiteX2" fmla="*/ 10140725 w 10140725"/>
              <a:gd name="connsiteY2" fmla="*/ 0 h 4891087"/>
              <a:gd name="connsiteX0" fmla="*/ 0 w 10140725"/>
              <a:gd name="connsiteY0" fmla="*/ 4876856 h 4891087"/>
              <a:gd name="connsiteX1" fmla="*/ 6019800 w 10140725"/>
              <a:gd name="connsiteY1" fmla="*/ 4140256 h 4891087"/>
              <a:gd name="connsiteX2" fmla="*/ 10140725 w 10140725"/>
              <a:gd name="connsiteY2" fmla="*/ 0 h 4891087"/>
              <a:gd name="connsiteX0" fmla="*/ 0 w 10140725"/>
              <a:gd name="connsiteY0" fmla="*/ 4876856 h 4932241"/>
              <a:gd name="connsiteX1" fmla="*/ 7443677 w 10140725"/>
              <a:gd name="connsiteY1" fmla="*/ 4331035 h 4932241"/>
              <a:gd name="connsiteX2" fmla="*/ 10140725 w 10140725"/>
              <a:gd name="connsiteY2" fmla="*/ 0 h 4932241"/>
              <a:gd name="connsiteX0" fmla="*/ 0 w 10140725"/>
              <a:gd name="connsiteY0" fmla="*/ 4876856 h 4886263"/>
              <a:gd name="connsiteX1" fmla="*/ 7426099 w 10140725"/>
              <a:gd name="connsiteY1" fmla="*/ 4083024 h 4886263"/>
              <a:gd name="connsiteX2" fmla="*/ 10140725 w 10140725"/>
              <a:gd name="connsiteY2" fmla="*/ 0 h 4886263"/>
              <a:gd name="connsiteX0" fmla="*/ 0 w 10017674"/>
              <a:gd name="connsiteY0" fmla="*/ 5716282 h 5725690"/>
              <a:gd name="connsiteX1" fmla="*/ 7426099 w 10017674"/>
              <a:gd name="connsiteY1" fmla="*/ 4922450 h 5725690"/>
              <a:gd name="connsiteX2" fmla="*/ 10017674 w 10017674"/>
              <a:gd name="connsiteY2" fmla="*/ 0 h 5725690"/>
              <a:gd name="connsiteX0" fmla="*/ 0 w 10017775"/>
              <a:gd name="connsiteY0" fmla="*/ 5716282 h 5725690"/>
              <a:gd name="connsiteX1" fmla="*/ 7426099 w 10017775"/>
              <a:gd name="connsiteY1" fmla="*/ 4922450 h 5725690"/>
              <a:gd name="connsiteX2" fmla="*/ 10017674 w 10017775"/>
              <a:gd name="connsiteY2" fmla="*/ 0 h 5725690"/>
              <a:gd name="connsiteX0" fmla="*/ 0 w 10017776"/>
              <a:gd name="connsiteY0" fmla="*/ 5201180 h 5210588"/>
              <a:gd name="connsiteX1" fmla="*/ 7426099 w 10017776"/>
              <a:gd name="connsiteY1" fmla="*/ 4407348 h 5210588"/>
              <a:gd name="connsiteX2" fmla="*/ 10017675 w 10017776"/>
              <a:gd name="connsiteY2" fmla="*/ 0 h 5210588"/>
              <a:gd name="connsiteX0" fmla="*/ 0 w 10017818"/>
              <a:gd name="connsiteY0" fmla="*/ 5201180 h 5210588"/>
              <a:gd name="connsiteX1" fmla="*/ 7426099 w 10017818"/>
              <a:gd name="connsiteY1" fmla="*/ 4407348 h 5210588"/>
              <a:gd name="connsiteX2" fmla="*/ 10017675 w 10017818"/>
              <a:gd name="connsiteY2" fmla="*/ 0 h 5210588"/>
              <a:gd name="connsiteX0" fmla="*/ 0 w 10017817"/>
              <a:gd name="connsiteY0" fmla="*/ 5201180 h 5210588"/>
              <a:gd name="connsiteX1" fmla="*/ 7426099 w 10017817"/>
              <a:gd name="connsiteY1" fmla="*/ 4407348 h 5210588"/>
              <a:gd name="connsiteX2" fmla="*/ 10017675 w 10017817"/>
              <a:gd name="connsiteY2" fmla="*/ 0 h 5210588"/>
              <a:gd name="connsiteX0" fmla="*/ 0 w 10018182"/>
              <a:gd name="connsiteY0" fmla="*/ 5201180 h 5293432"/>
              <a:gd name="connsiteX1" fmla="*/ 8094090 w 10018182"/>
              <a:gd name="connsiteY1" fmla="*/ 4750750 h 5293432"/>
              <a:gd name="connsiteX2" fmla="*/ 10017675 w 10018182"/>
              <a:gd name="connsiteY2" fmla="*/ 0 h 5293432"/>
              <a:gd name="connsiteX0" fmla="*/ 0 w 10017847"/>
              <a:gd name="connsiteY0" fmla="*/ 5201180 h 5230501"/>
              <a:gd name="connsiteX1" fmla="*/ 7584307 w 10017847"/>
              <a:gd name="connsiteY1" fmla="*/ 4559971 h 5230501"/>
              <a:gd name="connsiteX2" fmla="*/ 10017675 w 10017847"/>
              <a:gd name="connsiteY2" fmla="*/ 0 h 5230501"/>
              <a:gd name="connsiteX0" fmla="*/ 0 w 10351791"/>
              <a:gd name="connsiteY0" fmla="*/ 5258414 h 5302603"/>
              <a:gd name="connsiteX1" fmla="*/ 7584307 w 10351791"/>
              <a:gd name="connsiteY1" fmla="*/ 4617205 h 5302603"/>
              <a:gd name="connsiteX2" fmla="*/ 10351671 w 10351791"/>
              <a:gd name="connsiteY2" fmla="*/ 0 h 5302603"/>
              <a:gd name="connsiteX0" fmla="*/ 0 w 10351671"/>
              <a:gd name="connsiteY0" fmla="*/ 5258414 h 5302603"/>
              <a:gd name="connsiteX1" fmla="*/ 7584307 w 10351671"/>
              <a:gd name="connsiteY1" fmla="*/ 4617205 h 5302603"/>
              <a:gd name="connsiteX2" fmla="*/ 10351671 w 10351671"/>
              <a:gd name="connsiteY2" fmla="*/ 0 h 5302603"/>
              <a:gd name="connsiteX0" fmla="*/ 0 w 10351671"/>
              <a:gd name="connsiteY0" fmla="*/ 5258414 h 5268391"/>
              <a:gd name="connsiteX1" fmla="*/ 7619464 w 10351671"/>
              <a:gd name="connsiteY1" fmla="*/ 4407348 h 5268391"/>
              <a:gd name="connsiteX2" fmla="*/ 10351671 w 10351671"/>
              <a:gd name="connsiteY2" fmla="*/ 0 h 5268391"/>
              <a:gd name="connsiteX0" fmla="*/ 0 w 10351671"/>
              <a:gd name="connsiteY0" fmla="*/ 5258414 h 5273428"/>
              <a:gd name="connsiteX1" fmla="*/ 7601886 w 10351671"/>
              <a:gd name="connsiteY1" fmla="*/ 4464582 h 5273428"/>
              <a:gd name="connsiteX2" fmla="*/ 10351671 w 10351671"/>
              <a:gd name="connsiteY2" fmla="*/ 0 h 5273428"/>
              <a:gd name="connsiteX0" fmla="*/ 0 w 10615352"/>
              <a:gd name="connsiteY0" fmla="*/ 5716282 h 5718735"/>
              <a:gd name="connsiteX1" fmla="*/ 7865567 w 10615352"/>
              <a:gd name="connsiteY1" fmla="*/ 4464582 h 5718735"/>
              <a:gd name="connsiteX2" fmla="*/ 10615352 w 10615352"/>
              <a:gd name="connsiteY2" fmla="*/ 0 h 5718735"/>
              <a:gd name="connsiteX0" fmla="*/ 0 w 10668088"/>
              <a:gd name="connsiteY0" fmla="*/ 5372880 h 5380629"/>
              <a:gd name="connsiteX1" fmla="*/ 7918303 w 10668088"/>
              <a:gd name="connsiteY1" fmla="*/ 4464582 h 5380629"/>
              <a:gd name="connsiteX2" fmla="*/ 10668088 w 10668088"/>
              <a:gd name="connsiteY2" fmla="*/ 0 h 5380629"/>
              <a:gd name="connsiteX0" fmla="*/ 0 w 10720824"/>
              <a:gd name="connsiteY0" fmla="*/ 5239336 h 5256265"/>
              <a:gd name="connsiteX1" fmla="*/ 7971039 w 10720824"/>
              <a:gd name="connsiteY1" fmla="*/ 4464582 h 5256265"/>
              <a:gd name="connsiteX2" fmla="*/ 10720824 w 10720824"/>
              <a:gd name="connsiteY2" fmla="*/ 0 h 5256265"/>
              <a:gd name="connsiteX0" fmla="*/ 0 w 10720824"/>
              <a:gd name="connsiteY0" fmla="*/ 5239336 h 5277739"/>
              <a:gd name="connsiteX1" fmla="*/ 8006196 w 10720824"/>
              <a:gd name="connsiteY1" fmla="*/ 4579049 h 5277739"/>
              <a:gd name="connsiteX2" fmla="*/ 10720824 w 10720824"/>
              <a:gd name="connsiteY2" fmla="*/ 0 h 5277739"/>
              <a:gd name="connsiteX0" fmla="*/ 0 w 10720824"/>
              <a:gd name="connsiteY0" fmla="*/ 5239336 h 5248663"/>
              <a:gd name="connsiteX1" fmla="*/ 8006196 w 10720824"/>
              <a:gd name="connsiteY1" fmla="*/ 4579049 h 5248663"/>
              <a:gd name="connsiteX2" fmla="*/ 10720824 w 10720824"/>
              <a:gd name="connsiteY2" fmla="*/ 0 h 524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0824" h="5248663">
                <a:moveTo>
                  <a:pt x="0" y="5239336"/>
                </a:moveTo>
                <a:cubicBezTo>
                  <a:pt x="2342091" y="5274261"/>
                  <a:pt x="6553387" y="5242416"/>
                  <a:pt x="8006196" y="4579049"/>
                </a:cubicBezTo>
                <a:cubicBezTo>
                  <a:pt x="9459005" y="3915682"/>
                  <a:pt x="10382415" y="3099581"/>
                  <a:pt x="10720824" y="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Рисунок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2" y="1080000"/>
            <a:ext cx="3637438" cy="2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Овал 18"/>
          <p:cNvSpPr/>
          <p:nvPr/>
        </p:nvSpPr>
        <p:spPr>
          <a:xfrm>
            <a:off x="1087041" y="4414961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2673747" y="4414961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Овал 20"/>
          <p:cNvSpPr/>
          <p:nvPr/>
        </p:nvSpPr>
        <p:spPr>
          <a:xfrm>
            <a:off x="4035424" y="4319846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5213771" y="4195847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7341294" y="3235149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8021215" y="1779662"/>
            <a:ext cx="206921" cy="2069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Рисунок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080000"/>
            <a:ext cx="5829956" cy="331081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 smtClean="0"/>
              <a:t>Задача</a:t>
            </a:r>
            <a:endParaRPr lang="en-US" dirty="0"/>
          </a:p>
        </p:txBody>
      </p:sp>
      <p:sp>
        <p:nvSpPr>
          <p:cNvPr id="1136" name="Прямоугольник 1135"/>
          <p:cNvSpPr/>
          <p:nvPr/>
        </p:nvSpPr>
        <p:spPr>
          <a:xfrm>
            <a:off x="6115248" y="1743906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Bandera Pro" pitchFamily="18" charset="0"/>
              </a:rPr>
              <a:t>Реализация узла PCRF согласно 3GPP спецификации для обслуживания </a:t>
            </a:r>
            <a:r>
              <a:rPr lang="en-US" sz="2000" dirty="0" smtClean="0">
                <a:latin typeface="Bandera Pro" pitchFamily="18" charset="0"/>
              </a:rPr>
              <a:t/>
            </a:r>
            <a:br>
              <a:rPr lang="en-US" sz="2000" dirty="0" smtClean="0">
                <a:latin typeface="Bandera Pro" pitchFamily="18" charset="0"/>
              </a:rPr>
            </a:br>
            <a:r>
              <a:rPr lang="ru-RU" sz="2000" b="1" dirty="0" smtClean="0">
                <a:latin typeface="Bandera Pro" pitchFamily="18" charset="0"/>
              </a:rPr>
              <a:t>60 </a:t>
            </a:r>
            <a:r>
              <a:rPr lang="ru-RU" sz="2000" b="1" dirty="0">
                <a:latin typeface="Bandera Pro" pitchFamily="18" charset="0"/>
              </a:rPr>
              <a:t>миллионов абонентов оператора </a:t>
            </a:r>
            <a:r>
              <a:rPr lang="ru-RU" sz="2000" b="1" dirty="0" smtClean="0">
                <a:latin typeface="Bandera Pro" pitchFamily="18" charset="0"/>
              </a:rPr>
              <a:t>связи</a:t>
            </a:r>
            <a:endParaRPr lang="en-US" sz="2000" dirty="0">
              <a:latin typeface="Bandera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3</a:t>
            </a:r>
            <a:r>
              <a:rPr lang="en-US" altLang="en-US" dirty="0"/>
              <a:t>GPP</a:t>
            </a:r>
            <a:r>
              <a:rPr lang="ru-RU" altLang="en-US" dirty="0"/>
              <a:t> стандарты для </a:t>
            </a:r>
            <a:r>
              <a:rPr lang="en-US" altLang="en-US" dirty="0" smtClean="0"/>
              <a:t>PCRF</a:t>
            </a:r>
            <a:endParaRPr lang="en-US" dirty="0"/>
          </a:p>
        </p:txBody>
      </p:sp>
      <p:pic>
        <p:nvPicPr>
          <p:cNvPr id="4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80000"/>
            <a:ext cx="3659447" cy="20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3GPP TS 23.203 PCC-Architecture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3GPP TS 29.212 </a:t>
            </a:r>
            <a:r>
              <a:rPr lang="en-US" sz="2000" dirty="0" err="1"/>
              <a:t>Gx</a:t>
            </a:r>
            <a:r>
              <a:rPr lang="en-US" sz="2000" dirty="0"/>
              <a:t>, </a:t>
            </a:r>
            <a:r>
              <a:rPr lang="en-US" sz="2000" dirty="0" err="1"/>
              <a:t>Gxx</a:t>
            </a:r>
            <a:r>
              <a:rPr lang="en-US" sz="2000" dirty="0"/>
              <a:t>, </a:t>
            </a:r>
            <a:r>
              <a:rPr lang="en-US" sz="2000" dirty="0" err="1"/>
              <a:t>Sd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3GPP TS 29.214 Rx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3GPP TS 29.215 S9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3GPP TS 29.219 </a:t>
            </a:r>
            <a:r>
              <a:rPr lang="en-US" sz="2000" dirty="0" smtClean="0"/>
              <a:t>Sy</a:t>
            </a:r>
            <a:endParaRPr lang="ru-RU" sz="2000" dirty="0" smtClean="0"/>
          </a:p>
          <a:p>
            <a:pPr marL="609585" lvl="1" indent="0">
              <a:buNone/>
            </a:pPr>
            <a:endParaRPr lang="ru-RU" sz="2000" dirty="0" smtClean="0"/>
          </a:p>
          <a:p>
            <a:pPr marL="609585" lvl="1" indent="0">
              <a:buNone/>
            </a:pPr>
            <a:r>
              <a:rPr lang="ru-RU" sz="2000" dirty="0" smtClean="0"/>
              <a:t>Подробную информацию можно </a:t>
            </a:r>
            <a:br>
              <a:rPr lang="ru-RU" sz="2000" dirty="0" smtClean="0"/>
            </a:br>
            <a:r>
              <a:rPr lang="ru-RU" sz="2000" dirty="0" smtClean="0"/>
              <a:t>найти на официальном сайте - </a:t>
            </a:r>
            <a:br>
              <a:rPr lang="ru-RU" sz="2000" dirty="0" smtClean="0"/>
            </a:b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://www.3gpp.org/</a:t>
            </a:r>
            <a:endParaRPr lang="en-US" sz="20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583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PCRF в 3GPP архитектуре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00" y="1080000"/>
            <a:ext cx="6349365" cy="38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8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Что такое 60 миллионов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/>
              <a:t>Абонентская </a:t>
            </a:r>
            <a:r>
              <a:rPr lang="ru-RU" sz="2000" b="1" dirty="0"/>
              <a:t>база оператора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Из них у ~100% подключена услуга мобильного интернета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Из них ~60%-80% пользуются услугой мобильного интернета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И ~12%-15% от ~60%-80% из них используют услугу сейчас</a:t>
            </a:r>
          </a:p>
          <a:p>
            <a:pPr marL="0" indent="0">
              <a:buNone/>
            </a:pPr>
            <a:r>
              <a:rPr lang="ru-RU" sz="2000" b="1" dirty="0" smtClean="0"/>
              <a:t>Резюме</a:t>
            </a:r>
            <a:endParaRPr lang="ru-RU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~ 15% от ~80% это активные сессии абонента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~ 80% это максимальный объем профилей абонентов в кэше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Требования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Системные требования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Работа в режиме 24/7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Отсутствие единой точки отказа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Масштабирование, резервирование, </a:t>
            </a:r>
            <a:r>
              <a:rPr lang="ru-RU" sz="2000" dirty="0" err="1"/>
              <a:t>гео</a:t>
            </a:r>
            <a:r>
              <a:rPr lang="ru-RU" sz="2000" dirty="0"/>
              <a:t>-резервирование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err="1"/>
              <a:t>Real-time</a:t>
            </a:r>
            <a:r>
              <a:rPr lang="ru-RU" sz="2000" dirty="0"/>
              <a:t> время реакции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Скорость 10 000 </a:t>
            </a:r>
            <a:r>
              <a:rPr lang="ru-RU" sz="2000" dirty="0" err="1"/>
              <a:t>req</a:t>
            </a:r>
            <a:r>
              <a:rPr lang="ru-RU" sz="2000" dirty="0"/>
              <a:t>/</a:t>
            </a:r>
            <a:r>
              <a:rPr lang="ru-RU" sz="2000" dirty="0" err="1"/>
              <a:t>sec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Поддержка </a:t>
            </a:r>
            <a:r>
              <a:rPr lang="ru-RU" sz="2000" dirty="0" err="1"/>
              <a:t>vendor-specific</a:t>
            </a:r>
            <a:r>
              <a:rPr lang="ru-RU" sz="2000" dirty="0"/>
              <a:t> интеграций (</a:t>
            </a:r>
            <a:r>
              <a:rPr lang="ru-RU" sz="2000" dirty="0" err="1"/>
              <a:t>Cisco</a:t>
            </a:r>
            <a:r>
              <a:rPr lang="ru-RU" sz="2000" dirty="0"/>
              <a:t>, </a:t>
            </a:r>
            <a:r>
              <a:rPr lang="ru-RU" sz="2000" dirty="0" err="1"/>
              <a:t>Huawei</a:t>
            </a:r>
            <a:r>
              <a:rPr lang="ru-RU" sz="2000" dirty="0"/>
              <a:t>, NSN и т.д.)  без перекомпиляции приложения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Поддержка новых услуг без перекомпиляции приложения</a:t>
            </a:r>
          </a:p>
          <a:p>
            <a:pPr marL="0" indent="0">
              <a:buNone/>
            </a:pPr>
            <a:r>
              <a:rPr lang="ru-RU" sz="2000" b="1" dirty="0"/>
              <a:t>Функциональные требования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Соответствие стандартам 3GPP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044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HL++ 2014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95373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Шаблон HL++ 2014.potx" id="{8695006E-AED9-46F2-870F-6794A45C24BC}" vid="{01DC9245-C6FF-4B9A-8411-39F575BBBC9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HL++ 2014</Template>
  <TotalTime>991</TotalTime>
  <Words>1329</Words>
  <Application>Microsoft Office PowerPoint</Application>
  <PresentationFormat>Экран (16:9)</PresentationFormat>
  <Paragraphs>253</Paragraphs>
  <Slides>36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Bandera Pro</vt:lpstr>
      <vt:lpstr>Bandera Pro Light</vt:lpstr>
      <vt:lpstr>Calibri</vt:lpstr>
      <vt:lpstr>Times New Roman</vt:lpstr>
      <vt:lpstr>Wingdings</vt:lpstr>
      <vt:lpstr>Шаблон HL++ 2014</vt:lpstr>
      <vt:lpstr>Как обслужить  60 миллионов абонентов?</vt:lpstr>
      <vt:lpstr>Ход выступления</vt:lpstr>
      <vt:lpstr>Петер-Сервис - О компании</vt:lpstr>
      <vt:lpstr>История</vt:lpstr>
      <vt:lpstr>Задача</vt:lpstr>
      <vt:lpstr>3GPP стандарты для PCRF</vt:lpstr>
      <vt:lpstr>Место PCRF в 3GPP архитектуре</vt:lpstr>
      <vt:lpstr>Что такое 60 миллионов?</vt:lpstr>
      <vt:lpstr>Требования</vt:lpstr>
      <vt:lpstr>Окружение</vt:lpstr>
      <vt:lpstr>Архитектура решения</vt:lpstr>
      <vt:lpstr>Масштабирование</vt:lpstr>
      <vt:lpstr>Резервирование</vt:lpstr>
      <vt:lpstr>Резервирование N+1</vt:lpstr>
      <vt:lpstr>Резервирование 2N</vt:lpstr>
      <vt:lpstr>Резервирование 2(N+1)</vt:lpstr>
      <vt:lpstr>Резервирование PCCM 2N</vt:lpstr>
      <vt:lpstr>Резервирование DRA</vt:lpstr>
      <vt:lpstr>Гео-резервирование</vt:lpstr>
      <vt:lpstr>Fault tolerance &amp; load balancing</vt:lpstr>
      <vt:lpstr>Расширение бизнес-логики</vt:lpstr>
      <vt:lpstr>Реализация метаязыка</vt:lpstr>
      <vt:lpstr>Дизайнерские решения</vt:lpstr>
      <vt:lpstr>Параллелизация</vt:lpstr>
      <vt:lpstr>Отсутствие точки синхр-ции</vt:lpstr>
      <vt:lpstr>Декодирование</vt:lpstr>
      <vt:lpstr>Менеджер памяти</vt:lpstr>
      <vt:lpstr>Результат эксперимента (1 Kb)</vt:lpstr>
      <vt:lpstr>Итог выполнения задачи</vt:lpstr>
      <vt:lpstr>Качество разработки (CI)</vt:lpstr>
      <vt:lpstr>Истории успеха</vt:lpstr>
      <vt:lpstr>Региональный оператор</vt:lpstr>
      <vt:lpstr>Вайнах Телеком</vt:lpstr>
      <vt:lpstr>МегаФон</vt:lpstr>
      <vt:lpstr>Задавайте вопросы!  Мы открыты к диалогу</vt:lpstr>
      <vt:lpstr>Спасибо!</vt:lpstr>
    </vt:vector>
  </TitlesOfParts>
  <Company>CJSC "PETER-SERVICE"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обслужить 60 миллионов абонентов?</dc:title>
  <dc:subject>HighLoad++ 2014 - Петер-Сервис</dc:subject>
  <dc:creator>Buslov, Evgeniy</dc:creator>
  <cp:lastModifiedBy>Horohorin, Sergey</cp:lastModifiedBy>
  <cp:revision>230</cp:revision>
  <dcterms:created xsi:type="dcterms:W3CDTF">2014-10-24T09:15:13Z</dcterms:created>
  <dcterms:modified xsi:type="dcterms:W3CDTF">2014-10-30T09:56:30Z</dcterms:modified>
</cp:coreProperties>
</file>